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65" r:id="rId6"/>
    <p:sldId id="266" r:id="rId7"/>
    <p:sldId id="259" r:id="rId8"/>
    <p:sldId id="268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4" d="100"/>
          <a:sy n="74" d="100"/>
        </p:scale>
        <p:origin x="139" y="43"/>
      </p:cViewPr>
      <p:guideLst/>
    </p:cSldViewPr>
  </p:slideViewPr>
  <p:outlineViewPr>
    <p:cViewPr>
      <p:scale>
        <a:sx n="33" d="100"/>
        <a:sy n="33" d="100"/>
      </p:scale>
      <p:origin x="0" y="-28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85A85-04DF-46C3-B7C9-8F90C6DA9F04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D186F-C7C8-4620-A9A3-41C1DB8536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9141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Comienza la primera sesión</a:t>
            </a:r>
          </a:p>
          <a:p>
            <a:r>
              <a:rPr lang="es-ES" dirty="0"/>
              <a:t>Página 490-496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186F-C7C8-4620-A9A3-41C1DB8536C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1873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186F-C7C8-4620-A9A3-41C1DB8536CC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0927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186F-C7C8-4620-A9A3-41C1DB8536CC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6261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Realización por parte del profesor del siguiente ejercicio</a:t>
            </a:r>
          </a:p>
          <a:p>
            <a:r>
              <a:rPr lang="es-ES" dirty="0"/>
              <a:t>Poo/poo_sesion1/</a:t>
            </a:r>
            <a:r>
              <a:rPr lang="es-ES" dirty="0" err="1"/>
              <a:t>animalia.php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186F-C7C8-4620-A9A3-41C1DB8536CC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861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Realización del siguiente ejercicio por parte de lo alumnos</a:t>
            </a:r>
          </a:p>
          <a:p>
            <a:r>
              <a:rPr lang="es-ES" dirty="0"/>
              <a:t>Poo/poo_sesión_1/</a:t>
            </a:r>
            <a:r>
              <a:rPr lang="es-ES" dirty="0" err="1"/>
              <a:t>empleado.php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186F-C7C8-4620-A9A3-41C1DB8536CC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4730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11FA3-8259-4B86-888E-08F7FC340E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POO/OOP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8C8E6E-EF1A-4272-878C-9F7CBA1E0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Programación Orientado a Objetos</a:t>
            </a:r>
          </a:p>
          <a:p>
            <a:r>
              <a:rPr lang="es-ES" dirty="0" err="1"/>
              <a:t>Object-Oriented</a:t>
            </a:r>
            <a:r>
              <a:rPr lang="es-ES" dirty="0"/>
              <a:t> </a:t>
            </a:r>
            <a:r>
              <a:rPr lang="es-ES" dirty="0" err="1"/>
              <a:t>Programming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704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31142-FD5D-4A23-8FAD-EE7E7E80D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Vocabulario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E765696-A025-43E3-8640-45122B9DC3AB}"/>
              </a:ext>
            </a:extLst>
          </p:cNvPr>
          <p:cNvSpPr txBox="1"/>
          <p:nvPr/>
        </p:nvSpPr>
        <p:spPr>
          <a:xfrm>
            <a:off x="2592924" y="2130641"/>
            <a:ext cx="7669662" cy="2868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Clase, objeto</a:t>
            </a: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rgbClr val="FF000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Ejemplar de clase, instancia de clase, ejemplarizar una clase, instanciar una clase</a:t>
            </a: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Modularización</a:t>
            </a:r>
            <a:endParaRPr lang="es-ES" sz="18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Encapsulamiento / encapsulación</a:t>
            </a: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Herencia</a:t>
            </a: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Poliformismo</a:t>
            </a:r>
            <a:endParaRPr lang="es-ES" sz="18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9385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2B3EDB-0A15-48A0-9E3B-5F96754CF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82AACE-5E36-4E36-98AD-67DA9A66F09E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s-ES" b="1" dirty="0"/>
              <a:t>Paradigma OO </a:t>
            </a:r>
            <a:r>
              <a:rPr lang="es-ES" dirty="0"/>
              <a:t>(Orientado</a:t>
            </a:r>
            <a:r>
              <a:rPr lang="es-ES" baseline="0" dirty="0"/>
              <a:t> a Objetos)</a:t>
            </a:r>
            <a:br>
              <a:rPr lang="es-ES" baseline="0" dirty="0"/>
            </a:br>
            <a:r>
              <a:rPr lang="es-ES" baseline="0" dirty="0"/>
              <a:t>El modelo se basa en el </a:t>
            </a:r>
            <a:r>
              <a:rPr lang="es-ES" b="1" baseline="0" dirty="0"/>
              <a:t>objeto</a:t>
            </a:r>
            <a:endParaRPr lang="es-ES" b="0" baseline="0" dirty="0"/>
          </a:p>
          <a:p>
            <a:r>
              <a:rPr lang="es-ES" b="0" baseline="0" dirty="0"/>
              <a:t>Un </a:t>
            </a:r>
            <a:r>
              <a:rPr lang="es-ES" b="1" baseline="0" dirty="0"/>
              <a:t>objeto </a:t>
            </a:r>
            <a:r>
              <a:rPr lang="es-ES" b="0" baseline="0" dirty="0"/>
              <a:t> es aquello que tiene:</a:t>
            </a:r>
          </a:p>
          <a:p>
            <a:pPr lvl="1"/>
            <a:r>
              <a:rPr lang="es-ES" baseline="0" dirty="0"/>
              <a:t>Estado (acciones y reacciones a mensajes)</a:t>
            </a:r>
          </a:p>
          <a:p>
            <a:pPr lvl="1"/>
            <a:r>
              <a:rPr lang="es-ES" baseline="0" dirty="0"/>
              <a:t>Identidad (propiedad que la diferencia de los demás objetos)</a:t>
            </a:r>
          </a:p>
          <a:p>
            <a:pPr lvl="0"/>
            <a:r>
              <a:rPr lang="es-ES" baseline="0" dirty="0"/>
              <a:t>La </a:t>
            </a:r>
            <a:r>
              <a:rPr lang="es-ES" b="1" baseline="0" dirty="0"/>
              <a:t>estructura</a:t>
            </a:r>
            <a:r>
              <a:rPr lang="es-ES" baseline="0" dirty="0"/>
              <a:t> y </a:t>
            </a:r>
            <a:r>
              <a:rPr lang="es-ES" b="1" baseline="0" dirty="0"/>
              <a:t>comportamiento</a:t>
            </a:r>
            <a:r>
              <a:rPr lang="es-ES" baseline="0" dirty="0"/>
              <a:t> de objetos similares están definidos en una </a:t>
            </a:r>
            <a:r>
              <a:rPr lang="es-ES" b="1" baseline="0" dirty="0"/>
              <a:t>clase</a:t>
            </a:r>
            <a:r>
              <a:rPr lang="es-ES" b="0" baseline="0" dirty="0"/>
              <a:t> común</a:t>
            </a:r>
          </a:p>
          <a:p>
            <a:pPr lvl="0"/>
            <a:r>
              <a:rPr lang="es-ES" b="0" baseline="0" dirty="0"/>
              <a:t>Los términos </a:t>
            </a:r>
            <a:r>
              <a:rPr lang="es-ES" b="1" baseline="0" dirty="0"/>
              <a:t>objeto </a:t>
            </a:r>
            <a:r>
              <a:rPr lang="es-ES" b="0" baseline="0" dirty="0"/>
              <a:t> y </a:t>
            </a:r>
            <a:r>
              <a:rPr lang="es-ES" b="1" baseline="0" dirty="0"/>
              <a:t>instancia</a:t>
            </a:r>
            <a:r>
              <a:rPr lang="es-ES" b="0" baseline="0" dirty="0"/>
              <a:t> son intercambiables. Un </a:t>
            </a:r>
            <a:r>
              <a:rPr lang="es-ES" b="1" baseline="0" dirty="0"/>
              <a:t>objeto</a:t>
            </a:r>
            <a:r>
              <a:rPr lang="es-ES" b="0" baseline="0" dirty="0"/>
              <a:t> es más que la plasmación, manifestación, </a:t>
            </a:r>
            <a:r>
              <a:rPr lang="es-ES" b="1" baseline="0" dirty="0"/>
              <a:t>instanciación</a:t>
            </a:r>
            <a:r>
              <a:rPr lang="es-ES" b="0" baseline="0" dirty="0"/>
              <a:t> de un modelo, plantilla, </a:t>
            </a:r>
            <a:r>
              <a:rPr lang="es-ES" b="1" baseline="0" dirty="0"/>
              <a:t>clase</a:t>
            </a:r>
          </a:p>
          <a:p>
            <a:pPr lvl="0"/>
            <a:r>
              <a:rPr lang="es-ES" b="0" baseline="0" dirty="0"/>
              <a:t>Una </a:t>
            </a:r>
            <a:r>
              <a:rPr lang="es-ES" b="1" baseline="0" dirty="0"/>
              <a:t>clase </a:t>
            </a:r>
            <a:r>
              <a:rPr lang="es-ES" b="0" baseline="0" dirty="0"/>
              <a:t> es un conjunto de </a:t>
            </a:r>
            <a:r>
              <a:rPr lang="es-ES" b="1" baseline="0" dirty="0"/>
              <a:t>objetos</a:t>
            </a:r>
            <a:r>
              <a:rPr lang="es-ES" b="0" baseline="0" dirty="0"/>
              <a:t> que comparten una </a:t>
            </a:r>
            <a:r>
              <a:rPr lang="es-ES" b="1" baseline="0" dirty="0"/>
              <a:t>estructura</a:t>
            </a:r>
            <a:r>
              <a:rPr lang="es-ES" b="0" baseline="0" dirty="0"/>
              <a:t> y </a:t>
            </a:r>
            <a:r>
              <a:rPr lang="es-ES" b="1" baseline="0" dirty="0"/>
              <a:t>comportamiento</a:t>
            </a:r>
            <a:r>
              <a:rPr lang="es-ES" b="0" baseline="0" dirty="0"/>
              <a:t> común</a:t>
            </a:r>
            <a:endParaRPr lang="es-ES" baseline="0" dirty="0"/>
          </a:p>
        </p:txBody>
      </p:sp>
    </p:spTree>
    <p:extLst>
      <p:ext uri="{BB962C8B-B14F-4D97-AF65-F5344CB8AC3E}">
        <p14:creationId xmlns:p14="http://schemas.microsoft.com/office/powerpoint/2010/main" val="2616076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B4670-4BC4-4EA6-9AC8-F990F5B97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Clases y objetos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E7B480A-C844-43DE-8B84-A56786CA041D}"/>
              </a:ext>
            </a:extLst>
          </p:cNvPr>
          <p:cNvSpPr txBox="1"/>
          <p:nvPr/>
        </p:nvSpPr>
        <p:spPr>
          <a:xfrm>
            <a:off x="2589211" y="1895969"/>
            <a:ext cx="6551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Una </a:t>
            </a:r>
            <a:r>
              <a:rPr lang="es-ES" b="1" dirty="0"/>
              <a:t>Clase</a:t>
            </a:r>
            <a:r>
              <a:rPr lang="es-ES" dirty="0"/>
              <a:t> es un modelo donde se redactan las características y comportamientos comunes de un conjunto de </a:t>
            </a:r>
            <a:r>
              <a:rPr lang="es-ES" b="1" dirty="0"/>
              <a:t>Objetos</a:t>
            </a:r>
          </a:p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DF25BE-0AAD-4402-A097-003AD9EE701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589211" y="1437286"/>
            <a:ext cx="7960776" cy="1011428"/>
          </a:xfrm>
        </p:spPr>
        <p:txBody>
          <a:bodyPr/>
          <a:lstStyle/>
          <a:p>
            <a:r>
              <a:rPr lang="es-ES" dirty="0"/>
              <a:t>Clase</a:t>
            </a:r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F95DB55-223F-44BE-9E58-E1877CD34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77" y="4287596"/>
            <a:ext cx="3252869" cy="216977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7880B78-0825-448F-BF86-8A6393FFB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909" y="4184962"/>
            <a:ext cx="3870497" cy="235748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93DB107-4219-40F4-A568-F3EE5464F9D1}"/>
              </a:ext>
            </a:extLst>
          </p:cNvPr>
          <p:cNvSpPr txBox="1"/>
          <p:nvPr/>
        </p:nvSpPr>
        <p:spPr>
          <a:xfrm>
            <a:off x="3866789" y="3214212"/>
            <a:ext cx="540561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3600" dirty="0"/>
              <a:t>Clase </a:t>
            </a:r>
            <a:r>
              <a:rPr lang="es-ES" sz="3600" dirty="0" err="1"/>
              <a:t>Mamifero</a:t>
            </a:r>
            <a:endParaRPr lang="es-ES" sz="3600" dirty="0"/>
          </a:p>
        </p:txBody>
      </p:sp>
      <p:sp>
        <p:nvSpPr>
          <p:cNvPr id="12" name="Globo: flecha derecha e izquierda 11">
            <a:extLst>
              <a:ext uri="{FF2B5EF4-FFF2-40B4-BE49-F238E27FC236}">
                <a16:creationId xmlns:a16="http://schemas.microsoft.com/office/drawing/2014/main" id="{64F9F11F-253A-4999-AFD8-DD6F666E8C7B}"/>
              </a:ext>
            </a:extLst>
          </p:cNvPr>
          <p:cNvSpPr/>
          <p:nvPr/>
        </p:nvSpPr>
        <p:spPr>
          <a:xfrm>
            <a:off x="4533843" y="5011688"/>
            <a:ext cx="3252868" cy="721585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Objetos</a:t>
            </a:r>
          </a:p>
        </p:txBody>
      </p:sp>
    </p:spTree>
    <p:extLst>
      <p:ext uri="{BB962C8B-B14F-4D97-AF65-F5344CB8AC3E}">
        <p14:creationId xmlns:p14="http://schemas.microsoft.com/office/powerpoint/2010/main" val="4031054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FECE5-48E7-4FC9-AB29-029D011F7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9396" y="658965"/>
            <a:ext cx="8915399" cy="974308"/>
          </a:xfrm>
        </p:spPr>
        <p:txBody>
          <a:bodyPr/>
          <a:lstStyle/>
          <a:p>
            <a:r>
              <a:rPr lang="es-ES" dirty="0"/>
              <a:t>Clases vs 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74E9C8-33FF-46D6-97C5-39D2FC9B4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6704" y="1633273"/>
            <a:ext cx="8653751" cy="792148"/>
          </a:xfrm>
        </p:spPr>
        <p:txBody>
          <a:bodyPr>
            <a:normAutofit/>
          </a:bodyPr>
          <a:lstStyle/>
          <a:p>
            <a:r>
              <a:rPr lang="es-ES" dirty="0"/>
              <a:t>Clases y objetos parecen conceptos similares pero existe una clara diferencia conceptual entre los mismos.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82B2BD7D-3C7C-47B0-A23A-998478AC3DF8}"/>
              </a:ext>
            </a:extLst>
          </p:cNvPr>
          <p:cNvSpPr txBox="1">
            <a:spLocks/>
          </p:cNvSpPr>
          <p:nvPr/>
        </p:nvSpPr>
        <p:spPr>
          <a:xfrm>
            <a:off x="2256704" y="2607580"/>
            <a:ext cx="8915399" cy="7921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Las </a:t>
            </a:r>
            <a:r>
              <a:rPr lang="es-ES" b="1" dirty="0"/>
              <a:t>clases</a:t>
            </a:r>
            <a:r>
              <a:rPr lang="es-ES" dirty="0"/>
              <a:t> son un </a:t>
            </a:r>
            <a:r>
              <a:rPr lang="es-ES" b="1" dirty="0"/>
              <a:t>concepto estático</a:t>
            </a:r>
            <a:r>
              <a:rPr lang="es-ES" dirty="0"/>
              <a:t> definido en el </a:t>
            </a:r>
            <a:r>
              <a:rPr lang="es-ES" b="1" dirty="0"/>
              <a:t>programa fuente</a:t>
            </a:r>
            <a:r>
              <a:rPr lang="es-ES" dirty="0"/>
              <a:t>, son una </a:t>
            </a:r>
            <a:r>
              <a:rPr lang="es-ES" b="1" dirty="0"/>
              <a:t>abstracción </a:t>
            </a:r>
            <a:r>
              <a:rPr lang="es-ES" dirty="0"/>
              <a:t>de la esencia del objeto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12100E4-6C6B-4850-B0BB-B8B288B02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704" y="3760635"/>
            <a:ext cx="3429000" cy="2438400"/>
          </a:xfrm>
          <a:prstGeom prst="rect">
            <a:avLst/>
          </a:prstGeom>
        </p:spPr>
      </p:pic>
      <p:sp>
        <p:nvSpPr>
          <p:cNvPr id="9" name="Globo: flecha izquierda 8">
            <a:extLst>
              <a:ext uri="{FF2B5EF4-FFF2-40B4-BE49-F238E27FC236}">
                <a16:creationId xmlns:a16="http://schemas.microsoft.com/office/drawing/2014/main" id="{1CBC2D97-6AB6-4A10-AF5A-35BA01C23364}"/>
              </a:ext>
            </a:extLst>
          </p:cNvPr>
          <p:cNvSpPr/>
          <p:nvPr/>
        </p:nvSpPr>
        <p:spPr>
          <a:xfrm>
            <a:off x="6096000" y="3940744"/>
            <a:ext cx="3855028" cy="1745673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dirty="0"/>
              <a:t>CLASE</a:t>
            </a:r>
          </a:p>
          <a:p>
            <a:pPr algn="ctr"/>
            <a:r>
              <a:rPr lang="es-ES" dirty="0"/>
              <a:t>Concepto estático</a:t>
            </a:r>
          </a:p>
          <a:p>
            <a:pPr algn="ctr"/>
            <a:r>
              <a:rPr lang="es-ES" dirty="0"/>
              <a:t>Programa fuente</a:t>
            </a:r>
          </a:p>
          <a:p>
            <a:pPr algn="ctr"/>
            <a:r>
              <a:rPr lang="es-ES" dirty="0"/>
              <a:t>Abstracción</a:t>
            </a:r>
          </a:p>
        </p:txBody>
      </p:sp>
    </p:spTree>
    <p:extLst>
      <p:ext uri="{BB962C8B-B14F-4D97-AF65-F5344CB8AC3E}">
        <p14:creationId xmlns:p14="http://schemas.microsoft.com/office/powerpoint/2010/main" val="3731349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FECE5-48E7-4FC9-AB29-029D011F7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9396" y="658965"/>
            <a:ext cx="8915399" cy="974308"/>
          </a:xfrm>
        </p:spPr>
        <p:txBody>
          <a:bodyPr/>
          <a:lstStyle/>
          <a:p>
            <a:r>
              <a:rPr lang="es-ES" dirty="0"/>
              <a:t>Clases vs objetos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1F58482-7662-4A7D-9BCE-FE077F19658D}"/>
              </a:ext>
            </a:extLst>
          </p:cNvPr>
          <p:cNvSpPr txBox="1">
            <a:spLocks/>
          </p:cNvSpPr>
          <p:nvPr/>
        </p:nvSpPr>
        <p:spPr>
          <a:xfrm>
            <a:off x="2125878" y="1885583"/>
            <a:ext cx="8915399" cy="7921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Los </a:t>
            </a:r>
            <a:r>
              <a:rPr lang="es-ES" b="1" dirty="0"/>
              <a:t>objetos</a:t>
            </a:r>
            <a:r>
              <a:rPr lang="es-ES" dirty="0"/>
              <a:t> son </a:t>
            </a:r>
            <a:r>
              <a:rPr lang="es-ES" b="1" dirty="0"/>
              <a:t>entes dinámicos</a:t>
            </a:r>
            <a:r>
              <a:rPr lang="es-ES" dirty="0"/>
              <a:t> que existen en  </a:t>
            </a:r>
            <a:r>
              <a:rPr lang="es-ES" b="1" dirty="0"/>
              <a:t>tiempo </a:t>
            </a:r>
            <a:r>
              <a:rPr lang="es-ES" dirty="0"/>
              <a:t>y</a:t>
            </a:r>
            <a:r>
              <a:rPr lang="es-ES" b="1" dirty="0"/>
              <a:t> espacio</a:t>
            </a:r>
            <a:r>
              <a:rPr lang="es-ES" dirty="0"/>
              <a:t>, que ocupa memoria en </a:t>
            </a:r>
            <a:r>
              <a:rPr lang="es-ES" b="1" dirty="0"/>
              <a:t>memoria </a:t>
            </a:r>
            <a:r>
              <a:rPr lang="es-ES" dirty="0"/>
              <a:t>en la ejecución de un programa</a:t>
            </a:r>
          </a:p>
        </p:txBody>
      </p:sp>
      <p:sp>
        <p:nvSpPr>
          <p:cNvPr id="9" name="Globo: flecha izquierda 8">
            <a:extLst>
              <a:ext uri="{FF2B5EF4-FFF2-40B4-BE49-F238E27FC236}">
                <a16:creationId xmlns:a16="http://schemas.microsoft.com/office/drawing/2014/main" id="{1CBC2D97-6AB6-4A10-AF5A-35BA01C23364}"/>
              </a:ext>
            </a:extLst>
          </p:cNvPr>
          <p:cNvSpPr/>
          <p:nvPr/>
        </p:nvSpPr>
        <p:spPr>
          <a:xfrm>
            <a:off x="7541130" y="3480955"/>
            <a:ext cx="3930433" cy="2150918"/>
          </a:xfrm>
          <a:prstGeom prst="leftArrow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4000" dirty="0"/>
              <a:t>OBJETO</a:t>
            </a:r>
          </a:p>
          <a:p>
            <a:pPr algn="ctr"/>
            <a:r>
              <a:rPr lang="es-ES" dirty="0"/>
              <a:t>Concepto dinámico</a:t>
            </a:r>
          </a:p>
          <a:p>
            <a:pPr algn="ctr"/>
            <a:r>
              <a:rPr lang="es-ES" dirty="0"/>
              <a:t>Existen en tiempo/espacio</a:t>
            </a:r>
          </a:p>
          <a:p>
            <a:pPr algn="ctr"/>
            <a:r>
              <a:rPr lang="es-ES" dirty="0"/>
              <a:t>Ocupan memoria</a:t>
            </a:r>
          </a:p>
          <a:p>
            <a:pPr algn="ctr"/>
            <a:r>
              <a:rPr lang="es-ES" dirty="0"/>
              <a:t>Materialización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9A67645-F264-4294-A023-367AC40AE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489" y="2988049"/>
            <a:ext cx="5499389" cy="309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47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B4670-4BC4-4EA6-9AC8-F990F5B97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F95DB55-223F-44BE-9E58-E1877CD34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759" y="3233505"/>
            <a:ext cx="2414905" cy="161082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7880B78-0825-448F-BF86-8A6393FFB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5495" y="3154351"/>
            <a:ext cx="2774585" cy="168997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2" name="Globo: flecha derecha e izquierda 11">
            <a:extLst>
              <a:ext uri="{FF2B5EF4-FFF2-40B4-BE49-F238E27FC236}">
                <a16:creationId xmlns:a16="http://schemas.microsoft.com/office/drawing/2014/main" id="{64F9F11F-253A-4999-AFD8-DD6F666E8C7B}"/>
              </a:ext>
            </a:extLst>
          </p:cNvPr>
          <p:cNvSpPr/>
          <p:nvPr/>
        </p:nvSpPr>
        <p:spPr>
          <a:xfrm>
            <a:off x="4414470" y="3529076"/>
            <a:ext cx="3252868" cy="721585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Objetos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86B1E7A-0086-4AB5-A72D-C809020382D6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s-ES" dirty="0"/>
              <a:t>Accediendo</a:t>
            </a:r>
            <a:r>
              <a:rPr lang="es-ES" baseline="0" dirty="0"/>
              <a:t> a propiedades y comportamientos (pseudocódigo)</a:t>
            </a:r>
          </a:p>
          <a:p>
            <a:r>
              <a:rPr lang="es-ES" dirty="0"/>
              <a:t>Nomenclatura</a:t>
            </a:r>
            <a:r>
              <a:rPr lang="es-ES" baseline="0" dirty="0"/>
              <a:t> del punto</a:t>
            </a:r>
          </a:p>
          <a:p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15C7CF-E5A3-467C-82AA-B7B929D19B6E}"/>
              </a:ext>
            </a:extLst>
          </p:cNvPr>
          <p:cNvSpPr txBox="1"/>
          <p:nvPr/>
        </p:nvSpPr>
        <p:spPr>
          <a:xfrm>
            <a:off x="1110342" y="5328205"/>
            <a:ext cx="3974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Accediendo a propiedades</a:t>
            </a:r>
          </a:p>
          <a:p>
            <a:r>
              <a:rPr lang="es-ES" dirty="0" err="1"/>
              <a:t>Perro.pelo</a:t>
            </a:r>
            <a:r>
              <a:rPr lang="es-ES" dirty="0"/>
              <a:t> = “largo”;</a:t>
            </a:r>
          </a:p>
          <a:p>
            <a:r>
              <a:rPr lang="es-ES" dirty="0" err="1"/>
              <a:t>Perro.peso</a:t>
            </a:r>
            <a:r>
              <a:rPr lang="es-ES" dirty="0"/>
              <a:t> = 5;</a:t>
            </a:r>
          </a:p>
          <a:p>
            <a:r>
              <a:rPr lang="es-ES" dirty="0" err="1"/>
              <a:t>Perro.edad</a:t>
            </a:r>
            <a:r>
              <a:rPr lang="es-ES" dirty="0"/>
              <a:t> = 3;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3F7303C-1709-4109-8E3E-2445E6595F10}"/>
              </a:ext>
            </a:extLst>
          </p:cNvPr>
          <p:cNvSpPr txBox="1"/>
          <p:nvPr/>
        </p:nvSpPr>
        <p:spPr>
          <a:xfrm>
            <a:off x="5815597" y="5245564"/>
            <a:ext cx="4727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Accediendo a comportamientos</a:t>
            </a:r>
          </a:p>
          <a:p>
            <a:r>
              <a:rPr lang="es-ES" dirty="0" err="1"/>
              <a:t>Perro.come</a:t>
            </a:r>
            <a:r>
              <a:rPr lang="es-ES" dirty="0"/>
              <a:t>();</a:t>
            </a:r>
          </a:p>
          <a:p>
            <a:r>
              <a:rPr lang="es-ES" dirty="0" err="1"/>
              <a:t>Perro.pasea</a:t>
            </a:r>
            <a:r>
              <a:rPr lang="es-ES" dirty="0"/>
              <a:t>();</a:t>
            </a:r>
          </a:p>
          <a:p>
            <a:r>
              <a:rPr lang="es-ES" dirty="0" err="1"/>
              <a:t>Perro.limpia</a:t>
            </a:r>
            <a:r>
              <a:rPr lang="es-E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67999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9DACF8-1C96-49D6-9EAB-99A0697E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de clases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4EEC6B6-19D0-4B68-BED8-293209C6714F}"/>
              </a:ext>
            </a:extLst>
          </p:cNvPr>
          <p:cNvSpPr txBox="1"/>
          <p:nvPr/>
        </p:nvSpPr>
        <p:spPr>
          <a:xfrm>
            <a:off x="1589807" y="1581834"/>
            <a:ext cx="8780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Hay herramientas como ArgoUML que nos permite un diseño de forma visual de las clases y sus relaciones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B4B6E57-C884-4069-929B-6CF495A49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247" y="2757056"/>
            <a:ext cx="3219450" cy="2819400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7CE32B7-39F7-4D18-A1AE-75974781C1FC}"/>
              </a:ext>
            </a:extLst>
          </p:cNvPr>
          <p:cNvSpPr/>
          <p:nvPr/>
        </p:nvSpPr>
        <p:spPr>
          <a:xfrm>
            <a:off x="5638800" y="2550969"/>
            <a:ext cx="5408611" cy="3231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Esto nos permite una mejor comprensión de nuestro proyecto, sobre todo cuando el modelo se complica.</a:t>
            </a:r>
          </a:p>
          <a:p>
            <a:pPr algn="ctr"/>
            <a:r>
              <a:rPr lang="es-ES" dirty="0"/>
              <a:t>Seguidamente pasaremos el modelo a código (Directorio poo_1)</a:t>
            </a:r>
          </a:p>
        </p:txBody>
      </p:sp>
    </p:spTree>
    <p:extLst>
      <p:ext uri="{BB962C8B-B14F-4D97-AF65-F5344CB8AC3E}">
        <p14:creationId xmlns:p14="http://schemas.microsoft.com/office/powerpoint/2010/main" val="745618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1BD968-A0E2-45C7-914D-FF89F8EAA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 Empleado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8A804E1-C09D-4DCB-BB6B-18A9B38D04F5}"/>
              </a:ext>
            </a:extLst>
          </p:cNvPr>
          <p:cNvSpPr/>
          <p:nvPr/>
        </p:nvSpPr>
        <p:spPr>
          <a:xfrm>
            <a:off x="4062847" y="1905000"/>
            <a:ext cx="3834246" cy="10356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Empleado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39126F6-9769-4511-B55C-93C21164890E}"/>
              </a:ext>
            </a:extLst>
          </p:cNvPr>
          <p:cNvSpPr/>
          <p:nvPr/>
        </p:nvSpPr>
        <p:spPr>
          <a:xfrm>
            <a:off x="363681" y="4021282"/>
            <a:ext cx="2753591" cy="1035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nombre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FFA3E54-645E-4FD0-A9F1-DD2816DB0BF1}"/>
              </a:ext>
            </a:extLst>
          </p:cNvPr>
          <p:cNvSpPr/>
          <p:nvPr/>
        </p:nvSpPr>
        <p:spPr>
          <a:xfrm>
            <a:off x="3477491" y="4021281"/>
            <a:ext cx="2753591" cy="1035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sueldo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24CD367-9B1B-4079-ACB4-AF10EC0B47D9}"/>
              </a:ext>
            </a:extLst>
          </p:cNvPr>
          <p:cNvSpPr/>
          <p:nvPr/>
        </p:nvSpPr>
        <p:spPr>
          <a:xfrm>
            <a:off x="6482588" y="4021281"/>
            <a:ext cx="2753591" cy="1035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fechaAlta</a:t>
            </a:r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11FC7AC-7484-46DA-A9EC-829A15378B98}"/>
              </a:ext>
            </a:extLst>
          </p:cNvPr>
          <p:cNvSpPr/>
          <p:nvPr/>
        </p:nvSpPr>
        <p:spPr>
          <a:xfrm>
            <a:off x="9376063" y="4021280"/>
            <a:ext cx="2753591" cy="10356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subirSueldo</a:t>
            </a:r>
            <a:endParaRPr lang="es-ES" dirty="0"/>
          </a:p>
          <a:p>
            <a:pPr algn="ctr"/>
            <a:r>
              <a:rPr lang="es-ES" sz="900" dirty="0"/>
              <a:t>En porcentaje. Por ejemplo 5%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DDE8781-2161-4083-B4B8-BAC4C8C62752}"/>
              </a:ext>
            </a:extLst>
          </p:cNvPr>
          <p:cNvCxnSpPr>
            <a:stCxn id="3" idx="2"/>
            <a:endCxn id="12" idx="0"/>
          </p:cNvCxnSpPr>
          <p:nvPr/>
        </p:nvCxnSpPr>
        <p:spPr>
          <a:xfrm>
            <a:off x="5979970" y="2940627"/>
            <a:ext cx="4772889" cy="1080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2DD042C9-7F97-4311-BBA1-0BD0632AE2D9}"/>
              </a:ext>
            </a:extLst>
          </p:cNvPr>
          <p:cNvCxnSpPr>
            <a:stCxn id="3" idx="2"/>
            <a:endCxn id="10" idx="0"/>
          </p:cNvCxnSpPr>
          <p:nvPr/>
        </p:nvCxnSpPr>
        <p:spPr>
          <a:xfrm>
            <a:off x="5979970" y="2940627"/>
            <a:ext cx="1879414" cy="108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49385C64-8F57-46C6-9C9C-A3EECF11CF90}"/>
              </a:ext>
            </a:extLst>
          </p:cNvPr>
          <p:cNvCxnSpPr>
            <a:stCxn id="3" idx="2"/>
            <a:endCxn id="8" idx="0"/>
          </p:cNvCxnSpPr>
          <p:nvPr/>
        </p:nvCxnSpPr>
        <p:spPr>
          <a:xfrm flipH="1">
            <a:off x="4854287" y="2940627"/>
            <a:ext cx="1125683" cy="108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D3DAC082-C675-48E8-8CA1-83DED6E90069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1740477" y="2940627"/>
            <a:ext cx="4239493" cy="1080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C170E08D-4B0C-4510-B617-8EC955919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8533" y="624109"/>
            <a:ext cx="3124200" cy="25146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A10AC20-53F9-4D01-BDC2-3C7C16E6404A}"/>
              </a:ext>
            </a:extLst>
          </p:cNvPr>
          <p:cNvSpPr txBox="1"/>
          <p:nvPr/>
        </p:nvSpPr>
        <p:spPr>
          <a:xfrm>
            <a:off x="1153391" y="4903851"/>
            <a:ext cx="10266218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 necesita modelizar en una empresa los empleados de la misma por tanto: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Crear la clase (plantilla/modelo) de la clase Empleado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Tendrá varios campos de acceso público (</a:t>
            </a:r>
            <a:r>
              <a:rPr lang="es-E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</a:t>
            </a:r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que son el nombre, sueldo y la fecha de alta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Crear un método constructor para establecer el estado inicial de los objetos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Hay empleados que se les puede subir un porcentaje de su sueldo. Este porcentaje se pasará como parámetro al método </a:t>
            </a:r>
            <a:r>
              <a:rPr lang="es-E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subirSueldo</a:t>
            </a:r>
            <a:endParaRPr lang="es-E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3112411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379</TotalTime>
  <Words>479</Words>
  <Application>Microsoft Office PowerPoint</Application>
  <PresentationFormat>Panorámica</PresentationFormat>
  <Paragraphs>76</Paragraphs>
  <Slides>9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Wingdings 3</vt:lpstr>
      <vt:lpstr>Espiral</vt:lpstr>
      <vt:lpstr>POO/OOP</vt:lpstr>
      <vt:lpstr>Vocabulario</vt:lpstr>
      <vt:lpstr>Conceptos</vt:lpstr>
      <vt:lpstr>Clases y objetos</vt:lpstr>
      <vt:lpstr>Clases vs objetos</vt:lpstr>
      <vt:lpstr>Clases vs objetos</vt:lpstr>
      <vt:lpstr>Objetos</vt:lpstr>
      <vt:lpstr>Diagrama de clases</vt:lpstr>
      <vt:lpstr>Clase Empleado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POO/OOP</dc:title>
  <dc:creator>Xurxo González</dc:creator>
  <cp:lastModifiedBy>Xurxo González</cp:lastModifiedBy>
  <cp:revision>49</cp:revision>
  <dcterms:created xsi:type="dcterms:W3CDTF">2020-08-12T10:20:03Z</dcterms:created>
  <dcterms:modified xsi:type="dcterms:W3CDTF">2020-09-14T15:14:29Z</dcterms:modified>
</cp:coreProperties>
</file>