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1" r:id="rId4"/>
    <p:sldId id="274" r:id="rId5"/>
    <p:sldId id="275" r:id="rId6"/>
    <p:sldId id="277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este método no práctico. Pues no es automático.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4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Cojan empleado de la sesión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7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https://desarrolloweb.com/articulos/sobrecarga-constructores-php.html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0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363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Sobrecarga del método constructor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mágicos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s-ES" b="1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5E26-5BC5-4AAF-9AEF-309915C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315" y="624110"/>
            <a:ext cx="8911687" cy="1280890"/>
          </a:xfrm>
        </p:spPr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static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BF8479-EC2A-4830-B98B-746AC0F50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00100" y="1375875"/>
            <a:ext cx="10318171" cy="2936351"/>
          </a:xfrm>
        </p:spPr>
        <p:txBody>
          <a:bodyPr>
            <a:normAutofit/>
          </a:bodyPr>
          <a:lstStyle/>
          <a:p>
            <a:r>
              <a:rPr lang="es-ES" dirty="0"/>
              <a:t>Los métodos también pueden ser estáticos</a:t>
            </a:r>
          </a:p>
          <a:p>
            <a:r>
              <a:rPr lang="es-ES" dirty="0"/>
              <a:t>Un </a:t>
            </a:r>
            <a:r>
              <a:rPr lang="es-ES" b="1" dirty="0"/>
              <a:t>método </a:t>
            </a:r>
            <a:r>
              <a:rPr lang="es-ES" b="1" dirty="0" err="1"/>
              <a:t>static</a:t>
            </a:r>
            <a:r>
              <a:rPr lang="es-ES" b="1" dirty="0"/>
              <a:t> </a:t>
            </a:r>
            <a:r>
              <a:rPr lang="es-ES" dirty="0"/>
              <a:t>afecta a la clase no al objeto</a:t>
            </a:r>
            <a:endParaRPr lang="es-ES" baseline="0" dirty="0"/>
          </a:p>
          <a:p>
            <a:r>
              <a:rPr lang="es-ES" b="1" baseline="0" dirty="0"/>
              <a:t>No hace falta ser instanciada</a:t>
            </a:r>
          </a:p>
          <a:p>
            <a:r>
              <a:rPr lang="es-ES" dirty="0"/>
              <a:t>Se accede a ellos a través del </a:t>
            </a:r>
            <a:r>
              <a:rPr lang="es-ES" b="1" dirty="0"/>
              <a:t>nombre de la clase </a:t>
            </a:r>
            <a:r>
              <a:rPr lang="es-ES" dirty="0"/>
              <a:t>o con la palabra reservada </a:t>
            </a:r>
            <a:r>
              <a:rPr lang="es-ES" b="1" dirty="0" err="1"/>
              <a:t>self</a:t>
            </a:r>
            <a:endParaRPr lang="es-ES" b="1" dirty="0"/>
          </a:p>
          <a:p>
            <a:r>
              <a:rPr lang="es-ES" dirty="0"/>
              <a:t>Como el </a:t>
            </a:r>
            <a:r>
              <a:rPr lang="es-ES" b="1" dirty="0"/>
              <a:t>método estático pertenece a la clase </a:t>
            </a:r>
            <a:r>
              <a:rPr lang="es-ES" dirty="0"/>
              <a:t>y no al objeto para acceder a atributos/propiedades de la clase éstos han de ser estáticos también, es decir, </a:t>
            </a:r>
            <a:r>
              <a:rPr lang="es-ES" dirty="0">
                <a:solidFill>
                  <a:srgbClr val="FF0000"/>
                </a:solidFill>
              </a:rPr>
              <a:t>no se puede acceder al campo de un objeto, pero sí al campo de una clase</a:t>
            </a:r>
            <a:r>
              <a:rPr lang="es-ES" dirty="0"/>
              <a:t>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9618EFF-95C8-4662-9C8A-CA004D330CB4}"/>
              </a:ext>
            </a:extLst>
          </p:cNvPr>
          <p:cNvSpPr txBox="1"/>
          <p:nvPr/>
        </p:nvSpPr>
        <p:spPr>
          <a:xfrm>
            <a:off x="561108" y="4466462"/>
            <a:ext cx="114536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funcionEstatica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ordenSiguiente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//campo de CLASE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nombreEmpleado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Error porque hace referencia al campo de un OBJETO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C2A15DF0-D2F2-4E65-9088-1B98DE7B291C}"/>
              </a:ext>
            </a:extLst>
          </p:cNvPr>
          <p:cNvSpPr/>
          <p:nvPr/>
        </p:nvSpPr>
        <p:spPr>
          <a:xfrm>
            <a:off x="2603315" y="5319490"/>
            <a:ext cx="914400" cy="9144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F49DC-EF5F-487C-9086-71DB0FBE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Sobrecarga del constructor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6D45C1-3BF5-4FB7-88D7-371FC282D667}"/>
              </a:ext>
            </a:extLst>
          </p:cNvPr>
          <p:cNvSpPr txBox="1"/>
          <p:nvPr/>
        </p:nvSpPr>
        <p:spPr>
          <a:xfrm>
            <a:off x="1775637" y="1581834"/>
            <a:ext cx="95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b="1" dirty="0"/>
              <a:t>método constructor </a:t>
            </a:r>
            <a:r>
              <a:rPr lang="es-ES" dirty="0"/>
              <a:t>es una función más de una clase, pero a diferencia de los demás métodos nos permite dar un </a:t>
            </a:r>
            <a:r>
              <a:rPr lang="es-ES" b="1" dirty="0"/>
              <a:t>estado inicial </a:t>
            </a:r>
            <a:r>
              <a:rPr lang="es-ES" dirty="0"/>
              <a:t>del objeto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54827D-A301-48EB-9F92-B5D64B14BBC0}"/>
              </a:ext>
            </a:extLst>
          </p:cNvPr>
          <p:cNvSpPr txBox="1"/>
          <p:nvPr/>
        </p:nvSpPr>
        <p:spPr>
          <a:xfrm>
            <a:off x="1534890" y="2135631"/>
            <a:ext cx="953740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/**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Método constructor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paramNombre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Nombre del empleado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Sueldo del Empleado. Si es nulo se establecerá el sueldo base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$ano Año de alta del empleado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$mes 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de ata del empleado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Día de alta del empleado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paramNombre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,?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paramNombre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paramSueldo</a:t>
            </a:r>
            <a:r>
              <a:rPr lang="es-E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::SUELDO_BASE;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////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createFromFormat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//método estático --&gt; ahora da igual, ya se verá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createFromFormat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Y-m-d'</a:t>
            </a:r>
            <a:r>
              <a:rPr lang="es-E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//Establecemos orden</a:t>
            </a:r>
            <a:endParaRPr lang="es-E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E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orden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ordenSiguiente</a:t>
            </a:r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   </a:t>
            </a:r>
          </a:p>
          <a:p>
            <a:r>
              <a:rPr lang="es-E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04CFD-7FA6-4998-86A9-243EA838FA97}"/>
              </a:ext>
            </a:extLst>
          </p:cNvPr>
          <p:cNvSpPr txBox="1"/>
          <p:nvPr/>
        </p:nvSpPr>
        <p:spPr>
          <a:xfrm>
            <a:off x="1962673" y="573261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'Xurxo'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2222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Globo: flecha hacia abajo 11">
            <a:extLst>
              <a:ext uri="{FF2B5EF4-FFF2-40B4-BE49-F238E27FC236}">
                <a16:creationId xmlns:a16="http://schemas.microsoft.com/office/drawing/2014/main" id="{7ABBD933-6399-43F4-8F3B-64C75DBAC044}"/>
              </a:ext>
            </a:extLst>
          </p:cNvPr>
          <p:cNvSpPr/>
          <p:nvPr/>
        </p:nvSpPr>
        <p:spPr>
          <a:xfrm>
            <a:off x="5732318" y="5353363"/>
            <a:ext cx="727363" cy="506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Año alta</a:t>
            </a:r>
          </a:p>
        </p:txBody>
      </p:sp>
      <p:sp>
        <p:nvSpPr>
          <p:cNvPr id="14" name="Globo: flecha hacia abajo 13">
            <a:extLst>
              <a:ext uri="{FF2B5EF4-FFF2-40B4-BE49-F238E27FC236}">
                <a16:creationId xmlns:a16="http://schemas.microsoft.com/office/drawing/2014/main" id="{69607739-898C-47F6-9E8B-61DE0886A96F}"/>
              </a:ext>
            </a:extLst>
          </p:cNvPr>
          <p:cNvSpPr/>
          <p:nvPr/>
        </p:nvSpPr>
        <p:spPr>
          <a:xfrm>
            <a:off x="6504767" y="5353363"/>
            <a:ext cx="727363" cy="506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Dia alta</a:t>
            </a:r>
          </a:p>
        </p:txBody>
      </p:sp>
      <p:sp>
        <p:nvSpPr>
          <p:cNvPr id="16" name="Globo: flecha hacia abajo 15">
            <a:extLst>
              <a:ext uri="{FF2B5EF4-FFF2-40B4-BE49-F238E27FC236}">
                <a16:creationId xmlns:a16="http://schemas.microsoft.com/office/drawing/2014/main" id="{17E67DBD-18C6-4395-BCA0-D3FD18DB6F99}"/>
              </a:ext>
            </a:extLst>
          </p:cNvPr>
          <p:cNvSpPr/>
          <p:nvPr/>
        </p:nvSpPr>
        <p:spPr>
          <a:xfrm>
            <a:off x="4374573" y="5350609"/>
            <a:ext cx="879763" cy="506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Nombre</a:t>
            </a:r>
          </a:p>
        </p:txBody>
      </p:sp>
      <p:sp>
        <p:nvSpPr>
          <p:cNvPr id="17" name="Globo: flecha hacia arriba 16">
            <a:extLst>
              <a:ext uri="{FF2B5EF4-FFF2-40B4-BE49-F238E27FC236}">
                <a16:creationId xmlns:a16="http://schemas.microsoft.com/office/drawing/2014/main" id="{89A2263C-92DF-4D73-83D4-1AE1244304FF}"/>
              </a:ext>
            </a:extLst>
          </p:cNvPr>
          <p:cNvSpPr/>
          <p:nvPr/>
        </p:nvSpPr>
        <p:spPr>
          <a:xfrm>
            <a:off x="5181599" y="6061674"/>
            <a:ext cx="751609" cy="506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Sueldo</a:t>
            </a:r>
          </a:p>
        </p:txBody>
      </p:sp>
      <p:sp>
        <p:nvSpPr>
          <p:cNvPr id="19" name="Globo: flecha hacia arriba 18">
            <a:extLst>
              <a:ext uri="{FF2B5EF4-FFF2-40B4-BE49-F238E27FC236}">
                <a16:creationId xmlns:a16="http://schemas.microsoft.com/office/drawing/2014/main" id="{D081282C-7343-45B2-AF1A-F333906372CB}"/>
              </a:ext>
            </a:extLst>
          </p:cNvPr>
          <p:cNvSpPr/>
          <p:nvPr/>
        </p:nvSpPr>
        <p:spPr>
          <a:xfrm>
            <a:off x="6258794" y="6047189"/>
            <a:ext cx="751609" cy="506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Mes alta</a:t>
            </a:r>
          </a:p>
        </p:txBody>
      </p:sp>
    </p:spTree>
    <p:extLst>
      <p:ext uri="{BB962C8B-B14F-4D97-AF65-F5344CB8AC3E}">
        <p14:creationId xmlns:p14="http://schemas.microsoft.com/office/powerpoint/2010/main" val="23151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F49DC-EF5F-487C-9086-71DB0FBE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Sobrecarga del constructor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6D45C1-3BF5-4FB7-88D7-371FC282D667}"/>
              </a:ext>
            </a:extLst>
          </p:cNvPr>
          <p:cNvSpPr txBox="1"/>
          <p:nvPr/>
        </p:nvSpPr>
        <p:spPr>
          <a:xfrm>
            <a:off x="1775637" y="1581834"/>
            <a:ext cx="953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Imaginémonos un caso como el siguiente en que queramos instanciar dos objetos empleados pero con diferente número de parámetros </a:t>
            </a:r>
            <a:r>
              <a:rPr lang="es-ES" b="1" dirty="0">
                <a:solidFill>
                  <a:srgbClr val="FF0000"/>
                </a:solidFill>
              </a:rPr>
              <a:t>sin utilizar la sobrecarga de parámetros</a:t>
            </a:r>
            <a:r>
              <a:rPr lang="es-ES" dirty="0"/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F0F0FE5-0C39-40ED-8980-0986822FD8BA}"/>
              </a:ext>
            </a:extLst>
          </p:cNvPr>
          <p:cNvGrpSpPr/>
          <p:nvPr/>
        </p:nvGrpSpPr>
        <p:grpSpPr>
          <a:xfrm>
            <a:off x="2097755" y="2870699"/>
            <a:ext cx="6094268" cy="1217464"/>
            <a:chOff x="1962673" y="5350609"/>
            <a:chExt cx="6094268" cy="1217464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0104CFD-7FA6-4998-86A9-243EA838FA97}"/>
                </a:ext>
              </a:extLst>
            </p:cNvPr>
            <p:cNvSpPr txBox="1"/>
            <p:nvPr/>
          </p:nvSpPr>
          <p:spPr>
            <a:xfrm>
              <a:off x="1962673" y="5732611"/>
              <a:ext cx="6094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$e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s-E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Empleado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E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'Xurxo'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2222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1999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2" name="Globo: flecha hacia abajo 11">
              <a:extLst>
                <a:ext uri="{FF2B5EF4-FFF2-40B4-BE49-F238E27FC236}">
                  <a16:creationId xmlns:a16="http://schemas.microsoft.com/office/drawing/2014/main" id="{7ABBD933-6399-43F4-8F3B-64C75DBAC044}"/>
                </a:ext>
              </a:extLst>
            </p:cNvPr>
            <p:cNvSpPr/>
            <p:nvPr/>
          </p:nvSpPr>
          <p:spPr>
            <a:xfrm>
              <a:off x="5732318" y="5353363"/>
              <a:ext cx="727363" cy="5064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Año alta</a:t>
              </a:r>
            </a:p>
          </p:txBody>
        </p:sp>
        <p:sp>
          <p:nvSpPr>
            <p:cNvPr id="14" name="Globo: flecha hacia abajo 13">
              <a:extLst>
                <a:ext uri="{FF2B5EF4-FFF2-40B4-BE49-F238E27FC236}">
                  <a16:creationId xmlns:a16="http://schemas.microsoft.com/office/drawing/2014/main" id="{69607739-898C-47F6-9E8B-61DE0886A96F}"/>
                </a:ext>
              </a:extLst>
            </p:cNvPr>
            <p:cNvSpPr/>
            <p:nvPr/>
          </p:nvSpPr>
          <p:spPr>
            <a:xfrm>
              <a:off x="6504767" y="5353363"/>
              <a:ext cx="727363" cy="5064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Dia alta</a:t>
              </a:r>
            </a:p>
          </p:txBody>
        </p:sp>
        <p:sp>
          <p:nvSpPr>
            <p:cNvPr id="16" name="Globo: flecha hacia abajo 15">
              <a:extLst>
                <a:ext uri="{FF2B5EF4-FFF2-40B4-BE49-F238E27FC236}">
                  <a16:creationId xmlns:a16="http://schemas.microsoft.com/office/drawing/2014/main" id="{17E67DBD-18C6-4395-BCA0-D3FD18DB6F99}"/>
                </a:ext>
              </a:extLst>
            </p:cNvPr>
            <p:cNvSpPr/>
            <p:nvPr/>
          </p:nvSpPr>
          <p:spPr>
            <a:xfrm>
              <a:off x="4374573" y="5350609"/>
              <a:ext cx="879763" cy="5064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Nombre</a:t>
              </a:r>
            </a:p>
          </p:txBody>
        </p:sp>
        <p:sp>
          <p:nvSpPr>
            <p:cNvPr id="17" name="Globo: flecha hacia arriba 16">
              <a:extLst>
                <a:ext uri="{FF2B5EF4-FFF2-40B4-BE49-F238E27FC236}">
                  <a16:creationId xmlns:a16="http://schemas.microsoft.com/office/drawing/2014/main" id="{89A2263C-92DF-4D73-83D4-1AE1244304FF}"/>
                </a:ext>
              </a:extLst>
            </p:cNvPr>
            <p:cNvSpPr/>
            <p:nvPr/>
          </p:nvSpPr>
          <p:spPr>
            <a:xfrm>
              <a:off x="5181599" y="6061674"/>
              <a:ext cx="751609" cy="50639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Sueldo</a:t>
              </a:r>
            </a:p>
          </p:txBody>
        </p:sp>
        <p:sp>
          <p:nvSpPr>
            <p:cNvPr id="19" name="Globo: flecha hacia arriba 18">
              <a:extLst>
                <a:ext uri="{FF2B5EF4-FFF2-40B4-BE49-F238E27FC236}">
                  <a16:creationId xmlns:a16="http://schemas.microsoft.com/office/drawing/2014/main" id="{D081282C-7343-45B2-AF1A-F333906372CB}"/>
                </a:ext>
              </a:extLst>
            </p:cNvPr>
            <p:cNvSpPr/>
            <p:nvPr/>
          </p:nvSpPr>
          <p:spPr>
            <a:xfrm>
              <a:off x="6258794" y="6047189"/>
              <a:ext cx="751609" cy="50639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Mes alta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B02A04F-7D85-4E0E-AFFD-6D6323DA36CA}"/>
              </a:ext>
            </a:extLst>
          </p:cNvPr>
          <p:cNvGrpSpPr/>
          <p:nvPr/>
        </p:nvGrpSpPr>
        <p:grpSpPr>
          <a:xfrm>
            <a:off x="2097755" y="4418010"/>
            <a:ext cx="6094268" cy="1217464"/>
            <a:chOff x="1962673" y="5350609"/>
            <a:chExt cx="6094268" cy="1217464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39129EDD-D481-4AE7-997B-6C8A0A6F7290}"/>
                </a:ext>
              </a:extLst>
            </p:cNvPr>
            <p:cNvSpPr txBox="1"/>
            <p:nvPr/>
          </p:nvSpPr>
          <p:spPr>
            <a:xfrm>
              <a:off x="1962673" y="5732611"/>
              <a:ext cx="6094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$e2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s-E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s-ES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Empleado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E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Pedro’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s-E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1200</a:t>
              </a:r>
              <a:r>
                <a:rPr lang="es-E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21" name="Globo: flecha hacia abajo 20">
              <a:extLst>
                <a:ext uri="{FF2B5EF4-FFF2-40B4-BE49-F238E27FC236}">
                  <a16:creationId xmlns:a16="http://schemas.microsoft.com/office/drawing/2014/main" id="{A3DB5FEC-D003-4FF8-AC76-7A15C5AF3271}"/>
                </a:ext>
              </a:extLst>
            </p:cNvPr>
            <p:cNvSpPr/>
            <p:nvPr/>
          </p:nvSpPr>
          <p:spPr>
            <a:xfrm>
              <a:off x="4374573" y="5350609"/>
              <a:ext cx="879763" cy="5064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Nombre</a:t>
              </a:r>
            </a:p>
          </p:txBody>
        </p:sp>
        <p:sp>
          <p:nvSpPr>
            <p:cNvPr id="22" name="Globo: flecha hacia arriba 21">
              <a:extLst>
                <a:ext uri="{FF2B5EF4-FFF2-40B4-BE49-F238E27FC236}">
                  <a16:creationId xmlns:a16="http://schemas.microsoft.com/office/drawing/2014/main" id="{53174ECE-E49F-4374-A4D5-46B97BB50D97}"/>
                </a:ext>
              </a:extLst>
            </p:cNvPr>
            <p:cNvSpPr/>
            <p:nvPr/>
          </p:nvSpPr>
          <p:spPr>
            <a:xfrm>
              <a:off x="5181599" y="6061674"/>
              <a:ext cx="751609" cy="50639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Sueldo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8E26B1C-C29F-46FE-9623-E72662CF1AC6}"/>
              </a:ext>
            </a:extLst>
          </p:cNvPr>
          <p:cNvSpPr txBox="1"/>
          <p:nvPr/>
        </p:nvSpPr>
        <p:spPr>
          <a:xfrm>
            <a:off x="8068024" y="2562343"/>
            <a:ext cx="3408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los lenguajes POO esto es perfectamente posible.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8EC6A-1621-4D5F-9843-D0E49E10BE0F}"/>
              </a:ext>
            </a:extLst>
          </p:cNvPr>
          <p:cNvSpPr txBox="1"/>
          <p:nvPr/>
        </p:nvSpPr>
        <p:spPr>
          <a:xfrm>
            <a:off x="8034047" y="4285846"/>
            <a:ext cx="347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Véase la solución en POO de esta situación</a:t>
            </a:r>
          </a:p>
        </p:txBody>
      </p:sp>
    </p:spTree>
    <p:extLst>
      <p:ext uri="{BB962C8B-B14F-4D97-AF65-F5344CB8AC3E}">
        <p14:creationId xmlns:p14="http://schemas.microsoft.com/office/powerpoint/2010/main" val="20682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5396F-A672-47A8-8AD8-2AEE606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Sobrecarga del constructor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CC59A9-63EB-4845-9A83-3CE180E399DD}"/>
              </a:ext>
            </a:extLst>
          </p:cNvPr>
          <p:cNvSpPr txBox="1"/>
          <p:nvPr/>
        </p:nvSpPr>
        <p:spPr>
          <a:xfrm>
            <a:off x="2161309" y="1475509"/>
            <a:ext cx="688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Tendríamos tantos métodos constructores como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de parámetros </a:t>
            </a:r>
            <a:r>
              <a:rPr lang="es-ES" dirty="0" err="1"/>
              <a:t>pasaramos</a:t>
            </a:r>
            <a:r>
              <a:rPr lang="es-ES" dirty="0"/>
              <a:t> al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tipo de dato que pasáramos como parámetro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108320-F3A5-480D-B6C4-8053C33412A5}"/>
              </a:ext>
            </a:extLst>
          </p:cNvPr>
          <p:cNvSpPr txBox="1"/>
          <p:nvPr/>
        </p:nvSpPr>
        <p:spPr>
          <a:xfrm>
            <a:off x="687389" y="2756399"/>
            <a:ext cx="908299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createFromFormat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"d-m-Y"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$mes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$ano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s-ES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D07D34-8FD1-46FB-AE22-2AB0038A874E}"/>
              </a:ext>
            </a:extLst>
          </p:cNvPr>
          <p:cNvSpPr txBox="1"/>
          <p:nvPr/>
        </p:nvSpPr>
        <p:spPr>
          <a:xfrm>
            <a:off x="687389" y="4260503"/>
            <a:ext cx="908299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$sueldo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altaContrato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'NOW'</a:t>
            </a:r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D0425C-A7F0-4B72-AC68-9646817C239B}"/>
              </a:ext>
            </a:extLst>
          </p:cNvPr>
          <p:cNvSpPr txBox="1"/>
          <p:nvPr/>
        </p:nvSpPr>
        <p:spPr>
          <a:xfrm>
            <a:off x="9921442" y="2398839"/>
            <a:ext cx="2121621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Desgraciadamente PHP no nació como POO aunque con las nuevas versiones se va adaptando.</a:t>
            </a:r>
          </a:p>
          <a:p>
            <a:r>
              <a:rPr lang="es-ES" sz="1600" dirty="0"/>
              <a:t>Una de sus limitaciones es que no existe dicha sobrecarga.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D4B330-CC25-47F4-AE5A-464C845E9538}"/>
              </a:ext>
            </a:extLst>
          </p:cNvPr>
          <p:cNvSpPr txBox="1"/>
          <p:nvPr/>
        </p:nvSpPr>
        <p:spPr>
          <a:xfrm>
            <a:off x="9403772" y="5764607"/>
            <a:ext cx="242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SOLUCIÓN</a:t>
            </a:r>
          </a:p>
          <a:p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Métodos mágicos</a:t>
            </a:r>
          </a:p>
        </p:txBody>
      </p:sp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1715AEC8-EA45-47EE-9288-52BCD4FF4979}"/>
              </a:ext>
            </a:extLst>
          </p:cNvPr>
          <p:cNvSpPr/>
          <p:nvPr/>
        </p:nvSpPr>
        <p:spPr>
          <a:xfrm>
            <a:off x="3335481" y="6172200"/>
            <a:ext cx="4634345" cy="529936"/>
          </a:xfrm>
          <a:prstGeom prst="wedgeEllipseCallout">
            <a:avLst>
              <a:gd name="adj1" fmla="val -16797"/>
              <a:gd name="adj2" fmla="val -13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Merda</a:t>
            </a:r>
            <a:r>
              <a:rPr lang="es-ES" dirty="0"/>
              <a:t>!!!Esto no lo puedo hacer en PHP</a:t>
            </a:r>
          </a:p>
        </p:txBody>
      </p:sp>
    </p:spTree>
    <p:extLst>
      <p:ext uri="{BB962C8B-B14F-4D97-AF65-F5344CB8AC3E}">
        <p14:creationId xmlns:p14="http://schemas.microsoft.com/office/powerpoint/2010/main" val="295882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E2FA-F9A0-4199-90CF-DABBA49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mágicos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465591-FD46-4E9F-A43B-EE44A0320FB1}"/>
              </a:ext>
            </a:extLst>
          </p:cNvPr>
          <p:cNvSpPr txBox="1"/>
          <p:nvPr/>
        </p:nvSpPr>
        <p:spPr>
          <a:xfrm>
            <a:off x="2592924" y="3502988"/>
            <a:ext cx="878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Aunque con limitaciones los métodos mágicos nos permiten obtener el números de parámetros y los parámetros de un método cualquiera.</a:t>
            </a:r>
          </a:p>
          <a:p>
            <a:r>
              <a:rPr lang="es-ES" dirty="0"/>
              <a:t>De esta manera podemos imitar el funcionamiento de un método constructor.</a:t>
            </a:r>
          </a:p>
          <a:p>
            <a:r>
              <a:rPr lang="es-ES" dirty="0"/>
              <a:t>Para una explicación disponemos del enlace: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29DBC0-99E9-4A1C-98C5-FB470D96859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01637" y="1297787"/>
            <a:ext cx="9000403" cy="2131689"/>
          </a:xfrm>
        </p:spPr>
        <p:txBody>
          <a:bodyPr/>
          <a:lstStyle/>
          <a:p>
            <a:r>
              <a:rPr lang="es-ES" dirty="0" err="1"/>
              <a:t>func_num_args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Retorna el número de parámetros de una función</a:t>
            </a:r>
          </a:p>
          <a:p>
            <a:r>
              <a:rPr lang="es-ES" dirty="0" err="1"/>
              <a:t>func_get_args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Retorna en un array los argumentos</a:t>
            </a:r>
          </a:p>
          <a:p>
            <a:r>
              <a:rPr lang="es-ES" dirty="0" err="1"/>
              <a:t>call_user_func_array</a:t>
            </a:r>
            <a:br>
              <a:rPr lang="es-ES" dirty="0"/>
            </a:br>
            <a:r>
              <a:rPr lang="es-ES" dirty="0"/>
              <a:t>Permite llamar a un método y/o función pasándole los parámetros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AA9298-367B-41D7-81A3-557D3A361A15}"/>
              </a:ext>
            </a:extLst>
          </p:cNvPr>
          <p:cNvSpPr txBox="1"/>
          <p:nvPr/>
        </p:nvSpPr>
        <p:spPr>
          <a:xfrm>
            <a:off x="2008042" y="5053258"/>
            <a:ext cx="869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https://desarrolloweb.com/articulos/sobrecarga-constructores-php.html</a:t>
            </a:r>
          </a:p>
        </p:txBody>
      </p:sp>
    </p:spTree>
    <p:extLst>
      <p:ext uri="{BB962C8B-B14F-4D97-AF65-F5344CB8AC3E}">
        <p14:creationId xmlns:p14="http://schemas.microsoft.com/office/powerpoint/2010/main" val="426698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A140-0470-4C39-A164-944C8042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4D3BFA-E5D0-4808-9790-3D27ACDA375D}"/>
              </a:ext>
            </a:extLst>
          </p:cNvPr>
          <p:cNvSpPr txBox="1"/>
          <p:nvPr/>
        </p:nvSpPr>
        <p:spPr>
          <a:xfrm>
            <a:off x="1020183" y="1463259"/>
            <a:ext cx="1048442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effectLst/>
                <a:latin typeface="Courier New" panose="02070309020205020404" pitchFamily="49" charset="0"/>
              </a:rPr>
              <a:t>Nos piden realizar la gestión de una serie de productos.</a:t>
            </a:r>
          </a:p>
          <a:p>
            <a:endParaRPr lang="es-ES" dirty="0">
              <a:effectLst/>
              <a:latin typeface="Courier New" panose="02070309020205020404" pitchFamily="49" charset="0"/>
            </a:endParaRP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Los productos tienen </a:t>
            </a:r>
            <a:r>
              <a:rPr lang="es-ES" b="1" dirty="0">
                <a:effectLst/>
                <a:latin typeface="Courier New" panose="02070309020205020404" pitchFamily="49" charset="0"/>
              </a:rPr>
              <a:t>seguros</a:t>
            </a:r>
            <a:r>
              <a:rPr lang="es-ES" dirty="0">
                <a:effectLst/>
                <a:latin typeface="Courier New" panose="02070309020205020404" pitchFamily="49" charset="0"/>
              </a:rPr>
              <a:t> los siguientes atributos: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ourier New" panose="02070309020205020404" pitchFamily="49" charset="0"/>
              </a:rPr>
              <a:t>Nombre del producto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effectLst/>
                <a:latin typeface="Courier New" panose="02070309020205020404" pitchFamily="49" charset="0"/>
              </a:rPr>
              <a:t>Precio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effectLst/>
              <a:latin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</a:rPr>
              <a:t>Además disponemos de dos tipos de pe</a:t>
            </a:r>
            <a:r>
              <a:rPr lang="es-ES" dirty="0">
                <a:effectLst/>
                <a:latin typeface="Courier New" panose="02070309020205020404" pitchFamily="49" charset="0"/>
              </a:rPr>
              <a:t>recedero</a:t>
            </a:r>
            <a:r>
              <a:rPr lang="es-ES" dirty="0">
                <a:latin typeface="Courier New" panose="02070309020205020404" pitchFamily="49" charset="0"/>
              </a:rPr>
              <a:t> y no perecedero. Del perecedero hay que saber cuántos días faltan para que caduque.</a:t>
            </a:r>
          </a:p>
          <a:p>
            <a:endParaRPr lang="es-ES" dirty="0">
              <a:effectLst/>
              <a:latin typeface="Courier New" panose="02070309020205020404" pitchFamily="49" charset="0"/>
            </a:endParaRP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Crea sus constructores, </a:t>
            </a:r>
            <a:r>
              <a:rPr lang="es-ES" dirty="0" err="1">
                <a:effectLst/>
                <a:latin typeface="Courier New" panose="02070309020205020404" pitchFamily="49" charset="0"/>
              </a:rPr>
              <a:t>getters</a:t>
            </a:r>
            <a:r>
              <a:rPr lang="es-ES" dirty="0">
                <a:effectLst/>
                <a:latin typeface="Courier New" panose="02070309020205020404" pitchFamily="49" charset="0"/>
              </a:rPr>
              <a:t>, </a:t>
            </a:r>
            <a:r>
              <a:rPr lang="es-ES" dirty="0" err="1">
                <a:effectLst/>
                <a:latin typeface="Courier New" panose="02070309020205020404" pitchFamily="49" charset="0"/>
              </a:rPr>
              <a:t>setters</a:t>
            </a:r>
            <a:r>
              <a:rPr lang="es-ES" dirty="0">
                <a:effectLst/>
                <a:latin typeface="Courier New" panose="02070309020205020404" pitchFamily="49" charset="0"/>
              </a:rPr>
              <a:t> y </a:t>
            </a:r>
            <a:r>
              <a:rPr lang="es-ES" dirty="0" err="1">
                <a:effectLst/>
                <a:latin typeface="Courier New" panose="02070309020205020404" pitchFamily="49" charset="0"/>
              </a:rPr>
              <a:t>toString</a:t>
            </a:r>
            <a:r>
              <a:rPr lang="es-ES" dirty="0">
                <a:effectLst/>
                <a:latin typeface="Courier New" panose="02070309020205020404" pitchFamily="49" charset="0"/>
              </a:rPr>
              <a:t>.</a:t>
            </a:r>
          </a:p>
          <a:p>
            <a:endParaRPr lang="es-ES" dirty="0">
              <a:latin typeface="Courier New" panose="02070309020205020404" pitchFamily="49" charset="0"/>
            </a:endParaRPr>
          </a:p>
          <a:p>
            <a:r>
              <a:rPr lang="es-ES" dirty="0">
                <a:effectLst/>
                <a:latin typeface="Courier New" panose="02070309020205020404" pitchFamily="49" charset="0"/>
              </a:rPr>
              <a:t>Tendremos una función llamada </a:t>
            </a:r>
            <a:r>
              <a:rPr lang="es-ES" dirty="0" err="1">
                <a:effectLst/>
                <a:latin typeface="Courier New" panose="02070309020205020404" pitchFamily="49" charset="0"/>
              </a:rPr>
              <a:t>calcularPrecio</a:t>
            </a:r>
            <a:r>
              <a:rPr lang="es-ES" dirty="0">
                <a:effectLst/>
                <a:latin typeface="Courier New" panose="02070309020205020404" pitchFamily="49" charset="0"/>
              </a:rPr>
              <a:t>() que que según tipo de producto (perecedero o no perecedero) puede devolver: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Courier New" panose="02070309020205020404" pitchFamily="49" charset="0"/>
              </a:rPr>
              <a:t>En el perecedero </a:t>
            </a:r>
            <a:r>
              <a:rPr lang="es-ES" dirty="0">
                <a:effectLst/>
                <a:latin typeface="Courier New" panose="02070309020205020404" pitchFamily="49" charset="0"/>
              </a:rPr>
              <a:t>el precio final se reducirá según los días a caducar: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ourier New" panose="02070309020205020404" pitchFamily="49" charset="0"/>
              </a:rPr>
              <a:t>Si le queda 1 día para caducar, se reducirá 4 veces </a:t>
            </a:r>
            <a:r>
              <a:rPr lang="es-ES" dirty="0">
                <a:latin typeface="Courier New" panose="02070309020205020404" pitchFamily="49" charset="0"/>
              </a:rPr>
              <a:t>su precio</a:t>
            </a:r>
            <a:r>
              <a:rPr lang="es-ES" dirty="0">
                <a:effectLst/>
                <a:latin typeface="Courier New" panose="020703090202050204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ourier New" panose="02070309020205020404" pitchFamily="49" charset="0"/>
              </a:rPr>
              <a:t>Si le quedan 2 días para caducar, se reducirá 3 veces su precio.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ourier New" panose="02070309020205020404" pitchFamily="49" charset="0"/>
              </a:rPr>
              <a:t>Si le quedan 3 días para caducar, se reducirá a la mitad de su precio.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ourier New" panose="02070309020205020404" pitchFamily="49" charset="0"/>
              </a:rPr>
              <a:t>En el NO perecedero el precio final coincide con su precio.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937496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661</TotalTime>
  <Words>1073</Words>
  <Application>Microsoft Office PowerPoint</Application>
  <PresentationFormat>Panorámica</PresentationFormat>
  <Paragraphs>113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Courier New</vt:lpstr>
      <vt:lpstr>Wingdings 3</vt:lpstr>
      <vt:lpstr>Espiral</vt:lpstr>
      <vt:lpstr>POO/OOP</vt:lpstr>
      <vt:lpstr>Vocabulario</vt:lpstr>
      <vt:lpstr>métodos static</vt:lpstr>
      <vt:lpstr>Sobrecarga del constructor</vt:lpstr>
      <vt:lpstr>Sobrecarga del constructor</vt:lpstr>
      <vt:lpstr>Sobrecarga del constructor</vt:lpstr>
      <vt:lpstr>Métodos mágicos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82</cp:revision>
  <dcterms:created xsi:type="dcterms:W3CDTF">2020-08-12T10:20:03Z</dcterms:created>
  <dcterms:modified xsi:type="dcterms:W3CDTF">2020-09-17T17:14:48Z</dcterms:modified>
</cp:coreProperties>
</file>