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9"/>
  </p:notesMasterIdLst>
  <p:handoutMasterIdLst>
    <p:handoutMasterId r:id="rId90"/>
  </p:handoutMasterIdLst>
  <p:sldIdLst>
    <p:sldId id="256" r:id="rId5"/>
    <p:sldId id="272" r:id="rId6"/>
    <p:sldId id="265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45" r:id="rId29"/>
    <p:sldId id="296" r:id="rId30"/>
    <p:sldId id="297" r:id="rId31"/>
    <p:sldId id="298" r:id="rId32"/>
    <p:sldId id="299" r:id="rId33"/>
    <p:sldId id="346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274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273" r:id="rId8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DB31EBA-8B65-4F5B-985A-F8EAC38A480A}">
          <p14:sldIdLst>
            <p14:sldId id="256"/>
            <p14:sldId id="272"/>
            <p14:sldId id="265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45"/>
            <p14:sldId id="296"/>
            <p14:sldId id="297"/>
            <p14:sldId id="298"/>
            <p14:sldId id="299"/>
            <p14:sldId id="346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74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7"/>
            <p14:sldId id="348"/>
            <p14:sldId id="349"/>
            <p14:sldId id="350"/>
            <p14:sldId id="351"/>
            <p14:sldId id="352"/>
            <p14:sldId id="353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106" autoAdjust="0"/>
  </p:normalViewPr>
  <p:slideViewPr>
    <p:cSldViewPr>
      <p:cViewPr varScale="1">
        <p:scale>
          <a:sx n="60" d="100"/>
          <a:sy n="60" d="100"/>
        </p:scale>
        <p:origin x="96" y="14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2017/1/12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8869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430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1019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116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461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923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177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8625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1553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314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847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1728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2521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8847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8574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8000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8011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3858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3631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5977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620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6109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9479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4358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7091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082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99639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9792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99600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886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5195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622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0162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12657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97573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34371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64719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0731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4518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3358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3875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0233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312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79928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8858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16483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3452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0791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50738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55842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2125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0951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6731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949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31987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87855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4921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84229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872674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28420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9979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44625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27528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65868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736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39102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40652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37510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07896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22423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34706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77877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02975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25297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39931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751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82477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64497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04427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159393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109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753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984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6C3D7-7E93-4D17-B7BE-8DDA21E7570C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5B58EFF-4F54-4C63-8FD7-C7CBCF7636EC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C71CDE-F4DA-4E66-895B-60F31D87D119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EC3B678-EA1B-452F-BB91-E573403FD0F3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DAF11D7-E4D5-43DB-B904-A5B6043074DD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A4CDCE-497F-411A-A222-7821A879D658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767C34-4BBC-4E69-8716-06898CDE40F6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5BDFEA-3E57-4858-8E6D-9AE65A0380DB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23A55F2-FF1A-487F-A46F-41A48AAF72CD}" type="datetime1">
              <a:rPr lang="ja-JP" altLang="en-US" smtClean="0"/>
              <a:pPr/>
              <a:t>2017/1/12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400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ブロック崩し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アプリを作ろう！！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03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バー、なんか遅くない？？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Pad.java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175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public void update(View view) {</a:t>
            </a: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dirty="0" err="1">
                <a:solidFill>
                  <a:schemeClr val="bg1"/>
                </a:solidFill>
                <a:latin typeface="+mj-ea"/>
                <a:ea typeface="+mj-ea"/>
              </a:rPr>
              <a:t>view.invalidate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2400" dirty="0" err="1">
                <a:solidFill>
                  <a:schemeClr val="bg1"/>
                </a:solidFill>
                <a:latin typeface="+mj-ea"/>
                <a:ea typeface="+mj-ea"/>
              </a:rPr>
              <a:t>getRect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());</a:t>
            </a:r>
          </a:p>
          <a:p>
            <a:endParaRPr kumimoji="1" lang="en-US" altLang="ja-JP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// [Task 3] 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パッド移動位置</a:t>
            </a:r>
          </a:p>
          <a:p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指定位置からパッド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位置を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算出</a:t>
            </a:r>
          </a:p>
          <a:p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x =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mSetCx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-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Pad.WIDTH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/ 2;</a:t>
            </a: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画面領域外の場合は補正する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if(x &lt; 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画面の左端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{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    x = 0;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}else if(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getlx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() 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+mj-ea"/>
              </a:rPr>
              <a:t>画面の</a:t>
            </a:r>
            <a:r>
              <a:rPr kumimoji="1" lang="ja-JP" altLang="en-US" sz="2400" b="1" dirty="0">
                <a:solidFill>
                  <a:schemeClr val="bg1"/>
                </a:solidFill>
                <a:latin typeface="+mj-ea"/>
              </a:rPr>
              <a:t>右端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+mj-ea"/>
                <a:ea typeface="+mj-ea"/>
              </a:rPr>
              <a:t>){</a:t>
            </a:r>
            <a:endParaRPr kumimoji="1" lang="en-US" altLang="ja-JP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    x =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disp_w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-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Pad.WIDTH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}</a:t>
            </a:r>
            <a:endParaRPr kumimoji="1" lang="en-US" altLang="ja-JP" sz="3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40216" y="407707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chemeClr val="bg1"/>
                </a:solidFill>
                <a:latin typeface="ＭＳ ゴシック" panose="020B0609070205080204" pitchFamily="49" charset="-128"/>
              </a:rPr>
              <a:t>仮コメント</a:t>
            </a:r>
            <a:r>
              <a:rPr lang="en-US" altLang="ja-JP" dirty="0">
                <a:solidFill>
                  <a:schemeClr val="bg1"/>
                </a:solidFill>
                <a:latin typeface="ＭＳ ゴシック" panose="020B0609070205080204" pitchFamily="49" charset="-128"/>
              </a:rPr>
              <a:t>)</a:t>
            </a:r>
            <a:r>
              <a:rPr lang="en-US" altLang="ja-JP" b="1" dirty="0">
                <a:solidFill>
                  <a:schemeClr val="bg1"/>
                </a:solidFill>
                <a:latin typeface="+mj-ea"/>
              </a:rPr>
              <a:t> </a:t>
            </a:r>
            <a:endParaRPr lang="en-US" altLang="ja-JP" b="1" dirty="0" smtClean="0">
              <a:solidFill>
                <a:schemeClr val="bg1"/>
              </a:solidFill>
              <a:latin typeface="+mj-ea"/>
            </a:endParaRPr>
          </a:p>
          <a:p>
            <a:r>
              <a:rPr lang="en-US" altLang="ja-JP" dirty="0" err="1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Pad.WIDTH</a:t>
            </a:r>
            <a:r>
              <a:rPr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ＭＳ ゴシック" panose="020B0609070205080204" pitchFamily="49" charset="-128"/>
              </a:rPr>
              <a:t>/ 2</a:t>
            </a:r>
            <a:r>
              <a:rPr lang="ja-JP" altLang="en-US" dirty="0">
                <a:solidFill>
                  <a:schemeClr val="bg1"/>
                </a:solidFill>
                <a:latin typeface="ＭＳ ゴシック" panose="020B0609070205080204" pitchFamily="49" charset="-128"/>
              </a:rPr>
              <a:t>　を単純に数値にしてもいいかも</a:t>
            </a:r>
            <a:r>
              <a:rPr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…</a:t>
            </a:r>
          </a:p>
          <a:p>
            <a:endParaRPr kumimoji="1" lang="en-US" altLang="ja-JP" dirty="0">
              <a:solidFill>
                <a:schemeClr val="bg1"/>
              </a:solidFill>
              <a:latin typeface="ＭＳ ゴシック" panose="020B0609070205080204" pitchFamily="49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画面領域外判定は考えさせても</a:t>
            </a:r>
            <a:r>
              <a:rPr kumimoji="1"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OK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04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どうやって始めるの？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バーが表示され、動くようになったけど、ただそれだけ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これで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は何も初められないので、ゲームを開始する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『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スタートボタン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』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追加して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みよう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これを押せば、ゲームが開始されるはず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6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04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どうやって始めるの？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9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04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どうやって始めるの？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47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05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ついにボールが！！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ボールを表示（ただし、バーとの当たり判定なし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5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ついにボールが！！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4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05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ついにボールが！！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763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47528" y="2276872"/>
            <a:ext cx="9289032" cy="4062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public void 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onDraw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CanvaA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canvas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 {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ステータス領域描画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canvas.drawColor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(STS_BG_COLOR);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canvas.drawRect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(new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Rect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(0, STATUS_H,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disp_w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disp_h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mPaint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);</a:t>
            </a:r>
          </a:p>
          <a:p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ゲームフィールド領域描画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パッド描画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mPad.draw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(canvas); // [Task 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バーの表示</a:t>
            </a:r>
          </a:p>
          <a:p>
            <a:endParaRPr kumimoji="1" lang="ja-JP" altLang="en-US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ボール描画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for(Ball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mBalls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 {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ball.draw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(canvas); // [Task 5]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ボールの表示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sz="2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24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06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ボールもなんか遅くない？？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ボールが遅いので速度調整</a:t>
            </a:r>
          </a:p>
        </p:txBody>
      </p:sp>
    </p:spTree>
    <p:extLst>
      <p:ext uri="{BB962C8B-B14F-4D97-AF65-F5344CB8AC3E}">
        <p14:creationId xmlns:p14="http://schemas.microsoft.com/office/powerpoint/2010/main" val="21266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06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ボールもなんか遅くない？？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06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ボールもなんか遅くない？？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Ball.javA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31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INITIAL_SPEED_X = -0.2f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ボール速度（初期速度）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INITIAL_SPEED_Y = 3f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ボール速度（初期速度）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MAX_SPEED_X     = 5f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ボール速度（最大速度）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MAX_SPEED_Y     = 8f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ボール速度（最大速度）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CHANGE_RATE_SPEED_X = 1.01f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ボール速度（速度変化率）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CHANGE_RATE_SPEED_Y = 1.2f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ボール速度（速度変化率）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40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ブロック崩し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とは？？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07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Part.1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ボールを表示（ただし、バーとの当たり判定なし）</a:t>
            </a:r>
          </a:p>
          <a:p>
            <a:pPr marL="0" indent="0">
              <a:buNone/>
            </a:pP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92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07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Part.1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68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07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Part.1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Pad.java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196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public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boolean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isBallHit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(Ball ball) {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[Task 7]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ボールとの当たり判定</a:t>
            </a:r>
          </a:p>
          <a:p>
            <a:r>
              <a:rPr kumimoji="1" lang="ja-JP" altLang="en-US" sz="2000" b="1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boolean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ret = (y &lt;=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ball.getly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 &amp;&amp;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getly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 &gt;=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ball.gety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 &amp;&amp;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           x &lt;=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ball.getlx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 &amp;&amp;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getlx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 &gt;=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ball.getx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());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if(ret) {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    ++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hitCount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}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return ret;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}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2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08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ボールどっか行ったよ？？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画面端でのボールの跳ね返り判定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修正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6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08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ボールどっか行ったよ？？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71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08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ボールどっか行ったよ？？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0010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	// 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[Task 8] 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壁との当たり判定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x += </a:t>
            </a:r>
            <a:r>
              <a:rPr kumimoji="1" lang="en-US" altLang="ja-JP" dirty="0" err="1">
                <a:solidFill>
                  <a:schemeClr val="bg1"/>
                </a:solidFill>
                <a:latin typeface="+mj-ea"/>
                <a:ea typeface="+mj-ea"/>
              </a:rPr>
              <a:t>xSpeed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// X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方向判定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x &lt;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Ball.field.left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) {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壁（左）で反射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x =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Ball.field.left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* 2 - x;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速度反転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boundX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} else if(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getlx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 &gt;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Ball.field.right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) {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壁（右）で反射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x =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Ball.field.right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* 2 -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getlx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 - SIZE;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速度反転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boundX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8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08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ボールどっか行ったよ？？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smtClean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y +=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ySpeed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Y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方向判定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if(y +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ySpeed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&lt;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Ball.field.top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 {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壁（上）で反射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y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Ball.field.top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* 2 - y;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速度反転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boundY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}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67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09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ボールとブロックの当たり判定追加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8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09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04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09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653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// [Task 9]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ボールとブロックの当たり判定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ブロックとボールの当たり判定（左上／右上／左下／右下）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各点がどのブロックと当たっているか判定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当たっていない場合は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null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返却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SetXY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l_top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calcBrickIndex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SetXY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r_top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calcBrickIndex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SetXY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l_bottom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calcBrickIndex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SetXY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r_bottom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calcBrickIndex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426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基本課題</a:t>
            </a:r>
            <a:r>
              <a:rPr lang="en-US" altLang="ja-JP" dirty="0"/>
              <a:t>(Basic)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Day1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01]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アプリ起動確認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バーがなきゃダメだよね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バー、なんか遅くない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？？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どう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やって始めるの？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つい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にボールが！！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ボールもなんか遅くない？？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当たらなきゃ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Part.1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08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ボールどっか行ったよ？？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09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全部消したぞ～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ボ、ボールがもう無い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ブロック大量発生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コイツ動くぞ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09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6474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kumimoji="1" lang="ja-JP" altLang="en-US" sz="1600" dirty="0">
                <a:solidFill>
                  <a:schemeClr val="bg1"/>
                </a:solidFill>
                <a:latin typeface="+mj-ea"/>
                <a:ea typeface="+mj-ea"/>
              </a:rPr>
              <a:t>方向／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kumimoji="1" lang="ja-JP" altLang="en-US" sz="1600" dirty="0">
                <a:solidFill>
                  <a:schemeClr val="bg1"/>
                </a:solidFill>
                <a:latin typeface="+mj-ea"/>
                <a:ea typeface="+mj-ea"/>
              </a:rPr>
              <a:t>方向それぞれの当たり判定箇所を集計</a:t>
            </a: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1600" dirty="0">
                <a:solidFill>
                  <a:schemeClr val="bg1"/>
                </a:solidFill>
                <a:latin typeface="+mj-ea"/>
                <a:ea typeface="+mj-ea"/>
              </a:rPr>
              <a:t>相反する箇所の当たり判定は相殺する。</a:t>
            </a:r>
          </a:p>
          <a:p>
            <a:r>
              <a:rPr kumimoji="1" lang="ja-JP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isHitBricks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l_top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))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xCrash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++;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yCrash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++;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isHitBricks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r_top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))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xCrash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-;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yCrash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++;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isHitBricks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l_bottom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))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xCrash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++;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yCrash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-;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isHitBricks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r_bottom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))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xCrash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-;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yCrash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-;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58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全部消したぞ～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ブロックを全て消したら、クリア画面を出す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55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全部消したぞ～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88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全部消したぞ～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737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6625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ボール残総数を返却</a:t>
            </a:r>
          </a:p>
          <a:p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ballCnt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mStockBallCount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+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mBalls.size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ballCnt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&gt; 0) {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ボール残数あり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getBricksCount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()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==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－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{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残ブロック数が０のため、クリア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kumimoji="1" lang="en-US" altLang="ja-JP" sz="2400" dirty="0" err="1">
                <a:solidFill>
                  <a:schemeClr val="bg1"/>
                </a:solidFill>
                <a:latin typeface="+mj-ea"/>
                <a:ea typeface="+mj-ea"/>
              </a:rPr>
              <a:t>setMode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(MODE_CLEAR);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// [Task 10]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クリア画面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} else {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ゲーム継続のため、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sleep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mFieldHandler.sleep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(DELAY_MILLIS);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  }</a:t>
            </a:r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4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ボ、ボールがもう無い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ボールが下に落ちるとゲームオーバー画面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2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ボ、ボールがもう無い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6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ボ、ボールがもう無い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737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ボール残総数を返却</a:t>
            </a:r>
          </a:p>
          <a:p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ballCnt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mStockBallCount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+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mBalls.size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if(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ballCnt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&gt; 0) {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//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ボール残数あり</a:t>
            </a:r>
          </a:p>
          <a:p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                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getBricksCount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 == 0) {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    //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残ブロック数が０のため、クリア</a:t>
            </a:r>
          </a:p>
          <a:p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        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setMode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(MODE_CLEAR); // [Task 10]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クリア画面</a:t>
            </a:r>
          </a:p>
          <a:p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                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} else {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    //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ゲーム継続のため、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sleep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mFieldHandler.sleep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(DELAY_MILLIS);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}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} else if</a:t>
            </a:r>
            <a:r>
              <a:rPr kumimoji="1" lang="en-US" altLang="ja-JP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　　　　</a:t>
            </a:r>
            <a:r>
              <a:rPr kumimoji="1" lang="en-US" altLang="ja-JP" b="1" dirty="0" smtClean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{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//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ボール残数なしのため、</a:t>
            </a:r>
            <a:r>
              <a:rPr kumimoji="1" lang="en-US" altLang="ja-JP" b="1" dirty="0" err="1" smtClean="0">
                <a:solidFill>
                  <a:schemeClr val="bg1"/>
                </a:solidFill>
                <a:latin typeface="+mj-ea"/>
                <a:ea typeface="+mj-ea"/>
              </a:rPr>
              <a:t>GameOver</a:t>
            </a:r>
            <a:endParaRPr kumimoji="1" lang="en-US" altLang="ja-JP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lvl="4"/>
            <a:r>
              <a:rPr kumimoji="1" lang="en-US" altLang="ja-JP" b="1" dirty="0" smtClean="0">
                <a:solidFill>
                  <a:schemeClr val="bg1"/>
                </a:solidFill>
                <a:latin typeface="+mj-ea"/>
                <a:ea typeface="+mj-ea"/>
              </a:rPr>
              <a:t>// [Task 11] </a:t>
            </a:r>
            <a:r>
              <a:rPr kumimoji="1" lang="ja-JP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ボールが全て下に落ちゲームオーバー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    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setMode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(MODE_GAMEOVER);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}</a:t>
            </a:r>
            <a:endParaRPr kumimoji="1" lang="en-US" altLang="ja-JP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96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ブロック大量発生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ブロックの列を追加する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7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ブロック大量発生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8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ブロック大量発生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231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(45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行目～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public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BRICK_ROW =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12]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ブロッック行列追加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public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BRICK_COL = 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; // [Task 12]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ブロッック行列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追加</a:t>
            </a:r>
            <a:endParaRPr kumimoji="1" lang="en-US" altLang="ja-JP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kumimoji="1" lang="en-US" altLang="ja-JP" sz="2000" dirty="0" smtClean="0">
              <a:solidFill>
                <a:schemeClr val="bg1"/>
              </a:solidFill>
              <a:latin typeface="+mj-ea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</a:rPr>
              <a:t>(304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</a:rPr>
              <a:t>行目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</a:rPr>
              <a:t>～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</a:rPr>
              <a:t>)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ブロック配置（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0: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ブロックなし、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1: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通常ブロック、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2: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破壊不可）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[Task 22]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ブロックの配置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 [Task 12]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ブロック行列追加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final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[][]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brickArray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= {</a:t>
            </a: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    {0, 1, 1, 1, 1, 0},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};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23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アプリ起動確認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)Android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Studio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及び　実機でのアプリ実行方法をまず覚える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4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コイツ動くぞ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BLE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デバイスの接続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3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コイツ動くぞ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コイツ動くぞ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BlueNinjaController.java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内容要検討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58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応用課題</a:t>
            </a:r>
            <a:r>
              <a:rPr lang="en-US" altLang="ja-JP" dirty="0"/>
              <a:t>(Advanced)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Day2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01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簡単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やられはせんぞ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ジェットストリームアタック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ニュータイプ</a:t>
            </a: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覚醒</a:t>
            </a: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伸び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しろが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あるんだよ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07]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どんなのがいいかなぁ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寂しい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09]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勝負だ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そうきた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もらって良いんですか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？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56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簡単に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バーが表示され、動くようになったけど、ただそれだけ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これで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は何も初められないので、ゲームを開始する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『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スタートボタン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』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追加して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みよう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これを押せば、ゲームが開始されるはず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66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01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簡単に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ブロックに耐久度を追加</a:t>
            </a:r>
          </a:p>
        </p:txBody>
      </p:sp>
    </p:spTree>
    <p:extLst>
      <p:ext uri="{BB962C8B-B14F-4D97-AF65-F5344CB8AC3E}">
        <p14:creationId xmlns:p14="http://schemas.microsoft.com/office/powerpoint/2010/main" val="22194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01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簡単に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13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やられはせんぞ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壊れないブロックの追加</a:t>
            </a:r>
          </a:p>
        </p:txBody>
      </p:sp>
    </p:spTree>
    <p:extLst>
      <p:ext uri="{BB962C8B-B14F-4D97-AF65-F5344CB8AC3E}">
        <p14:creationId xmlns:p14="http://schemas.microsoft.com/office/powerpoint/2010/main" val="60142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やられはせんぞ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62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やられはせんぞ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29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02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バーがなきゃダメだよね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が実機で実行できたけど、ゲームとして遊ぶにはまだまだ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まずは、バーを表示させてみよう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ここ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で合わせて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BLE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デバイスとの接続をやってもいいかも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90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ジェットストリームアタック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特定のブロックに当たると、ボールが増える</a:t>
            </a:r>
          </a:p>
        </p:txBody>
      </p:sp>
    </p:spTree>
    <p:extLst>
      <p:ext uri="{BB962C8B-B14F-4D97-AF65-F5344CB8AC3E}">
        <p14:creationId xmlns:p14="http://schemas.microsoft.com/office/powerpoint/2010/main" val="27706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ジェットストリームアタック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8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ジェットストリームアタック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15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ニュータイプ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スタートから一定時間経つとボールのスピードが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上がる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経過時間を表示して確認できるようにする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9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ニュータイプ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4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ニュータイプ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3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覚醒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ブロックに当たると速度が加速する</a:t>
            </a:r>
          </a:p>
        </p:txBody>
      </p:sp>
    </p:spTree>
    <p:extLst>
      <p:ext uri="{BB962C8B-B14F-4D97-AF65-F5344CB8AC3E}">
        <p14:creationId xmlns:p14="http://schemas.microsoft.com/office/powerpoint/2010/main" val="143287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覚醒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9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覚醒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82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伸び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しろが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あるんだよ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バーが伸びる（短くなる）</a:t>
            </a:r>
          </a:p>
        </p:txBody>
      </p:sp>
    </p:spTree>
    <p:extLst>
      <p:ext uri="{BB962C8B-B14F-4D97-AF65-F5344CB8AC3E}">
        <p14:creationId xmlns:p14="http://schemas.microsoft.com/office/powerpoint/2010/main" val="4896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02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バーがなきゃダメだよね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3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伸び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しろが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あるんだよ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9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伸び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しろが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あるんだよ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3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どんなのがいいかなぁ～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ブロックの配置を考える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3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どんなのがいいかなぁ～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87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どんなのがいいかなぁ～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56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寂しい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効果音の追加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93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寂しい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92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寂しい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95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勝負だ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スコア表示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08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勝負だ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78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02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バーがなきゃダメだよね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763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public void 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onDraw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CanvaA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canvas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 { 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ステータス領域描画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canvas.drawColor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(STS_BG_COLOR); 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canvas.drawRect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(new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Rect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(0, STATUS_H,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disp_w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disp_h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mPaint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); </a:t>
            </a:r>
          </a:p>
          <a:p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ゲームフィールド領域描画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パッド描画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mPad.draw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(canvas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	//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[Task 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バーの表示 </a:t>
            </a:r>
          </a:p>
          <a:p>
            <a:endParaRPr kumimoji="1" lang="ja-JP" altLang="en-US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for(Ball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mBalls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 { 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			//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[Task 5]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ボールの表示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} </a:t>
            </a:r>
            <a:endParaRPr kumimoji="1" lang="en-US" altLang="ja-JP" sz="2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69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勝負だ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75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そうきたか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特定のブロックのみ跳ね返りが違うようにする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そうきたか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1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そうきたか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32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もらって良いんですか？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ブロックを壊すとアイテムが落ちてくるようにする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33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もらって良いんですか？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13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[A -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もらって良いんですか？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75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特別課題</a:t>
            </a:r>
            <a:r>
              <a:rPr lang="en-US" altLang="ja-JP" dirty="0"/>
              <a:t>(Special</a:t>
            </a:r>
            <a:r>
              <a:rPr lang="en-US" altLang="ja-JP" dirty="0" smtClean="0"/>
              <a:t>)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01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ブロックを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壊すとスコア加算、壊せないとスコア減算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ボールの跳ね返り挙動を考える（放物線など）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画面をタップするとバーが弾を撃つ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ブロックから弾が降って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くる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ブロックが動く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ボールに追従しておじゃまブロックが動く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3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ブロックを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壊すとスコア加算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壊せないとスコア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減算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ブロックを壊すとスコア加算、当たらず戻ってくるとスコア減算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65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ボールの跳ね返り挙動を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考える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ボールの跳ね返り挙動を考える（放物線など）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75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03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バー、なんか遅くない？？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バーが表示された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これで思うが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ままに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操作して、面白いゲームにしていくぞ～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・・・・・・・・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おっ、遅い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こんなの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じゃイライラして遊べない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の速度を調整しよう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7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画面をタップするとバーが弾を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撃つ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画面をタップするとバーが弾を撃つ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7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ブロックから弾が降って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くる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ブロック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から弾が降ってくるようにする（当たると死ぬ）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68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ブロックが動く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ブロックが動く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[S –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おじゃま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ブロックが動く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ボールに追従しておじゃまブロックが動く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8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[B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03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バー、なんか遅くない？？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ここはスクリーンショットはなくて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OK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ベストは動画を載せるとわかりやすいかも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3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術コンピューター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9_TF02901026_TF02901026" id="{E43CDD21-C41F-44EC-8B04-36EE2EF87F7A}" vid="{197A1AAC-B7B5-49A7-A694-EA2644A21448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purl.org/dc/dcmitype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ビジネス用テクノロジ回路ボード デザイン プレゼンテーション (ワイドスクリーン)</Template>
  <TotalTime>0</TotalTime>
  <Words>2280</Words>
  <Application>Microsoft Office PowerPoint</Application>
  <PresentationFormat>ワイド画面</PresentationFormat>
  <Paragraphs>617</Paragraphs>
  <Slides>84</Slides>
  <Notes>84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84</vt:i4>
      </vt:variant>
    </vt:vector>
  </HeadingPairs>
  <TitlesOfParts>
    <vt:vector size="89" baseType="lpstr">
      <vt:lpstr>Meiryo UI</vt:lpstr>
      <vt:lpstr>ＭＳ ゴシック</vt:lpstr>
      <vt:lpstr>Arial</vt:lpstr>
      <vt:lpstr>Candara</vt:lpstr>
      <vt:lpstr>技術コンピューター 16x9</vt:lpstr>
      <vt:lpstr>『ブロック崩し』アプリを作ろう！！</vt:lpstr>
      <vt:lpstr>『ブロック崩し』とは？？</vt:lpstr>
      <vt:lpstr>基本課題(Basic) 　Day1</vt:lpstr>
      <vt:lpstr>[B - 01]　アプリ起動確認</vt:lpstr>
      <vt:lpstr>[B - 02]　バーがなきゃダメだよね</vt:lpstr>
      <vt:lpstr>[B - 02]　バーがなきゃダメだよね</vt:lpstr>
      <vt:lpstr>[B - 02]　バーがなきゃダメだよね</vt:lpstr>
      <vt:lpstr>[B - 03]　バー、なんか遅くない？？</vt:lpstr>
      <vt:lpstr>[B - 03]　バー、なんか遅くない？？</vt:lpstr>
      <vt:lpstr>[B - 03]　バー、なんか遅くない？？</vt:lpstr>
      <vt:lpstr>[B - 04]　どうやって始めるの？</vt:lpstr>
      <vt:lpstr>[B - 04]　どうやって始めるの？</vt:lpstr>
      <vt:lpstr>[B - 04]　どうやって始めるの？</vt:lpstr>
      <vt:lpstr>[B - 05]　ついにボールが！！</vt:lpstr>
      <vt:lpstr>[Task  5]　ついにボールが！！</vt:lpstr>
      <vt:lpstr>[B - 05]　ついにボールが！！</vt:lpstr>
      <vt:lpstr>[B - 06]　ボールもなんか遅くない？？</vt:lpstr>
      <vt:lpstr>[B - 06]　ボールもなんか遅くない？？</vt:lpstr>
      <vt:lpstr>[B - 06]　ボールもなんか遅くない？？</vt:lpstr>
      <vt:lpstr>[B - 07]　当たらなきゃね　Part.1</vt:lpstr>
      <vt:lpstr>[B - 07]　当たらなきゃね　Part.1</vt:lpstr>
      <vt:lpstr>[B - 07]　当たらなきゃね　Part.1</vt:lpstr>
      <vt:lpstr>[B - 08]　ボールどっか行ったよ？？</vt:lpstr>
      <vt:lpstr>[B - 08]　ボールどっか行ったよ？？</vt:lpstr>
      <vt:lpstr>[B - 08]　ボールどっか行ったよ？？</vt:lpstr>
      <vt:lpstr>[B - 08]　ボールどっか行ったよ？？</vt:lpstr>
      <vt:lpstr>[B - 09]　当たらなきゃね　Part.2</vt:lpstr>
      <vt:lpstr>[B - 09]　当たらなきゃね　Part.2</vt:lpstr>
      <vt:lpstr>[B - 09]　当たらなきゃね　Part.2</vt:lpstr>
      <vt:lpstr>[B - 09]　当たらなきゃね　Part.2</vt:lpstr>
      <vt:lpstr>[B - 10]　全部消したぞ～</vt:lpstr>
      <vt:lpstr>[B - 10]　全部消したぞ～</vt:lpstr>
      <vt:lpstr>[B - 10]　全部消したぞ～</vt:lpstr>
      <vt:lpstr>[B - 11]　ボ、ボールがもう無い…</vt:lpstr>
      <vt:lpstr>[B - 11]　ボ、ボールがもう無い…</vt:lpstr>
      <vt:lpstr>[B - 11]　ボ、ボールがもう無い…</vt:lpstr>
      <vt:lpstr>[B - 12]　ブロック大量発生</vt:lpstr>
      <vt:lpstr>[B - 12]　ブロック大量発生</vt:lpstr>
      <vt:lpstr>[B - 12]　ブロック大量発生</vt:lpstr>
      <vt:lpstr>[B - 13]　コイツ動くぞ</vt:lpstr>
      <vt:lpstr>[B - 13]　コイツ動くぞ</vt:lpstr>
      <vt:lpstr>[B - 13]　コイツ動くぞ</vt:lpstr>
      <vt:lpstr>応用課題(Advanced) 　Day2</vt:lpstr>
      <vt:lpstr>[A - 0]　簡単にやられはせん</vt:lpstr>
      <vt:lpstr>[A - 01]　簡単にやられはせん</vt:lpstr>
      <vt:lpstr>[A - 01]　簡単にやられはせん</vt:lpstr>
      <vt:lpstr>[A - 02]　やられはせんぞ～</vt:lpstr>
      <vt:lpstr>[A - 02]　やられはせんぞ～</vt:lpstr>
      <vt:lpstr>[A - 02]　やられはせんぞ～</vt:lpstr>
      <vt:lpstr>[A - 03]　ジェットストリームアタック</vt:lpstr>
      <vt:lpstr>[A - 03]　ジェットストリームアタック</vt:lpstr>
      <vt:lpstr>[A - 03]　ジェットストリームアタック</vt:lpstr>
      <vt:lpstr>[A - 04]　ニュータイプ</vt:lpstr>
      <vt:lpstr>[A - 04]　ニュータイプ</vt:lpstr>
      <vt:lpstr>[A - 04]　ニュータイプ</vt:lpstr>
      <vt:lpstr>[A - 05]　覚醒</vt:lpstr>
      <vt:lpstr>[A - 05]　覚醒</vt:lpstr>
      <vt:lpstr>[A - 05]　覚醒</vt:lpstr>
      <vt:lpstr>[A - 06]　伸びしろがあるんだよ</vt:lpstr>
      <vt:lpstr>[A - 06]　伸びしろがあるんだよ</vt:lpstr>
      <vt:lpstr>[A - 06]　伸びしろがあるんだよ</vt:lpstr>
      <vt:lpstr>[A - 07]　どんなのがいいかなぁ～</vt:lpstr>
      <vt:lpstr>[A - 07]　どんなのがいいかなぁ～</vt:lpstr>
      <vt:lpstr>[A - 07]　どんなのがいいかなぁ～</vt:lpstr>
      <vt:lpstr>[A - 08]　寂しい…</vt:lpstr>
      <vt:lpstr>[A - 08]　寂しい…</vt:lpstr>
      <vt:lpstr>[A - 08]　寂しい…</vt:lpstr>
      <vt:lpstr>[A - 09]　勝負だ!!</vt:lpstr>
      <vt:lpstr>[A - 09]　勝負だ!!</vt:lpstr>
      <vt:lpstr>[A - 09]　勝負だ!!</vt:lpstr>
      <vt:lpstr>[A - 10]　そうきたか</vt:lpstr>
      <vt:lpstr>[A - 10]　そうきたか</vt:lpstr>
      <vt:lpstr>[A - 10]　そうきたか</vt:lpstr>
      <vt:lpstr>[A - 11]　もらって良いんですか？</vt:lpstr>
      <vt:lpstr>[A - 11]　もらって良いんですか？</vt:lpstr>
      <vt:lpstr>[A - 11]　もらって良いんですか？</vt:lpstr>
      <vt:lpstr>特別課題(Special)</vt:lpstr>
      <vt:lpstr>[S – 01]　ブロックを壊すとスコア加算   　壊せないとスコア減算</vt:lpstr>
      <vt:lpstr>[S – 02]　ボールの跳ね返り挙動を考える</vt:lpstr>
      <vt:lpstr>[S – 03]　画面をタップするとバーが弾を撃つ</vt:lpstr>
      <vt:lpstr>[S – 04]　ブロックから弾が降ってくる</vt:lpstr>
      <vt:lpstr>[S – 05]　ブロックが動く</vt:lpstr>
      <vt:lpstr>[S – 06]　おじゃまブロックが動く</vt:lpstr>
      <vt:lpstr>PowerPoint プレゼンテーション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2017-01-06T15:12:00Z</dcterms:created>
  <dcterms:modified xsi:type="dcterms:W3CDTF">2017-01-12T14:09:41Z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