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Average"/>
      <p:regular r:id="rId16"/>
    </p:embeddedFont>
    <p:embeddedFont>
      <p:font typeface="Oswald"/>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Oswald-regular.fntdata"/><Relationship Id="rId16" Type="http://schemas.openxmlformats.org/officeDocument/2006/relationships/font" Target="fonts/Average-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18" Type="http://schemas.openxmlformats.org/officeDocument/2006/relationships/font" Target="fonts/Oswald-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72cb09cef3_1_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g372cb09cef3_1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73ec9cd03c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73ec9cd03c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800"/>
              </a:spcBef>
              <a:spcAft>
                <a:spcPts val="800"/>
              </a:spcAft>
              <a:buClr>
                <a:schemeClr val="dk1"/>
              </a:buClr>
              <a:buSzPts val="1100"/>
              <a:buFont typeface="Arial"/>
              <a:buNone/>
            </a:pPr>
            <a:r>
              <a:rPr lang="en" sz="1200">
                <a:solidFill>
                  <a:schemeClr val="dk1"/>
                </a:solidFill>
              </a:rPr>
              <a:t>Social engineering possesses many risks to companies and their customers. From attacks such as phishing, pretexting, and baiting, people loses information concerning their data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73ec9cd03c_1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73ec9cd03c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73ec9cd03c_1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73ec9cd03c_1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73ec9cd03c_4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73ec9cd03c_4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73ec9cd03c_6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73ec9cd03c_6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72c5cbe48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72c5cbe48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731e8e3319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731e8e331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9" name="Shape 59"/>
        <p:cNvGrpSpPr/>
        <p:nvPr/>
      </p:nvGrpSpPr>
      <p:grpSpPr>
        <a:xfrm>
          <a:off x="0" y="0"/>
          <a:ext cx="0" cy="0"/>
          <a:chOff x="0" y="0"/>
          <a:chExt cx="0" cy="0"/>
        </a:xfrm>
      </p:grpSpPr>
      <p:sp>
        <p:nvSpPr>
          <p:cNvPr id="60" name="Google Shape;60;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61" name="Google Shape;61;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62" name="Google Shape;62;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3" name="Shape 63"/>
        <p:cNvGrpSpPr/>
        <p:nvPr/>
      </p:nvGrpSpPr>
      <p:grpSpPr>
        <a:xfrm>
          <a:off x="0" y="0"/>
          <a:ext cx="0" cy="0"/>
          <a:chOff x="0" y="0"/>
          <a:chExt cx="0" cy="0"/>
        </a:xfrm>
      </p:grpSpPr>
      <p:sp>
        <p:nvSpPr>
          <p:cNvPr id="64" name="Google Shape;64;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5" name="Google Shape;65;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66" name="Google Shape;66;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7" name="Shape 67"/>
        <p:cNvGrpSpPr/>
        <p:nvPr/>
      </p:nvGrpSpPr>
      <p:grpSpPr>
        <a:xfrm>
          <a:off x="0" y="0"/>
          <a:ext cx="0" cy="0"/>
          <a:chOff x="0" y="0"/>
          <a:chExt cx="0" cy="0"/>
        </a:xfrm>
      </p:grpSpPr>
      <p:sp>
        <p:nvSpPr>
          <p:cNvPr id="68" name="Google Shape;68;p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9" name="Google Shape;69;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0" name="Shape 70"/>
        <p:cNvGrpSpPr/>
        <p:nvPr/>
      </p:nvGrpSpPr>
      <p:grpSpPr>
        <a:xfrm>
          <a:off x="0" y="0"/>
          <a:ext cx="0" cy="0"/>
          <a:chOff x="0" y="0"/>
          <a:chExt cx="0" cy="0"/>
        </a:xfrm>
      </p:grpSpPr>
      <p:sp>
        <p:nvSpPr>
          <p:cNvPr id="71" name="Google Shape;71;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2" name="Google Shape;72;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73" name="Google Shape;73;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74" name="Google Shape;74;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5" name="Shape 75"/>
        <p:cNvGrpSpPr/>
        <p:nvPr/>
      </p:nvGrpSpPr>
      <p:grpSpPr>
        <a:xfrm>
          <a:off x="0" y="0"/>
          <a:ext cx="0" cy="0"/>
          <a:chOff x="0" y="0"/>
          <a:chExt cx="0" cy="0"/>
        </a:xfrm>
      </p:grpSpPr>
      <p:sp>
        <p:nvSpPr>
          <p:cNvPr id="76" name="Google Shape;76;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7" name="Google Shape;77;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8" name="Shape 78"/>
        <p:cNvGrpSpPr/>
        <p:nvPr/>
      </p:nvGrpSpPr>
      <p:grpSpPr>
        <a:xfrm>
          <a:off x="0" y="0"/>
          <a:ext cx="0" cy="0"/>
          <a:chOff x="0" y="0"/>
          <a:chExt cx="0" cy="0"/>
        </a:xfrm>
      </p:grpSpPr>
      <p:sp>
        <p:nvSpPr>
          <p:cNvPr id="79" name="Google Shape;79;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80" name="Google Shape;80;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81" name="Google Shape;81;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2" name="Shape 82"/>
        <p:cNvGrpSpPr/>
        <p:nvPr/>
      </p:nvGrpSpPr>
      <p:grpSpPr>
        <a:xfrm>
          <a:off x="0" y="0"/>
          <a:ext cx="0" cy="0"/>
          <a:chOff x="0" y="0"/>
          <a:chExt cx="0" cy="0"/>
        </a:xfrm>
      </p:grpSpPr>
      <p:sp>
        <p:nvSpPr>
          <p:cNvPr id="83" name="Google Shape;83;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84" name="Google Shape;84;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5" name="Shape 85"/>
        <p:cNvGrpSpPr/>
        <p:nvPr/>
      </p:nvGrpSpPr>
      <p:grpSpPr>
        <a:xfrm>
          <a:off x="0" y="0"/>
          <a:ext cx="0" cy="0"/>
          <a:chOff x="0" y="0"/>
          <a:chExt cx="0" cy="0"/>
        </a:xfrm>
      </p:grpSpPr>
      <p:sp>
        <p:nvSpPr>
          <p:cNvPr id="86" name="Google Shape;86;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88" name="Google Shape;88;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9" name="Google Shape;89;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90" name="Google Shape;90;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1" name="Shape 91"/>
        <p:cNvGrpSpPr/>
        <p:nvPr/>
      </p:nvGrpSpPr>
      <p:grpSpPr>
        <a:xfrm>
          <a:off x="0" y="0"/>
          <a:ext cx="0" cy="0"/>
          <a:chOff x="0" y="0"/>
          <a:chExt cx="0" cy="0"/>
        </a:xfrm>
      </p:grpSpPr>
      <p:sp>
        <p:nvSpPr>
          <p:cNvPr id="92" name="Google Shape;92;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93" name="Google Shape;93;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4" name="Shape 94"/>
        <p:cNvGrpSpPr/>
        <p:nvPr/>
      </p:nvGrpSpPr>
      <p:grpSpPr>
        <a:xfrm>
          <a:off x="0" y="0"/>
          <a:ext cx="0" cy="0"/>
          <a:chOff x="0" y="0"/>
          <a:chExt cx="0" cy="0"/>
        </a:xfrm>
      </p:grpSpPr>
      <p:sp>
        <p:nvSpPr>
          <p:cNvPr id="95" name="Google Shape;95;p2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6" name="Google Shape;96;p2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97" name="Google Shape;97;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8" name="Shape 98"/>
        <p:cNvGrpSpPr/>
        <p:nvPr/>
      </p:nvGrpSpPr>
      <p:grpSpPr>
        <a:xfrm>
          <a:off x="0" y="0"/>
          <a:ext cx="0" cy="0"/>
          <a:chOff x="0" y="0"/>
          <a:chExt cx="0" cy="0"/>
        </a:xfrm>
      </p:grpSpPr>
      <p:sp>
        <p:nvSpPr>
          <p:cNvPr id="99" name="Google Shape;99;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5" name="Shape 55"/>
        <p:cNvGrpSpPr/>
        <p:nvPr/>
      </p:nvGrpSpPr>
      <p:grpSpPr>
        <a:xfrm>
          <a:off x="0" y="0"/>
          <a:ext cx="0" cy="0"/>
          <a:chOff x="0" y="0"/>
          <a:chExt cx="0" cy="0"/>
        </a:xfrm>
      </p:grpSpPr>
      <p:sp>
        <p:nvSpPr>
          <p:cNvPr id="56" name="Google Shape;56;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7" name="Google Shape;57;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8" name="Google Shape;58;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cmu.edu/iso/aware/dont-take-the-bait/social-engineering.html" TargetMode="External"/><Relationship Id="rId4" Type="http://schemas.openxmlformats.org/officeDocument/2006/relationships/hyperlink" Target="https://www.cisa.gov/news-events/news/avoiding-social-engineering-and-phishing-attacks" TargetMode="External"/><Relationship Id="rId5" Type="http://schemas.openxmlformats.org/officeDocument/2006/relationships/hyperlink" Target="https://support.microsoft.com/en-us/topic/what-is-multifactor-authentication-e5e39437-121c-be60-d123-eda06bddf661" TargetMode="External"/><Relationship Id="rId6" Type="http://schemas.openxmlformats.org/officeDocument/2006/relationships/hyperlink" Target="https://www.hbs.net/blog/importance-of-security-awareness-training" TargetMode="External"/><Relationship Id="rId7" Type="http://schemas.openxmlformats.org/officeDocument/2006/relationships/hyperlink" Target="https://www.paloaltonetworks.com/cyberpedia/what-is-the-principle-of-least-privileg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3" name="Shape 103"/>
        <p:cNvGrpSpPr/>
        <p:nvPr/>
      </p:nvGrpSpPr>
      <p:grpSpPr>
        <a:xfrm>
          <a:off x="0" y="0"/>
          <a:ext cx="0" cy="0"/>
          <a:chOff x="0" y="0"/>
          <a:chExt cx="0" cy="0"/>
        </a:xfrm>
      </p:grpSpPr>
      <p:sp>
        <p:nvSpPr>
          <p:cNvPr id="104" name="Google Shape;104;p25"/>
          <p:cNvSpPr txBox="1"/>
          <p:nvPr>
            <p:ph type="ctrTitle"/>
          </p:nvPr>
        </p:nvSpPr>
        <p:spPr>
          <a:xfrm>
            <a:off x="671258" y="897950"/>
            <a:ext cx="7801500" cy="17301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sz="5700"/>
              <a:t>Social Engineering Attacks</a:t>
            </a:r>
            <a:endParaRPr b="1" sz="5700"/>
          </a:p>
        </p:txBody>
      </p:sp>
      <p:sp>
        <p:nvSpPr>
          <p:cNvPr id="105" name="Google Shape;105;p25"/>
          <p:cNvSpPr txBox="1"/>
          <p:nvPr>
            <p:ph idx="1" type="subTitle"/>
          </p:nvPr>
        </p:nvSpPr>
        <p:spPr>
          <a:xfrm>
            <a:off x="1079750" y="2822075"/>
            <a:ext cx="6469500" cy="1367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chemeClr val="dk1"/>
                </a:solidFill>
              </a:rPr>
              <a:t>By Michael, Jaden, Ivan, Amaan, Raul, Abimbola, Danish</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CYB-101 Pod 21</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09" name="Shape 109"/>
        <p:cNvGrpSpPr/>
        <p:nvPr/>
      </p:nvGrpSpPr>
      <p:grpSpPr>
        <a:xfrm>
          <a:off x="0" y="0"/>
          <a:ext cx="0" cy="0"/>
          <a:chOff x="0" y="0"/>
          <a:chExt cx="0" cy="0"/>
        </a:xfrm>
      </p:grpSpPr>
      <p:sp>
        <p:nvSpPr>
          <p:cNvPr id="110" name="Google Shape;110;p26"/>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111" name="Google Shape;111;p26"/>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t/>
            </a:r>
            <a:endParaRPr/>
          </a:p>
        </p:txBody>
      </p:sp>
      <p:pic>
        <p:nvPicPr>
          <p:cNvPr descr="A diagram of a social engineering attack&#10;&#10;AI-generated content may be incorrect." id="112" name="Google Shape;112;p26"/>
          <p:cNvPicPr preferRelativeResize="0"/>
          <p:nvPr/>
        </p:nvPicPr>
        <p:blipFill rotWithShape="1">
          <a:blip r:embed="rId3">
            <a:alphaModFix/>
          </a:blip>
          <a:srcRect b="0" l="12194" r="12854" t="0"/>
          <a:stretch/>
        </p:blipFill>
        <p:spPr>
          <a:xfrm>
            <a:off x="0" y="763208"/>
            <a:ext cx="4819574" cy="3617093"/>
          </a:xfrm>
          <a:prstGeom prst="rect">
            <a:avLst/>
          </a:prstGeom>
          <a:noFill/>
          <a:ln>
            <a:noFill/>
          </a:ln>
        </p:spPr>
      </p:pic>
      <p:sp>
        <p:nvSpPr>
          <p:cNvPr id="113" name="Google Shape;113;p26"/>
          <p:cNvSpPr txBox="1"/>
          <p:nvPr>
            <p:ph type="title"/>
          </p:nvPr>
        </p:nvSpPr>
        <p:spPr>
          <a:xfrm>
            <a:off x="4689675" y="263350"/>
            <a:ext cx="4233600" cy="735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a:t>Introduction</a:t>
            </a:r>
            <a:endParaRPr b="1"/>
          </a:p>
        </p:txBody>
      </p:sp>
      <p:sp>
        <p:nvSpPr>
          <p:cNvPr id="114" name="Google Shape;114;p26"/>
          <p:cNvSpPr txBox="1"/>
          <p:nvPr>
            <p:ph idx="2" type="body"/>
          </p:nvPr>
        </p:nvSpPr>
        <p:spPr>
          <a:xfrm>
            <a:off x="4819575" y="998950"/>
            <a:ext cx="4103700" cy="3431700"/>
          </a:xfrm>
          <a:prstGeom prst="rect">
            <a:avLst/>
          </a:prstGeom>
        </p:spPr>
        <p:txBody>
          <a:bodyPr anchorCtr="0" anchor="ctr" bIns="91425" lIns="91425" spcFirstLastPara="1" rIns="91425" wrap="square" tIns="91425">
            <a:noAutofit/>
          </a:bodyPr>
          <a:lstStyle/>
          <a:p>
            <a:pPr indent="-330200" lvl="0" marL="457200" rtl="0" algn="l">
              <a:spcBef>
                <a:spcPts val="800"/>
              </a:spcBef>
              <a:spcAft>
                <a:spcPts val="0"/>
              </a:spcAft>
              <a:buClr>
                <a:schemeClr val="dk1"/>
              </a:buClr>
              <a:buSzPts val="1600"/>
              <a:buChar char="●"/>
            </a:pPr>
            <a:r>
              <a:rPr b="1" lang="en" sz="1600">
                <a:solidFill>
                  <a:schemeClr val="dk1"/>
                </a:solidFill>
              </a:rPr>
              <a:t>Social engineering </a:t>
            </a:r>
            <a:r>
              <a:rPr lang="en" sz="1600">
                <a:solidFill>
                  <a:schemeClr val="dk1"/>
                </a:solidFill>
              </a:rPr>
              <a:t>is the act of manipulating people into revealing confidential information or performing actions that compromise security.</a:t>
            </a:r>
            <a:endParaRPr sz="1600">
              <a:solidFill>
                <a:schemeClr val="dk1"/>
              </a:solidFill>
            </a:endParaRPr>
          </a:p>
          <a:p>
            <a:pPr indent="-330200" lvl="0" marL="457200" rtl="0" algn="l">
              <a:spcBef>
                <a:spcPts val="1000"/>
              </a:spcBef>
              <a:spcAft>
                <a:spcPts val="0"/>
              </a:spcAft>
              <a:buClr>
                <a:schemeClr val="dk1"/>
              </a:buClr>
              <a:buSzPts val="1600"/>
              <a:buChar char="●"/>
            </a:pPr>
            <a:r>
              <a:rPr lang="en" sz="1600">
                <a:solidFill>
                  <a:schemeClr val="dk1"/>
                </a:solidFill>
              </a:rPr>
              <a:t>Instead of attacking systems, attackers exploit human psychology, using tactics like:</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deception, </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urgency, and </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trust.</a:t>
            </a:r>
            <a:endParaRPr sz="12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7"/>
          <p:cNvSpPr txBox="1"/>
          <p:nvPr>
            <p:ph type="title"/>
          </p:nvPr>
        </p:nvSpPr>
        <p:spPr>
          <a:xfrm>
            <a:off x="3018750" y="102125"/>
            <a:ext cx="3106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The Potential Risks</a:t>
            </a:r>
            <a:endParaRPr b="1"/>
          </a:p>
        </p:txBody>
      </p:sp>
      <p:sp>
        <p:nvSpPr>
          <p:cNvPr id="120" name="Google Shape;120;p27"/>
          <p:cNvSpPr txBox="1"/>
          <p:nvPr>
            <p:ph idx="1" type="body"/>
          </p:nvPr>
        </p:nvSpPr>
        <p:spPr>
          <a:xfrm>
            <a:off x="0" y="674825"/>
            <a:ext cx="6757800" cy="4225800"/>
          </a:xfrm>
          <a:prstGeom prst="rect">
            <a:avLst/>
          </a:prstGeom>
        </p:spPr>
        <p:txBody>
          <a:bodyPr anchorCtr="0" anchor="t" bIns="91425" lIns="91425" spcFirstLastPara="1" rIns="91425" wrap="square" tIns="91425">
            <a:noAutofit/>
          </a:bodyPr>
          <a:lstStyle/>
          <a:p>
            <a:pPr indent="-317500" lvl="0" marL="457200" rtl="0" algn="l">
              <a:spcBef>
                <a:spcPts val="800"/>
              </a:spcBef>
              <a:spcAft>
                <a:spcPts val="0"/>
              </a:spcAft>
              <a:buClr>
                <a:schemeClr val="dk1"/>
              </a:buClr>
              <a:buSzPts val="1400"/>
              <a:buAutoNum type="arabicPeriod"/>
            </a:pPr>
            <a:r>
              <a:rPr b="1" lang="en" sz="1400">
                <a:solidFill>
                  <a:schemeClr val="dk1"/>
                </a:solidFill>
              </a:rPr>
              <a:t>Financial Loss</a:t>
            </a:r>
            <a:r>
              <a:rPr lang="en" sz="1400">
                <a:solidFill>
                  <a:schemeClr val="dk1"/>
                </a:solidFill>
              </a:rPr>
              <a:t>: Attackers can gain access to sensitive information where they can steal funds, conduct fraudulent transactions, or hold data for ransom. For some companies, this can lead to financial losses, and it can be quite costly for </a:t>
            </a:r>
            <a:r>
              <a:rPr lang="en" sz="1400">
                <a:solidFill>
                  <a:schemeClr val="dk1"/>
                </a:solidFill>
              </a:rPr>
              <a:t>recovery</a:t>
            </a:r>
            <a:r>
              <a:rPr lang="en" sz="1400">
                <a:solidFill>
                  <a:schemeClr val="dk1"/>
                </a:solidFill>
              </a:rPr>
              <a:t>.</a:t>
            </a:r>
            <a:endParaRPr sz="1400">
              <a:solidFill>
                <a:schemeClr val="dk1"/>
              </a:solidFill>
            </a:endParaRPr>
          </a:p>
          <a:p>
            <a:pPr indent="-317500" lvl="0" marL="457200" rtl="0" algn="l">
              <a:spcBef>
                <a:spcPts val="1000"/>
              </a:spcBef>
              <a:spcAft>
                <a:spcPts val="0"/>
              </a:spcAft>
              <a:buClr>
                <a:schemeClr val="dk1"/>
              </a:buClr>
              <a:buSzPts val="1400"/>
              <a:buAutoNum type="arabicPeriod"/>
            </a:pPr>
            <a:r>
              <a:rPr b="1" lang="en" sz="1400">
                <a:solidFill>
                  <a:schemeClr val="dk1"/>
                </a:solidFill>
              </a:rPr>
              <a:t>Reputational Damages</a:t>
            </a:r>
            <a:r>
              <a:rPr lang="en" sz="1400">
                <a:solidFill>
                  <a:schemeClr val="dk1"/>
                </a:solidFill>
              </a:rPr>
              <a:t>: A successful social engineering attack can damage a company’s reputation,</a:t>
            </a:r>
            <a:r>
              <a:rPr lang="en" sz="1400">
                <a:solidFill>
                  <a:schemeClr val="dk1"/>
                </a:solidFill>
              </a:rPr>
              <a:t> especially if the customer data is compromised. </a:t>
            </a:r>
            <a:endParaRPr sz="1400">
              <a:solidFill>
                <a:schemeClr val="dk1"/>
              </a:solidFill>
            </a:endParaRPr>
          </a:p>
          <a:p>
            <a:pPr indent="-317500" lvl="0" marL="457200" rtl="0" algn="l">
              <a:spcBef>
                <a:spcPts val="1000"/>
              </a:spcBef>
              <a:spcAft>
                <a:spcPts val="0"/>
              </a:spcAft>
              <a:buClr>
                <a:schemeClr val="dk1"/>
              </a:buClr>
              <a:buSzPts val="1400"/>
              <a:buAutoNum type="arabicPeriod"/>
            </a:pPr>
            <a:r>
              <a:rPr b="1" lang="en" sz="1400">
                <a:solidFill>
                  <a:schemeClr val="dk1"/>
                </a:solidFill>
              </a:rPr>
              <a:t>Operational Disruption</a:t>
            </a:r>
            <a:r>
              <a:rPr lang="en" sz="1400">
                <a:solidFill>
                  <a:schemeClr val="dk1"/>
                </a:solidFill>
              </a:rPr>
              <a:t>: Social engineering attacks are designed to disrupt business operations. An attacker may gain access to internal systems and shut them down, which can cause significant downtime and loss of productivity.</a:t>
            </a:r>
            <a:endParaRPr sz="1400">
              <a:solidFill>
                <a:schemeClr val="dk1"/>
              </a:solidFill>
            </a:endParaRPr>
          </a:p>
          <a:p>
            <a:pPr indent="-317500" lvl="0" marL="457200" rtl="0" algn="l">
              <a:spcBef>
                <a:spcPts val="1000"/>
              </a:spcBef>
              <a:spcAft>
                <a:spcPts val="0"/>
              </a:spcAft>
              <a:buClr>
                <a:schemeClr val="dk1"/>
              </a:buClr>
              <a:buSzPts val="1400"/>
              <a:buAutoNum type="arabicPeriod"/>
            </a:pPr>
            <a:r>
              <a:rPr b="1" lang="en" sz="1400">
                <a:solidFill>
                  <a:schemeClr val="dk1"/>
                </a:solidFill>
              </a:rPr>
              <a:t>Legal and Compliance Issues</a:t>
            </a:r>
            <a:r>
              <a:rPr lang="en" sz="1400">
                <a:solidFill>
                  <a:schemeClr val="dk1"/>
                </a:solidFill>
              </a:rPr>
              <a:t>: Organizations that fail to protect sensitive information may face legal consequences. These legal consequences include fines and penalties under data protection laws such as GDPR or HIPAA. These regulations mandate that businesses take necessary steps to safeguard customer and employee data.</a:t>
            </a:r>
            <a:endParaRPr sz="1400">
              <a:solidFill>
                <a:schemeClr val="dk1"/>
              </a:solidFill>
            </a:endParaRPr>
          </a:p>
          <a:p>
            <a:pPr indent="0" lvl="0" marL="0" rtl="0" algn="l">
              <a:spcBef>
                <a:spcPts val="800"/>
              </a:spcBef>
              <a:spcAft>
                <a:spcPts val="800"/>
              </a:spcAft>
              <a:buNone/>
            </a:pPr>
            <a:r>
              <a:t/>
            </a:r>
            <a:endParaRPr sz="1200">
              <a:solidFill>
                <a:schemeClr val="dk1"/>
              </a:solidFill>
            </a:endParaRPr>
          </a:p>
        </p:txBody>
      </p:sp>
      <p:pic>
        <p:nvPicPr>
          <p:cNvPr id="121" name="Google Shape;121;p27"/>
          <p:cNvPicPr preferRelativeResize="0"/>
          <p:nvPr/>
        </p:nvPicPr>
        <p:blipFill rotWithShape="1">
          <a:blip r:embed="rId3">
            <a:alphaModFix/>
          </a:blip>
          <a:srcRect b="0" l="0" r="0" t="0"/>
          <a:stretch/>
        </p:blipFill>
        <p:spPr>
          <a:xfrm>
            <a:off x="6664950" y="2230650"/>
            <a:ext cx="2306574" cy="1429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8"/>
          <p:cNvSpPr txBox="1"/>
          <p:nvPr>
            <p:ph type="title"/>
          </p:nvPr>
        </p:nvSpPr>
        <p:spPr>
          <a:xfrm>
            <a:off x="1504350" y="196725"/>
            <a:ext cx="6135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Types of Social Engineering Attacks</a:t>
            </a:r>
            <a:endParaRPr b="1"/>
          </a:p>
        </p:txBody>
      </p:sp>
      <p:sp>
        <p:nvSpPr>
          <p:cNvPr id="127" name="Google Shape;127;p28"/>
          <p:cNvSpPr txBox="1"/>
          <p:nvPr>
            <p:ph idx="1" type="body"/>
          </p:nvPr>
        </p:nvSpPr>
        <p:spPr>
          <a:xfrm>
            <a:off x="311700" y="972225"/>
            <a:ext cx="5173200" cy="337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b="1" lang="en" sz="2100">
                <a:solidFill>
                  <a:schemeClr val="dk1"/>
                </a:solidFill>
              </a:rPr>
              <a:t>Phishing/Vishing</a:t>
            </a:r>
            <a:r>
              <a:rPr lang="en" sz="2100">
                <a:solidFill>
                  <a:schemeClr val="dk1"/>
                </a:solidFill>
              </a:rPr>
              <a:t>: </a:t>
            </a:r>
            <a:r>
              <a:rPr lang="en" sz="1600">
                <a:solidFill>
                  <a:schemeClr val="dk1"/>
                </a:solidFill>
              </a:rPr>
              <a:t>Tricking victims into revealing sensitive information via fake emails, messages, or websites </a:t>
            </a:r>
            <a:r>
              <a:rPr lang="en" sz="1600">
                <a:solidFill>
                  <a:schemeClr val="dk1"/>
                </a:solidFill>
              </a:rPr>
              <a:t>(or phone calls like voice phishing)</a:t>
            </a:r>
            <a:r>
              <a:rPr lang="en" sz="1600">
                <a:solidFill>
                  <a:schemeClr val="dk1"/>
                </a:solidFill>
              </a:rPr>
              <a:t>.</a:t>
            </a:r>
            <a:endParaRPr sz="1600">
              <a:solidFill>
                <a:schemeClr val="dk1"/>
              </a:solidFill>
            </a:endParaRPr>
          </a:p>
          <a:p>
            <a:pPr indent="-342900" lvl="0" marL="457200" rtl="0" algn="l">
              <a:spcBef>
                <a:spcPts val="0"/>
              </a:spcBef>
              <a:spcAft>
                <a:spcPts val="0"/>
              </a:spcAft>
              <a:buClr>
                <a:schemeClr val="dk1"/>
              </a:buClr>
              <a:buSzPts val="1800"/>
              <a:buChar char="●"/>
            </a:pPr>
            <a:r>
              <a:rPr b="1" lang="en" sz="2100">
                <a:solidFill>
                  <a:schemeClr val="dk1"/>
                </a:solidFill>
              </a:rPr>
              <a:t>Piggybacking</a:t>
            </a:r>
            <a:r>
              <a:rPr lang="en" sz="2100">
                <a:solidFill>
                  <a:schemeClr val="dk1"/>
                </a:solidFill>
              </a:rPr>
              <a:t>: </a:t>
            </a:r>
            <a:r>
              <a:rPr lang="en" sz="1600">
                <a:solidFill>
                  <a:schemeClr val="dk1"/>
                </a:solidFill>
              </a:rPr>
              <a:t>Gaining unauthorized access to a restricted area by following an authorized person.</a:t>
            </a:r>
            <a:endParaRPr sz="1600">
              <a:solidFill>
                <a:schemeClr val="dk1"/>
              </a:solidFill>
            </a:endParaRPr>
          </a:p>
          <a:p>
            <a:pPr indent="-342900" lvl="0" marL="457200" rtl="0" algn="l">
              <a:spcBef>
                <a:spcPts val="0"/>
              </a:spcBef>
              <a:spcAft>
                <a:spcPts val="0"/>
              </a:spcAft>
              <a:buClr>
                <a:schemeClr val="dk1"/>
              </a:buClr>
              <a:buSzPts val="1800"/>
              <a:buChar char="●"/>
            </a:pPr>
            <a:r>
              <a:rPr b="1" lang="en" sz="2100">
                <a:solidFill>
                  <a:schemeClr val="dk1"/>
                </a:solidFill>
              </a:rPr>
              <a:t>Baiting</a:t>
            </a:r>
            <a:r>
              <a:rPr lang="en" sz="2100">
                <a:solidFill>
                  <a:schemeClr val="dk1"/>
                </a:solidFill>
              </a:rPr>
              <a:t>: </a:t>
            </a:r>
            <a:r>
              <a:rPr lang="en" sz="1600">
                <a:solidFill>
                  <a:schemeClr val="dk1"/>
                </a:solidFill>
              </a:rPr>
              <a:t>Enticing users with free offers (like USBs or downloads) that deliver malware or steal data.</a:t>
            </a:r>
            <a:endParaRPr sz="1600">
              <a:solidFill>
                <a:schemeClr val="dk1"/>
              </a:solidFill>
            </a:endParaRPr>
          </a:p>
          <a:p>
            <a:pPr indent="-342900" lvl="0" marL="457200" rtl="0" algn="l">
              <a:spcBef>
                <a:spcPts val="0"/>
              </a:spcBef>
              <a:spcAft>
                <a:spcPts val="0"/>
              </a:spcAft>
              <a:buClr>
                <a:schemeClr val="dk1"/>
              </a:buClr>
              <a:buSzPts val="1800"/>
              <a:buChar char="●"/>
            </a:pPr>
            <a:r>
              <a:rPr b="1" lang="en" sz="2100">
                <a:solidFill>
                  <a:schemeClr val="dk1"/>
                </a:solidFill>
              </a:rPr>
              <a:t>Pretexting</a:t>
            </a:r>
            <a:r>
              <a:rPr lang="en" sz="2100">
                <a:solidFill>
                  <a:schemeClr val="dk1"/>
                </a:solidFill>
              </a:rPr>
              <a:t>: </a:t>
            </a:r>
            <a:r>
              <a:rPr lang="en" sz="1700">
                <a:solidFill>
                  <a:schemeClr val="dk1"/>
                </a:solidFill>
              </a:rPr>
              <a:t>Creating a fabricated scenario to manipulate someone into divulging information.</a:t>
            </a:r>
            <a:endParaRPr sz="1649">
              <a:solidFill>
                <a:schemeClr val="dk1"/>
              </a:solidFill>
            </a:endParaRPr>
          </a:p>
        </p:txBody>
      </p:sp>
      <p:pic>
        <p:nvPicPr>
          <p:cNvPr id="128" name="Google Shape;128;p28"/>
          <p:cNvPicPr preferRelativeResize="0"/>
          <p:nvPr/>
        </p:nvPicPr>
        <p:blipFill>
          <a:blip r:embed="rId3">
            <a:alphaModFix/>
          </a:blip>
          <a:stretch>
            <a:fillRect/>
          </a:stretch>
        </p:blipFill>
        <p:spPr>
          <a:xfrm>
            <a:off x="5484900" y="1785725"/>
            <a:ext cx="3511248" cy="21498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9"/>
          <p:cNvSpPr txBox="1"/>
          <p:nvPr>
            <p:ph type="title"/>
          </p:nvPr>
        </p:nvSpPr>
        <p:spPr>
          <a:xfrm>
            <a:off x="1388400" y="141025"/>
            <a:ext cx="6367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Types of Social Engineering Attacks</a:t>
            </a:r>
            <a:endParaRPr b="1"/>
          </a:p>
        </p:txBody>
      </p:sp>
      <p:sp>
        <p:nvSpPr>
          <p:cNvPr id="134" name="Google Shape;134;p29"/>
          <p:cNvSpPr txBox="1"/>
          <p:nvPr>
            <p:ph idx="1" type="body"/>
          </p:nvPr>
        </p:nvSpPr>
        <p:spPr>
          <a:xfrm>
            <a:off x="311700" y="1030925"/>
            <a:ext cx="5173200" cy="3297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b="1" lang="en" sz="2200">
                <a:solidFill>
                  <a:schemeClr val="dk1"/>
                </a:solidFill>
              </a:rPr>
              <a:t>Scareware</a:t>
            </a:r>
            <a:r>
              <a:rPr lang="en" sz="2200">
                <a:solidFill>
                  <a:schemeClr val="dk1"/>
                </a:solidFill>
              </a:rPr>
              <a:t>: </a:t>
            </a:r>
            <a:r>
              <a:rPr lang="en" sz="1700">
                <a:solidFill>
                  <a:schemeClr val="dk1"/>
                </a:solidFill>
              </a:rPr>
              <a:t>Using fake threats (like virus alerts) to trick users into installing malicious software.</a:t>
            </a:r>
            <a:endParaRPr sz="1700">
              <a:solidFill>
                <a:schemeClr val="dk1"/>
              </a:solidFill>
            </a:endParaRPr>
          </a:p>
          <a:p>
            <a:pPr indent="-342900" lvl="0" marL="457200" rtl="0" algn="l">
              <a:spcBef>
                <a:spcPts val="0"/>
              </a:spcBef>
              <a:spcAft>
                <a:spcPts val="0"/>
              </a:spcAft>
              <a:buClr>
                <a:schemeClr val="dk1"/>
              </a:buClr>
              <a:buSzPts val="1800"/>
              <a:buChar char="●"/>
            </a:pPr>
            <a:r>
              <a:rPr b="1" lang="en" sz="2200">
                <a:solidFill>
                  <a:schemeClr val="dk1"/>
                </a:solidFill>
              </a:rPr>
              <a:t>Quid Pro Quo</a:t>
            </a:r>
            <a:r>
              <a:rPr lang="en" sz="2200">
                <a:solidFill>
                  <a:schemeClr val="dk1"/>
                </a:solidFill>
              </a:rPr>
              <a:t>: </a:t>
            </a:r>
            <a:r>
              <a:rPr lang="en">
                <a:solidFill>
                  <a:schemeClr val="dk1"/>
                </a:solidFill>
              </a:rPr>
              <a:t>Offering a fake service or benefit in exchange for confidential information.</a:t>
            </a:r>
            <a:endParaRPr>
              <a:solidFill>
                <a:schemeClr val="dk1"/>
              </a:solidFill>
            </a:endParaRPr>
          </a:p>
          <a:p>
            <a:pPr indent="-342900" lvl="0" marL="457200" rtl="0" algn="l">
              <a:spcBef>
                <a:spcPts val="0"/>
              </a:spcBef>
              <a:spcAft>
                <a:spcPts val="0"/>
              </a:spcAft>
              <a:buClr>
                <a:schemeClr val="dk1"/>
              </a:buClr>
              <a:buSzPts val="1800"/>
              <a:buChar char="●"/>
            </a:pPr>
            <a:r>
              <a:rPr b="1" lang="en" sz="2200">
                <a:solidFill>
                  <a:schemeClr val="dk1"/>
                </a:solidFill>
              </a:rPr>
              <a:t>Impersonation</a:t>
            </a:r>
            <a:r>
              <a:rPr lang="en" sz="2200">
                <a:solidFill>
                  <a:schemeClr val="dk1"/>
                </a:solidFill>
              </a:rPr>
              <a:t>: </a:t>
            </a:r>
            <a:r>
              <a:rPr lang="en" sz="1749">
                <a:solidFill>
                  <a:schemeClr val="dk1"/>
                </a:solidFill>
              </a:rPr>
              <a:t>Pretending to be someone trusted (like IT staff or executives) to extract information or access.</a:t>
            </a:r>
            <a:endParaRPr sz="1749">
              <a:solidFill>
                <a:schemeClr val="dk1"/>
              </a:solidFill>
            </a:endParaRPr>
          </a:p>
        </p:txBody>
      </p:sp>
      <p:pic>
        <p:nvPicPr>
          <p:cNvPr id="135" name="Google Shape;135;p29"/>
          <p:cNvPicPr preferRelativeResize="0"/>
          <p:nvPr/>
        </p:nvPicPr>
        <p:blipFill>
          <a:blip r:embed="rId3">
            <a:alphaModFix/>
          </a:blip>
          <a:stretch>
            <a:fillRect/>
          </a:stretch>
        </p:blipFill>
        <p:spPr>
          <a:xfrm>
            <a:off x="5484900" y="1785725"/>
            <a:ext cx="3511248" cy="21498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30"/>
          <p:cNvSpPr txBox="1"/>
          <p:nvPr>
            <p:ph type="title"/>
          </p:nvPr>
        </p:nvSpPr>
        <p:spPr>
          <a:xfrm>
            <a:off x="2728425" y="74275"/>
            <a:ext cx="35250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1" lang="en" sz="2550"/>
              <a:t>Mitigations Around It</a:t>
            </a:r>
            <a:endParaRPr b="1" sz="3900"/>
          </a:p>
        </p:txBody>
      </p:sp>
      <p:sp>
        <p:nvSpPr>
          <p:cNvPr id="141" name="Google Shape;141;p30"/>
          <p:cNvSpPr txBox="1"/>
          <p:nvPr>
            <p:ph idx="1" type="body"/>
          </p:nvPr>
        </p:nvSpPr>
        <p:spPr>
          <a:xfrm>
            <a:off x="384750" y="693400"/>
            <a:ext cx="8374500" cy="4168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75"/>
              <a:buNone/>
            </a:pPr>
            <a:r>
              <a:rPr b="1" lang="en" sz="1500">
                <a:solidFill>
                  <a:schemeClr val="dk1"/>
                </a:solidFill>
              </a:rPr>
              <a:t>Mitigation 1 - Security Awareness Training</a:t>
            </a:r>
            <a:endParaRPr b="1" sz="1500">
              <a:solidFill>
                <a:schemeClr val="dk1"/>
              </a:solidFill>
            </a:endParaRPr>
          </a:p>
          <a:p>
            <a:pPr indent="-323850" lvl="0" marL="457200" rtl="0" algn="l">
              <a:lnSpc>
                <a:spcPct val="100000"/>
              </a:lnSpc>
              <a:spcBef>
                <a:spcPts val="0"/>
              </a:spcBef>
              <a:spcAft>
                <a:spcPts val="0"/>
              </a:spcAft>
              <a:buClr>
                <a:schemeClr val="dk1"/>
              </a:buClr>
              <a:buSzPts val="1500"/>
              <a:buChar char="●"/>
            </a:pPr>
            <a:r>
              <a:rPr lang="en" sz="1500">
                <a:solidFill>
                  <a:schemeClr val="dk1"/>
                </a:solidFill>
              </a:rPr>
              <a:t>Educates employees and users to recognize phishing, pretexting, baiting, and other social engineering tactics: Training them:</a:t>
            </a:r>
            <a:endParaRPr sz="1500">
              <a:solidFill>
                <a:schemeClr val="dk1"/>
              </a:solidFill>
            </a:endParaRPr>
          </a:p>
          <a:p>
            <a:pPr indent="-323850" lvl="1" marL="914400" rtl="0" algn="l">
              <a:lnSpc>
                <a:spcPct val="100000"/>
              </a:lnSpc>
              <a:spcBef>
                <a:spcPts val="0"/>
              </a:spcBef>
              <a:spcAft>
                <a:spcPts val="0"/>
              </a:spcAft>
              <a:buClr>
                <a:schemeClr val="dk1"/>
              </a:buClr>
              <a:buSzPts val="1500"/>
              <a:buChar char="○"/>
            </a:pPr>
            <a:r>
              <a:rPr lang="en" sz="1500">
                <a:solidFill>
                  <a:schemeClr val="dk1"/>
                </a:solidFill>
              </a:rPr>
              <a:t>how to identify red flags</a:t>
            </a:r>
            <a:endParaRPr sz="1500">
              <a:solidFill>
                <a:schemeClr val="dk1"/>
              </a:solidFill>
            </a:endParaRPr>
          </a:p>
          <a:p>
            <a:pPr indent="-323850" lvl="1" marL="914400" rtl="0" algn="l">
              <a:lnSpc>
                <a:spcPct val="100000"/>
              </a:lnSpc>
              <a:spcBef>
                <a:spcPts val="0"/>
              </a:spcBef>
              <a:spcAft>
                <a:spcPts val="0"/>
              </a:spcAft>
              <a:buClr>
                <a:schemeClr val="dk1"/>
              </a:buClr>
              <a:buSzPts val="1500"/>
              <a:buChar char="○"/>
            </a:pPr>
            <a:r>
              <a:rPr lang="en" sz="1500">
                <a:solidFill>
                  <a:schemeClr val="dk1"/>
                </a:solidFill>
              </a:rPr>
              <a:t>what to do when encountering an attack</a:t>
            </a:r>
            <a:endParaRPr sz="1500">
              <a:solidFill>
                <a:schemeClr val="dk1"/>
              </a:solidFill>
            </a:endParaRPr>
          </a:p>
          <a:p>
            <a:pPr indent="-323850" lvl="1" marL="914400" rtl="0" algn="l">
              <a:lnSpc>
                <a:spcPct val="100000"/>
              </a:lnSpc>
              <a:spcBef>
                <a:spcPts val="0"/>
              </a:spcBef>
              <a:spcAft>
                <a:spcPts val="0"/>
              </a:spcAft>
              <a:buClr>
                <a:schemeClr val="dk1"/>
              </a:buClr>
              <a:buSzPts val="1500"/>
              <a:buChar char="○"/>
            </a:pPr>
            <a:r>
              <a:rPr lang="en" sz="1500">
                <a:solidFill>
                  <a:schemeClr val="dk1"/>
                </a:solidFill>
              </a:rPr>
              <a:t>who to call in case of an attack</a:t>
            </a:r>
            <a:endParaRPr sz="1500">
              <a:solidFill>
                <a:schemeClr val="dk1"/>
              </a:solidFill>
            </a:endParaRPr>
          </a:p>
          <a:p>
            <a:pPr indent="-323850" lvl="1" marL="914400" rtl="0" algn="l">
              <a:lnSpc>
                <a:spcPct val="100000"/>
              </a:lnSpc>
              <a:spcBef>
                <a:spcPts val="0"/>
              </a:spcBef>
              <a:spcAft>
                <a:spcPts val="0"/>
              </a:spcAft>
              <a:buClr>
                <a:schemeClr val="dk1"/>
              </a:buClr>
              <a:buSzPts val="1500"/>
              <a:buChar char="○"/>
            </a:pPr>
            <a:r>
              <a:rPr lang="en" sz="1500">
                <a:solidFill>
                  <a:schemeClr val="dk1"/>
                </a:solidFill>
              </a:rPr>
              <a:t>how to handle sensitive data.  </a:t>
            </a:r>
            <a:endParaRPr sz="1500">
              <a:solidFill>
                <a:schemeClr val="dk1"/>
              </a:solidFill>
            </a:endParaRPr>
          </a:p>
          <a:p>
            <a:pPr indent="0" lvl="0" marL="0" rtl="0" algn="l">
              <a:lnSpc>
                <a:spcPct val="100000"/>
              </a:lnSpc>
              <a:spcBef>
                <a:spcPts val="1200"/>
              </a:spcBef>
              <a:spcAft>
                <a:spcPts val="0"/>
              </a:spcAft>
              <a:buSzPts val="275"/>
              <a:buNone/>
            </a:pPr>
            <a:r>
              <a:rPr b="1" lang="en" sz="1500">
                <a:solidFill>
                  <a:schemeClr val="dk1"/>
                </a:solidFill>
              </a:rPr>
              <a:t>Mitigation 2 - Implementing Multi-Factor Authentication (MFA)</a:t>
            </a:r>
            <a:endParaRPr b="1" sz="1500">
              <a:solidFill>
                <a:schemeClr val="dk1"/>
              </a:solidFill>
            </a:endParaRPr>
          </a:p>
          <a:p>
            <a:pPr indent="-323850" lvl="0" marL="457200" rtl="0" algn="l">
              <a:lnSpc>
                <a:spcPct val="100000"/>
              </a:lnSpc>
              <a:spcBef>
                <a:spcPts val="0"/>
              </a:spcBef>
              <a:spcAft>
                <a:spcPts val="0"/>
              </a:spcAft>
              <a:buClr>
                <a:schemeClr val="dk1"/>
              </a:buClr>
              <a:buSzPts val="1500"/>
              <a:buChar char="●"/>
            </a:pPr>
            <a:r>
              <a:rPr lang="en" sz="1500">
                <a:solidFill>
                  <a:schemeClr val="dk1"/>
                </a:solidFill>
              </a:rPr>
              <a:t>Adds a second layer of verification to user login attempts. </a:t>
            </a:r>
            <a:endParaRPr sz="1500">
              <a:solidFill>
                <a:schemeClr val="dk1"/>
              </a:solidFill>
            </a:endParaRPr>
          </a:p>
          <a:p>
            <a:pPr indent="-323850" lvl="0" marL="457200" rtl="0" algn="l">
              <a:lnSpc>
                <a:spcPct val="100000"/>
              </a:lnSpc>
              <a:spcBef>
                <a:spcPts val="0"/>
              </a:spcBef>
              <a:spcAft>
                <a:spcPts val="0"/>
              </a:spcAft>
              <a:buClr>
                <a:schemeClr val="dk1"/>
              </a:buClr>
              <a:buSzPts val="1500"/>
              <a:buChar char="●"/>
            </a:pPr>
            <a:r>
              <a:rPr lang="en" sz="1500">
                <a:solidFill>
                  <a:schemeClr val="dk1"/>
                </a:solidFill>
              </a:rPr>
              <a:t>Prevents attackers from getting into a system if they don’t have a way to authenticate. </a:t>
            </a:r>
            <a:endParaRPr sz="1500">
              <a:solidFill>
                <a:schemeClr val="dk1"/>
              </a:solidFill>
            </a:endParaRPr>
          </a:p>
          <a:p>
            <a:pPr indent="-323850" lvl="0" marL="457200" rtl="0" algn="l">
              <a:lnSpc>
                <a:spcPct val="100000"/>
              </a:lnSpc>
              <a:spcBef>
                <a:spcPts val="0"/>
              </a:spcBef>
              <a:spcAft>
                <a:spcPts val="0"/>
              </a:spcAft>
              <a:buClr>
                <a:schemeClr val="dk1"/>
              </a:buClr>
              <a:buSzPts val="1500"/>
              <a:buChar char="●"/>
            </a:pPr>
            <a:r>
              <a:rPr lang="en" sz="1500">
                <a:solidFill>
                  <a:schemeClr val="dk1"/>
                </a:solidFill>
              </a:rPr>
              <a:t>Allows the team to respond to an attacker before they could cause harm, as they would be stuck at the multi-factor authentication layer before they could get in and steal sensitive info. </a:t>
            </a:r>
            <a:endParaRPr sz="1500">
              <a:solidFill>
                <a:schemeClr val="dk1"/>
              </a:solidFill>
            </a:endParaRPr>
          </a:p>
          <a:p>
            <a:pPr indent="0" lvl="0" marL="0" rtl="0" algn="l">
              <a:lnSpc>
                <a:spcPct val="100000"/>
              </a:lnSpc>
              <a:spcBef>
                <a:spcPts val="1200"/>
              </a:spcBef>
              <a:spcAft>
                <a:spcPts val="0"/>
              </a:spcAft>
              <a:buSzPts val="275"/>
              <a:buNone/>
            </a:pPr>
            <a:r>
              <a:rPr b="1" lang="en" sz="1500">
                <a:solidFill>
                  <a:schemeClr val="dk1"/>
                </a:solidFill>
              </a:rPr>
              <a:t>Mitigation 3 - Least Privilege Access Control</a:t>
            </a:r>
            <a:endParaRPr b="1" sz="1500">
              <a:solidFill>
                <a:schemeClr val="dk1"/>
              </a:solidFill>
            </a:endParaRPr>
          </a:p>
          <a:p>
            <a:pPr indent="-323850" lvl="0" marL="457200" rtl="0" algn="l">
              <a:lnSpc>
                <a:spcPct val="100000"/>
              </a:lnSpc>
              <a:spcBef>
                <a:spcPts val="0"/>
              </a:spcBef>
              <a:spcAft>
                <a:spcPts val="0"/>
              </a:spcAft>
              <a:buClr>
                <a:schemeClr val="dk1"/>
              </a:buClr>
              <a:buSzPts val="1500"/>
              <a:buChar char="●"/>
            </a:pPr>
            <a:r>
              <a:rPr lang="en" sz="1500">
                <a:solidFill>
                  <a:schemeClr val="dk1"/>
                </a:solidFill>
              </a:rPr>
              <a:t>Limits users/employees to what they need for their jobs only. This is helpful, as they disallow employees to give out more info than they should, as they don’t have access to much info in the first place.</a:t>
            </a:r>
            <a:endParaRPr sz="1500">
              <a:solidFill>
                <a:schemeClr val="dk1"/>
              </a:solidFill>
            </a:endParaRPr>
          </a:p>
          <a:p>
            <a:pPr indent="0" lvl="0" marL="0" rtl="0" algn="l">
              <a:lnSpc>
                <a:spcPct val="100000"/>
              </a:lnSpc>
              <a:spcBef>
                <a:spcPts val="1200"/>
              </a:spcBef>
              <a:spcAft>
                <a:spcPts val="1200"/>
              </a:spcAft>
              <a:buSzPts val="275"/>
              <a:buNone/>
            </a:pPr>
            <a:r>
              <a:t/>
            </a:r>
            <a:endParaRPr sz="1500">
              <a:solidFill>
                <a:schemeClr val="dk1"/>
              </a:solidFill>
              <a:highlight>
                <a:srgbClr val="F5F5F5"/>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31"/>
          <p:cNvSpPr txBox="1"/>
          <p:nvPr>
            <p:ph type="title"/>
          </p:nvPr>
        </p:nvSpPr>
        <p:spPr>
          <a:xfrm>
            <a:off x="2921550" y="259325"/>
            <a:ext cx="3300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Recommendations</a:t>
            </a:r>
            <a:endParaRPr b="1"/>
          </a:p>
        </p:txBody>
      </p:sp>
      <p:sp>
        <p:nvSpPr>
          <p:cNvPr id="147" name="Google Shape;147;p31"/>
          <p:cNvSpPr txBox="1"/>
          <p:nvPr>
            <p:ph idx="1" type="body"/>
          </p:nvPr>
        </p:nvSpPr>
        <p:spPr>
          <a:xfrm>
            <a:off x="311700" y="913175"/>
            <a:ext cx="6057900" cy="3984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chemeClr val="dk1"/>
                </a:solidFill>
              </a:rPr>
              <a:t>1. </a:t>
            </a:r>
            <a:r>
              <a:rPr b="1" lang="en">
                <a:solidFill>
                  <a:schemeClr val="dk1"/>
                </a:solidFill>
              </a:rPr>
              <a:t>Employee Training &amp; Awareness: </a:t>
            </a:r>
            <a:r>
              <a:rPr lang="en">
                <a:solidFill>
                  <a:schemeClr val="dk1"/>
                </a:solidFill>
              </a:rPr>
              <a:t>Train staff to recognize social engineering tactics like phishing, vishing, smishing, and pretexting. Teach them to spot red flags such as urgent requests, unusual sender addresses, and suspicious messages.</a:t>
            </a:r>
            <a:endParaRPr>
              <a:solidFill>
                <a:schemeClr val="dk1"/>
              </a:solidFill>
            </a:endParaRPr>
          </a:p>
          <a:p>
            <a:pPr indent="0" lvl="0" marL="0" rtl="0" algn="l">
              <a:spcBef>
                <a:spcPts val="1200"/>
              </a:spcBef>
              <a:spcAft>
                <a:spcPts val="0"/>
              </a:spcAft>
              <a:buNone/>
            </a:pPr>
            <a:r>
              <a:rPr lang="en">
                <a:solidFill>
                  <a:schemeClr val="dk1"/>
                </a:solidFill>
              </a:rPr>
              <a:t>2. </a:t>
            </a:r>
            <a:r>
              <a:rPr b="1" lang="en">
                <a:solidFill>
                  <a:schemeClr val="dk1"/>
                </a:solidFill>
              </a:rPr>
              <a:t>Multi-factor authentication (MFA)</a:t>
            </a:r>
            <a:r>
              <a:rPr lang="en">
                <a:solidFill>
                  <a:schemeClr val="dk1"/>
                </a:solidFill>
              </a:rPr>
              <a:t>: Require more than just a password for login—such as a text code or biometric scan—to block unauthorized access and reduce the impact of successful phishing attempts.</a:t>
            </a:r>
            <a:endParaRPr>
              <a:solidFill>
                <a:schemeClr val="dk1"/>
              </a:solidFill>
            </a:endParaRPr>
          </a:p>
          <a:p>
            <a:pPr indent="0" lvl="0" marL="0" rtl="0" algn="l">
              <a:spcBef>
                <a:spcPts val="1200"/>
              </a:spcBef>
              <a:spcAft>
                <a:spcPts val="1200"/>
              </a:spcAft>
              <a:buNone/>
            </a:pPr>
            <a:r>
              <a:rPr lang="en">
                <a:solidFill>
                  <a:schemeClr val="dk1"/>
                </a:solidFill>
              </a:rPr>
              <a:t>3. </a:t>
            </a:r>
            <a:r>
              <a:rPr b="1" lang="en">
                <a:solidFill>
                  <a:schemeClr val="dk1"/>
                </a:solidFill>
              </a:rPr>
              <a:t>Email Filtering and Security Tools: </a:t>
            </a:r>
            <a:r>
              <a:rPr lang="en">
                <a:solidFill>
                  <a:schemeClr val="dk1"/>
                </a:solidFill>
              </a:rPr>
              <a:t>Use spam filters and email security solutions to detect and block phishing emails, malicious links, and suspicious attachments before they reach users.</a:t>
            </a:r>
            <a:endParaRPr>
              <a:solidFill>
                <a:schemeClr val="dk1"/>
              </a:solidFill>
            </a:endParaRPr>
          </a:p>
        </p:txBody>
      </p:sp>
      <p:pic>
        <p:nvPicPr>
          <p:cNvPr id="148" name="Google Shape;148;p31"/>
          <p:cNvPicPr preferRelativeResize="0"/>
          <p:nvPr/>
        </p:nvPicPr>
        <p:blipFill>
          <a:blip r:embed="rId3">
            <a:alphaModFix/>
          </a:blip>
          <a:stretch>
            <a:fillRect/>
          </a:stretch>
        </p:blipFill>
        <p:spPr>
          <a:xfrm>
            <a:off x="6630250" y="1564750"/>
            <a:ext cx="2234349" cy="22343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2"/>
          <p:cNvSpPr txBox="1"/>
          <p:nvPr>
            <p:ph type="title"/>
          </p:nvPr>
        </p:nvSpPr>
        <p:spPr>
          <a:xfrm>
            <a:off x="3624375" y="92850"/>
            <a:ext cx="17331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1" lang="en" sz="2550"/>
              <a:t>Sources</a:t>
            </a:r>
            <a:endParaRPr b="1" sz="3900"/>
          </a:p>
        </p:txBody>
      </p:sp>
      <p:sp>
        <p:nvSpPr>
          <p:cNvPr id="154" name="Google Shape;154;p32"/>
          <p:cNvSpPr txBox="1"/>
          <p:nvPr>
            <p:ph idx="1" type="body"/>
          </p:nvPr>
        </p:nvSpPr>
        <p:spPr>
          <a:xfrm>
            <a:off x="351300" y="863550"/>
            <a:ext cx="8520600" cy="3416400"/>
          </a:xfrm>
          <a:prstGeom prst="rect">
            <a:avLst/>
          </a:prstGeom>
        </p:spPr>
        <p:txBody>
          <a:bodyPr anchorCtr="0" anchor="t" bIns="91425" lIns="91425" spcFirstLastPara="1" rIns="91425" wrap="square" tIns="91425">
            <a:noAutofit/>
          </a:bodyPr>
          <a:lstStyle/>
          <a:p>
            <a:pPr indent="0" lvl="0" marL="0" rtl="0" algn="l">
              <a:lnSpc>
                <a:spcPct val="50000"/>
              </a:lnSpc>
              <a:spcBef>
                <a:spcPts val="0"/>
              </a:spcBef>
              <a:spcAft>
                <a:spcPts val="0"/>
              </a:spcAft>
              <a:buSzPts val="275"/>
              <a:buNone/>
            </a:pPr>
            <a:r>
              <a:rPr lang="en" sz="1118">
                <a:solidFill>
                  <a:schemeClr val="dk1"/>
                </a:solidFill>
              </a:rPr>
              <a:t>Source 1- </a:t>
            </a:r>
            <a:r>
              <a:rPr lang="en" sz="1118" u="sng">
                <a:solidFill>
                  <a:schemeClr val="hlink"/>
                </a:solidFill>
                <a:hlinkClick r:id="rId3"/>
              </a:rPr>
              <a:t>https://www.cmu.edu/iso/aware/dont-take-the-bait/social-engineering.html</a:t>
            </a:r>
            <a:r>
              <a:rPr lang="en" sz="1118">
                <a:solidFill>
                  <a:schemeClr val="dk1"/>
                </a:solidFill>
              </a:rPr>
              <a:t> </a:t>
            </a:r>
            <a:endParaRPr sz="1118">
              <a:solidFill>
                <a:schemeClr val="dk1"/>
              </a:solidFill>
            </a:endParaRPr>
          </a:p>
          <a:p>
            <a:pPr indent="0" lvl="0" marL="0" rtl="0" algn="l">
              <a:lnSpc>
                <a:spcPct val="50000"/>
              </a:lnSpc>
              <a:spcBef>
                <a:spcPts val="1200"/>
              </a:spcBef>
              <a:spcAft>
                <a:spcPts val="0"/>
              </a:spcAft>
              <a:buSzPts val="275"/>
              <a:buNone/>
            </a:pPr>
            <a:r>
              <a:rPr lang="en" sz="1118">
                <a:solidFill>
                  <a:schemeClr val="dk1"/>
                </a:solidFill>
              </a:rPr>
              <a:t>Source 2- </a:t>
            </a:r>
            <a:r>
              <a:rPr lang="en" sz="1118" u="sng">
                <a:solidFill>
                  <a:schemeClr val="hlink"/>
                </a:solidFill>
                <a:hlinkClick r:id="rId4"/>
              </a:rPr>
              <a:t>https://www.cisa.gov/news-events/news/avoiding-social-engineering-and-phishing-attacks</a:t>
            </a:r>
            <a:r>
              <a:rPr lang="en" sz="1118">
                <a:solidFill>
                  <a:schemeClr val="dk1"/>
                </a:solidFill>
              </a:rPr>
              <a:t> </a:t>
            </a:r>
            <a:endParaRPr sz="1118">
              <a:solidFill>
                <a:schemeClr val="dk1"/>
              </a:solidFill>
            </a:endParaRPr>
          </a:p>
          <a:p>
            <a:pPr indent="0" lvl="0" marL="0" rtl="0" algn="l">
              <a:lnSpc>
                <a:spcPct val="50000"/>
              </a:lnSpc>
              <a:spcBef>
                <a:spcPts val="1200"/>
              </a:spcBef>
              <a:spcAft>
                <a:spcPts val="0"/>
              </a:spcAft>
              <a:buSzPts val="275"/>
              <a:buNone/>
            </a:pPr>
            <a:r>
              <a:rPr lang="en" sz="1118">
                <a:solidFill>
                  <a:schemeClr val="dk1"/>
                </a:solidFill>
              </a:rPr>
              <a:t>Source 3- </a:t>
            </a:r>
            <a:r>
              <a:rPr lang="en" sz="1118" u="sng">
                <a:solidFill>
                  <a:schemeClr val="hlink"/>
                </a:solidFill>
                <a:hlinkClick r:id="rId5"/>
              </a:rPr>
              <a:t>https://support.microsoft.com/en-us/topic/what-is-multifactor-authentication-e5e39437-121c-be60-d123-eda06bddf661</a:t>
            </a:r>
            <a:r>
              <a:rPr lang="en" sz="1118">
                <a:solidFill>
                  <a:schemeClr val="dk1"/>
                </a:solidFill>
              </a:rPr>
              <a:t> </a:t>
            </a:r>
            <a:endParaRPr sz="1118">
              <a:solidFill>
                <a:schemeClr val="dk1"/>
              </a:solidFill>
            </a:endParaRPr>
          </a:p>
          <a:p>
            <a:pPr indent="0" lvl="0" marL="0" rtl="0" algn="l">
              <a:lnSpc>
                <a:spcPct val="50000"/>
              </a:lnSpc>
              <a:spcBef>
                <a:spcPts val="1200"/>
              </a:spcBef>
              <a:spcAft>
                <a:spcPts val="0"/>
              </a:spcAft>
              <a:buSzPts val="275"/>
              <a:buNone/>
            </a:pPr>
            <a:r>
              <a:rPr lang="en" sz="1118">
                <a:solidFill>
                  <a:schemeClr val="dk1"/>
                </a:solidFill>
              </a:rPr>
              <a:t>Source 4- </a:t>
            </a:r>
            <a:r>
              <a:rPr lang="en" sz="1118" u="sng">
                <a:solidFill>
                  <a:schemeClr val="hlink"/>
                </a:solidFill>
                <a:hlinkClick r:id="rId6"/>
              </a:rPr>
              <a:t>https://www.hbs.net/blog/importance-of-security-awareness-training</a:t>
            </a:r>
            <a:r>
              <a:rPr lang="en" sz="1118">
                <a:solidFill>
                  <a:schemeClr val="dk1"/>
                </a:solidFill>
              </a:rPr>
              <a:t> </a:t>
            </a:r>
            <a:endParaRPr sz="1118">
              <a:solidFill>
                <a:schemeClr val="dk1"/>
              </a:solidFill>
            </a:endParaRPr>
          </a:p>
          <a:p>
            <a:pPr indent="0" lvl="0" marL="0" rtl="0" algn="l">
              <a:lnSpc>
                <a:spcPct val="50000"/>
              </a:lnSpc>
              <a:spcBef>
                <a:spcPts val="1200"/>
              </a:spcBef>
              <a:spcAft>
                <a:spcPts val="0"/>
              </a:spcAft>
              <a:buSzPts val="275"/>
              <a:buNone/>
            </a:pPr>
            <a:r>
              <a:rPr lang="en" sz="1118">
                <a:solidFill>
                  <a:schemeClr val="dk1"/>
                </a:solidFill>
              </a:rPr>
              <a:t>Source 5 - </a:t>
            </a:r>
            <a:r>
              <a:rPr lang="en" sz="1118" u="sng">
                <a:solidFill>
                  <a:schemeClr val="hlink"/>
                </a:solidFill>
                <a:hlinkClick r:id="rId7"/>
              </a:rPr>
              <a:t>https://www.paloaltonetworks.com/cyberpedia/what-is-the-principle-of-least-privilege</a:t>
            </a:r>
            <a:r>
              <a:rPr lang="en" sz="1118">
                <a:solidFill>
                  <a:schemeClr val="dk1"/>
                </a:solidFill>
              </a:rPr>
              <a:t> </a:t>
            </a:r>
            <a:endParaRPr sz="1118">
              <a:solidFill>
                <a:schemeClr val="dk1"/>
              </a:solidFill>
            </a:endParaRPr>
          </a:p>
          <a:p>
            <a:pPr indent="0" lvl="0" marL="0" rtl="0" algn="l">
              <a:lnSpc>
                <a:spcPct val="95000"/>
              </a:lnSpc>
              <a:spcBef>
                <a:spcPts val="1200"/>
              </a:spcBef>
              <a:spcAft>
                <a:spcPts val="1200"/>
              </a:spcAft>
              <a:buSzPts val="275"/>
              <a:buNone/>
            </a:pPr>
            <a:r>
              <a:t/>
            </a:r>
            <a:endParaRPr sz="387">
              <a:solidFill>
                <a:schemeClr val="dk1"/>
              </a:solidFill>
              <a:highlight>
                <a:srgbClr val="F5F5F5"/>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0" name="Google Shape;160;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1" name="Google Shape;161;p33"/>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