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1419120"/>
            <a:ext cx="4019040" cy="40190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4975920" y="1230840"/>
            <a:ext cx="63648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Build AI that really works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975920" y="2560320"/>
            <a:ext cx="507096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How Promptbook helps the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975920" y="3055680"/>
            <a:ext cx="548244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transition from typewriters to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975920" y="3541320"/>
            <a:ext cx="364320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personal computers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975920" y="4539600"/>
            <a:ext cx="29206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Pavol Hejný</a:t>
            </a:r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 &amp; </a:t>
            </a:r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Jiří Jahn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975920" y="5254200"/>
            <a:ext cx="260820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2025-06-24, Deloitte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09440" y="4009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952560" y="2545200"/>
            <a:ext cx="76708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Senior knowledge of company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245240" y="3870720"/>
            <a:ext cx="1724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(Code) review(s)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52560" y="2983680"/>
            <a:ext cx="324216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Gooifacation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952560" y="1916640"/>
            <a:ext cx="26874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Showcases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952560" y="3118320"/>
            <a:ext cx="4469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These showcases are built on top of Book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952560" y="3603960"/>
            <a:ext cx="2243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…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not the only ones…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952560" y="4089960"/>
            <a:ext cx="3214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We should frame us like this…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952560" y="4575600"/>
            <a:ext cx="9821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…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so that people see the enormous potential of Book, not the individual apps built upon it…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952560" y="2983680"/>
            <a:ext cx="40834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Custom persona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952560" y="2983680"/>
            <a:ext cx="20246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Chatbot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952560" y="1249920"/>
            <a:ext cx="19087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Seed AI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952560" y="2579400"/>
            <a:ext cx="1013220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A safe, reliable AI agent monitoring your computer use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952560" y="3441960"/>
            <a:ext cx="8942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Imagine an agent that monitors your computer use and the walls you hit over time.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952560" y="3927960"/>
            <a:ext cx="6931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And it learns what you already know and what you do not know!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952560" y="4413600"/>
            <a:ext cx="9678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It continually builds your knowledge base and helps you solve problems more quickly and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952560" y="4756680"/>
            <a:ext cx="11376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seamlessly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952560" y="5242320"/>
            <a:ext cx="9710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And it suggests intelligent steps that you probably would like to do, because it knows you.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952560" y="1469160"/>
            <a:ext cx="13694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Email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952560" y="2798640"/>
            <a:ext cx="434124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Automatic email replier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952560" y="3661200"/>
            <a:ext cx="2855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Create a gmail client mock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952560" y="4003920"/>
            <a:ext cx="3664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Use Book to create a replier agent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952560" y="4347000"/>
            <a:ext cx="5830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Demis Hassabis wants to build this, we already have it: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952560" y="4680360"/>
            <a:ext cx="9784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https://content.techgig.com/technology/googles-next-gen-gmail-a-revolution-in-ai-email-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952560" y="5023440"/>
            <a:ext cx="4488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management/articleshow/121640617.cms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952560" y="2230920"/>
            <a:ext cx="371916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Social network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952560" y="3432600"/>
            <a:ext cx="83826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AI Social Network where AI agents chat with each other and with humans also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952560" y="3918240"/>
            <a:ext cx="102816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https://docs.google.com/spreadsheets/d/1X26iMQqubsxftqD1EJNSlzPYFS94QjCFPXyKdHHDeVs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952560" y="4261320"/>
            <a:ext cx="4146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/edit?gid=922060368#gid=922060368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952560" y="1850040"/>
            <a:ext cx="57355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Copilot for Documents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09440" y="4295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952560" y="3179520"/>
            <a:ext cx="456192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Helps you fill, create and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009440" y="4714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245240" y="4156560"/>
            <a:ext cx="2855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Create a gmail client mock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245240" y="4575600"/>
            <a:ext cx="3664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Use Book to create a replier agent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952560" y="192600"/>
            <a:ext cx="66391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Thanks for your attention!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09440" y="5219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2448000" y="4623120"/>
            <a:ext cx="2059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Pavol Hejný | CTO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09440" y="56386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656000" y="5080320"/>
            <a:ext cx="3871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Top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open-source contributor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 in CZE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7791480" y="1314360"/>
            <a:ext cx="1942560" cy="3142800"/>
          </a:xfrm>
          <a:prstGeom prst="rect">
            <a:avLst/>
          </a:prstGeom>
          <a:ln w="0">
            <a:noFill/>
          </a:ln>
        </p:spPr>
      </p:pic>
      <p:sp>
        <p:nvSpPr>
          <p:cNvPr id="187" name=""/>
          <p:cNvSpPr txBox="1"/>
          <p:nvPr/>
        </p:nvSpPr>
        <p:spPr>
          <a:xfrm>
            <a:off x="1446840" y="5499360"/>
            <a:ext cx="42649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Developer with 15+ years of experience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6343560" y="5219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3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3" y="193"/>
                  <a:pt x="15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5" y="35"/>
                </a:cubicBezTo>
                <a:cubicBezTo>
                  <a:pt x="46" y="23"/>
                  <a:pt x="59" y="15"/>
                  <a:pt x="73" y="9"/>
                </a:cubicBezTo>
                <a:cubicBezTo>
                  <a:pt x="88" y="3"/>
                  <a:pt x="103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7987680" y="4623120"/>
            <a:ext cx="1623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Jiří Jahn | CEO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6626160" y="5080320"/>
            <a:ext cx="4577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Ph.D. in Mathematics, former researcher at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6343560" y="5981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3" y="239"/>
                  <a:pt x="88" y="236"/>
                  <a:pt x="73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3" y="193"/>
                  <a:pt x="15" y="181"/>
                  <a:pt x="9" y="166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3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3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6906240" y="5423400"/>
            <a:ext cx="4015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IT4I National Supercomputing Centre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6699960" y="5842440"/>
            <a:ext cx="4426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Significant technical expertise mixed with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683080" y="1314360"/>
            <a:ext cx="1657080" cy="314280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 txBox="1"/>
          <p:nvPr/>
        </p:nvSpPr>
        <p:spPr>
          <a:xfrm>
            <a:off x="8039520" y="6175800"/>
            <a:ext cx="1744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strong soft skills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957240" y="3700440"/>
            <a:ext cx="10277640" cy="562320"/>
          </a:xfrm>
          <a:custGeom>
            <a:avLst/>
            <a:gdLst/>
            <a:ahLst/>
            <a:rect l="0" t="0" r="r" b="b"/>
            <a:pathLst>
              <a:path w="28549" h="1562">
                <a:moveTo>
                  <a:pt x="0" y="1415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7"/>
                  <a:pt x="7" y="98"/>
                  <a:pt x="11" y="89"/>
                </a:cubicBezTo>
                <a:cubicBezTo>
                  <a:pt x="14" y="81"/>
                  <a:pt x="19" y="72"/>
                  <a:pt x="24" y="64"/>
                </a:cubicBezTo>
                <a:cubicBezTo>
                  <a:pt x="29" y="56"/>
                  <a:pt x="35" y="49"/>
                  <a:pt x="42" y="42"/>
                </a:cubicBezTo>
                <a:cubicBezTo>
                  <a:pt x="49" y="35"/>
                  <a:pt x="56" y="29"/>
                  <a:pt x="64" y="24"/>
                </a:cubicBezTo>
                <a:cubicBezTo>
                  <a:pt x="72" y="19"/>
                  <a:pt x="81" y="14"/>
                  <a:pt x="89" y="11"/>
                </a:cubicBezTo>
                <a:cubicBezTo>
                  <a:pt x="98" y="7"/>
                  <a:pt x="107" y="4"/>
                  <a:pt x="117" y="2"/>
                </a:cubicBezTo>
                <a:cubicBezTo>
                  <a:pt x="126" y="0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0"/>
                  <a:pt x="28432" y="2"/>
                </a:cubicBezTo>
                <a:cubicBezTo>
                  <a:pt x="28441" y="4"/>
                  <a:pt x="28450" y="7"/>
                  <a:pt x="28459" y="11"/>
                </a:cubicBezTo>
                <a:cubicBezTo>
                  <a:pt x="28468" y="14"/>
                  <a:pt x="28476" y="19"/>
                  <a:pt x="28484" y="24"/>
                </a:cubicBezTo>
                <a:cubicBezTo>
                  <a:pt x="28492" y="29"/>
                  <a:pt x="28500" y="35"/>
                  <a:pt x="28506" y="42"/>
                </a:cubicBezTo>
                <a:cubicBezTo>
                  <a:pt x="28513" y="49"/>
                  <a:pt x="28519" y="56"/>
                  <a:pt x="28525" y="64"/>
                </a:cubicBezTo>
                <a:cubicBezTo>
                  <a:pt x="28530" y="72"/>
                  <a:pt x="28534" y="81"/>
                  <a:pt x="28538" y="89"/>
                </a:cubicBezTo>
                <a:cubicBezTo>
                  <a:pt x="28542" y="98"/>
                  <a:pt x="28544" y="107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1415"/>
                </a:lnTo>
                <a:cubicBezTo>
                  <a:pt x="28549" y="1425"/>
                  <a:pt x="28548" y="1435"/>
                  <a:pt x="28546" y="1444"/>
                </a:cubicBezTo>
                <a:cubicBezTo>
                  <a:pt x="28544" y="1454"/>
                  <a:pt x="28542" y="1463"/>
                  <a:pt x="28538" y="1472"/>
                </a:cubicBezTo>
                <a:cubicBezTo>
                  <a:pt x="28534" y="1481"/>
                  <a:pt x="28530" y="1489"/>
                  <a:pt x="28525" y="1497"/>
                </a:cubicBezTo>
                <a:cubicBezTo>
                  <a:pt x="28519" y="1505"/>
                  <a:pt x="28513" y="1512"/>
                  <a:pt x="28506" y="1519"/>
                </a:cubicBezTo>
                <a:cubicBezTo>
                  <a:pt x="28500" y="1526"/>
                  <a:pt x="28492" y="1532"/>
                  <a:pt x="28484" y="1537"/>
                </a:cubicBezTo>
                <a:cubicBezTo>
                  <a:pt x="28476" y="1542"/>
                  <a:pt x="28468" y="1547"/>
                  <a:pt x="28459" y="1551"/>
                </a:cubicBezTo>
                <a:cubicBezTo>
                  <a:pt x="28450" y="1554"/>
                  <a:pt x="28441" y="1557"/>
                  <a:pt x="28432" y="1559"/>
                </a:cubicBezTo>
                <a:cubicBezTo>
                  <a:pt x="28423" y="1561"/>
                  <a:pt x="28413" y="1562"/>
                  <a:pt x="28404" y="1562"/>
                </a:cubicBezTo>
                <a:lnTo>
                  <a:pt x="145" y="1562"/>
                </a:lnTo>
                <a:cubicBezTo>
                  <a:pt x="136" y="1562"/>
                  <a:pt x="126" y="1561"/>
                  <a:pt x="117" y="1559"/>
                </a:cubicBezTo>
                <a:cubicBezTo>
                  <a:pt x="107" y="1557"/>
                  <a:pt x="98" y="1554"/>
                  <a:pt x="89" y="1551"/>
                </a:cubicBezTo>
                <a:cubicBezTo>
                  <a:pt x="81" y="1547"/>
                  <a:pt x="72" y="1542"/>
                  <a:pt x="64" y="1537"/>
                </a:cubicBezTo>
                <a:cubicBezTo>
                  <a:pt x="56" y="1532"/>
                  <a:pt x="49" y="1526"/>
                  <a:pt x="42" y="1519"/>
                </a:cubicBezTo>
                <a:cubicBezTo>
                  <a:pt x="35" y="1512"/>
                  <a:pt x="29" y="1505"/>
                  <a:pt x="24" y="1497"/>
                </a:cubicBezTo>
                <a:cubicBezTo>
                  <a:pt x="19" y="1489"/>
                  <a:pt x="14" y="1481"/>
                  <a:pt x="11" y="1472"/>
                </a:cubicBezTo>
                <a:cubicBezTo>
                  <a:pt x="7" y="1463"/>
                  <a:pt x="4" y="1454"/>
                  <a:pt x="2" y="1444"/>
                </a:cubicBezTo>
                <a:cubicBezTo>
                  <a:pt x="0" y="1435"/>
                  <a:pt x="0" y="1425"/>
                  <a:pt x="0" y="141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957240" y="3700440"/>
            <a:ext cx="10277640" cy="562320"/>
          </a:xfrm>
          <a:custGeom>
            <a:avLst/>
            <a:gdLst/>
            <a:ahLst/>
            <a:rect l="0" t="0" r="r" b="b"/>
            <a:pathLst>
              <a:path w="28549" h="1562">
                <a:moveTo>
                  <a:pt x="0" y="1415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7"/>
                  <a:pt x="7" y="98"/>
                  <a:pt x="11" y="89"/>
                </a:cubicBezTo>
                <a:cubicBezTo>
                  <a:pt x="14" y="81"/>
                  <a:pt x="19" y="72"/>
                  <a:pt x="24" y="64"/>
                </a:cubicBezTo>
                <a:cubicBezTo>
                  <a:pt x="29" y="56"/>
                  <a:pt x="35" y="49"/>
                  <a:pt x="42" y="42"/>
                </a:cubicBezTo>
                <a:cubicBezTo>
                  <a:pt x="49" y="35"/>
                  <a:pt x="56" y="29"/>
                  <a:pt x="64" y="24"/>
                </a:cubicBezTo>
                <a:cubicBezTo>
                  <a:pt x="72" y="19"/>
                  <a:pt x="81" y="14"/>
                  <a:pt x="89" y="11"/>
                </a:cubicBezTo>
                <a:cubicBezTo>
                  <a:pt x="98" y="7"/>
                  <a:pt x="107" y="4"/>
                  <a:pt x="117" y="2"/>
                </a:cubicBezTo>
                <a:cubicBezTo>
                  <a:pt x="126" y="0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0"/>
                  <a:pt x="28432" y="2"/>
                </a:cubicBezTo>
                <a:cubicBezTo>
                  <a:pt x="28441" y="4"/>
                  <a:pt x="28450" y="7"/>
                  <a:pt x="28459" y="11"/>
                </a:cubicBezTo>
                <a:cubicBezTo>
                  <a:pt x="28468" y="14"/>
                  <a:pt x="28476" y="19"/>
                  <a:pt x="28484" y="24"/>
                </a:cubicBezTo>
                <a:cubicBezTo>
                  <a:pt x="28492" y="29"/>
                  <a:pt x="28500" y="35"/>
                  <a:pt x="28506" y="42"/>
                </a:cubicBezTo>
                <a:cubicBezTo>
                  <a:pt x="28513" y="49"/>
                  <a:pt x="28519" y="56"/>
                  <a:pt x="28525" y="64"/>
                </a:cubicBezTo>
                <a:cubicBezTo>
                  <a:pt x="28530" y="72"/>
                  <a:pt x="28534" y="81"/>
                  <a:pt x="28538" y="89"/>
                </a:cubicBezTo>
                <a:cubicBezTo>
                  <a:pt x="28542" y="98"/>
                  <a:pt x="28544" y="107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1415"/>
                </a:lnTo>
                <a:cubicBezTo>
                  <a:pt x="28549" y="1425"/>
                  <a:pt x="28548" y="1435"/>
                  <a:pt x="28546" y="1444"/>
                </a:cubicBezTo>
                <a:cubicBezTo>
                  <a:pt x="28544" y="1454"/>
                  <a:pt x="28542" y="1463"/>
                  <a:pt x="28538" y="1472"/>
                </a:cubicBezTo>
                <a:cubicBezTo>
                  <a:pt x="28534" y="1481"/>
                  <a:pt x="28530" y="1489"/>
                  <a:pt x="28525" y="1497"/>
                </a:cubicBezTo>
                <a:cubicBezTo>
                  <a:pt x="28519" y="1505"/>
                  <a:pt x="28513" y="1512"/>
                  <a:pt x="28506" y="1519"/>
                </a:cubicBezTo>
                <a:cubicBezTo>
                  <a:pt x="28500" y="1526"/>
                  <a:pt x="28492" y="1532"/>
                  <a:pt x="28484" y="1537"/>
                </a:cubicBezTo>
                <a:cubicBezTo>
                  <a:pt x="28476" y="1542"/>
                  <a:pt x="28468" y="1547"/>
                  <a:pt x="28459" y="1551"/>
                </a:cubicBezTo>
                <a:cubicBezTo>
                  <a:pt x="28450" y="1554"/>
                  <a:pt x="28441" y="1557"/>
                  <a:pt x="28432" y="1559"/>
                </a:cubicBezTo>
                <a:cubicBezTo>
                  <a:pt x="28423" y="1561"/>
                  <a:pt x="28413" y="1562"/>
                  <a:pt x="28404" y="1562"/>
                </a:cubicBezTo>
                <a:lnTo>
                  <a:pt x="145" y="1562"/>
                </a:lnTo>
                <a:cubicBezTo>
                  <a:pt x="136" y="1562"/>
                  <a:pt x="126" y="1561"/>
                  <a:pt x="117" y="1559"/>
                </a:cubicBezTo>
                <a:cubicBezTo>
                  <a:pt x="107" y="1557"/>
                  <a:pt x="98" y="1554"/>
                  <a:pt x="89" y="1551"/>
                </a:cubicBezTo>
                <a:cubicBezTo>
                  <a:pt x="81" y="1547"/>
                  <a:pt x="72" y="1542"/>
                  <a:pt x="64" y="1537"/>
                </a:cubicBezTo>
                <a:cubicBezTo>
                  <a:pt x="56" y="1532"/>
                  <a:pt x="49" y="1526"/>
                  <a:pt x="42" y="1519"/>
                </a:cubicBezTo>
                <a:cubicBezTo>
                  <a:pt x="35" y="1512"/>
                  <a:pt x="29" y="1505"/>
                  <a:pt x="24" y="1497"/>
                </a:cubicBezTo>
                <a:cubicBezTo>
                  <a:pt x="19" y="1489"/>
                  <a:pt x="14" y="1481"/>
                  <a:pt x="11" y="1472"/>
                </a:cubicBezTo>
                <a:cubicBezTo>
                  <a:pt x="7" y="1463"/>
                  <a:pt x="4" y="1454"/>
                  <a:pt x="2" y="1444"/>
                </a:cubicBezTo>
                <a:cubicBezTo>
                  <a:pt x="0" y="1435"/>
                  <a:pt x="0" y="1425"/>
                  <a:pt x="0" y="141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952560" y="2564280"/>
            <a:ext cx="23752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The Book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14560" y="3894120"/>
            <a:ext cx="4579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TODO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118160" y="1848600"/>
            <a:ext cx="410400" cy="474480"/>
          </a:xfrm>
          <a:custGeom>
            <a:avLst/>
            <a:gdLst/>
            <a:ahLst/>
            <a:rect l="0" t="0" r="r" b="b"/>
            <a:pathLst>
              <a:path w="1140" h="1318">
                <a:moveTo>
                  <a:pt x="1113" y="613"/>
                </a:moveTo>
                <a:lnTo>
                  <a:pt x="745" y="478"/>
                </a:lnTo>
                <a:lnTo>
                  <a:pt x="609" y="29"/>
                </a:lnTo>
                <a:cubicBezTo>
                  <a:pt x="603" y="12"/>
                  <a:pt x="587" y="0"/>
                  <a:pt x="569" y="0"/>
                </a:cubicBezTo>
                <a:cubicBezTo>
                  <a:pt x="551" y="0"/>
                  <a:pt x="535" y="12"/>
                  <a:pt x="530" y="29"/>
                </a:cubicBezTo>
                <a:lnTo>
                  <a:pt x="393" y="478"/>
                </a:lnTo>
                <a:lnTo>
                  <a:pt x="27" y="613"/>
                </a:lnTo>
                <a:cubicBezTo>
                  <a:pt x="11" y="619"/>
                  <a:pt x="0" y="635"/>
                  <a:pt x="0" y="652"/>
                </a:cubicBezTo>
                <a:cubicBezTo>
                  <a:pt x="0" y="669"/>
                  <a:pt x="11" y="685"/>
                  <a:pt x="27" y="691"/>
                </a:cubicBezTo>
                <a:lnTo>
                  <a:pt x="393" y="827"/>
                </a:lnTo>
                <a:lnTo>
                  <a:pt x="530" y="1289"/>
                </a:lnTo>
                <a:cubicBezTo>
                  <a:pt x="535" y="1306"/>
                  <a:pt x="551" y="1318"/>
                  <a:pt x="569" y="1318"/>
                </a:cubicBezTo>
                <a:cubicBezTo>
                  <a:pt x="588" y="1318"/>
                  <a:pt x="604" y="1306"/>
                  <a:pt x="609" y="1289"/>
                </a:cubicBezTo>
                <a:lnTo>
                  <a:pt x="746" y="827"/>
                </a:lnTo>
                <a:lnTo>
                  <a:pt x="1113" y="690"/>
                </a:lnTo>
                <a:cubicBezTo>
                  <a:pt x="1129" y="685"/>
                  <a:pt x="1140" y="669"/>
                  <a:pt x="1140" y="652"/>
                </a:cubicBezTo>
                <a:cubicBezTo>
                  <a:pt x="1140" y="635"/>
                  <a:pt x="1129" y="619"/>
                  <a:pt x="1113" y="61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024200" y="1853640"/>
            <a:ext cx="207720" cy="484560"/>
          </a:xfrm>
          <a:custGeom>
            <a:avLst/>
            <a:gdLst/>
            <a:ahLst/>
            <a:rect l="0" t="0" r="r" b="b"/>
            <a:pathLst>
              <a:path w="577" h="1346">
                <a:moveTo>
                  <a:pt x="551" y="1053"/>
                </a:moveTo>
                <a:lnTo>
                  <a:pt x="455" y="1018"/>
                </a:lnTo>
                <a:lnTo>
                  <a:pt x="418" y="881"/>
                </a:lnTo>
                <a:cubicBezTo>
                  <a:pt x="413" y="863"/>
                  <a:pt x="397" y="851"/>
                  <a:pt x="379" y="851"/>
                </a:cubicBezTo>
                <a:cubicBezTo>
                  <a:pt x="360" y="851"/>
                  <a:pt x="344" y="863"/>
                  <a:pt x="339" y="881"/>
                </a:cubicBezTo>
                <a:lnTo>
                  <a:pt x="301" y="1018"/>
                </a:lnTo>
                <a:lnTo>
                  <a:pt x="206" y="1053"/>
                </a:lnTo>
                <a:cubicBezTo>
                  <a:pt x="189" y="1059"/>
                  <a:pt x="179" y="1074"/>
                  <a:pt x="179" y="1092"/>
                </a:cubicBezTo>
                <a:cubicBezTo>
                  <a:pt x="179" y="1109"/>
                  <a:pt x="189" y="1124"/>
                  <a:pt x="206" y="1130"/>
                </a:cubicBezTo>
                <a:lnTo>
                  <a:pt x="300" y="1165"/>
                </a:lnTo>
                <a:lnTo>
                  <a:pt x="339" y="1314"/>
                </a:lnTo>
                <a:cubicBezTo>
                  <a:pt x="343" y="1333"/>
                  <a:pt x="360" y="1346"/>
                  <a:pt x="379" y="1346"/>
                </a:cubicBezTo>
                <a:cubicBezTo>
                  <a:pt x="398" y="1346"/>
                  <a:pt x="414" y="1333"/>
                  <a:pt x="419" y="1314"/>
                </a:cubicBezTo>
                <a:lnTo>
                  <a:pt x="456" y="1165"/>
                </a:lnTo>
                <a:lnTo>
                  <a:pt x="551" y="1130"/>
                </a:lnTo>
                <a:cubicBezTo>
                  <a:pt x="567" y="1124"/>
                  <a:pt x="577" y="1109"/>
                  <a:pt x="577" y="1092"/>
                </a:cubicBezTo>
                <a:cubicBezTo>
                  <a:pt x="577" y="1074"/>
                  <a:pt x="567" y="1059"/>
                  <a:pt x="551" y="1053"/>
                </a:cubicBezTo>
                <a:moveTo>
                  <a:pt x="372" y="160"/>
                </a:moveTo>
                <a:lnTo>
                  <a:pt x="274" y="124"/>
                </a:lnTo>
                <a:lnTo>
                  <a:pt x="238" y="27"/>
                </a:lnTo>
                <a:cubicBezTo>
                  <a:pt x="232" y="11"/>
                  <a:pt x="216" y="0"/>
                  <a:pt x="199" y="0"/>
                </a:cubicBezTo>
                <a:cubicBezTo>
                  <a:pt x="182" y="0"/>
                  <a:pt x="166" y="11"/>
                  <a:pt x="160" y="27"/>
                </a:cubicBezTo>
                <a:lnTo>
                  <a:pt x="124" y="124"/>
                </a:lnTo>
                <a:lnTo>
                  <a:pt x="27" y="160"/>
                </a:lnTo>
                <a:cubicBezTo>
                  <a:pt x="11" y="167"/>
                  <a:pt x="0" y="182"/>
                  <a:pt x="0" y="199"/>
                </a:cubicBezTo>
                <a:cubicBezTo>
                  <a:pt x="0" y="216"/>
                  <a:pt x="11" y="232"/>
                  <a:pt x="27" y="238"/>
                </a:cubicBezTo>
                <a:lnTo>
                  <a:pt x="124" y="274"/>
                </a:lnTo>
                <a:lnTo>
                  <a:pt x="160" y="371"/>
                </a:lnTo>
                <a:cubicBezTo>
                  <a:pt x="166" y="387"/>
                  <a:pt x="182" y="398"/>
                  <a:pt x="199" y="398"/>
                </a:cubicBezTo>
                <a:cubicBezTo>
                  <a:pt x="216" y="398"/>
                  <a:pt x="232" y="387"/>
                  <a:pt x="238" y="371"/>
                </a:cubicBezTo>
                <a:lnTo>
                  <a:pt x="274" y="274"/>
                </a:lnTo>
                <a:lnTo>
                  <a:pt x="372" y="238"/>
                </a:lnTo>
                <a:cubicBezTo>
                  <a:pt x="388" y="232"/>
                  <a:pt x="399" y="216"/>
                  <a:pt x="399" y="199"/>
                </a:cubicBezTo>
                <a:cubicBezTo>
                  <a:pt x="399" y="182"/>
                  <a:pt x="388" y="167"/>
                  <a:pt x="372" y="16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569240" y="1716840"/>
            <a:ext cx="35305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 </a:t>
            </a:r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Let's Connect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952560" y="2918160"/>
            <a:ext cx="9439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Jiří Jahn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952560" y="3261240"/>
            <a:ext cx="1244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952560" y="36039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952560" y="4089960"/>
            <a:ext cx="1366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Pavol Hejný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952560" y="4432680"/>
            <a:ext cx="1567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952560" y="47757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52560" y="2983680"/>
            <a:ext cx="64411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Custom rules and context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09440" y="4009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952560" y="2545200"/>
            <a:ext cx="31582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Jurisdictions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245240" y="3870720"/>
            <a:ext cx="4539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ESG compliance monitoring and reporting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09440" y="3800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52560" y="2345400"/>
            <a:ext cx="33656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Other criteria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09440" y="421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245240" y="3661200"/>
            <a:ext cx="4539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ESG compliance monitoring and reporting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245240" y="4080240"/>
            <a:ext cx="21646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Environment impact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09440" y="4009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952560" y="2545200"/>
            <a:ext cx="53942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OpenAI compatibility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245240" y="3870720"/>
            <a:ext cx="36475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Completion, Chat and Embedding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247760" y="4114440"/>
            <a:ext cx="9991800" cy="57600"/>
          </a:xfrm>
          <a:custGeom>
            <a:avLst/>
            <a:gdLst/>
            <a:ahLst/>
            <a:rect l="0" t="0" r="r" b="b"/>
            <a:pathLst>
              <a:path w="27755" h="160">
                <a:moveTo>
                  <a:pt x="0" y="0"/>
                </a:moveTo>
                <a:lnTo>
                  <a:pt x="27755" y="0"/>
                </a:lnTo>
                <a:lnTo>
                  <a:pt x="27755" y="160"/>
                </a:lnTo>
                <a:lnTo>
                  <a:pt x="0" y="16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52560" y="2012040"/>
            <a:ext cx="520056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Levels of abstraction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993960" y="3337200"/>
            <a:ext cx="799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1. Apps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993960" y="3908880"/>
            <a:ext cx="2523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2. 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993960" y="4404240"/>
            <a:ext cx="1049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3. Models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952560" y="2983680"/>
            <a:ext cx="775476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RAG, MCP and function calling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952560" y="2345400"/>
            <a:ext cx="30852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Vibe Coding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993960" y="3661200"/>
            <a:ext cx="3233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1. Coding with AI non-AI apps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993960" y="4080240"/>
            <a:ext cx="3079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2. Coding AI apps without AI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