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1419120"/>
            <a:ext cx="4019040" cy="40190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4975920" y="897480"/>
            <a:ext cx="376956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Human-first AI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975920" y="1564200"/>
            <a:ext cx="39157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Transformation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975920" y="2903400"/>
            <a:ext cx="569124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When AI helps Humans Deliver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4975920" y="3389040"/>
            <a:ext cx="588024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Superior Results at a Fraction of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975920" y="3874680"/>
            <a:ext cx="1515600" cy="51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070" spc="-1" strike="noStrike">
                <a:solidFill>
                  <a:srgbClr val="333333"/>
                </a:solidFill>
                <a:latin typeface="SegoeUI"/>
                <a:ea typeface="SegoeUI"/>
              </a:rPr>
              <a:t>the Cost</a:t>
            </a:r>
            <a:endParaRPr b="0" lang="en-US" sz="30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4975920" y="4872960"/>
            <a:ext cx="292068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0969da"/>
                </a:solidFill>
                <a:latin typeface="SegoeUI"/>
                <a:ea typeface="SegoeUI"/>
              </a:rPr>
              <a:t>Pavol Hejný</a:t>
            </a:r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 &amp; </a:t>
            </a:r>
            <a:r>
              <a:rPr b="1" lang="en-US" sz="2110" spc="-1" strike="noStrike">
                <a:solidFill>
                  <a:srgbClr val="0969da"/>
                </a:solidFill>
                <a:latin typeface="SegoeUI"/>
                <a:ea typeface="SegoeUI"/>
              </a:rPr>
              <a:t>Jiří Jahn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4975920" y="5587560"/>
            <a:ext cx="260820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10" spc="-1" strike="noStrike">
                <a:solidFill>
                  <a:srgbClr val="333333"/>
                </a:solidFill>
                <a:latin typeface="SegoeUI"/>
                <a:ea typeface="SegoeUI"/>
              </a:rPr>
              <a:t>2025-03-12, Deloitte</a:t>
            </a:r>
            <a:endParaRPr b="0" lang="en-US" sz="211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952560" y="450000"/>
            <a:ext cx="70416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Frequently Asked Questions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009440" y="24001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952560" y="1651320"/>
            <a:ext cx="5184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Is Promptbook secured against data leakage?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009440" y="2819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245240" y="2261160"/>
            <a:ext cx="5892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End-to-end encryption for all data in transit and at rest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009440" y="3228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245240" y="2680200"/>
            <a:ext cx="6421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On-premises deployment option for sensitive environments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009440" y="3647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245240" y="3089520"/>
            <a:ext cx="73267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Granular access controls and audit logging of all system interactions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245240" y="3508920"/>
            <a:ext cx="6482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No data storage by default - process and forget architecture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009440" y="4867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952560" y="4118400"/>
            <a:ext cx="65815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How does Promptbook add controllability and reliability?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1009440" y="5276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245240" y="4727880"/>
            <a:ext cx="6509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Transparent AI decision paths through sophisticated logging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009440" y="5695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245240" y="5137560"/>
            <a:ext cx="54032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Built-in versioning of all blueprints for governance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009440" y="6105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245240" y="5556600"/>
            <a:ext cx="6351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Controlled testing environment with simulation capabilities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245240" y="5966280"/>
            <a:ext cx="6180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Clear separation between business logic and AI execution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952560" y="450000"/>
            <a:ext cx="70416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Frequently Asked Questions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009440" y="24001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952560" y="1651320"/>
            <a:ext cx="6815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Why use Promptbook instead of established no-code tools?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009440" y="2819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245240" y="2261160"/>
            <a:ext cx="53028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True flexibility beyond drag-and-drop constraints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09440" y="3228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245240" y="2680200"/>
            <a:ext cx="5892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Seamless transition path from prototype to production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009440" y="36478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245240" y="3089520"/>
            <a:ext cx="6808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No technical debt - solutions remain maintainable as they scale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245240" y="3508920"/>
            <a:ext cx="6893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Designed for enterprise complexity, not just simple automations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009440" y="4867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952560" y="4118400"/>
            <a:ext cx="5452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How quickly can we implement and see results?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009440" y="5276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245240" y="4727880"/>
            <a:ext cx="347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First blueprint creation: 1-2 days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009440" y="5695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245240" y="5137560"/>
            <a:ext cx="48258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Initial production implementation: 2-4 weeks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009440" y="6105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245240" y="5556600"/>
            <a:ext cx="6604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Full enterprise integration: Phased approach over 3-6 months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245240" y="5966280"/>
            <a:ext cx="57006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ROI typically visible within first month of deployment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952560" y="1678680"/>
            <a:ext cx="70416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Frequently Asked Questions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1009440" y="3638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952560" y="2889720"/>
            <a:ext cx="6854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How does Promptbook integrate with our existing systems?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009440" y="4047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245240" y="3499200"/>
            <a:ext cx="7745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Platform-agnostic, API-first architecture connects to any modern system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1009440" y="4466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245240" y="3908880"/>
            <a:ext cx="4802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Pre-built connectors for enterprise platforms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009440" y="4876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245240" y="4327920"/>
            <a:ext cx="6105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Custom connectors can be developed for legacy systems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245240" y="4737600"/>
            <a:ext cx="55540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Gradual integration approach - no "rip and replace"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118160" y="1848600"/>
            <a:ext cx="410400" cy="474480"/>
          </a:xfrm>
          <a:custGeom>
            <a:avLst/>
            <a:gdLst/>
            <a:ahLst/>
            <a:rect l="0" t="0" r="r" b="b"/>
            <a:pathLst>
              <a:path w="1140" h="1318">
                <a:moveTo>
                  <a:pt x="1113" y="613"/>
                </a:moveTo>
                <a:lnTo>
                  <a:pt x="745" y="478"/>
                </a:lnTo>
                <a:lnTo>
                  <a:pt x="609" y="29"/>
                </a:lnTo>
                <a:cubicBezTo>
                  <a:pt x="603" y="12"/>
                  <a:pt x="587" y="0"/>
                  <a:pt x="569" y="0"/>
                </a:cubicBezTo>
                <a:cubicBezTo>
                  <a:pt x="551" y="0"/>
                  <a:pt x="535" y="12"/>
                  <a:pt x="530" y="29"/>
                </a:cubicBezTo>
                <a:lnTo>
                  <a:pt x="393" y="478"/>
                </a:lnTo>
                <a:lnTo>
                  <a:pt x="27" y="613"/>
                </a:lnTo>
                <a:cubicBezTo>
                  <a:pt x="11" y="619"/>
                  <a:pt x="0" y="635"/>
                  <a:pt x="0" y="652"/>
                </a:cubicBezTo>
                <a:cubicBezTo>
                  <a:pt x="0" y="669"/>
                  <a:pt x="11" y="685"/>
                  <a:pt x="27" y="691"/>
                </a:cubicBezTo>
                <a:lnTo>
                  <a:pt x="393" y="827"/>
                </a:lnTo>
                <a:lnTo>
                  <a:pt x="530" y="1289"/>
                </a:lnTo>
                <a:cubicBezTo>
                  <a:pt x="535" y="1306"/>
                  <a:pt x="551" y="1318"/>
                  <a:pt x="569" y="1318"/>
                </a:cubicBezTo>
                <a:cubicBezTo>
                  <a:pt x="588" y="1318"/>
                  <a:pt x="604" y="1306"/>
                  <a:pt x="609" y="1289"/>
                </a:cubicBezTo>
                <a:lnTo>
                  <a:pt x="746" y="827"/>
                </a:lnTo>
                <a:lnTo>
                  <a:pt x="1113" y="690"/>
                </a:lnTo>
                <a:cubicBezTo>
                  <a:pt x="1129" y="685"/>
                  <a:pt x="1140" y="669"/>
                  <a:pt x="1140" y="652"/>
                </a:cubicBezTo>
                <a:cubicBezTo>
                  <a:pt x="1140" y="635"/>
                  <a:pt x="1129" y="619"/>
                  <a:pt x="1113" y="61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24200" y="1853640"/>
            <a:ext cx="207720" cy="484560"/>
          </a:xfrm>
          <a:custGeom>
            <a:avLst/>
            <a:gdLst/>
            <a:ahLst/>
            <a:rect l="0" t="0" r="r" b="b"/>
            <a:pathLst>
              <a:path w="577" h="1346">
                <a:moveTo>
                  <a:pt x="551" y="1053"/>
                </a:moveTo>
                <a:lnTo>
                  <a:pt x="455" y="1018"/>
                </a:lnTo>
                <a:lnTo>
                  <a:pt x="418" y="881"/>
                </a:lnTo>
                <a:cubicBezTo>
                  <a:pt x="413" y="863"/>
                  <a:pt x="397" y="851"/>
                  <a:pt x="379" y="851"/>
                </a:cubicBezTo>
                <a:cubicBezTo>
                  <a:pt x="360" y="851"/>
                  <a:pt x="344" y="863"/>
                  <a:pt x="339" y="881"/>
                </a:cubicBezTo>
                <a:lnTo>
                  <a:pt x="301" y="1018"/>
                </a:lnTo>
                <a:lnTo>
                  <a:pt x="206" y="1053"/>
                </a:lnTo>
                <a:cubicBezTo>
                  <a:pt x="189" y="1059"/>
                  <a:pt x="179" y="1074"/>
                  <a:pt x="179" y="1092"/>
                </a:cubicBezTo>
                <a:cubicBezTo>
                  <a:pt x="179" y="1109"/>
                  <a:pt x="189" y="1124"/>
                  <a:pt x="206" y="1130"/>
                </a:cubicBezTo>
                <a:lnTo>
                  <a:pt x="300" y="1165"/>
                </a:lnTo>
                <a:lnTo>
                  <a:pt x="339" y="1314"/>
                </a:lnTo>
                <a:cubicBezTo>
                  <a:pt x="343" y="1333"/>
                  <a:pt x="360" y="1346"/>
                  <a:pt x="379" y="1346"/>
                </a:cubicBezTo>
                <a:cubicBezTo>
                  <a:pt x="398" y="1346"/>
                  <a:pt x="414" y="1333"/>
                  <a:pt x="419" y="1314"/>
                </a:cubicBezTo>
                <a:lnTo>
                  <a:pt x="456" y="1165"/>
                </a:lnTo>
                <a:lnTo>
                  <a:pt x="551" y="1130"/>
                </a:lnTo>
                <a:cubicBezTo>
                  <a:pt x="567" y="1124"/>
                  <a:pt x="577" y="1109"/>
                  <a:pt x="577" y="1092"/>
                </a:cubicBezTo>
                <a:cubicBezTo>
                  <a:pt x="577" y="1074"/>
                  <a:pt x="567" y="1059"/>
                  <a:pt x="551" y="1053"/>
                </a:cubicBezTo>
                <a:moveTo>
                  <a:pt x="372" y="160"/>
                </a:moveTo>
                <a:lnTo>
                  <a:pt x="274" y="124"/>
                </a:lnTo>
                <a:lnTo>
                  <a:pt x="238" y="27"/>
                </a:lnTo>
                <a:cubicBezTo>
                  <a:pt x="232" y="11"/>
                  <a:pt x="216" y="0"/>
                  <a:pt x="199" y="0"/>
                </a:cubicBezTo>
                <a:cubicBezTo>
                  <a:pt x="182" y="0"/>
                  <a:pt x="166" y="11"/>
                  <a:pt x="160" y="27"/>
                </a:cubicBezTo>
                <a:lnTo>
                  <a:pt x="124" y="124"/>
                </a:lnTo>
                <a:lnTo>
                  <a:pt x="27" y="160"/>
                </a:lnTo>
                <a:cubicBezTo>
                  <a:pt x="11" y="167"/>
                  <a:pt x="0" y="182"/>
                  <a:pt x="0" y="199"/>
                </a:cubicBezTo>
                <a:cubicBezTo>
                  <a:pt x="0" y="216"/>
                  <a:pt x="11" y="232"/>
                  <a:pt x="27" y="238"/>
                </a:cubicBezTo>
                <a:lnTo>
                  <a:pt x="124" y="274"/>
                </a:lnTo>
                <a:lnTo>
                  <a:pt x="160" y="371"/>
                </a:lnTo>
                <a:cubicBezTo>
                  <a:pt x="166" y="387"/>
                  <a:pt x="182" y="398"/>
                  <a:pt x="199" y="398"/>
                </a:cubicBezTo>
                <a:cubicBezTo>
                  <a:pt x="216" y="398"/>
                  <a:pt x="232" y="387"/>
                  <a:pt x="238" y="371"/>
                </a:cubicBezTo>
                <a:lnTo>
                  <a:pt x="274" y="274"/>
                </a:lnTo>
                <a:lnTo>
                  <a:pt x="372" y="238"/>
                </a:lnTo>
                <a:cubicBezTo>
                  <a:pt x="388" y="232"/>
                  <a:pt x="399" y="216"/>
                  <a:pt x="399" y="199"/>
                </a:cubicBezTo>
                <a:cubicBezTo>
                  <a:pt x="399" y="182"/>
                  <a:pt x="388" y="167"/>
                  <a:pt x="372" y="16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1659680" y="6335280"/>
            <a:ext cx="24768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569240" y="1716840"/>
            <a:ext cx="35305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 </a:t>
            </a:r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Let's Connect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952560" y="2918160"/>
            <a:ext cx="9439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Jiří Jahn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952560" y="3261240"/>
            <a:ext cx="1244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952560" y="36039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+420 777 090 067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952560" y="4089960"/>
            <a:ext cx="1366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Pavol Hejný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952560" y="4432680"/>
            <a:ext cx="1567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952560" y="4775760"/>
            <a:ext cx="1940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969da"/>
                </a:solidFill>
                <a:latin typeface="SegoeUI"/>
                <a:ea typeface="SegoeUI"/>
              </a:rPr>
              <a:t>+420 777 759 767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09440" y="1571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952560" y="106920"/>
            <a:ext cx="23752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The Book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245240" y="1432440"/>
            <a:ext cx="96066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LLMs are the new computing paradigm, and we're building its first enterprise-ready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1009440" y="23238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5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245240" y="1775160"/>
            <a:ext cx="27212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programming language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245240" y="2184840"/>
            <a:ext cx="98107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While companies struggle with AI Transformation, we can make the transition as smooth as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957240" y="3062160"/>
            <a:ext cx="10277640" cy="3657960"/>
          </a:xfrm>
          <a:custGeom>
            <a:avLst/>
            <a:gdLst/>
            <a:ahLst/>
            <a:rect l="0" t="0" r="r" b="b"/>
            <a:pathLst>
              <a:path w="28549" h="10161">
                <a:moveTo>
                  <a:pt x="0" y="10015"/>
                </a:moveTo>
                <a:lnTo>
                  <a:pt x="0" y="145"/>
                </a:lnTo>
                <a:cubicBezTo>
                  <a:pt x="0" y="136"/>
                  <a:pt x="0" y="126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2"/>
                  <a:pt x="24" y="65"/>
                </a:cubicBezTo>
                <a:cubicBezTo>
                  <a:pt x="29" y="57"/>
                  <a:pt x="35" y="49"/>
                  <a:pt x="42" y="42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5"/>
                  <a:pt x="28450" y="7"/>
                  <a:pt x="28459" y="11"/>
                </a:cubicBezTo>
                <a:cubicBezTo>
                  <a:pt x="28468" y="15"/>
                  <a:pt x="28476" y="19"/>
                  <a:pt x="28484" y="24"/>
                </a:cubicBezTo>
                <a:cubicBezTo>
                  <a:pt x="28492" y="30"/>
                  <a:pt x="28500" y="36"/>
                  <a:pt x="28506" y="42"/>
                </a:cubicBezTo>
                <a:cubicBezTo>
                  <a:pt x="28513" y="49"/>
                  <a:pt x="28519" y="57"/>
                  <a:pt x="28525" y="65"/>
                </a:cubicBezTo>
                <a:cubicBezTo>
                  <a:pt x="28530" y="72"/>
                  <a:pt x="28534" y="81"/>
                  <a:pt x="28538" y="90"/>
                </a:cubicBezTo>
                <a:cubicBezTo>
                  <a:pt x="28542" y="99"/>
                  <a:pt x="28544" y="108"/>
                  <a:pt x="28546" y="117"/>
                </a:cubicBezTo>
                <a:cubicBezTo>
                  <a:pt x="28548" y="126"/>
                  <a:pt x="28549" y="136"/>
                  <a:pt x="28549" y="145"/>
                </a:cubicBezTo>
                <a:lnTo>
                  <a:pt x="28549" y="10015"/>
                </a:lnTo>
                <a:cubicBezTo>
                  <a:pt x="28549" y="10025"/>
                  <a:pt x="28548" y="10034"/>
                  <a:pt x="28546" y="10044"/>
                </a:cubicBezTo>
                <a:cubicBezTo>
                  <a:pt x="28544" y="10053"/>
                  <a:pt x="28542" y="10062"/>
                  <a:pt x="28538" y="10071"/>
                </a:cubicBezTo>
                <a:cubicBezTo>
                  <a:pt x="28534" y="10080"/>
                  <a:pt x="28530" y="10088"/>
                  <a:pt x="28525" y="10096"/>
                </a:cubicBezTo>
                <a:cubicBezTo>
                  <a:pt x="28519" y="10104"/>
                  <a:pt x="28513" y="10111"/>
                  <a:pt x="28506" y="10118"/>
                </a:cubicBezTo>
                <a:cubicBezTo>
                  <a:pt x="28500" y="10125"/>
                  <a:pt x="28492" y="10131"/>
                  <a:pt x="28484" y="10136"/>
                </a:cubicBezTo>
                <a:cubicBezTo>
                  <a:pt x="28476" y="10142"/>
                  <a:pt x="28468" y="10146"/>
                  <a:pt x="28459" y="10150"/>
                </a:cubicBezTo>
                <a:cubicBezTo>
                  <a:pt x="28450" y="10153"/>
                  <a:pt x="28441" y="10156"/>
                  <a:pt x="28432" y="10158"/>
                </a:cubicBezTo>
                <a:cubicBezTo>
                  <a:pt x="28423" y="10160"/>
                  <a:pt x="28413" y="10161"/>
                  <a:pt x="28404" y="10161"/>
                </a:cubicBezTo>
                <a:lnTo>
                  <a:pt x="145" y="10161"/>
                </a:lnTo>
                <a:cubicBezTo>
                  <a:pt x="136" y="10161"/>
                  <a:pt x="126" y="10160"/>
                  <a:pt x="117" y="10158"/>
                </a:cubicBezTo>
                <a:cubicBezTo>
                  <a:pt x="107" y="10156"/>
                  <a:pt x="98" y="10153"/>
                  <a:pt x="89" y="10150"/>
                </a:cubicBezTo>
                <a:cubicBezTo>
                  <a:pt x="81" y="10146"/>
                  <a:pt x="72" y="10142"/>
                  <a:pt x="64" y="10136"/>
                </a:cubicBezTo>
                <a:cubicBezTo>
                  <a:pt x="56" y="10131"/>
                  <a:pt x="49" y="10125"/>
                  <a:pt x="42" y="10118"/>
                </a:cubicBezTo>
                <a:cubicBezTo>
                  <a:pt x="35" y="10111"/>
                  <a:pt x="29" y="10104"/>
                  <a:pt x="24" y="10096"/>
                </a:cubicBezTo>
                <a:cubicBezTo>
                  <a:pt x="19" y="10088"/>
                  <a:pt x="14" y="10080"/>
                  <a:pt x="11" y="10071"/>
                </a:cubicBezTo>
                <a:cubicBezTo>
                  <a:pt x="7" y="10062"/>
                  <a:pt x="4" y="10053"/>
                  <a:pt x="2" y="10044"/>
                </a:cubicBezTo>
                <a:cubicBezTo>
                  <a:pt x="0" y="10034"/>
                  <a:pt x="0" y="10025"/>
                  <a:pt x="0" y="1001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957240" y="3062160"/>
            <a:ext cx="10277640" cy="3657960"/>
          </a:xfrm>
          <a:custGeom>
            <a:avLst/>
            <a:gdLst/>
            <a:ahLst/>
            <a:rect l="0" t="0" r="r" b="b"/>
            <a:pathLst>
              <a:path w="28549" h="10161">
                <a:moveTo>
                  <a:pt x="0" y="10015"/>
                </a:moveTo>
                <a:lnTo>
                  <a:pt x="0" y="145"/>
                </a:lnTo>
                <a:cubicBezTo>
                  <a:pt x="0" y="136"/>
                  <a:pt x="0" y="126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2"/>
                  <a:pt x="24" y="65"/>
                </a:cubicBezTo>
                <a:cubicBezTo>
                  <a:pt x="29" y="57"/>
                  <a:pt x="35" y="49"/>
                  <a:pt x="42" y="42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5"/>
                  <a:pt x="28450" y="7"/>
                  <a:pt x="28459" y="11"/>
                </a:cubicBezTo>
                <a:cubicBezTo>
                  <a:pt x="28468" y="15"/>
                  <a:pt x="28476" y="19"/>
                  <a:pt x="28484" y="24"/>
                </a:cubicBezTo>
                <a:cubicBezTo>
                  <a:pt x="28492" y="30"/>
                  <a:pt x="28500" y="36"/>
                  <a:pt x="28506" y="42"/>
                </a:cubicBezTo>
                <a:cubicBezTo>
                  <a:pt x="28513" y="49"/>
                  <a:pt x="28519" y="57"/>
                  <a:pt x="28525" y="65"/>
                </a:cubicBezTo>
                <a:cubicBezTo>
                  <a:pt x="28530" y="72"/>
                  <a:pt x="28534" y="81"/>
                  <a:pt x="28538" y="90"/>
                </a:cubicBezTo>
                <a:cubicBezTo>
                  <a:pt x="28542" y="99"/>
                  <a:pt x="28544" y="108"/>
                  <a:pt x="28546" y="117"/>
                </a:cubicBezTo>
                <a:cubicBezTo>
                  <a:pt x="28548" y="126"/>
                  <a:pt x="28549" y="136"/>
                  <a:pt x="28549" y="145"/>
                </a:cubicBezTo>
                <a:lnTo>
                  <a:pt x="28549" y="10015"/>
                </a:lnTo>
                <a:cubicBezTo>
                  <a:pt x="28549" y="10025"/>
                  <a:pt x="28548" y="10034"/>
                  <a:pt x="28546" y="10044"/>
                </a:cubicBezTo>
                <a:cubicBezTo>
                  <a:pt x="28544" y="10053"/>
                  <a:pt x="28542" y="10062"/>
                  <a:pt x="28538" y="10071"/>
                </a:cubicBezTo>
                <a:cubicBezTo>
                  <a:pt x="28534" y="10080"/>
                  <a:pt x="28530" y="10088"/>
                  <a:pt x="28525" y="10096"/>
                </a:cubicBezTo>
                <a:cubicBezTo>
                  <a:pt x="28519" y="10104"/>
                  <a:pt x="28513" y="10111"/>
                  <a:pt x="28506" y="10118"/>
                </a:cubicBezTo>
                <a:cubicBezTo>
                  <a:pt x="28500" y="10125"/>
                  <a:pt x="28492" y="10131"/>
                  <a:pt x="28484" y="10136"/>
                </a:cubicBezTo>
                <a:cubicBezTo>
                  <a:pt x="28476" y="10142"/>
                  <a:pt x="28468" y="10146"/>
                  <a:pt x="28459" y="10150"/>
                </a:cubicBezTo>
                <a:cubicBezTo>
                  <a:pt x="28450" y="10153"/>
                  <a:pt x="28441" y="10156"/>
                  <a:pt x="28432" y="10158"/>
                </a:cubicBezTo>
                <a:cubicBezTo>
                  <a:pt x="28423" y="10160"/>
                  <a:pt x="28413" y="10161"/>
                  <a:pt x="28404" y="10161"/>
                </a:cubicBezTo>
                <a:lnTo>
                  <a:pt x="145" y="10161"/>
                </a:lnTo>
                <a:cubicBezTo>
                  <a:pt x="136" y="10161"/>
                  <a:pt x="126" y="10160"/>
                  <a:pt x="117" y="10158"/>
                </a:cubicBezTo>
                <a:cubicBezTo>
                  <a:pt x="107" y="10156"/>
                  <a:pt x="98" y="10153"/>
                  <a:pt x="89" y="10150"/>
                </a:cubicBezTo>
                <a:cubicBezTo>
                  <a:pt x="81" y="10146"/>
                  <a:pt x="72" y="10142"/>
                  <a:pt x="64" y="10136"/>
                </a:cubicBezTo>
                <a:cubicBezTo>
                  <a:pt x="56" y="10131"/>
                  <a:pt x="49" y="10125"/>
                  <a:pt x="42" y="10118"/>
                </a:cubicBezTo>
                <a:cubicBezTo>
                  <a:pt x="35" y="10111"/>
                  <a:pt x="29" y="10104"/>
                  <a:pt x="24" y="10096"/>
                </a:cubicBezTo>
                <a:cubicBezTo>
                  <a:pt x="19" y="10088"/>
                  <a:pt x="14" y="10080"/>
                  <a:pt x="11" y="10071"/>
                </a:cubicBezTo>
                <a:cubicBezTo>
                  <a:pt x="7" y="10062"/>
                  <a:pt x="4" y="10053"/>
                  <a:pt x="2" y="10044"/>
                </a:cubicBezTo>
                <a:cubicBezTo>
                  <a:pt x="0" y="10034"/>
                  <a:pt x="0" y="10025"/>
                  <a:pt x="0" y="10015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245240" y="2527560"/>
            <a:ext cx="3630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possible leveraging our language: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404720" y="3231000"/>
            <a:ext cx="161280" cy="186480"/>
          </a:xfrm>
          <a:custGeom>
            <a:avLst/>
            <a:gdLst/>
            <a:ahLst/>
            <a:rect l="0" t="0" r="r" b="b"/>
            <a:pathLst>
              <a:path w="448" h="518">
                <a:moveTo>
                  <a:pt x="437" y="242"/>
                </a:moveTo>
                <a:lnTo>
                  <a:pt x="293" y="188"/>
                </a:lnTo>
                <a:lnTo>
                  <a:pt x="239" y="11"/>
                </a:lnTo>
                <a:cubicBezTo>
                  <a:pt x="237" y="4"/>
                  <a:pt x="230" y="0"/>
                  <a:pt x="223" y="0"/>
                </a:cubicBezTo>
                <a:cubicBezTo>
                  <a:pt x="216" y="0"/>
                  <a:pt x="210" y="4"/>
                  <a:pt x="208" y="11"/>
                </a:cubicBezTo>
                <a:lnTo>
                  <a:pt x="154" y="188"/>
                </a:lnTo>
                <a:lnTo>
                  <a:pt x="10" y="242"/>
                </a:lnTo>
                <a:cubicBezTo>
                  <a:pt x="4" y="244"/>
                  <a:pt x="0" y="250"/>
                  <a:pt x="0" y="257"/>
                </a:cubicBezTo>
                <a:cubicBezTo>
                  <a:pt x="0" y="263"/>
                  <a:pt x="4" y="270"/>
                  <a:pt x="10" y="272"/>
                </a:cubicBezTo>
                <a:lnTo>
                  <a:pt x="154" y="325"/>
                </a:lnTo>
                <a:lnTo>
                  <a:pt x="208" y="507"/>
                </a:lnTo>
                <a:cubicBezTo>
                  <a:pt x="210" y="513"/>
                  <a:pt x="216" y="518"/>
                  <a:pt x="223" y="518"/>
                </a:cubicBezTo>
                <a:cubicBezTo>
                  <a:pt x="230" y="518"/>
                  <a:pt x="237" y="513"/>
                  <a:pt x="239" y="507"/>
                </a:cubicBezTo>
                <a:lnTo>
                  <a:pt x="293" y="325"/>
                </a:lnTo>
                <a:lnTo>
                  <a:pt x="437" y="272"/>
                </a:lnTo>
                <a:cubicBezTo>
                  <a:pt x="444" y="270"/>
                  <a:pt x="448" y="264"/>
                  <a:pt x="448" y="257"/>
                </a:cubicBezTo>
                <a:cubicBezTo>
                  <a:pt x="448" y="250"/>
                  <a:pt x="444" y="244"/>
                  <a:pt x="437" y="24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1367640" y="3232800"/>
            <a:ext cx="82080" cy="190440"/>
          </a:xfrm>
          <a:custGeom>
            <a:avLst/>
            <a:gdLst/>
            <a:ahLst/>
            <a:rect l="0" t="0" r="r" b="b"/>
            <a:pathLst>
              <a:path w="228" h="529">
                <a:moveTo>
                  <a:pt x="217" y="414"/>
                </a:moveTo>
                <a:lnTo>
                  <a:pt x="180" y="401"/>
                </a:lnTo>
                <a:lnTo>
                  <a:pt x="165" y="347"/>
                </a:lnTo>
                <a:cubicBezTo>
                  <a:pt x="163" y="340"/>
                  <a:pt x="156" y="335"/>
                  <a:pt x="148" y="335"/>
                </a:cubicBezTo>
                <a:cubicBezTo>
                  <a:pt x="141" y="335"/>
                  <a:pt x="135" y="340"/>
                  <a:pt x="133" y="347"/>
                </a:cubicBezTo>
                <a:lnTo>
                  <a:pt x="118" y="401"/>
                </a:lnTo>
                <a:lnTo>
                  <a:pt x="81" y="414"/>
                </a:lnTo>
                <a:cubicBezTo>
                  <a:pt x="75" y="417"/>
                  <a:pt x="70" y="423"/>
                  <a:pt x="70" y="430"/>
                </a:cubicBezTo>
                <a:cubicBezTo>
                  <a:pt x="70" y="436"/>
                  <a:pt x="75" y="442"/>
                  <a:pt x="81" y="445"/>
                </a:cubicBezTo>
                <a:lnTo>
                  <a:pt x="118" y="459"/>
                </a:lnTo>
                <a:lnTo>
                  <a:pt x="133" y="517"/>
                </a:lnTo>
                <a:cubicBezTo>
                  <a:pt x="135" y="524"/>
                  <a:pt x="141" y="529"/>
                  <a:pt x="148" y="529"/>
                </a:cubicBezTo>
                <a:cubicBezTo>
                  <a:pt x="156" y="529"/>
                  <a:pt x="163" y="524"/>
                  <a:pt x="165" y="517"/>
                </a:cubicBezTo>
                <a:lnTo>
                  <a:pt x="180" y="459"/>
                </a:lnTo>
                <a:lnTo>
                  <a:pt x="217" y="445"/>
                </a:lnTo>
                <a:cubicBezTo>
                  <a:pt x="223" y="442"/>
                  <a:pt x="228" y="436"/>
                  <a:pt x="228" y="430"/>
                </a:cubicBezTo>
                <a:cubicBezTo>
                  <a:pt x="228" y="423"/>
                  <a:pt x="223" y="417"/>
                  <a:pt x="217" y="414"/>
                </a:cubicBezTo>
                <a:moveTo>
                  <a:pt x="146" y="63"/>
                </a:moveTo>
                <a:lnTo>
                  <a:pt x="108" y="49"/>
                </a:lnTo>
                <a:lnTo>
                  <a:pt x="93" y="11"/>
                </a:lnTo>
                <a:cubicBezTo>
                  <a:pt x="91" y="4"/>
                  <a:pt x="85" y="0"/>
                  <a:pt x="78" y="0"/>
                </a:cubicBezTo>
                <a:cubicBezTo>
                  <a:pt x="72" y="0"/>
                  <a:pt x="66" y="4"/>
                  <a:pt x="63" y="11"/>
                </a:cubicBezTo>
                <a:lnTo>
                  <a:pt x="49" y="49"/>
                </a:lnTo>
                <a:lnTo>
                  <a:pt x="11" y="63"/>
                </a:lnTo>
                <a:cubicBezTo>
                  <a:pt x="4" y="66"/>
                  <a:pt x="0" y="72"/>
                  <a:pt x="0" y="78"/>
                </a:cubicBezTo>
                <a:cubicBezTo>
                  <a:pt x="0" y="85"/>
                  <a:pt x="4" y="91"/>
                  <a:pt x="11" y="93"/>
                </a:cubicBezTo>
                <a:lnTo>
                  <a:pt x="49" y="108"/>
                </a:lnTo>
                <a:lnTo>
                  <a:pt x="63" y="146"/>
                </a:lnTo>
                <a:cubicBezTo>
                  <a:pt x="66" y="152"/>
                  <a:pt x="72" y="156"/>
                  <a:pt x="78" y="156"/>
                </a:cubicBezTo>
                <a:cubicBezTo>
                  <a:pt x="85" y="156"/>
                  <a:pt x="91" y="152"/>
                  <a:pt x="93" y="146"/>
                </a:cubicBezTo>
                <a:lnTo>
                  <a:pt x="108" y="108"/>
                </a:lnTo>
                <a:lnTo>
                  <a:pt x="146" y="93"/>
                </a:lnTo>
                <a:cubicBezTo>
                  <a:pt x="152" y="91"/>
                  <a:pt x="156" y="85"/>
                  <a:pt x="156" y="78"/>
                </a:cubicBezTo>
                <a:cubicBezTo>
                  <a:pt x="156" y="72"/>
                  <a:pt x="152" y="66"/>
                  <a:pt x="146" y="6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14560" y="3255840"/>
            <a:ext cx="2293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 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580400" y="3255840"/>
            <a:ext cx="20584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 </a:t>
            </a:r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Email to customer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14560" y="3732120"/>
            <a:ext cx="51444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PERSONA George, experienced AI consultant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14560" y="3970440"/>
            <a:ext cx="40014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KNOWLEDGE https://deloitte.com/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14560" y="4208400"/>
            <a:ext cx="34300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KNOWLEDGE https://ptbk.io/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14560" y="4684680"/>
            <a:ext cx="20581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## Write the email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14560" y="5160960"/>
            <a:ext cx="65160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Write an email to {customerName} about opportunities in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14560" y="5398920"/>
            <a:ext cx="53730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AI consulting and new trends in the industry.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114560" y="5637240"/>
            <a:ext cx="65160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Include a link to the Deloitte website and also mention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14560" y="5875200"/>
            <a:ext cx="29725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the Promptbook platform.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114560" y="6351480"/>
            <a:ext cx="11437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-&gt; {email}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952560" y="1135800"/>
            <a:ext cx="69775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Seize The Competitive Edge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09440" y="3085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952560" y="2337120"/>
            <a:ext cx="4182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With the help of Promptbook, you can: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245240" y="2946960"/>
            <a:ext cx="10048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Take First-Mover Advantage: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Deliver sustainable AI solutions ahead of competitors through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09440" y="3838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245240" y="3289680"/>
            <a:ext cx="23598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architectural foresight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009440" y="4257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2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2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245240" y="3699360"/>
            <a:ext cx="6450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Mitigate Risk: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Built-in compliance, auditability, and security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009440" y="46670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245240" y="4118400"/>
            <a:ext cx="73602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Scale Globally: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AI solutions without expanding your ML department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009440" y="50860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245240" y="4528080"/>
            <a:ext cx="62110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Multiply Capacity: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One consultant delivers work of many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245240" y="4947120"/>
            <a:ext cx="9461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Leverage Organic Compounding: </a:t>
            </a:r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Template blueprints across industries, multiplying AI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245240" y="5289840"/>
            <a:ext cx="2036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333333"/>
                </a:solidFill>
                <a:latin typeface="SegoeUI"/>
                <a:ea typeface="SegoeUI"/>
              </a:rPr>
              <a:t>impact from within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952560" y="2650320"/>
            <a:ext cx="1027404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4488cc"/>
                </a:solidFill>
                <a:latin typeface="SegoeUI"/>
                <a:ea typeface="SegoeUI"/>
              </a:rPr>
              <a:t>Deloitte 2.0: The Self-Building Enterprise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952560" y="3851640"/>
            <a:ext cx="57157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i="1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 journey through AI transformation with Promptbook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952560" y="1678680"/>
            <a:ext cx="35622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4488cc"/>
                </a:solidFill>
                <a:latin typeface="SegoeUI"/>
                <a:ea typeface="SegoeUI"/>
              </a:rPr>
              <a:t>The Challenge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09440" y="36385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952560" y="2889720"/>
            <a:ext cx="8617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Meet Deloitte 2.0 - a forward-thinking professional services firm struggling with: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09440" y="4047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245240" y="3499200"/>
            <a:ext cx="6227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Partners spending 40% of time on repetitive client reports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1009440" y="4466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245240" y="3908880"/>
            <a:ext cx="83948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Knowledge siloed in departments, recreating solutions already built elsewhere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1009440" y="4876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1245240" y="4327920"/>
            <a:ext cx="49003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AI experiments that never scale beyond pilots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245240" y="4737600"/>
            <a:ext cx="6128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Compliance risks increasing with each AI implementation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09440" y="18475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952560" y="383040"/>
            <a:ext cx="684504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4488cc"/>
                </a:solidFill>
                <a:latin typeface="SegoeUI"/>
                <a:ea typeface="SegoeUI"/>
              </a:rPr>
              <a:t>Phase 1: Blueprint Creation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3857400" y="1742760"/>
            <a:ext cx="619560" cy="324360"/>
          </a:xfrm>
          <a:custGeom>
            <a:avLst/>
            <a:gdLst/>
            <a:ahLst/>
            <a:rect l="0" t="0" r="r" b="b"/>
            <a:pathLst>
              <a:path w="1721" h="901">
                <a:moveTo>
                  <a:pt x="0" y="742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562" y="0"/>
                </a:lnTo>
                <a:cubicBezTo>
                  <a:pt x="1573" y="0"/>
                  <a:pt x="1583" y="1"/>
                  <a:pt x="1593" y="3"/>
                </a:cubicBezTo>
                <a:cubicBezTo>
                  <a:pt x="1603" y="5"/>
                  <a:pt x="1613" y="8"/>
                  <a:pt x="1623" y="12"/>
                </a:cubicBezTo>
                <a:cubicBezTo>
                  <a:pt x="1633" y="16"/>
                  <a:pt x="1642" y="21"/>
                  <a:pt x="1650" y="27"/>
                </a:cubicBezTo>
                <a:cubicBezTo>
                  <a:pt x="1659" y="33"/>
                  <a:pt x="1667" y="40"/>
                  <a:pt x="1674" y="47"/>
                </a:cubicBezTo>
                <a:cubicBezTo>
                  <a:pt x="1682" y="54"/>
                  <a:pt x="1688" y="62"/>
                  <a:pt x="1694" y="71"/>
                </a:cubicBezTo>
                <a:cubicBezTo>
                  <a:pt x="1700" y="80"/>
                  <a:pt x="1705" y="89"/>
                  <a:pt x="1709" y="98"/>
                </a:cubicBezTo>
                <a:cubicBezTo>
                  <a:pt x="1713" y="109"/>
                  <a:pt x="1716" y="119"/>
                  <a:pt x="1718" y="129"/>
                </a:cubicBezTo>
                <a:cubicBezTo>
                  <a:pt x="1720" y="139"/>
                  <a:pt x="1721" y="150"/>
                  <a:pt x="1721" y="160"/>
                </a:cubicBezTo>
                <a:lnTo>
                  <a:pt x="1721" y="742"/>
                </a:lnTo>
                <a:cubicBezTo>
                  <a:pt x="1721" y="753"/>
                  <a:pt x="1720" y="763"/>
                  <a:pt x="1718" y="773"/>
                </a:cubicBezTo>
                <a:cubicBezTo>
                  <a:pt x="1716" y="783"/>
                  <a:pt x="1713" y="793"/>
                  <a:pt x="1709" y="803"/>
                </a:cubicBezTo>
                <a:cubicBezTo>
                  <a:pt x="1705" y="813"/>
                  <a:pt x="1700" y="822"/>
                  <a:pt x="1694" y="830"/>
                </a:cubicBezTo>
                <a:cubicBezTo>
                  <a:pt x="1688" y="839"/>
                  <a:pt x="1682" y="847"/>
                  <a:pt x="1674" y="854"/>
                </a:cubicBezTo>
                <a:cubicBezTo>
                  <a:pt x="1667" y="862"/>
                  <a:pt x="1659" y="868"/>
                  <a:pt x="1650" y="874"/>
                </a:cubicBezTo>
                <a:cubicBezTo>
                  <a:pt x="1642" y="880"/>
                  <a:pt x="1633" y="885"/>
                  <a:pt x="1623" y="889"/>
                </a:cubicBezTo>
                <a:cubicBezTo>
                  <a:pt x="1613" y="893"/>
                  <a:pt x="1603" y="896"/>
                  <a:pt x="1593" y="898"/>
                </a:cubicBezTo>
                <a:cubicBezTo>
                  <a:pt x="1583" y="900"/>
                  <a:pt x="1573" y="901"/>
                  <a:pt x="1562" y="901"/>
                </a:cubicBezTo>
                <a:lnTo>
                  <a:pt x="159" y="901"/>
                </a:lnTo>
                <a:cubicBezTo>
                  <a:pt x="148" y="901"/>
                  <a:pt x="138" y="900"/>
                  <a:pt x="128" y="898"/>
                </a:cubicBezTo>
                <a:cubicBezTo>
                  <a:pt x="118" y="896"/>
                  <a:pt x="108" y="893"/>
                  <a:pt x="98" y="889"/>
                </a:cubicBezTo>
                <a:cubicBezTo>
                  <a:pt x="88" y="885"/>
                  <a:pt x="79" y="880"/>
                  <a:pt x="71" y="874"/>
                </a:cubicBezTo>
                <a:cubicBezTo>
                  <a:pt x="62" y="868"/>
                  <a:pt x="54" y="862"/>
                  <a:pt x="47" y="854"/>
                </a:cubicBezTo>
                <a:cubicBezTo>
                  <a:pt x="39" y="847"/>
                  <a:pt x="33" y="839"/>
                  <a:pt x="27" y="830"/>
                </a:cubicBezTo>
                <a:cubicBezTo>
                  <a:pt x="21" y="822"/>
                  <a:pt x="16" y="813"/>
                  <a:pt x="12" y="803"/>
                </a:cubicBezTo>
                <a:cubicBezTo>
                  <a:pt x="8" y="793"/>
                  <a:pt x="5" y="783"/>
                  <a:pt x="3" y="773"/>
                </a:cubicBezTo>
                <a:cubicBezTo>
                  <a:pt x="1" y="763"/>
                  <a:pt x="0" y="753"/>
                  <a:pt x="0" y="742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245240" y="1708560"/>
            <a:ext cx="2612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Finance partners draft a 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3937680" y="1820880"/>
            <a:ext cx="4579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ffffff"/>
                </a:solidFill>
                <a:latin typeface="Consolas"/>
                <a:ea typeface="Consolas"/>
              </a:rPr>
              <a:t>book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009440" y="2266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5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5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59"/>
                  <a:pt x="24" y="47"/>
                  <a:pt x="35" y="35"/>
                </a:cubicBezTo>
                <a:cubicBezTo>
                  <a:pt x="46" y="24"/>
                  <a:pt x="59" y="16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4476240" y="1708560"/>
            <a:ext cx="5246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 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blueprint for automated audit report generation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009440" y="2685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5" y="60"/>
                  <a:pt x="24" y="47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245240" y="2127600"/>
            <a:ext cx="81219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Without coding, they define exactly what domain expertise needs capturing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1009440" y="30952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4" y="10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245240" y="2546640"/>
            <a:ext cx="66484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Blueprint tested with select clients, refined based on feedback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957240" y="3500280"/>
            <a:ext cx="10277640" cy="2943720"/>
          </a:xfrm>
          <a:custGeom>
            <a:avLst/>
            <a:gdLst/>
            <a:ahLst/>
            <a:rect l="0" t="0" r="r" b="b"/>
            <a:pathLst>
              <a:path w="28549" h="8177">
                <a:moveTo>
                  <a:pt x="0" y="8031"/>
                </a:moveTo>
                <a:lnTo>
                  <a:pt x="0" y="145"/>
                </a:lnTo>
                <a:cubicBezTo>
                  <a:pt x="0" y="136"/>
                  <a:pt x="0" y="126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49"/>
                  <a:pt x="42" y="43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5"/>
                  <a:pt x="28450" y="7"/>
                  <a:pt x="28459" y="11"/>
                </a:cubicBezTo>
                <a:cubicBezTo>
                  <a:pt x="28468" y="15"/>
                  <a:pt x="28476" y="19"/>
                  <a:pt x="28484" y="24"/>
                </a:cubicBezTo>
                <a:cubicBezTo>
                  <a:pt x="28492" y="30"/>
                  <a:pt x="28500" y="36"/>
                  <a:pt x="28506" y="43"/>
                </a:cubicBezTo>
                <a:cubicBezTo>
                  <a:pt x="28513" y="49"/>
                  <a:pt x="28519" y="57"/>
                  <a:pt x="28525" y="65"/>
                </a:cubicBezTo>
                <a:cubicBezTo>
                  <a:pt x="28530" y="73"/>
                  <a:pt x="28534" y="81"/>
                  <a:pt x="28538" y="90"/>
                </a:cubicBezTo>
                <a:cubicBezTo>
                  <a:pt x="28542" y="99"/>
                  <a:pt x="28544" y="108"/>
                  <a:pt x="28546" y="117"/>
                </a:cubicBezTo>
                <a:cubicBezTo>
                  <a:pt x="28548" y="126"/>
                  <a:pt x="28549" y="136"/>
                  <a:pt x="28549" y="145"/>
                </a:cubicBezTo>
                <a:lnTo>
                  <a:pt x="28549" y="8031"/>
                </a:lnTo>
                <a:cubicBezTo>
                  <a:pt x="28549" y="8041"/>
                  <a:pt x="28548" y="8050"/>
                  <a:pt x="28546" y="8059"/>
                </a:cubicBezTo>
                <a:cubicBezTo>
                  <a:pt x="28544" y="8069"/>
                  <a:pt x="28542" y="8078"/>
                  <a:pt x="28538" y="8087"/>
                </a:cubicBezTo>
                <a:cubicBezTo>
                  <a:pt x="28534" y="8096"/>
                  <a:pt x="28530" y="8104"/>
                  <a:pt x="28525" y="8112"/>
                </a:cubicBezTo>
                <a:cubicBezTo>
                  <a:pt x="28519" y="8120"/>
                  <a:pt x="28513" y="8127"/>
                  <a:pt x="28506" y="8134"/>
                </a:cubicBezTo>
                <a:cubicBezTo>
                  <a:pt x="28500" y="8141"/>
                  <a:pt x="28492" y="8147"/>
                  <a:pt x="28484" y="8152"/>
                </a:cubicBezTo>
                <a:cubicBezTo>
                  <a:pt x="28476" y="8157"/>
                  <a:pt x="28468" y="8162"/>
                  <a:pt x="28459" y="8165"/>
                </a:cubicBezTo>
                <a:cubicBezTo>
                  <a:pt x="28450" y="8169"/>
                  <a:pt x="28441" y="8172"/>
                  <a:pt x="28432" y="8174"/>
                </a:cubicBezTo>
                <a:cubicBezTo>
                  <a:pt x="28423" y="8176"/>
                  <a:pt x="28413" y="8177"/>
                  <a:pt x="28404" y="8177"/>
                </a:cubicBezTo>
                <a:lnTo>
                  <a:pt x="145" y="8177"/>
                </a:lnTo>
                <a:cubicBezTo>
                  <a:pt x="136" y="8177"/>
                  <a:pt x="126" y="8176"/>
                  <a:pt x="117" y="8174"/>
                </a:cubicBezTo>
                <a:cubicBezTo>
                  <a:pt x="107" y="8172"/>
                  <a:pt x="98" y="8169"/>
                  <a:pt x="89" y="8165"/>
                </a:cubicBezTo>
                <a:cubicBezTo>
                  <a:pt x="81" y="8162"/>
                  <a:pt x="72" y="8157"/>
                  <a:pt x="64" y="8152"/>
                </a:cubicBezTo>
                <a:cubicBezTo>
                  <a:pt x="56" y="8147"/>
                  <a:pt x="49" y="8141"/>
                  <a:pt x="42" y="8134"/>
                </a:cubicBezTo>
                <a:cubicBezTo>
                  <a:pt x="35" y="8127"/>
                  <a:pt x="29" y="8120"/>
                  <a:pt x="24" y="8112"/>
                </a:cubicBezTo>
                <a:cubicBezTo>
                  <a:pt x="19" y="8104"/>
                  <a:pt x="14" y="8096"/>
                  <a:pt x="11" y="8087"/>
                </a:cubicBezTo>
                <a:cubicBezTo>
                  <a:pt x="7" y="8078"/>
                  <a:pt x="4" y="8069"/>
                  <a:pt x="2" y="8059"/>
                </a:cubicBezTo>
                <a:cubicBezTo>
                  <a:pt x="0" y="8050"/>
                  <a:pt x="0" y="8041"/>
                  <a:pt x="0" y="8031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957240" y="3500280"/>
            <a:ext cx="10277640" cy="2943720"/>
          </a:xfrm>
          <a:custGeom>
            <a:avLst/>
            <a:gdLst/>
            <a:ahLst/>
            <a:rect l="0" t="0" r="r" b="b"/>
            <a:pathLst>
              <a:path w="28549" h="8177">
                <a:moveTo>
                  <a:pt x="0" y="8031"/>
                </a:moveTo>
                <a:lnTo>
                  <a:pt x="0" y="145"/>
                </a:lnTo>
                <a:cubicBezTo>
                  <a:pt x="0" y="136"/>
                  <a:pt x="0" y="126"/>
                  <a:pt x="2" y="117"/>
                </a:cubicBezTo>
                <a:cubicBezTo>
                  <a:pt x="4" y="108"/>
                  <a:pt x="7" y="99"/>
                  <a:pt x="11" y="90"/>
                </a:cubicBezTo>
                <a:cubicBezTo>
                  <a:pt x="14" y="81"/>
                  <a:pt x="19" y="73"/>
                  <a:pt x="24" y="65"/>
                </a:cubicBezTo>
                <a:cubicBezTo>
                  <a:pt x="29" y="57"/>
                  <a:pt x="35" y="49"/>
                  <a:pt x="42" y="43"/>
                </a:cubicBezTo>
                <a:cubicBezTo>
                  <a:pt x="49" y="36"/>
                  <a:pt x="56" y="30"/>
                  <a:pt x="64" y="24"/>
                </a:cubicBezTo>
                <a:cubicBezTo>
                  <a:pt x="72" y="19"/>
                  <a:pt x="81" y="15"/>
                  <a:pt x="89" y="11"/>
                </a:cubicBezTo>
                <a:cubicBezTo>
                  <a:pt x="98" y="7"/>
                  <a:pt x="107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8404" y="0"/>
                </a:lnTo>
                <a:cubicBezTo>
                  <a:pt x="28413" y="0"/>
                  <a:pt x="28423" y="1"/>
                  <a:pt x="28432" y="3"/>
                </a:cubicBezTo>
                <a:cubicBezTo>
                  <a:pt x="28441" y="5"/>
                  <a:pt x="28450" y="7"/>
                  <a:pt x="28459" y="11"/>
                </a:cubicBezTo>
                <a:cubicBezTo>
                  <a:pt x="28468" y="15"/>
                  <a:pt x="28476" y="19"/>
                  <a:pt x="28484" y="24"/>
                </a:cubicBezTo>
                <a:cubicBezTo>
                  <a:pt x="28492" y="30"/>
                  <a:pt x="28500" y="36"/>
                  <a:pt x="28506" y="43"/>
                </a:cubicBezTo>
                <a:cubicBezTo>
                  <a:pt x="28513" y="49"/>
                  <a:pt x="28519" y="57"/>
                  <a:pt x="28525" y="65"/>
                </a:cubicBezTo>
                <a:cubicBezTo>
                  <a:pt x="28530" y="73"/>
                  <a:pt x="28534" y="81"/>
                  <a:pt x="28538" y="90"/>
                </a:cubicBezTo>
                <a:cubicBezTo>
                  <a:pt x="28542" y="99"/>
                  <a:pt x="28544" y="108"/>
                  <a:pt x="28546" y="117"/>
                </a:cubicBezTo>
                <a:cubicBezTo>
                  <a:pt x="28548" y="126"/>
                  <a:pt x="28549" y="136"/>
                  <a:pt x="28549" y="145"/>
                </a:cubicBezTo>
                <a:lnTo>
                  <a:pt x="28549" y="8031"/>
                </a:lnTo>
                <a:cubicBezTo>
                  <a:pt x="28549" y="8041"/>
                  <a:pt x="28548" y="8050"/>
                  <a:pt x="28546" y="8059"/>
                </a:cubicBezTo>
                <a:cubicBezTo>
                  <a:pt x="28544" y="8069"/>
                  <a:pt x="28542" y="8078"/>
                  <a:pt x="28538" y="8087"/>
                </a:cubicBezTo>
                <a:cubicBezTo>
                  <a:pt x="28534" y="8096"/>
                  <a:pt x="28530" y="8104"/>
                  <a:pt x="28525" y="8112"/>
                </a:cubicBezTo>
                <a:cubicBezTo>
                  <a:pt x="28519" y="8120"/>
                  <a:pt x="28513" y="8127"/>
                  <a:pt x="28506" y="8134"/>
                </a:cubicBezTo>
                <a:cubicBezTo>
                  <a:pt x="28500" y="8141"/>
                  <a:pt x="28492" y="8147"/>
                  <a:pt x="28484" y="8152"/>
                </a:cubicBezTo>
                <a:cubicBezTo>
                  <a:pt x="28476" y="8157"/>
                  <a:pt x="28468" y="8162"/>
                  <a:pt x="28459" y="8165"/>
                </a:cubicBezTo>
                <a:cubicBezTo>
                  <a:pt x="28450" y="8169"/>
                  <a:pt x="28441" y="8172"/>
                  <a:pt x="28432" y="8174"/>
                </a:cubicBezTo>
                <a:cubicBezTo>
                  <a:pt x="28423" y="8176"/>
                  <a:pt x="28413" y="8177"/>
                  <a:pt x="28404" y="8177"/>
                </a:cubicBezTo>
                <a:lnTo>
                  <a:pt x="145" y="8177"/>
                </a:lnTo>
                <a:cubicBezTo>
                  <a:pt x="136" y="8177"/>
                  <a:pt x="126" y="8176"/>
                  <a:pt x="117" y="8174"/>
                </a:cubicBezTo>
                <a:cubicBezTo>
                  <a:pt x="107" y="8172"/>
                  <a:pt x="98" y="8169"/>
                  <a:pt x="89" y="8165"/>
                </a:cubicBezTo>
                <a:cubicBezTo>
                  <a:pt x="81" y="8162"/>
                  <a:pt x="72" y="8157"/>
                  <a:pt x="64" y="8152"/>
                </a:cubicBezTo>
                <a:cubicBezTo>
                  <a:pt x="56" y="8147"/>
                  <a:pt x="49" y="8141"/>
                  <a:pt x="42" y="8134"/>
                </a:cubicBezTo>
                <a:cubicBezTo>
                  <a:pt x="35" y="8127"/>
                  <a:pt x="29" y="8120"/>
                  <a:pt x="24" y="8112"/>
                </a:cubicBezTo>
                <a:cubicBezTo>
                  <a:pt x="19" y="8104"/>
                  <a:pt x="14" y="8096"/>
                  <a:pt x="11" y="8087"/>
                </a:cubicBezTo>
                <a:cubicBezTo>
                  <a:pt x="7" y="8078"/>
                  <a:pt x="4" y="8069"/>
                  <a:pt x="2" y="8059"/>
                </a:cubicBezTo>
                <a:cubicBezTo>
                  <a:pt x="0" y="8050"/>
                  <a:pt x="0" y="8041"/>
                  <a:pt x="0" y="8031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245240" y="2956320"/>
            <a:ext cx="5005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Zero infrastructure, zero ML expertise required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404720" y="3669120"/>
            <a:ext cx="161280" cy="186480"/>
          </a:xfrm>
          <a:custGeom>
            <a:avLst/>
            <a:gdLst/>
            <a:ahLst/>
            <a:rect l="0" t="0" r="r" b="b"/>
            <a:pathLst>
              <a:path w="448" h="518">
                <a:moveTo>
                  <a:pt x="437" y="241"/>
                </a:moveTo>
                <a:lnTo>
                  <a:pt x="293" y="187"/>
                </a:lnTo>
                <a:lnTo>
                  <a:pt x="239" y="11"/>
                </a:lnTo>
                <a:cubicBezTo>
                  <a:pt x="237" y="4"/>
                  <a:pt x="230" y="0"/>
                  <a:pt x="223" y="0"/>
                </a:cubicBezTo>
                <a:cubicBezTo>
                  <a:pt x="216" y="0"/>
                  <a:pt x="210" y="4"/>
                  <a:pt x="208" y="11"/>
                </a:cubicBezTo>
                <a:lnTo>
                  <a:pt x="154" y="187"/>
                </a:lnTo>
                <a:lnTo>
                  <a:pt x="10" y="241"/>
                </a:lnTo>
                <a:cubicBezTo>
                  <a:pt x="4" y="243"/>
                  <a:pt x="0" y="249"/>
                  <a:pt x="0" y="256"/>
                </a:cubicBezTo>
                <a:cubicBezTo>
                  <a:pt x="0" y="263"/>
                  <a:pt x="4" y="269"/>
                  <a:pt x="10" y="271"/>
                </a:cubicBezTo>
                <a:lnTo>
                  <a:pt x="154" y="324"/>
                </a:lnTo>
                <a:lnTo>
                  <a:pt x="208" y="507"/>
                </a:lnTo>
                <a:cubicBezTo>
                  <a:pt x="210" y="514"/>
                  <a:pt x="216" y="518"/>
                  <a:pt x="223" y="518"/>
                </a:cubicBezTo>
                <a:cubicBezTo>
                  <a:pt x="230" y="518"/>
                  <a:pt x="237" y="514"/>
                  <a:pt x="239" y="507"/>
                </a:cubicBezTo>
                <a:lnTo>
                  <a:pt x="293" y="324"/>
                </a:lnTo>
                <a:lnTo>
                  <a:pt x="437" y="271"/>
                </a:lnTo>
                <a:cubicBezTo>
                  <a:pt x="444" y="269"/>
                  <a:pt x="448" y="263"/>
                  <a:pt x="448" y="256"/>
                </a:cubicBezTo>
                <a:cubicBezTo>
                  <a:pt x="448" y="249"/>
                  <a:pt x="444" y="243"/>
                  <a:pt x="437" y="241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367640" y="3670920"/>
            <a:ext cx="82080" cy="190440"/>
          </a:xfrm>
          <a:custGeom>
            <a:avLst/>
            <a:gdLst/>
            <a:ahLst/>
            <a:rect l="0" t="0" r="r" b="b"/>
            <a:pathLst>
              <a:path w="228" h="529">
                <a:moveTo>
                  <a:pt x="217" y="415"/>
                </a:moveTo>
                <a:lnTo>
                  <a:pt x="180" y="401"/>
                </a:lnTo>
                <a:lnTo>
                  <a:pt x="165" y="347"/>
                </a:lnTo>
                <a:cubicBezTo>
                  <a:pt x="163" y="340"/>
                  <a:pt x="156" y="335"/>
                  <a:pt x="148" y="335"/>
                </a:cubicBezTo>
                <a:cubicBezTo>
                  <a:pt x="141" y="335"/>
                  <a:pt x="135" y="340"/>
                  <a:pt x="133" y="347"/>
                </a:cubicBezTo>
                <a:lnTo>
                  <a:pt x="118" y="401"/>
                </a:lnTo>
                <a:lnTo>
                  <a:pt x="81" y="415"/>
                </a:lnTo>
                <a:cubicBezTo>
                  <a:pt x="75" y="417"/>
                  <a:pt x="70" y="423"/>
                  <a:pt x="70" y="430"/>
                </a:cubicBezTo>
                <a:cubicBezTo>
                  <a:pt x="70" y="436"/>
                  <a:pt x="75" y="442"/>
                  <a:pt x="81" y="445"/>
                </a:cubicBezTo>
                <a:lnTo>
                  <a:pt x="118" y="459"/>
                </a:lnTo>
                <a:lnTo>
                  <a:pt x="133" y="517"/>
                </a:lnTo>
                <a:cubicBezTo>
                  <a:pt x="135" y="524"/>
                  <a:pt x="141" y="529"/>
                  <a:pt x="148" y="529"/>
                </a:cubicBezTo>
                <a:cubicBezTo>
                  <a:pt x="156" y="529"/>
                  <a:pt x="163" y="524"/>
                  <a:pt x="165" y="517"/>
                </a:cubicBezTo>
                <a:lnTo>
                  <a:pt x="180" y="459"/>
                </a:lnTo>
                <a:lnTo>
                  <a:pt x="217" y="445"/>
                </a:lnTo>
                <a:cubicBezTo>
                  <a:pt x="223" y="442"/>
                  <a:pt x="228" y="436"/>
                  <a:pt x="228" y="430"/>
                </a:cubicBezTo>
                <a:cubicBezTo>
                  <a:pt x="228" y="423"/>
                  <a:pt x="223" y="417"/>
                  <a:pt x="217" y="415"/>
                </a:cubicBezTo>
                <a:moveTo>
                  <a:pt x="146" y="63"/>
                </a:moveTo>
                <a:lnTo>
                  <a:pt x="108" y="49"/>
                </a:lnTo>
                <a:lnTo>
                  <a:pt x="93" y="11"/>
                </a:lnTo>
                <a:cubicBezTo>
                  <a:pt x="91" y="5"/>
                  <a:pt x="85" y="0"/>
                  <a:pt x="78" y="0"/>
                </a:cubicBezTo>
                <a:cubicBezTo>
                  <a:pt x="72" y="0"/>
                  <a:pt x="66" y="5"/>
                  <a:pt x="63" y="11"/>
                </a:cubicBezTo>
                <a:lnTo>
                  <a:pt x="49" y="49"/>
                </a:lnTo>
                <a:lnTo>
                  <a:pt x="11" y="63"/>
                </a:lnTo>
                <a:cubicBezTo>
                  <a:pt x="4" y="66"/>
                  <a:pt x="0" y="72"/>
                  <a:pt x="0" y="78"/>
                </a:cubicBezTo>
                <a:cubicBezTo>
                  <a:pt x="0" y="85"/>
                  <a:pt x="4" y="91"/>
                  <a:pt x="11" y="94"/>
                </a:cubicBezTo>
                <a:lnTo>
                  <a:pt x="49" y="109"/>
                </a:lnTo>
                <a:lnTo>
                  <a:pt x="63" y="147"/>
                </a:lnTo>
                <a:cubicBezTo>
                  <a:pt x="66" y="153"/>
                  <a:pt x="72" y="158"/>
                  <a:pt x="78" y="158"/>
                </a:cubicBezTo>
                <a:cubicBezTo>
                  <a:pt x="85" y="158"/>
                  <a:pt x="91" y="153"/>
                  <a:pt x="93" y="147"/>
                </a:cubicBezTo>
                <a:lnTo>
                  <a:pt x="108" y="109"/>
                </a:lnTo>
                <a:lnTo>
                  <a:pt x="146" y="94"/>
                </a:lnTo>
                <a:cubicBezTo>
                  <a:pt x="152" y="91"/>
                  <a:pt x="156" y="85"/>
                  <a:pt x="156" y="78"/>
                </a:cubicBezTo>
                <a:cubicBezTo>
                  <a:pt x="156" y="72"/>
                  <a:pt x="152" y="66"/>
                  <a:pt x="146" y="6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14560" y="3693960"/>
            <a:ext cx="2293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 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580400" y="3693960"/>
            <a:ext cx="26298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 </a:t>
            </a:r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Audit Report Generator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14560" y="4170240"/>
            <a:ext cx="48016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PERSONA Experienced audit professional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114560" y="4408560"/>
            <a:ext cx="57160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KNOWLEDGE {client</a:t>
            </a:r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_regulatory_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requirements.pdf}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14560" y="4646520"/>
            <a:ext cx="52588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3b2300"/>
                </a:solidFill>
                <a:latin typeface="Consolas"/>
                <a:ea typeface="Consolas"/>
              </a:rPr>
              <a:t>-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   KNOWLEDGE {deloitte</a:t>
            </a:r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_audit_</a:t>
            </a:r>
            <a:r>
              <a:rPr b="0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methodology.pdf}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14560" y="5122800"/>
            <a:ext cx="331560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## Generate Executive Summary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14560" y="5599080"/>
            <a:ext cx="64015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&gt; Create a concise executive summary for {client</a:t>
            </a:r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_name}'s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1114560" y="5837400"/>
            <a:ext cx="685908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&gt; audit based on {financial_</a:t>
            </a:r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data} and {compliance</a:t>
            </a:r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_findings}.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114560" y="6075360"/>
            <a:ext cx="2743920" cy="20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i="1" lang="en-US" sz="1629" spc="-1" strike="noStrike">
                <a:solidFill>
                  <a:srgbClr val="1f2328"/>
                </a:solidFill>
                <a:latin typeface="Consolas"/>
                <a:ea typeface="Consolas"/>
              </a:rPr>
              <a:t>&gt; -&gt; {executive_</a:t>
            </a:r>
            <a:r>
              <a:rPr b="0" lang="en-US" sz="1629" spc="-1" strike="noStrike">
                <a:solidFill>
                  <a:srgbClr val="0550ae"/>
                </a:solidFill>
                <a:latin typeface="Consolas"/>
                <a:ea typeface="Consolas"/>
              </a:rPr>
              <a:t>summary}</a:t>
            </a:r>
            <a:endParaRPr b="0" lang="en-US" sz="162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009440" y="33336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952560" y="1869120"/>
            <a:ext cx="84024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4488cc"/>
                </a:solidFill>
                <a:latin typeface="SegoeUI"/>
                <a:ea typeface="SegoeUI"/>
              </a:rPr>
              <a:t>Phase 2: Scaling Across Functions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009440" y="3743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245240" y="3194640"/>
            <a:ext cx="66711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Tax division adapts the audit blueprint for tax advisory reports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009440" y="4162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4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4"/>
                  <a:pt x="35" y="203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245240" y="3603960"/>
            <a:ext cx="5642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Consulting modifies it for industry research briefings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245240" y="4023000"/>
            <a:ext cx="41338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HR customizes it for talent assessment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952560" y="4632840"/>
            <a:ext cx="9009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The compounding effect</a:t>
            </a:r>
            <a:r>
              <a:rPr b="0" lang="en-US" sz="1920" spc="-1" strike="noStrike">
                <a:solidFill>
                  <a:srgbClr val="ffffff"/>
                </a:solidFill>
                <a:latin typeface="SegoeUI"/>
                <a:ea typeface="SegoeUI"/>
              </a:rPr>
              <a:t>: Each adaptation is 80% faster than building from scratch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952560" y="-254880"/>
            <a:ext cx="913860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4488cc"/>
                </a:solidFill>
                <a:latin typeface="SegoeUI"/>
                <a:ea typeface="SegoeUI"/>
              </a:rPr>
              <a:t>The Self-Building Enterprise: Results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952560" y="946440"/>
            <a:ext cx="9809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A firm that evolves from within - exactly how Henry Ford or Tomáš Baťa would approach AI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09440" y="20383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4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4"/>
                </a:cubicBezTo>
                <a:cubicBezTo>
                  <a:pt x="3" y="150"/>
                  <a:pt x="0" y="134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8"/>
                  <a:pt x="24" y="46"/>
                  <a:pt x="35" y="34"/>
                </a:cubicBezTo>
                <a:cubicBezTo>
                  <a:pt x="46" y="23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3"/>
                  <a:pt x="204" y="34"/>
                </a:cubicBezTo>
                <a:cubicBezTo>
                  <a:pt x="215" y="46"/>
                  <a:pt x="224" y="58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952560" y="1289520"/>
            <a:ext cx="16495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transformation: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09440" y="24476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245240" y="1899000"/>
            <a:ext cx="5463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Business experts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create blueprints without coding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009440" y="28666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0" y="237"/>
                  <a:pt x="135" y="240"/>
                  <a:pt x="119" y="240"/>
                </a:cubicBezTo>
                <a:cubicBezTo>
                  <a:pt x="103" y="240"/>
                  <a:pt x="88" y="237"/>
                  <a:pt x="74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5"/>
                </a:cubicBezTo>
                <a:cubicBezTo>
                  <a:pt x="15" y="60"/>
                  <a:pt x="24" y="47"/>
                  <a:pt x="35" y="36"/>
                </a:cubicBezTo>
                <a:cubicBezTo>
                  <a:pt x="46" y="25"/>
                  <a:pt x="59" y="17"/>
                  <a:pt x="74" y="11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11"/>
                </a:cubicBezTo>
                <a:cubicBezTo>
                  <a:pt x="180" y="17"/>
                  <a:pt x="193" y="25"/>
                  <a:pt x="204" y="36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245240" y="2308680"/>
            <a:ext cx="62978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Knowledge compounds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across departments without silos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009440" y="32763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245240" y="2727720"/>
            <a:ext cx="5426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Compliance is standardized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at the blueprint level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1009440" y="36954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0" y="236"/>
                  <a:pt x="135" y="239"/>
                  <a:pt x="119" y="239"/>
                </a:cubicBezTo>
                <a:cubicBezTo>
                  <a:pt x="103" y="239"/>
                  <a:pt x="88" y="236"/>
                  <a:pt x="74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4" y="9"/>
                </a:cubicBezTo>
                <a:cubicBezTo>
                  <a:pt x="88" y="3"/>
                  <a:pt x="103" y="0"/>
                  <a:pt x="119" y="0"/>
                </a:cubicBezTo>
                <a:cubicBezTo>
                  <a:pt x="135" y="0"/>
                  <a:pt x="150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245240" y="3137400"/>
            <a:ext cx="6758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AI transformation accelerates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with each new implementation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245240" y="3556440"/>
            <a:ext cx="70110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Results multiplier: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5x more AI solutions with the same resources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7791480" y="5915160"/>
            <a:ext cx="1942560" cy="314280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2683080" y="5915160"/>
            <a:ext cx="1657080" cy="3142800"/>
          </a:xfrm>
          <a:prstGeom prst="rect">
            <a:avLst/>
          </a:prstGeom>
          <a:ln w="0">
            <a:noFill/>
          </a:ln>
        </p:spPr>
      </p:pic>
      <p:sp>
        <p:nvSpPr>
          <p:cNvPr id="174" name=""/>
          <p:cNvSpPr txBox="1"/>
          <p:nvPr/>
        </p:nvSpPr>
        <p:spPr>
          <a:xfrm>
            <a:off x="952560" y="4793400"/>
            <a:ext cx="247572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Our Team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952560" y="773640"/>
            <a:ext cx="5037480" cy="7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4220" spc="-1" strike="noStrike">
                <a:solidFill>
                  <a:srgbClr val="000000"/>
                </a:solidFill>
                <a:latin typeface="SegoeUI"/>
                <a:ea typeface="SegoeUI"/>
              </a:rPr>
              <a:t>Our Unique Insights</a:t>
            </a:r>
            <a:endParaRPr b="0" lang="en-US" sz="42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295280" y="27334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993960" y="2175120"/>
            <a:ext cx="375012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1.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We are not NO CODE platform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295280" y="31431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79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2"/>
                  <a:pt x="15" y="179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3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537560" y="2594520"/>
            <a:ext cx="39963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For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devs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these platforms lack control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537560" y="3003840"/>
            <a:ext cx="586476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For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non/devs </a:t>
            </a:r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they are still programming with a crutch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295280" y="40478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3"/>
                  <a:pt x="204" y="205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3"/>
                  <a:pt x="15" y="181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5"/>
                  <a:pt x="3" y="89"/>
                  <a:pt x="9" y="75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5"/>
                </a:cubicBezTo>
                <a:cubicBezTo>
                  <a:pt x="236" y="89"/>
                  <a:pt x="239" y="105"/>
                  <a:pt x="239" y="120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993960" y="3499200"/>
            <a:ext cx="3239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2.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Anticipating futute trends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295280" y="446688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4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8" y="237"/>
                  <a:pt x="73" y="231"/>
                </a:cubicBezTo>
                <a:cubicBezTo>
                  <a:pt x="59" y="224"/>
                  <a:pt x="46" y="216"/>
                  <a:pt x="35" y="205"/>
                </a:cubicBezTo>
                <a:cubicBezTo>
                  <a:pt x="24" y="194"/>
                  <a:pt x="15" y="181"/>
                  <a:pt x="9" y="166"/>
                </a:cubicBezTo>
                <a:cubicBezTo>
                  <a:pt x="3" y="151"/>
                  <a:pt x="0" y="136"/>
                  <a:pt x="0" y="121"/>
                </a:cubicBezTo>
                <a:cubicBezTo>
                  <a:pt x="0" y="105"/>
                  <a:pt x="3" y="90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6"/>
                  <a:pt x="73" y="10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90"/>
                  <a:pt x="239" y="105"/>
                  <a:pt x="239" y="121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537560" y="3908880"/>
            <a:ext cx="56516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Mixing prompts with code will lead to technical debt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537560" y="4327920"/>
            <a:ext cx="544428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We are separating things that should be separated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295280" y="5371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4"/>
                </a:cubicBezTo>
                <a:cubicBezTo>
                  <a:pt x="24" y="193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993960" y="4823280"/>
            <a:ext cx="74624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3. </a:t>
            </a:r>
            <a:r>
              <a:rPr b="1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Models are commodity, we make the personalized applications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295280" y="57909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79"/>
                  <a:pt x="215" y="192"/>
                  <a:pt x="204" y="203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8" y="236"/>
                  <a:pt x="73" y="230"/>
                </a:cubicBezTo>
                <a:cubicBezTo>
                  <a:pt x="59" y="224"/>
                  <a:pt x="46" y="215"/>
                  <a:pt x="35" y="203"/>
                </a:cubicBezTo>
                <a:cubicBezTo>
                  <a:pt x="24" y="192"/>
                  <a:pt x="15" y="179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5" y="59"/>
                  <a:pt x="24" y="46"/>
                  <a:pt x="35" y="35"/>
                </a:cubicBezTo>
                <a:cubicBezTo>
                  <a:pt x="46" y="24"/>
                  <a:pt x="59" y="15"/>
                  <a:pt x="73" y="9"/>
                </a:cubicBezTo>
                <a:cubicBezTo>
                  <a:pt x="88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noFill/>
          <a:ln w="9360">
            <a:solidFill>
              <a:srgbClr val="00000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537560" y="5232960"/>
            <a:ext cx="436104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Models are like Intel processors in Apple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537560" y="5652000"/>
            <a:ext cx="6593400" cy="32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000000"/>
                </a:solidFill>
                <a:latin typeface="SegoeUI"/>
                <a:ea typeface="SegoeUI"/>
              </a:rPr>
              <a:t>You can replace Intel with Arm, but you cannot replace Apple</a:t>
            </a:r>
            <a:endParaRPr b="0" lang="en-US" sz="192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