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2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72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2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72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59200"/>
            <a:ext cx="10972080" cy="502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-12192120" y="-685800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0" y="-685800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-1219212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5"/>
          <a:stretch/>
        </p:blipFill>
        <p:spPr>
          <a:xfrm>
            <a:off x="0" y="1419120"/>
            <a:ext cx="4019040" cy="401904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 txBox="1"/>
          <p:nvPr/>
        </p:nvSpPr>
        <p:spPr>
          <a:xfrm>
            <a:off x="4404240" y="1716840"/>
            <a:ext cx="588492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Main Presentation Title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4404240" y="3055680"/>
            <a:ext cx="3432600" cy="51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070" spc="-1" strike="noStrike">
                <a:solidFill>
                  <a:srgbClr val="333333"/>
                </a:solidFill>
                <a:latin typeface="SegoeUI"/>
                <a:ea typeface="SegoeUI"/>
              </a:rPr>
              <a:t>Subtitle Goes Here</a:t>
            </a:r>
            <a:endParaRPr b="0" lang="en-US" sz="30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4404240" y="4044600"/>
            <a:ext cx="1709280" cy="3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10" spc="-1" strike="noStrike">
                <a:solidFill>
                  <a:srgbClr val="333333"/>
                </a:solidFill>
                <a:latin typeface="SegoeUI"/>
                <a:ea typeface="SegoeUI"/>
              </a:rPr>
              <a:t>Author Name</a:t>
            </a:r>
            <a:endParaRPr b="0" lang="en-US" sz="21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4404240" y="4768200"/>
            <a:ext cx="592200" cy="3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10" spc="-1" strike="noStrike">
                <a:solidFill>
                  <a:srgbClr val="333333"/>
                </a:solidFill>
                <a:latin typeface="SegoeUI"/>
                <a:ea typeface="SegoeUI"/>
              </a:rPr>
              <a:t>Date</a:t>
            </a:r>
            <a:endParaRPr b="0" lang="en-US" sz="21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-12192120" y="-685800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0" y="-685800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-1219212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5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380880" y="1926360"/>
            <a:ext cx="319032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Promptbook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438120" y="38764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5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8" y="224"/>
                  <a:pt x="46" y="215"/>
                  <a:pt x="34" y="204"/>
                </a:cubicBezTo>
                <a:cubicBezTo>
                  <a:pt x="23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5"/>
                </a:cubicBezTo>
                <a:cubicBezTo>
                  <a:pt x="15" y="59"/>
                  <a:pt x="23" y="46"/>
                  <a:pt x="34" y="35"/>
                </a:cubicBezTo>
                <a:cubicBezTo>
                  <a:pt x="46" y="24"/>
                  <a:pt x="58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5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5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380880" y="3127680"/>
            <a:ext cx="19954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Why do we exist?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438120" y="42955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5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8" y="224"/>
                  <a:pt x="46" y="216"/>
                  <a:pt x="34" y="204"/>
                </a:cubicBezTo>
                <a:cubicBezTo>
                  <a:pt x="23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3" y="46"/>
                  <a:pt x="34" y="35"/>
                </a:cubicBezTo>
                <a:cubicBezTo>
                  <a:pt x="46" y="24"/>
                  <a:pt x="58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5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673560" y="3737520"/>
            <a:ext cx="69699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Write apps in English (or Czech) not in Python, Typescript or Java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673560" y="4156560"/>
            <a:ext cx="109108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You do not need ML Department to create your own personal AI app, agent, assistant that knows you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673560" y="4489920"/>
            <a:ext cx="24498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(think Batman's Alfred)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-12192120" y="-685800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0" y="-685800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-1219212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7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438120" y="33908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4"/>
                  <a:pt x="180" y="224"/>
                  <a:pt x="165" y="230"/>
                </a:cubicBezTo>
                <a:cubicBezTo>
                  <a:pt x="151" y="236"/>
                  <a:pt x="135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8" y="224"/>
                  <a:pt x="46" y="214"/>
                  <a:pt x="34" y="203"/>
                </a:cubicBezTo>
                <a:cubicBezTo>
                  <a:pt x="23" y="192"/>
                  <a:pt x="15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3" y="46"/>
                  <a:pt x="34" y="35"/>
                </a:cubicBezTo>
                <a:cubicBezTo>
                  <a:pt x="46" y="23"/>
                  <a:pt x="58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5" y="0"/>
                  <a:pt x="151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380880" y="1926360"/>
            <a:ext cx="507564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Real World Example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438120" y="38001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5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8" y="224"/>
                  <a:pt x="46" y="216"/>
                  <a:pt x="34" y="205"/>
                </a:cubicBezTo>
                <a:cubicBezTo>
                  <a:pt x="23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3" y="47"/>
                  <a:pt x="34" y="36"/>
                </a:cubicBezTo>
                <a:cubicBezTo>
                  <a:pt x="46" y="24"/>
                  <a:pt x="58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5" y="0"/>
                  <a:pt x="151" y="3"/>
                  <a:pt x="165" y="9"/>
                </a:cubicBezTo>
                <a:cubicBezTo>
                  <a:pt x="180" y="15"/>
                  <a:pt x="193" y="24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673560" y="3251520"/>
            <a:ext cx="53650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Who: </a:t>
            </a:r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A global, Big Four professional services firm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438120" y="4219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5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8" y="224"/>
                  <a:pt x="46" y="215"/>
                  <a:pt x="34" y="204"/>
                </a:cubicBezTo>
                <a:cubicBezTo>
                  <a:pt x="23" y="193"/>
                  <a:pt x="15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8"/>
                  <a:pt x="23" y="46"/>
                  <a:pt x="34" y="34"/>
                </a:cubicBezTo>
                <a:cubicBezTo>
                  <a:pt x="46" y="23"/>
                  <a:pt x="58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5" y="0"/>
                  <a:pt x="151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8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673560" y="3661200"/>
            <a:ext cx="92984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Problem: </a:t>
            </a:r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Had thousands survey responses that would take weeks to analyze manually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438120" y="46288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5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8" y="224"/>
                  <a:pt x="46" y="216"/>
                  <a:pt x="34" y="205"/>
                </a:cubicBezTo>
                <a:cubicBezTo>
                  <a:pt x="23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4"/>
                </a:cubicBezTo>
                <a:cubicBezTo>
                  <a:pt x="15" y="59"/>
                  <a:pt x="23" y="46"/>
                  <a:pt x="34" y="35"/>
                </a:cubicBezTo>
                <a:cubicBezTo>
                  <a:pt x="46" y="24"/>
                  <a:pt x="58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5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673560" y="4080240"/>
            <a:ext cx="84985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Solution: </a:t>
            </a:r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Used the Promptbook ecosystem to process responses automatically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673560" y="4489920"/>
            <a:ext cx="110498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Result: </a:t>
            </a:r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Delivered complete analysis in 2 days, significantly reducing need for developer nor labor costs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-12192120" y="-685800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0" y="-685800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-1219212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1" name="" descr=""/>
          <p:cNvPicPr/>
          <p:nvPr/>
        </p:nvPicPr>
        <p:blipFill>
          <a:blip r:embed="rId5"/>
          <a:stretch/>
        </p:blipFill>
        <p:spPr>
          <a:xfrm>
            <a:off x="4000320" y="1514520"/>
            <a:ext cx="151920" cy="151920"/>
          </a:xfrm>
          <a:prstGeom prst="rect">
            <a:avLst/>
          </a:prstGeom>
          <a:ln w="0">
            <a:noFill/>
          </a:ln>
        </p:spPr>
      </p:pic>
      <p:sp>
        <p:nvSpPr>
          <p:cNvPr id="92" name=""/>
          <p:cNvSpPr txBox="1"/>
          <p:nvPr/>
        </p:nvSpPr>
        <p:spPr>
          <a:xfrm>
            <a:off x="380880" y="383040"/>
            <a:ext cx="247572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Our Team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4152960" y="1537200"/>
            <a:ext cx="13190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Pavol Hejný,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4" name="" descr=""/>
          <p:cNvPicPr/>
          <p:nvPr/>
        </p:nvPicPr>
        <p:blipFill>
          <a:blip r:embed="rId6"/>
          <a:stretch/>
        </p:blipFill>
        <p:spPr>
          <a:xfrm>
            <a:off x="6286320" y="1514520"/>
            <a:ext cx="151920" cy="151920"/>
          </a:xfrm>
          <a:prstGeom prst="rect">
            <a:avLst/>
          </a:prstGeom>
          <a:ln w="0">
            <a:noFill/>
          </a:ln>
        </p:spPr>
      </p:pic>
      <p:sp>
        <p:nvSpPr>
          <p:cNvPr id="95" name=""/>
          <p:cNvSpPr txBox="1"/>
          <p:nvPr/>
        </p:nvSpPr>
        <p:spPr>
          <a:xfrm>
            <a:off x="4000320" y="1899000"/>
            <a:ext cx="8967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Founder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6438960" y="1537200"/>
            <a:ext cx="13586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Jiří Jahn, Co-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438120" y="40194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5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8" y="224"/>
                  <a:pt x="46" y="215"/>
                  <a:pt x="34" y="204"/>
                </a:cubicBezTo>
                <a:cubicBezTo>
                  <a:pt x="23" y="193"/>
                  <a:pt x="15" y="180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3" y="46"/>
                  <a:pt x="34" y="35"/>
                </a:cubicBezTo>
                <a:cubicBezTo>
                  <a:pt x="46" y="24"/>
                  <a:pt x="58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5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6286320" y="1899000"/>
            <a:ext cx="8967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Founder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723600" y="44384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6" y="193"/>
                  <a:pt x="205" y="204"/>
                </a:cubicBezTo>
                <a:cubicBezTo>
                  <a:pt x="193" y="215"/>
                  <a:pt x="181" y="224"/>
                  <a:pt x="166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5" y="239"/>
                  <a:pt x="89" y="236"/>
                  <a:pt x="75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5" y="9"/>
                </a:cubicBezTo>
                <a:cubicBezTo>
                  <a:pt x="89" y="3"/>
                  <a:pt x="105" y="0"/>
                  <a:pt x="120" y="0"/>
                </a:cubicBezTo>
                <a:cubicBezTo>
                  <a:pt x="136" y="0"/>
                  <a:pt x="151" y="3"/>
                  <a:pt x="166" y="9"/>
                </a:cubicBezTo>
                <a:cubicBezTo>
                  <a:pt x="181" y="15"/>
                  <a:pt x="193" y="24"/>
                  <a:pt x="205" y="35"/>
                </a:cubicBezTo>
                <a:cubicBezTo>
                  <a:pt x="216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noFill/>
          <a:ln w="9360">
            <a:solidFill>
              <a:srgbClr val="333333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673560" y="3880440"/>
            <a:ext cx="36399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Pavol Hejný, CTO &amp; Co-founder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723600" y="48481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6" y="192"/>
                  <a:pt x="205" y="203"/>
                </a:cubicBezTo>
                <a:cubicBezTo>
                  <a:pt x="193" y="214"/>
                  <a:pt x="181" y="224"/>
                  <a:pt x="166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5" y="239"/>
                  <a:pt x="89" y="236"/>
                  <a:pt x="75" y="230"/>
                </a:cubicBezTo>
                <a:cubicBezTo>
                  <a:pt x="60" y="224"/>
                  <a:pt x="47" y="214"/>
                  <a:pt x="36" y="203"/>
                </a:cubicBezTo>
                <a:cubicBezTo>
                  <a:pt x="25" y="192"/>
                  <a:pt x="16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3"/>
                  <a:pt x="60" y="15"/>
                  <a:pt x="75" y="9"/>
                </a:cubicBezTo>
                <a:cubicBezTo>
                  <a:pt x="89" y="3"/>
                  <a:pt x="105" y="0"/>
                  <a:pt x="120" y="0"/>
                </a:cubicBezTo>
                <a:cubicBezTo>
                  <a:pt x="136" y="0"/>
                  <a:pt x="151" y="3"/>
                  <a:pt x="166" y="9"/>
                </a:cubicBezTo>
                <a:cubicBezTo>
                  <a:pt x="181" y="15"/>
                  <a:pt x="193" y="23"/>
                  <a:pt x="205" y="35"/>
                </a:cubicBezTo>
                <a:cubicBezTo>
                  <a:pt x="216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noFill/>
          <a:ln w="9360">
            <a:solidFill>
              <a:srgbClr val="333333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966240" y="4299480"/>
            <a:ext cx="38412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Top open source contributor in CZE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438120" y="53434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5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8" y="224"/>
                  <a:pt x="46" y="215"/>
                  <a:pt x="34" y="204"/>
                </a:cubicBezTo>
                <a:cubicBezTo>
                  <a:pt x="23" y="193"/>
                  <a:pt x="15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60"/>
                  <a:pt x="23" y="47"/>
                  <a:pt x="34" y="35"/>
                </a:cubicBezTo>
                <a:cubicBezTo>
                  <a:pt x="46" y="23"/>
                  <a:pt x="58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5" y="0"/>
                  <a:pt x="151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7"/>
                  <a:pt x="224" y="60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966240" y="4708800"/>
            <a:ext cx="13525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Programmer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723600" y="57625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6" y="193"/>
                  <a:pt x="205" y="204"/>
                </a:cubicBezTo>
                <a:cubicBezTo>
                  <a:pt x="193" y="215"/>
                  <a:pt x="181" y="224"/>
                  <a:pt x="166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5" y="239"/>
                  <a:pt x="89" y="236"/>
                  <a:pt x="75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60"/>
                  <a:pt x="25" y="46"/>
                  <a:pt x="36" y="35"/>
                </a:cubicBezTo>
                <a:cubicBezTo>
                  <a:pt x="47" y="23"/>
                  <a:pt x="60" y="15"/>
                  <a:pt x="75" y="9"/>
                </a:cubicBezTo>
                <a:cubicBezTo>
                  <a:pt x="89" y="3"/>
                  <a:pt x="105" y="0"/>
                  <a:pt x="120" y="0"/>
                </a:cubicBezTo>
                <a:cubicBezTo>
                  <a:pt x="136" y="0"/>
                  <a:pt x="151" y="3"/>
                  <a:pt x="166" y="9"/>
                </a:cubicBezTo>
                <a:cubicBezTo>
                  <a:pt x="181" y="15"/>
                  <a:pt x="193" y="23"/>
                  <a:pt x="205" y="35"/>
                </a:cubicBezTo>
                <a:cubicBezTo>
                  <a:pt x="216" y="46"/>
                  <a:pt x="224" y="60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noFill/>
          <a:ln w="9360">
            <a:solidFill>
              <a:srgbClr val="333333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673560" y="5204160"/>
            <a:ext cx="32040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Jiří Jahn, CEO &amp; Co-founder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723600" y="617184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2"/>
                  <a:pt x="230" y="166"/>
                </a:cubicBezTo>
                <a:cubicBezTo>
                  <a:pt x="224" y="181"/>
                  <a:pt x="216" y="194"/>
                  <a:pt x="205" y="205"/>
                </a:cubicBezTo>
                <a:cubicBezTo>
                  <a:pt x="193" y="216"/>
                  <a:pt x="181" y="225"/>
                  <a:pt x="166" y="231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5" y="240"/>
                  <a:pt x="89" y="237"/>
                  <a:pt x="75" y="231"/>
                </a:cubicBezTo>
                <a:cubicBezTo>
                  <a:pt x="60" y="225"/>
                  <a:pt x="47" y="216"/>
                  <a:pt x="36" y="205"/>
                </a:cubicBezTo>
                <a:cubicBezTo>
                  <a:pt x="25" y="194"/>
                  <a:pt x="16" y="181"/>
                  <a:pt x="9" y="166"/>
                </a:cubicBezTo>
                <a:cubicBezTo>
                  <a:pt x="3" y="152"/>
                  <a:pt x="0" y="136"/>
                  <a:pt x="0" y="121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5" y="47"/>
                  <a:pt x="36" y="35"/>
                </a:cubicBezTo>
                <a:cubicBezTo>
                  <a:pt x="47" y="24"/>
                  <a:pt x="60" y="16"/>
                  <a:pt x="75" y="10"/>
                </a:cubicBezTo>
                <a:cubicBezTo>
                  <a:pt x="89" y="4"/>
                  <a:pt x="105" y="0"/>
                  <a:pt x="120" y="0"/>
                </a:cubicBezTo>
                <a:cubicBezTo>
                  <a:pt x="136" y="0"/>
                  <a:pt x="151" y="4"/>
                  <a:pt x="166" y="10"/>
                </a:cubicBezTo>
                <a:cubicBezTo>
                  <a:pt x="181" y="16"/>
                  <a:pt x="193" y="24"/>
                  <a:pt x="205" y="35"/>
                </a:cubicBezTo>
                <a:cubicBezTo>
                  <a:pt x="216" y="47"/>
                  <a:pt x="224" y="59"/>
                  <a:pt x="230" y="74"/>
                </a:cubicBezTo>
                <a:cubicBezTo>
                  <a:pt x="236" y="89"/>
                  <a:pt x="239" y="104"/>
                  <a:pt x="239" y="121"/>
                </a:cubicBezTo>
                <a:close/>
              </a:path>
            </a:pathLst>
          </a:custGeom>
          <a:noFill/>
          <a:ln w="9360">
            <a:solidFill>
              <a:srgbClr val="333333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966240" y="5623200"/>
            <a:ext cx="86587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Ph.D. in Mathematics, former researcher at IT4I National Supercomputing Centre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966240" y="6032880"/>
            <a:ext cx="62370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Significant technical expertise mixed with strong soft skills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-12192120" y="-685800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0" y="-685800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-1219212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1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380880" y="773640"/>
            <a:ext cx="503748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Our Unique Insights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723600" y="27334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0"/>
                  <a:pt x="216" y="193"/>
                  <a:pt x="205" y="204"/>
                </a:cubicBezTo>
                <a:cubicBezTo>
                  <a:pt x="193" y="215"/>
                  <a:pt x="181" y="224"/>
                  <a:pt x="166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5" y="239"/>
                  <a:pt x="89" y="236"/>
                  <a:pt x="75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5" y="9"/>
                </a:cubicBezTo>
                <a:cubicBezTo>
                  <a:pt x="89" y="3"/>
                  <a:pt x="105" y="0"/>
                  <a:pt x="120" y="0"/>
                </a:cubicBezTo>
                <a:cubicBezTo>
                  <a:pt x="136" y="0"/>
                  <a:pt x="151" y="3"/>
                  <a:pt x="166" y="9"/>
                </a:cubicBezTo>
                <a:cubicBezTo>
                  <a:pt x="181" y="15"/>
                  <a:pt x="193" y="24"/>
                  <a:pt x="205" y="35"/>
                </a:cubicBezTo>
                <a:cubicBezTo>
                  <a:pt x="216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noFill/>
          <a:ln w="9360">
            <a:solidFill>
              <a:srgbClr val="333333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422280" y="2175120"/>
            <a:ext cx="37501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1. </a:t>
            </a:r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We are not NO CODE platform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723600" y="31431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6" y="192"/>
                  <a:pt x="205" y="204"/>
                </a:cubicBezTo>
                <a:cubicBezTo>
                  <a:pt x="193" y="215"/>
                  <a:pt x="181" y="224"/>
                  <a:pt x="166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5" y="239"/>
                  <a:pt x="89" y="236"/>
                  <a:pt x="75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2"/>
                  <a:pt x="16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3"/>
                  <a:pt x="60" y="15"/>
                  <a:pt x="75" y="9"/>
                </a:cubicBezTo>
                <a:cubicBezTo>
                  <a:pt x="89" y="3"/>
                  <a:pt x="105" y="0"/>
                  <a:pt x="120" y="0"/>
                </a:cubicBezTo>
                <a:cubicBezTo>
                  <a:pt x="136" y="0"/>
                  <a:pt x="151" y="3"/>
                  <a:pt x="166" y="9"/>
                </a:cubicBezTo>
                <a:cubicBezTo>
                  <a:pt x="181" y="15"/>
                  <a:pt x="193" y="23"/>
                  <a:pt x="205" y="35"/>
                </a:cubicBezTo>
                <a:cubicBezTo>
                  <a:pt x="216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noFill/>
          <a:ln w="9360">
            <a:solidFill>
              <a:srgbClr val="333333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966240" y="2594520"/>
            <a:ext cx="39963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For </a:t>
            </a:r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devs </a:t>
            </a:r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these platforms lack control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966240" y="3003840"/>
            <a:ext cx="58647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For </a:t>
            </a:r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non/devs </a:t>
            </a:r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they are still programming with a crutch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723600" y="40478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6" y="193"/>
                  <a:pt x="205" y="205"/>
                </a:cubicBezTo>
                <a:cubicBezTo>
                  <a:pt x="193" y="216"/>
                  <a:pt x="181" y="224"/>
                  <a:pt x="166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5" y="239"/>
                  <a:pt x="89" y="236"/>
                  <a:pt x="75" y="230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3"/>
                  <a:pt x="16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5" y="9"/>
                </a:cubicBezTo>
                <a:cubicBezTo>
                  <a:pt x="89" y="3"/>
                  <a:pt x="105" y="0"/>
                  <a:pt x="120" y="0"/>
                </a:cubicBezTo>
                <a:cubicBezTo>
                  <a:pt x="136" y="0"/>
                  <a:pt x="151" y="3"/>
                  <a:pt x="166" y="9"/>
                </a:cubicBezTo>
                <a:cubicBezTo>
                  <a:pt x="181" y="15"/>
                  <a:pt x="193" y="24"/>
                  <a:pt x="205" y="35"/>
                </a:cubicBezTo>
                <a:cubicBezTo>
                  <a:pt x="216" y="46"/>
                  <a:pt x="224" y="59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noFill/>
          <a:ln w="9360">
            <a:solidFill>
              <a:srgbClr val="333333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422280" y="3499200"/>
            <a:ext cx="28112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2. </a:t>
            </a:r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Anticipating Problems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723600" y="44668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6" y="194"/>
                  <a:pt x="205" y="205"/>
                </a:cubicBezTo>
                <a:cubicBezTo>
                  <a:pt x="193" y="216"/>
                  <a:pt x="181" y="224"/>
                  <a:pt x="166" y="231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5" y="240"/>
                  <a:pt x="89" y="237"/>
                  <a:pt x="75" y="231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4"/>
                  <a:pt x="16" y="181"/>
                  <a:pt x="9" y="166"/>
                </a:cubicBezTo>
                <a:cubicBezTo>
                  <a:pt x="3" y="151"/>
                  <a:pt x="0" y="136"/>
                  <a:pt x="0" y="121"/>
                </a:cubicBezTo>
                <a:cubicBezTo>
                  <a:pt x="0" y="105"/>
                  <a:pt x="3" y="90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6"/>
                  <a:pt x="75" y="10"/>
                </a:cubicBezTo>
                <a:cubicBezTo>
                  <a:pt x="89" y="3"/>
                  <a:pt x="105" y="0"/>
                  <a:pt x="120" y="0"/>
                </a:cubicBezTo>
                <a:cubicBezTo>
                  <a:pt x="136" y="0"/>
                  <a:pt x="151" y="3"/>
                  <a:pt x="166" y="10"/>
                </a:cubicBezTo>
                <a:cubicBezTo>
                  <a:pt x="181" y="16"/>
                  <a:pt x="193" y="24"/>
                  <a:pt x="205" y="35"/>
                </a:cubicBezTo>
                <a:cubicBezTo>
                  <a:pt x="216" y="46"/>
                  <a:pt x="224" y="59"/>
                  <a:pt x="230" y="74"/>
                </a:cubicBezTo>
                <a:cubicBezTo>
                  <a:pt x="236" y="90"/>
                  <a:pt x="239" y="105"/>
                  <a:pt x="239" y="121"/>
                </a:cubicBezTo>
                <a:close/>
              </a:path>
            </a:pathLst>
          </a:custGeom>
          <a:noFill/>
          <a:ln w="9360">
            <a:solidFill>
              <a:srgbClr val="333333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966240" y="3908880"/>
            <a:ext cx="56516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Mixing prompts with code will lead to technical debt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966240" y="4327920"/>
            <a:ext cx="54442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We are separating things that should be separated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723600" y="53719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6" y="193"/>
                  <a:pt x="205" y="204"/>
                </a:cubicBezTo>
                <a:cubicBezTo>
                  <a:pt x="193" y="215"/>
                  <a:pt x="181" y="224"/>
                  <a:pt x="166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5" y="239"/>
                  <a:pt x="89" y="236"/>
                  <a:pt x="75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5" y="9"/>
                </a:cubicBezTo>
                <a:cubicBezTo>
                  <a:pt x="89" y="3"/>
                  <a:pt x="105" y="0"/>
                  <a:pt x="120" y="0"/>
                </a:cubicBezTo>
                <a:cubicBezTo>
                  <a:pt x="136" y="0"/>
                  <a:pt x="151" y="3"/>
                  <a:pt x="166" y="9"/>
                </a:cubicBezTo>
                <a:cubicBezTo>
                  <a:pt x="181" y="15"/>
                  <a:pt x="193" y="24"/>
                  <a:pt x="205" y="35"/>
                </a:cubicBezTo>
                <a:cubicBezTo>
                  <a:pt x="216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noFill/>
          <a:ln w="9360">
            <a:solidFill>
              <a:srgbClr val="333333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422280" y="4823280"/>
            <a:ext cx="62020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3. </a:t>
            </a:r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Models are commodity, we make the best assistants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723600" y="57909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6" y="192"/>
                  <a:pt x="205" y="203"/>
                </a:cubicBezTo>
                <a:cubicBezTo>
                  <a:pt x="193" y="215"/>
                  <a:pt x="181" y="224"/>
                  <a:pt x="166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5" y="239"/>
                  <a:pt x="89" y="236"/>
                  <a:pt x="75" y="230"/>
                </a:cubicBezTo>
                <a:cubicBezTo>
                  <a:pt x="60" y="224"/>
                  <a:pt x="47" y="215"/>
                  <a:pt x="36" y="203"/>
                </a:cubicBezTo>
                <a:cubicBezTo>
                  <a:pt x="25" y="192"/>
                  <a:pt x="16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5" y="9"/>
                </a:cubicBezTo>
                <a:cubicBezTo>
                  <a:pt x="89" y="3"/>
                  <a:pt x="105" y="0"/>
                  <a:pt x="120" y="0"/>
                </a:cubicBezTo>
                <a:cubicBezTo>
                  <a:pt x="136" y="0"/>
                  <a:pt x="151" y="3"/>
                  <a:pt x="166" y="9"/>
                </a:cubicBezTo>
                <a:cubicBezTo>
                  <a:pt x="181" y="15"/>
                  <a:pt x="193" y="24"/>
                  <a:pt x="205" y="35"/>
                </a:cubicBezTo>
                <a:cubicBezTo>
                  <a:pt x="216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noFill/>
          <a:ln w="9360">
            <a:solidFill>
              <a:srgbClr val="333333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966240" y="5232960"/>
            <a:ext cx="43610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Models are like Intel processors in Apple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966240" y="5652000"/>
            <a:ext cx="65934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You can replace Intel with Arm, but you cannot replace Apple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-12192120" y="-685800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0" y="-685800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-1219212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4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380880" y="154440"/>
            <a:ext cx="296172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Market Size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438120" y="26096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5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8" y="224"/>
                  <a:pt x="46" y="215"/>
                  <a:pt x="34" y="204"/>
                </a:cubicBezTo>
                <a:cubicBezTo>
                  <a:pt x="23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5"/>
                </a:cubicBezTo>
                <a:cubicBezTo>
                  <a:pt x="15" y="60"/>
                  <a:pt x="23" y="47"/>
                  <a:pt x="34" y="36"/>
                </a:cubicBezTo>
                <a:cubicBezTo>
                  <a:pt x="46" y="25"/>
                  <a:pt x="58" y="16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5" y="0"/>
                  <a:pt x="151" y="3"/>
                  <a:pt x="165" y="9"/>
                </a:cubicBezTo>
                <a:cubicBezTo>
                  <a:pt x="180" y="16"/>
                  <a:pt x="193" y="25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380880" y="1493640"/>
            <a:ext cx="4187160" cy="51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070" spc="-1" strike="noStrike">
                <a:solidFill>
                  <a:srgbClr val="333333"/>
                </a:solidFill>
                <a:latin typeface="SegoeUI"/>
                <a:ea typeface="SegoeUI"/>
              </a:rPr>
              <a:t>Bottom-up Calculation</a:t>
            </a:r>
            <a:endParaRPr b="0" lang="en-US" sz="30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438120" y="30286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5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8" y="224"/>
                  <a:pt x="46" y="216"/>
                  <a:pt x="34" y="205"/>
                </a:cubicBezTo>
                <a:cubicBezTo>
                  <a:pt x="23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3" y="47"/>
                  <a:pt x="34" y="35"/>
                </a:cubicBezTo>
                <a:cubicBezTo>
                  <a:pt x="46" y="24"/>
                  <a:pt x="58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5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673560" y="2470680"/>
            <a:ext cx="80445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[Number of potential users] × [Price per user] = [Total addressable market]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438120" y="34383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5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8" y="224"/>
                  <a:pt x="46" y="215"/>
                  <a:pt x="34" y="204"/>
                </a:cubicBezTo>
                <a:cubicBezTo>
                  <a:pt x="23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3"/>
                </a:cubicBezTo>
                <a:cubicBezTo>
                  <a:pt x="15" y="59"/>
                  <a:pt x="23" y="46"/>
                  <a:pt x="34" y="35"/>
                </a:cubicBezTo>
                <a:cubicBezTo>
                  <a:pt x="46" y="24"/>
                  <a:pt x="58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5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673560" y="2889720"/>
            <a:ext cx="94298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In 2025: 1000 users × $50 per month × 12 months = $600,000 annual revenue potential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438120" y="38574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5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8" y="224"/>
                  <a:pt x="46" y="216"/>
                  <a:pt x="34" y="204"/>
                </a:cubicBezTo>
                <a:cubicBezTo>
                  <a:pt x="23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3" y="46"/>
                  <a:pt x="34" y="35"/>
                </a:cubicBezTo>
                <a:cubicBezTo>
                  <a:pt x="46" y="24"/>
                  <a:pt x="58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5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673560" y="3299400"/>
            <a:ext cx="55479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In 2026: Potential growth to 5000 users = $3M/year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438120" y="42670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5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8" y="224"/>
                  <a:pt x="46" y="215"/>
                  <a:pt x="34" y="204"/>
                </a:cubicBezTo>
                <a:cubicBezTo>
                  <a:pt x="23" y="193"/>
                  <a:pt x="15" y="180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3" y="46"/>
                  <a:pt x="34" y="35"/>
                </a:cubicBezTo>
                <a:cubicBezTo>
                  <a:pt x="46" y="24"/>
                  <a:pt x="58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5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673560" y="3718440"/>
            <a:ext cx="57326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In 2027: Potential growth to 15,000 users = $9M/year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673560" y="4127760"/>
            <a:ext cx="41443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These are quite conservative estimates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438120" y="59911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5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8" y="224"/>
                  <a:pt x="46" y="215"/>
                  <a:pt x="34" y="204"/>
                </a:cubicBezTo>
                <a:cubicBezTo>
                  <a:pt x="23" y="193"/>
                  <a:pt x="15" y="180"/>
                  <a:pt x="9" y="165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3" y="46"/>
                  <a:pt x="34" y="35"/>
                </a:cubicBezTo>
                <a:cubicBezTo>
                  <a:pt x="46" y="23"/>
                  <a:pt x="58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5" y="0"/>
                  <a:pt x="151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380880" y="4865400"/>
            <a:ext cx="3521160" cy="51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070" spc="-1" strike="noStrike">
                <a:solidFill>
                  <a:srgbClr val="333333"/>
                </a:solidFill>
                <a:latin typeface="SegoeUI"/>
                <a:ea typeface="SegoeUI"/>
              </a:rPr>
              <a:t>Market Positioning</a:t>
            </a:r>
            <a:endParaRPr b="0" lang="en-US" sz="30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438120" y="640044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4"/>
                  <a:pt x="204" y="205"/>
                </a:cubicBezTo>
                <a:cubicBezTo>
                  <a:pt x="193" y="216"/>
                  <a:pt x="180" y="225"/>
                  <a:pt x="165" y="231"/>
                </a:cubicBezTo>
                <a:cubicBezTo>
                  <a:pt x="151" y="237"/>
                  <a:pt x="135" y="240"/>
                  <a:pt x="120" y="240"/>
                </a:cubicBezTo>
                <a:cubicBezTo>
                  <a:pt x="104" y="240"/>
                  <a:pt x="88" y="237"/>
                  <a:pt x="73" y="231"/>
                </a:cubicBezTo>
                <a:cubicBezTo>
                  <a:pt x="58" y="225"/>
                  <a:pt x="46" y="216"/>
                  <a:pt x="34" y="205"/>
                </a:cubicBezTo>
                <a:cubicBezTo>
                  <a:pt x="23" y="194"/>
                  <a:pt x="15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3" y="47"/>
                  <a:pt x="34" y="35"/>
                </a:cubicBezTo>
                <a:cubicBezTo>
                  <a:pt x="46" y="24"/>
                  <a:pt x="58" y="16"/>
                  <a:pt x="73" y="10"/>
                </a:cubicBezTo>
                <a:cubicBezTo>
                  <a:pt x="88" y="4"/>
                  <a:pt x="104" y="0"/>
                  <a:pt x="120" y="0"/>
                </a:cubicBezTo>
                <a:cubicBezTo>
                  <a:pt x="135" y="0"/>
                  <a:pt x="151" y="4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7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673560" y="5851800"/>
            <a:ext cx="37407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Our Solution: </a:t>
            </a:r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$99 per user/month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673560" y="6261480"/>
            <a:ext cx="71881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Competitors: </a:t>
            </a:r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$200-500 per user/month for more narrow solutions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-12192120" y="-685800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0" y="-685800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64" name="" descr=""/>
          <p:cNvPicPr/>
          <p:nvPr/>
        </p:nvPicPr>
        <p:blipFill>
          <a:blip r:embed="rId3"/>
          <a:stretch/>
        </p:blipFill>
        <p:spPr>
          <a:xfrm>
            <a:off x="-1219212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65" name="" descr="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6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438120" y="15523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5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8" y="224"/>
                  <a:pt x="46" y="216"/>
                  <a:pt x="34" y="204"/>
                </a:cubicBezTo>
                <a:cubicBezTo>
                  <a:pt x="23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4"/>
                </a:cubicBezTo>
                <a:cubicBezTo>
                  <a:pt x="15" y="59"/>
                  <a:pt x="23" y="46"/>
                  <a:pt x="34" y="35"/>
                </a:cubicBezTo>
                <a:cubicBezTo>
                  <a:pt x="46" y="24"/>
                  <a:pt x="58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5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380880" y="87840"/>
            <a:ext cx="610272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Investment Opportunity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438120" y="19620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5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8" y="224"/>
                  <a:pt x="46" y="215"/>
                  <a:pt x="34" y="204"/>
                </a:cubicBezTo>
                <a:cubicBezTo>
                  <a:pt x="23" y="193"/>
                  <a:pt x="15" y="180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3" y="46"/>
                  <a:pt x="34" y="35"/>
                </a:cubicBezTo>
                <a:cubicBezTo>
                  <a:pt x="46" y="24"/>
                  <a:pt x="58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5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673560" y="1413360"/>
            <a:ext cx="19364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Raising: </a:t>
            </a:r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$500,000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673560" y="1823040"/>
            <a:ext cx="52311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Timeline: </a:t>
            </a:r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18-24 months to reach key milestones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438120" y="31813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5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8" y="224"/>
                  <a:pt x="46" y="215"/>
                  <a:pt x="34" y="204"/>
                </a:cubicBezTo>
                <a:cubicBezTo>
                  <a:pt x="23" y="193"/>
                  <a:pt x="15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3"/>
                </a:cubicBezTo>
                <a:cubicBezTo>
                  <a:pt x="15" y="58"/>
                  <a:pt x="23" y="46"/>
                  <a:pt x="34" y="34"/>
                </a:cubicBezTo>
                <a:cubicBezTo>
                  <a:pt x="46" y="23"/>
                  <a:pt x="58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5" y="0"/>
                  <a:pt x="151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8"/>
                  <a:pt x="230" y="73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380880" y="2432520"/>
            <a:ext cx="17960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Key Milestones: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438120" y="36003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5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8" y="224"/>
                  <a:pt x="46" y="215"/>
                  <a:pt x="34" y="204"/>
                </a:cubicBezTo>
                <a:cubicBezTo>
                  <a:pt x="23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3" y="46"/>
                  <a:pt x="34" y="35"/>
                </a:cubicBezTo>
                <a:cubicBezTo>
                  <a:pt x="46" y="23"/>
                  <a:pt x="58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5" y="0"/>
                  <a:pt x="151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673560" y="3042000"/>
            <a:ext cx="56898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Reach 1,000 active users ($600K ARR) by end of 2025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438120" y="40096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0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1"/>
                </a:cubicBezTo>
                <a:cubicBezTo>
                  <a:pt x="151" y="237"/>
                  <a:pt x="135" y="240"/>
                  <a:pt x="120" y="240"/>
                </a:cubicBezTo>
                <a:cubicBezTo>
                  <a:pt x="104" y="240"/>
                  <a:pt x="88" y="237"/>
                  <a:pt x="73" y="231"/>
                </a:cubicBezTo>
                <a:cubicBezTo>
                  <a:pt x="58" y="224"/>
                  <a:pt x="46" y="216"/>
                  <a:pt x="34" y="205"/>
                </a:cubicBezTo>
                <a:cubicBezTo>
                  <a:pt x="23" y="194"/>
                  <a:pt x="15" y="181"/>
                  <a:pt x="9" y="165"/>
                </a:cubicBezTo>
                <a:cubicBezTo>
                  <a:pt x="3" y="150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3" y="46"/>
                  <a:pt x="34" y="35"/>
                </a:cubicBezTo>
                <a:cubicBezTo>
                  <a:pt x="46" y="24"/>
                  <a:pt x="58" y="16"/>
                  <a:pt x="73" y="10"/>
                </a:cubicBezTo>
                <a:cubicBezTo>
                  <a:pt x="88" y="3"/>
                  <a:pt x="104" y="0"/>
                  <a:pt x="120" y="0"/>
                </a:cubicBezTo>
                <a:cubicBezTo>
                  <a:pt x="135" y="0"/>
                  <a:pt x="151" y="3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673560" y="3461040"/>
            <a:ext cx="44982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Launch enhanced UI to attract more users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438120" y="44290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4"/>
                  <a:pt x="236" y="150"/>
                  <a:pt x="230" y="164"/>
                </a:cubicBezTo>
                <a:cubicBezTo>
                  <a:pt x="224" y="179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5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8" y="224"/>
                  <a:pt x="46" y="215"/>
                  <a:pt x="34" y="204"/>
                </a:cubicBezTo>
                <a:cubicBezTo>
                  <a:pt x="23" y="193"/>
                  <a:pt x="15" y="179"/>
                  <a:pt x="9" y="164"/>
                </a:cubicBezTo>
                <a:cubicBezTo>
                  <a:pt x="3" y="150"/>
                  <a:pt x="0" y="134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3" y="46"/>
                  <a:pt x="34" y="34"/>
                </a:cubicBezTo>
                <a:cubicBezTo>
                  <a:pt x="46" y="23"/>
                  <a:pt x="58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5" y="0"/>
                  <a:pt x="151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673560" y="3870720"/>
            <a:ext cx="57477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Expand team with key hires in sales and development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673560" y="4289760"/>
            <a:ext cx="54885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Begin scaling to 5,000 users for 2026 ($3M ARR)&lt;&gt;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438120" y="56480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5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8" y="224"/>
                  <a:pt x="46" y="216"/>
                  <a:pt x="34" y="205"/>
                </a:cubicBezTo>
                <a:cubicBezTo>
                  <a:pt x="23" y="193"/>
                  <a:pt x="15" y="181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4"/>
                  <a:pt x="3" y="88"/>
                  <a:pt x="9" y="74"/>
                </a:cubicBezTo>
                <a:cubicBezTo>
                  <a:pt x="15" y="59"/>
                  <a:pt x="23" y="46"/>
                  <a:pt x="34" y="35"/>
                </a:cubicBezTo>
                <a:cubicBezTo>
                  <a:pt x="46" y="24"/>
                  <a:pt x="58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5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19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380880" y="4899600"/>
            <a:ext cx="15382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Use of Funds: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438120" y="60577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5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8" y="224"/>
                  <a:pt x="46" y="215"/>
                  <a:pt x="34" y="204"/>
                </a:cubicBezTo>
                <a:cubicBezTo>
                  <a:pt x="23" y="193"/>
                  <a:pt x="15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3" y="46"/>
                  <a:pt x="34" y="35"/>
                </a:cubicBezTo>
                <a:cubicBezTo>
                  <a:pt x="46" y="24"/>
                  <a:pt x="58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5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673560" y="5509080"/>
            <a:ext cx="43592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Product development and AI capabilities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438120" y="64767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5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8" y="224"/>
                  <a:pt x="46" y="215"/>
                  <a:pt x="34" y="203"/>
                </a:cubicBezTo>
                <a:cubicBezTo>
                  <a:pt x="23" y="192"/>
                  <a:pt x="15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3" y="46"/>
                  <a:pt x="34" y="35"/>
                </a:cubicBezTo>
                <a:cubicBezTo>
                  <a:pt x="46" y="24"/>
                  <a:pt x="58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5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673560" y="5918760"/>
            <a:ext cx="35258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Go-to-market strategy execution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673560" y="6337800"/>
            <a:ext cx="19576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Key strategic hires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-12192120" y="-685800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0" y="-685800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93" name="" descr=""/>
          <p:cNvPicPr/>
          <p:nvPr/>
        </p:nvPicPr>
        <p:blipFill>
          <a:blip r:embed="rId3"/>
          <a:stretch/>
        </p:blipFill>
        <p:spPr>
          <a:xfrm>
            <a:off x="-1219212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94" name="" descr="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9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380880" y="1716840"/>
            <a:ext cx="338256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Let's Connect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380880" y="2918160"/>
            <a:ext cx="9439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Jiří Jahn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380880" y="3261240"/>
            <a:ext cx="12441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jiri@ptbk.io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380880" y="3603960"/>
            <a:ext cx="19407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+420 777 090 067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380880" y="4089960"/>
            <a:ext cx="13662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Pavol Hejný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380880" y="4432680"/>
            <a:ext cx="15674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pavol@ptbk.io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380880" y="4775760"/>
            <a:ext cx="19407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+420 777 759 767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