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media/image1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752400" y="2352600"/>
            <a:ext cx="1733760" cy="543240"/>
          </a:xfrm>
          <a:custGeom>
            <a:avLst/>
            <a:gdLst/>
            <a:ahLst/>
            <a:rect l="0" t="0" r="r" b="b"/>
            <a:pathLst>
              <a:path w="4816" h="1509">
                <a:moveTo>
                  <a:pt x="0" y="0"/>
                </a:moveTo>
                <a:lnTo>
                  <a:pt x="4816" y="0"/>
                </a:lnTo>
                <a:lnTo>
                  <a:pt x="481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2485800" y="2352600"/>
            <a:ext cx="4391280" cy="543240"/>
          </a:xfrm>
          <a:custGeom>
            <a:avLst/>
            <a:gdLst/>
            <a:ahLst/>
            <a:rect l="0" t="0" r="r" b="b"/>
            <a:pathLst>
              <a:path w="12198" h="1509">
                <a:moveTo>
                  <a:pt x="0" y="0"/>
                </a:moveTo>
                <a:lnTo>
                  <a:pt x="12198" y="0"/>
                </a:lnTo>
                <a:lnTo>
                  <a:pt x="1219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52400" y="2895480"/>
            <a:ext cx="1733760" cy="533520"/>
          </a:xfrm>
          <a:custGeom>
            <a:avLst/>
            <a:gdLst/>
            <a:ahLst/>
            <a:rect l="0" t="0" r="r" b="b"/>
            <a:pathLst>
              <a:path w="4816" h="1482">
                <a:moveTo>
                  <a:pt x="0" y="0"/>
                </a:moveTo>
                <a:lnTo>
                  <a:pt x="4816" y="0"/>
                </a:lnTo>
                <a:lnTo>
                  <a:pt x="48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2485800" y="2895480"/>
            <a:ext cx="4391280" cy="533520"/>
          </a:xfrm>
          <a:custGeom>
            <a:avLst/>
            <a:gdLst/>
            <a:ahLst/>
            <a:rect l="0" t="0" r="r" b="b"/>
            <a:pathLst>
              <a:path w="12198" h="1482">
                <a:moveTo>
                  <a:pt x="0" y="0"/>
                </a:moveTo>
                <a:lnTo>
                  <a:pt x="12198" y="0"/>
                </a:lnTo>
                <a:lnTo>
                  <a:pt x="1219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3428640"/>
            <a:ext cx="1733760" cy="543600"/>
          </a:xfrm>
          <a:custGeom>
            <a:avLst/>
            <a:gdLst/>
            <a:ahLst/>
            <a:rect l="0" t="0" r="r" b="b"/>
            <a:pathLst>
              <a:path w="4816" h="1510">
                <a:moveTo>
                  <a:pt x="0" y="0"/>
                </a:moveTo>
                <a:lnTo>
                  <a:pt x="4816" y="0"/>
                </a:lnTo>
                <a:lnTo>
                  <a:pt x="481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2485800" y="3428640"/>
            <a:ext cx="4391280" cy="543600"/>
          </a:xfrm>
          <a:custGeom>
            <a:avLst/>
            <a:gdLst/>
            <a:ahLst/>
            <a:rect l="0" t="0" r="r" b="b"/>
            <a:pathLst>
              <a:path w="12198" h="1510">
                <a:moveTo>
                  <a:pt x="0" y="0"/>
                </a:moveTo>
                <a:lnTo>
                  <a:pt x="12198" y="0"/>
                </a:lnTo>
                <a:lnTo>
                  <a:pt x="1219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3971880"/>
            <a:ext cx="1733760" cy="533520"/>
          </a:xfrm>
          <a:custGeom>
            <a:avLst/>
            <a:gdLst/>
            <a:ahLst/>
            <a:rect l="0" t="0" r="r" b="b"/>
            <a:pathLst>
              <a:path w="4816" h="1482">
                <a:moveTo>
                  <a:pt x="0" y="0"/>
                </a:moveTo>
                <a:lnTo>
                  <a:pt x="4816" y="0"/>
                </a:lnTo>
                <a:lnTo>
                  <a:pt x="481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485800" y="3971880"/>
            <a:ext cx="4391280" cy="533520"/>
          </a:xfrm>
          <a:custGeom>
            <a:avLst/>
            <a:gdLst/>
            <a:ahLst/>
            <a:rect l="0" t="0" r="r" b="b"/>
            <a:pathLst>
              <a:path w="12198" h="1482">
                <a:moveTo>
                  <a:pt x="0" y="0"/>
                </a:moveTo>
                <a:lnTo>
                  <a:pt x="12198" y="0"/>
                </a:lnTo>
                <a:lnTo>
                  <a:pt x="1219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23526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2352600"/>
            <a:ext cx="1733760" cy="9720"/>
          </a:xfrm>
          <a:custGeom>
            <a:avLst/>
            <a:gdLst/>
            <a:ahLst/>
            <a:rect l="0" t="0" r="r" b="b"/>
            <a:pathLst>
              <a:path w="4816" h="27">
                <a:moveTo>
                  <a:pt x="0" y="0"/>
                </a:moveTo>
                <a:lnTo>
                  <a:pt x="4816" y="0"/>
                </a:lnTo>
                <a:lnTo>
                  <a:pt x="481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2476440" y="23526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2485800" y="2352600"/>
            <a:ext cx="4391280" cy="9720"/>
          </a:xfrm>
          <a:custGeom>
            <a:avLst/>
            <a:gdLst/>
            <a:ahLst/>
            <a:rect l="0" t="0" r="r" b="b"/>
            <a:pathLst>
              <a:path w="12198" h="27">
                <a:moveTo>
                  <a:pt x="0" y="0"/>
                </a:moveTo>
                <a:lnTo>
                  <a:pt x="12198" y="0"/>
                </a:lnTo>
                <a:lnTo>
                  <a:pt x="1219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867360" y="23526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2885760"/>
            <a:ext cx="1733760" cy="10080"/>
          </a:xfrm>
          <a:custGeom>
            <a:avLst/>
            <a:gdLst/>
            <a:ahLst/>
            <a:rect l="0" t="0" r="r" b="b"/>
            <a:pathLst>
              <a:path w="4816" h="28">
                <a:moveTo>
                  <a:pt x="0" y="0"/>
                </a:moveTo>
                <a:lnTo>
                  <a:pt x="4816" y="0"/>
                </a:lnTo>
                <a:lnTo>
                  <a:pt x="48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2485800" y="288576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2895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2476440" y="2895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6867360" y="28954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3438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3428640"/>
            <a:ext cx="1733760" cy="10080"/>
          </a:xfrm>
          <a:custGeom>
            <a:avLst/>
            <a:gdLst/>
            <a:ahLst/>
            <a:rect l="0" t="0" r="r" b="b"/>
            <a:pathLst>
              <a:path w="4816" h="28">
                <a:moveTo>
                  <a:pt x="0" y="0"/>
                </a:moveTo>
                <a:lnTo>
                  <a:pt x="4816" y="0"/>
                </a:lnTo>
                <a:lnTo>
                  <a:pt x="48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2476440" y="3438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485800" y="342864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6867360" y="34383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3971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3962160"/>
            <a:ext cx="1733760" cy="10080"/>
          </a:xfrm>
          <a:custGeom>
            <a:avLst/>
            <a:gdLst/>
            <a:ahLst/>
            <a:rect l="0" t="0" r="r" b="b"/>
            <a:pathLst>
              <a:path w="4816" h="28">
                <a:moveTo>
                  <a:pt x="0" y="0"/>
                </a:moveTo>
                <a:lnTo>
                  <a:pt x="4816" y="0"/>
                </a:lnTo>
                <a:lnTo>
                  <a:pt x="48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2476440" y="3971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2485800" y="396216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6867360" y="39718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52400" y="4505040"/>
            <a:ext cx="1733760" cy="10080"/>
          </a:xfrm>
          <a:custGeom>
            <a:avLst/>
            <a:gdLst/>
            <a:ahLst/>
            <a:rect l="0" t="0" r="r" b="b"/>
            <a:pathLst>
              <a:path w="4816" h="28">
                <a:moveTo>
                  <a:pt x="0" y="0"/>
                </a:moveTo>
                <a:lnTo>
                  <a:pt x="4816" y="0"/>
                </a:lnTo>
                <a:lnTo>
                  <a:pt x="481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2485800" y="4505040"/>
            <a:ext cx="4391280" cy="10080"/>
          </a:xfrm>
          <a:custGeom>
            <a:avLst/>
            <a:gdLst/>
            <a:ahLst/>
            <a:rect l="0" t="0" r="r" b="b"/>
            <a:pathLst>
              <a:path w="12198" h="28">
                <a:moveTo>
                  <a:pt x="0" y="0"/>
                </a:moveTo>
                <a:lnTo>
                  <a:pt x="12198" y="0"/>
                </a:lnTo>
                <a:lnTo>
                  <a:pt x="1219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243440" y="2435760"/>
            <a:ext cx="768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Name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4435200" y="2435760"/>
            <a:ext cx="541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Talk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80920" y="2968920"/>
            <a:ext cx="14302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610360" y="2968920"/>
            <a:ext cx="3483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AI agents with commitments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80920" y="3511800"/>
            <a:ext cx="956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2610360" y="3511800"/>
            <a:ext cx="414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Randomness and Stochastics in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80920" y="4045320"/>
            <a:ext cx="14821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Harry Potter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2610360" y="4045320"/>
            <a:ext cx="2778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Generate spells with AI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47720" y="1349640"/>
            <a:ext cx="188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Dear Mr. Hejný,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747720" y="1921320"/>
            <a:ext cx="10469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We are writing to inform you that your call for papers, "AI Agents with Commitments,"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747720" y="2331000"/>
            <a:ext cx="9458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has been selected for presentation at our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2750040"/>
            <a:ext cx="23493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September 8, 2025.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3312000"/>
            <a:ext cx="6467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747720" y="3883320"/>
            <a:ext cx="46641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We look forward to your presentation!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4293000"/>
            <a:ext cx="18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Yours sincerely,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47720" y="4712040"/>
            <a:ext cx="13478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John Smith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47720" y="5121720"/>
            <a:ext cx="3973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Supercool Conference Org Team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52400" y="3076560"/>
            <a:ext cx="66960" cy="1238400"/>
          </a:xfrm>
          <a:custGeom>
            <a:avLst/>
            <a:gdLst/>
            <a:ahLst/>
            <a:rect l="0" t="0" r="r" b="b"/>
            <a:pathLst>
              <a:path w="186" h="3440">
                <a:moveTo>
                  <a:pt x="0" y="0"/>
                </a:moveTo>
                <a:lnTo>
                  <a:pt x="186" y="0"/>
                </a:lnTo>
                <a:lnTo>
                  <a:pt x="186" y="3440"/>
                </a:lnTo>
                <a:lnTo>
                  <a:pt x="0" y="344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747720" y="2520000"/>
            <a:ext cx="11574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Prompt: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90440" y="3092760"/>
            <a:ext cx="9973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@Name as an organizer of the Supercool Conference 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090440" y="3502440"/>
            <a:ext cx="9255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@Talk 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90440" y="392148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57080" y="7570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3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1"/>
                  <a:pt x="29606" y="14856"/>
                  <a:pt x="29597" y="14859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59"/>
                </a:cubicBezTo>
                <a:cubicBezTo>
                  <a:pt x="81" y="14856"/>
                  <a:pt x="73" y="14851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3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7080" y="7570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3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1"/>
                  <a:pt x="29606" y="14856"/>
                  <a:pt x="29597" y="14859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59"/>
                </a:cubicBezTo>
                <a:cubicBezTo>
                  <a:pt x="81" y="14856"/>
                  <a:pt x="73" y="14851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3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914400" y="945720"/>
            <a:ext cx="365904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cf222e"/>
                </a:solidFill>
                <a:latin typeface="Consolas"/>
                <a:ea typeface="Consolas"/>
              </a:rPr>
              <a:t>import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{ </a:t>
            </a:r>
            <a:r>
              <a:rPr b="0" lang="en-US" sz="1640" spc="-1" strike="noStrike">
                <a:solidFill>
                  <a:srgbClr val="6639ba"/>
                </a:solidFill>
                <a:latin typeface="Consolas"/>
                <a:ea typeface="Consolas"/>
              </a:rPr>
              <a:t>OpenAI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} </a:t>
            </a:r>
            <a:r>
              <a:rPr b="0" lang="en-US" sz="1640" spc="-1" strike="noStrike">
                <a:solidFill>
                  <a:srgbClr val="cf222e"/>
                </a:solidFill>
                <a:latin typeface="Consolas"/>
                <a:ea typeface="Consolas"/>
              </a:rPr>
              <a:t>from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'openai'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914400" y="1427400"/>
            <a:ext cx="308736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openai = </a:t>
            </a:r>
            <a:r>
              <a:rPr b="0" lang="en-US" sz="1640" spc="-1" strike="noStrike">
                <a:solidFill>
                  <a:srgbClr val="cf222e"/>
                </a:solidFill>
                <a:latin typeface="Consolas"/>
                <a:ea typeface="Consolas"/>
              </a:rPr>
              <a:t>new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640" spc="-1" strike="noStrike">
                <a:solidFill>
                  <a:srgbClr val="6639ba"/>
                </a:solidFill>
                <a:latin typeface="Consolas"/>
                <a:ea typeface="Consolas"/>
              </a:rPr>
              <a:t>OpenAI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({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914400" y="1664280"/>
            <a:ext cx="44586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640" spc="-1" strike="noStrike">
                <a:solidFill>
                  <a:srgbClr val="0550ae"/>
                </a:solidFill>
                <a:latin typeface="Consolas"/>
                <a:ea typeface="Consolas"/>
              </a:rPr>
              <a:t>apiKey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: process.env.OPENAI_API_KEY,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914400" y="1900800"/>
            <a:ext cx="3438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914400" y="2382840"/>
            <a:ext cx="628776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response = </a:t>
            </a:r>
            <a:r>
              <a:rPr b="0" lang="en-US" sz="1640" spc="-1" strike="noStrike">
                <a:solidFill>
                  <a:srgbClr val="cf222e"/>
                </a:solidFill>
                <a:latin typeface="Consolas"/>
                <a:ea typeface="Consolas"/>
              </a:rPr>
              <a:t>await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openai.chat.completions.</a:t>
            </a:r>
            <a:r>
              <a:rPr b="0" lang="en-US" sz="1640" spc="-1" strike="noStrike">
                <a:solidFill>
                  <a:srgbClr val="6639ba"/>
                </a:solidFill>
                <a:latin typeface="Consolas"/>
                <a:ea typeface="Consolas"/>
              </a:rPr>
              <a:t>create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({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914400" y="2619360"/>
            <a:ext cx="217296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640" spc="-1" strike="noStrike">
                <a:solidFill>
                  <a:srgbClr val="0550ae"/>
                </a:solidFill>
                <a:latin typeface="Consolas"/>
                <a:ea typeface="Consolas"/>
              </a:rPr>
              <a:t>model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: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'gpt-4'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,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914400" y="2864520"/>
            <a:ext cx="17154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640" spc="-1" strike="noStrike">
                <a:solidFill>
                  <a:srgbClr val="0550ae"/>
                </a:solidFill>
                <a:latin typeface="Consolas"/>
                <a:ea typeface="Consolas"/>
              </a:rPr>
              <a:t>messages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: [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914400" y="3101400"/>
            <a:ext cx="10296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{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14400" y="3338280"/>
            <a:ext cx="28584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550ae"/>
                </a:solidFill>
                <a:latin typeface="Consolas"/>
                <a:ea typeface="Consolas"/>
              </a:rPr>
              <a:t>role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: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'user'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,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914400" y="3583440"/>
            <a:ext cx="685908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550ae"/>
                </a:solidFill>
                <a:latin typeface="Consolas"/>
                <a:ea typeface="Consolas"/>
              </a:rPr>
              <a:t>content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: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`Write email to 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${name}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as an organizer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914400" y="3819960"/>
            <a:ext cx="594432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of the Supercool Conference in London on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14400" y="4056840"/>
            <a:ext cx="640152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September 8, 2025, to inform them that their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914400" y="4302000"/>
            <a:ext cx="60588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call for papers 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${talk}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has been selected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914400" y="4538520"/>
            <a:ext cx="33156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for presentation.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914400" y="4783680"/>
            <a:ext cx="137232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           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914400" y="5020560"/>
            <a:ext cx="731628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            </a:t>
            </a:r>
            <a:r>
              <a:rPr b="0" lang="en-US" sz="1640" spc="-1" strike="noStrike">
                <a:solidFill>
                  <a:srgbClr val="0a3069"/>
                </a:solidFill>
                <a:latin typeface="Consolas"/>
                <a:ea typeface="Consolas"/>
              </a:rPr>
              <a:t>Travel and accommodation expenses will be covered.`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,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914400" y="5257080"/>
            <a:ext cx="114372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},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914400" y="5502240"/>
            <a:ext cx="68652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],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914400" y="5739120"/>
            <a:ext cx="343800" cy="20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40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64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757080" y="7570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3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1"/>
                  <a:pt x="29606" y="14856"/>
                  <a:pt x="29597" y="14859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59"/>
                </a:cubicBezTo>
                <a:cubicBezTo>
                  <a:pt x="81" y="14856"/>
                  <a:pt x="73" y="14851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3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757080" y="757080"/>
            <a:ext cx="10687320" cy="5353560"/>
          </a:xfrm>
          <a:custGeom>
            <a:avLst/>
            <a:gdLst/>
            <a:ahLst/>
            <a:rect l="0" t="0" r="r" b="b"/>
            <a:pathLst>
              <a:path w="29687" h="14871">
                <a:moveTo>
                  <a:pt x="0" y="14725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14725"/>
                </a:lnTo>
                <a:cubicBezTo>
                  <a:pt x="29687" y="14735"/>
                  <a:pt x="29686" y="14744"/>
                  <a:pt x="29684" y="14753"/>
                </a:cubicBezTo>
                <a:cubicBezTo>
                  <a:pt x="29683" y="14763"/>
                  <a:pt x="29680" y="14772"/>
                  <a:pt x="29676" y="14781"/>
                </a:cubicBezTo>
                <a:cubicBezTo>
                  <a:pt x="29672" y="14790"/>
                  <a:pt x="29668" y="14798"/>
                  <a:pt x="29663" y="14806"/>
                </a:cubicBezTo>
                <a:cubicBezTo>
                  <a:pt x="29657" y="14814"/>
                  <a:pt x="29651" y="14821"/>
                  <a:pt x="29645" y="14828"/>
                </a:cubicBezTo>
                <a:cubicBezTo>
                  <a:pt x="29638" y="14835"/>
                  <a:pt x="29630" y="14841"/>
                  <a:pt x="29623" y="14846"/>
                </a:cubicBezTo>
                <a:cubicBezTo>
                  <a:pt x="29615" y="14851"/>
                  <a:pt x="29606" y="14856"/>
                  <a:pt x="29597" y="14859"/>
                </a:cubicBezTo>
                <a:cubicBezTo>
                  <a:pt x="29589" y="14863"/>
                  <a:pt x="29579" y="14866"/>
                  <a:pt x="29570" y="14868"/>
                </a:cubicBezTo>
                <a:cubicBezTo>
                  <a:pt x="29561" y="14870"/>
                  <a:pt x="29551" y="14871"/>
                  <a:pt x="29542" y="14871"/>
                </a:cubicBezTo>
                <a:lnTo>
                  <a:pt x="145" y="14871"/>
                </a:lnTo>
                <a:cubicBezTo>
                  <a:pt x="136" y="14871"/>
                  <a:pt x="126" y="14870"/>
                  <a:pt x="117" y="14868"/>
                </a:cubicBezTo>
                <a:cubicBezTo>
                  <a:pt x="108" y="14866"/>
                  <a:pt x="99" y="14863"/>
                  <a:pt x="90" y="14859"/>
                </a:cubicBezTo>
                <a:cubicBezTo>
                  <a:pt x="81" y="14856"/>
                  <a:pt x="73" y="14851"/>
                  <a:pt x="65" y="14846"/>
                </a:cubicBezTo>
                <a:cubicBezTo>
                  <a:pt x="57" y="14841"/>
                  <a:pt x="49" y="14835"/>
                  <a:pt x="43" y="14828"/>
                </a:cubicBezTo>
                <a:cubicBezTo>
                  <a:pt x="36" y="14821"/>
                  <a:pt x="30" y="14814"/>
                  <a:pt x="24" y="14806"/>
                </a:cubicBezTo>
                <a:cubicBezTo>
                  <a:pt x="19" y="14798"/>
                  <a:pt x="15" y="14790"/>
                  <a:pt x="11" y="14781"/>
                </a:cubicBezTo>
                <a:cubicBezTo>
                  <a:pt x="7" y="14772"/>
                  <a:pt x="5" y="14763"/>
                  <a:pt x="3" y="14753"/>
                </a:cubicBezTo>
                <a:cubicBezTo>
                  <a:pt x="1" y="14744"/>
                  <a:pt x="0" y="14735"/>
                  <a:pt x="0" y="1472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14400" y="944280"/>
            <a:ext cx="638496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import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{ countWords, countPages }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from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</a:t>
            </a:r>
            <a:r>
              <a:rPr b="0" lang="en-US" sz="1560" spc="-1" strike="noStrike">
                <a:solidFill>
                  <a:srgbClr val="0a3069"/>
                </a:solidFill>
                <a:latin typeface="Consolas"/>
                <a:ea typeface="Consolas"/>
              </a:rPr>
              <a:t>'@promptbook/utils'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914400" y="1404360"/>
            <a:ext cx="42210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for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let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i = </a:t>
            </a:r>
            <a:r>
              <a:rPr b="0" lang="en-US" sz="1560" spc="-1" strike="noStrike">
                <a:solidFill>
                  <a:srgbClr val="0550ae"/>
                </a:solidFill>
                <a:latin typeface="Consolas"/>
                <a:ea typeface="Consolas"/>
              </a:rPr>
              <a:t>0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; i &lt; </a:t>
            </a:r>
            <a:r>
              <a:rPr b="0" lang="en-US" sz="1560" spc="-1" strike="noStrike">
                <a:solidFill>
                  <a:srgbClr val="0550ae"/>
                </a:solidFill>
                <a:latin typeface="Consolas"/>
                <a:ea typeface="Consolas"/>
              </a:rPr>
              <a:t>RETRY_COUNT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; i++) {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914400" y="1630440"/>
            <a:ext cx="63846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response =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await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openai.chat.completions.</a:t>
            </a:r>
            <a:r>
              <a:rPr b="0" lang="en-US" sz="1560" spc="-1" strike="noStrike">
                <a:solidFill>
                  <a:srgbClr val="6639ba"/>
                </a:solidFill>
                <a:latin typeface="Consolas"/>
                <a:ea typeface="Consolas"/>
              </a:rPr>
              <a:t>create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({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914400" y="1856520"/>
            <a:ext cx="51948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560" spc="-1" strike="noStrike">
                <a:solidFill>
                  <a:srgbClr val="59636e"/>
                </a:solidFill>
                <a:latin typeface="Consolas"/>
                <a:ea typeface="Consolas"/>
              </a:rPr>
              <a:t>/* ... Prompt from previous slide ... */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914400" y="2090880"/>
            <a:ext cx="75816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});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914400" y="2316960"/>
            <a:ext cx="584388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const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email = response.choices[</a:t>
            </a:r>
            <a:r>
              <a:rPr b="0" lang="en-US" sz="1560" spc="-1" strike="noStrike">
                <a:solidFill>
                  <a:srgbClr val="0550ae"/>
                </a:solidFill>
                <a:latin typeface="Consolas"/>
                <a:ea typeface="Consolas"/>
              </a:rPr>
              <a:t>0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].message.content;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914400" y="2777040"/>
            <a:ext cx="61686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(!email.</a:t>
            </a:r>
            <a:r>
              <a:rPr b="0" lang="en-US" sz="1560" spc="-1" strike="noStrike">
                <a:solidFill>
                  <a:srgbClr val="6639ba"/>
                </a:solidFill>
                <a:latin typeface="Consolas"/>
                <a:ea typeface="Consolas"/>
              </a:rPr>
              <a:t>includes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(name) || !email.</a:t>
            </a:r>
            <a:r>
              <a:rPr b="0" lang="en-US" sz="1560" spc="-1" strike="noStrike">
                <a:solidFill>
                  <a:srgbClr val="6639ba"/>
                </a:solidFill>
                <a:latin typeface="Consolas"/>
                <a:ea typeface="Consolas"/>
              </a:rPr>
              <a:t>includes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(talk)) {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914400" y="3003120"/>
            <a:ext cx="184068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914400" y="3229200"/>
            <a:ext cx="5418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914400" y="3689640"/>
            <a:ext cx="303048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560" spc="-1" strike="noStrike">
                <a:solidFill>
                  <a:srgbClr val="0a3069"/>
                </a:solidFill>
                <a:latin typeface="Consolas"/>
                <a:ea typeface="Consolas"/>
              </a:rPr>
              <a:t>/\*+/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.</a:t>
            </a:r>
            <a:r>
              <a:rPr b="0" lang="en-US" sz="1560" spc="-1" strike="noStrike">
                <a:solidFill>
                  <a:srgbClr val="6639ba"/>
                </a:solidFill>
                <a:latin typeface="Consolas"/>
                <a:ea typeface="Consolas"/>
              </a:rPr>
              <a:t>match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(name)) {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914400" y="3915720"/>
            <a:ext cx="184068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914400" y="4149720"/>
            <a:ext cx="5418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914400" y="4610160"/>
            <a:ext cx="627696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if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(</a:t>
            </a:r>
            <a:r>
              <a:rPr b="0" lang="en-US" sz="1560" spc="-1" strike="noStrike">
                <a:solidFill>
                  <a:srgbClr val="6639ba"/>
                </a:solidFill>
                <a:latin typeface="Consolas"/>
                <a:ea typeface="Consolas"/>
              </a:rPr>
              <a:t>countWords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(email) &lt; </a:t>
            </a:r>
            <a:r>
              <a:rPr b="0" lang="en-US" sz="1560" spc="-1" strike="noStrike">
                <a:solidFill>
                  <a:srgbClr val="0550ae"/>
                </a:solidFill>
                <a:latin typeface="Consolas"/>
                <a:ea typeface="Consolas"/>
              </a:rPr>
              <a:t>10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|| </a:t>
            </a:r>
            <a:r>
              <a:rPr b="0" lang="en-US" sz="1560" spc="-1" strike="noStrike">
                <a:solidFill>
                  <a:srgbClr val="6639ba"/>
                </a:solidFill>
                <a:latin typeface="Consolas"/>
                <a:ea typeface="Consolas"/>
              </a:rPr>
              <a:t>countPages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(email) &gt; </a:t>
            </a:r>
            <a:r>
              <a:rPr b="0" lang="en-US" sz="1560" spc="-1" strike="noStrike">
                <a:solidFill>
                  <a:srgbClr val="0550ae"/>
                </a:solidFill>
                <a:latin typeface="Consolas"/>
                <a:ea typeface="Consolas"/>
              </a:rPr>
              <a:t>2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) {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914400" y="4836240"/>
            <a:ext cx="184068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continue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914400" y="5062320"/>
            <a:ext cx="54180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914400" y="5522760"/>
            <a:ext cx="183996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   </a:t>
            </a:r>
            <a:r>
              <a:rPr b="0" lang="en-US" sz="1560" spc="-1" strike="noStrike">
                <a:solidFill>
                  <a:srgbClr val="cf222e"/>
                </a:solidFill>
                <a:latin typeface="Consolas"/>
                <a:ea typeface="Consolas"/>
              </a:rPr>
              <a:t>return</a:t>
            </a:r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 email;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914400" y="5748840"/>
            <a:ext cx="198720" cy="19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560" spc="-1" strike="noStrike">
                <a:solidFill>
                  <a:srgbClr val="1f2328"/>
                </a:solidFill>
                <a:latin typeface="Consolas"/>
                <a:ea typeface="Consolas"/>
              </a:rPr>
              <a:t>}</a:t>
            </a:r>
            <a:endParaRPr b="0" lang="en-US" sz="15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752400" y="1742760"/>
            <a:ext cx="66960" cy="3905640"/>
          </a:xfrm>
          <a:custGeom>
            <a:avLst/>
            <a:gdLst/>
            <a:ahLst/>
            <a:rect l="0" t="0" r="r" b="b"/>
            <a:pathLst>
              <a:path w="186" h="10849">
                <a:moveTo>
                  <a:pt x="0" y="0"/>
                </a:moveTo>
                <a:lnTo>
                  <a:pt x="186" y="0"/>
                </a:lnTo>
                <a:lnTo>
                  <a:pt x="186" y="10849"/>
                </a:lnTo>
                <a:lnTo>
                  <a:pt x="0" y="108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47720" y="1186560"/>
            <a:ext cx="81936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4488cc"/>
                </a:solidFill>
                <a:latin typeface="SegoeUI"/>
                <a:ea typeface="SegoeUI"/>
              </a:rPr>
              <a:t>Book</a:t>
            </a:r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2885760" y="179064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3"/>
                  <a:pt x="2268" y="1000"/>
                  <a:pt x="2259" y="1006"/>
                </a:cubicBezTo>
                <a:cubicBezTo>
                  <a:pt x="2250" y="1012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090440" y="1759320"/>
            <a:ext cx="179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982960" y="18820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6524280" y="1790640"/>
            <a:ext cx="2896200" cy="371880"/>
          </a:xfrm>
          <a:custGeom>
            <a:avLst/>
            <a:gdLst/>
            <a:ahLst/>
            <a:rect l="0" t="0" r="r" b="b"/>
            <a:pathLst>
              <a:path w="804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886" y="0"/>
                </a:lnTo>
                <a:cubicBezTo>
                  <a:pt x="7896" y="0"/>
                  <a:pt x="7907" y="1"/>
                  <a:pt x="7917" y="3"/>
                </a:cubicBezTo>
                <a:cubicBezTo>
                  <a:pt x="7927" y="5"/>
                  <a:pt x="7937" y="8"/>
                  <a:pt x="7947" y="12"/>
                </a:cubicBezTo>
                <a:cubicBezTo>
                  <a:pt x="7956" y="16"/>
                  <a:pt x="7966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6" y="54"/>
                  <a:pt x="8012" y="62"/>
                  <a:pt x="8018" y="70"/>
                </a:cubicBezTo>
                <a:cubicBezTo>
                  <a:pt x="8024" y="79"/>
                  <a:pt x="8029" y="88"/>
                  <a:pt x="8033" y="98"/>
                </a:cubicBezTo>
                <a:cubicBezTo>
                  <a:pt x="8037" y="107"/>
                  <a:pt x="8040" y="117"/>
                  <a:pt x="8042" y="127"/>
                </a:cubicBezTo>
                <a:cubicBezTo>
                  <a:pt x="8044" y="138"/>
                  <a:pt x="8045" y="148"/>
                  <a:pt x="8045" y="158"/>
                </a:cubicBezTo>
                <a:lnTo>
                  <a:pt x="8045" y="874"/>
                </a:lnTo>
                <a:cubicBezTo>
                  <a:pt x="8045" y="884"/>
                  <a:pt x="8044" y="895"/>
                  <a:pt x="8042" y="905"/>
                </a:cubicBezTo>
                <a:cubicBezTo>
                  <a:pt x="8040" y="915"/>
                  <a:pt x="8037" y="925"/>
                  <a:pt x="8033" y="935"/>
                </a:cubicBezTo>
                <a:cubicBezTo>
                  <a:pt x="8029" y="944"/>
                  <a:pt x="8024" y="953"/>
                  <a:pt x="8018" y="962"/>
                </a:cubicBezTo>
                <a:cubicBezTo>
                  <a:pt x="8012" y="971"/>
                  <a:pt x="8006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6" y="1012"/>
                  <a:pt x="7956" y="1016"/>
                  <a:pt x="7947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7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3722040" y="1759320"/>
            <a:ext cx="2801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as an 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6617160" y="18820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9421920" y="1759320"/>
            <a:ext cx="1695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420040" y="220968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2"/>
                  <a:pt x="2275" y="39"/>
                  <a:pt x="2283" y="46"/>
                </a:cubicBezTo>
                <a:cubicBezTo>
                  <a:pt x="2290" y="54"/>
                  <a:pt x="2296" y="62"/>
                  <a:pt x="2302" y="70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7"/>
                  <a:pt x="2324" y="117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74"/>
                </a:lnTo>
                <a:cubicBezTo>
                  <a:pt x="2329" y="884"/>
                  <a:pt x="2328" y="895"/>
                  <a:pt x="2326" y="905"/>
                </a:cubicBezTo>
                <a:cubicBezTo>
                  <a:pt x="2324" y="915"/>
                  <a:pt x="2321" y="925"/>
                  <a:pt x="2317" y="935"/>
                </a:cubicBezTo>
                <a:cubicBezTo>
                  <a:pt x="2313" y="944"/>
                  <a:pt x="2308" y="953"/>
                  <a:pt x="2302" y="962"/>
                </a:cubicBezTo>
                <a:cubicBezTo>
                  <a:pt x="2296" y="971"/>
                  <a:pt x="2290" y="979"/>
                  <a:pt x="2283" y="986"/>
                </a:cubicBezTo>
                <a:cubicBezTo>
                  <a:pt x="2275" y="994"/>
                  <a:pt x="2267" y="1000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090440" y="2178360"/>
            <a:ext cx="7331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8517600" y="230148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@Talk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9256680" y="2178360"/>
            <a:ext cx="117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090440" y="259740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2400120" y="320004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2"/>
                  <a:pt x="2916" y="4"/>
                </a:cubicBezTo>
                <a:cubicBezTo>
                  <a:pt x="2926" y="6"/>
                  <a:pt x="2936" y="9"/>
                  <a:pt x="2946" y="13"/>
                </a:cubicBezTo>
                <a:cubicBezTo>
                  <a:pt x="2955" y="17"/>
                  <a:pt x="2964" y="21"/>
                  <a:pt x="2973" y="27"/>
                </a:cubicBezTo>
                <a:cubicBezTo>
                  <a:pt x="2982" y="33"/>
                  <a:pt x="2990" y="40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9"/>
                  <a:pt x="3044" y="149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4"/>
                  <a:pt x="3041" y="905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1" y="971"/>
                  <a:pt x="3005" y="980"/>
                  <a:pt x="2997" y="987"/>
                </a:cubicBezTo>
                <a:cubicBezTo>
                  <a:pt x="2990" y="994"/>
                  <a:pt x="2982" y="1001"/>
                  <a:pt x="2973" y="1007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90440" y="316908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2493360" y="329184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3490920" y="3169080"/>
            <a:ext cx="4829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Organizer of the Supercool Conference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2838240" y="3619440"/>
            <a:ext cx="2895840" cy="371880"/>
          </a:xfrm>
          <a:custGeom>
            <a:avLst/>
            <a:gdLst/>
            <a:ahLst/>
            <a:rect l="0" t="0" r="r" b="b"/>
            <a:pathLst>
              <a:path w="8044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886" y="0"/>
                </a:lnTo>
                <a:cubicBezTo>
                  <a:pt x="7896" y="0"/>
                  <a:pt x="7906" y="1"/>
                  <a:pt x="7917" y="3"/>
                </a:cubicBezTo>
                <a:cubicBezTo>
                  <a:pt x="7927" y="5"/>
                  <a:pt x="7937" y="8"/>
                  <a:pt x="7946" y="12"/>
                </a:cubicBezTo>
                <a:cubicBezTo>
                  <a:pt x="7956" y="16"/>
                  <a:pt x="7965" y="21"/>
                  <a:pt x="7974" y="26"/>
                </a:cubicBezTo>
                <a:cubicBezTo>
                  <a:pt x="7983" y="32"/>
                  <a:pt x="7991" y="39"/>
                  <a:pt x="7998" y="46"/>
                </a:cubicBezTo>
                <a:cubicBezTo>
                  <a:pt x="8005" y="54"/>
                  <a:pt x="8012" y="62"/>
                  <a:pt x="8018" y="70"/>
                </a:cubicBezTo>
                <a:cubicBezTo>
                  <a:pt x="8023" y="79"/>
                  <a:pt x="8028" y="88"/>
                  <a:pt x="8032" y="98"/>
                </a:cubicBezTo>
                <a:cubicBezTo>
                  <a:pt x="8036" y="107"/>
                  <a:pt x="8039" y="117"/>
                  <a:pt x="8041" y="127"/>
                </a:cubicBezTo>
                <a:cubicBezTo>
                  <a:pt x="8043" y="138"/>
                  <a:pt x="8044" y="148"/>
                  <a:pt x="8044" y="158"/>
                </a:cubicBezTo>
                <a:lnTo>
                  <a:pt x="8044" y="874"/>
                </a:lnTo>
                <a:cubicBezTo>
                  <a:pt x="8044" y="884"/>
                  <a:pt x="8043" y="895"/>
                  <a:pt x="8041" y="905"/>
                </a:cubicBezTo>
                <a:cubicBezTo>
                  <a:pt x="8039" y="915"/>
                  <a:pt x="8036" y="925"/>
                  <a:pt x="8032" y="935"/>
                </a:cubicBezTo>
                <a:cubicBezTo>
                  <a:pt x="8028" y="944"/>
                  <a:pt x="8023" y="953"/>
                  <a:pt x="8018" y="962"/>
                </a:cubicBezTo>
                <a:cubicBezTo>
                  <a:pt x="8012" y="971"/>
                  <a:pt x="8005" y="979"/>
                  <a:pt x="7998" y="986"/>
                </a:cubicBezTo>
                <a:cubicBezTo>
                  <a:pt x="7991" y="993"/>
                  <a:pt x="7983" y="1000"/>
                  <a:pt x="7974" y="1006"/>
                </a:cubicBezTo>
                <a:cubicBezTo>
                  <a:pt x="7965" y="1012"/>
                  <a:pt x="7956" y="1016"/>
                  <a:pt x="7946" y="1020"/>
                </a:cubicBezTo>
                <a:cubicBezTo>
                  <a:pt x="7937" y="1024"/>
                  <a:pt x="7927" y="1027"/>
                  <a:pt x="7917" y="1029"/>
                </a:cubicBezTo>
                <a:cubicBezTo>
                  <a:pt x="7906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090440" y="3588120"/>
            <a:ext cx="179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KNOWLEDGE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2928240" y="37108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5733000" y="358812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supercoolconference.com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90440" y="400716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LANGUAGE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English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90440" y="4416840"/>
            <a:ext cx="2280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TONE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Professional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90440" y="4835880"/>
            <a:ext cx="2529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FORMAT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Markdown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090440" y="524556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LENGTH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10 words - 2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752400" y="363852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184" name=""/>
          <p:cNvSpPr txBox="1"/>
          <p:nvPr/>
        </p:nvSpPr>
        <p:spPr>
          <a:xfrm>
            <a:off x="747720" y="2780640"/>
            <a:ext cx="415836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Promptbook Engine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900000" y="365472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 Engine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881640" y="1081440"/>
            <a:ext cx="344520" cy="389880"/>
          </a:xfrm>
          <a:custGeom>
            <a:avLst/>
            <a:gdLst/>
            <a:ahLst/>
            <a:rect l="0" t="0" r="r" b="b"/>
            <a:pathLst>
              <a:path w="957" h="1083">
                <a:moveTo>
                  <a:pt x="934" y="503"/>
                </a:moveTo>
                <a:lnTo>
                  <a:pt x="626" y="392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392"/>
                </a:lnTo>
                <a:lnTo>
                  <a:pt x="23" y="503"/>
                </a:lnTo>
                <a:cubicBezTo>
                  <a:pt x="9" y="508"/>
                  <a:pt x="0" y="521"/>
                  <a:pt x="0" y="535"/>
                </a:cubicBezTo>
                <a:cubicBezTo>
                  <a:pt x="0" y="549"/>
                  <a:pt x="9" y="562"/>
                  <a:pt x="23" y="567"/>
                </a:cubicBezTo>
                <a:lnTo>
                  <a:pt x="330" y="678"/>
                </a:lnTo>
                <a:lnTo>
                  <a:pt x="445" y="1059"/>
                </a:lnTo>
                <a:cubicBezTo>
                  <a:pt x="449" y="1073"/>
                  <a:pt x="462" y="1083"/>
                  <a:pt x="478" y="1083"/>
                </a:cubicBezTo>
                <a:cubicBezTo>
                  <a:pt x="493" y="1083"/>
                  <a:pt x="507" y="1073"/>
                  <a:pt x="511" y="1059"/>
                </a:cubicBezTo>
                <a:lnTo>
                  <a:pt x="626" y="678"/>
                </a:lnTo>
                <a:lnTo>
                  <a:pt x="934" y="567"/>
                </a:lnTo>
                <a:cubicBezTo>
                  <a:pt x="948" y="562"/>
                  <a:pt x="957" y="549"/>
                  <a:pt x="957" y="535"/>
                </a:cubicBezTo>
                <a:cubicBezTo>
                  <a:pt x="957" y="521"/>
                  <a:pt x="948" y="508"/>
                  <a:pt x="934" y="50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02800" y="1085400"/>
            <a:ext cx="174600" cy="398160"/>
          </a:xfrm>
          <a:custGeom>
            <a:avLst/>
            <a:gdLst/>
            <a:ahLst/>
            <a:rect l="0" t="0" r="r" b="b"/>
            <a:pathLst>
              <a:path w="485" h="1106">
                <a:moveTo>
                  <a:pt x="462" y="865"/>
                </a:moveTo>
                <a:lnTo>
                  <a:pt x="381" y="835"/>
                </a:lnTo>
                <a:lnTo>
                  <a:pt x="350" y="724"/>
                </a:lnTo>
                <a:cubicBezTo>
                  <a:pt x="346" y="709"/>
                  <a:pt x="332" y="699"/>
                  <a:pt x="317" y="699"/>
                </a:cubicBezTo>
                <a:cubicBezTo>
                  <a:pt x="301" y="699"/>
                  <a:pt x="288" y="709"/>
                  <a:pt x="283" y="724"/>
                </a:cubicBezTo>
                <a:lnTo>
                  <a:pt x="252" y="835"/>
                </a:lnTo>
                <a:lnTo>
                  <a:pt x="172" y="865"/>
                </a:lnTo>
                <a:cubicBezTo>
                  <a:pt x="159" y="870"/>
                  <a:pt x="150" y="883"/>
                  <a:pt x="150" y="897"/>
                </a:cubicBezTo>
                <a:cubicBezTo>
                  <a:pt x="150" y="911"/>
                  <a:pt x="159" y="924"/>
                  <a:pt x="172" y="929"/>
                </a:cubicBezTo>
                <a:lnTo>
                  <a:pt x="252" y="958"/>
                </a:lnTo>
                <a:lnTo>
                  <a:pt x="283" y="1080"/>
                </a:lnTo>
                <a:cubicBezTo>
                  <a:pt x="287" y="1095"/>
                  <a:pt x="301" y="1106"/>
                  <a:pt x="317" y="1106"/>
                </a:cubicBezTo>
                <a:cubicBezTo>
                  <a:pt x="333" y="1106"/>
                  <a:pt x="346" y="1095"/>
                  <a:pt x="350" y="1080"/>
                </a:cubicBezTo>
                <a:lnTo>
                  <a:pt x="382" y="958"/>
                </a:lnTo>
                <a:lnTo>
                  <a:pt x="462" y="929"/>
                </a:lnTo>
                <a:cubicBezTo>
                  <a:pt x="476" y="924"/>
                  <a:pt x="485" y="911"/>
                  <a:pt x="485" y="897"/>
                </a:cubicBezTo>
                <a:cubicBezTo>
                  <a:pt x="485" y="883"/>
                  <a:pt x="476" y="870"/>
                  <a:pt x="462" y="865"/>
                </a:cubicBezTo>
                <a:moveTo>
                  <a:pt x="311" y="132"/>
                </a:moveTo>
                <a:lnTo>
                  <a:pt x="230" y="102"/>
                </a:lnTo>
                <a:lnTo>
                  <a:pt x="199" y="22"/>
                </a:lnTo>
                <a:cubicBezTo>
                  <a:pt x="194" y="9"/>
                  <a:pt x="181" y="0"/>
                  <a:pt x="167" y="0"/>
                </a:cubicBezTo>
                <a:cubicBezTo>
                  <a:pt x="153" y="0"/>
                  <a:pt x="140" y="9"/>
                  <a:pt x="135" y="22"/>
                </a:cubicBezTo>
                <a:lnTo>
                  <a:pt x="104" y="102"/>
                </a:lnTo>
                <a:lnTo>
                  <a:pt x="23" y="132"/>
                </a:lnTo>
                <a:cubicBezTo>
                  <a:pt x="9" y="137"/>
                  <a:pt x="0" y="150"/>
                  <a:pt x="0" y="164"/>
                </a:cubicBezTo>
                <a:cubicBezTo>
                  <a:pt x="0" y="178"/>
                  <a:pt x="9" y="191"/>
                  <a:pt x="23" y="195"/>
                </a:cubicBezTo>
                <a:lnTo>
                  <a:pt x="104" y="225"/>
                </a:lnTo>
                <a:lnTo>
                  <a:pt x="135" y="305"/>
                </a:lnTo>
                <a:cubicBezTo>
                  <a:pt x="140" y="318"/>
                  <a:pt x="153" y="327"/>
                  <a:pt x="167" y="327"/>
                </a:cubicBezTo>
                <a:cubicBezTo>
                  <a:pt x="181" y="327"/>
                  <a:pt x="194" y="318"/>
                  <a:pt x="199" y="305"/>
                </a:cubicBezTo>
                <a:lnTo>
                  <a:pt x="230" y="225"/>
                </a:lnTo>
                <a:lnTo>
                  <a:pt x="311" y="195"/>
                </a:lnTo>
                <a:cubicBezTo>
                  <a:pt x="325" y="191"/>
                  <a:pt x="334" y="178"/>
                  <a:pt x="334" y="164"/>
                </a:cubicBezTo>
                <a:cubicBezTo>
                  <a:pt x="334" y="150"/>
                  <a:pt x="325" y="137"/>
                  <a:pt x="311" y="1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255680" y="970920"/>
            <a:ext cx="290880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Let's Connect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1845000"/>
            <a:ext cx="164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2264040"/>
            <a:ext cx="842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2673720"/>
            <a:ext cx="4476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github.com/webgptorg/promptbook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3245400"/>
            <a:ext cx="107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47720" y="3654720"/>
            <a:ext cx="14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47720" y="407376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47720" y="4636080"/>
            <a:ext cx="1544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47720" y="505512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747720" y="546444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