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46"/>
  </p:notesMasterIdLst>
  <p:sldIdLst>
    <p:sldId id="256" r:id="rId3"/>
    <p:sldId id="307" r:id="rId4"/>
    <p:sldId id="312" r:id="rId5"/>
    <p:sldId id="296" r:id="rId6"/>
    <p:sldId id="303" r:id="rId7"/>
    <p:sldId id="308" r:id="rId8"/>
    <p:sldId id="311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292" r:id="rId18"/>
    <p:sldId id="293" r:id="rId19"/>
    <p:sldId id="295" r:id="rId20"/>
    <p:sldId id="261" r:id="rId21"/>
    <p:sldId id="302" r:id="rId22"/>
    <p:sldId id="291" r:id="rId23"/>
    <p:sldId id="297" r:id="rId24"/>
    <p:sldId id="309" r:id="rId25"/>
    <p:sldId id="298" r:id="rId26"/>
    <p:sldId id="299" r:id="rId27"/>
    <p:sldId id="300" r:id="rId28"/>
    <p:sldId id="301" r:id="rId29"/>
    <p:sldId id="304" r:id="rId30"/>
    <p:sldId id="305" r:id="rId31"/>
    <p:sldId id="285" r:id="rId32"/>
    <p:sldId id="287" r:id="rId33"/>
    <p:sldId id="289" r:id="rId34"/>
    <p:sldId id="279" r:id="rId35"/>
    <p:sldId id="271" r:id="rId36"/>
    <p:sldId id="262" r:id="rId37"/>
    <p:sldId id="274" r:id="rId38"/>
    <p:sldId id="275" r:id="rId39"/>
    <p:sldId id="276" r:id="rId40"/>
    <p:sldId id="272" r:id="rId41"/>
    <p:sldId id="286" r:id="rId42"/>
    <p:sldId id="258" r:id="rId43"/>
    <p:sldId id="294" r:id="rId44"/>
    <p:sldId id="263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736495-4ED7-48B6-B896-5B42241BD9FE}">
          <p14:sldIdLst>
            <p14:sldId id="256"/>
            <p14:sldId id="307"/>
            <p14:sldId id="312"/>
            <p14:sldId id="296"/>
            <p14:sldId id="303"/>
            <p14:sldId id="308"/>
            <p14:sldId id="311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OLD" id="{553F86A3-6238-4BBA-9E93-42404E8CDB4C}">
          <p14:sldIdLst>
            <p14:sldId id="292"/>
            <p14:sldId id="293"/>
            <p14:sldId id="295"/>
            <p14:sldId id="261"/>
            <p14:sldId id="302"/>
            <p14:sldId id="291"/>
            <p14:sldId id="297"/>
            <p14:sldId id="309"/>
            <p14:sldId id="298"/>
            <p14:sldId id="299"/>
            <p14:sldId id="300"/>
            <p14:sldId id="301"/>
            <p14:sldId id="304"/>
            <p14:sldId id="305"/>
            <p14:sldId id="285"/>
            <p14:sldId id="287"/>
            <p14:sldId id="289"/>
            <p14:sldId id="279"/>
            <p14:sldId id="271"/>
            <p14:sldId id="262"/>
            <p14:sldId id="274"/>
            <p14:sldId id="275"/>
            <p14:sldId id="276"/>
            <p14:sldId id="272"/>
            <p14:sldId id="286"/>
            <p14:sldId id="258"/>
            <p14:sldId id="294"/>
            <p14:sldId id="2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9" autoAdjust="0"/>
    <p:restoredTop sz="93981" autoAdjust="0"/>
  </p:normalViewPr>
  <p:slideViewPr>
    <p:cSldViewPr>
      <p:cViewPr varScale="1">
        <p:scale>
          <a:sx n="94" d="100"/>
          <a:sy n="94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4E56-9AC2-42C5-8BD2-8B44C63949EB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A12E3-CCAF-4E47-94AA-37F5F465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1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0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A12E3-CCAF-4E47-94AA-37F5F465766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3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24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42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4B8C4-05AF-45CA-9308-5D647079371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r>
              <a:rPr kumimoji="0" lang="en-US" smtClean="0"/>
              <a:t>1</a:t>
            </a:r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E69106E-8090-4DEB-AAD8-598D0A251B3F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2D2940E-64E2-4DE9-B322-8BDF4048497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4.jpe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disney-clipart.com/Wall-E/characters/Wall-E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2742" y="4114800"/>
            <a:ext cx="3000227" cy="2590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066800"/>
            <a:ext cx="8229600" cy="1524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Bounded Verification of Discretized REACT Programs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7378" y="2438400"/>
            <a:ext cx="3810000" cy="16002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chemeClr val="tx2"/>
                </a:solidFill>
              </a:rPr>
              <a:t>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vent-driven</a:t>
            </a:r>
          </a:p>
          <a:p>
            <a:pPr algn="l"/>
            <a:r>
              <a:rPr lang="en-US" sz="2000" b="1" dirty="0" smtClean="0">
                <a:solidFill>
                  <a:schemeClr val="tx2"/>
                </a:solidFill>
              </a:rPr>
              <a:t>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synchronous</a:t>
            </a:r>
          </a:p>
          <a:p>
            <a:pPr algn="l"/>
            <a:r>
              <a:rPr lang="en-US" sz="2000" b="1" dirty="0" smtClean="0">
                <a:solidFill>
                  <a:schemeClr val="tx2"/>
                </a:solidFill>
              </a:rPr>
              <a:t>C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oncurrent</a:t>
            </a:r>
          </a:p>
          <a:p>
            <a:pPr algn="l"/>
            <a:r>
              <a:rPr lang="en-US" sz="2000" b="1" dirty="0" smtClean="0">
                <a:solidFill>
                  <a:schemeClr val="tx2"/>
                </a:solidFill>
              </a:rPr>
              <a:t>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uring-complete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2969" y="4419600"/>
            <a:ext cx="47701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Students: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Will Noble, 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Aleksandar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Milicevic</a:t>
            </a:r>
            <a:endParaRPr lang="en-US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Damien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Zufferey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Supervisor: 	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Stelios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Sidiroglou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PI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		Prof. Martin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Rinard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Alloy Model of </a:t>
            </a:r>
            <a:r>
              <a:rPr lang="en-US" dirty="0" err="1" smtClean="0"/>
              <a:t>BeaverSim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752600"/>
            <a:ext cx="4876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sig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Time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{}</a:t>
            </a:r>
            <a:r>
              <a:rPr lang="en-US" dirty="0">
                <a:cs typeface="Courier New" pitchFamily="49" charset="0"/>
              </a:rPr>
              <a:t> </a:t>
            </a:r>
            <a:endParaRPr lang="en-US" dirty="0" smtClean="0"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sig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Beaver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{</a:t>
            </a:r>
            <a:r>
              <a:rPr lang="en-US" dirty="0">
                <a:cs typeface="Courier New" pitchFamily="49" charset="0"/>
              </a:rPr>
              <a:t> 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y</a:t>
            </a:r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: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1F1FA8"/>
                </a:solidFill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..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-&gt;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Time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 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Courier New" pitchFamily="49" charset="0"/>
              </a:rPr>
              <a:t>vx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Courier New" pitchFamily="49" charset="0"/>
              </a:rPr>
              <a:t>vy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: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1F1FA8"/>
                </a:solidFill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(-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..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-&gt;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Time</a:t>
            </a:r>
          </a:p>
          <a:p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{</a:t>
            </a:r>
            <a:r>
              <a:rPr lang="en-US" dirty="0">
                <a:cs typeface="Courier New" pitchFamily="49" charset="0"/>
              </a:rPr>
              <a:t>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 all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: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Time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{</a:t>
            </a:r>
            <a:r>
              <a:rPr lang="en-US" dirty="0">
                <a:cs typeface="Courier New" pitchFamily="49" charset="0"/>
              </a:rPr>
              <a:t>  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   one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and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one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 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   one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vx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and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one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vy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 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   (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vx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=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0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or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vy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=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940000"/>
                </a:solidFill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 </a:t>
            </a:r>
            <a:endParaRPr lang="en-US" dirty="0" smtClean="0">
              <a:cs typeface="Courier New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 }</a:t>
            </a:r>
          </a:p>
          <a:p>
            <a:r>
              <a:rPr lang="en-US" b="1" dirty="0" smtClean="0">
                <a:solidFill>
                  <a:srgbClr val="000000"/>
                </a:solidFill>
                <a:cs typeface="Courier New" pitchFamily="49" charset="0"/>
              </a:rPr>
              <a:t>}</a:t>
            </a:r>
          </a:p>
          <a:p>
            <a:endParaRPr lang="en-US" b="1" dirty="0">
              <a:solidFill>
                <a:srgbClr val="000000"/>
              </a:solidFill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</a:rPr>
              <a:t>fact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initiallyNotPiledUp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{</a:t>
            </a:r>
            <a:r>
              <a:rPr lang="en-US" dirty="0"/>
              <a:t>  </a:t>
            </a:r>
            <a:endParaRPr lang="en-US" dirty="0" smtClean="0"/>
          </a:p>
          <a:p>
            <a:r>
              <a:rPr lang="en-US" b="1" dirty="0">
                <a:solidFill>
                  <a:srgbClr val="1F1FA8"/>
                </a:solidFill>
              </a:rPr>
              <a:t> </a:t>
            </a:r>
            <a:r>
              <a:rPr lang="en-US" b="1" dirty="0" smtClean="0">
                <a:solidFill>
                  <a:srgbClr val="1F1FA8"/>
                </a:solidFill>
              </a:rPr>
              <a:t> no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1F1FA8"/>
                </a:solidFill>
              </a:rPr>
              <a:t>disj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b1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let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t = Time/first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b1.x.t = b2.x.t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and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b1.y.t = b2.y.t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5029200" y="2057400"/>
            <a:ext cx="2514599" cy="685800"/>
          </a:xfrm>
          <a:prstGeom prst="borderCallout1">
            <a:avLst>
              <a:gd name="adj1" fmla="val 34665"/>
              <a:gd name="adj2" fmla="val -350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position and speed can change over time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4847895" y="3435340"/>
            <a:ext cx="4267202" cy="1060460"/>
          </a:xfrm>
          <a:prstGeom prst="borderCallout1">
            <a:avLst>
              <a:gd name="adj1" fmla="val 60565"/>
              <a:gd name="adj2" fmla="val 271"/>
              <a:gd name="adj3" fmla="val 48908"/>
              <a:gd name="adj4" fmla="val -24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2060"/>
                </a:solidFill>
              </a:rPr>
              <a:t>beaver invariants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  - exactly one value for each time step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- may only move up-down or left-right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5651938" y="4953000"/>
            <a:ext cx="3476296" cy="749320"/>
          </a:xfrm>
          <a:prstGeom prst="borderCallout1">
            <a:avLst>
              <a:gd name="adj1" fmla="val 54807"/>
              <a:gd name="adj2" fmla="val 365"/>
              <a:gd name="adj3" fmla="val 75558"/>
              <a:gd name="adj4" fmla="val -26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2060"/>
                </a:solidFill>
              </a:rPr>
              <a:t>system invariants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  - initially positions don’t overlap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18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Event-Idiom in Alloy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7848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429E24"/>
                </a:solidFill>
              </a:rPr>
              <a:t>// with each event a ‘pre’ and ‘post’ time step is associated </a:t>
            </a:r>
            <a:r>
              <a:rPr lang="en-US" dirty="0" smtClean="0"/>
              <a:t> </a:t>
            </a:r>
            <a:endParaRPr lang="en-US" b="1" dirty="0" smtClean="0">
              <a:solidFill>
                <a:srgbClr val="1F1FA8"/>
              </a:solidFill>
            </a:endParaRPr>
          </a:p>
          <a:p>
            <a:r>
              <a:rPr lang="en-US" b="1" dirty="0" smtClean="0">
                <a:solidFill>
                  <a:srgbClr val="1F1FA8"/>
                </a:solidFill>
              </a:rPr>
              <a:t>abstract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1F1FA8"/>
                </a:solidFill>
              </a:rPr>
              <a:t>sig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Time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1F1FA8"/>
                </a:solidFill>
              </a:rPr>
              <a:t>fact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i="1" dirty="0" smtClean="0">
                <a:solidFill>
                  <a:srgbClr val="429E24"/>
                </a:solidFill>
              </a:rPr>
              <a:t>// at each time step exactly one event has to happen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  </a:t>
            </a:r>
            <a:r>
              <a:rPr lang="en-US" b="1" dirty="0">
                <a:solidFill>
                  <a:srgbClr val="1F1FA8"/>
                </a:solidFill>
              </a:rPr>
              <a:t>all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tx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Time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-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Time</a:t>
            </a:r>
            <a:r>
              <a:rPr lang="en-US" b="1" dirty="0" smtClean="0">
                <a:solidFill>
                  <a:srgbClr val="000000"/>
                </a:solidFill>
              </a:rPr>
              <a:t>/</a:t>
            </a:r>
            <a:r>
              <a:rPr lang="en-US" dirty="0" smtClean="0">
                <a:solidFill>
                  <a:srgbClr val="000000"/>
                </a:solidFill>
              </a:rPr>
              <a:t>last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1F1FA8"/>
                </a:solidFill>
              </a:rPr>
              <a:t>one </a:t>
            </a:r>
            <a:r>
              <a:rPr lang="en-US" dirty="0" smtClean="0">
                <a:solidFill>
                  <a:srgbClr val="000000"/>
                </a:solidFill>
              </a:rPr>
              <a:t>e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  <a:r>
              <a:rPr lang="en-US" dirty="0" smtClean="0">
                <a:solidFill>
                  <a:srgbClr val="000000"/>
                </a:solidFill>
              </a:rPr>
              <a:t> e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tx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tx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next</a:t>
            </a:r>
            <a:r>
              <a:rPr lang="en-US" dirty="0"/>
              <a:t> 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endParaRPr lang="en-US" b="1" dirty="0">
              <a:solidFill>
                <a:srgbClr val="000000"/>
              </a:solidFill>
              <a:latin typeface="MS Reference Sans Serif" pitchFamily="34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1F1FA8"/>
                </a:solidFill>
              </a:rPr>
              <a:t>sig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UpdatePosition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{}{</a:t>
            </a:r>
          </a:p>
          <a:p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Approach1: no collision </a:t>
            </a:r>
            <a:r>
              <a:rPr lang="en-US" i="1" dirty="0">
                <a:solidFill>
                  <a:srgbClr val="429E24"/>
                </a:solidFill>
              </a:rPr>
              <a:t>detection</a:t>
            </a:r>
            <a:r>
              <a:rPr lang="en-US" dirty="0" smtClean="0"/>
              <a:t>  </a:t>
            </a:r>
          </a:p>
          <a:p>
            <a:r>
              <a:rPr lang="en-US" b="1" dirty="0">
                <a:solidFill>
                  <a:srgbClr val="1F1FA8"/>
                </a:solidFill>
              </a:rPr>
              <a:t> </a:t>
            </a:r>
            <a:r>
              <a:rPr lang="en-US" b="1" dirty="0" smtClean="0">
                <a:solidFill>
                  <a:srgbClr val="1F1FA8"/>
                </a:solidFill>
              </a:rPr>
              <a:t> all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update position according to speed</a:t>
            </a:r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    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x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t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plus</a:t>
            </a:r>
            <a:r>
              <a:rPr lang="en-US" b="1" dirty="0" smtClean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b="1" dirty="0" smtClean="0">
                <a:solidFill>
                  <a:srgbClr val="000000"/>
                </a:solidFill>
              </a:rPr>
              <a:t>]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y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t</a:t>
            </a:r>
            <a:r>
              <a:rPr lang="en-US" b="1" dirty="0" err="1" smtClean="0">
                <a:solidFill>
                  <a:srgbClr val="000000"/>
                </a:solidFill>
              </a:rPr>
              <a:t>.</a:t>
            </a:r>
            <a:r>
              <a:rPr lang="en-US" dirty="0" err="1" smtClean="0">
                <a:solidFill>
                  <a:srgbClr val="000000"/>
                </a:solidFill>
              </a:rPr>
              <a:t>plus</a:t>
            </a:r>
            <a:r>
              <a:rPr lang="en-US" b="1" dirty="0" smtClean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i="1" dirty="0" smtClean="0">
                <a:solidFill>
                  <a:srgbClr val="429E24"/>
                </a:solidFill>
              </a:rPr>
              <a:t>    // speed stays the same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 </a:t>
            </a:r>
            <a:r>
              <a:rPr lang="en-US" b="1" dirty="0">
                <a:solidFill>
                  <a:srgbClr val="1F1FA8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 smtClean="0"/>
              <a:t>  </a:t>
            </a:r>
          </a:p>
          <a:p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}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latin typeface="MS Reference Sans Serif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3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33557"/>
              </p:ext>
            </p:extLst>
          </p:nvPr>
        </p:nvGraphicFramePr>
        <p:xfrm>
          <a:off x="5735320" y="3769360"/>
          <a:ext cx="2895600" cy="247443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</a:tblGrid>
              <a:tr h="49488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B1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Safety Properties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563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1FA8"/>
                </a:solidFill>
              </a:rPr>
              <a:t>check </a:t>
            </a:r>
            <a:r>
              <a:rPr lang="en-US" dirty="0" err="1" smtClean="0">
                <a:solidFill>
                  <a:srgbClr val="000000"/>
                </a:solidFill>
              </a:rPr>
              <a:t>noCollision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</a:t>
            </a:r>
            <a:r>
              <a:rPr lang="en-US" b="1" dirty="0">
                <a:solidFill>
                  <a:srgbClr val="1F1FA8"/>
                </a:solidFill>
              </a:rPr>
              <a:t>no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Time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</a:p>
          <a:p>
            <a:r>
              <a:rPr lang="en-US" dirty="0" smtClean="0"/>
              <a:t>    </a:t>
            </a:r>
            <a:r>
              <a:rPr lang="en-US" b="1" dirty="0">
                <a:solidFill>
                  <a:srgbClr val="1F1FA8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 err="1">
                <a:solidFill>
                  <a:srgbClr val="1F1FA8"/>
                </a:solidFill>
              </a:rPr>
              <a:t>disj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b1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b2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 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000000"/>
                </a:solidFill>
              </a:rPr>
              <a:t>  b1.x.t </a:t>
            </a:r>
            <a:r>
              <a:rPr lang="en-US" dirty="0">
                <a:solidFill>
                  <a:srgbClr val="000000"/>
                </a:solidFill>
              </a:rPr>
              <a:t>= b2.x.t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and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b1.y.t = </a:t>
            </a:r>
            <a:r>
              <a:rPr lang="en-US" dirty="0" smtClean="0">
                <a:solidFill>
                  <a:srgbClr val="000000"/>
                </a:solidFill>
              </a:rPr>
              <a:t>b2.y.t       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} </a:t>
            </a:r>
            <a:r>
              <a:rPr lang="en-US" b="1" dirty="0">
                <a:solidFill>
                  <a:srgbClr val="1F1FA8"/>
                </a:solidFill>
                <a:ea typeface="Times New Roman"/>
              </a:rPr>
              <a:t>for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940000"/>
                </a:solidFill>
                <a:ea typeface="Times New Roman"/>
              </a:rPr>
              <a:t>2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1F1FA8"/>
                </a:solidFill>
                <a:ea typeface="Times New Roman"/>
              </a:rPr>
              <a:t>but</a:t>
            </a:r>
            <a:r>
              <a:rPr lang="en-US" dirty="0">
                <a:ea typeface="Times New Roman"/>
              </a:rPr>
              <a:t> </a:t>
            </a:r>
            <a:r>
              <a:rPr lang="en-US" b="1" dirty="0" smtClean="0">
                <a:solidFill>
                  <a:srgbClr val="940000"/>
                </a:solidFill>
                <a:ea typeface="Times New Roman"/>
              </a:rPr>
              <a:t>2</a:t>
            </a:r>
            <a:r>
              <a:rPr lang="en-US" dirty="0" smtClean="0">
                <a:ea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Beaver</a:t>
            </a:r>
            <a:r>
              <a:rPr lang="en-US" b="1" dirty="0">
                <a:solidFill>
                  <a:srgbClr val="000000"/>
                </a:solidFill>
                <a:ea typeface="Times New Roman"/>
              </a:rPr>
              <a:t>,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1F1FA8"/>
                </a:solidFill>
                <a:ea typeface="Times New Roman"/>
              </a:rPr>
              <a:t>exactly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940000"/>
                </a:solidFill>
                <a:ea typeface="Times New Roman"/>
              </a:rPr>
              <a:t>2</a:t>
            </a:r>
            <a:r>
              <a:rPr lang="en-US" dirty="0">
                <a:ea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Time</a:t>
            </a:r>
            <a:r>
              <a:rPr lang="en-US" b="1" dirty="0">
                <a:solidFill>
                  <a:srgbClr val="000000"/>
                </a:solidFill>
                <a:ea typeface="Times New Roman"/>
              </a:rPr>
              <a:t>,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1F1FA8"/>
                </a:solidFill>
                <a:ea typeface="Times New Roman"/>
              </a:rPr>
              <a:t>exactly</a:t>
            </a:r>
            <a:r>
              <a:rPr lang="en-US" dirty="0">
                <a:ea typeface="Times New Roman"/>
              </a:rPr>
              <a:t> </a:t>
            </a:r>
            <a:r>
              <a:rPr lang="en-US" b="1" dirty="0">
                <a:solidFill>
                  <a:srgbClr val="940000"/>
                </a:solidFill>
                <a:ea typeface="Times New Roman"/>
              </a:rPr>
              <a:t>1</a:t>
            </a:r>
            <a:r>
              <a:rPr lang="en-US" dirty="0">
                <a:ea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Event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5394960" y="1678940"/>
            <a:ext cx="3672840" cy="812324"/>
          </a:xfrm>
          <a:prstGeom prst="borderCallout1">
            <a:avLst>
              <a:gd name="adj1" fmla="val 34665"/>
              <a:gd name="adj2" fmla="val -350"/>
              <a:gd name="adj3" fmla="val 74978"/>
              <a:gd name="adj4" fmla="val -25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at each time step, no two beavers occupy the same position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66926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Counterexample found</a:t>
            </a:r>
            <a:endParaRPr lang="en-US" u="sng" dirty="0"/>
          </a:p>
        </p:txBody>
      </p:sp>
      <p:grpSp>
        <p:nvGrpSpPr>
          <p:cNvPr id="11" name="Group 10"/>
          <p:cNvGrpSpPr/>
          <p:nvPr/>
        </p:nvGrpSpPr>
        <p:grpSpPr>
          <a:xfrm>
            <a:off x="609600" y="4114453"/>
            <a:ext cx="4580906" cy="2362547"/>
            <a:chOff x="1591294" y="3504853"/>
            <a:chExt cx="5640086" cy="304869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294" y="3504853"/>
              <a:ext cx="5640085" cy="152434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295" y="5029200"/>
              <a:ext cx="5640085" cy="1524347"/>
            </a:xfrm>
            <a:prstGeom prst="rect">
              <a:avLst/>
            </a:prstGeom>
          </p:spPr>
        </p:pic>
      </p:grpSp>
      <p:cxnSp>
        <p:nvCxnSpPr>
          <p:cNvPr id="14" name="Straight Arrow Connector 13"/>
          <p:cNvCxnSpPr/>
          <p:nvPr/>
        </p:nvCxnSpPr>
        <p:spPr>
          <a:xfrm>
            <a:off x="6324600" y="4267200"/>
            <a:ext cx="2743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24600" y="4267200"/>
            <a:ext cx="0" cy="2362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17280" y="393342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X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Lucida Calligraphy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79634" y="633626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Lucida Calligraphy" pitchFamily="66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936666" y="5994400"/>
            <a:ext cx="269309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125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collisions: Attempt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00200"/>
            <a:ext cx="7848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1FA8"/>
                </a:solidFill>
              </a:rPr>
              <a:t>sig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0000"/>
                </a:solidFill>
              </a:rPr>
              <a:t>UpdatePosition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{}{</a:t>
            </a:r>
          </a:p>
          <a:p>
            <a:r>
              <a:rPr lang="en-US" b="1" dirty="0" smtClean="0">
                <a:solidFill>
                  <a:srgbClr val="1F1FA8"/>
                </a:solidFill>
              </a:rPr>
              <a:t>  all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c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c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    </a:t>
            </a:r>
            <a:r>
              <a:rPr lang="en-US" i="1" dirty="0" smtClean="0">
                <a:solidFill>
                  <a:srgbClr val="429E24"/>
                </a:solidFill>
              </a:rPr>
              <a:t>// if no other beaver is headed to the same position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   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1F1FA8"/>
                </a:solidFill>
              </a:rPr>
              <a:t>no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c2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Beaver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|</a:t>
            </a:r>
          </a:p>
          <a:p>
            <a:r>
              <a:rPr lang="en-US" dirty="0" smtClean="0"/>
              <a:t>      </a:t>
            </a:r>
            <a:r>
              <a:rPr lang="en-US" dirty="0" err="1">
                <a:solidFill>
                  <a:srgbClr val="000000"/>
                </a:solidFill>
              </a:rPr>
              <a:t>samePos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x'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y'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c2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c2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],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c2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c2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]]</a:t>
            </a:r>
            <a:r>
              <a:rPr lang="en-US" dirty="0"/>
              <a:t> </a:t>
            </a:r>
            <a:endParaRPr lang="en-US" b="1" dirty="0" smtClean="0">
              <a:solidFill>
                <a:srgbClr val="1F1FA8"/>
              </a:solidFill>
            </a:endParaRPr>
          </a:p>
          <a:p>
            <a:r>
              <a:rPr lang="en-US" b="1" dirty="0">
                <a:solidFill>
                  <a:srgbClr val="1F1FA8"/>
                </a:solidFill>
              </a:rPr>
              <a:t> </a:t>
            </a:r>
            <a:r>
              <a:rPr lang="en-US" b="1" dirty="0" smtClean="0">
                <a:solidFill>
                  <a:srgbClr val="1F1FA8"/>
                </a:solidFill>
              </a:rPr>
              <a:t> 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1F1FA8"/>
                </a:solidFill>
              </a:rPr>
              <a:t>implies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      </a:t>
            </a:r>
            <a:r>
              <a:rPr lang="en-US" i="1" dirty="0">
                <a:solidFill>
                  <a:srgbClr val="429E24"/>
                </a:solidFill>
              </a:rPr>
              <a:t>// </a:t>
            </a:r>
            <a:r>
              <a:rPr lang="en-US" i="1" dirty="0" smtClean="0">
                <a:solidFill>
                  <a:srgbClr val="429E24"/>
                </a:solidFill>
              </a:rPr>
              <a:t>proceed according to speed</a:t>
            </a:r>
            <a:r>
              <a:rPr lang="en-US" dirty="0" smtClean="0"/>
              <a:t> 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      </a:t>
            </a: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x' </a:t>
            </a:r>
            <a:r>
              <a:rPr lang="en-US" b="1" dirty="0" smtClean="0">
                <a:solidFill>
                  <a:srgbClr val="1F1FA8"/>
                </a:solidFill>
                <a:cs typeface="Courier New" pitchFamily="49" charset="0"/>
              </a:rPr>
              <a:t>and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y'</a:t>
            </a:r>
          </a:p>
          <a:p>
            <a:r>
              <a:rPr lang="en-US" dirty="0" smtClean="0"/>
              <a:t>    </a:t>
            </a:r>
            <a:r>
              <a:rPr lang="en-US" b="1" dirty="0">
                <a:solidFill>
                  <a:srgbClr val="000000"/>
                </a:solidFill>
              </a:rPr>
              <a:t>}</a:t>
            </a:r>
            <a:r>
              <a:rPr lang="en-US" dirty="0"/>
              <a:t> </a:t>
            </a:r>
            <a:r>
              <a:rPr lang="en-US" b="1" dirty="0">
                <a:solidFill>
                  <a:srgbClr val="1F1FA8"/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i="1" dirty="0" smtClean="0">
                <a:solidFill>
                  <a:srgbClr val="429E24"/>
                </a:solidFill>
              </a:rPr>
              <a:t>      // </a:t>
            </a:r>
            <a:r>
              <a:rPr lang="en-US" i="1" dirty="0">
                <a:solidFill>
                  <a:srgbClr val="429E24"/>
                </a:solidFill>
              </a:rPr>
              <a:t>turn right: R(90) = [ 0, -1; 1, 0 </a:t>
            </a:r>
            <a:r>
              <a:rPr lang="en-US" i="1" dirty="0" smtClean="0">
                <a:solidFill>
                  <a:srgbClr val="429E24"/>
                </a:solidFill>
              </a:rPr>
              <a:t>]</a:t>
            </a:r>
          </a:p>
          <a:p>
            <a:r>
              <a:rPr lang="en-US" dirty="0" smtClean="0"/>
              <a:t>      </a:t>
            </a:r>
            <a:r>
              <a:rPr lang="en-US" b="1" dirty="0">
                <a:solidFill>
                  <a:srgbClr val="1F1FA8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vx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1" dirty="0">
                <a:solidFill>
                  <a:srgbClr val="00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vy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 smtClean="0"/>
              <a:t>     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vx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mul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b="1" dirty="0">
                <a:solidFill>
                  <a:srgbClr val="940000"/>
                </a:solidFill>
              </a:rPr>
              <a:t>0</a:t>
            </a:r>
            <a:r>
              <a:rPr lang="en-US" b="1" dirty="0">
                <a:solidFill>
                  <a:srgbClr val="000000"/>
                </a:solidFill>
              </a:rPr>
              <a:t>].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vy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mul</a:t>
            </a:r>
            <a:r>
              <a:rPr lang="en-US" b="1" dirty="0">
                <a:solidFill>
                  <a:srgbClr val="000000"/>
                </a:solidFill>
              </a:rPr>
              <a:t>[-</a:t>
            </a:r>
            <a:r>
              <a:rPr lang="en-US" b="1" dirty="0">
                <a:solidFill>
                  <a:srgbClr val="940000"/>
                </a:solidFill>
              </a:rPr>
              <a:t>1</a:t>
            </a:r>
            <a:r>
              <a:rPr lang="en-US" b="1" dirty="0" smtClean="0">
                <a:solidFill>
                  <a:srgbClr val="000000"/>
                </a:solidFill>
              </a:rPr>
              <a:t>]]]</a:t>
            </a:r>
          </a:p>
          <a:p>
            <a:r>
              <a:rPr lang="en-US" dirty="0" smtClean="0"/>
              <a:t>        </a:t>
            </a:r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vx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mul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b="1" dirty="0">
                <a:solidFill>
                  <a:srgbClr val="940000"/>
                </a:solidFill>
              </a:rPr>
              <a:t>1</a:t>
            </a:r>
            <a:r>
              <a:rPr lang="en-US" b="1" dirty="0">
                <a:solidFill>
                  <a:srgbClr val="000000"/>
                </a:solidFill>
              </a:rPr>
              <a:t>].</a:t>
            </a:r>
            <a:r>
              <a:rPr lang="en-US" dirty="0">
                <a:solidFill>
                  <a:srgbClr val="000000"/>
                </a:solidFill>
              </a:rPr>
              <a:t>plus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vy</a:t>
            </a:r>
            <a:r>
              <a:rPr lang="en-US" b="1" dirty="0" err="1">
                <a:solidFill>
                  <a:srgbClr val="00000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mul</a:t>
            </a:r>
            <a:r>
              <a:rPr lang="en-US" b="1" dirty="0">
                <a:solidFill>
                  <a:srgbClr val="000000"/>
                </a:solidFill>
              </a:rPr>
              <a:t>[</a:t>
            </a:r>
            <a:r>
              <a:rPr lang="en-US" b="1" dirty="0">
                <a:solidFill>
                  <a:srgbClr val="940000"/>
                </a:solidFill>
              </a:rPr>
              <a:t>0</a:t>
            </a:r>
            <a:r>
              <a:rPr lang="en-US" b="1" dirty="0">
                <a:solidFill>
                  <a:srgbClr val="000000"/>
                </a:solidFill>
              </a:rPr>
              <a:t>]]]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   </a:t>
            </a:r>
            <a:r>
              <a:rPr lang="en-US" b="1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  }</a:t>
            </a:r>
          </a:p>
          <a:p>
            <a:r>
              <a:rPr lang="en-US" dirty="0" smtClean="0"/>
              <a:t>    </a:t>
            </a: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vx</a:t>
            </a:r>
            <a:r>
              <a:rPr lang="en-US" b="1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t'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vx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 </a:t>
            </a:r>
            <a:r>
              <a:rPr lang="en-US" b="1" dirty="0">
                <a:solidFill>
                  <a:srgbClr val="1F1FA8"/>
                </a:solidFill>
                <a:cs typeface="Courier New" pitchFamily="49" charset="0"/>
              </a:rPr>
              <a:t>and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vy</a:t>
            </a:r>
            <a:r>
              <a:rPr lang="en-US" b="1" dirty="0" smtClean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t</a:t>
            </a:r>
          </a:p>
          <a:p>
            <a:r>
              <a:rPr lang="en-US" dirty="0" smtClean="0"/>
              <a:t>  </a:t>
            </a:r>
            <a:r>
              <a:rPr lang="en-US" b="1" dirty="0">
                <a:solidFill>
                  <a:srgbClr val="000000"/>
                </a:solidFill>
              </a:rPr>
              <a:t>}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}</a:t>
            </a:r>
            <a:endParaRPr lang="en-US" dirty="0">
              <a:latin typeface="MS Reference Sans Serif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55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2748972"/>
            <a:ext cx="5592781" cy="2547875"/>
            <a:chOff x="1231139" y="2666826"/>
            <a:chExt cx="6681722" cy="304395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139" y="2666826"/>
              <a:ext cx="6681722" cy="152434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1139" y="4186438"/>
              <a:ext cx="6681722" cy="152434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r>
              <a:rPr lang="en-US" sz="2600" dirty="0" smtClean="0"/>
              <a:t>scope: up to 2 beavers -&gt; no counterexample </a:t>
            </a:r>
          </a:p>
          <a:p>
            <a:r>
              <a:rPr lang="en-US" sz="2600" dirty="0" smtClean="0"/>
              <a:t>scope: up to 3 beavers -&gt; counterexample found</a:t>
            </a:r>
            <a:endParaRPr lang="en-US" sz="2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276615"/>
              </p:ext>
            </p:extLst>
          </p:nvPr>
        </p:nvGraphicFramePr>
        <p:xfrm>
          <a:off x="5638800" y="3525070"/>
          <a:ext cx="2895600" cy="247443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79120"/>
                <a:gridCol w="579120"/>
                <a:gridCol w="579120"/>
                <a:gridCol w="579120"/>
                <a:gridCol w="579120"/>
              </a:tblGrid>
              <a:tr h="49488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B1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B2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</a:tr>
              <a:tr h="494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6228080" y="4022910"/>
            <a:ext cx="27432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28080" y="4022910"/>
            <a:ext cx="0" cy="2362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20760" y="368913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X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Lucida Calligraphy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3114" y="609197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</a:rPr>
              <a:t>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Lucida Calligraphy" pitchFamily="66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236019" y="4760037"/>
            <a:ext cx="251901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076440" y="4389120"/>
            <a:ext cx="1" cy="291573"/>
          </a:xfrm>
          <a:prstGeom prst="straightConnector1">
            <a:avLst/>
          </a:prstGeom>
          <a:ln w="1905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477001" y="4343400"/>
            <a:ext cx="1" cy="248423"/>
          </a:xfrm>
          <a:prstGeom prst="straightConnector1">
            <a:avLst/>
          </a:prstGeom>
          <a:ln w="1905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605047" y="4269770"/>
            <a:ext cx="304802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650480" y="4373070"/>
            <a:ext cx="1" cy="26497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02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43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81999" cy="5105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Concurrent and distributed architecture</a:t>
            </a:r>
          </a:p>
          <a:p>
            <a:pPr lvl="1"/>
            <a:r>
              <a:rPr lang="en-US" dirty="0" smtClean="0"/>
              <a:t>data races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tomicity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shared data inconsistency</a:t>
            </a:r>
          </a:p>
          <a:p>
            <a:endParaRPr lang="en-US" sz="3200" dirty="0" smtClean="0">
              <a:latin typeface="Gill Sans MT" panose="020B0502020104020203" pitchFamily="34" charset="0"/>
            </a:endParaRPr>
          </a:p>
          <a:p>
            <a:r>
              <a:rPr lang="en-US" sz="3200" dirty="0" smtClean="0">
                <a:latin typeface="Gill Sans MT" panose="020B0502020104020203" pitchFamily="34" charset="0"/>
              </a:rPr>
              <a:t>Implementation complexity</a:t>
            </a:r>
          </a:p>
          <a:p>
            <a:pPr lvl="1"/>
            <a:r>
              <a:rPr lang="en-US" dirty="0" smtClean="0"/>
              <a:t>hard to analyze, test, </a:t>
            </a:r>
            <a:br>
              <a:rPr lang="en-US" dirty="0" smtClean="0"/>
            </a:br>
            <a:r>
              <a:rPr lang="en-US" dirty="0" smtClean="0"/>
              <a:t>ensure correctness</a:t>
            </a:r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8212651" y="7176551"/>
            <a:ext cx="651794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E5B30C-50DD-48BD-AF63-58D041617FC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1000" y="76200"/>
            <a:ext cx="8763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Distributed, Interactive, Heterogeneous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97630" y="3460881"/>
            <a:ext cx="3746370" cy="3084369"/>
            <a:chOff x="5397630" y="3460881"/>
            <a:chExt cx="3746370" cy="3084369"/>
          </a:xfrm>
        </p:grpSpPr>
        <p:pic>
          <p:nvPicPr>
            <p:cNvPr id="26" name="Picture 2" descr="http://i.i.com.com/cnwk.1d/i/tim/2012/10/08/acer-windows-8-touchscreen-laptop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630" y="5492518"/>
              <a:ext cx="1182151" cy="1008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600" y="3862483"/>
              <a:ext cx="2374538" cy="2012875"/>
            </a:xfrm>
            <a:prstGeom prst="rect">
              <a:avLst/>
            </a:prstGeom>
          </p:spPr>
        </p:pic>
        <p:pic>
          <p:nvPicPr>
            <p:cNvPr id="11" name="Picture 2" descr="http://disney-clipart.com/Wall-E/characters/Wall-E5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27781" y="4038601"/>
              <a:ext cx="2031648" cy="1754398"/>
            </a:xfrm>
            <a:prstGeom prst="rect">
              <a:avLst/>
            </a:prstGeom>
            <a:noFill/>
          </p:spPr>
        </p:pic>
        <p:pic>
          <p:nvPicPr>
            <p:cNvPr id="24" name="Picture 23" descr="http://cdn.arstechnica.net/wp-content/uploads/2012/08/Xperia-Tablet-S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448" y="3560321"/>
              <a:ext cx="1356374" cy="845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http://www.hypersonictechnologies.com/wp-content/uploads/2012/10/How-to-select-a-cost-effective-desktop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2489" y="5652891"/>
              <a:ext cx="1561511" cy="892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http://s.tmocache.com/images/png/products/phones/Google_Nexus_4/250x270_1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630" y="3460881"/>
              <a:ext cx="1008826" cy="1044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65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Model-based, event-driven paradigm</a:t>
            </a:r>
          </a:p>
          <a:p>
            <a:pPr lvl="1"/>
            <a:r>
              <a:rPr lang="en-US" dirty="0" smtClean="0"/>
              <a:t>global model of the entire distribute system</a:t>
            </a:r>
          </a:p>
          <a:p>
            <a:pPr lvl="1"/>
            <a:r>
              <a:rPr lang="en-US" dirty="0" smtClean="0"/>
              <a:t>simple sequential semantics</a:t>
            </a:r>
          </a:p>
          <a:p>
            <a:pPr lvl="1"/>
            <a:r>
              <a:rPr lang="en-US" dirty="0" smtClean="0"/>
              <a:t>expressive programming language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Runtime environment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manages accesses to shared state</a:t>
            </a:r>
          </a:p>
          <a:p>
            <a:pPr lvl="1"/>
            <a:r>
              <a:rPr lang="en-US" dirty="0" smtClean="0"/>
              <a:t>no data races by </a:t>
            </a:r>
            <a:r>
              <a:rPr lang="en-US" dirty="0"/>
              <a:t>construction</a:t>
            </a:r>
            <a:r>
              <a:rPr lang="en-US" sz="2400" dirty="0"/>
              <a:t> </a:t>
            </a: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Analyses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amenable </a:t>
            </a:r>
            <a:r>
              <a:rPr lang="en-US" dirty="0"/>
              <a:t>to formal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analyses </a:t>
            </a:r>
            <a:r>
              <a:rPr lang="en-US" dirty="0" smtClean="0"/>
              <a:t>(e.g., testing, security,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5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REACT: Records, Contexts,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Records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/>
              <a:t>simple data structures</a:t>
            </a:r>
          </a:p>
          <a:p>
            <a:pPr lvl="1"/>
            <a:r>
              <a:rPr lang="en-US" dirty="0"/>
              <a:t>used to represent the core data model of the system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Contexts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/>
              <a:t>encapsulate different processes (nodes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store records</a:t>
            </a:r>
            <a:endParaRPr lang="en-US" dirty="0"/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Events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/>
              <a:t>allow robots to dynamically react to their environments</a:t>
            </a:r>
          </a:p>
          <a:p>
            <a:pPr lvl="1"/>
            <a:r>
              <a:rPr lang="en-US" dirty="0"/>
              <a:t>triggered by the user, timer, whenever a condition holds, …</a:t>
            </a:r>
          </a:p>
          <a:p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4406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BeaverSim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3400" y="1752600"/>
            <a:ext cx="8610600" cy="4724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Implement a beaver simulator:</a:t>
            </a:r>
            <a:br>
              <a:rPr lang="en-US" sz="3200" dirty="0" smtClean="0"/>
            </a:b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(inspired by the ROS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turtlesim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example)</a:t>
            </a:r>
          </a:p>
          <a:p>
            <a:endParaRPr 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: a beaver has position (x, y) and speed (</a:t>
            </a:r>
            <a:r>
              <a:rPr lang="en-US" dirty="0" err="1" smtClean="0"/>
              <a:t>vx</a:t>
            </a:r>
            <a:r>
              <a:rPr lang="en-US" dirty="0" smtClean="0"/>
              <a:t>, </a:t>
            </a:r>
            <a:r>
              <a:rPr lang="en-US" dirty="0" err="1" smtClean="0"/>
              <a:t>vy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constraint</a:t>
            </a:r>
            <a:r>
              <a:rPr lang="en-US" dirty="0" smtClean="0"/>
              <a:t>: no more than 5 beavers allowed</a:t>
            </a: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every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1s positions are updated according to speed</a:t>
            </a: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whenever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a beavers hits a wall, its speed is reversed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one simulator node displays current positions of all beavers</a:t>
            </a:r>
            <a:endParaRPr lang="en-US" sz="800" dirty="0" smtClean="0"/>
          </a:p>
          <a:p>
            <a:pPr lvl="1"/>
            <a:r>
              <a:rPr lang="en-US" dirty="0" smtClean="0"/>
              <a:t>arbitrary number of remote controller nodes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BeaveSim</a:t>
            </a:r>
            <a:r>
              <a:rPr lang="en-US" dirty="0" smtClean="0"/>
              <a:t> app in REACT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3" b="8148"/>
          <a:stretch/>
        </p:blipFill>
        <p:spPr>
          <a:xfrm>
            <a:off x="1143000" y="1676400"/>
            <a:ext cx="777958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5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approach to timer events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55152" cy="44958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fragmented implementation of </a:t>
            </a:r>
            <a:r>
              <a:rPr lang="en-US" sz="3200" i="1" dirty="0"/>
              <a:t>whenever</a:t>
            </a:r>
            <a:r>
              <a:rPr lang="en-US" sz="3200" dirty="0"/>
              <a:t> actions</a:t>
            </a:r>
          </a:p>
          <a:p>
            <a:pPr lvl="1"/>
            <a:r>
              <a:rPr lang="en-US" i="1" dirty="0"/>
              <a:t>whenever</a:t>
            </a:r>
            <a:r>
              <a:rPr lang="en-US" dirty="0"/>
              <a:t> conditions can turn true at various code points</a:t>
            </a:r>
          </a:p>
          <a:p>
            <a:pPr lvl="2"/>
            <a:r>
              <a:rPr lang="en-US" i="1" dirty="0"/>
              <a:t>e.g., (1) when position is auto-updated based on speed and</a:t>
            </a:r>
            <a:br>
              <a:rPr lang="en-US" i="1" dirty="0"/>
            </a:br>
            <a:r>
              <a:rPr lang="en-US" i="1" dirty="0"/>
              <a:t>       (2) when position is explicitly set by a remote controller</a:t>
            </a:r>
          </a:p>
          <a:p>
            <a:endParaRPr lang="en-US" sz="3200" dirty="0" smtClean="0"/>
          </a:p>
          <a:p>
            <a:r>
              <a:rPr lang="en-US" sz="3200" dirty="0" smtClean="0"/>
              <a:t>fragmented </a:t>
            </a:r>
            <a:r>
              <a:rPr lang="en-US" sz="3200" dirty="0"/>
              <a:t>implementation of </a:t>
            </a:r>
            <a:r>
              <a:rPr lang="en-US" sz="3200" i="1" dirty="0"/>
              <a:t>constraint</a:t>
            </a:r>
            <a:r>
              <a:rPr lang="en-US" sz="3200" dirty="0"/>
              <a:t> </a:t>
            </a:r>
            <a:r>
              <a:rPr lang="en-US" sz="3200" dirty="0" smtClean="0"/>
              <a:t>checks</a:t>
            </a:r>
          </a:p>
          <a:p>
            <a:pPr lvl="1"/>
            <a:r>
              <a:rPr lang="en-US" dirty="0" smtClean="0"/>
              <a:t>have to make sure that invariants hold after every update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9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80275"/>
            <a:ext cx="8534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MAX_BEAVERS  = 5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MAX_X, MAX_Y = (10, 10)</a:t>
            </a:r>
          </a:p>
          <a:p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record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]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1676400"/>
            <a:ext cx="5410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invariant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beavers.size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&lt; MAX_BEAVERS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...</a:t>
            </a:r>
            <a:endParaRPr lang="en-US" sz="2100" i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RemoteCtrl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...</a:t>
            </a:r>
            <a:endParaRPr lang="en-US" sz="2100" i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7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21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receiver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guard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name.length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() == 1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handler</a:t>
            </a:r>
            <a:r>
              <a:rPr lang="en-US" sz="21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name,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0,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0,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1,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0)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814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2100" b="1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receiver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2100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guard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name.length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== 1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endParaRPr lang="en-US" sz="2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handler</a:t>
            </a:r>
            <a:r>
              <a:rPr lang="en-US" sz="2100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name,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0,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0,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1,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0)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40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events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event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receiver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     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100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guard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0 &lt;=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receiver.beavers.size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handler</a:t>
            </a:r>
            <a:r>
              <a:rPr lang="en-US" sz="2100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+= dx</a:t>
            </a: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receiver.beavers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dy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3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contexts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91540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 start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MyGui.new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.start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100" b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exit 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.stop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every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(1000)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.draw_beavers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(beavers)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for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b.vy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whenever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some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&lt; 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endParaRPr lang="en-US" sz="21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8145" y="1090136"/>
            <a:ext cx="1924855" cy="14773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0</a:t>
            </a:r>
          </a:p>
          <a:p>
            <a:r>
              <a:rPr lang="en-US" b="1" dirty="0" smtClean="0"/>
              <a:t>                       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2</a:t>
            </a:r>
            <a:endParaRPr lang="en-US" b="1" dirty="0"/>
          </a:p>
          <a:p>
            <a:r>
              <a:rPr lang="en-US" b="1" dirty="0" smtClean="0"/>
              <a:t>     </a:t>
            </a:r>
            <a:r>
              <a:rPr lang="en-US" b="1" dirty="0" smtClean="0">
                <a:solidFill>
                  <a:srgbClr val="FFC000"/>
                </a:solidFill>
              </a:rPr>
              <a:t>3</a:t>
            </a:r>
            <a:r>
              <a:rPr lang="en-US" b="1" dirty="0" smtClean="0"/>
              <a:t>                      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52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contexts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76400"/>
            <a:ext cx="9677400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RemoteCtrl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 start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-1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KEY_0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selected 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0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US" sz="21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KEY_4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selected 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en-US" sz="12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</a:t>
            </a:r>
            <a:r>
              <a:rPr lang="en-US" sz="2100" b="1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KEY_c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Spawn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‘B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’)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KEY_UP 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selected </a:t>
            </a:r>
            <a:endParaRPr lang="en-US" sz="2100" dirty="0" smtClean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dx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0, 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: -1)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on KEY_DOWN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0, 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1)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on KEY_LEFT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-1, 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0)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on KEY_RIGHT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trigger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ChangeSpeed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1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@selected </a:t>
            </a:r>
          </a:p>
          <a:p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en-US" sz="2100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: 0)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8" r="78981" b="37287"/>
          <a:stretch/>
        </p:blipFill>
        <p:spPr>
          <a:xfrm>
            <a:off x="5715000" y="1066800"/>
            <a:ext cx="3196306" cy="19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(implemented on top of </a:t>
            </a:r>
            <a:r>
              <a:rPr lang="en-US" b="1" dirty="0" smtClean="0"/>
              <a:t>ROS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073"/>
          <a:stretch/>
        </p:blipFill>
        <p:spPr>
          <a:xfrm>
            <a:off x="838200" y="1546011"/>
            <a:ext cx="8077200" cy="520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3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</a:t>
            </a:r>
            <a:r>
              <a:rPr lang="en-US" dirty="0" err="1" smtClean="0"/>
              <a:t>TurtleSim</a:t>
            </a:r>
            <a:r>
              <a:rPr lang="en-US" dirty="0" smtClean="0"/>
              <a:t> Spawn event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648" y="1524000"/>
            <a:ext cx="837895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advertiseService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"spawn"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 err="1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TurtleFrame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 err="1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bool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TurtleFrame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name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(req.name,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req.x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req.y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req.theta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if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name.empty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ROS_ERROR(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 turtled named [%s] already exists"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req.name.c_str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E72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res.name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E72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TurtleFrame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spawnTurtle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angle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if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real_name.empty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do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stringstream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&lt;&lt;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"turtle"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&lt;&lt;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++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id_counter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ss.str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while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else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if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hasTurtle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} }</a:t>
            </a:r>
          </a:p>
          <a:p>
            <a:pPr>
              <a:lnSpc>
                <a:spcPts val="1800"/>
              </a:lnSpc>
            </a:pPr>
            <a:r>
              <a:rPr lang="en-US" sz="10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TurtlePtr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t(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new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Turtle(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NodeHandle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_[rand()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%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turtle_images_.size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()],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QPointF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y), angle));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turtles_[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update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ROS_INFO(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"Spawning turtle [%s] at x=[%f], y=[%f], theta=[%f]"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real_name.c_str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x, y, angle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return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real_name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</a:t>
            </a:r>
            <a:r>
              <a:rPr lang="en-US" dirty="0" err="1" smtClean="0"/>
              <a:t>TurtleSim</a:t>
            </a:r>
            <a:r>
              <a:rPr lang="en-US" dirty="0" smtClean="0"/>
              <a:t> model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648" y="1524000"/>
            <a:ext cx="837895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class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Turtle  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Turtle(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NodeHandle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QImage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QPointF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orient);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void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850002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velocityCallback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geometry_msgs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Twist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ConstPtr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9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000" dirty="0" smtClean="0">
              <a:solidFill>
                <a:srgbClr val="26262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 smtClean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bool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850002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teleportRelativeCallback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TeleportRelative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TeleportRelative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b="1" dirty="0" err="1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bool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solidFill>
                  <a:srgbClr val="850002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teleportAbsoluteCallback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TeleportAbsolute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TeleportAbsolute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1000" b="1" dirty="0" smtClean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Subscriber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velocity_sub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Publisher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pose_pub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r>
              <a:rPr lang="en-US" sz="9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000" dirty="0" smtClean="0">
              <a:solidFill>
                <a:srgbClr val="262626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ServiceServer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teleport_relative_srv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ServiceServer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teleport_absolute_srv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_; }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namespace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turtlesim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Turtle(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NodeHandle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QImage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err="1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const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QPointF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354175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float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orient)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turtle_image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orient_(orient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lin_vel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ang_vel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pen_on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</a:t>
            </a:r>
            <a:r>
              <a:rPr lang="en-US" sz="1000" dirty="0">
                <a:solidFill>
                  <a:srgbClr val="0E72A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pen_(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QColor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(DEFAULT_PEN_R, DEFAULT_PEN_G, DEFAULT_PEN_B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velocity_sub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_.subscribe(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cmd_vel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pose_pub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_.advertise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&lt;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&gt;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"pose"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11898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teleport_relative_srv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advertiseService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teleport_relative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teleportRelativeCallback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teleport_absolute_srv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=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_.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advertiseService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 err="1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teleport_absolute</a:t>
            </a:r>
            <a:r>
              <a:rPr lang="en-US" sz="1000" dirty="0">
                <a:solidFill>
                  <a:srgbClr val="D2003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&amp;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::</a:t>
            </a:r>
            <a:r>
              <a:rPr lang="en-US" sz="1000" dirty="0" err="1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teleportAbsoluteCallback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>
                <a:solidFill>
                  <a:srgbClr val="262626"/>
                </a:solidFill>
                <a:latin typeface="Consolas-Bold"/>
                <a:ea typeface="Times New Roman" panose="02020603050405020304" pitchFamily="18" charset="0"/>
                <a:cs typeface="Consolas-Bold"/>
              </a:rPr>
              <a:t>this</a:t>
            </a: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000" dirty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1000" dirty="0" smtClean="0">
                <a:solidFill>
                  <a:srgbClr val="26262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endParaRPr lang="en-US" sz="1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0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BeaverSim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3400" y="1752600"/>
            <a:ext cx="86106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94B6D2"/>
              </a:buClr>
            </a:pPr>
            <a:r>
              <a:rPr lang="en-US" i="1" dirty="0" smtClean="0">
                <a:solidFill>
                  <a:srgbClr val="7BA79D">
                    <a:lumMod val="75000"/>
                  </a:srgbClr>
                </a:solidFill>
              </a:rPr>
              <a:t>model</a:t>
            </a:r>
            <a:r>
              <a:rPr lang="en-US" dirty="0" smtClean="0">
                <a:solidFill>
                  <a:prstClr val="black"/>
                </a:solidFill>
              </a:rPr>
              <a:t>: a beaver has position (</a:t>
            </a:r>
            <a:r>
              <a:rPr lang="en-US" dirty="0" err="1" smtClean="0">
                <a:solidFill>
                  <a:prstClr val="black"/>
                </a:solidFill>
              </a:rPr>
              <a:t>x,y</a:t>
            </a:r>
            <a:r>
              <a:rPr lang="en-US" dirty="0" smtClean="0">
                <a:solidFill>
                  <a:prstClr val="black"/>
                </a:solidFill>
              </a:rPr>
              <a:t>) and speed (</a:t>
            </a:r>
            <a:r>
              <a:rPr lang="en-US" dirty="0" err="1" smtClean="0">
                <a:solidFill>
                  <a:prstClr val="black"/>
                </a:solidFill>
              </a:rPr>
              <a:t>vx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prstClr val="black"/>
                </a:solidFill>
              </a:rPr>
              <a:t>vy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lvl="1">
              <a:buClr>
                <a:srgbClr val="94B6D2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lvl="1">
              <a:buClr>
                <a:srgbClr val="94B6D2"/>
              </a:buClr>
            </a:pPr>
            <a:r>
              <a:rPr lang="en-US" i="1" dirty="0" smtClean="0">
                <a:solidFill>
                  <a:srgbClr val="7BA79D">
                    <a:lumMod val="75000"/>
                  </a:srgbClr>
                </a:solidFill>
              </a:rPr>
              <a:t>constraint</a:t>
            </a:r>
            <a:r>
              <a:rPr lang="en-US" dirty="0" smtClean="0">
                <a:solidFill>
                  <a:prstClr val="black"/>
                </a:solidFill>
              </a:rPr>
              <a:t>: no more than 5 beavers allowed</a:t>
            </a:r>
          </a:p>
          <a:p>
            <a:pPr lvl="1">
              <a:buClr>
                <a:srgbClr val="94B6D2"/>
              </a:buClr>
            </a:pPr>
            <a:endParaRPr lang="en-US" i="1" dirty="0" smtClean="0">
              <a:solidFill>
                <a:srgbClr val="7BA79D">
                  <a:lumMod val="75000"/>
                </a:srgbClr>
              </a:solidFill>
            </a:endParaRPr>
          </a:p>
          <a:p>
            <a:pPr lvl="1">
              <a:buClr>
                <a:srgbClr val="94B6D2"/>
              </a:buClr>
            </a:pPr>
            <a:r>
              <a:rPr lang="en-US" i="1" dirty="0" smtClean="0">
                <a:solidFill>
                  <a:srgbClr val="7BA79D">
                    <a:lumMod val="75000"/>
                  </a:srgbClr>
                </a:solidFill>
              </a:rPr>
              <a:t>every</a:t>
            </a:r>
            <a:r>
              <a:rPr lang="en-US" dirty="0" smtClean="0">
                <a:solidFill>
                  <a:srgbClr val="7BA79D">
                    <a:lumMod val="75000"/>
                  </a:srgbClr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1s positions are updated according to speed</a:t>
            </a:r>
          </a:p>
          <a:p>
            <a:pPr lvl="1">
              <a:buClr>
                <a:srgbClr val="94B6D2"/>
              </a:buClr>
            </a:pPr>
            <a:endParaRPr lang="en-US" i="1" dirty="0" smtClean="0">
              <a:solidFill>
                <a:srgbClr val="7BA79D">
                  <a:lumMod val="75000"/>
                </a:srgbClr>
              </a:solidFill>
            </a:endParaRPr>
          </a:p>
          <a:p>
            <a:pPr lvl="1">
              <a:buClr>
                <a:srgbClr val="94B6D2"/>
              </a:buClr>
            </a:pPr>
            <a:r>
              <a:rPr lang="en-US" i="1" dirty="0" smtClean="0">
                <a:solidFill>
                  <a:srgbClr val="7BA79D">
                    <a:lumMod val="75000"/>
                  </a:srgbClr>
                </a:solidFill>
              </a:rPr>
              <a:t>whenever</a:t>
            </a:r>
            <a:r>
              <a:rPr lang="en-US" dirty="0" smtClean="0">
                <a:solidFill>
                  <a:srgbClr val="7BA79D">
                    <a:lumMod val="75000"/>
                  </a:srgbClr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 beavers hits a wall, its speed is </a:t>
            </a:r>
            <a:r>
              <a:rPr lang="en-US" dirty="0" smtClean="0">
                <a:solidFill>
                  <a:prstClr val="black"/>
                </a:solidFill>
              </a:rPr>
              <a:t>reversed</a:t>
            </a:r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4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Big Idea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534400" cy="1068513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Generic</a:t>
            </a:r>
            <a:r>
              <a:rPr lang="en-US" sz="2800" dirty="0"/>
              <a:t> platform for programming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event-driven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/>
              <a:t>systems</a:t>
            </a:r>
          </a:p>
          <a:p>
            <a:pPr lvl="1"/>
            <a:r>
              <a:rPr lang="en-US" sz="2800" dirty="0"/>
              <a:t>covers a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whole class</a:t>
            </a:r>
            <a:r>
              <a:rPr lang="en-US" sz="2800" dirty="0"/>
              <a:t> of programs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514600"/>
            <a:ext cx="1803400" cy="1352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0" y="3860799"/>
            <a:ext cx="1397001" cy="1397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45277" y="2976982"/>
            <a:ext cx="157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spreadsheets</a:t>
            </a:r>
            <a:endParaRPr lang="en-US" b="1" u="sng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434317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>
                <a:solidFill>
                  <a:srgbClr val="C00000"/>
                </a:solidFill>
                <a:latin typeface="Gill Sans MT" panose="020B0502020104020203" pitchFamily="34" charset="0"/>
              </a:rPr>
              <a:t>cms</a:t>
            </a:r>
            <a:endParaRPr lang="en-US" b="1" u="sng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2974652"/>
            <a:ext cx="329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  <a:latin typeface="Gill Sans MT" panose="020B0502020104020203" pitchFamily="34" charset="0"/>
              </a:rPr>
              <a:t>interactive event-driven apps</a:t>
            </a:r>
            <a:endParaRPr lang="en-US" b="1" u="sng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6921542" y="3161648"/>
            <a:ext cx="342858" cy="1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48280" y="4527840"/>
            <a:ext cx="490560" cy="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09835" y="3323547"/>
            <a:ext cx="0" cy="357163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34384" y="3770376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MT" pitchFamily="34" charset="0"/>
              </a:rPr>
              <a:t>s</a:t>
            </a:r>
            <a:r>
              <a:rPr lang="en-US" sz="2400" dirty="0" smtClean="0">
                <a:latin typeface="Gill Sans MT" pitchFamily="34" charset="0"/>
              </a:rPr>
              <a:t>imilar to</a:t>
            </a:r>
            <a:endParaRPr lang="en-US" sz="2400" dirty="0">
              <a:latin typeface="Gill Sans MT" pitchFamily="34" charset="0"/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3733800" y="4114800"/>
            <a:ext cx="1524000" cy="2078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33400" y="5326145"/>
            <a:ext cx="8534400" cy="1455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End-user</a:t>
            </a:r>
            <a:r>
              <a:rPr lang="en-US" sz="2800" dirty="0"/>
              <a:t> programming of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interactive </a:t>
            </a:r>
            <a:r>
              <a:rPr lang="en-US" sz="2800" dirty="0" smtClean="0"/>
              <a:t>apps</a:t>
            </a:r>
          </a:p>
          <a:p>
            <a:pPr lvl="1"/>
            <a:r>
              <a:rPr lang="en-US" sz="2500" dirty="0" smtClean="0"/>
              <a:t>examples: social web apps, robots</a:t>
            </a:r>
            <a:endParaRPr lang="en-US" sz="2500" dirty="0"/>
          </a:p>
          <a:p>
            <a:pPr lvl="1"/>
            <a:r>
              <a:rPr lang="en-US" sz="2400" dirty="0"/>
              <a:t>makes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simple tasks easy </a:t>
            </a:r>
            <a:r>
              <a:rPr lang="en-US" sz="2400" dirty="0"/>
              <a:t>and difficult ones </a:t>
            </a:r>
            <a:r>
              <a:rPr lang="en-US" sz="2400" dirty="0" smtClean="0"/>
              <a:t>possible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150086" y="3394298"/>
            <a:ext cx="2362200" cy="1470025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/>
              <a:t>REACT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85660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9" grpId="0"/>
      <p:bldP spid="13" grpId="0"/>
      <p:bldP spid="14" grpId="0" animBg="1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3.gstatic.com/images?q=tbn:ANd9GcQ-L2rBE8iueAjbMfoG3a23c88YQ91c-MysR0KMU2_5PYyu95B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032" y="1524000"/>
            <a:ext cx="2043716" cy="125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458201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Prototype for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client/server</a:t>
            </a:r>
            <a:r>
              <a:rPr lang="en-US" sz="3200" dirty="0" smtClean="0"/>
              <a:t> applications</a:t>
            </a:r>
          </a:p>
          <a:p>
            <a:pPr lvl="1"/>
            <a:r>
              <a:rPr lang="en-US" sz="2800" dirty="0" smtClean="0"/>
              <a:t>implemented in Java</a:t>
            </a:r>
          </a:p>
          <a:p>
            <a:pPr lvl="1"/>
            <a:endParaRPr lang="en-US" sz="1100" dirty="0" smtClean="0"/>
          </a:p>
          <a:p>
            <a:r>
              <a:rPr lang="en-US" sz="3200" dirty="0" smtClean="0"/>
              <a:t>Prototype for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web applications</a:t>
            </a:r>
          </a:p>
          <a:p>
            <a:pPr lvl="1"/>
            <a:r>
              <a:rPr lang="en-US" sz="2800" dirty="0" smtClean="0"/>
              <a:t>implemented for Ruby on Rails</a:t>
            </a:r>
          </a:p>
          <a:p>
            <a:endParaRPr lang="en-US" sz="1100" dirty="0" smtClean="0"/>
          </a:p>
          <a:p>
            <a:r>
              <a:rPr lang="en-US" sz="3200" dirty="0" smtClean="0"/>
              <a:t>Prototype for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ROS</a:t>
            </a:r>
          </a:p>
          <a:p>
            <a:endParaRPr lang="en-US" sz="11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200" dirty="0" smtClean="0"/>
              <a:t>Next: look for concrete robot examples</a:t>
            </a:r>
          </a:p>
          <a:p>
            <a:pPr lvl="1"/>
            <a:r>
              <a:rPr lang="en-US" sz="2800" dirty="0" smtClean="0"/>
              <a:t>robots are event driven, often mission critical</a:t>
            </a:r>
          </a:p>
          <a:p>
            <a:pPr lvl="1"/>
            <a:r>
              <a:rPr lang="en-US" sz="2800" dirty="0" smtClean="0"/>
              <a:t>adapt our paradigm to programming robots</a:t>
            </a:r>
          </a:p>
          <a:p>
            <a:pPr lvl="1"/>
            <a:r>
              <a:rPr lang="en-US" sz="2800" dirty="0" smtClean="0"/>
              <a:t>verify functional correctness</a:t>
            </a:r>
          </a:p>
        </p:txBody>
      </p:sp>
      <p:pic>
        <p:nvPicPr>
          <p:cNvPr id="1028" name="Picture 4" descr="http://upload.wikimedia.org/wikipedia/en/thumb/e/e9/Ruby_on_Rails.svg/150px-Ruby_on_Rail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204" y="2971800"/>
            <a:ext cx="648092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048000"/>
            <a:ext cx="685800" cy="685800"/>
          </a:xfrm>
          <a:prstGeom prst="rect">
            <a:avLst/>
          </a:prstGeom>
        </p:spPr>
      </p:pic>
      <p:pic>
        <p:nvPicPr>
          <p:cNvPr id="7" name="Picture 4" descr="http://i01.i.aliimg.com/wsphoto/v0/651913937/2012-New-Cute-font-b-Robot-b-font-Doggie-font-b-Dog-b-font-Electronic-fon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03860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5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http://disney-clipart.com/Wall-E/characters/Wall-E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16" y="5298871"/>
            <a:ext cx="1508731" cy="1302841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813" y="1524000"/>
            <a:ext cx="7720187" cy="473186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Rich</a:t>
            </a:r>
            <a:r>
              <a:rPr lang="en-US" sz="2800" dirty="0" smtClean="0"/>
              <a:t> programming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platform</a:t>
            </a:r>
            <a:endParaRPr lang="en-US" sz="2800" dirty="0"/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speeds </a:t>
            </a:r>
            <a:r>
              <a:rPr lang="en-US" sz="2400" dirty="0" smtClean="0"/>
              <a:t>up development process</a:t>
            </a:r>
          </a:p>
          <a:p>
            <a:pPr lvl="1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eliminates</a:t>
            </a:r>
            <a:r>
              <a:rPr lang="en-US" sz="2400" dirty="0" smtClean="0"/>
              <a:t> </a:t>
            </a:r>
            <a:r>
              <a:rPr lang="en-US" sz="2400" dirty="0"/>
              <a:t>a whole class of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concurrency bugs </a:t>
            </a:r>
            <a:r>
              <a:rPr lang="en-US" sz="2400" dirty="0"/>
              <a:t>by </a:t>
            </a:r>
            <a:r>
              <a:rPr lang="en-US" sz="2400" dirty="0" smtClean="0"/>
              <a:t>construction</a:t>
            </a:r>
            <a:endParaRPr lang="en-US" sz="400" dirty="0" smtClean="0"/>
          </a:p>
          <a:p>
            <a:r>
              <a:rPr lang="en-US" sz="2800" dirty="0" smtClean="0"/>
              <a:t>Application in the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security</a:t>
            </a:r>
            <a:r>
              <a:rPr lang="en-US" sz="2800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domain</a:t>
            </a:r>
          </a:p>
          <a:p>
            <a:pPr lvl="1"/>
            <a:r>
              <a:rPr lang="en-US" sz="2400" dirty="0" smtClean="0"/>
              <a:t>every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field access </a:t>
            </a:r>
            <a:r>
              <a:rPr lang="en-US" sz="2400" dirty="0" smtClean="0"/>
              <a:t>is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managed </a:t>
            </a:r>
            <a:r>
              <a:rPr lang="en-US" sz="2400" dirty="0" smtClean="0"/>
              <a:t>by the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runtime </a:t>
            </a:r>
            <a:r>
              <a:rPr lang="en-US" sz="2400" dirty="0" smtClean="0"/>
              <a:t>system</a:t>
            </a:r>
          </a:p>
          <a:p>
            <a:pPr lvl="1"/>
            <a:r>
              <a:rPr lang="en-US" sz="2400" dirty="0" smtClean="0"/>
              <a:t>security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policies </a:t>
            </a:r>
            <a:r>
              <a:rPr lang="en-US" sz="2400" dirty="0" smtClean="0"/>
              <a:t>can be defined independently and automatically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enforced </a:t>
            </a:r>
            <a:r>
              <a:rPr lang="en-US" sz="2400" dirty="0" smtClean="0"/>
              <a:t>at runtime</a:t>
            </a:r>
          </a:p>
          <a:p>
            <a:pPr lvl="1"/>
            <a:endParaRPr lang="en-US" sz="400" dirty="0"/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Robot programming </a:t>
            </a:r>
            <a:r>
              <a:rPr lang="en-US" sz="2800" dirty="0" smtClean="0"/>
              <a:t>for end-users</a:t>
            </a:r>
            <a:endParaRPr lang="en-US" sz="28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" y="3789874"/>
            <a:ext cx="1371600" cy="910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" name="Group 3"/>
          <p:cNvGrpSpPr/>
          <p:nvPr/>
        </p:nvGrpSpPr>
        <p:grpSpPr>
          <a:xfrm>
            <a:off x="109872" y="2000205"/>
            <a:ext cx="1351218" cy="1187535"/>
            <a:chOff x="83079" y="1401762"/>
            <a:chExt cx="1351218" cy="11875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897" y="2055897"/>
              <a:ext cx="533400" cy="5334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9" y="1401762"/>
              <a:ext cx="695325" cy="46355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51" y="1633537"/>
              <a:ext cx="609600" cy="609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433912" y="5842337"/>
            <a:ext cx="36999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accent5">
                    <a:lumMod val="75000"/>
                  </a:schemeClr>
                </a:solidFill>
              </a:rPr>
              <a:t>Thank You!</a:t>
            </a:r>
            <a:endParaRPr lang="en-US" sz="6000" b="1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Benefits and Future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4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68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ontext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Main {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 trigger-event */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Main:enter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 action call w/ argument */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Sys.print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!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“Hello, world!”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 built-in action call */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Main.exit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5867400"/>
            <a:ext cx="853440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Outputs: Hello, world!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55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complex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76400"/>
            <a:ext cx="86868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ontext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banging = 0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>
              <a:lnSpc>
                <a:spcPts val="1800"/>
              </a:lnSpc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forTime:dur:5000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withEnthusiasm:enth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banging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Clock.time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dur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enth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whenever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(banging 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Clock.time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#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spinhead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bangSpeed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ontext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Main:enter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Headbanger.enter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Headbanger.bangHead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withEnthusiasm:10 forTime:10000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every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(20000)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Headbanger.bangHead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! withEnthusiasm:20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(public) (active) name = value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where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</a:t>
            </a:r>
            <a:r>
              <a:rPr lang="en-US" dirty="0" smtClean="0">
                <a:cs typeface="Courier New" pitchFamily="49" charset="0"/>
              </a:rPr>
              <a:t>is the variable identifier,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value </a:t>
            </a:r>
            <a:r>
              <a:rPr lang="en-US" dirty="0" smtClean="0">
                <a:cs typeface="Courier New" pitchFamily="49" charset="0"/>
              </a:rPr>
              <a:t>is a numerical expression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smtClean="0">
                <a:cs typeface="Courier New" pitchFamily="49" charset="0"/>
              </a:rPr>
              <a:t>modifier allows variable to be visible outside of its own context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active </a:t>
            </a:r>
            <a:r>
              <a:rPr lang="en-US" dirty="0" smtClean="0">
                <a:cs typeface="Courier New" pitchFamily="49" charset="0"/>
              </a:rPr>
              <a:t>modifier creates an active variable: read-only once defined, and re-evaluate their assigned expression every time they are referenced. They are implemented as in-line function calls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5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In-depth: ‘whenever’ vs. ‘every’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lnSpc>
                <a:spcPts val="4000"/>
              </a:lnSpc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whenever (condition) {</a:t>
            </a:r>
          </a:p>
          <a:p>
            <a:pPr>
              <a:lnSpc>
                <a:spcPts val="1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 smtClean="0"/>
              <a:t>condition: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 to check</a:t>
            </a:r>
          </a:p>
          <a:p>
            <a:r>
              <a:rPr lang="en-US" sz="2400" dirty="0" smtClean="0"/>
              <a:t>for direct reactions to changes in the robot’s environment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4267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4000"/>
              </a:lnSpc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every(interval) {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 smtClean="0"/>
              <a:t>interval: numerical expression for time interval</a:t>
            </a:r>
          </a:p>
          <a:p>
            <a:r>
              <a:rPr lang="en-US" sz="2400" dirty="0" smtClean="0"/>
              <a:t>requires some method of retrieving clock ticks</a:t>
            </a:r>
          </a:p>
          <a:p>
            <a:pPr>
              <a:buNone/>
            </a:pPr>
            <a:r>
              <a:rPr lang="en-US" sz="2400" dirty="0" smtClean="0"/>
              <a:t>Implementation: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last_call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whenever 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last_call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+ interval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&lt;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clock_time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last_call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clock_time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9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Whenever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In-depth: ‘on’ events vs.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304800" y="2438400"/>
            <a:ext cx="4191000" cy="3581400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cntxt_name:event_name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[code to execute]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4000"/>
              </a:lnSpc>
              <a:buNone/>
            </a:pPr>
            <a:r>
              <a:rPr lang="en-US" dirty="0" smtClean="0"/>
              <a:t>Called explicitly with: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trigger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cntxt_name:event_name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for reactions to user-defined circumstances</a:t>
            </a:r>
          </a:p>
          <a:p>
            <a:r>
              <a:rPr lang="en-US" sz="2400" dirty="0" smtClean="0"/>
              <a:t>only execute if context is live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886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action name! &lt;arguments&gt; {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code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Argument 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ext_name:int_name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(: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def_val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 smtClean="0"/>
          </a:p>
          <a:p>
            <a:r>
              <a:rPr lang="en-US" sz="2400" dirty="0" smtClean="0"/>
              <a:t>Use system of constraints to ensure safety</a:t>
            </a:r>
          </a:p>
          <a:p>
            <a:r>
              <a:rPr lang="en-US" sz="2400" dirty="0" smtClean="0"/>
              <a:t>Take dynamic arguments</a:t>
            </a:r>
          </a:p>
          <a:p>
            <a:pPr>
              <a:buNone/>
            </a:pPr>
            <a:r>
              <a:rPr lang="en-US" dirty="0" smtClean="0"/>
              <a:t>Calling syntax: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context_id.action_id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>
              <a:lnSpc>
                <a:spcPts val="1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&lt;arguments to pass&gt;</a:t>
            </a:r>
            <a:endParaRPr lang="en-US" sz="18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304800" y="1752600"/>
            <a:ext cx="4191000" cy="640080"/>
          </a:xfrm>
        </p:spPr>
        <p:txBody>
          <a:bodyPr/>
          <a:lstStyle/>
          <a:p>
            <a:r>
              <a:rPr lang="en-US" dirty="0" smtClean="0"/>
              <a:t>‘on’ event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62800" y="1752600"/>
            <a:ext cx="1600200" cy="4419600"/>
          </a:xfrm>
        </p:spPr>
        <p:txBody>
          <a:bodyPr>
            <a:noAutofit/>
          </a:bodyPr>
          <a:lstStyle/>
          <a:p>
            <a:r>
              <a:rPr lang="en-US" dirty="0" smtClean="0"/>
              <a:t>In order to implement APIs for particular robots in REACT, platform-specific code will surely be needed.  Embedding native C-code into REACT source can facilitate this.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64008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Special “C context” construct for creating libraries of C-code </a:t>
            </a:r>
            <a:r>
              <a:rPr lang="en-US" dirty="0" err="1" smtClean="0"/>
              <a:t>interfaceable</a:t>
            </a:r>
            <a:r>
              <a:rPr lang="en-US" dirty="0" smtClean="0"/>
              <a:t> with REACT, use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c_context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keyword</a:t>
            </a:r>
            <a:endParaRPr lang="en-US" dirty="0" smtClean="0"/>
          </a:p>
          <a:p>
            <a:r>
              <a:rPr lang="en-US" dirty="0" smtClean="0"/>
              <a:t>C contexts can contain active variables or actions.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c_context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public active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c_val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= “&lt;C expression&gt;”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action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c_act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! withArg:arg:50 “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    [code...]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”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700" dirty="0" smtClean="0">
                <a:cs typeface="Courier New" pitchFamily="49" charset="0"/>
              </a:rPr>
              <a:t>Code copied verbatim from within quotes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</a:t>
            </a:r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533400" y="1752600"/>
            <a:ext cx="86106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concurrent access to (shared) beaver data</a:t>
            </a:r>
          </a:p>
          <a:p>
            <a:pPr lvl="1"/>
            <a:r>
              <a:rPr lang="en-US" dirty="0" smtClean="0"/>
              <a:t>from multiple remote controllers</a:t>
            </a:r>
          </a:p>
          <a:p>
            <a:pPr lvl="1"/>
            <a:r>
              <a:rPr lang="en-US" dirty="0" smtClean="0"/>
              <a:t>from timer events</a:t>
            </a:r>
          </a:p>
          <a:p>
            <a:pPr lvl="1"/>
            <a:r>
              <a:rPr lang="en-US" dirty="0" smtClean="0"/>
              <a:t>from GUI threads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9284" y="3094672"/>
            <a:ext cx="1924855" cy="14773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0</a:t>
            </a:r>
          </a:p>
          <a:p>
            <a:r>
              <a:rPr lang="en-US" b="1" dirty="0" smtClean="0"/>
              <a:t>                       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2</a:t>
            </a:r>
            <a:endParaRPr lang="en-US" b="1" dirty="0"/>
          </a:p>
          <a:p>
            <a:r>
              <a:rPr lang="en-US" b="1" dirty="0" smtClean="0"/>
              <a:t>     </a:t>
            </a:r>
            <a:r>
              <a:rPr lang="en-US" b="1" dirty="0" smtClean="0">
                <a:solidFill>
                  <a:srgbClr val="FFC000"/>
                </a:solidFill>
              </a:rPr>
              <a:t>3</a:t>
            </a:r>
            <a:r>
              <a:rPr lang="en-US" b="1" dirty="0" smtClean="0"/>
              <a:t>                      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35" y="3331878"/>
            <a:ext cx="910255" cy="872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088" y="5359760"/>
            <a:ext cx="1599355" cy="1345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216" y="4795928"/>
            <a:ext cx="1592784" cy="1457143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6952889">
            <a:off x="6097502" y="5115870"/>
            <a:ext cx="847056" cy="116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3818347" flipV="1">
            <a:off x="6865237" y="4944616"/>
            <a:ext cx="830107" cy="127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Left Arrow 11"/>
          <p:cNvSpPr/>
          <p:nvPr/>
        </p:nvSpPr>
        <p:spPr>
          <a:xfrm rot="21243749">
            <a:off x="8183527" y="3350474"/>
            <a:ext cx="847016" cy="835261"/>
          </a:xfrm>
          <a:prstGeom prst="curvedLeftArrow">
            <a:avLst>
              <a:gd name="adj1" fmla="val 7751"/>
              <a:gd name="adj2" fmla="val 25355"/>
              <a:gd name="adj3" fmla="val 29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8" r="78981" b="37287"/>
          <a:stretch/>
        </p:blipFill>
        <p:spPr>
          <a:xfrm>
            <a:off x="1754591" y="4627046"/>
            <a:ext cx="3196306" cy="1932648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18345023">
            <a:off x="4881535" y="4728490"/>
            <a:ext cx="847056" cy="116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927728" y="3657600"/>
            <a:ext cx="666360" cy="14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4" t="36489" r="41529" b="40829"/>
          <a:stretch/>
        </p:blipFill>
        <p:spPr>
          <a:xfrm>
            <a:off x="5597461" y="3001962"/>
            <a:ext cx="2519736" cy="16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9" y="5470187"/>
            <a:ext cx="1425944" cy="10522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Technical contributions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856" y="1524000"/>
            <a:ext cx="7684944" cy="50292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Expressive power</a:t>
            </a:r>
            <a:r>
              <a:rPr lang="en-US" dirty="0"/>
              <a:t> &amp;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programming efficiency</a:t>
            </a:r>
          </a:p>
          <a:p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Programming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language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close to the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problem domain</a:t>
            </a:r>
          </a:p>
          <a:p>
            <a:pPr lvl="1"/>
            <a:r>
              <a:rPr lang="en-US" sz="2000" dirty="0" smtClean="0"/>
              <a:t>think in terms of simple data structures</a:t>
            </a:r>
          </a:p>
          <a:p>
            <a:pPr lvl="1"/>
            <a:r>
              <a:rPr lang="en-US" sz="2000" dirty="0"/>
              <a:t>don’t worry about concurrency and distributed architecture</a:t>
            </a:r>
          </a:p>
          <a:p>
            <a:pPr lvl="1"/>
            <a:r>
              <a:rPr lang="en-US" sz="2000" dirty="0" smtClean="0"/>
              <a:t>declarative </a:t>
            </a:r>
            <a:r>
              <a:rPr lang="en-US" sz="2000" dirty="0"/>
              <a:t>programming</a:t>
            </a:r>
            <a:r>
              <a:rPr lang="en-US" sz="2000" dirty="0" smtClean="0"/>
              <a:t>: say 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what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/>
              <a:t>not </a:t>
            </a:r>
            <a:r>
              <a:rPr lang="en-US" sz="2000" i="1" dirty="0" smtClean="0">
                <a:solidFill>
                  <a:schemeClr val="accent5">
                    <a:lumMod val="75000"/>
                  </a:schemeClr>
                </a:solidFill>
              </a:rPr>
              <a:t>how</a:t>
            </a:r>
          </a:p>
          <a:p>
            <a:r>
              <a:rPr lang="en-US" dirty="0" smtClean="0"/>
              <a:t>Runtime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environment</a:t>
            </a:r>
            <a:r>
              <a:rPr lang="en-US" dirty="0" smtClean="0"/>
              <a:t> +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code generation</a:t>
            </a:r>
          </a:p>
          <a:p>
            <a:pPr lvl="1"/>
            <a:r>
              <a:rPr lang="en-US" sz="2000" dirty="0" smtClean="0"/>
              <a:t>no explicit synchronization, queues, message passing</a:t>
            </a:r>
          </a:p>
          <a:p>
            <a:pPr lvl="1"/>
            <a:r>
              <a:rPr lang="en-US" sz="2000" dirty="0" smtClean="0"/>
              <a:t>no data consistency issues</a:t>
            </a:r>
          </a:p>
          <a:p>
            <a:pPr lvl="1"/>
            <a:r>
              <a:rPr lang="en-US" sz="2000" dirty="0" smtClean="0"/>
              <a:t>synthesized clients for different platforms</a:t>
            </a:r>
          </a:p>
          <a:p>
            <a:r>
              <a:rPr lang="en-US" dirty="0" smtClean="0"/>
              <a:t>Amenable to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tools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testing</a:t>
            </a:r>
            <a:r>
              <a:rPr lang="en-US" dirty="0" smtClean="0"/>
              <a:t>, and formal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analyses</a:t>
            </a:r>
          </a:p>
          <a:p>
            <a:pPr lvl="1"/>
            <a:r>
              <a:rPr lang="en-US" sz="2000" dirty="0" smtClean="0"/>
              <a:t>core aspect of the system are kept succinct and formal</a:t>
            </a:r>
          </a:p>
          <a:p>
            <a:pPr lvl="1"/>
            <a:r>
              <a:rPr lang="en-US" sz="2000" dirty="0" smtClean="0"/>
              <a:t>important for safety/security critical systems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1" y="2438400"/>
            <a:ext cx="1418616" cy="9221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41614"/>
            <a:ext cx="1154256" cy="1154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14243"/>
            <a:ext cx="2253574" cy="144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8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Designed to be intuitive and easy to learn</a:t>
            </a:r>
          </a:p>
          <a:p>
            <a:endParaRPr lang="en-US" sz="3200" dirty="0" smtClean="0"/>
          </a:p>
          <a:p>
            <a:r>
              <a:rPr lang="en-US" sz="3200" dirty="0" smtClean="0"/>
              <a:t>Powerful expressiveness</a:t>
            </a:r>
          </a:p>
          <a:p>
            <a:endParaRPr lang="en-US" sz="3200" dirty="0" smtClean="0"/>
          </a:p>
          <a:p>
            <a:r>
              <a:rPr lang="en-US" sz="3200" dirty="0" smtClean="0"/>
              <a:t>Widespread applications</a:t>
            </a:r>
            <a:endParaRPr lang="en-US" sz="3200" dirty="0"/>
          </a:p>
        </p:txBody>
      </p:sp>
      <p:pic>
        <p:nvPicPr>
          <p:cNvPr id="15362" name="Picture 2" descr="http://storybird.s3.amazonaws.com/artwork/andymcnally/full/happy-bot.jpeg"/>
          <p:cNvPicPr>
            <a:picLocks noChangeAspect="1" noChangeArrowheads="1"/>
          </p:cNvPicPr>
          <p:nvPr/>
        </p:nvPicPr>
        <p:blipFill>
          <a:blip r:embed="rId2" cstate="print"/>
          <a:srcRect l="13628" r="13687"/>
          <a:stretch>
            <a:fillRect/>
          </a:stretch>
        </p:blipFill>
        <p:spPr bwMode="auto">
          <a:xfrm>
            <a:off x="5108448" y="3124200"/>
            <a:ext cx="3657600" cy="3143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Model-based, event-driven programming paradigm</a:t>
            </a:r>
          </a:p>
          <a:p>
            <a:pPr lvl="1"/>
            <a:r>
              <a:rPr lang="en-US" sz="2400" dirty="0"/>
              <a:t>provides a simple declarative conceptual </a:t>
            </a:r>
            <a:r>
              <a:rPr lang="en-US" sz="2400" dirty="0" smtClean="0"/>
              <a:t>model</a:t>
            </a:r>
          </a:p>
          <a:p>
            <a:pPr lvl="1"/>
            <a:r>
              <a:rPr lang="en-US" sz="2400" dirty="0"/>
              <a:t>expressive power &amp; programming efficiency</a:t>
            </a:r>
          </a:p>
          <a:p>
            <a:pPr lvl="1"/>
            <a:r>
              <a:rPr lang="en-US" sz="2400" dirty="0"/>
              <a:t>programming language close to the problem </a:t>
            </a:r>
            <a:r>
              <a:rPr lang="en-US" sz="2400" dirty="0" smtClean="0"/>
              <a:t>domain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Runtime environment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400" dirty="0" smtClean="0"/>
              <a:t>manages access to single shared global state</a:t>
            </a:r>
          </a:p>
          <a:p>
            <a:pPr lvl="1"/>
            <a:r>
              <a:rPr lang="en-US" sz="2400" dirty="0" smtClean="0"/>
              <a:t>keeps everyone updated</a:t>
            </a:r>
          </a:p>
          <a:p>
            <a:pPr lvl="1"/>
            <a:r>
              <a:rPr lang="en-US" sz="2400" dirty="0" smtClean="0"/>
              <a:t>programs free </a:t>
            </a:r>
            <a:r>
              <a:rPr lang="en-US" sz="2400" dirty="0"/>
              <a:t>of concurrency bugs </a:t>
            </a:r>
            <a:r>
              <a:rPr lang="en-US" sz="2400" dirty="0" smtClean="0"/>
              <a:t>by </a:t>
            </a:r>
            <a:r>
              <a:rPr lang="en-US" sz="2400" dirty="0"/>
              <a:t>construction </a:t>
            </a: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Rich tool set</a:t>
            </a:r>
          </a:p>
          <a:p>
            <a:pPr lvl="1"/>
            <a:r>
              <a:rPr lang="en-US" sz="2400" dirty="0" smtClean="0"/>
              <a:t>amenable </a:t>
            </a:r>
            <a:r>
              <a:rPr lang="en-US" sz="2400" dirty="0"/>
              <a:t>to formal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analyses </a:t>
            </a:r>
            <a:r>
              <a:rPr lang="en-US" sz="2400" dirty="0" smtClean="0"/>
              <a:t>and automated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testing</a:t>
            </a:r>
          </a:p>
          <a:p>
            <a:pPr lvl="1"/>
            <a:r>
              <a:rPr lang="en-US" sz="2400" dirty="0"/>
              <a:t>enabled by the succinct </a:t>
            </a:r>
            <a:r>
              <a:rPr lang="en-US" sz="2400" dirty="0" smtClean="0"/>
              <a:t>and formal </a:t>
            </a:r>
            <a:r>
              <a:rPr lang="en-US" sz="2400" dirty="0"/>
              <a:t>event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6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38600" y="4419600"/>
            <a:ext cx="4953000" cy="2438400"/>
            <a:chOff x="3048000" y="4419600"/>
            <a:chExt cx="4953000" cy="2438400"/>
          </a:xfrm>
        </p:grpSpPr>
        <p:pic>
          <p:nvPicPr>
            <p:cNvPr id="16386" name="Picture 2" descr="http://loyalkng.com/wp-content/uploads/2012/06/draft_lens2883732module18171392photo_1235793208Bender003.jpg"/>
            <p:cNvPicPr>
              <a:picLocks noChangeAspect="1" noChangeArrowheads="1"/>
            </p:cNvPicPr>
            <p:nvPr/>
          </p:nvPicPr>
          <p:blipFill>
            <a:blip r:embed="rId2" cstate="print"/>
            <a:srcRect t="12500" b="21875"/>
            <a:stretch>
              <a:fillRect/>
            </a:stretch>
          </p:blipFill>
          <p:spPr bwMode="auto">
            <a:xfrm>
              <a:off x="3048000" y="4420195"/>
              <a:ext cx="4953000" cy="243780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200400" y="4419600"/>
              <a:ext cx="2590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Pros</a:t>
            </a:r>
          </a:p>
          <a:p>
            <a:pPr lvl="1"/>
            <a:r>
              <a:rPr lang="en-US" sz="2100" dirty="0" smtClean="0"/>
              <a:t>Highly abstract </a:t>
            </a:r>
            <a:r>
              <a:rPr lang="en-US" sz="2100" dirty="0" smtClean="0">
                <a:sym typeface="Wingdings" panose="05000000000000000000" pitchFamily="2" charset="2"/>
              </a:rPr>
              <a:t> </a:t>
            </a:r>
            <a:r>
              <a:rPr lang="en-US" sz="2100" dirty="0" smtClean="0"/>
              <a:t>easy to learn &amp; portable</a:t>
            </a:r>
          </a:p>
          <a:p>
            <a:pPr lvl="1"/>
            <a:r>
              <a:rPr lang="en-US" sz="2100" dirty="0" smtClean="0"/>
              <a:t>Flexible </a:t>
            </a:r>
            <a:r>
              <a:rPr lang="en-US" sz="2100" dirty="0" smtClean="0">
                <a:sym typeface="Wingdings" panose="05000000000000000000" pitchFamily="2" charset="2"/>
              </a:rPr>
              <a:t> can i</a:t>
            </a:r>
            <a:r>
              <a:rPr lang="en-US" sz="2100" dirty="0" smtClean="0"/>
              <a:t>nterface with native C code</a:t>
            </a:r>
          </a:p>
          <a:p>
            <a:pPr lvl="1"/>
            <a:r>
              <a:rPr lang="en-US" sz="2100" dirty="0" smtClean="0"/>
              <a:t>Accessible </a:t>
            </a:r>
            <a:r>
              <a:rPr lang="en-US" sz="2100" dirty="0" smtClean="0">
                <a:sym typeface="Wingdings" panose="05000000000000000000" pitchFamily="2" charset="2"/>
              </a:rPr>
              <a:t> </a:t>
            </a:r>
            <a:r>
              <a:rPr lang="en-US" sz="2100" dirty="0" smtClean="0"/>
              <a:t>robotics programming requires extensive technical knowledge; REACT abstractions eliminate the need for hobbyists to acquire such knowledge.</a:t>
            </a:r>
          </a:p>
          <a:p>
            <a:pPr lvl="1"/>
            <a:r>
              <a:rPr lang="en-US" sz="2100" dirty="0" smtClean="0"/>
              <a:t>Expressive </a:t>
            </a:r>
            <a:r>
              <a:rPr lang="en-US" sz="2100" dirty="0" smtClean="0">
                <a:sym typeface="Wingdings" panose="05000000000000000000" pitchFamily="2" charset="2"/>
              </a:rPr>
              <a:t> p</a:t>
            </a:r>
            <a:r>
              <a:rPr lang="en-US" sz="2100" dirty="0" smtClean="0"/>
              <a:t>rograms written faster, robots developed more easily</a:t>
            </a:r>
          </a:p>
          <a:p>
            <a:r>
              <a:rPr lang="en-US" sz="2400" dirty="0" smtClean="0"/>
              <a:t>Cons</a:t>
            </a:r>
          </a:p>
          <a:p>
            <a:pPr lvl="1"/>
            <a:r>
              <a:rPr lang="en-US" sz="2100" dirty="0" smtClean="0"/>
              <a:t>Centralized (not designed for distributed systems)</a:t>
            </a:r>
          </a:p>
          <a:p>
            <a:pPr lvl="1"/>
            <a:r>
              <a:rPr lang="en-US" sz="2100" dirty="0" smtClean="0"/>
              <a:t>Sequential implementation (no concurrent events)</a:t>
            </a:r>
          </a:p>
          <a:p>
            <a:pPr lvl="1"/>
            <a:r>
              <a:rPr lang="en-US" sz="2100" dirty="0" smtClean="0"/>
              <a:t>No explicit data model</a:t>
            </a:r>
          </a:p>
          <a:p>
            <a:pPr lvl="2"/>
            <a:r>
              <a:rPr lang="en-US" sz="1800" dirty="0" smtClean="0"/>
              <a:t>data conflated with contexts</a:t>
            </a:r>
          </a:p>
          <a:p>
            <a:pPr lvl="1"/>
            <a:endParaRPr lang="en-US" sz="2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REACT: domain-specific </a:t>
            </a:r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onditional events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eriodic events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2514601"/>
            <a:ext cx="388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every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interval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[code to execute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every interval </a:t>
            </a:r>
            <a:r>
              <a:rPr lang="en-US" sz="2100" i="1" dirty="0" err="1" smtClean="0"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2514600"/>
            <a:ext cx="3886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whenever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[code to execute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whenever the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condition is true]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4800600" y="4321794"/>
            <a:ext cx="388620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</a:t>
            </a:r>
            <a:r>
              <a:rPr lang="en-US" dirty="0" smtClean="0"/>
              <a:t>nvariants</a:t>
            </a:r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09600" y="4335649"/>
            <a:ext cx="3886200" cy="640080"/>
          </a:xfrm>
          <a:prstGeom prst="rect">
            <a:avLst/>
          </a:prstGeom>
          <a:solidFill>
            <a:schemeClr val="accent4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yped events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149840"/>
            <a:ext cx="38862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100" i="1" dirty="0" err="1" smtClean="0">
                <a:latin typeface="Courier New" pitchFamily="49" charset="0"/>
                <a:cs typeface="Courier New" pitchFamily="49" charset="0"/>
              </a:rPr>
              <a:t>EventType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[code to execute when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an event of the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above type occurs]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600" y="5135984"/>
            <a:ext cx="388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invariant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[condition that must </a:t>
            </a:r>
            <a:br>
              <a:rPr lang="en-US" sz="21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i="1" dirty="0" smtClean="0">
                <a:latin typeface="Courier New" pitchFamily="49" charset="0"/>
                <a:cs typeface="Courier New" pitchFamily="49" charset="0"/>
              </a:rPr>
              <a:t>   hold at all times]</a:t>
            </a:r>
          </a:p>
          <a:p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1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  <p:bldP spid="8" grpId="0"/>
      <p:bldP spid="10" grpId="0"/>
      <p:bldP spid="11" grpId="0" animBg="1"/>
      <p:bldP spid="12" grpId="0" animBg="1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80275"/>
            <a:ext cx="8534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MAX_BEAVERS  = 5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MAX_X, MAX_Y = (10, 10)</a:t>
            </a:r>
          </a:p>
          <a:p>
            <a:endParaRPr lang="en-US" sz="2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record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vy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2100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21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1676400"/>
            <a:ext cx="5410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{</a:t>
            </a:r>
          </a:p>
          <a:p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invariant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beavers.size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&lt; MAX_BEAVERS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i="1" dirty="0" smtClean="0">
                <a:solidFill>
                  <a:srgbClr val="A5AB81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# ...</a:t>
            </a:r>
            <a:endParaRPr lang="en-US" sz="2100" i="1" dirty="0">
              <a:solidFill>
                <a:srgbClr val="A5AB81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4" t="36489" r="41529" b="40829"/>
          <a:stretch/>
        </p:blipFill>
        <p:spPr>
          <a:xfrm>
            <a:off x="4495800" y="4343400"/>
            <a:ext cx="354450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7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BeaverSim</a:t>
            </a:r>
            <a:r>
              <a:rPr lang="en-US" dirty="0" smtClean="0"/>
              <a:t> in REACT: </a:t>
            </a:r>
            <a:r>
              <a:rPr lang="en-US" b="1" dirty="0" smtClean="0"/>
              <a:t>contexts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600200"/>
            <a:ext cx="8915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100" b="1" dirty="0" err="1" smtClean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BeaverSim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dirty="0">
                <a:solidFill>
                  <a:srgbClr val="DD8047">
                    <a:lumMod val="50000"/>
                  </a:srgbClr>
                </a:solidFill>
                <a:latin typeface="Courier New" pitchFamily="49" charset="0"/>
                <a:cs typeface="Courier New" pitchFamily="49" charset="0"/>
              </a:rPr>
              <a:t>beavers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100" dirty="0" err="1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listof</a:t>
            </a:r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(Beaver)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# update position according to speed</a:t>
            </a:r>
            <a:endParaRPr lang="en-US" sz="2100" b="1" dirty="0" smtClean="0">
              <a:solidFill>
                <a:srgbClr val="7BA79D">
                  <a:lumMod val="75000"/>
                </a:srgb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every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(1000)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sz="2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b.y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b.vy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1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i="1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i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# bounce back whenever hit the left wall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whenever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beavers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 0)</a:t>
            </a:r>
            <a:r>
              <a:rPr lang="en-US" sz="2100" b="1" dirty="0" smtClean="0">
                <a:solidFill>
                  <a:srgbClr val="7BA79D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</a:t>
            </a:r>
            <a:endParaRPr lang="en-US" sz="21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-</a:t>
            </a:r>
            <a:r>
              <a:rPr lang="en-US" sz="21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b.vx</a:t>
            </a:r>
            <a:endParaRPr lang="en-US" sz="21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1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226552" cy="990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New:</a:t>
            </a:r>
            <a:r>
              <a:rPr lang="en-US" sz="3600" dirty="0"/>
              <a:t> </a:t>
            </a:r>
            <a:r>
              <a:rPr lang="en-US" sz="3600" dirty="0" smtClean="0"/>
              <a:t>Collision detection for </a:t>
            </a:r>
            <a:r>
              <a:rPr lang="en-US" sz="3600" dirty="0" err="1" smtClean="0"/>
              <a:t>BeaverSim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</a:t>
            </a:r>
            <a:r>
              <a:rPr lang="en-US" b="1" dirty="0" smtClean="0">
                <a:solidFill>
                  <a:srgbClr val="C00000"/>
                </a:solidFill>
              </a:rPr>
              <a:t>eature goal</a:t>
            </a:r>
          </a:p>
          <a:p>
            <a:pPr lvl="1"/>
            <a:r>
              <a:rPr lang="en-US" dirty="0" smtClean="0"/>
              <a:t>beavers autonomously </a:t>
            </a:r>
            <a:r>
              <a:rPr lang="en-US" dirty="0" smtClean="0">
                <a:solidFill>
                  <a:srgbClr val="C00000"/>
                </a:solidFill>
              </a:rPr>
              <a:t>detect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rgbClr val="C00000"/>
                </a:solidFill>
              </a:rPr>
              <a:t>avoid collisions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feature implementation</a:t>
            </a:r>
          </a:p>
          <a:p>
            <a:pPr lvl="1"/>
            <a:r>
              <a:rPr lang="en-US" dirty="0" smtClean="0"/>
              <a:t>modify how positions are updated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b="1" dirty="0" smtClean="0">
                <a:solidFill>
                  <a:srgbClr val="C00000"/>
                </a:solidFill>
              </a:rPr>
              <a:t>afety goal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dirty="0" smtClean="0">
                <a:solidFill>
                  <a:srgbClr val="C00000"/>
                </a:solidFill>
              </a:rPr>
              <a:t>erify</a:t>
            </a:r>
            <a:r>
              <a:rPr lang="en-US" dirty="0" smtClean="0"/>
              <a:t> that the above implementation is </a:t>
            </a:r>
            <a:r>
              <a:rPr lang="en-US" dirty="0" smtClean="0">
                <a:solidFill>
                  <a:srgbClr val="C00000"/>
                </a:solidFill>
              </a:rPr>
              <a:t>correct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9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to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odel REACT programs in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b="1" dirty="0" smtClean="0">
                <a:solidFill>
                  <a:srgbClr val="C00000"/>
                </a:solidFill>
              </a:rPr>
              <a:t>lloy</a:t>
            </a:r>
          </a:p>
          <a:p>
            <a:r>
              <a:rPr lang="en-US" dirty="0" smtClean="0"/>
              <a:t>about alloy</a:t>
            </a:r>
          </a:p>
          <a:p>
            <a:pPr lvl="1"/>
            <a:r>
              <a:rPr lang="en-US" dirty="0" smtClean="0"/>
              <a:t>fully </a:t>
            </a:r>
            <a:r>
              <a:rPr lang="en-US" dirty="0" smtClean="0">
                <a:solidFill>
                  <a:srgbClr val="C00000"/>
                </a:solidFill>
              </a:rPr>
              <a:t>automated</a:t>
            </a:r>
            <a:r>
              <a:rPr lang="en-US" dirty="0" smtClean="0"/>
              <a:t> relational </a:t>
            </a:r>
            <a:r>
              <a:rPr lang="en-US" dirty="0" smtClean="0">
                <a:solidFill>
                  <a:srgbClr val="C00000"/>
                </a:solidFill>
              </a:rPr>
              <a:t>constraint solver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high-level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abstractions</a:t>
            </a:r>
          </a:p>
          <a:p>
            <a:pPr lvl="2"/>
            <a:r>
              <a:rPr lang="en-US" dirty="0" smtClean="0"/>
              <a:t>convenient for modeling REACT records/contexts</a:t>
            </a:r>
          </a:p>
          <a:p>
            <a:pPr lvl="1"/>
            <a:r>
              <a:rPr lang="en-US" dirty="0" smtClean="0"/>
              <a:t>has an </a:t>
            </a:r>
            <a:r>
              <a:rPr lang="en-US" dirty="0" smtClean="0">
                <a:solidFill>
                  <a:srgbClr val="C00000"/>
                </a:solidFill>
              </a:rPr>
              <a:t>event-idiom</a:t>
            </a:r>
            <a:endParaRPr lang="en-US" dirty="0" smtClean="0"/>
          </a:p>
          <a:p>
            <a:pPr lvl="2"/>
            <a:r>
              <a:rPr lang="en-US" dirty="0" smtClean="0"/>
              <a:t>used to analyze all </a:t>
            </a:r>
            <a:r>
              <a:rPr lang="en-US" dirty="0" err="1" smtClean="0"/>
              <a:t>interleavings</a:t>
            </a:r>
            <a:r>
              <a:rPr lang="en-US" dirty="0" smtClean="0"/>
              <a:t> of REACT events</a:t>
            </a:r>
          </a:p>
          <a:p>
            <a:pPr lvl="1"/>
            <a:r>
              <a:rPr lang="en-US" u="sng" dirty="0" smtClean="0"/>
              <a:t>drawback</a:t>
            </a:r>
            <a:r>
              <a:rPr lang="en-US" dirty="0" smtClean="0"/>
              <a:t>: bounded analysis</a:t>
            </a:r>
          </a:p>
          <a:p>
            <a:pPr lvl="2"/>
            <a:r>
              <a:rPr lang="en-US" dirty="0" smtClean="0"/>
              <a:t>REACT programs must be discretized and </a:t>
            </a:r>
            <a:r>
              <a:rPr lang="en-US" dirty="0" err="1" smtClean="0"/>
              <a:t>finitized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83"/>
          <a:stretch/>
        </p:blipFill>
        <p:spPr>
          <a:xfrm>
            <a:off x="7696200" y="20320"/>
            <a:ext cx="126507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9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55367</TotalTime>
  <Words>2070</Words>
  <Application>Microsoft Office PowerPoint</Application>
  <PresentationFormat>On-screen Show (4:3)</PresentationFormat>
  <Paragraphs>565</Paragraphs>
  <Slides>43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Median</vt:lpstr>
      <vt:lpstr>Solstice</vt:lpstr>
      <vt:lpstr>Bounded Verification of Discretized REACT Programs</vt:lpstr>
      <vt:lpstr>BeaveSim app in REACT</vt:lpstr>
      <vt:lpstr>Example: BeaverSim</vt:lpstr>
      <vt:lpstr>Implementation challenges</vt:lpstr>
      <vt:lpstr>REACT: domain-specific features</vt:lpstr>
      <vt:lpstr>BeaverSim in REACT: model</vt:lpstr>
      <vt:lpstr>BeaverSim in REACT: contexts</vt:lpstr>
      <vt:lpstr>New: Collision detection for BeaverSim</vt:lpstr>
      <vt:lpstr>Approach to Verification</vt:lpstr>
      <vt:lpstr>Alloy Model of BeaverSim</vt:lpstr>
      <vt:lpstr>Event-Idiom in Alloy</vt:lpstr>
      <vt:lpstr>Checking Safety Properties</vt:lpstr>
      <vt:lpstr>Avoid collisions: Attempt 1</vt:lpstr>
      <vt:lpstr>Analysis Results</vt:lpstr>
      <vt:lpstr>PowerPoint Presentation</vt:lpstr>
      <vt:lpstr>PowerPoint Presentation</vt:lpstr>
      <vt:lpstr>Proposed Solution</vt:lpstr>
      <vt:lpstr>REACT: Records, Contexts, Events</vt:lpstr>
      <vt:lpstr>Example: BeaverSim</vt:lpstr>
      <vt:lpstr>Traditional approach to timer events</vt:lpstr>
      <vt:lpstr>BeaverSim in REACT: model</vt:lpstr>
      <vt:lpstr>BeaverSim in REACT: events</vt:lpstr>
      <vt:lpstr>BeaverSim in REACT: events</vt:lpstr>
      <vt:lpstr>BeaverSim in REACT: events</vt:lpstr>
      <vt:lpstr>BeaverSim in REACT: contexts</vt:lpstr>
      <vt:lpstr>BeaverSim in REACT: contexts</vt:lpstr>
      <vt:lpstr>Demo (implemented on top of ROS)</vt:lpstr>
      <vt:lpstr>Original TurtleSim Spawn event</vt:lpstr>
      <vt:lpstr>Original TurtleSim model class</vt:lpstr>
      <vt:lpstr>Big Idea</vt:lpstr>
      <vt:lpstr>Status</vt:lpstr>
      <vt:lpstr>Benefits and Future Goals</vt:lpstr>
      <vt:lpstr>The End</vt:lpstr>
      <vt:lpstr>Hello World example</vt:lpstr>
      <vt:lpstr>A more complex example</vt:lpstr>
      <vt:lpstr>Variables</vt:lpstr>
      <vt:lpstr>In-depth: ‘whenever’ vs. ‘every’ events</vt:lpstr>
      <vt:lpstr>In-depth: ‘on’ events vs. actions</vt:lpstr>
      <vt:lpstr>Embedded C</vt:lpstr>
      <vt:lpstr>Technical contributions</vt:lpstr>
      <vt:lpstr>REACT</vt:lpstr>
      <vt:lpstr>Proposed Solution</vt:lpstr>
      <vt:lpstr>REACT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Will</dc:creator>
  <cp:lastModifiedBy>Campus User</cp:lastModifiedBy>
  <cp:revision>238</cp:revision>
  <dcterms:created xsi:type="dcterms:W3CDTF">2012-10-28T19:28:57Z</dcterms:created>
  <dcterms:modified xsi:type="dcterms:W3CDTF">2014-05-10T16:20:57Z</dcterms:modified>
</cp:coreProperties>
</file>