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52"/>
  </p:notesMasterIdLst>
  <p:sldIdLst>
    <p:sldId id="256" r:id="rId3"/>
    <p:sldId id="307" r:id="rId4"/>
    <p:sldId id="296" r:id="rId5"/>
    <p:sldId id="312" r:id="rId6"/>
    <p:sldId id="303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2" r:id="rId16"/>
    <p:sldId id="323" r:id="rId17"/>
    <p:sldId id="320" r:id="rId18"/>
    <p:sldId id="324" r:id="rId19"/>
    <p:sldId id="326" r:id="rId20"/>
    <p:sldId id="311" r:id="rId21"/>
    <p:sldId id="308" r:id="rId22"/>
    <p:sldId id="325" r:id="rId23"/>
    <p:sldId id="292" r:id="rId24"/>
    <p:sldId id="293" r:id="rId25"/>
    <p:sldId id="295" r:id="rId26"/>
    <p:sldId id="261" r:id="rId27"/>
    <p:sldId id="302" r:id="rId28"/>
    <p:sldId id="291" r:id="rId29"/>
    <p:sldId id="297" r:id="rId30"/>
    <p:sldId id="309" r:id="rId31"/>
    <p:sldId id="298" r:id="rId32"/>
    <p:sldId id="299" r:id="rId33"/>
    <p:sldId id="300" r:id="rId34"/>
    <p:sldId id="301" r:id="rId35"/>
    <p:sldId id="304" r:id="rId36"/>
    <p:sldId id="305" r:id="rId37"/>
    <p:sldId id="285" r:id="rId38"/>
    <p:sldId id="287" r:id="rId39"/>
    <p:sldId id="289" r:id="rId40"/>
    <p:sldId id="279" r:id="rId41"/>
    <p:sldId id="271" r:id="rId42"/>
    <p:sldId id="262" r:id="rId43"/>
    <p:sldId id="274" r:id="rId44"/>
    <p:sldId id="275" r:id="rId45"/>
    <p:sldId id="276" r:id="rId46"/>
    <p:sldId id="272" r:id="rId47"/>
    <p:sldId id="286" r:id="rId48"/>
    <p:sldId id="258" r:id="rId49"/>
    <p:sldId id="294" r:id="rId50"/>
    <p:sldId id="26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36495-4ED7-48B6-B896-5B42241BD9FE}">
          <p14:sldIdLst>
            <p14:sldId id="256"/>
            <p14:sldId id="307"/>
            <p14:sldId id="296"/>
            <p14:sldId id="312"/>
            <p14:sldId id="303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0"/>
            <p14:sldId id="324"/>
            <p14:sldId id="326"/>
          </p14:sldIdLst>
        </p14:section>
        <p14:section name="OLD" id="{553F86A3-6238-4BBA-9E93-42404E8CDB4C}">
          <p14:sldIdLst>
            <p14:sldId id="311"/>
            <p14:sldId id="308"/>
            <p14:sldId id="325"/>
            <p14:sldId id="292"/>
            <p14:sldId id="293"/>
            <p14:sldId id="295"/>
            <p14:sldId id="261"/>
            <p14:sldId id="302"/>
            <p14:sldId id="291"/>
            <p14:sldId id="297"/>
            <p14:sldId id="309"/>
            <p14:sldId id="298"/>
            <p14:sldId id="299"/>
            <p14:sldId id="300"/>
            <p14:sldId id="301"/>
            <p14:sldId id="304"/>
            <p14:sldId id="305"/>
            <p14:sldId id="285"/>
            <p14:sldId id="287"/>
            <p14:sldId id="289"/>
            <p14:sldId id="279"/>
            <p14:sldId id="271"/>
            <p14:sldId id="262"/>
            <p14:sldId id="274"/>
            <p14:sldId id="275"/>
            <p14:sldId id="276"/>
            <p14:sldId id="272"/>
            <p14:sldId id="286"/>
            <p14:sldId id="258"/>
            <p14:sldId id="294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3981" autoAdjust="0"/>
  </p:normalViewPr>
  <p:slideViewPr>
    <p:cSldViewPr>
      <p:cViewPr varScale="1">
        <p:scale>
          <a:sx n="94" d="100"/>
          <a:sy n="94" d="100"/>
        </p:scale>
        <p:origin x="-7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4E56-9AC2-42C5-8BD2-8B44C63949EB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12E3-CCAF-4E47-94AA-37F5F465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A12E3-CCAF-4E47-94AA-37F5F46576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r>
              <a:rPr kumimoji="0" lang="en-US" smtClean="0"/>
              <a:t>1</a:t>
            </a:r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4.jpe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742" y="4114800"/>
            <a:ext cx="3000227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8229600" cy="1524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Bounded Verification of Discretized REACT Programs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7378" y="2438400"/>
            <a:ext cx="3810000" cy="1600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vent-driven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synchronous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oncurrent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uring-complete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2969" y="4419600"/>
            <a:ext cx="4770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Will Noble, 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Aleksandar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Milicevic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Damien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Zufferey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	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Stelios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Sidiroglou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		Prof. Martin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Rinard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33557"/>
              </p:ext>
            </p:extLst>
          </p:nvPr>
        </p:nvGraphicFramePr>
        <p:xfrm>
          <a:off x="5735320" y="376936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Safety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check </a:t>
            </a:r>
            <a:r>
              <a:rPr lang="en-US" dirty="0" err="1" smtClean="0">
                <a:solidFill>
                  <a:srgbClr val="000000"/>
                </a:solidFill>
              </a:rPr>
              <a:t>noCollision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1F1FA8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  b1.x.t </a:t>
            </a:r>
            <a:r>
              <a:rPr lang="en-US" dirty="0">
                <a:solidFill>
                  <a:srgbClr val="000000"/>
                </a:solidFill>
              </a:rPr>
              <a:t>= b2.x.t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b1.y.t = </a:t>
            </a:r>
            <a:r>
              <a:rPr lang="en-US" dirty="0" smtClean="0">
                <a:solidFill>
                  <a:srgbClr val="000000"/>
                </a:solidFill>
              </a:rPr>
              <a:t>b2.y.t      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for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but</a:t>
            </a:r>
            <a:r>
              <a:rPr lang="en-US" dirty="0">
                <a:ea typeface="Times New Roman"/>
              </a:rPr>
              <a:t> </a:t>
            </a:r>
            <a:r>
              <a:rPr lang="en-US" b="1" dirty="0" smtClean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 smtClean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Beaver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Time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1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Event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394960" y="1678940"/>
            <a:ext cx="3672840" cy="812324"/>
          </a:xfrm>
          <a:prstGeom prst="borderCallout1">
            <a:avLst>
              <a:gd name="adj1" fmla="val 34665"/>
              <a:gd name="adj2" fmla="val -350"/>
              <a:gd name="adj3" fmla="val 74978"/>
              <a:gd name="adj4" fmla="val -25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at each time step, no two beavers occupy the same position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6692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Counterexample found</a:t>
            </a:r>
            <a:endParaRPr lang="en-US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4114453"/>
            <a:ext cx="4580906" cy="2362547"/>
            <a:chOff x="1591294" y="3504853"/>
            <a:chExt cx="5640086" cy="30486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4" y="3504853"/>
              <a:ext cx="5640085" cy="152434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5" y="5029200"/>
              <a:ext cx="5640085" cy="1524347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6324600" y="426720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4600" y="426720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17280" y="39334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9634" y="633626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936666" y="5994400"/>
            <a:ext cx="26930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29080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turn </a:t>
            </a:r>
            <a:r>
              <a:rPr lang="en-US" i="1" dirty="0">
                <a:solidFill>
                  <a:srgbClr val="429E24"/>
                </a:solidFill>
              </a:rPr>
              <a:t>right: R(90) = [ 0, -1; 1, 0 </a:t>
            </a:r>
            <a:r>
              <a:rPr lang="en-US" i="1" dirty="0" smtClean="0">
                <a:solidFill>
                  <a:srgbClr val="429E24"/>
                </a:solidFill>
              </a:rPr>
              <a:t>]</a:t>
            </a:r>
          </a:p>
          <a:p>
            <a:r>
              <a:rPr lang="en-US" dirty="0" smtClean="0"/>
              <a:t>     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[-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2748972"/>
            <a:ext cx="5592781" cy="2547875"/>
            <a:chOff x="1231139" y="2666826"/>
            <a:chExt cx="6681722" cy="304395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86438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sz="2600" dirty="0" smtClean="0"/>
              <a:t>scope: up to 2 beavers </a:t>
            </a:r>
            <a:r>
              <a:rPr lang="en-US" sz="2600" dirty="0" smtClean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</a:t>
            </a:r>
            <a:r>
              <a:rPr lang="en-US" sz="2600" i="1" dirty="0" smtClean="0"/>
              <a:t>no counterexample </a:t>
            </a:r>
          </a:p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</a:t>
            </a:r>
            <a:r>
              <a:rPr lang="en-US" sz="2600" i="1" dirty="0" smtClean="0"/>
              <a:t>counterexample found</a:t>
            </a:r>
            <a:endParaRPr lang="en-US" sz="26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76615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36019" y="4760037"/>
            <a:ext cx="25190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76440" y="4389120"/>
            <a:ext cx="1" cy="29157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477001" y="4343400"/>
            <a:ext cx="1" cy="24842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05047" y="4269770"/>
            <a:ext cx="30480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650480" y="4373070"/>
            <a:ext cx="1" cy="26497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572786"/>
            <a:ext cx="38100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19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B2 didn’t expect B2 to turn right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29360" y="4038600"/>
            <a:ext cx="319024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119" y="2375253"/>
            <a:ext cx="5482869" cy="2501547"/>
            <a:chOff x="1231139" y="2666826"/>
            <a:chExt cx="6681722" cy="3048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91000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609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</a:t>
            </a:r>
            <a:r>
              <a:rPr lang="en-US" sz="2600" i="1" dirty="0" smtClean="0"/>
              <a:t>counterexample still found</a:t>
            </a:r>
            <a:endParaRPr lang="en-US" sz="26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92418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68162" y="4760037"/>
            <a:ext cx="29839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811653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15907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444304"/>
            <a:ext cx="35052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B1 didn’t expect B2 to stop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6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357620" y="2133600"/>
            <a:ext cx="2192020" cy="2766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19200" y="2957957"/>
            <a:ext cx="3048000" cy="2766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</a:t>
            </a:r>
            <a:r>
              <a:rPr lang="en-US" i="1" dirty="0" smtClean="0">
                <a:solidFill>
                  <a:srgbClr val="429E24"/>
                </a:solidFill>
              </a:rPr>
              <a:t>position OR is currently there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or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t, b2.y.t]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10200" y="38100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Passes the check!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Automated analysis</a:t>
            </a:r>
          </a:p>
          <a:p>
            <a:endParaRPr lang="en-US" dirty="0" smtClean="0"/>
          </a:p>
          <a:p>
            <a:r>
              <a:rPr lang="en-US" dirty="0" smtClean="0"/>
              <a:t>Easy to model REACT programs</a:t>
            </a:r>
          </a:p>
          <a:p>
            <a:endParaRPr lang="en-US" dirty="0" smtClean="0"/>
          </a:p>
          <a:p>
            <a:r>
              <a:rPr lang="en-US" dirty="0" smtClean="0"/>
              <a:t>Flexibility to represent different event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Too coarse abstraction for some robots</a:t>
            </a:r>
          </a:p>
          <a:p>
            <a:endParaRPr lang="en-US" dirty="0"/>
          </a:p>
          <a:p>
            <a:r>
              <a:rPr lang="en-US" dirty="0" smtClean="0"/>
              <a:t>Everything discretized</a:t>
            </a:r>
          </a:p>
          <a:p>
            <a:endParaRPr lang="en-US" dirty="0"/>
          </a:p>
          <a:p>
            <a:r>
              <a:rPr lang="en-US" dirty="0" smtClean="0"/>
              <a:t>Bounded analysis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648200"/>
            <a:ext cx="81534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4800" dirty="0" smtClean="0">
                <a:solidFill>
                  <a:srgbClr val="C00000"/>
                </a:solidFill>
              </a:rPr>
              <a:t>Next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how to address these issues</a:t>
            </a:r>
          </a:p>
        </p:txBody>
      </p:sp>
    </p:spTree>
    <p:extLst>
      <p:ext uri="{BB962C8B-B14F-4D97-AF65-F5344CB8AC3E}">
        <p14:creationId xmlns:p14="http://schemas.microsoft.com/office/powerpoint/2010/main" val="5915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# update position according to speed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2100" i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# bounce back whenever hit the left wall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BeaveSim</a:t>
            </a:r>
            <a:r>
              <a:rPr lang="en-US" dirty="0" smtClean="0"/>
              <a:t> app in REACT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" b="8148"/>
          <a:stretch/>
        </p:blipFill>
        <p:spPr>
          <a:xfrm>
            <a:off x="1143000" y="1676400"/>
            <a:ext cx="777958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rgbClr val="A5AB81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rgbClr val="A5AB81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4495800" y="4343400"/>
            <a:ext cx="35445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51460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800600" y="4321794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</a:pPr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600" y="4335649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</a:pPr>
            <a:r>
              <a:rPr lang="en-US" dirty="0"/>
              <a:t>t</a:t>
            </a:r>
            <a:r>
              <a:rPr lang="en-US" dirty="0" smtClean="0"/>
              <a:t>yped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14984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100" i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EventType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[code to execute when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an event of the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above type occurs]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35984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8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1999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Concurrent and distributed architecture</a:t>
            </a:r>
          </a:p>
          <a:p>
            <a:pPr lvl="1"/>
            <a:r>
              <a:rPr lang="en-US" dirty="0" smtClean="0"/>
              <a:t>data races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tomicity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shared data inconsistency</a:t>
            </a:r>
          </a:p>
          <a:p>
            <a:endParaRPr lang="en-US" sz="3200" dirty="0" smtClean="0">
              <a:latin typeface="Gill Sans MT" panose="020B0502020104020203" pitchFamily="34" charset="0"/>
            </a:endParaRPr>
          </a:p>
          <a:p>
            <a:r>
              <a:rPr lang="en-US" sz="3200" dirty="0" smtClean="0">
                <a:latin typeface="Gill Sans MT" panose="020B0502020104020203" pitchFamily="34" charset="0"/>
              </a:rPr>
              <a:t>Implementation complexity</a:t>
            </a:r>
          </a:p>
          <a:p>
            <a:pPr lvl="1"/>
            <a:r>
              <a:rPr lang="en-US" dirty="0" smtClean="0"/>
              <a:t>hard to analyze, test, </a:t>
            </a:r>
            <a:br>
              <a:rPr lang="en-US" dirty="0" smtClean="0"/>
            </a:br>
            <a:r>
              <a:rPr lang="en-US" dirty="0" smtClean="0"/>
              <a:t>ensure correctness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212651" y="7176551"/>
            <a:ext cx="65179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E5B30C-50DD-48BD-AF63-58D041617FC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"/>
            <a:ext cx="8763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Distributed, Interactive, Heterogeneous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7630" y="3460881"/>
            <a:ext cx="3746370" cy="3084369"/>
            <a:chOff x="5397630" y="3460881"/>
            <a:chExt cx="3746370" cy="3084369"/>
          </a:xfrm>
        </p:grpSpPr>
        <p:pic>
          <p:nvPicPr>
            <p:cNvPr id="26" name="Picture 2" descr="http://i.i.com.com/cnwk.1d/i/tim/2012/10/08/acer-windows-8-touchscreen-lapto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5492518"/>
              <a:ext cx="1182151" cy="10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3862483"/>
              <a:ext cx="2374538" cy="2012875"/>
            </a:xfrm>
            <a:prstGeom prst="rect">
              <a:avLst/>
            </a:prstGeom>
          </p:spPr>
        </p:pic>
        <p:pic>
          <p:nvPicPr>
            <p:cNvPr id="11" name="Picture 2" descr="http://disney-clipart.com/Wall-E/characters/Wall-E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7781" y="4038601"/>
              <a:ext cx="2031648" cy="1754398"/>
            </a:xfrm>
            <a:prstGeom prst="rect">
              <a:avLst/>
            </a:prstGeom>
            <a:noFill/>
          </p:spPr>
        </p:pic>
        <p:pic>
          <p:nvPicPr>
            <p:cNvPr id="24" name="Picture 23" descr="http://cdn.arstechnica.net/wp-content/uploads/2012/08/Xperia-Tablet-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48" y="3560321"/>
              <a:ext cx="1356374" cy="8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://www.hypersonictechnologies.com/wp-content/uploads/2012/10/How-to-select-a-cost-effective-deskto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489" y="5652891"/>
              <a:ext cx="1561511" cy="89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s.tmocache.com/images/png/products/phones/Google_Nexus_4/250x270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3460881"/>
              <a:ext cx="1008826" cy="104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Model-based, event-driven paradigm</a:t>
            </a:r>
          </a:p>
          <a:p>
            <a:pPr lvl="1"/>
            <a:r>
              <a:rPr lang="en-US" dirty="0" smtClean="0"/>
              <a:t>global model of the entire distribute system</a:t>
            </a:r>
          </a:p>
          <a:p>
            <a:pPr lvl="1"/>
            <a:r>
              <a:rPr lang="en-US" dirty="0" smtClean="0"/>
              <a:t>simple sequential semantics</a:t>
            </a:r>
          </a:p>
          <a:p>
            <a:pPr lvl="1"/>
            <a:r>
              <a:rPr lang="en-US" dirty="0" smtClean="0"/>
              <a:t>expressive programming language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manages accesses to shared state</a:t>
            </a:r>
          </a:p>
          <a:p>
            <a:pPr lvl="1"/>
            <a:r>
              <a:rPr lang="en-US" dirty="0" smtClean="0"/>
              <a:t>no data races by </a:t>
            </a:r>
            <a:r>
              <a:rPr lang="en-US" dirty="0"/>
              <a:t>construction</a:t>
            </a:r>
            <a:r>
              <a:rPr lang="en-US" sz="2400" dirty="0"/>
              <a:t> 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amenable </a:t>
            </a:r>
            <a:r>
              <a:rPr lang="en-US" dirty="0"/>
              <a:t>to formal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dirty="0" smtClean="0"/>
              <a:t>(e.g., testing, security,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REACT: Records, Contexts,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simple data structures</a:t>
            </a:r>
          </a:p>
          <a:p>
            <a:pPr lvl="1"/>
            <a:r>
              <a:rPr lang="en-US" dirty="0"/>
              <a:t>used to represent the core data model of the system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Contexts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encapsulate different processes (nodes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store records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allow robots to dynamically react to their environments</a:t>
            </a:r>
          </a:p>
          <a:p>
            <a:pPr lvl="1"/>
            <a:r>
              <a:rPr lang="en-US" dirty="0"/>
              <a:t>triggered by the user, timer, whenever a condition holds, …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40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Implement a beaver simulator: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(inspired by the ROS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turtlesim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example)</a:t>
            </a:r>
          </a:p>
          <a:p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: a beaver has position (x, y) and speed (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en-US" dirty="0" smtClean="0"/>
              <a:t>: no more than 5 beavers allowed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every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1s positions are updated according to speed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whenever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a beavers hits a wall, its speed is reversed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simulator node displays current positions of all beavers</a:t>
            </a:r>
            <a:endParaRPr lang="en-US" sz="800" dirty="0" smtClean="0"/>
          </a:p>
          <a:p>
            <a:pPr lvl="1"/>
            <a:r>
              <a:rPr lang="en-US" dirty="0" smtClean="0"/>
              <a:t>arbitrary number of remote controller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 to timer events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fragmented implementation of </a:t>
            </a:r>
            <a:r>
              <a:rPr lang="en-US" sz="3200" i="1" dirty="0"/>
              <a:t>whenever</a:t>
            </a:r>
            <a:r>
              <a:rPr lang="en-US" sz="3200" dirty="0"/>
              <a:t> actions</a:t>
            </a:r>
          </a:p>
          <a:p>
            <a:pPr lvl="1"/>
            <a:r>
              <a:rPr lang="en-US" i="1" dirty="0"/>
              <a:t>whenever</a:t>
            </a:r>
            <a:r>
              <a:rPr lang="en-US" dirty="0"/>
              <a:t> conditions can turn true at various code points</a:t>
            </a:r>
          </a:p>
          <a:p>
            <a:pPr lvl="2"/>
            <a:r>
              <a:rPr lang="en-US" i="1" dirty="0"/>
              <a:t>e.g., (1) when position is auto-updated based on speed and</a:t>
            </a:r>
            <a:br>
              <a:rPr lang="en-US" i="1" dirty="0"/>
            </a:br>
            <a:r>
              <a:rPr lang="en-US" i="1" dirty="0"/>
              <a:t>       (2) when position is explicitly set by a remote controller</a:t>
            </a:r>
          </a:p>
          <a:p>
            <a:endParaRPr lang="en-US" sz="3200" dirty="0" smtClean="0"/>
          </a:p>
          <a:p>
            <a:r>
              <a:rPr lang="en-US" sz="3200" dirty="0" smtClean="0"/>
              <a:t>fragmented </a:t>
            </a:r>
            <a:r>
              <a:rPr lang="en-US" sz="3200" dirty="0"/>
              <a:t>implementation of </a:t>
            </a:r>
            <a:r>
              <a:rPr lang="en-US" sz="3200" i="1" dirty="0"/>
              <a:t>constraint</a:t>
            </a:r>
            <a:r>
              <a:rPr lang="en-US" sz="3200" dirty="0"/>
              <a:t> </a:t>
            </a:r>
            <a:r>
              <a:rPr lang="en-US" sz="3200" dirty="0" smtClean="0"/>
              <a:t>checks</a:t>
            </a:r>
          </a:p>
          <a:p>
            <a:pPr lvl="1"/>
            <a:r>
              <a:rPr lang="en-US" dirty="0" smtClean="0"/>
              <a:t>have to make sure that invariants hold after every 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1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concurrent access to (shared) beaver data</a:t>
            </a:r>
          </a:p>
          <a:p>
            <a:pPr lvl="1"/>
            <a:r>
              <a:rPr lang="en-US" dirty="0" smtClean="0"/>
              <a:t>from multiple remote controllers</a:t>
            </a:r>
          </a:p>
          <a:p>
            <a:pPr lvl="1"/>
            <a:r>
              <a:rPr lang="en-US" dirty="0" smtClean="0"/>
              <a:t>from timer events</a:t>
            </a:r>
          </a:p>
          <a:p>
            <a:pPr lvl="1"/>
            <a:r>
              <a:rPr lang="en-US" dirty="0" smtClean="0"/>
              <a:t>from GUI threads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9284" y="3094672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35" y="3331878"/>
            <a:ext cx="910255" cy="872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88" y="5359760"/>
            <a:ext cx="1599355" cy="134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16" y="4795928"/>
            <a:ext cx="1592784" cy="14571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6952889">
            <a:off x="6097502" y="511587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818347" flipV="1">
            <a:off x="6865237" y="4944616"/>
            <a:ext cx="830107" cy="127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21243749">
            <a:off x="8183527" y="3350474"/>
            <a:ext cx="847016" cy="835261"/>
          </a:xfrm>
          <a:prstGeom prst="curvedLeftArrow">
            <a:avLst>
              <a:gd name="adj1" fmla="val 7751"/>
              <a:gd name="adj2" fmla="val 25355"/>
              <a:gd name="adj3" fmla="val 2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1754591" y="4627046"/>
            <a:ext cx="3196306" cy="193264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8345023">
            <a:off x="4881535" y="472849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927728" y="3657600"/>
            <a:ext cx="666360" cy="14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5597461" y="3001962"/>
            <a:ext cx="2519736" cy="16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0 &lt;=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receiver.beavers.size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dx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MyGui.new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.start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exit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.stop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.draw_beavers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(beavers)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8145" y="1090136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5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6774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KEY_0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KEY_4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KEY_c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‘B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KEY_UP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endParaRPr lang="en-US" sz="2100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-1)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KEY_DOWN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KEY_LEFT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-1,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KEY_RIGHT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0)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5715000" y="1066800"/>
            <a:ext cx="3196306" cy="19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(implemented on top of </a:t>
            </a:r>
            <a:r>
              <a:rPr lang="en-US" b="1" dirty="0" smtClean="0"/>
              <a:t>ROS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73"/>
          <a:stretch/>
        </p:blipFill>
        <p:spPr>
          <a:xfrm>
            <a:off x="838200" y="1546011"/>
            <a:ext cx="8077200" cy="52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Spawn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(req.name,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req.x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req.y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req.theta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ROS_ERROR(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turtled named [%s] already exists"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req.name.c_str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res.name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do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"turtle"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++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id_counter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while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else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}</a:t>
            </a:r>
          </a:p>
          <a:p>
            <a:pPr>
              <a:lnSpc>
                <a:spcPts val="1800"/>
              </a:lnSpc>
            </a:pP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TurtlePtr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t(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new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Turtle(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_[rand()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%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turtle_images_.size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y), angle));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turtles_[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update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ROS_INFO(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"Spawning turtle [%s] at x=[%f], y=[%f], theta=[%f]"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real_name.c_str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x, y,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model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class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Turtle 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void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ConstPtr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 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namespace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orient_(orient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pen_on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QColor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(DEFAULT_PEN_R, DEFAULT_PEN_G, DEFAULT_PEN_B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_.subscribe(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_.advertise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&gt;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534400" cy="106851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Generic</a:t>
            </a:r>
            <a:r>
              <a:rPr lang="en-US" sz="2800" dirty="0"/>
              <a:t> platform for programming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event-driven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systems</a:t>
            </a:r>
          </a:p>
          <a:p>
            <a:pPr lvl="1"/>
            <a:r>
              <a:rPr lang="en-US" sz="2800" dirty="0"/>
              <a:t>covers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whole class</a:t>
            </a:r>
            <a:r>
              <a:rPr lang="en-US" sz="2800" dirty="0"/>
              <a:t> of programs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14600"/>
            <a:ext cx="18034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0" y="3860799"/>
            <a:ext cx="1397001" cy="1397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277" y="297698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spreadsheets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34317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cms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974652"/>
            <a:ext cx="32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interactive event-driven apps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6921542" y="3161648"/>
            <a:ext cx="342858" cy="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8280" y="4527840"/>
            <a:ext cx="490560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9835" y="3323547"/>
            <a:ext cx="0" cy="35716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4384" y="377037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s</a:t>
            </a:r>
            <a:r>
              <a:rPr lang="en-US" sz="2400" dirty="0" smtClean="0">
                <a:latin typeface="Gill Sans MT" pitchFamily="34" charset="0"/>
              </a:rPr>
              <a:t>imilar to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733800" y="4114800"/>
            <a:ext cx="1524000" cy="20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5326145"/>
            <a:ext cx="8534400" cy="1455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End-user</a:t>
            </a:r>
            <a:r>
              <a:rPr lang="en-US" sz="2800" dirty="0"/>
              <a:t> programming of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interactive </a:t>
            </a:r>
            <a:r>
              <a:rPr lang="en-US" sz="2800" dirty="0" smtClean="0"/>
              <a:t>apps</a:t>
            </a:r>
          </a:p>
          <a:p>
            <a:pPr lvl="1"/>
            <a:r>
              <a:rPr lang="en-US" sz="2500" dirty="0" smtClean="0"/>
              <a:t>examples: social web apps, robots</a:t>
            </a:r>
            <a:endParaRPr lang="en-US" sz="2500" dirty="0"/>
          </a:p>
          <a:p>
            <a:pPr lvl="1"/>
            <a:r>
              <a:rPr lang="en-US" sz="2400" dirty="0"/>
              <a:t>makes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simple tasks easy </a:t>
            </a:r>
            <a:r>
              <a:rPr lang="en-US" sz="2400" dirty="0"/>
              <a:t>and difficult ones </a:t>
            </a:r>
            <a:r>
              <a:rPr lang="en-US" sz="2400" dirty="0" smtClean="0"/>
              <a:t>possible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50086" y="3394298"/>
            <a:ext cx="2362200" cy="1470025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6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  <p:bldP spid="13" grpId="0"/>
      <p:bldP spid="14" grpId="0" animBg="1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2" y="1524000"/>
            <a:ext cx="2043716" cy="12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1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client/server</a:t>
            </a:r>
            <a:r>
              <a:rPr lang="en-US" sz="3200" dirty="0" smtClean="0"/>
              <a:t> applications</a:t>
            </a:r>
          </a:p>
          <a:p>
            <a:pPr lvl="1"/>
            <a:r>
              <a:rPr lang="en-US" sz="2800" dirty="0" smtClean="0"/>
              <a:t>implemented in Java</a:t>
            </a:r>
          </a:p>
          <a:p>
            <a:pPr lvl="1"/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web applications</a:t>
            </a:r>
          </a:p>
          <a:p>
            <a:pPr lvl="1"/>
            <a:r>
              <a:rPr lang="en-US" sz="2800" dirty="0" smtClean="0"/>
              <a:t>implemented for Ruby on Rails</a:t>
            </a:r>
          </a:p>
          <a:p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ROS</a:t>
            </a:r>
          </a:p>
          <a:p>
            <a:endParaRPr lang="en-US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smtClean="0"/>
              <a:t>Next: look for concrete robot examples</a:t>
            </a:r>
          </a:p>
          <a:p>
            <a:pPr lvl="1"/>
            <a:r>
              <a:rPr lang="en-US" sz="2800" dirty="0" smtClean="0"/>
              <a:t>robots are event driven, often mission critical</a:t>
            </a:r>
          </a:p>
          <a:p>
            <a:pPr lvl="1"/>
            <a:r>
              <a:rPr lang="en-US" sz="2800" dirty="0" smtClean="0"/>
              <a:t>adapt our paradigm to programming robots</a:t>
            </a:r>
          </a:p>
          <a:p>
            <a:pPr lvl="1"/>
            <a:r>
              <a:rPr lang="en-US" sz="2800" dirty="0" smtClean="0"/>
              <a:t>verify functional correctness</a:t>
            </a:r>
          </a:p>
        </p:txBody>
      </p:sp>
      <p:pic>
        <p:nvPicPr>
          <p:cNvPr id="1028" name="Picture 4" descr="http://upload.wikimedia.org/wikipedia/en/thumb/e/e9/Ruby_on_Rails.svg/150px-Ruby_on_Rail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04" y="2971800"/>
            <a:ext cx="64809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0"/>
            <a:ext cx="685800" cy="685800"/>
          </a:xfrm>
          <a:prstGeom prst="rect">
            <a:avLst/>
          </a:prstGeom>
        </p:spPr>
      </p:pic>
      <p:pic>
        <p:nvPicPr>
          <p:cNvPr id="7" name="Picture 4" descr="http://i01.i.aliimg.com/wsphoto/v0/651913937/2012-New-Cute-font-b-Robot-b-font-Doggie-font-b-Dog-b-font-Electronic-fo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386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6" y="5298871"/>
            <a:ext cx="1508731" cy="130284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13" y="1524000"/>
            <a:ext cx="7720187" cy="47318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Rich</a:t>
            </a:r>
            <a:r>
              <a:rPr lang="en-US" sz="2800" dirty="0" smtClean="0"/>
              <a:t> programming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speeds </a:t>
            </a:r>
            <a:r>
              <a:rPr lang="en-US" sz="2400" dirty="0" smtClean="0"/>
              <a:t>up development process</a:t>
            </a: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eliminates</a:t>
            </a:r>
            <a:r>
              <a:rPr lang="en-US" sz="2400" dirty="0" smtClean="0"/>
              <a:t> </a:t>
            </a:r>
            <a:r>
              <a:rPr lang="en-US" sz="2400" dirty="0"/>
              <a:t>a whole class of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concurrency bugs </a:t>
            </a:r>
            <a:r>
              <a:rPr lang="en-US" sz="2400" dirty="0"/>
              <a:t>by </a:t>
            </a:r>
            <a:r>
              <a:rPr lang="en-US" sz="2400" dirty="0" smtClean="0"/>
              <a:t>construction</a:t>
            </a:r>
            <a:endParaRPr lang="en-US" sz="400" dirty="0" smtClean="0"/>
          </a:p>
          <a:p>
            <a:r>
              <a:rPr lang="en-US" sz="2800" dirty="0" smtClean="0"/>
              <a:t>Application in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domain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field access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managed </a:t>
            </a:r>
            <a:r>
              <a:rPr lang="en-US" sz="2400" dirty="0" smtClean="0"/>
              <a:t>by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runtime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security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policies </a:t>
            </a:r>
            <a:r>
              <a:rPr lang="en-US" sz="2400" dirty="0" smtClean="0"/>
              <a:t>can be defined independently and automatically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enforced </a:t>
            </a:r>
            <a:r>
              <a:rPr lang="en-US" sz="2400" dirty="0" smtClean="0"/>
              <a:t>at runtime</a:t>
            </a:r>
          </a:p>
          <a:p>
            <a:pPr lvl="1"/>
            <a:endParaRPr lang="en-US" sz="4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Robot programming </a:t>
            </a:r>
            <a:r>
              <a:rPr lang="en-US" sz="2800" dirty="0" smtClean="0"/>
              <a:t>for end-users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" y="3789874"/>
            <a:ext cx="1371600" cy="91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/>
          <p:cNvGrpSpPr/>
          <p:nvPr/>
        </p:nvGrpSpPr>
        <p:grpSpPr>
          <a:xfrm>
            <a:off x="109872" y="2000205"/>
            <a:ext cx="1351218" cy="1187535"/>
            <a:chOff x="83079" y="1401762"/>
            <a:chExt cx="1351218" cy="11875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97" y="2055897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9" y="1401762"/>
              <a:ext cx="695325" cy="4635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" y="1633537"/>
              <a:ext cx="609600" cy="609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33912" y="5842337"/>
            <a:ext cx="369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endParaRPr lang="en-US" sz="6000" b="1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Benefits and 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model</a:t>
            </a:r>
            <a:r>
              <a:rPr lang="en-US" dirty="0" smtClean="0">
                <a:solidFill>
                  <a:prstClr val="black"/>
                </a:solidFill>
              </a:rPr>
              <a:t>: a beaver has position (</a:t>
            </a:r>
            <a:r>
              <a:rPr lang="en-US" dirty="0" err="1" smtClean="0">
                <a:solidFill>
                  <a:prstClr val="black"/>
                </a:solidFill>
              </a:rPr>
              <a:t>x,y</a:t>
            </a:r>
            <a:r>
              <a:rPr lang="en-US" dirty="0" smtClean="0">
                <a:solidFill>
                  <a:prstClr val="black"/>
                </a:solidFill>
              </a:rPr>
              <a:t>) and speed (</a:t>
            </a:r>
            <a:r>
              <a:rPr lang="en-US" dirty="0" err="1" smtClean="0">
                <a:solidFill>
                  <a:prstClr val="black"/>
                </a:solidFill>
              </a:rPr>
              <a:t>vx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vy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4B6D2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constraint</a:t>
            </a:r>
            <a:r>
              <a:rPr lang="en-US" dirty="0" smtClean="0">
                <a:solidFill>
                  <a:prstClr val="black"/>
                </a:solidFill>
              </a:rPr>
              <a:t>: no more than 5 beavers allowed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every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1s positions are updated according to speed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whenever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 beavers hits a wall, its speed is reversed</a:t>
            </a:r>
          </a:p>
        </p:txBody>
      </p:sp>
    </p:spTree>
    <p:extLst>
      <p:ext uri="{BB962C8B-B14F-4D97-AF65-F5344CB8AC3E}">
        <p14:creationId xmlns:p14="http://schemas.microsoft.com/office/powerpoint/2010/main" val="38414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trigger-event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action call w/ argument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“Hello, world!”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built-in action call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Main.exit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4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Outputs: Hello, world!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686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banging = 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8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forTime:dur:5000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withEnthusiasm:enth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banging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dur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(banging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spinhead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withEnthusiasm:10 forTime:10000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(20000)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withEnthusiasm:20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(public) (active) name = value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</a:t>
            </a:r>
            <a:r>
              <a:rPr lang="en-US" dirty="0" smtClean="0">
                <a:cs typeface="Courier New" pitchFamily="49" charset="0"/>
              </a:rPr>
              <a:t>is the variable identifier,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dirty="0" smtClean="0">
                <a:cs typeface="Courier New" pitchFamily="49" charset="0"/>
              </a:rPr>
              <a:t>is a numerical expression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cs typeface="Courier New" pitchFamily="49" charset="0"/>
              </a:rPr>
              <a:t>modifier allows variable to be visible outside of its own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en-US" dirty="0" smtClean="0">
                <a:cs typeface="Courier New" pitchFamily="49" charset="0"/>
              </a:rPr>
              <a:t>modifier creates an active variable: read-only once defined, and re-evaluate their assigned expression every time they are referenced. They are implemented as in-line function calls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In-depth: ‘whenever’ vs. ‘every’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whenever (condition) {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condition: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to check</a:t>
            </a:r>
          </a:p>
          <a:p>
            <a:r>
              <a:rPr lang="en-US" sz="2400" dirty="0" smtClean="0"/>
              <a:t>for direct reactions to changes in the robot’s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every(interval)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interval: numerical expression for time interval</a:t>
            </a:r>
          </a:p>
          <a:p>
            <a:r>
              <a:rPr lang="en-US" sz="2400" dirty="0" smtClean="0"/>
              <a:t>requires some method of retrieving clock ticks</a:t>
            </a:r>
          </a:p>
          <a:p>
            <a:pPr>
              <a:buNone/>
            </a:pPr>
            <a:r>
              <a:rPr lang="en-US" sz="2400" dirty="0" smtClean="0"/>
              <a:t>Implementation: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whenever 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interval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&lt;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Whenever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In-depth: ‘on’ events vs.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2438400"/>
            <a:ext cx="4191000" cy="3581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4000"/>
              </a:lnSpc>
              <a:buNone/>
            </a:pPr>
            <a:r>
              <a:rPr lang="en-US" dirty="0" smtClean="0"/>
              <a:t>Called explicitly with: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for reactions to user-defined circumstances</a:t>
            </a:r>
          </a:p>
          <a:p>
            <a:r>
              <a:rPr lang="en-US" sz="2400" dirty="0" smtClean="0"/>
              <a:t>only execute if context is live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action name! &lt;arguments&gt;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code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Argument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ext_name:int_name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def_val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  <a:p>
            <a:r>
              <a:rPr lang="en-US" sz="2400" dirty="0" smtClean="0"/>
              <a:t>Use system of constraints to ensure safety</a:t>
            </a:r>
          </a:p>
          <a:p>
            <a:r>
              <a:rPr lang="en-US" sz="2400" dirty="0" smtClean="0"/>
              <a:t>Take dynamic arguments</a:t>
            </a:r>
          </a:p>
          <a:p>
            <a:pPr>
              <a:buNone/>
            </a:pPr>
            <a:r>
              <a:rPr lang="en-US" dirty="0" smtClean="0"/>
              <a:t>Calling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context_id.action_id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&lt;arguments to pass&gt;</a:t>
            </a: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04800" y="1752600"/>
            <a:ext cx="4191000" cy="640080"/>
          </a:xfrm>
        </p:spPr>
        <p:txBody>
          <a:bodyPr/>
          <a:lstStyle/>
          <a:p>
            <a:r>
              <a:rPr lang="en-US" dirty="0" smtClean="0"/>
              <a:t>‘on’ event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62800" y="1752600"/>
            <a:ext cx="1600200" cy="4419600"/>
          </a:xfrm>
        </p:spPr>
        <p:txBody>
          <a:bodyPr>
            <a:noAutofit/>
          </a:bodyPr>
          <a:lstStyle/>
          <a:p>
            <a:r>
              <a:rPr lang="en-US" dirty="0" smtClean="0"/>
              <a:t>In order to implement APIs for particular robots in REACT, platform-specific code will surely be needed.  Embedding native C-code into REACT source can facilitate this.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64008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 “C context” construct for creating libraries of C-code </a:t>
            </a:r>
            <a:r>
              <a:rPr lang="en-US" dirty="0" err="1" smtClean="0"/>
              <a:t>interfaceable</a:t>
            </a:r>
            <a:r>
              <a:rPr lang="en-US" dirty="0" smtClean="0"/>
              <a:t> with REACT, 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keyword</a:t>
            </a:r>
            <a:endParaRPr lang="en-US" dirty="0" smtClean="0"/>
          </a:p>
          <a:p>
            <a:r>
              <a:rPr lang="en-US" dirty="0" smtClean="0"/>
              <a:t>C contexts can contain active variables or actions.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public active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c_val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“&lt;C expression&gt;”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action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c_act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! withArg:arg:50 “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[code...]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700" dirty="0" smtClean="0">
                <a:cs typeface="Courier New" pitchFamily="49" charset="0"/>
              </a:rPr>
              <a:t>Code copied verbatim from within quotes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" y="5470187"/>
            <a:ext cx="1425944" cy="1052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Technical contributions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856" y="1524000"/>
            <a:ext cx="7684944" cy="5029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Expressive power</a:t>
            </a:r>
            <a:r>
              <a:rPr lang="en-US" dirty="0"/>
              <a:t> &amp;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programming efficiency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close to the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problem domain</a:t>
            </a:r>
          </a:p>
          <a:p>
            <a:pPr lvl="1"/>
            <a:r>
              <a:rPr lang="en-US" sz="2000" dirty="0" smtClean="0"/>
              <a:t>think in terms of simple data structures</a:t>
            </a:r>
          </a:p>
          <a:p>
            <a:pPr lvl="1"/>
            <a:r>
              <a:rPr lang="en-US" sz="2000" dirty="0"/>
              <a:t>don’t worry about concurrency and distributed architecture</a:t>
            </a:r>
          </a:p>
          <a:p>
            <a:pPr lvl="1"/>
            <a:r>
              <a:rPr lang="en-US" sz="2000" dirty="0" smtClean="0"/>
              <a:t>declarative </a:t>
            </a:r>
            <a:r>
              <a:rPr lang="en-US" sz="2000" dirty="0"/>
              <a:t>programming</a:t>
            </a:r>
            <a:r>
              <a:rPr lang="en-US" sz="2000" dirty="0" smtClean="0"/>
              <a:t>: say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not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how</a:t>
            </a:r>
          </a:p>
          <a:p>
            <a:r>
              <a:rPr lang="en-US" dirty="0" smtClean="0"/>
              <a:t>Runtime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code generation</a:t>
            </a:r>
          </a:p>
          <a:p>
            <a:pPr lvl="1"/>
            <a:r>
              <a:rPr lang="en-US" sz="2000" dirty="0" smtClean="0"/>
              <a:t>no explicit synchronization, queues, message passing</a:t>
            </a:r>
          </a:p>
          <a:p>
            <a:pPr lvl="1"/>
            <a:r>
              <a:rPr lang="en-US" sz="2000" dirty="0" smtClean="0"/>
              <a:t>no data consistency issues</a:t>
            </a:r>
          </a:p>
          <a:p>
            <a:pPr lvl="1"/>
            <a:r>
              <a:rPr lang="en-US" sz="2000" dirty="0" smtClean="0"/>
              <a:t>synthesized clients for different platforms</a:t>
            </a:r>
          </a:p>
          <a:p>
            <a:r>
              <a:rPr lang="en-US" dirty="0" smtClean="0"/>
              <a:t>Amenable to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tools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, and formal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</a:p>
          <a:p>
            <a:pPr lvl="1"/>
            <a:r>
              <a:rPr lang="en-US" sz="2000" dirty="0" smtClean="0"/>
              <a:t>core aspect of the system are kept succinct and formal</a:t>
            </a:r>
          </a:p>
          <a:p>
            <a:pPr lvl="1"/>
            <a:r>
              <a:rPr lang="en-US" sz="2000" dirty="0" smtClean="0"/>
              <a:t>important for safety/security critical systems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" y="2438400"/>
            <a:ext cx="1418616" cy="922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1614"/>
            <a:ext cx="1154256" cy="115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43"/>
            <a:ext cx="2253574" cy="14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Designed to be intuitive and easy to learn</a:t>
            </a:r>
          </a:p>
          <a:p>
            <a:endParaRPr lang="en-US" sz="3200" dirty="0" smtClean="0"/>
          </a:p>
          <a:p>
            <a:r>
              <a:rPr lang="en-US" sz="3200" dirty="0" smtClean="0"/>
              <a:t>Powerful expressiveness</a:t>
            </a:r>
          </a:p>
          <a:p>
            <a:endParaRPr lang="en-US" sz="3200" dirty="0" smtClean="0"/>
          </a:p>
          <a:p>
            <a:r>
              <a:rPr lang="en-US" sz="3200" dirty="0" smtClean="0"/>
              <a:t>Widespread applications</a:t>
            </a:r>
            <a:endParaRPr lang="en-US" sz="3200" dirty="0"/>
          </a:p>
        </p:txBody>
      </p:sp>
      <p:pic>
        <p:nvPicPr>
          <p:cNvPr id="15362" name="Picture 2" descr="http://storybird.s3.amazonaws.com/artwork/andymcnally/full/happy-bot.jpeg"/>
          <p:cNvPicPr>
            <a:picLocks noChangeAspect="1" noChangeArrowheads="1"/>
          </p:cNvPicPr>
          <p:nvPr/>
        </p:nvPicPr>
        <p:blipFill>
          <a:blip r:embed="rId2" cstate="print"/>
          <a:srcRect l="13628" r="13687"/>
          <a:stretch>
            <a:fillRect/>
          </a:stretch>
        </p:blipFill>
        <p:spPr bwMode="auto">
          <a:xfrm>
            <a:off x="5108448" y="3124200"/>
            <a:ext cx="36576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Model-based, event-driven programming paradigm</a:t>
            </a:r>
          </a:p>
          <a:p>
            <a:pPr lvl="1"/>
            <a:r>
              <a:rPr lang="en-US" sz="2400" dirty="0"/>
              <a:t>provides a simple declarative conceptual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/>
              <a:t>expressive power &amp; programming efficiency</a:t>
            </a:r>
          </a:p>
          <a:p>
            <a:pPr lvl="1"/>
            <a:r>
              <a:rPr lang="en-US" sz="2400" dirty="0"/>
              <a:t>programming language close to the problem </a:t>
            </a:r>
            <a:r>
              <a:rPr lang="en-US" sz="2400" dirty="0" smtClean="0"/>
              <a:t>domain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/>
              <a:t>manages access to single shared global state</a:t>
            </a:r>
          </a:p>
          <a:p>
            <a:pPr lvl="1"/>
            <a:r>
              <a:rPr lang="en-US" sz="2400" dirty="0" smtClean="0"/>
              <a:t>keeps everyone updated</a:t>
            </a:r>
          </a:p>
          <a:p>
            <a:pPr lvl="1"/>
            <a:r>
              <a:rPr lang="en-US" sz="2400" dirty="0" smtClean="0"/>
              <a:t>programs free </a:t>
            </a:r>
            <a:r>
              <a:rPr lang="en-US" sz="2400" dirty="0"/>
              <a:t>of concurrency bugs </a:t>
            </a:r>
            <a:r>
              <a:rPr lang="en-US" sz="2400" dirty="0" smtClean="0"/>
              <a:t>by </a:t>
            </a:r>
            <a:r>
              <a:rPr lang="en-US" sz="2400" dirty="0"/>
              <a:t>construction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Rich tool set</a:t>
            </a:r>
          </a:p>
          <a:p>
            <a:pPr lvl="1"/>
            <a:r>
              <a:rPr lang="en-US" sz="2400" dirty="0" smtClean="0"/>
              <a:t>amenable </a:t>
            </a:r>
            <a:r>
              <a:rPr lang="en-US" sz="2400" dirty="0"/>
              <a:t>to formal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sz="2400" dirty="0" smtClean="0"/>
              <a:t>and automated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400" dirty="0"/>
              <a:t>enabled by the succinct </a:t>
            </a:r>
            <a:r>
              <a:rPr lang="en-US" sz="2400" dirty="0" smtClean="0"/>
              <a:t>and formal </a:t>
            </a:r>
            <a:r>
              <a:rPr lang="en-US" sz="2400" dirty="0"/>
              <a:t>event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38600" y="4419600"/>
            <a:ext cx="4953000" cy="2438400"/>
            <a:chOff x="3048000" y="4419600"/>
            <a:chExt cx="4953000" cy="2438400"/>
          </a:xfrm>
        </p:grpSpPr>
        <p:pic>
          <p:nvPicPr>
            <p:cNvPr id="16386" name="Picture 2" descr="http://loyalkng.com/wp-content/uploads/2012/06/draft_lens2883732module18171392photo_1235793208Bender003.jpg"/>
            <p:cNvPicPr>
              <a:picLocks noChangeAspect="1" noChangeArrowheads="1"/>
            </p:cNvPicPr>
            <p:nvPr/>
          </p:nvPicPr>
          <p:blipFill>
            <a:blip r:embed="rId2" cstate="print"/>
            <a:srcRect t="12500" b="21875"/>
            <a:stretch>
              <a:fillRect/>
            </a:stretch>
          </p:blipFill>
          <p:spPr bwMode="auto">
            <a:xfrm>
              <a:off x="3048000" y="4420195"/>
              <a:ext cx="4953000" cy="243780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200400" y="4419600"/>
              <a:ext cx="2590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Pros</a:t>
            </a:r>
          </a:p>
          <a:p>
            <a:pPr lvl="1"/>
            <a:r>
              <a:rPr lang="en-US" sz="2100" dirty="0" smtClean="0"/>
              <a:t>Highly abstract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easy to learn &amp; portable</a:t>
            </a:r>
          </a:p>
          <a:p>
            <a:pPr lvl="1"/>
            <a:r>
              <a:rPr lang="en-US" sz="2100" dirty="0" smtClean="0"/>
              <a:t>Flexible </a:t>
            </a:r>
            <a:r>
              <a:rPr lang="en-US" sz="2100" dirty="0" smtClean="0">
                <a:sym typeface="Wingdings" panose="05000000000000000000" pitchFamily="2" charset="2"/>
              </a:rPr>
              <a:t> can i</a:t>
            </a:r>
            <a:r>
              <a:rPr lang="en-US" sz="2100" dirty="0" smtClean="0"/>
              <a:t>nterface with native C code</a:t>
            </a:r>
          </a:p>
          <a:p>
            <a:pPr lvl="1"/>
            <a:r>
              <a:rPr lang="en-US" sz="2100" dirty="0" smtClean="0"/>
              <a:t>Accessible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robotics programming requires extensive technical knowledge; REACT abstractions eliminate the need for hobbyists to acquire such knowledge.</a:t>
            </a:r>
          </a:p>
          <a:p>
            <a:pPr lvl="1"/>
            <a:r>
              <a:rPr lang="en-US" sz="2100" dirty="0" smtClean="0"/>
              <a:t>Expressive </a:t>
            </a:r>
            <a:r>
              <a:rPr lang="en-US" sz="2100" dirty="0" smtClean="0">
                <a:sym typeface="Wingdings" panose="05000000000000000000" pitchFamily="2" charset="2"/>
              </a:rPr>
              <a:t> p</a:t>
            </a:r>
            <a:r>
              <a:rPr lang="en-US" sz="2100" dirty="0" smtClean="0"/>
              <a:t>rograms written faster, robots developed more easily</a:t>
            </a:r>
          </a:p>
          <a:p>
            <a:r>
              <a:rPr lang="en-US" sz="2400" dirty="0" smtClean="0"/>
              <a:t>Cons</a:t>
            </a:r>
          </a:p>
          <a:p>
            <a:pPr lvl="1"/>
            <a:r>
              <a:rPr lang="en-US" sz="2100" dirty="0" smtClean="0"/>
              <a:t>Centralized (not designed for distributed systems)</a:t>
            </a:r>
          </a:p>
          <a:p>
            <a:pPr lvl="1"/>
            <a:r>
              <a:rPr lang="en-US" sz="2100" dirty="0" smtClean="0"/>
              <a:t>Sequential implementation (no concurrent events)</a:t>
            </a:r>
          </a:p>
          <a:p>
            <a:pPr lvl="1"/>
            <a:r>
              <a:rPr lang="en-US" sz="2100" dirty="0" smtClean="0"/>
              <a:t>No explicit data model</a:t>
            </a:r>
          </a:p>
          <a:p>
            <a:pPr lvl="2"/>
            <a:r>
              <a:rPr lang="en-US" sz="1800" dirty="0" smtClean="0"/>
              <a:t>data conflated with contexts</a:t>
            </a:r>
          </a:p>
          <a:p>
            <a:pPr lvl="1"/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" y="5396805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07560" y="1752600"/>
            <a:ext cx="3886200" cy="4572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7560" y="221996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4800" y="4892105"/>
            <a:ext cx="4267200" cy="44804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5391335"/>
            <a:ext cx="4267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5 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7560" y="221996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(1000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4607560" y="4277360"/>
            <a:ext cx="3886200" cy="45720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conditional events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07560" y="4744721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7560" y="4744720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</a:t>
            </a:r>
            <a:r>
              <a:rPr lang="en-US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0)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bounce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off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 left wall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304800" y="1761760"/>
            <a:ext cx="4267200" cy="44804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228678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x, 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62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6" grpId="0" uiExpand="1" build="p" animBg="1"/>
      <p:bldP spid="8" grpId="0"/>
      <p:bldP spid="8" grpId="1"/>
      <p:bldP spid="11" grpId="0" animBg="1"/>
      <p:bldP spid="14" grpId="0"/>
      <p:bldP spid="16" grpId="0"/>
      <p:bldP spid="17" grpId="0" build="p" animBg="1"/>
      <p:bldP spid="18" grpId="0"/>
      <p:bldP spid="18" grpId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26552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New:</a:t>
            </a:r>
            <a:r>
              <a:rPr lang="en-US" sz="3600" dirty="0"/>
              <a:t> </a:t>
            </a:r>
            <a:r>
              <a:rPr lang="en-US" sz="3600" dirty="0" smtClean="0"/>
              <a:t>Collision detection for </a:t>
            </a:r>
            <a:r>
              <a:rPr lang="en-US" sz="3600" dirty="0" err="1" smtClean="0"/>
              <a:t>BeaverSim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ew feature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beavers autonomously </a:t>
            </a:r>
            <a:r>
              <a:rPr lang="en-US" dirty="0" smtClean="0">
                <a:solidFill>
                  <a:srgbClr val="C00000"/>
                </a:solidFill>
              </a:rPr>
              <a:t>detect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C00000"/>
                </a:solidFill>
              </a:rPr>
              <a:t>avoid collisions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feature implementation</a:t>
            </a:r>
          </a:p>
          <a:p>
            <a:pPr lvl="1"/>
            <a:r>
              <a:rPr lang="en-US" dirty="0" smtClean="0"/>
              <a:t>modify how positions are updated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afety goal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 smtClean="0">
                <a:solidFill>
                  <a:srgbClr val="C00000"/>
                </a:solidFill>
              </a:rPr>
              <a:t>erify</a:t>
            </a:r>
            <a:r>
              <a:rPr lang="en-US" dirty="0" smtClean="0"/>
              <a:t> that the above implementation is </a:t>
            </a:r>
            <a:r>
              <a:rPr lang="en-US" dirty="0" smtClean="0">
                <a:solidFill>
                  <a:srgbClr val="C00000"/>
                </a:solidFill>
              </a:rPr>
              <a:t>correct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 REACT programs in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lloy</a:t>
            </a:r>
          </a:p>
          <a:p>
            <a:r>
              <a:rPr lang="en-US" dirty="0" smtClean="0"/>
              <a:t>about alloy</a:t>
            </a:r>
          </a:p>
          <a:p>
            <a:pPr lvl="1"/>
            <a:r>
              <a:rPr lang="en-US" dirty="0" smtClean="0"/>
              <a:t>fully </a:t>
            </a:r>
            <a:r>
              <a:rPr lang="en-US" dirty="0" smtClean="0">
                <a:solidFill>
                  <a:srgbClr val="C00000"/>
                </a:solidFill>
              </a:rPr>
              <a:t>automated</a:t>
            </a:r>
            <a:r>
              <a:rPr lang="en-US" dirty="0" smtClean="0"/>
              <a:t> relational </a:t>
            </a:r>
            <a:r>
              <a:rPr lang="en-US" dirty="0" smtClean="0">
                <a:solidFill>
                  <a:srgbClr val="C00000"/>
                </a:solidFill>
              </a:rPr>
              <a:t>constraint </a:t>
            </a:r>
            <a:r>
              <a:rPr lang="en-US" dirty="0" smtClean="0">
                <a:solidFill>
                  <a:srgbClr val="C00000"/>
                </a:solidFill>
              </a:rPr>
              <a:t>solver</a:t>
            </a:r>
          </a:p>
          <a:p>
            <a:pPr lvl="1"/>
            <a:endParaRPr lang="en-US" sz="900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high-level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abstractions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/>
              <a:t>convenient for modeling REACT records/contexts</a:t>
            </a:r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event-idiom</a:t>
            </a:r>
            <a:endParaRPr lang="en-US" dirty="0" smtClean="0"/>
          </a:p>
          <a:p>
            <a:pPr lvl="2"/>
            <a:r>
              <a:rPr lang="en-US" dirty="0" smtClean="0"/>
              <a:t>used to analyze all </a:t>
            </a:r>
            <a:r>
              <a:rPr lang="en-US" dirty="0" err="1" smtClean="0"/>
              <a:t>interleavings</a:t>
            </a:r>
            <a:r>
              <a:rPr lang="en-US" dirty="0" smtClean="0"/>
              <a:t> of REACT </a:t>
            </a:r>
            <a:r>
              <a:rPr lang="en-US" dirty="0" smtClean="0"/>
              <a:t>events</a:t>
            </a:r>
          </a:p>
          <a:p>
            <a:pPr lvl="2"/>
            <a:endParaRPr lang="en-US" sz="800" dirty="0" smtClean="0"/>
          </a:p>
          <a:p>
            <a:pPr lvl="1"/>
            <a:r>
              <a:rPr lang="en-US" u="sng" dirty="0" smtClean="0"/>
              <a:t>drawback</a:t>
            </a:r>
            <a:r>
              <a:rPr lang="en-US" dirty="0" smtClean="0"/>
              <a:t>: bounded analysis</a:t>
            </a:r>
          </a:p>
          <a:p>
            <a:pPr lvl="2"/>
            <a:r>
              <a:rPr lang="en-US" dirty="0" smtClean="0"/>
              <a:t>REACT programs must be discretized and </a:t>
            </a:r>
            <a:r>
              <a:rPr lang="en-US" dirty="0" err="1" smtClean="0"/>
              <a:t>finitized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3"/>
          <a:stretch/>
        </p:blipFill>
        <p:spPr>
          <a:xfrm>
            <a:off x="7696200" y="20320"/>
            <a:ext cx="126507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 Model of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752600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 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Beaver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(-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Time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 smtClean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all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  (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endParaRPr lang="en-US" sz="1000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initiallyNotPiledUp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{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no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let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t = Time/first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b1.x.t = b2.x.t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b1.y.t = b2.y.t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029200" y="2057400"/>
            <a:ext cx="2514599" cy="685800"/>
          </a:xfrm>
          <a:prstGeom prst="borderCallout1">
            <a:avLst>
              <a:gd name="adj1" fmla="val 34665"/>
              <a:gd name="adj2" fmla="val -350"/>
              <a:gd name="adj3" fmla="val 109537"/>
              <a:gd name="adj4" fmla="val -60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position and speed can change over time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847895" y="3435340"/>
            <a:ext cx="4267202" cy="1060460"/>
          </a:xfrm>
          <a:prstGeom prst="borderCallout1">
            <a:avLst>
              <a:gd name="adj1" fmla="val 60565"/>
              <a:gd name="adj2" fmla="val 271"/>
              <a:gd name="adj3" fmla="val 84357"/>
              <a:gd name="adj4" fmla="val -30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beaver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exactly one value for each time step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- may only move up-down or left-right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651938" y="4953000"/>
            <a:ext cx="3476296" cy="749320"/>
          </a:xfrm>
          <a:prstGeom prst="borderCallout1">
            <a:avLst>
              <a:gd name="adj1" fmla="val 54807"/>
              <a:gd name="adj2" fmla="val 365"/>
              <a:gd name="adj3" fmla="val 106744"/>
              <a:gd name="adj4" fmla="val -5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system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</a:t>
            </a:r>
            <a:r>
              <a:rPr lang="en-US" dirty="0" smtClean="0">
                <a:solidFill>
                  <a:srgbClr val="002060"/>
                </a:solidFill>
              </a:rPr>
              <a:t>initial </a:t>
            </a:r>
            <a:r>
              <a:rPr lang="en-US" dirty="0" smtClean="0">
                <a:solidFill>
                  <a:srgbClr val="002060"/>
                </a:solidFill>
              </a:rPr>
              <a:t>positions don’t overlap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470900"/>
            <a:ext cx="3124200" cy="1939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5410200"/>
            <a:ext cx="4619295" cy="142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Event-Idiom in Alloy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429E24"/>
                </a:solidFill>
              </a:rPr>
              <a:t>// with each event a ‘pre’ and ‘post’ time step is associated </a:t>
            </a:r>
            <a:r>
              <a:rPr lang="en-US" dirty="0" smtClean="0"/>
              <a:t> </a:t>
            </a:r>
            <a:endParaRPr lang="en-US" b="1" dirty="0" smtClean="0">
              <a:solidFill>
                <a:srgbClr val="1F1FA8"/>
              </a:solidFill>
            </a:endParaRPr>
          </a:p>
          <a:p>
            <a:r>
              <a:rPr lang="en-US" b="1" dirty="0" smtClean="0">
                <a:solidFill>
                  <a:srgbClr val="1F1FA8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429E24"/>
                </a:solidFill>
              </a:rPr>
              <a:t>// at each time step exactly one event has to happen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</a:rPr>
              <a:t>last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one </a:t>
            </a:r>
            <a:r>
              <a:rPr lang="en-US" dirty="0" smtClean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next</a:t>
            </a:r>
            <a:r>
              <a:rPr lang="en-US" dirty="0"/>
              <a:t> 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MS Reference Sans Serif" pitchFamily="34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Approach1: no collision </a:t>
            </a:r>
            <a:r>
              <a:rPr lang="en-US" i="1" dirty="0">
                <a:solidFill>
                  <a:srgbClr val="429E24"/>
                </a:solidFill>
              </a:rPr>
              <a:t>detection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all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update position according to speed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]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y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smtClean="0">
                <a:solidFill>
                  <a:srgbClr val="429E24"/>
                </a:solidFill>
              </a:rPr>
              <a:t>    // speed stays the same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999" y="2413000"/>
            <a:ext cx="7315201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962400"/>
            <a:ext cx="8077200" cy="259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3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59798</TotalTime>
  <Words>2520</Words>
  <Application>Microsoft Office PowerPoint</Application>
  <PresentationFormat>On-screen Show (4:3)</PresentationFormat>
  <Paragraphs>673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Median</vt:lpstr>
      <vt:lpstr>Solstice</vt:lpstr>
      <vt:lpstr>Bounded Verification of Discretized REACT Programs</vt:lpstr>
      <vt:lpstr>BeaveSim app in REACT</vt:lpstr>
      <vt:lpstr>Implementation challenges</vt:lpstr>
      <vt:lpstr>Example: BeaverSim</vt:lpstr>
      <vt:lpstr>REACT: domain-specific features</vt:lpstr>
      <vt:lpstr>New: Collision detection for BeaverSim</vt:lpstr>
      <vt:lpstr>Approach to Verification</vt:lpstr>
      <vt:lpstr>Alloy Model of BeaverSim</vt:lpstr>
      <vt:lpstr>Event-Idiom in Alloy</vt:lpstr>
      <vt:lpstr>Checking Safety Properties</vt:lpstr>
      <vt:lpstr>Avoid collisions: Attempt 1</vt:lpstr>
      <vt:lpstr>Analysis Results</vt:lpstr>
      <vt:lpstr>Avoid collisions: Attempt 2</vt:lpstr>
      <vt:lpstr>Analysis Results</vt:lpstr>
      <vt:lpstr>Avoid collisions</vt:lpstr>
      <vt:lpstr>Pros</vt:lpstr>
      <vt:lpstr>Cons</vt:lpstr>
      <vt:lpstr>PowerPoint Presentation</vt:lpstr>
      <vt:lpstr>BeaverSim in REACT: contexts</vt:lpstr>
      <vt:lpstr>BeaverSim in REACT: model</vt:lpstr>
      <vt:lpstr>REACT: domain-specific features</vt:lpstr>
      <vt:lpstr>PowerPoint Presentation</vt:lpstr>
      <vt:lpstr>Proposed Solution</vt:lpstr>
      <vt:lpstr>REACT: Records, Contexts, Events</vt:lpstr>
      <vt:lpstr>Example: BeaverSim</vt:lpstr>
      <vt:lpstr>Traditional approach to timer events</vt:lpstr>
      <vt:lpstr>BeaverSim in REACT: model</vt:lpstr>
      <vt:lpstr>BeaverSim in REACT: events</vt:lpstr>
      <vt:lpstr>BeaverSim in REACT: events</vt:lpstr>
      <vt:lpstr>BeaverSim in REACT: events</vt:lpstr>
      <vt:lpstr>BeaverSim in REACT: contexts</vt:lpstr>
      <vt:lpstr>BeaverSim in REACT: contexts</vt:lpstr>
      <vt:lpstr>Demo (implemented on top of ROS)</vt:lpstr>
      <vt:lpstr>Original TurtleSim Spawn event</vt:lpstr>
      <vt:lpstr>Original TurtleSim model class</vt:lpstr>
      <vt:lpstr>Big Idea</vt:lpstr>
      <vt:lpstr>Status</vt:lpstr>
      <vt:lpstr>Benefits and Future Goals</vt:lpstr>
      <vt:lpstr>The End</vt:lpstr>
      <vt:lpstr>Hello World example</vt:lpstr>
      <vt:lpstr>A more complex example</vt:lpstr>
      <vt:lpstr>Variables</vt:lpstr>
      <vt:lpstr>In-depth: ‘whenever’ vs. ‘every’ events</vt:lpstr>
      <vt:lpstr>In-depth: ‘on’ events vs. actions</vt:lpstr>
      <vt:lpstr>Embedded C</vt:lpstr>
      <vt:lpstr>Technical contributions</vt:lpstr>
      <vt:lpstr>REACT</vt:lpstr>
      <vt:lpstr>Proposed Solution</vt:lpstr>
      <vt:lpstr>REACT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Will</dc:creator>
  <cp:lastModifiedBy>Campus User</cp:lastModifiedBy>
  <cp:revision>278</cp:revision>
  <dcterms:created xsi:type="dcterms:W3CDTF">2012-10-28T19:28:57Z</dcterms:created>
  <dcterms:modified xsi:type="dcterms:W3CDTF">2014-05-19T17:47:57Z</dcterms:modified>
</cp:coreProperties>
</file>