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50"/>
  </p:notesMasterIdLst>
  <p:sldIdLst>
    <p:sldId id="256" r:id="rId3"/>
    <p:sldId id="307" r:id="rId4"/>
    <p:sldId id="312" r:id="rId5"/>
    <p:sldId id="296" r:id="rId6"/>
    <p:sldId id="303" r:id="rId7"/>
    <p:sldId id="308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3" r:id="rId19"/>
    <p:sldId id="320" r:id="rId20"/>
    <p:sldId id="324" r:id="rId21"/>
    <p:sldId id="292" r:id="rId22"/>
    <p:sldId id="293" r:id="rId23"/>
    <p:sldId id="295" r:id="rId24"/>
    <p:sldId id="261" r:id="rId25"/>
    <p:sldId id="302" r:id="rId26"/>
    <p:sldId id="291" r:id="rId27"/>
    <p:sldId id="297" r:id="rId28"/>
    <p:sldId id="309" r:id="rId29"/>
    <p:sldId id="298" r:id="rId30"/>
    <p:sldId id="299" r:id="rId31"/>
    <p:sldId id="300" r:id="rId32"/>
    <p:sldId id="301" r:id="rId33"/>
    <p:sldId id="304" r:id="rId34"/>
    <p:sldId id="305" r:id="rId35"/>
    <p:sldId id="285" r:id="rId36"/>
    <p:sldId id="287" r:id="rId37"/>
    <p:sldId id="289" r:id="rId38"/>
    <p:sldId id="279" r:id="rId39"/>
    <p:sldId id="271" r:id="rId40"/>
    <p:sldId id="262" r:id="rId41"/>
    <p:sldId id="274" r:id="rId42"/>
    <p:sldId id="275" r:id="rId43"/>
    <p:sldId id="276" r:id="rId44"/>
    <p:sldId id="272" r:id="rId45"/>
    <p:sldId id="286" r:id="rId46"/>
    <p:sldId id="258" r:id="rId47"/>
    <p:sldId id="294" r:id="rId48"/>
    <p:sldId id="26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36495-4ED7-48B6-B896-5B42241BD9FE}">
          <p14:sldIdLst>
            <p14:sldId id="256"/>
            <p14:sldId id="307"/>
            <p14:sldId id="312"/>
            <p14:sldId id="296"/>
            <p14:sldId id="303"/>
            <p14:sldId id="308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0"/>
            <p14:sldId id="324"/>
          </p14:sldIdLst>
        </p14:section>
        <p14:section name="OLD" id="{553F86A3-6238-4BBA-9E93-42404E8CDB4C}">
          <p14:sldIdLst>
            <p14:sldId id="292"/>
            <p14:sldId id="293"/>
            <p14:sldId id="295"/>
            <p14:sldId id="261"/>
            <p14:sldId id="302"/>
            <p14:sldId id="291"/>
            <p14:sldId id="297"/>
            <p14:sldId id="309"/>
            <p14:sldId id="298"/>
            <p14:sldId id="299"/>
            <p14:sldId id="300"/>
            <p14:sldId id="301"/>
            <p14:sldId id="304"/>
            <p14:sldId id="305"/>
            <p14:sldId id="285"/>
            <p14:sldId id="287"/>
            <p14:sldId id="289"/>
            <p14:sldId id="279"/>
            <p14:sldId id="271"/>
            <p14:sldId id="262"/>
            <p14:sldId id="274"/>
            <p14:sldId id="275"/>
            <p14:sldId id="276"/>
            <p14:sldId id="272"/>
            <p14:sldId id="286"/>
            <p14:sldId id="258"/>
            <p14:sldId id="294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3981" autoAdjust="0"/>
  </p:normalViewPr>
  <p:slideViewPr>
    <p:cSldViewPr>
      <p:cViewPr varScale="1">
        <p:scale>
          <a:sx n="94" d="100"/>
          <a:sy n="94" d="100"/>
        </p:scale>
        <p:origin x="-12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r>
              <a:rPr kumimoji="0" lang="en-US" smtClean="0"/>
              <a:t>1</a:t>
            </a:r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4.jpe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4114800"/>
            <a:ext cx="3000227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8229600" cy="1524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Bounded Verification of Discretized REACT Programs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378" y="2438400"/>
            <a:ext cx="3810000" cy="1600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2969" y="4419600"/>
            <a:ext cx="4770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Aleksandar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Milicevic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Damien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Zufferey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 Model of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752600"/>
            <a:ext cx="487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 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Beaver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(-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Time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all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  (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initiallyNotPiledUp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{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no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let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t = Time/first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b1.x.t = b2.x.t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b1.y.t = b2.y.t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029200" y="2057400"/>
            <a:ext cx="2514599" cy="685800"/>
          </a:xfrm>
          <a:prstGeom prst="borderCallout1">
            <a:avLst>
              <a:gd name="adj1" fmla="val 34665"/>
              <a:gd name="adj2" fmla="val -35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position and speed can change over 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847895" y="3435340"/>
            <a:ext cx="4267202" cy="1060460"/>
          </a:xfrm>
          <a:prstGeom prst="borderCallout1">
            <a:avLst>
              <a:gd name="adj1" fmla="val 60565"/>
              <a:gd name="adj2" fmla="val 271"/>
              <a:gd name="adj3" fmla="val 48908"/>
              <a:gd name="adj4" fmla="val -24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beaver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exactly one value for each time step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- may only move up-down or left-right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651938" y="4953000"/>
            <a:ext cx="3476296" cy="749320"/>
          </a:xfrm>
          <a:prstGeom prst="borderCallout1">
            <a:avLst>
              <a:gd name="adj1" fmla="val 54807"/>
              <a:gd name="adj2" fmla="val 365"/>
              <a:gd name="adj3" fmla="val 75558"/>
              <a:gd name="adj4" fmla="val -26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system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initially positions don’t overlap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Event-Idiom in Alloy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429E24"/>
                </a:solidFill>
              </a:rPr>
              <a:t>// with each event a ‘pre’ and ‘post’ time step is associated </a:t>
            </a:r>
            <a:r>
              <a:rPr lang="en-US" dirty="0" smtClean="0"/>
              <a:t> </a:t>
            </a:r>
            <a:endParaRPr lang="en-US" b="1" dirty="0" smtClean="0">
              <a:solidFill>
                <a:srgbClr val="1F1FA8"/>
              </a:solidFill>
            </a:endParaRPr>
          </a:p>
          <a:p>
            <a:r>
              <a:rPr lang="en-US" b="1" dirty="0" smtClean="0">
                <a:solidFill>
                  <a:srgbClr val="1F1FA8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429E24"/>
                </a:solidFill>
              </a:rPr>
              <a:t>// at each time step exactly one event has to happen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last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one 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next</a:t>
            </a:r>
            <a:r>
              <a:rPr lang="en-US" dirty="0"/>
              <a:t> 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MS Reference Sans Serif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Approach1: no collision </a:t>
            </a:r>
            <a:r>
              <a:rPr lang="en-US" i="1" dirty="0">
                <a:solidFill>
                  <a:srgbClr val="429E24"/>
                </a:solidFill>
              </a:rPr>
              <a:t>detection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all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update position according to speed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]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y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>
                <a:solidFill>
                  <a:srgbClr val="429E24"/>
                </a:solidFill>
              </a:rPr>
              <a:t>    // speed stays the same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33557"/>
              </p:ext>
            </p:extLst>
          </p:nvPr>
        </p:nvGraphicFramePr>
        <p:xfrm>
          <a:off x="5735320" y="376936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Safety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check </a:t>
            </a:r>
            <a:r>
              <a:rPr lang="en-US" dirty="0" err="1" smtClean="0">
                <a:solidFill>
                  <a:srgbClr val="000000"/>
                </a:solidFill>
              </a:rPr>
              <a:t>noCollision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1F1FA8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  b1.x.t </a:t>
            </a:r>
            <a:r>
              <a:rPr lang="en-US" dirty="0">
                <a:solidFill>
                  <a:srgbClr val="000000"/>
                </a:solidFill>
              </a:rPr>
              <a:t>= b2.x.t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b1.y.t = </a:t>
            </a:r>
            <a:r>
              <a:rPr lang="en-US" dirty="0" smtClean="0">
                <a:solidFill>
                  <a:srgbClr val="000000"/>
                </a:solidFill>
              </a:rPr>
              <a:t>b2.y.t      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for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but</a:t>
            </a:r>
            <a:r>
              <a:rPr lang="en-US" dirty="0">
                <a:ea typeface="Times New Roman"/>
              </a:rPr>
              <a:t> </a:t>
            </a:r>
            <a:r>
              <a:rPr lang="en-US" b="1" dirty="0" smtClean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 smtClean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Beaver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Time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1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Event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394960" y="1678940"/>
            <a:ext cx="3672840" cy="812324"/>
          </a:xfrm>
          <a:prstGeom prst="borderCallout1">
            <a:avLst>
              <a:gd name="adj1" fmla="val 34665"/>
              <a:gd name="adj2" fmla="val -350"/>
              <a:gd name="adj3" fmla="val 74978"/>
              <a:gd name="adj4" fmla="val -25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at each time step, no two beavers occupy the same position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692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Counterexample found</a:t>
            </a:r>
            <a:endParaRPr lang="en-US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4114453"/>
            <a:ext cx="4580906" cy="2362547"/>
            <a:chOff x="1591294" y="3504853"/>
            <a:chExt cx="5640086" cy="30486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4" y="3504853"/>
              <a:ext cx="5640085" cy="15243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5" y="5029200"/>
              <a:ext cx="5640085" cy="1524347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6324600" y="426720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426720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17280" y="39334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9634" y="633626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936666" y="5994400"/>
            <a:ext cx="26930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2908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turn </a:t>
            </a:r>
            <a:r>
              <a:rPr lang="en-US" i="1" dirty="0">
                <a:solidFill>
                  <a:srgbClr val="429E24"/>
                </a:solidFill>
              </a:rPr>
              <a:t>right: R(90) = [ 0, -1; 1, 0 </a:t>
            </a:r>
            <a:r>
              <a:rPr lang="en-US" i="1" dirty="0" smtClean="0">
                <a:solidFill>
                  <a:srgbClr val="429E24"/>
                </a:solidFill>
              </a:rPr>
              <a:t>]</a:t>
            </a:r>
          </a:p>
          <a:p>
            <a:r>
              <a:rPr lang="en-US" dirty="0" smtClean="0"/>
              <a:t>     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[-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748972"/>
            <a:ext cx="5592781" cy="2547875"/>
            <a:chOff x="1231139" y="2666826"/>
            <a:chExt cx="6681722" cy="304395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86438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sz="2600" dirty="0" smtClean="0"/>
              <a:t>scope: up to 2 beavers </a:t>
            </a:r>
            <a:r>
              <a:rPr lang="en-US" sz="2600" dirty="0" smtClean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no counterexample </a:t>
            </a:r>
          </a:p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counterexample found</a:t>
            </a:r>
            <a:endParaRPr lang="en-US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76615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36019" y="4760037"/>
            <a:ext cx="25190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76440" y="4389120"/>
            <a:ext cx="1" cy="29157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77001" y="4343400"/>
            <a:ext cx="1" cy="24842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5047" y="4269770"/>
            <a:ext cx="30480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50480" y="4373070"/>
            <a:ext cx="1" cy="26497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572786"/>
            <a:ext cx="38100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19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B2 didn’t expect B2 to turn right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119" y="2375253"/>
            <a:ext cx="5482869" cy="2501547"/>
            <a:chOff x="1231139" y="2666826"/>
            <a:chExt cx="6681722" cy="3048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91000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609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counterexample still found</a:t>
            </a:r>
            <a:endParaRPr lang="en-US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92418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68162" y="4760037"/>
            <a:ext cx="2983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811653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15907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444304"/>
            <a:ext cx="35052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B1 didn’t expect B2 to stop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19200" y="2957957"/>
            <a:ext cx="3048000" cy="2766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or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t, b2.y.t]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0200" y="38100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Passes the </a:t>
            </a:r>
            <a:r>
              <a:rPr lang="en-US" dirty="0" smtClean="0">
                <a:solidFill>
                  <a:srgbClr val="002060"/>
                </a:solidFill>
              </a:rPr>
              <a:t>check!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Automated analysis</a:t>
            </a:r>
          </a:p>
          <a:p>
            <a:endParaRPr lang="en-US" dirty="0" smtClean="0"/>
          </a:p>
          <a:p>
            <a:r>
              <a:rPr lang="en-US" dirty="0" smtClean="0"/>
              <a:t>Easy to model REACT programs</a:t>
            </a:r>
          </a:p>
          <a:p>
            <a:endParaRPr lang="en-US" dirty="0" smtClean="0"/>
          </a:p>
          <a:p>
            <a:r>
              <a:rPr lang="en-US" dirty="0" smtClean="0"/>
              <a:t>Flexibility to represent different event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Too coarse abstraction for some robots</a:t>
            </a:r>
          </a:p>
          <a:p>
            <a:endParaRPr lang="en-US" dirty="0"/>
          </a:p>
          <a:p>
            <a:r>
              <a:rPr lang="en-US" dirty="0" smtClean="0"/>
              <a:t>Everything discretized</a:t>
            </a:r>
          </a:p>
          <a:p>
            <a:endParaRPr lang="en-US" dirty="0"/>
          </a:p>
          <a:p>
            <a:r>
              <a:rPr lang="en-US" dirty="0" smtClean="0"/>
              <a:t>Bounded analysis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8153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4800" dirty="0" smtClean="0"/>
              <a:t>Next</a:t>
            </a:r>
            <a:endParaRPr lang="en-US" dirty="0" smtClean="0"/>
          </a:p>
          <a:p>
            <a:r>
              <a:rPr lang="en-US" dirty="0" smtClean="0"/>
              <a:t>how to address these issues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5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BeaveSim</a:t>
            </a:r>
            <a:r>
              <a:rPr lang="en-US" dirty="0" smtClean="0"/>
              <a:t> app in REACT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 b="8148"/>
          <a:stretch/>
        </p:blipFill>
        <p:spPr>
          <a:xfrm>
            <a:off x="1143000" y="1676400"/>
            <a:ext cx="77795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endParaRPr lang="en-US" sz="3200" dirty="0" smtClean="0">
              <a:latin typeface="Gill Sans MT" panose="020B0502020104020203" pitchFamily="34" charset="0"/>
            </a:endParaRP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paradigm</a:t>
            </a: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accesses to shared state</a:t>
            </a:r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REACT: Records, Contexts,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store records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 to timer 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fragmented implementation of </a:t>
            </a:r>
            <a:r>
              <a:rPr lang="en-US" sz="3200" i="1" dirty="0"/>
              <a:t>whenever</a:t>
            </a:r>
            <a:r>
              <a:rPr lang="en-US" sz="3200" dirty="0"/>
              <a:t> actions</a:t>
            </a:r>
          </a:p>
          <a:p>
            <a:pPr lvl="1"/>
            <a:r>
              <a:rPr lang="en-US" i="1" dirty="0"/>
              <a:t>whenever</a:t>
            </a:r>
            <a:r>
              <a:rPr lang="en-US" dirty="0"/>
              <a:t> conditions can turn true at various code points</a:t>
            </a:r>
          </a:p>
          <a:p>
            <a:pPr lvl="2"/>
            <a:r>
              <a:rPr lang="en-US" i="1" dirty="0"/>
              <a:t>e.g., (1) when position is auto-updated based on speed and</a:t>
            </a:r>
            <a:br>
              <a:rPr lang="en-US" i="1" dirty="0"/>
            </a:br>
            <a:r>
              <a:rPr lang="en-US" i="1" dirty="0"/>
              <a:t>       (2) when position is explicitly set by a remote controller</a:t>
            </a:r>
          </a:p>
          <a:p>
            <a:endParaRPr lang="en-US" sz="3200" dirty="0" smtClean="0"/>
          </a:p>
          <a:p>
            <a:r>
              <a:rPr lang="en-US" sz="3200" dirty="0" smtClean="0"/>
              <a:t>fragmented </a:t>
            </a:r>
            <a:r>
              <a:rPr lang="en-US" sz="3200" dirty="0"/>
              <a:t>implementation of </a:t>
            </a:r>
            <a:r>
              <a:rPr lang="en-US" sz="3200" i="1" dirty="0"/>
              <a:t>constraint</a:t>
            </a:r>
            <a:r>
              <a:rPr lang="en-US" sz="3200" dirty="0"/>
              <a:t> </a:t>
            </a:r>
            <a:r>
              <a:rPr lang="en-US" sz="3200" dirty="0" smtClean="0"/>
              <a:t>checks</a:t>
            </a:r>
          </a:p>
          <a:p>
            <a:pPr lvl="1"/>
            <a:r>
              <a:rPr lang="en-US" dirty="0" smtClean="0"/>
              <a:t>have to make sure that invariants hold after every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exit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145" y="1090136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model</a:t>
            </a:r>
            <a:r>
              <a:rPr lang="en-US" dirty="0" smtClean="0">
                <a:solidFill>
                  <a:prstClr val="black"/>
                </a:solidFill>
              </a:rPr>
              <a:t>: a beaver has position (</a:t>
            </a:r>
            <a:r>
              <a:rPr lang="en-US" dirty="0" err="1" smtClean="0">
                <a:solidFill>
                  <a:prstClr val="black"/>
                </a:solidFill>
              </a:rPr>
              <a:t>x,y</a:t>
            </a:r>
            <a:r>
              <a:rPr lang="en-US" dirty="0" smtClean="0">
                <a:solidFill>
                  <a:prstClr val="black"/>
                </a:solidFill>
              </a:rPr>
              <a:t>) and speed (</a:t>
            </a:r>
            <a:r>
              <a:rPr lang="en-US" dirty="0" err="1" smtClean="0">
                <a:solidFill>
                  <a:prstClr val="black"/>
                </a:solidFill>
              </a:rPr>
              <a:t>vx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vy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4B6D2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constraint</a:t>
            </a:r>
            <a:r>
              <a:rPr lang="en-US" dirty="0" smtClean="0">
                <a:solidFill>
                  <a:prstClr val="black"/>
                </a:solidFill>
              </a:rPr>
              <a:t>: no more than 5 beavers allowed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every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1s positions are updated according to speed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whenever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 beavers hits a wall, its speed is reversed</a:t>
            </a:r>
          </a:p>
        </p:txBody>
      </p:sp>
    </p:spTree>
    <p:extLst>
      <p:ext uri="{BB962C8B-B14F-4D97-AF65-F5344CB8AC3E}">
        <p14:creationId xmlns:p14="http://schemas.microsoft.com/office/powerpoint/2010/main" val="38414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KEY_0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KEY_4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KEY_c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KEY_UP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KEY_DOWN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KEY_LEFT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KEY_RIGHT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5715000" y="1066800"/>
            <a:ext cx="3196306" cy="19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(implemented on top of </a:t>
            </a:r>
            <a:r>
              <a:rPr lang="en-US" b="1" dirty="0" smtClean="0"/>
              <a:t>ROS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73"/>
          <a:stretch/>
        </p:blipFill>
        <p:spPr>
          <a:xfrm>
            <a:off x="838200" y="1546011"/>
            <a:ext cx="8077200" cy="5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Spawn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(req.name,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req.x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req.y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req.theta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ROS_ERROR(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turtled named [%s] already exists"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req.name.c_str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res.name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do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"turtle"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++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id_counter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while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else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</a:p>
          <a:p>
            <a:pPr>
              <a:lnSpc>
                <a:spcPts val="1800"/>
              </a:lnSpc>
            </a:pP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TurtlePtr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t(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new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Turtle(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_[rand()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%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turtle_images_.size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angle));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turtles_[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update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ROS_INFO(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"Spawning turtle [%s] at x=[%f], y=[%f], theta=[%f]"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real_name.c_str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x, y,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model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class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Turtle 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void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ConstPtr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 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namespace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orient_(orient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pen_on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QColor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(DEFAULT_PEN_R, DEFAULT_PEN_G, DEFAULT_PEN_B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_.subscribe(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_.advertise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&gt;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5240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3200" dirty="0" smtClean="0"/>
              <a:t> applications</a:t>
            </a:r>
          </a:p>
          <a:p>
            <a:pPr lvl="1"/>
            <a:r>
              <a:rPr lang="en-US" sz="2800" dirty="0" smtClean="0"/>
              <a:t>implemented in Java</a:t>
            </a:r>
          </a:p>
          <a:p>
            <a:pPr lvl="1"/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800" dirty="0" smtClean="0"/>
              <a:t>implemented for Ruby on Rails</a:t>
            </a:r>
          </a:p>
          <a:p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ROS</a:t>
            </a:r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smtClean="0"/>
              <a:t>Next: look for concrete robot examples</a:t>
            </a:r>
          </a:p>
          <a:p>
            <a:pPr lvl="1"/>
            <a:r>
              <a:rPr lang="en-US" sz="2800" dirty="0" smtClean="0"/>
              <a:t>robots are event driven, often mission critical</a:t>
            </a:r>
          </a:p>
          <a:p>
            <a:pPr lvl="1"/>
            <a:r>
              <a:rPr lang="en-US" sz="2800" dirty="0" smtClean="0"/>
              <a:t>adapt our paradigm to programming robots</a:t>
            </a:r>
          </a:p>
          <a:p>
            <a:pPr lvl="1"/>
            <a:r>
              <a:rPr lang="en-US" sz="28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2971800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0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independently and 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GUI threads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284" y="3094672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35" y="3331878"/>
            <a:ext cx="910255" cy="872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88" y="5359760"/>
            <a:ext cx="1599355" cy="134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6" y="4795928"/>
            <a:ext cx="1592784" cy="14571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952889">
            <a:off x="6097502" y="511587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18347" flipV="1">
            <a:off x="6865237" y="4944616"/>
            <a:ext cx="830107" cy="12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21243749">
            <a:off x="8183527" y="3350474"/>
            <a:ext cx="847016" cy="835261"/>
          </a:xfrm>
          <a:prstGeom prst="curvedLeftArrow">
            <a:avLst>
              <a:gd name="adj1" fmla="val 7751"/>
              <a:gd name="adj2" fmla="val 25355"/>
              <a:gd name="adj3" fmla="val 2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1754591" y="4627046"/>
            <a:ext cx="3196306" cy="1932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8345023">
            <a:off x="4881535" y="472849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27728" y="3657600"/>
            <a:ext cx="666360" cy="14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5597461" y="3001962"/>
            <a:ext cx="2519736" cy="16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51460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800600" y="4321794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600" y="433564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yped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14984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[code to execute when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an event of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above type occurs]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35984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8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rgbClr val="A5AB81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rgbClr val="A5AB81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4495800" y="4343400"/>
            <a:ext cx="35445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# update position according to speed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100" i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# bounce back whenever hit 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New:</a:t>
            </a:r>
            <a:r>
              <a:rPr lang="en-US" sz="3600" dirty="0"/>
              <a:t> </a:t>
            </a:r>
            <a:r>
              <a:rPr lang="en-US" sz="3600" dirty="0" smtClean="0"/>
              <a:t>Collision detection for </a:t>
            </a:r>
            <a:r>
              <a:rPr lang="en-US" sz="3600" dirty="0" err="1" smtClean="0"/>
              <a:t>BeaverSim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eature goal</a:t>
            </a:r>
          </a:p>
          <a:p>
            <a:pPr lvl="1"/>
            <a:r>
              <a:rPr lang="en-US" dirty="0" smtClean="0"/>
              <a:t>beavers autonomously </a:t>
            </a:r>
            <a:r>
              <a:rPr lang="en-US" dirty="0" smtClean="0">
                <a:solidFill>
                  <a:srgbClr val="C00000"/>
                </a:solidFill>
              </a:rPr>
              <a:t>detect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C00000"/>
                </a:solidFill>
              </a:rPr>
              <a:t>avoid collisions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feature implementation</a:t>
            </a:r>
          </a:p>
          <a:p>
            <a:pPr lvl="1"/>
            <a:r>
              <a:rPr lang="en-US" dirty="0" smtClean="0"/>
              <a:t>modify how positions are updated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afety goal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erify</a:t>
            </a:r>
            <a:r>
              <a:rPr lang="en-US" dirty="0" smtClean="0"/>
              <a:t> that the above implementation is </a:t>
            </a:r>
            <a:r>
              <a:rPr lang="en-US" dirty="0" smtClean="0">
                <a:solidFill>
                  <a:srgbClr val="C00000"/>
                </a:solidFill>
              </a:rPr>
              <a:t>correct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 REACT programs in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lloy</a:t>
            </a:r>
          </a:p>
          <a:p>
            <a:r>
              <a:rPr lang="en-US" dirty="0" smtClean="0"/>
              <a:t>about alloy</a:t>
            </a:r>
          </a:p>
          <a:p>
            <a:pPr lvl="1"/>
            <a:r>
              <a:rPr lang="en-US" dirty="0" smtClean="0"/>
              <a:t>fully </a:t>
            </a:r>
            <a:r>
              <a:rPr lang="en-US" dirty="0" smtClean="0">
                <a:solidFill>
                  <a:srgbClr val="C00000"/>
                </a:solidFill>
              </a:rPr>
              <a:t>automated</a:t>
            </a:r>
            <a:r>
              <a:rPr lang="en-US" dirty="0" smtClean="0"/>
              <a:t> relational </a:t>
            </a:r>
            <a:r>
              <a:rPr lang="en-US" dirty="0" smtClean="0">
                <a:solidFill>
                  <a:srgbClr val="C00000"/>
                </a:solidFill>
              </a:rPr>
              <a:t>constraint solver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high-level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abstractions</a:t>
            </a:r>
          </a:p>
          <a:p>
            <a:pPr lvl="2"/>
            <a:r>
              <a:rPr lang="en-US" dirty="0" smtClean="0"/>
              <a:t>convenient for modeling REACT records/contexts</a:t>
            </a:r>
          </a:p>
          <a:p>
            <a:pPr lvl="1"/>
            <a:r>
              <a:rPr lang="en-US" dirty="0" smtClean="0"/>
              <a:t>has an </a:t>
            </a:r>
            <a:r>
              <a:rPr lang="en-US" dirty="0" smtClean="0">
                <a:solidFill>
                  <a:srgbClr val="C00000"/>
                </a:solidFill>
              </a:rPr>
              <a:t>event-idiom</a:t>
            </a:r>
            <a:endParaRPr lang="en-US" dirty="0" smtClean="0"/>
          </a:p>
          <a:p>
            <a:pPr lvl="2"/>
            <a:r>
              <a:rPr lang="en-US" dirty="0" smtClean="0"/>
              <a:t>used to analyze all </a:t>
            </a:r>
            <a:r>
              <a:rPr lang="en-US" dirty="0" err="1" smtClean="0"/>
              <a:t>interleavings</a:t>
            </a:r>
            <a:r>
              <a:rPr lang="en-US" dirty="0" smtClean="0"/>
              <a:t> of REACT events</a:t>
            </a:r>
          </a:p>
          <a:p>
            <a:pPr lvl="1"/>
            <a:r>
              <a:rPr lang="en-US" u="sng" dirty="0" smtClean="0"/>
              <a:t>drawback</a:t>
            </a:r>
            <a:r>
              <a:rPr lang="en-US" dirty="0" smtClean="0"/>
              <a:t>: bounded analysis</a:t>
            </a:r>
          </a:p>
          <a:p>
            <a:pPr lvl="2"/>
            <a:r>
              <a:rPr lang="en-US" dirty="0" smtClean="0"/>
              <a:t>REACT programs must be discretized and </a:t>
            </a:r>
            <a:r>
              <a:rPr lang="en-US" dirty="0" err="1" smtClean="0"/>
              <a:t>finitized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3"/>
          <a:stretch/>
        </p:blipFill>
        <p:spPr>
          <a:xfrm>
            <a:off x="7696200" y="20320"/>
            <a:ext cx="126507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59618</TotalTime>
  <Words>2395</Words>
  <Application>Microsoft Office PowerPoint</Application>
  <PresentationFormat>On-screen Show (4:3)</PresentationFormat>
  <Paragraphs>632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Median</vt:lpstr>
      <vt:lpstr>Solstice</vt:lpstr>
      <vt:lpstr>Bounded Verification of Discretized REACT Programs</vt:lpstr>
      <vt:lpstr>BeaveSim app in REACT</vt:lpstr>
      <vt:lpstr>Example: BeaverSim</vt:lpstr>
      <vt:lpstr>Implementation challenges</vt:lpstr>
      <vt:lpstr>REACT: domain-specific features</vt:lpstr>
      <vt:lpstr>BeaverSim in REACT: model</vt:lpstr>
      <vt:lpstr>BeaverSim in REACT: contexts</vt:lpstr>
      <vt:lpstr>New: Collision detection for BeaverSim</vt:lpstr>
      <vt:lpstr>Approach to Verification</vt:lpstr>
      <vt:lpstr>Alloy Model of BeaverSim</vt:lpstr>
      <vt:lpstr>Event-Idiom in Alloy</vt:lpstr>
      <vt:lpstr>Checking Safety Properties</vt:lpstr>
      <vt:lpstr>Avoid collisions: Attempt 1</vt:lpstr>
      <vt:lpstr>Analysis Results</vt:lpstr>
      <vt:lpstr>Avoid collisions: Attempt 2</vt:lpstr>
      <vt:lpstr>Analysis Results</vt:lpstr>
      <vt:lpstr>Avoid collisions</vt:lpstr>
      <vt:lpstr>Pros</vt:lpstr>
      <vt:lpstr>Cons</vt:lpstr>
      <vt:lpstr>PowerPoint Presentation</vt:lpstr>
      <vt:lpstr>Proposed Solution</vt:lpstr>
      <vt:lpstr>REACT: Records, Contexts, Events</vt:lpstr>
      <vt:lpstr>Example: BeaverSim</vt:lpstr>
      <vt:lpstr>Traditional approach to timer events</vt:lpstr>
      <vt:lpstr>BeaverSim in REACT: model</vt:lpstr>
      <vt:lpstr>BeaverSim in REACT: events</vt:lpstr>
      <vt:lpstr>BeaverSim in REACT: events</vt:lpstr>
      <vt:lpstr>BeaverSim in REACT: events</vt:lpstr>
      <vt:lpstr>BeaverSim in REACT: contexts</vt:lpstr>
      <vt:lpstr>BeaverSim in REACT: contexts</vt:lpstr>
      <vt:lpstr>Demo (implemented on top of ROS)</vt:lpstr>
      <vt:lpstr>Original TurtleSim Spawn event</vt:lpstr>
      <vt:lpstr>Original TurtleSim model class</vt:lpstr>
      <vt:lpstr>Big Idea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Campus User</cp:lastModifiedBy>
  <cp:revision>256</cp:revision>
  <dcterms:created xsi:type="dcterms:W3CDTF">2012-10-28T19:28:57Z</dcterms:created>
  <dcterms:modified xsi:type="dcterms:W3CDTF">2014-05-16T14:23:22Z</dcterms:modified>
</cp:coreProperties>
</file>