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2"/>
  </p:notesMasterIdLst>
  <p:sldIdLst>
    <p:sldId id="256" r:id="rId3"/>
    <p:sldId id="257" r:id="rId4"/>
    <p:sldId id="258" r:id="rId5"/>
    <p:sldId id="259" r:id="rId6"/>
    <p:sldId id="261" r:id="rId7"/>
    <p:sldId id="291" r:id="rId8"/>
    <p:sldId id="266" r:id="rId9"/>
    <p:sldId id="267" r:id="rId10"/>
    <p:sldId id="270" r:id="rId11"/>
    <p:sldId id="263" r:id="rId12"/>
    <p:sldId id="278" r:id="rId13"/>
    <p:sldId id="280" r:id="rId14"/>
    <p:sldId id="281" r:id="rId15"/>
    <p:sldId id="282" r:id="rId16"/>
    <p:sldId id="283" r:id="rId17"/>
    <p:sldId id="284" r:id="rId18"/>
    <p:sldId id="290" r:id="rId19"/>
    <p:sldId id="285" r:id="rId20"/>
    <p:sldId id="287" r:id="rId21"/>
    <p:sldId id="289" r:id="rId22"/>
    <p:sldId id="279" r:id="rId23"/>
    <p:sldId id="271" r:id="rId24"/>
    <p:sldId id="262" r:id="rId25"/>
    <p:sldId id="274" r:id="rId26"/>
    <p:sldId id="275" r:id="rId27"/>
    <p:sldId id="276" r:id="rId28"/>
    <p:sldId id="272" r:id="rId29"/>
    <p:sldId id="286"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9000" autoAdjust="0"/>
  </p:normalViewPr>
  <p:slideViewPr>
    <p:cSldViewPr>
      <p:cViewPr varScale="1">
        <p:scale>
          <a:sx n="61" d="100"/>
          <a:sy n="61" d="100"/>
        </p:scale>
        <p:origin x="75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14E56-9AC2-42C5-8BD2-8B44C63949EB}" type="datetimeFigureOut">
              <a:rPr lang="en-US" smtClean="0"/>
              <a:t>4/25/2013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A12E3-CCAF-4E47-94AA-37F5F4657667}" type="slidenum">
              <a:rPr lang="en-US" smtClean="0"/>
              <a:t>‹#›</a:t>
            </a:fld>
            <a:endParaRPr lang="en-US"/>
          </a:p>
        </p:txBody>
      </p:sp>
    </p:spTree>
    <p:extLst>
      <p:ext uri="{BB962C8B-B14F-4D97-AF65-F5344CB8AC3E}">
        <p14:creationId xmlns:p14="http://schemas.microsoft.com/office/powerpoint/2010/main" val="287451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100"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EE2A12E3-CCAF-4E47-94AA-37F5F4657667}" type="slidenum">
              <a:rPr lang="en-US" smtClean="0"/>
              <a:t>8</a:t>
            </a:fld>
            <a:endParaRPr lang="en-US"/>
          </a:p>
        </p:txBody>
      </p:sp>
    </p:spTree>
    <p:extLst>
      <p:ext uri="{BB962C8B-B14F-4D97-AF65-F5344CB8AC3E}">
        <p14:creationId xmlns:p14="http://schemas.microsoft.com/office/powerpoint/2010/main" val="285125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Now, this is what a cloud-based software system looks like.   Think a social app; there’s typically a server-side, running in the cloud, and there are many heterogeneous clients the app should be able to run and look good on.  What makes these apps different from static web pages, or traditional web applications, is the interactive component: as soon as something happens in should be propagated in real time to all connected clients. </a:t>
            </a:r>
          </a:p>
          <a:p>
            <a:endParaRPr lang="en-US" baseline="0" dirty="0" smtClean="0"/>
          </a:p>
          <a:p>
            <a:r>
              <a:rPr lang="en-US" baseline="0" dirty="0" smtClean="0"/>
              <a:t>On the other hand, functionality-wise, it always seems to me that most of such apps implement a really simple program: just store some state on the server, keep track of who’s doing what, and keep everyone informed; no rocket science programming there.  So it seems that such apps ought to be easy to make.  In practice, however, a lot of both tedious and technically challenging work is required, even for experienced programmers. </a:t>
            </a:r>
          </a:p>
          <a:p>
            <a:endParaRPr lang="en-US" baseline="0" dirty="0" smtClean="0"/>
          </a:p>
          <a:p>
            <a:r>
              <a:rPr lang="en-US" baseline="0" dirty="0" smtClean="0"/>
              <a:t>Here are some reasons for that.</a:t>
            </a:r>
          </a:p>
          <a:p>
            <a:endParaRPr lang="en-US" baseline="0" dirty="0" smtClean="0"/>
          </a:p>
          <a:p>
            <a:r>
              <a:rPr lang="en-US" baseline="0" dirty="0" smtClean="0"/>
              <a:t> - abstraction gap: when developing such an app, I would like to think in terms of conceptual objects, data structures and events, instead of low-level primitives like queues and </a:t>
            </a:r>
            <a:r>
              <a:rPr lang="en-US" baseline="0" dirty="0" err="1" smtClean="0"/>
              <a:t>async</a:t>
            </a:r>
            <a:r>
              <a:rPr lang="en-US" baseline="0" dirty="0" smtClean="0"/>
              <a:t> messages that I as a developer have to deal with instead</a:t>
            </a:r>
          </a:p>
          <a:p>
            <a:endParaRPr lang="en-US" baseline="0" dirty="0" smtClean="0"/>
          </a:p>
          <a:p>
            <a:r>
              <a:rPr lang="en-US" baseline="0" dirty="0" smtClean="0"/>
              <a:t> - these apps are inherently concurrent, which brings all the known concurrency issues.  Even if I don’t require my application to be super fast and highly optimized, and despite knowing the common programming idioms that ensure absence of some of those issues, it is still a lot of tedious work to actually go ahead and implement all those idioms</a:t>
            </a:r>
          </a:p>
          <a:p>
            <a:endParaRPr lang="en-US" baseline="0" dirty="0" smtClean="0"/>
          </a:p>
          <a:p>
            <a:r>
              <a:rPr lang="en-US" baseline="0" dirty="0" smtClean="0"/>
              <a:t> - finally, being bogged down with low-level implementation details almost inevitably </a:t>
            </a:r>
            <a:r>
              <a:rPr lang="en-US" b="1" baseline="0" dirty="0" smtClean="0"/>
              <a:t>leads to cluttered</a:t>
            </a:r>
            <a:r>
              <a:rPr lang="en-US" baseline="0" dirty="0" smtClean="0"/>
              <a:t> and very complex code, that is hard to understand, debug and maintain. </a:t>
            </a:r>
          </a:p>
          <a:p>
            <a:endParaRPr lang="en-US" baseline="0" dirty="0" smtClean="0"/>
          </a:p>
          <a:p>
            <a:r>
              <a:rPr lang="en-US" baseline="0" dirty="0" smtClean="0"/>
              <a:t>----------------------------</a:t>
            </a:r>
          </a:p>
          <a:p>
            <a:endParaRPr lang="en-US" baseline="0" dirty="0" smtClean="0"/>
          </a:p>
          <a:p>
            <a:endParaRPr lang="en-US" baseline="0" dirty="0" smtClean="0"/>
          </a:p>
          <a:p>
            <a:r>
              <a:rPr lang="en-US" baseline="0" dirty="0" smtClean="0"/>
              <a:t>Small social highly interactive apps are quite ubiquitous nowadays, from multiplayer games to organizers.  To implement such an app, there is typically some sort of server (running in the cloud, preferably easily scalable and parallelizable), and then there are a number of clients that we would like to be supported: desktop, web, mobile, etc.  Now, these apps really seem like fun little programs, and it would be great if even recreational programmers could easily play with building, testing, deploying and running them.  The truth is, however, building an interactive cloud app is still a challenging and time consuming task even for professional programmers.  These are some of the reasons: </a:t>
            </a:r>
          </a:p>
          <a:p>
            <a:endParaRPr lang="en-US" baseline="0" dirty="0" smtClean="0"/>
          </a:p>
        </p:txBody>
      </p:sp>
      <p:sp>
        <p:nvSpPr>
          <p:cNvPr id="4" name="Slide Number Placeholder 3"/>
          <p:cNvSpPr>
            <a:spLocks noGrp="1"/>
          </p:cNvSpPr>
          <p:nvPr>
            <p:ph type="sldNum" sz="quarter" idx="10"/>
          </p:nvPr>
        </p:nvSpPr>
        <p:spPr/>
        <p:txBody>
          <a:bodyPr/>
          <a:lstStyle/>
          <a:p>
            <a:fld id="{2594B8C4-05AF-45CA-9308-5D6470793711}" type="slidenum">
              <a:rPr lang="en-US" smtClean="0"/>
              <a:t>11</a:t>
            </a:fld>
            <a:endParaRPr lang="en-US"/>
          </a:p>
        </p:txBody>
      </p:sp>
    </p:spTree>
    <p:extLst>
      <p:ext uri="{BB962C8B-B14F-4D97-AF65-F5344CB8AC3E}">
        <p14:creationId xmlns:p14="http://schemas.microsoft.com/office/powerpoint/2010/main" val="199031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confident that our ideas are realizable in practice.  We have developed prototypes for …</a:t>
            </a:r>
          </a:p>
          <a:p>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19</a:t>
            </a:fld>
            <a:endParaRPr lang="en-US"/>
          </a:p>
        </p:txBody>
      </p:sp>
    </p:spTree>
    <p:extLst>
      <p:ext uri="{BB962C8B-B14F-4D97-AF65-F5344CB8AC3E}">
        <p14:creationId xmlns:p14="http://schemas.microsoft.com/office/powerpoint/2010/main" val="135982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wrap up, we</a:t>
            </a:r>
            <a:r>
              <a:rPr lang="en-US" baseline="0" dirty="0" smtClean="0"/>
              <a:t> proposed a generic solution for programming event-driven cloud apps.  We focused mostly on the end-user programming side of it, but our platform is rich enough for companies to use, both for their internal development, as well as building products, for the same reasons mentioned before, which ultimately increase productivity and also lead to more correct software. </a:t>
            </a:r>
          </a:p>
          <a:p>
            <a:endParaRPr lang="en-US" baseline="0" dirty="0" smtClean="0"/>
          </a:p>
          <a:p>
            <a:r>
              <a:rPr lang="en-US" baseline="0" dirty="0" smtClean="0"/>
              <a:t>Cyber security domain is very hot now, a lot of attention is paid to making sure that certain properties are never violated for security and safety critical systems, and this is yet another domain of application of our platform, exactly because of our system for specifying policies declaratively and independently, as well as the formal core of our models which is amenable to all sort of formal analyses. </a:t>
            </a:r>
          </a:p>
          <a:p>
            <a:endParaRPr lang="en-US" baseline="0" dirty="0" smtClean="0"/>
          </a:p>
          <a:p>
            <a:r>
              <a:rPr lang="en-US" baseline="0" dirty="0" smtClean="0"/>
              <a:t>Finally, we already mentioned the end-user programming side of it, but what is also cool is that a company could easily host an online app builder kind of web site, were the users can go to, write their models, and get running applications automatically synthesized and deployed on a real cloud server. </a:t>
            </a:r>
          </a:p>
          <a:p>
            <a:endParaRPr lang="en-US" baseline="0" dirty="0" smtClean="0"/>
          </a:p>
          <a:p>
            <a:r>
              <a:rPr lang="en-US" baseline="0" dirty="0" err="1" smtClean="0"/>
              <a:t>Danke</a:t>
            </a:r>
            <a:r>
              <a:rPr lang="en-US" baseline="0" dirty="0" smtClean="0"/>
              <a:t> very mucho.</a:t>
            </a:r>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20</a:t>
            </a:fld>
            <a:endParaRPr lang="en-US"/>
          </a:p>
        </p:txBody>
      </p:sp>
    </p:spTree>
    <p:extLst>
      <p:ext uri="{BB962C8B-B14F-4D97-AF65-F5344CB8AC3E}">
        <p14:creationId xmlns:p14="http://schemas.microsoft.com/office/powerpoint/2010/main" val="714742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28</a:t>
            </a:fld>
            <a:endParaRPr lang="en-US"/>
          </a:p>
        </p:txBody>
      </p:sp>
    </p:spTree>
    <p:extLst>
      <p:ext uri="{BB962C8B-B14F-4D97-AF65-F5344CB8AC3E}">
        <p14:creationId xmlns:p14="http://schemas.microsoft.com/office/powerpoint/2010/main" val="387595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there are still research challenges</a:t>
            </a:r>
            <a:r>
              <a:rPr lang="en-US" baseline="0" dirty="0" smtClean="0"/>
              <a:t> lying ahead, which are necessary to carry out to fully evaluate our approach and see how effective it will be in practice. </a:t>
            </a:r>
            <a:endParaRPr lang="en-US" dirty="0" smtClean="0"/>
          </a:p>
          <a:p>
            <a:endParaRPr lang="en-US" dirty="0" smtClean="0"/>
          </a:p>
          <a:p>
            <a:r>
              <a:rPr lang="en-US" dirty="0" smtClean="0"/>
              <a:t>We are super smart and we published a fair amount. </a:t>
            </a:r>
          </a:p>
        </p:txBody>
      </p:sp>
      <p:sp>
        <p:nvSpPr>
          <p:cNvPr id="4" name="Slide Number Placeholder 3"/>
          <p:cNvSpPr>
            <a:spLocks noGrp="1"/>
          </p:cNvSpPr>
          <p:nvPr>
            <p:ph type="sldNum" sz="quarter" idx="10"/>
          </p:nvPr>
        </p:nvSpPr>
        <p:spPr/>
        <p:txBody>
          <a:bodyPr/>
          <a:lstStyle/>
          <a:p>
            <a:fld id="{2594B8C4-05AF-45CA-9308-5D6470793711}" type="slidenum">
              <a:rPr lang="en-US" smtClean="0"/>
              <a:t>29</a:t>
            </a:fld>
            <a:endParaRPr lang="en-US"/>
          </a:p>
        </p:txBody>
      </p:sp>
    </p:spTree>
    <p:extLst>
      <p:ext uri="{BB962C8B-B14F-4D97-AF65-F5344CB8AC3E}">
        <p14:creationId xmlns:p14="http://schemas.microsoft.com/office/powerpoint/2010/main" val="34540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E69106E-8090-4DEB-AAD8-598D0A251B3F}" type="datetimeFigureOut">
              <a:rPr lang="en-US" smtClean="0"/>
              <a:t>4/25/2013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2D2940E-64E2-4DE9-B322-8BDF4048497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2940E-64E2-4DE9-B322-8BDF404849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2D2940E-64E2-4DE9-B322-8BDF404849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4/25/2013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E69106E-8090-4DEB-AAD8-598D0A251B3F}" type="datetimeFigureOut">
              <a:rPr lang="en-US" smtClean="0"/>
              <a:t>4/25/2013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2D2940E-64E2-4DE9-B322-8BDF4048497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E69106E-8090-4DEB-AAD8-598D0A251B3F}" type="datetimeFigureOut">
              <a:rPr lang="en-US" smtClean="0"/>
              <a:t>4/25/2013</a:t>
            </a:fld>
            <a:endParaRPr lang="en-US"/>
          </a:p>
        </p:txBody>
      </p:sp>
      <p:sp>
        <p:nvSpPr>
          <p:cNvPr id="10" name="Slide Number Placeholder 9"/>
          <p:cNvSpPr>
            <a:spLocks noGrp="1"/>
          </p:cNvSpPr>
          <p:nvPr>
            <p:ph type="sldNum" sz="quarter" idx="16"/>
          </p:nvPr>
        </p:nvSpPr>
        <p:spPr/>
        <p:txBody>
          <a:bodyPr rtlCol="0"/>
          <a:lstStyle/>
          <a:p>
            <a:fld id="{A2D2940E-64E2-4DE9-B322-8BDF4048497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E69106E-8090-4DEB-AAD8-598D0A251B3F}" type="datetimeFigureOut">
              <a:rPr lang="en-US" smtClean="0"/>
              <a:t>4/25/2013</a:t>
            </a:fld>
            <a:endParaRPr lang="en-US"/>
          </a:p>
        </p:txBody>
      </p:sp>
      <p:sp>
        <p:nvSpPr>
          <p:cNvPr id="12" name="Slide Number Placeholder 11"/>
          <p:cNvSpPr>
            <a:spLocks noGrp="1"/>
          </p:cNvSpPr>
          <p:nvPr>
            <p:ph type="sldNum" sz="quarter" idx="16"/>
          </p:nvPr>
        </p:nvSpPr>
        <p:spPr/>
        <p:txBody>
          <a:bodyPr rtlCol="0"/>
          <a:lstStyle/>
          <a:p>
            <a:fld id="{A2D2940E-64E2-4DE9-B322-8BDF4048497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69106E-8090-4DEB-AAD8-598D0A251B3F}" type="datetimeFigureOut">
              <a:rPr lang="en-US" smtClean="0"/>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9106E-8090-4DEB-AAD8-598D0A251B3F}" type="datetimeFigureOut">
              <a:rPr lang="en-US" smtClean="0"/>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2D2940E-64E2-4DE9-B322-8BDF404849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69106E-8090-4DEB-AAD8-598D0A251B3F}"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E69106E-8090-4DEB-AAD8-598D0A251B3F}" type="datetimeFigureOut">
              <a:rPr lang="en-US" smtClean="0"/>
              <a:t>4/25/2013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2D2940E-64E2-4DE9-B322-8BDF4048497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E69106E-8090-4DEB-AAD8-598D0A251B3F}" type="datetimeFigureOut">
              <a:rPr lang="en-US" smtClean="0"/>
              <a:t>4/25/2013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2D2940E-64E2-4DE9-B322-8BDF404849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E69106E-8090-4DEB-AAD8-598D0A251B3F}" type="datetimeFigureOut">
              <a:rPr lang="en-US" smtClean="0"/>
              <a:t>4/25/2013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D2940E-64E2-4DE9-B322-8BDF4048497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4.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disney-clipart.com/Wall-E/characters/Wall-E5.jpg"/>
          <p:cNvPicPr>
            <a:picLocks noChangeAspect="1" noChangeArrowheads="1"/>
          </p:cNvPicPr>
          <p:nvPr/>
        </p:nvPicPr>
        <p:blipFill>
          <a:blip r:embed="rId2" cstate="print"/>
          <a:srcRect/>
          <a:stretch>
            <a:fillRect/>
          </a:stretch>
        </p:blipFill>
        <p:spPr bwMode="auto">
          <a:xfrm>
            <a:off x="1212742" y="3744540"/>
            <a:ext cx="3429000" cy="2961060"/>
          </a:xfrm>
          <a:prstGeom prst="rect">
            <a:avLst/>
          </a:prstGeom>
          <a:noFill/>
        </p:spPr>
      </p:pic>
      <p:sp>
        <p:nvSpPr>
          <p:cNvPr id="2" name="Title 1"/>
          <p:cNvSpPr>
            <a:spLocks noGrp="1"/>
          </p:cNvSpPr>
          <p:nvPr>
            <p:ph type="ctrTitle"/>
          </p:nvPr>
        </p:nvSpPr>
        <p:spPr>
          <a:xfrm>
            <a:off x="1212742" y="1905000"/>
            <a:ext cx="7245458" cy="1470025"/>
          </a:xfrm>
        </p:spPr>
        <p:txBody>
          <a:bodyPr>
            <a:normAutofit/>
          </a:bodyPr>
          <a:lstStyle/>
          <a:p>
            <a:r>
              <a:rPr lang="en-US" sz="6000" b="1" dirty="0" smtClean="0"/>
              <a:t>REACT</a:t>
            </a:r>
            <a:endParaRPr lang="en-US" sz="6000" b="1" dirty="0"/>
          </a:p>
        </p:txBody>
      </p:sp>
      <p:sp>
        <p:nvSpPr>
          <p:cNvPr id="3" name="Subtitle 2"/>
          <p:cNvSpPr>
            <a:spLocks noGrp="1"/>
          </p:cNvSpPr>
          <p:nvPr>
            <p:ph type="subTitle" idx="1"/>
          </p:nvPr>
        </p:nvSpPr>
        <p:spPr>
          <a:xfrm>
            <a:off x="4601705" y="479425"/>
            <a:ext cx="3810000" cy="2895600"/>
          </a:xfrm>
        </p:spPr>
        <p:txBody>
          <a:bodyPr>
            <a:noAutofit/>
          </a:bodyPr>
          <a:lstStyle/>
          <a:p>
            <a:pPr algn="l"/>
            <a:r>
              <a:rPr lang="en-US" sz="3200" b="1" dirty="0" smtClean="0">
                <a:solidFill>
                  <a:schemeClr val="tx1">
                    <a:lumMod val="75000"/>
                    <a:lumOff val="25000"/>
                  </a:schemeClr>
                </a:solidFill>
              </a:rPr>
              <a:t>R</a:t>
            </a:r>
            <a:r>
              <a:rPr lang="en-US" sz="3200" dirty="0" smtClean="0">
                <a:solidFill>
                  <a:schemeClr val="tx1">
                    <a:lumMod val="75000"/>
                    <a:lumOff val="25000"/>
                  </a:schemeClr>
                </a:solidFill>
              </a:rPr>
              <a:t>EACT:</a:t>
            </a:r>
          </a:p>
          <a:p>
            <a:pPr algn="l"/>
            <a:r>
              <a:rPr lang="en-US" sz="3200" b="1" dirty="0" smtClean="0">
                <a:solidFill>
                  <a:schemeClr val="tx1">
                    <a:lumMod val="75000"/>
                    <a:lumOff val="25000"/>
                  </a:schemeClr>
                </a:solidFill>
              </a:rPr>
              <a:t>E</a:t>
            </a:r>
            <a:r>
              <a:rPr lang="en-US" sz="3200" dirty="0" smtClean="0">
                <a:solidFill>
                  <a:schemeClr val="tx1">
                    <a:lumMod val="75000"/>
                    <a:lumOff val="25000"/>
                  </a:schemeClr>
                </a:solidFill>
              </a:rPr>
              <a:t>vent-driven</a:t>
            </a:r>
          </a:p>
          <a:p>
            <a:pPr algn="l"/>
            <a:r>
              <a:rPr lang="en-US" sz="3200" b="1" dirty="0" smtClean="0">
                <a:solidFill>
                  <a:schemeClr val="tx1">
                    <a:lumMod val="75000"/>
                    <a:lumOff val="25000"/>
                  </a:schemeClr>
                </a:solidFill>
              </a:rPr>
              <a:t>A</a:t>
            </a:r>
            <a:r>
              <a:rPr lang="en-US" sz="3200" dirty="0" smtClean="0">
                <a:solidFill>
                  <a:schemeClr val="tx1">
                    <a:lumMod val="75000"/>
                    <a:lumOff val="25000"/>
                  </a:schemeClr>
                </a:solidFill>
              </a:rPr>
              <a:t>synchronous</a:t>
            </a:r>
          </a:p>
          <a:p>
            <a:pPr algn="l"/>
            <a:r>
              <a:rPr lang="en-US" sz="3200" b="1" dirty="0" smtClean="0">
                <a:solidFill>
                  <a:schemeClr val="tx1">
                    <a:lumMod val="75000"/>
                    <a:lumOff val="25000"/>
                  </a:schemeClr>
                </a:solidFill>
              </a:rPr>
              <a:t>C</a:t>
            </a:r>
            <a:r>
              <a:rPr lang="en-US" sz="3200" dirty="0" smtClean="0">
                <a:solidFill>
                  <a:schemeClr val="tx1">
                    <a:lumMod val="75000"/>
                    <a:lumOff val="25000"/>
                  </a:schemeClr>
                </a:solidFill>
              </a:rPr>
              <a:t>oncurrent</a:t>
            </a:r>
          </a:p>
          <a:p>
            <a:pPr algn="l"/>
            <a:r>
              <a:rPr lang="en-US" sz="3200" b="1" dirty="0" smtClean="0">
                <a:solidFill>
                  <a:schemeClr val="tx1">
                    <a:lumMod val="75000"/>
                    <a:lumOff val="25000"/>
                  </a:schemeClr>
                </a:solidFill>
              </a:rPr>
              <a:t>T</a:t>
            </a:r>
            <a:r>
              <a:rPr lang="en-US" sz="3200" dirty="0" smtClean="0">
                <a:solidFill>
                  <a:schemeClr val="tx1">
                    <a:lumMod val="75000"/>
                    <a:lumOff val="25000"/>
                  </a:schemeClr>
                </a:solidFill>
              </a:rPr>
              <a:t>uring-complete</a:t>
            </a:r>
            <a:endParaRPr lang="en-US" sz="3200" dirty="0">
              <a:solidFill>
                <a:schemeClr val="tx1">
                  <a:lumMod val="75000"/>
                  <a:lumOff val="25000"/>
                </a:schemeClr>
              </a:solidFill>
            </a:endParaRPr>
          </a:p>
        </p:txBody>
      </p:sp>
      <p:sp>
        <p:nvSpPr>
          <p:cNvPr id="6" name="TextBox 5"/>
          <p:cNvSpPr txBox="1"/>
          <p:nvPr/>
        </p:nvSpPr>
        <p:spPr>
          <a:xfrm>
            <a:off x="4648200" y="5135940"/>
            <a:ext cx="4572000" cy="1569660"/>
          </a:xfrm>
          <a:prstGeom prst="rect">
            <a:avLst/>
          </a:prstGeom>
          <a:noFill/>
        </p:spPr>
        <p:txBody>
          <a:bodyPr wrap="square" rtlCol="0">
            <a:spAutoFit/>
          </a:bodyPr>
          <a:lstStyle/>
          <a:p>
            <a:r>
              <a:rPr lang="en-US" sz="2400" b="1" dirty="0" smtClean="0">
                <a:solidFill>
                  <a:schemeClr val="tx1">
                    <a:lumMod val="50000"/>
                    <a:lumOff val="50000"/>
                  </a:schemeClr>
                </a:solidFill>
              </a:rPr>
              <a:t>Students:</a:t>
            </a:r>
            <a:r>
              <a:rPr lang="en-US" sz="2400" dirty="0" smtClean="0">
                <a:solidFill>
                  <a:schemeClr val="tx1">
                    <a:lumMod val="50000"/>
                    <a:lumOff val="50000"/>
                  </a:schemeClr>
                </a:solidFill>
              </a:rPr>
              <a:t>	Will Noble, </a:t>
            </a:r>
          </a:p>
          <a:p>
            <a:r>
              <a:rPr lang="en-US" sz="2400" dirty="0" smtClean="0">
                <a:solidFill>
                  <a:schemeClr val="tx1">
                    <a:lumMod val="50000"/>
                    <a:lumOff val="50000"/>
                  </a:schemeClr>
                </a:solidFill>
              </a:rPr>
              <a:t>		Aleksandar Milicevic</a:t>
            </a:r>
          </a:p>
          <a:p>
            <a:r>
              <a:rPr lang="en-US" sz="2400" b="1" dirty="0" smtClean="0">
                <a:solidFill>
                  <a:schemeClr val="tx1">
                    <a:lumMod val="50000"/>
                    <a:lumOff val="50000"/>
                  </a:schemeClr>
                </a:solidFill>
              </a:rPr>
              <a:t>Supervisor: 	</a:t>
            </a:r>
            <a:r>
              <a:rPr lang="en-US" sz="2400" dirty="0" err="1" smtClean="0">
                <a:solidFill>
                  <a:schemeClr val="tx1">
                    <a:lumMod val="50000"/>
                    <a:lumOff val="50000"/>
                  </a:schemeClr>
                </a:solidFill>
              </a:rPr>
              <a:t>Stelios</a:t>
            </a:r>
            <a:r>
              <a:rPr lang="en-US" sz="2400" dirty="0" smtClean="0">
                <a:solidFill>
                  <a:schemeClr val="tx1">
                    <a:lumMod val="50000"/>
                    <a:lumOff val="50000"/>
                  </a:schemeClr>
                </a:solidFill>
              </a:rPr>
              <a:t> </a:t>
            </a:r>
            <a:r>
              <a:rPr lang="en-US" sz="2400" dirty="0" err="1" smtClean="0">
                <a:solidFill>
                  <a:schemeClr val="tx1">
                    <a:lumMod val="50000"/>
                    <a:lumOff val="50000"/>
                  </a:schemeClr>
                </a:solidFill>
              </a:rPr>
              <a:t>Sidiroglou</a:t>
            </a:r>
            <a:r>
              <a:rPr lang="en-US" sz="2400" b="1" dirty="0" smtClean="0">
                <a:solidFill>
                  <a:schemeClr val="tx1">
                    <a:lumMod val="50000"/>
                    <a:lumOff val="50000"/>
                  </a:schemeClr>
                </a:solidFill>
              </a:rPr>
              <a:t/>
            </a:r>
            <a:br>
              <a:rPr lang="en-US" sz="2400" b="1" dirty="0" smtClean="0">
                <a:solidFill>
                  <a:schemeClr val="tx1">
                    <a:lumMod val="50000"/>
                    <a:lumOff val="50000"/>
                  </a:schemeClr>
                </a:solidFill>
              </a:rPr>
            </a:br>
            <a:r>
              <a:rPr lang="en-US" sz="2400" b="1" dirty="0" smtClean="0">
                <a:solidFill>
                  <a:schemeClr val="tx1">
                    <a:lumMod val="50000"/>
                    <a:lumOff val="50000"/>
                  </a:schemeClr>
                </a:solidFill>
              </a:rPr>
              <a:t>PI</a:t>
            </a:r>
            <a:r>
              <a:rPr lang="en-US" sz="2400" dirty="0" smtClean="0">
                <a:solidFill>
                  <a:schemeClr val="tx1">
                    <a:lumMod val="50000"/>
                    <a:lumOff val="50000"/>
                  </a:schemeClr>
                </a:solidFill>
              </a:rPr>
              <a:t>:		Prof. Martin </a:t>
            </a:r>
            <a:r>
              <a:rPr lang="en-US" sz="2400" dirty="0" err="1" smtClean="0">
                <a:solidFill>
                  <a:schemeClr val="tx1">
                    <a:lumMod val="50000"/>
                    <a:lumOff val="50000"/>
                  </a:schemeClr>
                </a:solidFill>
              </a:rPr>
              <a:t>Rinard</a:t>
            </a:r>
            <a:endParaRPr lang="en-US" sz="24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38600" y="4419600"/>
            <a:ext cx="4953000" cy="2438400"/>
            <a:chOff x="3048000" y="4419600"/>
            <a:chExt cx="4953000" cy="2438400"/>
          </a:xfrm>
        </p:grpSpPr>
        <p:pic>
          <p:nvPicPr>
            <p:cNvPr id="16386" name="Picture 2" descr="http://loyalkng.com/wp-content/uploads/2012/06/draft_lens2883732module18171392photo_1235793208Bender003.jpg"/>
            <p:cNvPicPr>
              <a:picLocks noChangeAspect="1" noChangeArrowheads="1"/>
            </p:cNvPicPr>
            <p:nvPr/>
          </p:nvPicPr>
          <p:blipFill>
            <a:blip r:embed="rId2" cstate="print"/>
            <a:srcRect t="12500" b="21875"/>
            <a:stretch>
              <a:fillRect/>
            </a:stretch>
          </p:blipFill>
          <p:spPr bwMode="auto">
            <a:xfrm>
              <a:off x="3048000" y="4420195"/>
              <a:ext cx="4953000" cy="2437805"/>
            </a:xfrm>
            <a:prstGeom prst="rect">
              <a:avLst/>
            </a:prstGeom>
            <a:noFill/>
          </p:spPr>
        </p:pic>
        <p:sp>
          <p:nvSpPr>
            <p:cNvPr id="5" name="TextBox 4"/>
            <p:cNvSpPr txBox="1"/>
            <p:nvPr/>
          </p:nvSpPr>
          <p:spPr>
            <a:xfrm>
              <a:off x="3200400" y="4419600"/>
              <a:ext cx="2590800" cy="369332"/>
            </a:xfrm>
            <a:prstGeom prst="rect">
              <a:avLst/>
            </a:prstGeom>
            <a:solidFill>
              <a:schemeClr val="bg1"/>
            </a:solidFill>
          </p:spPr>
          <p:txBody>
            <a:bodyPr wrap="square" rtlCol="0">
              <a:spAutoFit/>
            </a:bodyPr>
            <a:lstStyle/>
            <a:p>
              <a:endParaRPr lang="en-US" dirty="0"/>
            </a:p>
          </p:txBody>
        </p:sp>
      </p:grpSp>
      <p:sp>
        <p:nvSpPr>
          <p:cNvPr id="3" name="Content Placeholder 2"/>
          <p:cNvSpPr>
            <a:spLocks noGrp="1"/>
          </p:cNvSpPr>
          <p:nvPr>
            <p:ph sz="quarter" idx="1"/>
          </p:nvPr>
        </p:nvSpPr>
        <p:spPr>
          <a:xfrm>
            <a:off x="612648" y="1600200"/>
            <a:ext cx="8153400" cy="4876800"/>
          </a:xfrm>
        </p:spPr>
        <p:txBody>
          <a:bodyPr>
            <a:normAutofit/>
          </a:bodyPr>
          <a:lstStyle/>
          <a:p>
            <a:r>
              <a:rPr lang="en-US" sz="2400" dirty="0" smtClean="0"/>
              <a:t>Pros</a:t>
            </a:r>
          </a:p>
          <a:p>
            <a:pPr lvl="1"/>
            <a:r>
              <a:rPr lang="en-US" sz="2100" dirty="0" smtClean="0"/>
              <a:t>Highly abstract </a:t>
            </a:r>
            <a:r>
              <a:rPr lang="en-US" sz="2100" dirty="0" smtClean="0">
                <a:sym typeface="Wingdings" panose="05000000000000000000" pitchFamily="2" charset="2"/>
              </a:rPr>
              <a:t> </a:t>
            </a:r>
            <a:r>
              <a:rPr lang="en-US" sz="2100" dirty="0" smtClean="0"/>
              <a:t>easy to learn &amp; portable</a:t>
            </a:r>
          </a:p>
          <a:p>
            <a:pPr lvl="1"/>
            <a:r>
              <a:rPr lang="en-US" sz="2100" dirty="0" smtClean="0"/>
              <a:t>Flexible </a:t>
            </a:r>
            <a:r>
              <a:rPr lang="en-US" sz="2100" dirty="0" smtClean="0">
                <a:sym typeface="Wingdings" panose="05000000000000000000" pitchFamily="2" charset="2"/>
              </a:rPr>
              <a:t> can i</a:t>
            </a:r>
            <a:r>
              <a:rPr lang="en-US" sz="2100" dirty="0" smtClean="0"/>
              <a:t>nterface with native C code</a:t>
            </a:r>
          </a:p>
          <a:p>
            <a:pPr lvl="1"/>
            <a:r>
              <a:rPr lang="en-US" sz="2100" dirty="0" smtClean="0"/>
              <a:t>Accessible </a:t>
            </a:r>
            <a:r>
              <a:rPr lang="en-US" sz="2100" dirty="0" smtClean="0">
                <a:sym typeface="Wingdings" panose="05000000000000000000" pitchFamily="2" charset="2"/>
              </a:rPr>
              <a:t> </a:t>
            </a:r>
            <a:r>
              <a:rPr lang="en-US" sz="2100" dirty="0" smtClean="0"/>
              <a:t>robotics programming requires extensive technical knowledge; REACT abstractions eliminate the need for hobbyists to acquire such knowledge.</a:t>
            </a:r>
          </a:p>
          <a:p>
            <a:pPr lvl="1"/>
            <a:r>
              <a:rPr lang="en-US" sz="2100" dirty="0" smtClean="0"/>
              <a:t>Expressive </a:t>
            </a:r>
            <a:r>
              <a:rPr lang="en-US" sz="2100" dirty="0" smtClean="0">
                <a:sym typeface="Wingdings" panose="05000000000000000000" pitchFamily="2" charset="2"/>
              </a:rPr>
              <a:t> p</a:t>
            </a:r>
            <a:r>
              <a:rPr lang="en-US" sz="2100" dirty="0" smtClean="0"/>
              <a:t>rograms written faster, robots developed more easily</a:t>
            </a:r>
          </a:p>
          <a:p>
            <a:r>
              <a:rPr lang="en-US" sz="2400" dirty="0" smtClean="0"/>
              <a:t>Cons</a:t>
            </a:r>
          </a:p>
          <a:p>
            <a:pPr lvl="1"/>
            <a:r>
              <a:rPr lang="en-US" sz="2100" dirty="0" smtClean="0"/>
              <a:t>Centralized (not designed for distributed systems)</a:t>
            </a:r>
          </a:p>
          <a:p>
            <a:pPr lvl="1"/>
            <a:r>
              <a:rPr lang="en-US" sz="2100" dirty="0" smtClean="0"/>
              <a:t>Sequential implementation (no concurrent events)</a:t>
            </a:r>
          </a:p>
          <a:p>
            <a:pPr lvl="1"/>
            <a:r>
              <a:rPr lang="en-US" sz="2100" dirty="0" smtClean="0"/>
              <a:t>No explicit data model</a:t>
            </a:r>
          </a:p>
          <a:p>
            <a:pPr lvl="2"/>
            <a:r>
              <a:rPr lang="en-US" sz="1800" dirty="0" smtClean="0"/>
              <a:t>data conflated with contexts</a:t>
            </a:r>
          </a:p>
          <a:p>
            <a:pPr lvl="1"/>
            <a:endParaRPr lang="en-US" sz="2100" dirty="0"/>
          </a:p>
        </p:txBody>
      </p:sp>
      <p:sp>
        <p:nvSpPr>
          <p:cNvPr id="2" name="Title 1"/>
          <p:cNvSpPr>
            <a:spLocks noGrp="1"/>
          </p:cNvSpPr>
          <p:nvPr>
            <p:ph type="title"/>
          </p:nvPr>
        </p:nvSpPr>
        <p:spPr/>
        <p:txBody>
          <a:bodyPr/>
          <a:lstStyle/>
          <a:p>
            <a:r>
              <a:rPr lang="en-US" dirty="0" smtClean="0"/>
              <a:t>REACT summary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381999" cy="5105400"/>
          </a:xfrm>
        </p:spPr>
        <p:txBody>
          <a:bodyPr>
            <a:normAutofit/>
          </a:bodyPr>
          <a:lstStyle/>
          <a:p>
            <a:r>
              <a:rPr lang="en-US" sz="2600" dirty="0" smtClean="0"/>
              <a:t>Abstraction gap</a:t>
            </a:r>
          </a:p>
          <a:p>
            <a:pPr lvl="1"/>
            <a:r>
              <a:rPr lang="en-US" sz="2400" dirty="0" smtClean="0"/>
              <a:t>problem domain: high-level, event-driven</a:t>
            </a:r>
          </a:p>
          <a:p>
            <a:pPr lvl="1"/>
            <a:r>
              <a:rPr lang="en-US" sz="2400" dirty="0" smtClean="0"/>
              <a:t>code level: queues, locks, </a:t>
            </a:r>
            <a:r>
              <a:rPr lang="en-US" sz="2400" dirty="0" err="1" smtClean="0"/>
              <a:t>async</a:t>
            </a:r>
            <a:r>
              <a:rPr lang="en-US" sz="2400" dirty="0" smtClean="0"/>
              <a:t> messages,…</a:t>
            </a:r>
          </a:p>
          <a:p>
            <a:r>
              <a:rPr lang="en-US" sz="2600" dirty="0" smtClean="0"/>
              <a:t>Concurrent and distributed architecture</a:t>
            </a:r>
          </a:p>
          <a:p>
            <a:pPr lvl="1"/>
            <a:r>
              <a:rPr lang="en-US" sz="2400" dirty="0" smtClean="0"/>
              <a:t>data races</a:t>
            </a:r>
          </a:p>
          <a:p>
            <a:pPr lvl="1"/>
            <a:r>
              <a:rPr lang="en-US" sz="2400" dirty="0"/>
              <a:t>a</a:t>
            </a:r>
            <a:r>
              <a:rPr lang="en-US" sz="2400" dirty="0" smtClean="0"/>
              <a:t>tomicity</a:t>
            </a:r>
          </a:p>
          <a:p>
            <a:pPr lvl="1"/>
            <a:r>
              <a:rPr lang="en-US" sz="2400" dirty="0" smtClean="0"/>
              <a:t>deadlocks</a:t>
            </a:r>
          </a:p>
          <a:p>
            <a:pPr lvl="1"/>
            <a:r>
              <a:rPr lang="en-US" sz="2400" dirty="0" smtClean="0"/>
              <a:t>shared data inconsistency</a:t>
            </a:r>
          </a:p>
          <a:p>
            <a:r>
              <a:rPr lang="en-US" sz="2600" dirty="0" smtClean="0">
                <a:latin typeface="Gill Sans MT" panose="020B0502020104020203" pitchFamily="34" charset="0"/>
              </a:rPr>
              <a:t>Implementation complexity</a:t>
            </a:r>
          </a:p>
          <a:p>
            <a:pPr lvl="1"/>
            <a:r>
              <a:rPr lang="en-US" sz="2400" dirty="0" smtClean="0"/>
              <a:t>hard to analyze, test, </a:t>
            </a:r>
            <a:br>
              <a:rPr lang="en-US" sz="2400" dirty="0" smtClean="0"/>
            </a:br>
            <a:r>
              <a:rPr lang="en-US" sz="2400" dirty="0" smtClean="0"/>
              <a:t>ensure correctness</a:t>
            </a:r>
            <a:endParaRPr lang="en-US" sz="2400" dirty="0"/>
          </a:p>
        </p:txBody>
      </p:sp>
      <p:sp>
        <p:nvSpPr>
          <p:cNvPr id="6" name="Slide Number Placeholder 4"/>
          <p:cNvSpPr txBox="1">
            <a:spLocks/>
          </p:cNvSpPr>
          <p:nvPr/>
        </p:nvSpPr>
        <p:spPr>
          <a:xfrm>
            <a:off x="8212651" y="7176551"/>
            <a:ext cx="651794" cy="1825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E5B30C-50DD-48BD-AF63-58D041617FC4}" type="slidenum">
              <a:rPr lang="en-US" smtClean="0"/>
              <a:pPr/>
              <a:t>11</a:t>
            </a:fld>
            <a:endParaRPr lang="en-US"/>
          </a:p>
        </p:txBody>
      </p:sp>
      <p:sp>
        <p:nvSpPr>
          <p:cNvPr id="16" name="Title 1"/>
          <p:cNvSpPr txBox="1">
            <a:spLocks/>
          </p:cNvSpPr>
          <p:nvPr/>
        </p:nvSpPr>
        <p:spPr>
          <a:xfrm>
            <a:off x="381000" y="76200"/>
            <a:ext cx="87630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dirty="0" smtClean="0">
                <a:solidFill>
                  <a:schemeClr val="tx2"/>
                </a:solidFill>
                <a:latin typeface="+mj-lt"/>
              </a:rPr>
              <a:t>Distributed, Interactive, Heterogeneous</a:t>
            </a:r>
            <a:endParaRPr lang="en-US" dirty="0">
              <a:solidFill>
                <a:schemeClr val="tx2"/>
              </a:solidFill>
              <a:latin typeface="+mj-lt"/>
            </a:endParaRPr>
          </a:p>
        </p:txBody>
      </p:sp>
      <p:grpSp>
        <p:nvGrpSpPr>
          <p:cNvPr id="2" name="Group 1"/>
          <p:cNvGrpSpPr/>
          <p:nvPr/>
        </p:nvGrpSpPr>
        <p:grpSpPr>
          <a:xfrm>
            <a:off x="5397630" y="3460881"/>
            <a:ext cx="3746370" cy="3084369"/>
            <a:chOff x="5397630" y="3460881"/>
            <a:chExt cx="3746370" cy="3084369"/>
          </a:xfrm>
        </p:grpSpPr>
        <p:pic>
          <p:nvPicPr>
            <p:cNvPr id="26" name="Picture 2" descr="http://i.i.com.com/cnwk.1d/i/tim/2012/10/08/acer-windows-8-touchscreen-lapt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630" y="5492518"/>
              <a:ext cx="1182151" cy="10087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3862483"/>
              <a:ext cx="2374538" cy="2012875"/>
            </a:xfrm>
            <a:prstGeom prst="rect">
              <a:avLst/>
            </a:prstGeom>
          </p:spPr>
        </p:pic>
        <p:pic>
          <p:nvPicPr>
            <p:cNvPr id="11" name="Picture 2" descr="http://disney-clipart.com/Wall-E/characters/Wall-E5.jpg"/>
            <p:cNvPicPr>
              <a:picLocks noChangeAspect="1" noChangeArrowheads="1"/>
            </p:cNvPicPr>
            <p:nvPr/>
          </p:nvPicPr>
          <p:blipFill>
            <a:blip r:embed="rId5" cstate="print"/>
            <a:srcRect/>
            <a:stretch>
              <a:fillRect/>
            </a:stretch>
          </p:blipFill>
          <p:spPr bwMode="auto">
            <a:xfrm>
              <a:off x="6127781" y="4038601"/>
              <a:ext cx="2031648" cy="1754398"/>
            </a:xfrm>
            <a:prstGeom prst="rect">
              <a:avLst/>
            </a:prstGeom>
            <a:noFill/>
          </p:spPr>
        </p:pic>
        <p:pic>
          <p:nvPicPr>
            <p:cNvPr id="24" name="Picture 23" descr="http://cdn.arstechnica.net/wp-content/uploads/2012/08/Xperia-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58448" y="3560321"/>
              <a:ext cx="1356374" cy="8453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http://www.hypersonictechnologies.com/wp-content/uploads/2012/10/How-to-select-a-cost-effective-desktop.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82489" y="5652891"/>
              <a:ext cx="1561511" cy="8923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tmocache.com/images/png/products/phones/Google_Nexus_4/250x270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7630" y="3460881"/>
              <a:ext cx="1008826" cy="10442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49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sz="2800" dirty="0" smtClean="0">
                <a:solidFill>
                  <a:schemeClr val="accent5">
                    <a:lumMod val="75000"/>
                  </a:schemeClr>
                </a:solidFill>
              </a:rPr>
              <a:t>Model-based, event-driven programming paradigm</a:t>
            </a:r>
          </a:p>
          <a:p>
            <a:pPr lvl="1"/>
            <a:r>
              <a:rPr lang="en-US" sz="2400" dirty="0"/>
              <a:t>provides a simple declarative conceptual </a:t>
            </a:r>
            <a:r>
              <a:rPr lang="en-US" sz="2400" dirty="0" smtClean="0"/>
              <a:t>model</a:t>
            </a:r>
          </a:p>
          <a:p>
            <a:pPr lvl="1"/>
            <a:r>
              <a:rPr lang="en-US" sz="2400" dirty="0"/>
              <a:t>expressive power &amp; programming efficiency</a:t>
            </a:r>
          </a:p>
          <a:p>
            <a:pPr lvl="1"/>
            <a:r>
              <a:rPr lang="en-US" sz="2400" dirty="0"/>
              <a:t>programming language close to the problem </a:t>
            </a:r>
            <a:r>
              <a:rPr lang="en-US" sz="2400" dirty="0" smtClean="0"/>
              <a:t>domain</a:t>
            </a:r>
            <a:endParaRPr lang="en-US" sz="2400" dirty="0" smtClean="0">
              <a:solidFill>
                <a:schemeClr val="accent5">
                  <a:lumMod val="75000"/>
                </a:schemeClr>
              </a:solidFill>
            </a:endParaRPr>
          </a:p>
          <a:p>
            <a:r>
              <a:rPr lang="en-US" sz="2800" dirty="0" smtClean="0">
                <a:solidFill>
                  <a:schemeClr val="accent5">
                    <a:lumMod val="75000"/>
                  </a:schemeClr>
                </a:solidFill>
              </a:rPr>
              <a:t>Runtime environment</a:t>
            </a:r>
            <a:endParaRPr lang="en-US" sz="2800" dirty="0">
              <a:solidFill>
                <a:schemeClr val="accent5">
                  <a:lumMod val="75000"/>
                </a:schemeClr>
              </a:solidFill>
            </a:endParaRPr>
          </a:p>
          <a:p>
            <a:pPr lvl="1"/>
            <a:r>
              <a:rPr lang="en-US" sz="2400" dirty="0" smtClean="0"/>
              <a:t>manages access to single shared global state</a:t>
            </a:r>
          </a:p>
          <a:p>
            <a:pPr lvl="1"/>
            <a:r>
              <a:rPr lang="en-US" sz="2400" dirty="0" smtClean="0"/>
              <a:t>keeps everyone updated</a:t>
            </a:r>
          </a:p>
          <a:p>
            <a:pPr lvl="1"/>
            <a:r>
              <a:rPr lang="en-US" sz="2400" dirty="0" smtClean="0"/>
              <a:t>programs free </a:t>
            </a:r>
            <a:r>
              <a:rPr lang="en-US" sz="2400" dirty="0"/>
              <a:t>of concurrency bugs </a:t>
            </a:r>
            <a:r>
              <a:rPr lang="en-US" sz="2400" dirty="0" smtClean="0"/>
              <a:t>by </a:t>
            </a:r>
            <a:r>
              <a:rPr lang="en-US" sz="2400" dirty="0"/>
              <a:t>construction </a:t>
            </a:r>
          </a:p>
          <a:p>
            <a:r>
              <a:rPr lang="en-US" sz="2800" dirty="0">
                <a:solidFill>
                  <a:schemeClr val="accent5">
                    <a:lumMod val="75000"/>
                  </a:schemeClr>
                </a:solidFill>
              </a:rPr>
              <a:t>Rich tool set</a:t>
            </a:r>
          </a:p>
          <a:p>
            <a:pPr lvl="1"/>
            <a:r>
              <a:rPr lang="en-US" sz="2400" dirty="0" smtClean="0"/>
              <a:t>amenable </a:t>
            </a:r>
            <a:r>
              <a:rPr lang="en-US" sz="2400" dirty="0"/>
              <a:t>to formal </a:t>
            </a:r>
            <a:r>
              <a:rPr lang="en-US" sz="2400" dirty="0" smtClean="0">
                <a:solidFill>
                  <a:schemeClr val="accent5">
                    <a:lumMod val="75000"/>
                  </a:schemeClr>
                </a:solidFill>
              </a:rPr>
              <a:t>analyses </a:t>
            </a:r>
            <a:r>
              <a:rPr lang="en-US" sz="2400" dirty="0" smtClean="0"/>
              <a:t>and automated </a:t>
            </a:r>
            <a:r>
              <a:rPr lang="en-US" sz="2400" dirty="0">
                <a:solidFill>
                  <a:schemeClr val="accent5">
                    <a:lumMod val="75000"/>
                  </a:schemeClr>
                </a:solidFill>
              </a:rPr>
              <a:t>testing</a:t>
            </a:r>
          </a:p>
          <a:p>
            <a:pPr lvl="1"/>
            <a:r>
              <a:rPr lang="en-US" sz="2400" dirty="0"/>
              <a:t>enabled by the succinct </a:t>
            </a:r>
            <a:r>
              <a:rPr lang="en-US" sz="2400" dirty="0" smtClean="0"/>
              <a:t>and formal </a:t>
            </a:r>
            <a:r>
              <a:rPr lang="en-US" sz="2400" dirty="0"/>
              <a:t>event model</a:t>
            </a:r>
          </a:p>
          <a:p>
            <a:endParaRPr lang="en-US" dirty="0"/>
          </a:p>
        </p:txBody>
      </p:sp>
    </p:spTree>
    <p:extLst>
      <p:ext uri="{BB962C8B-B14F-4D97-AF65-F5344CB8AC3E}">
        <p14:creationId xmlns:p14="http://schemas.microsoft.com/office/powerpoint/2010/main" val="82979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Multiplayer Real-Time Game</a:t>
            </a:r>
            <a:endParaRPr lang="en-US" dirty="0"/>
          </a:p>
        </p:txBody>
      </p:sp>
      <p:grpSp>
        <p:nvGrpSpPr>
          <p:cNvPr id="4" name="Group 3"/>
          <p:cNvGrpSpPr/>
          <p:nvPr/>
        </p:nvGrpSpPr>
        <p:grpSpPr>
          <a:xfrm>
            <a:off x="3613402" y="2819400"/>
            <a:ext cx="1872998" cy="2121834"/>
            <a:chOff x="3913553" y="2180356"/>
            <a:chExt cx="1872998" cy="2121834"/>
          </a:xfrm>
        </p:grpSpPr>
        <p:pic>
          <p:nvPicPr>
            <p:cNvPr id="5" name="Picture 16" descr="Google N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3553" y="2180356"/>
              <a:ext cx="1872998" cy="21218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80710" y="2436908"/>
              <a:ext cx="953976" cy="1449292"/>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D:\game\logo-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0952" y="2742454"/>
              <a:ext cx="838200" cy="83820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descr="D:\game\gameB-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865" y="2286000"/>
            <a:ext cx="2103735" cy="315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game\h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22" y="2286000"/>
            <a:ext cx="21336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game\jo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328" y="2286000"/>
            <a:ext cx="2133600"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48200" y="2283020"/>
            <a:ext cx="2103735" cy="3203379"/>
            <a:chOff x="4648200" y="2283020"/>
            <a:chExt cx="2103735" cy="3203379"/>
          </a:xfrm>
        </p:grpSpPr>
        <p:sp>
          <p:nvSpPr>
            <p:cNvPr id="12" name="Rectangle 11"/>
            <p:cNvSpPr/>
            <p:nvPr/>
          </p:nvSpPr>
          <p:spPr>
            <a:xfrm>
              <a:off x="4648200" y="2283020"/>
              <a:ext cx="2103735" cy="3203379"/>
            </a:xfrm>
            <a:prstGeom prst="rect">
              <a:avLst/>
            </a:prstGeom>
            <a:solidFill>
              <a:schemeClr val="tx1"/>
            </a:solidFill>
            <a:ln>
              <a:solidFill>
                <a:srgbClr val="3F3F3F">
                  <a:alpha val="7215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48200" y="2283020"/>
              <a:ext cx="2103735" cy="307777"/>
            </a:xfrm>
            <a:prstGeom prst="rect">
              <a:avLst/>
            </a:prstGeom>
            <a:noFill/>
          </p:spPr>
          <p:txBody>
            <a:bodyPr wrap="square" rtlCol="0">
              <a:spAutoFit/>
            </a:bodyPr>
            <a:lstStyle/>
            <a:p>
              <a:r>
                <a:rPr lang="en-US" sz="1400" dirty="0" smtClean="0">
                  <a:solidFill>
                    <a:schemeClr val="bg1">
                      <a:lumMod val="65000"/>
                    </a:schemeClr>
                  </a:solidFill>
                </a:rPr>
                <a:t>Joined in: My game</a:t>
              </a:r>
              <a:endParaRPr lang="en-US" sz="1400" dirty="0">
                <a:solidFill>
                  <a:schemeClr val="bg1">
                    <a:lumMod val="65000"/>
                  </a:schemeClr>
                </a:solidFill>
              </a:endParaRPr>
            </a:p>
          </p:txBody>
        </p:sp>
        <p:sp>
          <p:nvSpPr>
            <p:cNvPr id="14" name="TextBox 13"/>
            <p:cNvSpPr txBox="1"/>
            <p:nvPr/>
          </p:nvSpPr>
          <p:spPr>
            <a:xfrm>
              <a:off x="4747002" y="2690696"/>
              <a:ext cx="739398" cy="338554"/>
            </a:xfrm>
            <a:prstGeom prst="rect">
              <a:avLst/>
            </a:prstGeom>
            <a:noFill/>
          </p:spPr>
          <p:txBody>
            <a:bodyPr wrap="square" rtlCol="0">
              <a:spAutoFit/>
            </a:bodyPr>
            <a:lstStyle/>
            <a:p>
              <a:r>
                <a:rPr lang="en-US" sz="1600" dirty="0" smtClean="0">
                  <a:solidFill>
                    <a:schemeClr val="bg1">
                      <a:lumMod val="50000"/>
                    </a:schemeClr>
                  </a:solidFill>
                </a:rPr>
                <a:t>Daniel</a:t>
              </a:r>
              <a:endParaRPr lang="en-US" sz="1600" dirty="0">
                <a:solidFill>
                  <a:schemeClr val="bg1">
                    <a:lumMod val="50000"/>
                  </a:schemeClr>
                </a:solidFill>
              </a:endParaRPr>
            </a:p>
          </p:txBody>
        </p:sp>
        <p:sp>
          <p:nvSpPr>
            <p:cNvPr id="15" name="TextBox 14"/>
            <p:cNvSpPr txBox="1"/>
            <p:nvPr/>
          </p:nvSpPr>
          <p:spPr>
            <a:xfrm>
              <a:off x="4747001" y="3071996"/>
              <a:ext cx="1253151" cy="338554"/>
            </a:xfrm>
            <a:prstGeom prst="rect">
              <a:avLst/>
            </a:prstGeom>
            <a:noFill/>
          </p:spPr>
          <p:txBody>
            <a:bodyPr wrap="square" rtlCol="0">
              <a:spAutoFit/>
            </a:bodyPr>
            <a:lstStyle/>
            <a:p>
              <a:r>
                <a:rPr lang="en-US" sz="1600" dirty="0" smtClean="0">
                  <a:solidFill>
                    <a:schemeClr val="bg1">
                      <a:lumMod val="50000"/>
                    </a:schemeClr>
                  </a:solidFill>
                </a:rPr>
                <a:t>Player</a:t>
              </a:r>
              <a:endParaRPr lang="en-US" sz="1600" dirty="0">
                <a:solidFill>
                  <a:schemeClr val="bg1">
                    <a:lumMod val="50000"/>
                  </a:schemeClr>
                </a:solidFill>
              </a:endParaRPr>
            </a:p>
          </p:txBody>
        </p:sp>
      </p:grpSp>
      <p:sp>
        <p:nvSpPr>
          <p:cNvPr id="16" name="TextBox 15"/>
          <p:cNvSpPr txBox="1"/>
          <p:nvPr/>
        </p:nvSpPr>
        <p:spPr>
          <a:xfrm>
            <a:off x="4752361" y="3476624"/>
            <a:ext cx="1253151" cy="338554"/>
          </a:xfrm>
          <a:prstGeom prst="rect">
            <a:avLst/>
          </a:prstGeom>
          <a:noFill/>
        </p:spPr>
        <p:txBody>
          <a:bodyPr wrap="square" rtlCol="0">
            <a:spAutoFit/>
          </a:bodyPr>
          <a:lstStyle/>
          <a:p>
            <a:r>
              <a:rPr lang="en-US" sz="1600" dirty="0" err="1" smtClean="0">
                <a:solidFill>
                  <a:schemeClr val="bg1">
                    <a:lumMod val="50000"/>
                  </a:schemeClr>
                </a:solidFill>
              </a:rPr>
              <a:t>Darko</a:t>
            </a:r>
            <a:endParaRPr lang="en-US" sz="1600" dirty="0">
              <a:solidFill>
                <a:schemeClr val="bg1">
                  <a:lumMod val="50000"/>
                </a:schemeClr>
              </a:solidFill>
            </a:endParaRPr>
          </a:p>
        </p:txBody>
      </p:sp>
      <p:sp>
        <p:nvSpPr>
          <p:cNvPr id="17" name="TextBox 16"/>
          <p:cNvSpPr txBox="1"/>
          <p:nvPr/>
        </p:nvSpPr>
        <p:spPr>
          <a:xfrm>
            <a:off x="2209800" y="1447800"/>
            <a:ext cx="4682885" cy="523220"/>
          </a:xfrm>
          <a:prstGeom prst="rect">
            <a:avLst/>
          </a:prstGeom>
          <a:noFill/>
        </p:spPr>
        <p:txBody>
          <a:bodyPr wrap="none" rtlCol="0">
            <a:spAutoFit/>
          </a:bodyPr>
          <a:lstStyle/>
          <a:p>
            <a:pPr algn="ctr"/>
            <a:r>
              <a:rPr lang="en-US" sz="2800" dirty="0" smtClean="0"/>
              <a:t>Paintball with phones no guns</a:t>
            </a:r>
            <a:endParaRPr lang="en-US" sz="2800" dirty="0"/>
          </a:p>
        </p:txBody>
      </p:sp>
    </p:spTree>
    <p:extLst>
      <p:ext uri="{BB962C8B-B14F-4D97-AF65-F5344CB8AC3E}">
        <p14:creationId xmlns:p14="http://schemas.microsoft.com/office/powerpoint/2010/main" val="396487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&amp; Behavior</a:t>
            </a:r>
            <a:endParaRPr lang="en-US" dirty="0"/>
          </a:p>
        </p:txBody>
      </p:sp>
      <p:sp>
        <p:nvSpPr>
          <p:cNvPr id="3" name="Content Placeholder 2"/>
          <p:cNvSpPr>
            <a:spLocks noGrp="1"/>
          </p:cNvSpPr>
          <p:nvPr>
            <p:ph sz="quarter" idx="1"/>
          </p:nvPr>
        </p:nvSpPr>
        <p:spPr>
          <a:xfrm>
            <a:off x="612648" y="1600200"/>
            <a:ext cx="8378952" cy="2819400"/>
          </a:xfrm>
        </p:spPr>
        <p:txBody>
          <a:bodyPr/>
          <a:lstStyle/>
          <a:p>
            <a:r>
              <a:rPr lang="en-US" sz="2800" i="1" dirty="0"/>
              <a:t>Current approach</a:t>
            </a:r>
            <a:r>
              <a:rPr lang="en-US" sz="2800" dirty="0"/>
              <a:t>:</a:t>
            </a:r>
          </a:p>
          <a:p>
            <a:pPr lvl="1"/>
            <a:r>
              <a:rPr lang="en-US" sz="2400" dirty="0"/>
              <a:t>developers cannot focus solely on the domain</a:t>
            </a:r>
          </a:p>
          <a:p>
            <a:pPr lvl="1"/>
            <a:r>
              <a:rPr lang="en-US" sz="2400" dirty="0"/>
              <a:t>platform dependent code</a:t>
            </a:r>
          </a:p>
          <a:p>
            <a:pPr lvl="1"/>
            <a:r>
              <a:rPr lang="en-US" sz="2400" dirty="0"/>
              <a:t>manual synchronization, communication, data consistency</a:t>
            </a:r>
          </a:p>
          <a:p>
            <a:pPr lvl="1"/>
            <a:r>
              <a:rPr lang="en-US" sz="2400" dirty="0"/>
              <a:t>join event + boilerplate ~300+4000 LOC in Java</a:t>
            </a:r>
          </a:p>
          <a:p>
            <a:endParaRPr lang="en-US" dirty="0"/>
          </a:p>
        </p:txBody>
      </p:sp>
      <p:sp>
        <p:nvSpPr>
          <p:cNvPr id="7" name="TextBox 6"/>
          <p:cNvSpPr txBox="1"/>
          <p:nvPr/>
        </p:nvSpPr>
        <p:spPr>
          <a:xfrm>
            <a:off x="618308" y="4029173"/>
            <a:ext cx="3581400" cy="2709824"/>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 </a:t>
            </a:r>
            <a:r>
              <a:rPr lang="en-US" sz="1400" dirty="0" smtClean="0">
                <a:latin typeface="Lucida Console" panose="020B0609040504020204" pitchFamily="49" charset="0"/>
              </a:rPr>
              <a:t>User {</a:t>
            </a:r>
          </a:p>
          <a:p>
            <a:r>
              <a:rPr lang="en-US" sz="1400" dirty="0">
                <a:latin typeface="Lucida Console" panose="020B0609040504020204" pitchFamily="49" charset="0"/>
              </a:rPr>
              <a:t> </a:t>
            </a:r>
            <a:r>
              <a:rPr lang="en-US" sz="1400" dirty="0" smtClean="0">
                <a:latin typeface="Lucida Console" panose="020B0609040504020204" pitchFamily="49" charset="0"/>
              </a:rPr>
              <a:t> String name;</a:t>
            </a:r>
          </a:p>
          <a:p>
            <a:r>
              <a:rPr lang="en-US" sz="1400" dirty="0">
                <a:latin typeface="Lucida Console" panose="020B0609040504020204" pitchFamily="49" charset="0"/>
              </a:rPr>
              <a:t> </a:t>
            </a:r>
            <a:r>
              <a:rPr lang="en-US" sz="1400" dirty="0" smtClean="0">
                <a:latin typeface="Lucida Console" panose="020B0609040504020204" pitchFamily="49" charset="0"/>
              </a:rPr>
              <a:t> String </a:t>
            </a:r>
            <a:r>
              <a:rPr lang="en-US" sz="1400" dirty="0" err="1" smtClean="0">
                <a:latin typeface="Lucida Console" panose="020B0609040504020204" pitchFamily="49" charset="0"/>
              </a:rPr>
              <a:t>gameName</a:t>
            </a:r>
            <a:r>
              <a:rPr lang="en-US" sz="1400" dirty="0" smtClean="0">
                <a:latin typeface="Lucida Console" panose="020B0609040504020204" pitchFamily="49" charset="0"/>
              </a:rPr>
              <a:t>;</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join()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t>
            </a:r>
            <a:r>
              <a:rPr lang="en-US" sz="1400" dirty="0" smtClean="0">
                <a:solidFill>
                  <a:srgbClr val="FF0000"/>
                </a:solidFill>
                <a:latin typeface="Lucida Console" panose="020B0609040504020204" pitchFamily="49" charset="0"/>
              </a:rPr>
              <a:t>connect </a:t>
            </a:r>
            <a:r>
              <a:rPr lang="en-US" sz="1400" dirty="0" smtClean="0">
                <a:solidFill>
                  <a:schemeClr val="accent6"/>
                </a:solidFill>
                <a:latin typeface="Lucida Console" panose="020B0609040504020204" pitchFamily="49" charset="0"/>
              </a:rPr>
              <a:t>to server</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send </a:t>
            </a:r>
            <a:r>
              <a:rPr lang="en-US" sz="1400" dirty="0" smtClean="0">
                <a:solidFill>
                  <a:srgbClr val="FF0000"/>
                </a:solidFill>
                <a:latin typeface="Lucida Console" panose="020B0609040504020204" pitchFamily="49" charset="0"/>
              </a:rPr>
              <a:t>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add </a:t>
            </a:r>
            <a:r>
              <a:rPr lang="en-US" sz="1400" dirty="0" smtClean="0">
                <a:solidFill>
                  <a:srgbClr val="FF0000"/>
                </a:solidFill>
                <a:latin typeface="Lucida Console" panose="020B0609040504020204" pitchFamily="49" charset="0"/>
              </a:rPr>
              <a:t>event </a:t>
            </a:r>
            <a:r>
              <a:rPr lang="en-US" sz="1400" dirty="0" smtClean="0">
                <a:solidFill>
                  <a:schemeClr val="accent6"/>
                </a:solidFill>
                <a:latin typeface="Lucida Console" panose="020B0609040504020204" pitchFamily="49" charset="0"/>
              </a:rPr>
              <a:t>to update list</a:t>
            </a:r>
          </a:p>
          <a:p>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b="1" dirty="0" smtClean="0">
              <a:solidFill>
                <a:schemeClr val="accent5"/>
              </a:solidFill>
              <a:latin typeface="Lucida Console" panose="020B0609040504020204" pitchFamily="49" charset="0"/>
            </a:endParaRPr>
          </a:p>
        </p:txBody>
      </p:sp>
      <p:sp>
        <p:nvSpPr>
          <p:cNvPr id="8" name="TextBox 7"/>
          <p:cNvSpPr txBox="1"/>
          <p:nvPr/>
        </p:nvSpPr>
        <p:spPr>
          <a:xfrm>
            <a:off x="4495800" y="4029173"/>
            <a:ext cx="4114800" cy="2709824"/>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a:t>
            </a:r>
            <a:r>
              <a:rPr lang="en-US" sz="1400" b="1" dirty="0" smtClean="0">
                <a:solidFill>
                  <a:schemeClr val="accent6"/>
                </a:solidFill>
                <a:latin typeface="Lucida Console" panose="020B0609040504020204" pitchFamily="49" charset="0"/>
              </a:rPr>
              <a:t> </a:t>
            </a:r>
            <a:r>
              <a:rPr lang="en-US" sz="1400" dirty="0" smtClean="0">
                <a:latin typeface="Lucida Console" panose="020B0609040504020204" pitchFamily="49" charset="0"/>
              </a:rPr>
              <a:t>Game {</a:t>
            </a:r>
          </a:p>
          <a:p>
            <a:r>
              <a:rPr lang="en-US" sz="1400" dirty="0" smtClean="0">
                <a:latin typeface="Lucida Console" panose="020B0609040504020204" pitchFamily="49" charset="0"/>
              </a:rPr>
              <a:t>  String name;</a:t>
            </a:r>
          </a:p>
          <a:p>
            <a:r>
              <a:rPr lang="en-US" sz="1400" dirty="0" smtClean="0">
                <a:latin typeface="Lucida Console" panose="020B0609040504020204" pitchFamily="49" charset="0"/>
              </a:rPr>
              <a:t>  User owner;</a:t>
            </a:r>
          </a:p>
          <a:p>
            <a:r>
              <a:rPr lang="en-US" sz="1400" dirty="0" smtClean="0">
                <a:latin typeface="Lucida Console" panose="020B0609040504020204" pitchFamily="49" charset="0"/>
              </a:rPr>
              <a:t>  Set&lt;User&gt; players;</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a:t>
            </a:r>
            <a:r>
              <a:rPr lang="en-US" sz="1400" dirty="0" err="1" smtClean="0">
                <a:latin typeface="Lucida Console" panose="020B0609040504020204" pitchFamily="49" charset="0"/>
              </a:rPr>
              <a:t>acceptJoin</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accept </a:t>
            </a:r>
            <a:r>
              <a:rPr lang="en-US" sz="1400" dirty="0" smtClean="0">
                <a:solidFill>
                  <a:srgbClr val="FF0000"/>
                </a:solidFill>
                <a:latin typeface="Lucida Console" panose="020B0609040504020204" pitchFamily="49" charset="0"/>
              </a:rPr>
              <a:t>connection</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read </a:t>
            </a:r>
            <a:r>
              <a:rPr lang="en-US" sz="1400" dirty="0" smtClean="0">
                <a:solidFill>
                  <a:srgbClr val="FF0000"/>
                </a:solidFill>
                <a:latin typeface="Lucida Console" panose="020B0609040504020204" pitchFamily="49" charset="0"/>
              </a:rPr>
              <a:t>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a:t>
            </a:r>
            <a:r>
              <a:rPr lang="en-US" sz="1400" dirty="0" smtClean="0">
                <a:solidFill>
                  <a:srgbClr val="FF0000"/>
                </a:solidFill>
                <a:latin typeface="Lucida Console" panose="020B0609040504020204" pitchFamily="49" charset="0"/>
              </a:rPr>
              <a:t>synchronize </a:t>
            </a:r>
            <a:r>
              <a:rPr lang="en-US" sz="1400" dirty="0" smtClean="0">
                <a:solidFill>
                  <a:schemeClr val="accent6"/>
                </a:solidFill>
                <a:latin typeface="Lucida Console" panose="020B0609040504020204" pitchFamily="49" charset="0"/>
              </a:rPr>
              <a:t>and </a:t>
            </a:r>
            <a:r>
              <a:rPr lang="en-US" sz="1400" dirty="0" smtClean="0">
                <a:solidFill>
                  <a:srgbClr val="FF0000"/>
                </a:solidFill>
                <a:latin typeface="Lucida Console" panose="020B0609040504020204" pitchFamily="49" charset="0"/>
              </a:rPr>
              <a:t>check name</a:t>
            </a:r>
            <a:endParaRPr lang="en-US" sz="1400" dirty="0" smtClean="0">
              <a:solidFill>
                <a:schemeClr val="accent6"/>
              </a:solidFill>
              <a:latin typeface="Lucida Console" panose="020B0609040504020204" pitchFamily="49" charset="0"/>
            </a:endParaRP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reply (to all)</a:t>
            </a:r>
          </a:p>
          <a:p>
            <a:r>
              <a:rPr lang="en-US" sz="1400" dirty="0">
                <a:latin typeface="Lucida Console" panose="020B0609040504020204" pitchFamily="49" charset="0"/>
              </a:rPr>
              <a:t> </a:t>
            </a:r>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dirty="0">
              <a:latin typeface="Lucida Console" panose="020B0609040504020204" pitchFamily="49" charset="0"/>
            </a:endParaRPr>
          </a:p>
          <a:p>
            <a:endParaRPr lang="en-US" sz="1400" dirty="0">
              <a:latin typeface="Lucida Console" panose="020B0609040504020204" pitchFamily="49" charset="0"/>
            </a:endParaRPr>
          </a:p>
        </p:txBody>
      </p:sp>
    </p:spTree>
    <p:extLst>
      <p:ext uri="{BB962C8B-B14F-4D97-AF65-F5344CB8AC3E}">
        <p14:creationId xmlns:p14="http://schemas.microsoft.com/office/powerpoint/2010/main" val="340402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&amp; Behavior</a:t>
            </a:r>
            <a:endParaRPr lang="en-US" dirty="0"/>
          </a:p>
        </p:txBody>
      </p:sp>
      <p:sp>
        <p:nvSpPr>
          <p:cNvPr id="3" name="Content Placeholder 2"/>
          <p:cNvSpPr>
            <a:spLocks noGrp="1"/>
          </p:cNvSpPr>
          <p:nvPr>
            <p:ph sz="quarter" idx="1"/>
          </p:nvPr>
        </p:nvSpPr>
        <p:spPr>
          <a:xfrm>
            <a:off x="612648" y="1600200"/>
            <a:ext cx="7921752" cy="2819400"/>
          </a:xfrm>
        </p:spPr>
        <p:txBody>
          <a:bodyPr>
            <a:normAutofit/>
          </a:bodyPr>
          <a:lstStyle/>
          <a:p>
            <a:r>
              <a:rPr lang="en-US" sz="2800" dirty="0" smtClean="0"/>
              <a:t>Design from the </a:t>
            </a:r>
            <a:r>
              <a:rPr lang="en-US" sz="2800" dirty="0" smtClean="0">
                <a:solidFill>
                  <a:schemeClr val="accent5">
                    <a:lumMod val="75000"/>
                  </a:schemeClr>
                </a:solidFill>
              </a:rPr>
              <a:t>user’s </a:t>
            </a:r>
            <a:r>
              <a:rPr lang="en-US" sz="2800" dirty="0">
                <a:solidFill>
                  <a:schemeClr val="accent5">
                    <a:lumMod val="75000"/>
                  </a:schemeClr>
                </a:solidFill>
              </a:rPr>
              <a:t>perspective</a:t>
            </a:r>
            <a:endParaRPr lang="en-US" sz="2800" dirty="0"/>
          </a:p>
          <a:p>
            <a:pPr lvl="1"/>
            <a:r>
              <a:rPr lang="en-US" sz="2400" dirty="0">
                <a:solidFill>
                  <a:schemeClr val="accent5">
                    <a:lumMod val="75000"/>
                  </a:schemeClr>
                </a:solidFill>
              </a:rPr>
              <a:t>data model</a:t>
            </a:r>
            <a:r>
              <a:rPr lang="en-US" sz="2400"/>
              <a:t>, </a:t>
            </a:r>
            <a:r>
              <a:rPr lang="en-US" sz="2400" smtClean="0">
                <a:solidFill>
                  <a:schemeClr val="accent5">
                    <a:lumMod val="75000"/>
                  </a:schemeClr>
                </a:solidFill>
              </a:rPr>
              <a:t>network model</a:t>
            </a:r>
            <a:r>
              <a:rPr lang="en-US" sz="2400" dirty="0"/>
              <a:t>, and</a:t>
            </a:r>
            <a:r>
              <a:rPr lang="en-US" sz="2400" dirty="0">
                <a:solidFill>
                  <a:schemeClr val="accent5">
                    <a:lumMod val="75000"/>
                  </a:schemeClr>
                </a:solidFill>
              </a:rPr>
              <a:t> events</a:t>
            </a:r>
          </a:p>
          <a:p>
            <a:pPr lvl="1"/>
            <a:r>
              <a:rPr lang="en-US" sz="2400" dirty="0"/>
              <a:t>automate synchronization, </a:t>
            </a:r>
            <a:r>
              <a:rPr lang="en-US" sz="2400" dirty="0" smtClean="0"/>
              <a:t/>
            </a:r>
            <a:br>
              <a:rPr lang="en-US" sz="2400" dirty="0" smtClean="0"/>
            </a:br>
            <a:r>
              <a:rPr lang="en-US" sz="2400" dirty="0" smtClean="0"/>
              <a:t>communication</a:t>
            </a:r>
            <a:r>
              <a:rPr lang="en-US" sz="2400" dirty="0"/>
              <a:t>, data consistency</a:t>
            </a:r>
          </a:p>
          <a:p>
            <a:pPr lvl="1"/>
            <a:r>
              <a:rPr lang="en-US" sz="2400" dirty="0"/>
              <a:t>d</a:t>
            </a:r>
            <a:r>
              <a:rPr lang="en-US" sz="2400" dirty="0" smtClean="0"/>
              <a:t>ata model + join event:</a:t>
            </a:r>
            <a:br>
              <a:rPr lang="en-US" sz="2400" dirty="0" smtClean="0"/>
            </a:br>
            <a:r>
              <a:rPr lang="en-US" sz="2400" dirty="0" smtClean="0"/>
              <a:t>~</a:t>
            </a:r>
            <a:r>
              <a:rPr lang="en-US" sz="2400" dirty="0"/>
              <a:t>30 </a:t>
            </a:r>
            <a:r>
              <a:rPr lang="en-US" sz="2400" dirty="0" smtClean="0"/>
              <a:t>LOC</a:t>
            </a:r>
            <a:endParaRPr lang="en-US" sz="2400" dirty="0"/>
          </a:p>
          <a:p>
            <a:pPr marL="0" indent="0">
              <a:buNone/>
            </a:pPr>
            <a:endParaRPr lang="en-US" dirty="0"/>
          </a:p>
        </p:txBody>
      </p:sp>
      <p:sp>
        <p:nvSpPr>
          <p:cNvPr id="6" name="TextBox 5"/>
          <p:cNvSpPr txBox="1"/>
          <p:nvPr/>
        </p:nvSpPr>
        <p:spPr>
          <a:xfrm>
            <a:off x="5588827" y="2831592"/>
            <a:ext cx="3491165" cy="3946369"/>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event</a:t>
            </a:r>
            <a:r>
              <a:rPr lang="en-US" sz="1400" dirty="0" smtClean="0">
                <a:solidFill>
                  <a:schemeClr val="accent5"/>
                </a:solidFill>
                <a:latin typeface="Lucida Console" panose="020B0609040504020204" pitchFamily="49" charset="0"/>
              </a:rPr>
              <a:t> </a:t>
            </a:r>
            <a:r>
              <a:rPr lang="en-US" sz="1400" b="1" dirty="0" err="1" smtClean="0">
                <a:solidFill>
                  <a:schemeClr val="accent6"/>
                </a:solidFill>
                <a:latin typeface="Lucida Console" panose="020B0609040504020204" pitchFamily="49" charset="0"/>
              </a:rPr>
              <a:t>JoinEvent</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b="1" dirty="0" smtClean="0">
                <a:solidFill>
                  <a:schemeClr val="accent5"/>
                </a:solidFill>
                <a:latin typeface="Lucida Console" panose="020B0609040504020204" pitchFamily="49" charset="0"/>
              </a:rPr>
              <a:t>from</a:t>
            </a:r>
            <a:r>
              <a:rPr lang="en-US" sz="1400" dirty="0" smtClean="0">
                <a:latin typeface="Lucida Console" panose="020B0609040504020204" pitchFamily="49" charset="0"/>
              </a:rPr>
              <a:t> client: </a:t>
            </a:r>
            <a:r>
              <a:rPr lang="en-US" sz="1400" b="1" dirty="0" smtClean="0">
                <a:solidFill>
                  <a:schemeClr val="accent6"/>
                </a:solidFill>
                <a:latin typeface="Lucida Console" panose="020B0609040504020204" pitchFamily="49" charset="0"/>
              </a:rPr>
              <a:t>Client</a:t>
            </a:r>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to</a:t>
            </a:r>
            <a:r>
              <a:rPr lang="en-US" sz="1400" dirty="0" smtClean="0">
                <a:latin typeface="Lucida Console" panose="020B0609040504020204" pitchFamily="49" charset="0"/>
              </a:rPr>
              <a:t> server: </a:t>
            </a:r>
            <a:r>
              <a:rPr lang="en-US" sz="1400" b="1" dirty="0">
                <a:solidFill>
                  <a:schemeClr val="accent6"/>
                </a:solidFill>
                <a:latin typeface="Lucida Console" panose="020B0609040504020204" pitchFamily="49" charset="0"/>
              </a:rPr>
              <a:t>Server</a:t>
            </a:r>
            <a:r>
              <a:rPr lang="en-US" sz="1400" dirty="0" smtClean="0">
                <a:latin typeface="Lucida Console" panose="020B0609040504020204" pitchFamily="49" charset="0"/>
              </a:rPr>
              <a:t/>
            </a:r>
            <a:br>
              <a:rPr lang="en-US" sz="1400" dirty="0" smtClean="0">
                <a:latin typeface="Lucida Console" panose="020B0609040504020204" pitchFamily="49" charset="0"/>
              </a:rPr>
            </a:br>
            <a:endParaRPr lang="en-US" sz="800" dirty="0">
              <a:latin typeface="Lucida Console" panose="020B0609040504020204" pitchFamily="49" charset="0"/>
            </a:endParaRPr>
          </a:p>
          <a:p>
            <a:r>
              <a:rPr lang="en-US" sz="1400" dirty="0" smtClean="0">
                <a:latin typeface="Lucida Console" panose="020B0609040504020204" pitchFamily="49" charset="0"/>
              </a:rPr>
              <a:t>  </a:t>
            </a:r>
            <a:r>
              <a:rPr lang="en-US" sz="1400" b="1" dirty="0" err="1" smtClean="0">
                <a:solidFill>
                  <a:schemeClr val="accent5"/>
                </a:solidFill>
                <a:latin typeface="Lucida Console" panose="020B0609040504020204" pitchFamily="49" charset="0"/>
              </a:rPr>
              <a:t>params</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user: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p>
          <a:p>
            <a:r>
              <a:rPr lang="en-US" sz="1400" dirty="0" smtClean="0">
                <a:latin typeface="Lucida Console" panose="020B0609040504020204" pitchFamily="49" charset="0"/>
              </a:rPr>
              <a:t>    game: </a:t>
            </a:r>
            <a:r>
              <a:rPr lang="en-US" sz="1400" b="1" dirty="0">
                <a:solidFill>
                  <a:schemeClr val="accent6"/>
                </a:solidFill>
                <a:latin typeface="Lucida Console" panose="020B0609040504020204" pitchFamily="49" charset="0"/>
              </a:rPr>
              <a:t>String</a:t>
            </a:r>
            <a:endParaRPr lang="en-US" sz="1400" dirty="0">
              <a:latin typeface="Lucida Console" panose="020B0609040504020204" pitchFamily="49" charset="0"/>
            </a:endParaRPr>
          </a:p>
          <a:p>
            <a:r>
              <a:rPr lang="en-US" sz="1400" dirty="0" smtClean="0">
                <a:latin typeface="Lucida Console" panose="020B0609040504020204" pitchFamily="49" charset="0"/>
              </a:rPr>
              <a:t>  }}</a:t>
            </a:r>
          </a:p>
          <a:p>
            <a:r>
              <a:rPr lang="en-US" sz="1400" b="1" dirty="0" smtClean="0">
                <a:solidFill>
                  <a:schemeClr val="accent5"/>
                </a:solidFill>
                <a:latin typeface="Lucida Console" panose="020B0609040504020204" pitchFamily="49" charset="0"/>
              </a:rPr>
              <a:t>  requires </a:t>
            </a:r>
            <a:r>
              <a:rPr lang="en-US" sz="1400" dirty="0">
                <a:latin typeface="Lucida Console" panose="020B0609040504020204" pitchFamily="49" charset="0"/>
              </a:rPr>
              <a:t>{</a:t>
            </a:r>
          </a:p>
          <a:p>
            <a:r>
              <a:rPr lang="en-US" sz="1400" dirty="0" smtClean="0">
                <a:latin typeface="Lucida Console" panose="020B0609040504020204" pitchFamily="49" charset="0"/>
              </a:rPr>
              <a:t>   server.</a:t>
            </a:r>
          </a:p>
          <a:p>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:name</a:t>
            </a:r>
            <a:r>
              <a:rPr lang="en-US" sz="1400" dirty="0" smtClean="0">
                <a:latin typeface="Lucida Console" panose="020B0609040504020204" pitchFamily="49" charset="0"/>
              </a:rPr>
              <a:t>=&gt;game].</a:t>
            </a:r>
          </a:p>
          <a:p>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:name</a:t>
            </a:r>
            <a:r>
              <a:rPr lang="en-US" sz="1400" dirty="0" smtClean="0">
                <a:latin typeface="Lucida Console" panose="020B0609040504020204" pitchFamily="49" charset="0"/>
              </a:rPr>
              <a:t>=&gt;user.name].</a:t>
            </a:r>
          </a:p>
          <a:p>
            <a:r>
              <a:rPr lang="en-US" sz="1400" dirty="0" smtClean="0">
                <a:latin typeface="Lucida Console" panose="020B0609040504020204" pitchFamily="49" charset="0"/>
              </a:rPr>
              <a:t>      size = 0</a:t>
            </a:r>
          </a:p>
          <a:p>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b="1" dirty="0" smtClean="0">
                <a:solidFill>
                  <a:schemeClr val="accent5"/>
                </a:solidFill>
                <a:latin typeface="Lucida Console" panose="020B0609040504020204" pitchFamily="49" charset="0"/>
              </a:rPr>
              <a:t>  ensures </a:t>
            </a:r>
            <a:r>
              <a:rPr lang="en-US" sz="1400" dirty="0">
                <a:latin typeface="Lucida Console" panose="020B0609040504020204" pitchFamily="49" charset="0"/>
              </a:rPr>
              <a:t>{</a:t>
            </a:r>
            <a:br>
              <a:rPr lang="en-US" sz="1400" dirty="0">
                <a:latin typeface="Lucida Console" panose="020B0609040504020204" pitchFamily="49" charset="0"/>
              </a:rPr>
            </a:br>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err="1" smtClean="0">
                <a:latin typeface="Lucida Console" panose="020B0609040504020204" pitchFamily="49" charset="0"/>
              </a:rPr>
              <a:t>game.players</a:t>
            </a:r>
            <a:r>
              <a:rPr lang="en-US" sz="1400" dirty="0" smtClean="0">
                <a:latin typeface="Lucida Console" panose="020B0609040504020204" pitchFamily="49" charset="0"/>
              </a:rPr>
              <a:t> </a:t>
            </a:r>
            <a:r>
              <a:rPr lang="en-US" sz="1400" dirty="0">
                <a:latin typeface="Lucida Console" panose="020B0609040504020204" pitchFamily="49" charset="0"/>
              </a:rPr>
              <a:t>+= user</a:t>
            </a:r>
          </a:p>
          <a:p>
            <a:r>
              <a:rPr lang="en-US" sz="1400" dirty="0">
                <a:latin typeface="Lucida Console" panose="020B0609040504020204" pitchFamily="49" charset="0"/>
              </a:rPr>
              <a:t>  }</a:t>
            </a:r>
          </a:p>
          <a:p>
            <a:r>
              <a:rPr lang="en-US" sz="1400" dirty="0">
                <a:latin typeface="Lucida Console" panose="020B0609040504020204" pitchFamily="49" charset="0"/>
              </a:rPr>
              <a:t>}</a:t>
            </a:r>
            <a:endParaRPr lang="en-US" sz="1400" dirty="0" smtClean="0">
              <a:latin typeface="Lucida Console" panose="020B0609040504020204" pitchFamily="49" charset="0"/>
            </a:endParaRPr>
          </a:p>
        </p:txBody>
      </p:sp>
      <p:sp>
        <p:nvSpPr>
          <p:cNvPr id="9" name="TextBox 8"/>
          <p:cNvSpPr txBox="1"/>
          <p:nvPr/>
        </p:nvSpPr>
        <p:spPr>
          <a:xfrm>
            <a:off x="2681752" y="4535031"/>
            <a:ext cx="2821732" cy="2242930"/>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machine</a:t>
            </a:r>
            <a:r>
              <a:rPr lang="en-US" sz="1400" dirty="0" smtClean="0">
                <a:solidFill>
                  <a:schemeClr val="accent5"/>
                </a:solidFill>
                <a:latin typeface="Lucida Console" panose="020B0609040504020204" pitchFamily="49" charset="0"/>
              </a:rPr>
              <a:t> </a:t>
            </a:r>
            <a:r>
              <a:rPr lang="en-US" sz="1400" b="1" dirty="0" smtClean="0">
                <a:solidFill>
                  <a:schemeClr val="accent6"/>
                </a:solidFill>
                <a:latin typeface="Lucida Console" panose="020B0609040504020204" pitchFamily="49" charset="0"/>
              </a:rPr>
              <a:t>Client</a:t>
            </a:r>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dirty="0">
                <a:latin typeface="Lucida Console" panose="020B0609040504020204" pitchFamily="49" charset="0"/>
              </a:rPr>
              <a:t> </a:t>
            </a:r>
            <a:r>
              <a:rPr lang="en-US" sz="1400" dirty="0" smtClean="0">
                <a:latin typeface="Lucida Console" panose="020B0609040504020204" pitchFamily="49" charset="0"/>
              </a:rPr>
              <a:t> server</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Server</a:t>
            </a:r>
            <a:r>
              <a:rPr lang="en-US" sz="1400" dirty="0" smtClean="0">
                <a:latin typeface="Lucida Console" panose="020B0609040504020204" pitchFamily="49" charset="0"/>
              </a:rPr>
              <a:t>,</a:t>
            </a:r>
          </a:p>
          <a:p>
            <a:r>
              <a:rPr lang="en-US" sz="1400" dirty="0">
                <a:latin typeface="Lucida Console" panose="020B0609040504020204" pitchFamily="49" charset="0"/>
              </a:rPr>
              <a:t> </a:t>
            </a:r>
            <a:r>
              <a:rPr lang="en-US" sz="1400" dirty="0" smtClean="0">
                <a:latin typeface="Lucida Console" panose="020B0609040504020204" pitchFamily="49" charset="0"/>
              </a:rPr>
              <a:t> user</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User</a:t>
            </a:r>
            <a:endParaRPr lang="en-US" sz="1400" dirty="0">
              <a:latin typeface="Lucida Console" panose="020B0609040504020204" pitchFamily="49" charset="0"/>
            </a:endParaRPr>
          </a:p>
          <a:p>
            <a:r>
              <a:rPr lang="en-US" sz="1400" dirty="0" smtClean="0">
                <a:latin typeface="Lucida Console" panose="020B0609040504020204" pitchFamily="49" charset="0"/>
              </a:rPr>
              <a:t>}</a:t>
            </a:r>
          </a:p>
          <a:p>
            <a:endParaRPr lang="en-US" sz="800" dirty="0">
              <a:latin typeface="Lucida Console" panose="020B0609040504020204" pitchFamily="49" charset="0"/>
            </a:endParaRPr>
          </a:p>
          <a:p>
            <a:r>
              <a:rPr lang="en-US" sz="1400" b="1" dirty="0" smtClean="0">
                <a:solidFill>
                  <a:schemeClr val="accent5"/>
                </a:solidFill>
                <a:latin typeface="Lucida Console" panose="020B0609040504020204" pitchFamily="49" charset="0"/>
              </a:rPr>
              <a:t>machine</a:t>
            </a:r>
            <a:r>
              <a:rPr lang="en-US" sz="1400" dirty="0" smtClean="0">
                <a:latin typeface="Lucida Console" panose="020B0609040504020204" pitchFamily="49" charset="0"/>
              </a:rPr>
              <a:t> </a:t>
            </a:r>
            <a:r>
              <a:rPr lang="en-US" sz="1400" b="1" dirty="0" smtClean="0">
                <a:solidFill>
                  <a:schemeClr val="accent6"/>
                </a:solidFill>
                <a:latin typeface="Lucida Console" panose="020B0609040504020204" pitchFamily="49" charset="0"/>
              </a:rPr>
              <a:t>Server</a:t>
            </a:r>
            <a:r>
              <a:rPr lang="en-US" sz="1400" dirty="0" smtClean="0">
                <a:latin typeface="Lucida Console" panose="020B0609040504020204" pitchFamily="49" charset="0"/>
              </a:rPr>
              <a:t>, {</a:t>
            </a:r>
          </a:p>
          <a:p>
            <a:r>
              <a:rPr lang="en-US" sz="1400" dirty="0" smtClean="0">
                <a:latin typeface="Lucida Console" panose="020B0609040504020204" pitchFamily="49" charset="0"/>
              </a:rPr>
              <a:t>  </a:t>
            </a:r>
            <a:r>
              <a:rPr lang="en-US" sz="1400" dirty="0">
                <a:latin typeface="Lucida Console" panose="020B0609040504020204" pitchFamily="49" charset="0"/>
              </a:rPr>
              <a:t>clients: (</a:t>
            </a:r>
            <a:r>
              <a:rPr lang="en-US" sz="1400" b="1" dirty="0">
                <a:solidFill>
                  <a:schemeClr val="accent5"/>
                </a:solidFill>
                <a:latin typeface="Lucida Console" panose="020B0609040504020204" pitchFamily="49" charset="0"/>
              </a:rPr>
              <a:t>set</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Client</a:t>
            </a:r>
            <a:r>
              <a:rPr lang="en-US" sz="1400" dirty="0" smtClean="0">
                <a:latin typeface="Lucida Console" panose="020B0609040504020204" pitchFamily="49" charset="0"/>
              </a:rPr>
              <a:t>),</a:t>
            </a:r>
          </a:p>
          <a:p>
            <a:r>
              <a:rPr lang="en-US" sz="1400" dirty="0" smtClean="0">
                <a:latin typeface="Lucida Console" panose="020B0609040504020204" pitchFamily="49" charset="0"/>
              </a:rPr>
              <a:t>  games: </a:t>
            </a:r>
            <a:r>
              <a:rPr lang="en-US" sz="1400" dirty="0">
                <a:latin typeface="Lucida Console" panose="020B0609040504020204" pitchFamily="49" charset="0"/>
              </a:rPr>
              <a:t>(</a:t>
            </a:r>
            <a:r>
              <a:rPr lang="en-US" sz="1400" b="1" dirty="0" smtClean="0">
                <a:solidFill>
                  <a:schemeClr val="accent5"/>
                </a:solidFill>
                <a:latin typeface="Lucida Console" panose="020B0609040504020204" pitchFamily="49" charset="0"/>
              </a:rPr>
              <a:t>set</a:t>
            </a:r>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10" name="TextBox 9"/>
          <p:cNvSpPr txBox="1"/>
          <p:nvPr/>
        </p:nvSpPr>
        <p:spPr>
          <a:xfrm>
            <a:off x="76200" y="4535031"/>
            <a:ext cx="2514600" cy="2246769"/>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pPr lvl="0"/>
            <a:r>
              <a:rPr lang="en-US" sz="1400" b="1" dirty="0">
                <a:solidFill>
                  <a:schemeClr val="accent5"/>
                </a:solidFill>
                <a:latin typeface="Lucida Console" panose="020B0609040504020204" pitchFamily="49" charset="0"/>
              </a:rPr>
              <a:t>record</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User</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smtClean="0">
                <a:latin typeface="Lucida Console" panose="020B0609040504020204" pitchFamily="49" charset="0"/>
              </a:rPr>
              <a:t>name: </a:t>
            </a:r>
            <a:r>
              <a:rPr lang="en-US" sz="1400" b="1" dirty="0">
                <a:solidFill>
                  <a:schemeClr val="accent6"/>
                </a:solidFill>
                <a:latin typeface="Lucida Console" panose="020B0609040504020204" pitchFamily="49" charset="0"/>
              </a:rPr>
              <a:t>String</a:t>
            </a:r>
            <a:r>
              <a:rPr lang="en-US" sz="1400" dirty="0">
                <a:latin typeface="Lucida Console" panose="020B0609040504020204" pitchFamily="49" charset="0"/>
              </a:rPr>
              <a:t/>
            </a:r>
            <a:br>
              <a:rPr lang="en-US" sz="1400" dirty="0">
                <a:latin typeface="Lucida Console" panose="020B0609040504020204" pitchFamily="49" charset="0"/>
              </a:rPr>
            </a:br>
            <a:r>
              <a:rPr lang="en-US" sz="1400" dirty="0" smtClean="0">
                <a:latin typeface="Lucida Console" panose="020B0609040504020204" pitchFamily="49" charset="0"/>
              </a:rPr>
              <a:t>}</a:t>
            </a:r>
          </a:p>
          <a:p>
            <a:endParaRPr lang="en-US" sz="1400" dirty="0" smtClean="0">
              <a:latin typeface="Lucida Console" panose="020B0609040504020204" pitchFamily="49" charset="0"/>
            </a:endParaRPr>
          </a:p>
          <a:p>
            <a:r>
              <a:rPr lang="en-US" sz="1400" b="1" dirty="0">
                <a:solidFill>
                  <a:schemeClr val="accent5"/>
                </a:solidFill>
                <a:latin typeface="Lucida Console" panose="020B0609040504020204" pitchFamily="49" charset="0"/>
              </a:rPr>
              <a:t>record</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Game</a:t>
            </a:r>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dirty="0">
                <a:latin typeface="Lucida Console" panose="020B0609040504020204" pitchFamily="49" charset="0"/>
              </a:rPr>
              <a:t>  name: </a:t>
            </a:r>
            <a:r>
              <a:rPr lang="en-US" sz="1400" b="1" dirty="0">
                <a:solidFill>
                  <a:schemeClr val="accent6"/>
                </a:solidFill>
                <a:latin typeface="Lucida Console" panose="020B0609040504020204" pitchFamily="49" charset="0"/>
              </a:rPr>
              <a:t>String</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  owner: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  players: (</a:t>
            </a:r>
            <a:r>
              <a:rPr lang="en-US" sz="1400" b="1" dirty="0">
                <a:solidFill>
                  <a:schemeClr val="accent5"/>
                </a:solidFill>
                <a:latin typeface="Lucida Console" panose="020B0609040504020204" pitchFamily="49" charset="0"/>
              </a:rPr>
              <a:t>set</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a:t>
            </a:r>
          </a:p>
          <a:p>
            <a:endParaRPr lang="en-US" sz="1400" dirty="0" smtClean="0">
              <a:latin typeface="Lucida Console" panose="020B0609040504020204" pitchFamily="49" charset="0"/>
            </a:endParaRPr>
          </a:p>
          <a:p>
            <a:endParaRPr lang="en-US" sz="1400" dirty="0" smtClean="0">
              <a:latin typeface="Lucida Console" panose="020B0609040504020204" pitchFamily="49" charset="0"/>
            </a:endParaRPr>
          </a:p>
        </p:txBody>
      </p:sp>
    </p:spTree>
    <p:extLst>
      <p:ext uri="{BB962C8B-B14F-4D97-AF65-F5344CB8AC3E}">
        <p14:creationId xmlns:p14="http://schemas.microsoft.com/office/powerpoint/2010/main" val="23658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 Policies</a:t>
            </a:r>
            <a:endParaRPr lang="en-US" dirty="0"/>
          </a:p>
        </p:txBody>
      </p:sp>
      <p:sp>
        <p:nvSpPr>
          <p:cNvPr id="3" name="Content Placeholder 2"/>
          <p:cNvSpPr>
            <a:spLocks noGrp="1"/>
          </p:cNvSpPr>
          <p:nvPr>
            <p:ph sz="quarter" idx="1"/>
          </p:nvPr>
        </p:nvSpPr>
        <p:spPr>
          <a:xfrm>
            <a:off x="124328" y="1600200"/>
            <a:ext cx="3962400" cy="2286000"/>
          </a:xfrm>
        </p:spPr>
        <p:txBody>
          <a:bodyPr>
            <a:normAutofit/>
          </a:bodyPr>
          <a:lstStyle/>
          <a:p>
            <a:pPr lvl="0"/>
            <a:r>
              <a:rPr lang="en-US" sz="2800" i="1" dirty="0" smtClean="0">
                <a:solidFill>
                  <a:prstClr val="black"/>
                </a:solidFill>
              </a:rPr>
              <a:t>Currently</a:t>
            </a:r>
            <a:r>
              <a:rPr lang="en-US" sz="2800" dirty="0" smtClean="0">
                <a:solidFill>
                  <a:prstClr val="black"/>
                </a:solidFill>
              </a:rPr>
              <a:t>:</a:t>
            </a:r>
          </a:p>
          <a:p>
            <a:pPr lvl="1"/>
            <a:r>
              <a:rPr lang="en-US" sz="2400" dirty="0" smtClean="0">
                <a:solidFill>
                  <a:prstClr val="black"/>
                </a:solidFill>
              </a:rPr>
              <a:t>hard to keep track of all security rules</a:t>
            </a:r>
            <a:endParaRPr lang="en-US" sz="2400" i="1" u="sng" dirty="0" smtClean="0">
              <a:solidFill>
                <a:prstClr val="black"/>
              </a:solidFill>
            </a:endParaRPr>
          </a:p>
          <a:p>
            <a:pPr lvl="1"/>
            <a:r>
              <a:rPr lang="en-US" sz="2400" dirty="0" smtClean="0">
                <a:solidFill>
                  <a:prstClr val="black"/>
                </a:solidFill>
              </a:rPr>
              <a:t>rules intermingled with core functionalities</a:t>
            </a:r>
          </a:p>
        </p:txBody>
      </p:sp>
      <p:sp>
        <p:nvSpPr>
          <p:cNvPr id="4" name="TextBox 3"/>
          <p:cNvSpPr txBox="1"/>
          <p:nvPr/>
        </p:nvSpPr>
        <p:spPr>
          <a:xfrm>
            <a:off x="4239128" y="4090190"/>
            <a:ext cx="4800600" cy="1114664"/>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invariant </a:t>
            </a:r>
            <a:r>
              <a:rPr lang="en-US" sz="1400" dirty="0" smtClean="0">
                <a:solidFill>
                  <a:srgbClr val="C00000"/>
                </a:solidFill>
                <a:latin typeface="Lucida Console" panose="020B0609040504020204" pitchFamily="49" charset="0"/>
              </a:rPr>
              <a:t>“Prevent duplicate player name”</a:t>
            </a:r>
            <a:r>
              <a:rPr lang="en-US" sz="1400" b="1" dirty="0" smtClean="0">
                <a:solidFill>
                  <a:srgbClr val="C00000"/>
                </a:solidFill>
                <a:latin typeface="Lucida Console" panose="020B0609040504020204" pitchFamily="49" charset="0"/>
              </a:rPr>
              <a:t> </a:t>
            </a:r>
            <a:r>
              <a:rPr lang="en-US" sz="1400" dirty="0" smtClean="0">
                <a:latin typeface="Lucida Console" panose="020B0609040504020204" pitchFamily="49" charset="0"/>
              </a:rPr>
              <a:t>{</a:t>
            </a: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all</a:t>
            </a:r>
            <a:r>
              <a:rPr lang="en-US" sz="1400" dirty="0" smtClean="0">
                <a:latin typeface="Lucida Console" panose="020B0609040504020204" pitchFamily="49" charset="0"/>
              </a:rPr>
              <a:t> </a:t>
            </a:r>
            <a:r>
              <a:rPr lang="en-US" sz="1400" dirty="0">
                <a:latin typeface="Lucida Console" panose="020B0609040504020204" pitchFamily="49" charset="0"/>
              </a:rPr>
              <a:t>g</a:t>
            </a:r>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g.*(</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a:t>
            </a:r>
            <a:r>
              <a:rPr lang="en-US" sz="1400" dirty="0">
                <a:solidFill>
                  <a:srgbClr val="C00000"/>
                </a:solidFill>
                <a:latin typeface="Lucida Console" panose="020B0609040504020204" pitchFamily="49" charset="0"/>
              </a:rPr>
              <a:t>name</a:t>
            </a:r>
            <a:r>
              <a:rPr lang="en-US" sz="1400" dirty="0">
                <a:latin typeface="Lucida Console" panose="020B0609040504020204" pitchFamily="49" charset="0"/>
              </a:rPr>
              <a:t> =&gt; user.name].size </a:t>
            </a:r>
            <a:r>
              <a:rPr lang="en-US" sz="1400" dirty="0" smtClean="0">
                <a:latin typeface="Lucida Console" panose="020B0609040504020204" pitchFamily="49" charset="0"/>
              </a:rPr>
              <a:t>&lt;= 1</a:t>
            </a:r>
          </a:p>
          <a:p>
            <a:r>
              <a:rPr lang="en-US" sz="1400" dirty="0" smtClean="0">
                <a:latin typeface="Lucida Console" panose="020B0609040504020204" pitchFamily="49" charset="0"/>
              </a:rPr>
              <a:t>  }</a:t>
            </a:r>
            <a:br>
              <a:rPr lang="en-US" sz="1400" dirty="0" smtClean="0">
                <a:latin typeface="Lucida Console" panose="020B0609040504020204" pitchFamily="49" charset="0"/>
              </a:rPr>
            </a:br>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5" name="TextBox 4"/>
          <p:cNvSpPr txBox="1"/>
          <p:nvPr/>
        </p:nvSpPr>
        <p:spPr>
          <a:xfrm>
            <a:off x="124328" y="4099987"/>
            <a:ext cx="3962400" cy="2719135"/>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a:t>
            </a:r>
            <a:r>
              <a:rPr lang="en-US" sz="1400" b="1" dirty="0" smtClean="0">
                <a:solidFill>
                  <a:schemeClr val="accent6"/>
                </a:solidFill>
                <a:latin typeface="Lucida Console" panose="020B0609040504020204" pitchFamily="49" charset="0"/>
              </a:rPr>
              <a:t> </a:t>
            </a:r>
            <a:r>
              <a:rPr lang="en-US" sz="1400" dirty="0" smtClean="0">
                <a:latin typeface="Lucida Console" panose="020B0609040504020204" pitchFamily="49" charset="0"/>
              </a:rPr>
              <a:t>Game {</a:t>
            </a:r>
          </a:p>
          <a:p>
            <a:r>
              <a:rPr lang="en-US" sz="1400" dirty="0" smtClean="0">
                <a:latin typeface="Lucida Console" panose="020B0609040504020204" pitchFamily="49" charset="0"/>
              </a:rPr>
              <a:t>  String name;</a:t>
            </a:r>
          </a:p>
          <a:p>
            <a:r>
              <a:rPr lang="en-US" sz="1400" dirty="0" smtClean="0">
                <a:latin typeface="Lucida Console" panose="020B0609040504020204" pitchFamily="49" charset="0"/>
              </a:rPr>
              <a:t>  User owner;</a:t>
            </a:r>
          </a:p>
          <a:p>
            <a:r>
              <a:rPr lang="en-US" sz="1400" dirty="0" smtClean="0">
                <a:latin typeface="Lucida Console" panose="020B0609040504020204" pitchFamily="49" charset="0"/>
              </a:rPr>
              <a:t>  Set&lt;User&gt; players;</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a:t>
            </a:r>
            <a:r>
              <a:rPr lang="en-US" sz="1400" dirty="0" err="1" smtClean="0">
                <a:latin typeface="Lucida Console" panose="020B0609040504020204" pitchFamily="49" charset="0"/>
              </a:rPr>
              <a:t>acceptJoin</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accept connection</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read 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synchronize and </a:t>
            </a:r>
            <a:r>
              <a:rPr lang="en-US" sz="1400" dirty="0" smtClean="0">
                <a:solidFill>
                  <a:srgbClr val="FF0000"/>
                </a:solidFill>
                <a:latin typeface="Lucida Console" panose="020B0609040504020204" pitchFamily="49" charset="0"/>
              </a:rPr>
              <a:t>check name</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reply (to all)</a:t>
            </a:r>
          </a:p>
          <a:p>
            <a:r>
              <a:rPr lang="en-US" sz="1400" dirty="0">
                <a:latin typeface="Lucida Console" panose="020B0609040504020204" pitchFamily="49" charset="0"/>
              </a:rPr>
              <a:t> </a:t>
            </a:r>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dirty="0">
              <a:latin typeface="Lucida Console" panose="020B0609040504020204" pitchFamily="49" charset="0"/>
            </a:endParaRPr>
          </a:p>
          <a:p>
            <a:endParaRPr lang="en-US" sz="1400" dirty="0">
              <a:latin typeface="Lucida Console" panose="020B0609040504020204" pitchFamily="49" charset="0"/>
            </a:endParaRPr>
          </a:p>
        </p:txBody>
      </p:sp>
      <p:sp>
        <p:nvSpPr>
          <p:cNvPr id="7" name="Content Placeholder 2"/>
          <p:cNvSpPr txBox="1">
            <a:spLocks/>
          </p:cNvSpPr>
          <p:nvPr/>
        </p:nvSpPr>
        <p:spPr>
          <a:xfrm>
            <a:off x="4239128" y="1600200"/>
            <a:ext cx="4800600" cy="2286000"/>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000" i="1" dirty="0" smtClean="0">
                <a:solidFill>
                  <a:prstClr val="black"/>
                </a:solidFill>
              </a:rPr>
              <a:t>REACT</a:t>
            </a:r>
            <a:r>
              <a:rPr lang="en-US" sz="3000" dirty="0" smtClean="0"/>
              <a:t>: </a:t>
            </a:r>
            <a:r>
              <a:rPr lang="en-US" sz="3000" dirty="0" smtClean="0">
                <a:solidFill>
                  <a:schemeClr val="accent5">
                    <a:lumMod val="75000"/>
                  </a:schemeClr>
                </a:solidFill>
              </a:rPr>
              <a:t>invariants</a:t>
            </a:r>
            <a:r>
              <a:rPr lang="en-US" sz="3000" b="1" dirty="0" smtClean="0">
                <a:solidFill>
                  <a:schemeClr val="accent5">
                    <a:lumMod val="75000"/>
                  </a:schemeClr>
                </a:solidFill>
              </a:rPr>
              <a:t> </a:t>
            </a:r>
            <a:r>
              <a:rPr lang="en-US" sz="3000" dirty="0" smtClean="0">
                <a:solidFill>
                  <a:prstClr val="black"/>
                </a:solidFill>
              </a:rPr>
              <a:t>and </a:t>
            </a:r>
            <a:r>
              <a:rPr lang="en-US" sz="3000" dirty="0" smtClean="0">
                <a:solidFill>
                  <a:schemeClr val="accent5">
                    <a:lumMod val="75000"/>
                  </a:schemeClr>
                </a:solidFill>
              </a:rPr>
              <a:t>policies </a:t>
            </a:r>
          </a:p>
          <a:p>
            <a:pPr lvl="1"/>
            <a:r>
              <a:rPr lang="en-US" dirty="0" smtClean="0">
                <a:solidFill>
                  <a:prstClr val="black"/>
                </a:solidFill>
              </a:rPr>
              <a:t>defined </a:t>
            </a:r>
            <a:r>
              <a:rPr lang="en-US" dirty="0" smtClean="0">
                <a:solidFill>
                  <a:schemeClr val="accent5">
                    <a:lumMod val="75000"/>
                  </a:schemeClr>
                </a:solidFill>
              </a:rPr>
              <a:t>declaratively </a:t>
            </a:r>
            <a:r>
              <a:rPr lang="en-US" dirty="0" smtClean="0">
                <a:solidFill>
                  <a:prstClr val="black"/>
                </a:solidFill>
              </a:rPr>
              <a:t>and </a:t>
            </a:r>
            <a:r>
              <a:rPr lang="en-US" dirty="0" smtClean="0">
                <a:solidFill>
                  <a:schemeClr val="accent5">
                    <a:lumMod val="75000"/>
                  </a:schemeClr>
                </a:solidFill>
              </a:rPr>
              <a:t>independently</a:t>
            </a:r>
          </a:p>
          <a:p>
            <a:pPr lvl="1"/>
            <a:r>
              <a:rPr lang="en-US" dirty="0" smtClean="0">
                <a:solidFill>
                  <a:prstClr val="black"/>
                </a:solidFill>
              </a:rPr>
              <a:t>automatically </a:t>
            </a:r>
            <a:r>
              <a:rPr lang="en-US" dirty="0" smtClean="0">
                <a:solidFill>
                  <a:schemeClr val="accent5">
                    <a:lumMod val="75000"/>
                  </a:schemeClr>
                </a:solidFill>
              </a:rPr>
              <a:t>checked</a:t>
            </a:r>
            <a:r>
              <a:rPr lang="en-US" dirty="0" smtClean="0"/>
              <a:t>/</a:t>
            </a:r>
            <a:r>
              <a:rPr lang="en-US" dirty="0" smtClean="0">
                <a:solidFill>
                  <a:schemeClr val="accent5">
                    <a:lumMod val="75000"/>
                  </a:schemeClr>
                </a:solidFill>
              </a:rPr>
              <a:t>enforced</a:t>
            </a:r>
            <a:r>
              <a:rPr lang="en-US" dirty="0" smtClean="0">
                <a:solidFill>
                  <a:prstClr val="black"/>
                </a:solidFill>
              </a:rPr>
              <a:t> by the system</a:t>
            </a:r>
            <a:endParaRPr lang="en-US" dirty="0"/>
          </a:p>
        </p:txBody>
      </p:sp>
    </p:spTree>
    <p:extLst>
      <p:ext uri="{BB962C8B-B14F-4D97-AF65-F5344CB8AC3E}">
        <p14:creationId xmlns:p14="http://schemas.microsoft.com/office/powerpoint/2010/main" val="25688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869" t="19167" r="48910" b="5902"/>
          <a:stretch/>
        </p:blipFill>
        <p:spPr>
          <a:xfrm>
            <a:off x="0" y="1600200"/>
            <a:ext cx="6019800" cy="3276600"/>
          </a:xfr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834" t="17370" r="1666" b="19701"/>
          <a:stretch/>
        </p:blipFill>
        <p:spPr>
          <a:xfrm>
            <a:off x="4250266" y="4232329"/>
            <a:ext cx="4893734" cy="2590800"/>
          </a:xfrm>
          <a:prstGeom prst="rect">
            <a:avLst/>
          </a:prstGeom>
        </p:spPr>
      </p:pic>
      <p:cxnSp>
        <p:nvCxnSpPr>
          <p:cNvPr id="7" name="Straight Connector 6"/>
          <p:cNvCxnSpPr/>
          <p:nvPr/>
        </p:nvCxnSpPr>
        <p:spPr>
          <a:xfrm>
            <a:off x="6003758" y="3489158"/>
            <a:ext cx="677333" cy="0"/>
          </a:xfrm>
          <a:prstGeom prst="line">
            <a:avLst/>
          </a:prstGeom>
          <a:ln w="2286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24200" y="6063916"/>
            <a:ext cx="1158150" cy="0"/>
          </a:xfrm>
          <a:prstGeom prst="line">
            <a:avLst/>
          </a:prstGeom>
          <a:ln w="2286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24200" y="3489158"/>
            <a:ext cx="3556891" cy="2574758"/>
          </a:xfrm>
          <a:prstGeom prst="line">
            <a:avLst/>
          </a:prstGeom>
          <a:ln w="2286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92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Idea</a:t>
            </a:r>
            <a:endParaRPr lang="en-US" dirty="0"/>
          </a:p>
        </p:txBody>
      </p:sp>
      <p:sp>
        <p:nvSpPr>
          <p:cNvPr id="3" name="Content Placeholder 2"/>
          <p:cNvSpPr>
            <a:spLocks noGrp="1"/>
          </p:cNvSpPr>
          <p:nvPr>
            <p:ph sz="quarter" idx="1"/>
          </p:nvPr>
        </p:nvSpPr>
        <p:spPr>
          <a:xfrm>
            <a:off x="533400" y="1600200"/>
            <a:ext cx="8534400" cy="1068513"/>
          </a:xfrm>
        </p:spPr>
        <p:txBody>
          <a:bodyPr/>
          <a:lstStyle/>
          <a:p>
            <a:r>
              <a:rPr lang="en-US" sz="2800" dirty="0">
                <a:solidFill>
                  <a:schemeClr val="accent5">
                    <a:lumMod val="75000"/>
                  </a:schemeClr>
                </a:solidFill>
              </a:rPr>
              <a:t>Generic</a:t>
            </a:r>
            <a:r>
              <a:rPr lang="en-US" sz="2800" dirty="0"/>
              <a:t> platform for programming </a:t>
            </a:r>
            <a:r>
              <a:rPr lang="en-US" sz="2800" dirty="0">
                <a:solidFill>
                  <a:schemeClr val="accent5">
                    <a:lumMod val="75000"/>
                  </a:schemeClr>
                </a:solidFill>
              </a:rPr>
              <a:t>event-driven</a:t>
            </a:r>
            <a:r>
              <a:rPr lang="en-US" sz="2800" i="1" dirty="0">
                <a:solidFill>
                  <a:schemeClr val="accent5">
                    <a:lumMod val="75000"/>
                  </a:schemeClr>
                </a:solidFill>
              </a:rPr>
              <a:t> </a:t>
            </a:r>
            <a:r>
              <a:rPr lang="en-US" sz="2800" dirty="0"/>
              <a:t>systems</a:t>
            </a:r>
          </a:p>
          <a:p>
            <a:pPr lvl="1"/>
            <a:r>
              <a:rPr lang="en-US" sz="2800" dirty="0"/>
              <a:t>covers a </a:t>
            </a:r>
            <a:r>
              <a:rPr lang="en-US" sz="2800" dirty="0">
                <a:solidFill>
                  <a:schemeClr val="accent5">
                    <a:lumMod val="75000"/>
                  </a:schemeClr>
                </a:solidFill>
              </a:rPr>
              <a:t>whole class</a:t>
            </a:r>
            <a:r>
              <a:rPr lang="en-US" sz="2800" dirty="0"/>
              <a:t> of programs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514600"/>
            <a:ext cx="1803400" cy="1352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680" y="3860799"/>
            <a:ext cx="1397001" cy="1397001"/>
          </a:xfrm>
          <a:prstGeom prst="rect">
            <a:avLst/>
          </a:prstGeom>
        </p:spPr>
      </p:pic>
      <p:sp>
        <p:nvSpPr>
          <p:cNvPr id="6" name="TextBox 5"/>
          <p:cNvSpPr txBox="1"/>
          <p:nvPr/>
        </p:nvSpPr>
        <p:spPr>
          <a:xfrm>
            <a:off x="5345277" y="2976982"/>
            <a:ext cx="1576265" cy="369332"/>
          </a:xfrm>
          <a:prstGeom prst="rect">
            <a:avLst/>
          </a:prstGeom>
          <a:noFill/>
        </p:spPr>
        <p:txBody>
          <a:bodyPr wrap="none" rtlCol="0">
            <a:spAutoFit/>
          </a:bodyPr>
          <a:lstStyle/>
          <a:p>
            <a:r>
              <a:rPr lang="en-US" b="1" u="sng" dirty="0" smtClean="0">
                <a:solidFill>
                  <a:srgbClr val="C00000"/>
                </a:solidFill>
                <a:latin typeface="Gill Sans MT" panose="020B0502020104020203" pitchFamily="34" charset="0"/>
              </a:rPr>
              <a:t>spreadsheets</a:t>
            </a:r>
            <a:endParaRPr lang="en-US" b="1" u="sng" dirty="0">
              <a:solidFill>
                <a:srgbClr val="C00000"/>
              </a:solidFill>
              <a:latin typeface="Gill Sans MT" panose="020B0502020104020203" pitchFamily="34" charset="0"/>
            </a:endParaRPr>
          </a:p>
        </p:txBody>
      </p:sp>
      <p:sp>
        <p:nvSpPr>
          <p:cNvPr id="7" name="TextBox 6"/>
          <p:cNvSpPr txBox="1"/>
          <p:nvPr/>
        </p:nvSpPr>
        <p:spPr>
          <a:xfrm>
            <a:off x="5029200" y="4343174"/>
            <a:ext cx="619080" cy="369332"/>
          </a:xfrm>
          <a:prstGeom prst="rect">
            <a:avLst/>
          </a:prstGeom>
          <a:noFill/>
        </p:spPr>
        <p:txBody>
          <a:bodyPr wrap="none" rtlCol="0">
            <a:spAutoFit/>
          </a:bodyPr>
          <a:lstStyle/>
          <a:p>
            <a:r>
              <a:rPr lang="en-US" b="1" u="sng" dirty="0" err="1" smtClean="0">
                <a:solidFill>
                  <a:srgbClr val="C00000"/>
                </a:solidFill>
                <a:latin typeface="Gill Sans MT" panose="020B0502020104020203" pitchFamily="34" charset="0"/>
              </a:rPr>
              <a:t>cms</a:t>
            </a:r>
            <a:endParaRPr lang="en-US" b="1" u="sng" dirty="0">
              <a:solidFill>
                <a:srgbClr val="C00000"/>
              </a:solidFill>
              <a:latin typeface="Gill Sans MT" panose="020B0502020104020203" pitchFamily="34" charset="0"/>
            </a:endParaRPr>
          </a:p>
        </p:txBody>
      </p:sp>
      <p:sp>
        <p:nvSpPr>
          <p:cNvPr id="9" name="TextBox 8"/>
          <p:cNvSpPr txBox="1"/>
          <p:nvPr/>
        </p:nvSpPr>
        <p:spPr>
          <a:xfrm>
            <a:off x="685800" y="2974652"/>
            <a:ext cx="3290773" cy="369332"/>
          </a:xfrm>
          <a:prstGeom prst="rect">
            <a:avLst/>
          </a:prstGeom>
          <a:noFill/>
        </p:spPr>
        <p:txBody>
          <a:bodyPr wrap="none" rtlCol="0">
            <a:spAutoFit/>
          </a:bodyPr>
          <a:lstStyle/>
          <a:p>
            <a:r>
              <a:rPr lang="en-US" b="1" u="sng" dirty="0" smtClean="0">
                <a:solidFill>
                  <a:srgbClr val="C00000"/>
                </a:solidFill>
                <a:latin typeface="Gill Sans MT" panose="020B0502020104020203" pitchFamily="34" charset="0"/>
              </a:rPr>
              <a:t>interactive event-driven apps</a:t>
            </a:r>
            <a:endParaRPr lang="en-US" b="1" u="sng" dirty="0">
              <a:solidFill>
                <a:srgbClr val="C00000"/>
              </a:solidFill>
              <a:latin typeface="Gill Sans MT" panose="020B0502020104020203" pitchFamily="34" charset="0"/>
            </a:endParaRPr>
          </a:p>
        </p:txBody>
      </p:sp>
      <p:cxnSp>
        <p:nvCxnSpPr>
          <p:cNvPr id="10" name="Straight Arrow Connector 9"/>
          <p:cNvCxnSpPr>
            <a:stCxn id="6" idx="3"/>
          </p:cNvCxnSpPr>
          <p:nvPr/>
        </p:nvCxnSpPr>
        <p:spPr>
          <a:xfrm>
            <a:off x="6921542" y="3161648"/>
            <a:ext cx="342858" cy="1"/>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648280" y="4527840"/>
            <a:ext cx="49056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09835" y="3323547"/>
            <a:ext cx="0" cy="357163"/>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34384" y="3770376"/>
            <a:ext cx="1353256" cy="461665"/>
          </a:xfrm>
          <a:prstGeom prst="rect">
            <a:avLst/>
          </a:prstGeom>
          <a:noFill/>
        </p:spPr>
        <p:txBody>
          <a:bodyPr wrap="none" rtlCol="0">
            <a:spAutoFit/>
          </a:bodyPr>
          <a:lstStyle/>
          <a:p>
            <a:r>
              <a:rPr lang="en-US" sz="2400" dirty="0">
                <a:latin typeface="Gill Sans MT" pitchFamily="34" charset="0"/>
              </a:rPr>
              <a:t>s</a:t>
            </a:r>
            <a:r>
              <a:rPr lang="en-US" sz="2400" dirty="0" smtClean="0">
                <a:latin typeface="Gill Sans MT" pitchFamily="34" charset="0"/>
              </a:rPr>
              <a:t>imilar to</a:t>
            </a:r>
            <a:endParaRPr lang="en-US" sz="2400" dirty="0">
              <a:latin typeface="Gill Sans MT" pitchFamily="34" charset="0"/>
            </a:endParaRPr>
          </a:p>
        </p:txBody>
      </p:sp>
      <p:sp>
        <p:nvSpPr>
          <p:cNvPr id="14" name="Left-Right Arrow 13"/>
          <p:cNvSpPr/>
          <p:nvPr/>
        </p:nvSpPr>
        <p:spPr>
          <a:xfrm>
            <a:off x="3733800" y="4114800"/>
            <a:ext cx="1524000" cy="2078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533400" y="5326145"/>
            <a:ext cx="8534400" cy="145565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solidFill>
                  <a:schemeClr val="accent5">
                    <a:lumMod val="75000"/>
                  </a:schemeClr>
                </a:solidFill>
              </a:rPr>
              <a:t>End-user</a:t>
            </a:r>
            <a:r>
              <a:rPr lang="en-US" sz="2800" dirty="0"/>
              <a:t> programming of </a:t>
            </a:r>
            <a:r>
              <a:rPr lang="en-US" sz="2800" dirty="0" smtClean="0">
                <a:solidFill>
                  <a:schemeClr val="accent5">
                    <a:lumMod val="75000"/>
                  </a:schemeClr>
                </a:solidFill>
              </a:rPr>
              <a:t>interactive </a:t>
            </a:r>
            <a:r>
              <a:rPr lang="en-US" sz="2800" dirty="0" smtClean="0"/>
              <a:t>apps</a:t>
            </a:r>
          </a:p>
          <a:p>
            <a:pPr lvl="1"/>
            <a:r>
              <a:rPr lang="en-US" sz="2500" dirty="0" smtClean="0"/>
              <a:t>examples: social web apps, robots</a:t>
            </a:r>
            <a:endParaRPr lang="en-US" sz="2500" dirty="0"/>
          </a:p>
          <a:p>
            <a:pPr lvl="1"/>
            <a:r>
              <a:rPr lang="en-US" sz="2400" dirty="0"/>
              <a:t>makes </a:t>
            </a:r>
            <a:r>
              <a:rPr lang="en-US" sz="2400" dirty="0">
                <a:solidFill>
                  <a:schemeClr val="accent5">
                    <a:lumMod val="75000"/>
                  </a:schemeClr>
                </a:solidFill>
              </a:rPr>
              <a:t>simple tasks easy </a:t>
            </a:r>
            <a:r>
              <a:rPr lang="en-US" sz="2400" dirty="0"/>
              <a:t>and difficult ones </a:t>
            </a:r>
            <a:r>
              <a:rPr lang="en-US" sz="2400" dirty="0" smtClean="0"/>
              <a:t>possible</a:t>
            </a:r>
            <a:endParaRPr lang="en-US" sz="2400" dirty="0"/>
          </a:p>
          <a:p>
            <a:pPr marL="0" indent="0">
              <a:buNone/>
            </a:pPr>
            <a:endParaRPr lang="en-US" dirty="0"/>
          </a:p>
        </p:txBody>
      </p:sp>
      <p:sp>
        <p:nvSpPr>
          <p:cNvPr id="16" name="Title 1"/>
          <p:cNvSpPr txBox="1">
            <a:spLocks/>
          </p:cNvSpPr>
          <p:nvPr/>
        </p:nvSpPr>
        <p:spPr>
          <a:xfrm>
            <a:off x="1150086" y="3394298"/>
            <a:ext cx="2362200" cy="1470025"/>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6000" b="1" dirty="0" smtClean="0"/>
              <a:t>REACT</a:t>
            </a:r>
            <a:endParaRPr lang="en-US" sz="6000" b="1" dirty="0"/>
          </a:p>
        </p:txBody>
      </p:sp>
    </p:spTree>
    <p:extLst>
      <p:ext uri="{BB962C8B-B14F-4D97-AF65-F5344CB8AC3E}">
        <p14:creationId xmlns:p14="http://schemas.microsoft.com/office/powerpoint/2010/main" val="38566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3" grpId="0"/>
      <p:bldP spid="14" grpId="0"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3.gstatic.com/images?q=tbn:ANd9GcQ-L2rBE8iueAjbMfoG3a23c88YQ91c-MysR0KMU2_5PYyu95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032" y="1600200"/>
            <a:ext cx="2043716" cy="12532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33400" y="1524000"/>
            <a:ext cx="8458201" cy="5029200"/>
          </a:xfrm>
        </p:spPr>
        <p:txBody>
          <a:bodyPr>
            <a:normAutofit lnSpcReduction="10000"/>
          </a:bodyPr>
          <a:lstStyle/>
          <a:p>
            <a:r>
              <a:rPr lang="en-US" sz="2800" dirty="0" smtClean="0"/>
              <a:t>Prototype for </a:t>
            </a:r>
            <a:r>
              <a:rPr lang="en-US" sz="2800" dirty="0" smtClean="0">
                <a:solidFill>
                  <a:schemeClr val="accent5">
                    <a:lumMod val="75000"/>
                  </a:schemeClr>
                </a:solidFill>
              </a:rPr>
              <a:t>client/server</a:t>
            </a:r>
            <a:r>
              <a:rPr lang="en-US" sz="2800" dirty="0" smtClean="0"/>
              <a:t> + </a:t>
            </a:r>
            <a:r>
              <a:rPr lang="en-US" sz="2800" dirty="0" smtClean="0">
                <a:solidFill>
                  <a:schemeClr val="accent5">
                    <a:lumMod val="75000"/>
                  </a:schemeClr>
                </a:solidFill>
              </a:rPr>
              <a:t>mobile </a:t>
            </a:r>
            <a:r>
              <a:rPr lang="en-US" sz="2800" dirty="0" smtClean="0"/>
              <a:t>apps</a:t>
            </a:r>
          </a:p>
          <a:p>
            <a:pPr lvl="1"/>
            <a:r>
              <a:rPr lang="en-US" dirty="0" smtClean="0"/>
              <a:t>implemented in Java</a:t>
            </a:r>
          </a:p>
          <a:p>
            <a:pPr lvl="1"/>
            <a:r>
              <a:rPr lang="en-US" dirty="0" smtClean="0"/>
              <a:t>event handling and synchronization back-end</a:t>
            </a:r>
          </a:p>
          <a:p>
            <a:pPr lvl="1"/>
            <a:r>
              <a:rPr lang="en-US" dirty="0" smtClean="0"/>
              <a:t>automatic data propagation </a:t>
            </a:r>
          </a:p>
          <a:p>
            <a:pPr lvl="1"/>
            <a:endParaRPr lang="en-US" sz="1100" dirty="0" smtClean="0"/>
          </a:p>
          <a:p>
            <a:r>
              <a:rPr lang="en-US" sz="2800" dirty="0" smtClean="0"/>
              <a:t>Prototype for </a:t>
            </a:r>
            <a:r>
              <a:rPr lang="en-US" sz="2800" dirty="0" smtClean="0">
                <a:solidFill>
                  <a:schemeClr val="accent5">
                    <a:lumMod val="75000"/>
                  </a:schemeClr>
                </a:solidFill>
              </a:rPr>
              <a:t>web applications</a:t>
            </a:r>
          </a:p>
          <a:p>
            <a:pPr lvl="1"/>
            <a:r>
              <a:rPr lang="en-US" dirty="0" smtClean="0"/>
              <a:t>implemented for Ruby on Rails</a:t>
            </a:r>
            <a:endParaRPr lang="en-US" dirty="0"/>
          </a:p>
          <a:p>
            <a:endParaRPr lang="en-US" sz="1100" dirty="0" smtClean="0">
              <a:solidFill>
                <a:schemeClr val="accent5">
                  <a:lumMod val="75000"/>
                </a:schemeClr>
              </a:solidFill>
            </a:endParaRPr>
          </a:p>
          <a:p>
            <a:r>
              <a:rPr lang="en-US" sz="2600" dirty="0" smtClean="0"/>
              <a:t>Next: look for concrete robot examples</a:t>
            </a:r>
          </a:p>
          <a:p>
            <a:pPr lvl="1"/>
            <a:r>
              <a:rPr lang="en-US" sz="2200" dirty="0" smtClean="0"/>
              <a:t>robots are event driven, often mission critical</a:t>
            </a:r>
          </a:p>
          <a:p>
            <a:pPr lvl="1"/>
            <a:r>
              <a:rPr lang="en-US" sz="2200" dirty="0" smtClean="0"/>
              <a:t>adapt our event paradigm to programming robots</a:t>
            </a:r>
          </a:p>
          <a:p>
            <a:pPr lvl="1"/>
            <a:r>
              <a:rPr lang="en-US" sz="2200" dirty="0" smtClean="0"/>
              <a:t>verify functional correctness</a:t>
            </a:r>
          </a:p>
        </p:txBody>
      </p:sp>
      <p:pic>
        <p:nvPicPr>
          <p:cNvPr id="1028" name="Picture 4" descr="http://upload.wikimedia.org/wikipedia/en/thumb/e/e9/Ruby_on_Rails.svg/150px-Ruby_on_Rail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204" y="3468624"/>
            <a:ext cx="648092"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1400" y="3544824"/>
            <a:ext cx="685800" cy="685800"/>
          </a:xfrm>
          <a:prstGeom prst="rect">
            <a:avLst/>
          </a:prstGeom>
        </p:spPr>
      </p:pic>
      <p:pic>
        <p:nvPicPr>
          <p:cNvPr id="7" name="Picture 4" descr="http://i01.i.aliimg.com/wsphoto/v0/651913937/2012-New-Cute-font-b-Robot-b-font-Doggie-font-b-Dog-b-font-Electronic-fon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3800" y="4762500"/>
            <a:ext cx="1333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612648" y="228600"/>
            <a:ext cx="8153400" cy="990600"/>
          </a:xfrm>
        </p:spPr>
        <p:txBody>
          <a:bodyPr/>
          <a:lstStyle/>
          <a:p>
            <a:r>
              <a:rPr lang="en-US" dirty="0" smtClean="0"/>
              <a:t>Status</a:t>
            </a:r>
            <a:endParaRPr lang="en-US" dirty="0"/>
          </a:p>
        </p:txBody>
      </p:sp>
    </p:spTree>
    <p:extLst>
      <p:ext uri="{BB962C8B-B14F-4D97-AF65-F5344CB8AC3E}">
        <p14:creationId xmlns:p14="http://schemas.microsoft.com/office/powerpoint/2010/main" val="15271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levantium.com/wp-content/uploads/2012/03/2010-08-12-Sad-Robot.jpg"/>
          <p:cNvPicPr>
            <a:picLocks noChangeAspect="1" noChangeArrowheads="1"/>
          </p:cNvPicPr>
          <p:nvPr/>
        </p:nvPicPr>
        <p:blipFill rotWithShape="1">
          <a:blip r:embed="rId2" cstate="print"/>
          <a:srcRect r="17822"/>
          <a:stretch/>
        </p:blipFill>
        <p:spPr bwMode="auto">
          <a:xfrm>
            <a:off x="5905500" y="1850535"/>
            <a:ext cx="3162300" cy="5007465"/>
          </a:xfrm>
          <a:prstGeom prst="rect">
            <a:avLst/>
          </a:prstGeom>
          <a:noFill/>
        </p:spPr>
      </p:pic>
      <p:sp>
        <p:nvSpPr>
          <p:cNvPr id="2" name="Title 1"/>
          <p:cNvSpPr>
            <a:spLocks noGrp="1"/>
          </p:cNvSpPr>
          <p:nvPr>
            <p:ph type="title"/>
          </p:nvPr>
        </p:nvSpPr>
        <p:spPr/>
        <p:txBody>
          <a:bodyPr/>
          <a:lstStyle/>
          <a:p>
            <a:r>
              <a:rPr lang="en-US" dirty="0" smtClean="0"/>
              <a:t>Robotics Programming</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3200" dirty="0" smtClean="0"/>
              <a:t>Abstraction gap</a:t>
            </a:r>
          </a:p>
          <a:p>
            <a:pPr lvl="1"/>
            <a:r>
              <a:rPr lang="en-US" dirty="0" smtClean="0"/>
              <a:t>high-level problem, low-level implementation primitives</a:t>
            </a:r>
          </a:p>
          <a:p>
            <a:endParaRPr lang="en-US" sz="900" dirty="0" smtClean="0"/>
          </a:p>
          <a:p>
            <a:r>
              <a:rPr lang="en-US" sz="3200" dirty="0" smtClean="0"/>
              <a:t>Typically steep learning </a:t>
            </a:r>
            <a:r>
              <a:rPr lang="en-US" sz="3200" dirty="0"/>
              <a:t>curve, </a:t>
            </a:r>
            <a:r>
              <a:rPr lang="en-US" sz="3200" dirty="0" smtClean="0"/>
              <a:t/>
            </a:r>
            <a:br>
              <a:rPr lang="en-US" sz="3200" dirty="0" smtClean="0"/>
            </a:br>
            <a:r>
              <a:rPr lang="en-US" sz="3200" dirty="0" smtClean="0"/>
              <a:t>especially </a:t>
            </a:r>
            <a:r>
              <a:rPr lang="en-US" sz="3200" dirty="0"/>
              <a:t>for hobbyists</a:t>
            </a:r>
            <a:endParaRPr lang="en-US" sz="3200" dirty="0" smtClean="0"/>
          </a:p>
          <a:p>
            <a:endParaRPr lang="en-US" sz="900" dirty="0" smtClean="0"/>
          </a:p>
          <a:p>
            <a:r>
              <a:rPr lang="en-US" sz="3200" dirty="0" smtClean="0"/>
              <a:t>Programming in terms of low-level </a:t>
            </a:r>
            <a:br>
              <a:rPr lang="en-US" sz="3200" dirty="0" smtClean="0"/>
            </a:br>
            <a:r>
              <a:rPr lang="en-US" sz="3200" dirty="0" smtClean="0"/>
              <a:t>primitives is tedious and error-prone</a:t>
            </a:r>
          </a:p>
          <a:p>
            <a:endParaRPr lang="en-US" sz="800" dirty="0" smtClean="0"/>
          </a:p>
          <a:p>
            <a:r>
              <a:rPr lang="en-US" sz="3200" dirty="0" smtClean="0"/>
              <a:t>Largely non-standardized</a:t>
            </a:r>
          </a:p>
          <a:p>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disney-clipart.com/Wall-E/characters/Wall-E5.jpg"/>
          <p:cNvPicPr>
            <a:picLocks noChangeAspect="1" noChangeArrowheads="1"/>
          </p:cNvPicPr>
          <p:nvPr/>
        </p:nvPicPr>
        <p:blipFill>
          <a:blip r:embed="rId3" cstate="print"/>
          <a:srcRect/>
          <a:stretch>
            <a:fillRect/>
          </a:stretch>
        </p:blipFill>
        <p:spPr bwMode="auto">
          <a:xfrm>
            <a:off x="147151" y="5486400"/>
            <a:ext cx="1508731" cy="1302841"/>
          </a:xfrm>
          <a:prstGeom prst="rect">
            <a:avLst/>
          </a:prstGeom>
          <a:noFill/>
        </p:spPr>
      </p:pic>
      <p:sp>
        <p:nvSpPr>
          <p:cNvPr id="3" name="Content Placeholder 2"/>
          <p:cNvSpPr>
            <a:spLocks noGrp="1"/>
          </p:cNvSpPr>
          <p:nvPr>
            <p:ph idx="1"/>
          </p:nvPr>
        </p:nvSpPr>
        <p:spPr>
          <a:xfrm>
            <a:off x="1423813" y="1524000"/>
            <a:ext cx="7720187" cy="4731866"/>
          </a:xfrm>
        </p:spPr>
        <p:txBody>
          <a:bodyPr>
            <a:normAutofit lnSpcReduction="10000"/>
          </a:bodyPr>
          <a:lstStyle/>
          <a:p>
            <a:r>
              <a:rPr lang="en-US" sz="2800" dirty="0" smtClean="0">
                <a:solidFill>
                  <a:schemeClr val="accent5">
                    <a:lumMod val="75000"/>
                  </a:schemeClr>
                </a:solidFill>
              </a:rPr>
              <a:t>Rich</a:t>
            </a:r>
            <a:r>
              <a:rPr lang="en-US" sz="2800" dirty="0" smtClean="0"/>
              <a:t> </a:t>
            </a:r>
            <a:r>
              <a:rPr lang="en-US" sz="2800" dirty="0"/>
              <a:t>enough </a:t>
            </a:r>
            <a:r>
              <a:rPr lang="en-US" sz="2800" dirty="0" smtClean="0">
                <a:solidFill>
                  <a:schemeClr val="accent5">
                    <a:lumMod val="75000"/>
                  </a:schemeClr>
                </a:solidFill>
              </a:rPr>
              <a:t>platform</a:t>
            </a:r>
            <a:r>
              <a:rPr lang="en-US" sz="2800" dirty="0" smtClean="0"/>
              <a:t> for industry</a:t>
            </a:r>
            <a:endParaRPr lang="en-US" sz="2800" dirty="0"/>
          </a:p>
          <a:p>
            <a:pPr lvl="1"/>
            <a:r>
              <a:rPr lang="en-US" sz="2400" dirty="0" smtClean="0">
                <a:solidFill>
                  <a:schemeClr val="accent5">
                    <a:lumMod val="75000"/>
                  </a:schemeClr>
                </a:solidFill>
              </a:rPr>
              <a:t>speeds </a:t>
            </a:r>
            <a:r>
              <a:rPr lang="en-US" sz="2400" dirty="0" smtClean="0"/>
              <a:t>up development process</a:t>
            </a:r>
          </a:p>
          <a:p>
            <a:pPr lvl="1"/>
            <a:r>
              <a:rPr lang="en-US" sz="2400" dirty="0" smtClean="0">
                <a:solidFill>
                  <a:schemeClr val="accent5">
                    <a:lumMod val="75000"/>
                  </a:schemeClr>
                </a:solidFill>
              </a:rPr>
              <a:t>eliminates</a:t>
            </a:r>
            <a:r>
              <a:rPr lang="en-US" sz="2400" dirty="0" smtClean="0"/>
              <a:t> </a:t>
            </a:r>
            <a:r>
              <a:rPr lang="en-US" sz="2400" dirty="0"/>
              <a:t>a whole class of </a:t>
            </a:r>
            <a:r>
              <a:rPr lang="en-US" sz="2400" dirty="0">
                <a:solidFill>
                  <a:schemeClr val="accent5">
                    <a:lumMod val="75000"/>
                  </a:schemeClr>
                </a:solidFill>
              </a:rPr>
              <a:t>concurrency bugs </a:t>
            </a:r>
            <a:r>
              <a:rPr lang="en-US" sz="2400" dirty="0"/>
              <a:t>by </a:t>
            </a:r>
            <a:r>
              <a:rPr lang="en-US" sz="2400" dirty="0" smtClean="0"/>
              <a:t>construction</a:t>
            </a:r>
          </a:p>
          <a:p>
            <a:pPr lvl="1"/>
            <a:r>
              <a:rPr lang="en-US" sz="2400" dirty="0" smtClean="0"/>
              <a:t>allows </a:t>
            </a:r>
            <a:r>
              <a:rPr lang="en-US" sz="2400" dirty="0" smtClean="0">
                <a:solidFill>
                  <a:schemeClr val="accent5">
                    <a:lumMod val="75000"/>
                  </a:schemeClr>
                </a:solidFill>
              </a:rPr>
              <a:t>fine-grained </a:t>
            </a:r>
            <a:r>
              <a:rPr lang="en-US" sz="2400" dirty="0" smtClean="0"/>
              <a:t>customization</a:t>
            </a:r>
          </a:p>
          <a:p>
            <a:pPr lvl="1"/>
            <a:endParaRPr lang="en-US" sz="400" dirty="0" smtClean="0"/>
          </a:p>
          <a:p>
            <a:r>
              <a:rPr lang="en-US" sz="2800" dirty="0" smtClean="0"/>
              <a:t>Application in the </a:t>
            </a:r>
            <a:r>
              <a:rPr lang="en-US" sz="2800" dirty="0" smtClean="0">
                <a:solidFill>
                  <a:schemeClr val="accent5">
                    <a:lumMod val="75000"/>
                  </a:schemeClr>
                </a:solidFill>
              </a:rPr>
              <a:t>cyber-security</a:t>
            </a:r>
            <a:r>
              <a:rPr lang="en-US" sz="2800" b="1" i="1" dirty="0" smtClean="0">
                <a:solidFill>
                  <a:schemeClr val="accent5">
                    <a:lumMod val="75000"/>
                  </a:schemeClr>
                </a:solidFill>
              </a:rPr>
              <a:t> </a:t>
            </a:r>
            <a:r>
              <a:rPr lang="en-US" sz="2800" dirty="0" smtClean="0"/>
              <a:t>domain</a:t>
            </a:r>
          </a:p>
          <a:p>
            <a:pPr lvl="1"/>
            <a:r>
              <a:rPr lang="en-US" sz="2400" dirty="0" smtClean="0"/>
              <a:t>every </a:t>
            </a:r>
            <a:r>
              <a:rPr lang="en-US" sz="2400" dirty="0" smtClean="0">
                <a:solidFill>
                  <a:schemeClr val="accent5">
                    <a:lumMod val="75000"/>
                  </a:schemeClr>
                </a:solidFill>
              </a:rPr>
              <a:t>field access </a:t>
            </a:r>
            <a:r>
              <a:rPr lang="en-US" sz="2400" dirty="0" smtClean="0"/>
              <a:t>is </a:t>
            </a:r>
            <a:r>
              <a:rPr lang="en-US" sz="2400" dirty="0" smtClean="0">
                <a:solidFill>
                  <a:schemeClr val="accent5">
                    <a:lumMod val="75000"/>
                  </a:schemeClr>
                </a:solidFill>
              </a:rPr>
              <a:t>managed </a:t>
            </a:r>
            <a:r>
              <a:rPr lang="en-US" sz="2400" dirty="0" smtClean="0"/>
              <a:t>by the </a:t>
            </a:r>
            <a:r>
              <a:rPr lang="en-US" sz="2400" dirty="0" smtClean="0">
                <a:solidFill>
                  <a:schemeClr val="accent5">
                    <a:lumMod val="75000"/>
                  </a:schemeClr>
                </a:solidFill>
              </a:rPr>
              <a:t>runtime </a:t>
            </a:r>
            <a:r>
              <a:rPr lang="en-US" sz="2400" dirty="0" smtClean="0"/>
              <a:t>system</a:t>
            </a:r>
          </a:p>
          <a:p>
            <a:pPr lvl="1"/>
            <a:r>
              <a:rPr lang="en-US" sz="2400" dirty="0" smtClean="0"/>
              <a:t>security </a:t>
            </a:r>
            <a:r>
              <a:rPr lang="en-US" sz="2400" dirty="0" smtClean="0">
                <a:solidFill>
                  <a:schemeClr val="accent5">
                    <a:lumMod val="75000"/>
                  </a:schemeClr>
                </a:solidFill>
              </a:rPr>
              <a:t>policies </a:t>
            </a:r>
            <a:r>
              <a:rPr lang="en-US" sz="2400" dirty="0" smtClean="0"/>
              <a:t>defined independently and </a:t>
            </a:r>
            <a:r>
              <a:rPr lang="en-US" sz="2400" dirty="0" smtClean="0">
                <a:solidFill>
                  <a:schemeClr val="accent5">
                    <a:lumMod val="75000"/>
                  </a:schemeClr>
                </a:solidFill>
              </a:rPr>
              <a:t>formally checked</a:t>
            </a:r>
          </a:p>
          <a:p>
            <a:pPr lvl="1"/>
            <a:endParaRPr lang="en-US" sz="400" dirty="0"/>
          </a:p>
          <a:p>
            <a:r>
              <a:rPr lang="en-US" sz="2800" dirty="0" smtClean="0">
                <a:solidFill>
                  <a:schemeClr val="accent5">
                    <a:lumMod val="75000"/>
                  </a:schemeClr>
                </a:solidFill>
              </a:rPr>
              <a:t>Robot programming </a:t>
            </a:r>
            <a:r>
              <a:rPr lang="en-US" sz="2800" dirty="0" smtClean="0"/>
              <a:t>for end-users</a:t>
            </a:r>
            <a:endParaRPr lang="en-US" sz="2800" i="1" dirty="0">
              <a:solidFill>
                <a:schemeClr val="accent5">
                  <a:lumMod val="75000"/>
                </a:schemeClr>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151" y="4118542"/>
            <a:ext cx="1371600" cy="910097"/>
          </a:xfrm>
          <a:prstGeom prst="rect">
            <a:avLst/>
          </a:prstGeom>
          <a:ln>
            <a:noFill/>
          </a:ln>
          <a:effectLst>
            <a:softEdge rad="112500"/>
          </a:effectLst>
        </p:spPr>
      </p:pic>
      <p:grpSp>
        <p:nvGrpSpPr>
          <p:cNvPr id="4" name="Group 3"/>
          <p:cNvGrpSpPr/>
          <p:nvPr/>
        </p:nvGrpSpPr>
        <p:grpSpPr>
          <a:xfrm>
            <a:off x="83079" y="1997127"/>
            <a:ext cx="1351218" cy="1187535"/>
            <a:chOff x="83079" y="1401762"/>
            <a:chExt cx="1351218" cy="1187535"/>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897" y="2055897"/>
              <a:ext cx="533400" cy="533400"/>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79" y="1401762"/>
              <a:ext cx="695325" cy="46355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151" y="1633537"/>
              <a:ext cx="609600" cy="609600"/>
            </a:xfrm>
            <a:prstGeom prst="rect">
              <a:avLst/>
            </a:prstGeom>
          </p:spPr>
        </p:pic>
      </p:grpSp>
      <p:sp>
        <p:nvSpPr>
          <p:cNvPr id="2" name="TextBox 1"/>
          <p:cNvSpPr txBox="1"/>
          <p:nvPr/>
        </p:nvSpPr>
        <p:spPr>
          <a:xfrm>
            <a:off x="3433912" y="5842337"/>
            <a:ext cx="3699987" cy="1015663"/>
          </a:xfrm>
          <a:prstGeom prst="rect">
            <a:avLst/>
          </a:prstGeom>
          <a:noFill/>
        </p:spPr>
        <p:txBody>
          <a:bodyPr wrap="none" rtlCol="0">
            <a:spAutoFit/>
          </a:bodyPr>
          <a:lstStyle/>
          <a:p>
            <a:r>
              <a:rPr lang="en-US" sz="6000" b="1" dirty="0" smtClean="0">
                <a:solidFill>
                  <a:schemeClr val="accent5">
                    <a:lumMod val="75000"/>
                  </a:schemeClr>
                </a:solidFill>
              </a:rPr>
              <a:t>Thank You!</a:t>
            </a:r>
            <a:endParaRPr lang="en-US" sz="6000" b="1" dirty="0"/>
          </a:p>
        </p:txBody>
      </p:sp>
      <p:sp>
        <p:nvSpPr>
          <p:cNvPr id="19" name="Title 1"/>
          <p:cNvSpPr>
            <a:spLocks noGrp="1"/>
          </p:cNvSpPr>
          <p:nvPr>
            <p:ph type="title"/>
          </p:nvPr>
        </p:nvSpPr>
        <p:spPr>
          <a:xfrm>
            <a:off x="612648" y="228600"/>
            <a:ext cx="8153400" cy="990600"/>
          </a:xfrm>
        </p:spPr>
        <p:txBody>
          <a:bodyPr/>
          <a:lstStyle/>
          <a:p>
            <a:r>
              <a:rPr lang="en-US" dirty="0" smtClean="0"/>
              <a:t>Benefits and Future Goals</a:t>
            </a:r>
            <a:endParaRPr lang="en-US" dirty="0"/>
          </a:p>
        </p:txBody>
      </p:sp>
    </p:spTree>
    <p:extLst>
      <p:ext uri="{BB962C8B-B14F-4D97-AF65-F5344CB8AC3E}">
        <p14:creationId xmlns:p14="http://schemas.microsoft.com/office/powerpoint/2010/main" val="218534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439130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a:t>
            </a:r>
            <a:endParaRPr lang="en-US" dirty="0"/>
          </a:p>
        </p:txBody>
      </p:sp>
      <p:sp>
        <p:nvSpPr>
          <p:cNvPr id="3" name="TextBox 2"/>
          <p:cNvSpPr txBox="1"/>
          <p:nvPr/>
        </p:nvSpPr>
        <p:spPr>
          <a:xfrm>
            <a:off x="228600" y="1828800"/>
            <a:ext cx="8686800" cy="3970318"/>
          </a:xfrm>
          <a:prstGeom prst="rect">
            <a:avLst/>
          </a:prstGeom>
          <a:noFill/>
        </p:spPr>
        <p:txBody>
          <a:bodyPr wrap="square" rtlCol="0">
            <a:spAutoFit/>
          </a:bodyPr>
          <a:lstStyle/>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ontext</a:t>
            </a:r>
            <a:r>
              <a:rPr lang="en-US" sz="2800" dirty="0" smtClean="0">
                <a:latin typeface="Courier New" pitchFamily="49" charset="0"/>
                <a:cs typeface="Courier New" pitchFamily="49" charset="0"/>
              </a:rPr>
              <a:t> Main {</a:t>
            </a:r>
          </a:p>
          <a:p>
            <a:r>
              <a:rPr lang="en-US" sz="2800" dirty="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trigger-event */</a:t>
            </a:r>
          </a:p>
          <a:p>
            <a:r>
              <a:rPr lang="en-US" sz="2800" dirty="0">
                <a:latin typeface="Courier New" pitchFamily="49" charset="0"/>
                <a:cs typeface="Courier New" pitchFamily="49" charset="0"/>
              </a:rPr>
              <a:t>	</a:t>
            </a:r>
            <a:r>
              <a:rPr lang="en-US" sz="2800" b="1" dirty="0" smtClean="0">
                <a:latin typeface="Courier New" pitchFamily="49" charset="0"/>
                <a:cs typeface="Courier New" pitchFamily="49" charset="0"/>
              </a:rPr>
              <a:t>on</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Main:enter</a:t>
            </a:r>
            <a:r>
              <a:rPr lang="en-US" sz="2800" dirty="0" smtClean="0">
                <a:latin typeface="Courier New" pitchFamily="49" charset="0"/>
                <a:cs typeface="Courier New" pitchFamily="49" charset="0"/>
              </a:rPr>
              <a:t>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action call w/ argument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Sys.print</a:t>
            </a: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m</a:t>
            </a:r>
            <a:r>
              <a:rPr lang="en-US" sz="2800" dirty="0" err="1" smtClean="0">
                <a:latin typeface="Courier New" pitchFamily="49" charset="0"/>
                <a:cs typeface="Courier New" pitchFamily="49" charset="0"/>
              </a:rPr>
              <a:t>sg</a:t>
            </a:r>
            <a:r>
              <a:rPr lang="en-US" sz="2800" dirty="0" smtClean="0">
                <a:latin typeface="Courier New" pitchFamily="49" charset="0"/>
                <a:cs typeface="Courier New" pitchFamily="49" charset="0"/>
              </a:rPr>
              <a:t>:</a:t>
            </a:r>
            <a:r>
              <a:rPr lang="en-US" sz="2800" dirty="0" smtClean="0">
                <a:solidFill>
                  <a:schemeClr val="accent2"/>
                </a:solidFill>
                <a:latin typeface="Courier New" pitchFamily="49" charset="0"/>
                <a:cs typeface="Courier New" pitchFamily="49" charset="0"/>
              </a:rPr>
              <a:t>“Hello, world!”</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built-in action call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Main.exit</a:t>
            </a:r>
            <a:r>
              <a:rPr lang="en-US" sz="2800" dirty="0" smtClean="0">
                <a:latin typeface="Courier New" pitchFamily="49" charset="0"/>
                <a:cs typeface="Courier New" pitchFamily="49" charset="0"/>
              </a:rPr>
              <a:t>!</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a:t>
            </a:r>
          </a:p>
          <a:p>
            <a:r>
              <a:rPr lang="en-US" sz="2800" dirty="0" smtClean="0">
                <a:latin typeface="Courier New" pitchFamily="49" charset="0"/>
                <a:cs typeface="Courier New" pitchFamily="49" charset="0"/>
              </a:rPr>
              <a:t>}</a:t>
            </a:r>
          </a:p>
        </p:txBody>
      </p:sp>
      <p:sp>
        <p:nvSpPr>
          <p:cNvPr id="4" name="TextBox 3"/>
          <p:cNvSpPr txBox="1"/>
          <p:nvPr/>
        </p:nvSpPr>
        <p:spPr>
          <a:xfrm>
            <a:off x="304800" y="5867400"/>
            <a:ext cx="8534400" cy="400110"/>
          </a:xfrm>
          <a:prstGeom prst="rect">
            <a:avLst/>
          </a:prstGeom>
          <a:solidFill>
            <a:schemeClr val="bg1">
              <a:lumMod val="75000"/>
            </a:schemeClr>
          </a:solidFill>
        </p:spPr>
        <p:txBody>
          <a:bodyPr wrap="square" rtlCol="0">
            <a:spAutoFit/>
          </a:bodyPr>
          <a:lstStyle/>
          <a:p>
            <a:r>
              <a:rPr lang="en-US" sz="2000" dirty="0" smtClean="0"/>
              <a:t>Outputs: Hello, world!</a:t>
            </a:r>
            <a:endParaRPr lang="en-US" sz="2000" dirty="0"/>
          </a:p>
        </p:txBody>
      </p:sp>
    </p:spTree>
    <p:extLst>
      <p:ext uri="{BB962C8B-B14F-4D97-AF65-F5344CB8AC3E}">
        <p14:creationId xmlns:p14="http://schemas.microsoft.com/office/powerpoint/2010/main" val="1975587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a:t>
            </a:r>
            <a:endParaRPr lang="en-US" dirty="0"/>
          </a:p>
        </p:txBody>
      </p:sp>
      <p:sp>
        <p:nvSpPr>
          <p:cNvPr id="3" name="TextBox 2"/>
          <p:cNvSpPr txBox="1"/>
          <p:nvPr/>
        </p:nvSpPr>
        <p:spPr>
          <a:xfrm>
            <a:off x="228600" y="1676400"/>
            <a:ext cx="8686800" cy="4939814"/>
          </a:xfrm>
          <a:prstGeom prst="rect">
            <a:avLst/>
          </a:prstGeom>
          <a:noFill/>
        </p:spPr>
        <p:txBody>
          <a:bodyPr wrap="square" rtlCol="0">
            <a:spAutoFit/>
          </a:bodyPr>
          <a:lstStyle/>
          <a:p>
            <a:pPr>
              <a:lnSpc>
                <a:spcPts val="1800"/>
              </a:lnSpc>
            </a:pPr>
            <a:r>
              <a:rPr lang="en-US" sz="1600" b="1" dirty="0">
                <a:latin typeface="Courier New" pitchFamily="49" charset="0"/>
                <a:cs typeface="Courier New" pitchFamily="49" charset="0"/>
              </a:rPr>
              <a:t>c</a:t>
            </a:r>
            <a:r>
              <a:rPr lang="en-US" sz="1600" b="1" dirty="0" smtClean="0">
                <a:latin typeface="Courier New" pitchFamily="49" charset="0"/>
                <a:cs typeface="Courier New" pitchFamily="49" charset="0"/>
              </a:rPr>
              <a:t>ontext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banging = 0</a:t>
            </a:r>
          </a:p>
          <a:p>
            <a:pPr>
              <a:lnSpc>
                <a:spcPts val="1800"/>
              </a:lnSpc>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 = 0</a:t>
            </a:r>
          </a:p>
          <a:p>
            <a:pPr>
              <a:lnSpc>
                <a:spcPts val="1800"/>
              </a:lnSpc>
            </a:pP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action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bangHead</a:t>
            </a:r>
            <a:r>
              <a:rPr lang="en-US" sz="1600" dirty="0" smtClean="0">
                <a:latin typeface="Courier New" pitchFamily="49" charset="0"/>
                <a:cs typeface="Courier New" pitchFamily="49" charset="0"/>
              </a:rPr>
              <a:t>! forTime:dur:5000 </a:t>
            </a:r>
            <a:r>
              <a:rPr lang="en-US" sz="1600" dirty="0" err="1" smtClean="0">
                <a:latin typeface="Courier New" pitchFamily="49" charset="0"/>
                <a:cs typeface="Courier New" pitchFamily="49" charset="0"/>
              </a:rPr>
              <a:t>withEnthusiasm:enth</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banging = </a:t>
            </a:r>
            <a:r>
              <a:rPr lang="en-US" sz="1600" dirty="0" err="1" smtClean="0">
                <a:latin typeface="Courier New" pitchFamily="49" charset="0"/>
                <a:cs typeface="Courier New" pitchFamily="49" charset="0"/>
              </a:rPr>
              <a:t>Clock.time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dur</a:t>
            </a: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enth</a:t>
            </a: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whenever</a:t>
            </a:r>
            <a:r>
              <a:rPr lang="en-US" sz="1600" dirty="0" smtClean="0">
                <a:latin typeface="Courier New" pitchFamily="49" charset="0"/>
                <a:cs typeface="Courier New" pitchFamily="49" charset="0"/>
              </a:rPr>
              <a:t> (banging &gt; </a:t>
            </a:r>
            <a:r>
              <a:rPr lang="en-US" sz="1600" dirty="0" err="1" smtClean="0">
                <a:latin typeface="Courier New" pitchFamily="49" charset="0"/>
                <a:cs typeface="Courier New" pitchFamily="49" charset="0"/>
              </a:rPr>
              <a:t>Clock.time</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spinhead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a:t>
            </a:r>
          </a:p>
          <a:p>
            <a:pPr>
              <a:lnSpc>
                <a:spcPts val="1800"/>
              </a:lnSpc>
            </a:pPr>
            <a:r>
              <a:rPr lang="en-US" sz="1600" b="1" dirty="0">
                <a:latin typeface="Courier New" pitchFamily="49" charset="0"/>
                <a:cs typeface="Courier New" pitchFamily="49" charset="0"/>
              </a:rPr>
              <a:t>c</a:t>
            </a:r>
            <a:r>
              <a:rPr lang="en-US" sz="1600" b="1" dirty="0" smtClean="0">
                <a:latin typeface="Courier New" pitchFamily="49" charset="0"/>
                <a:cs typeface="Courier New" pitchFamily="49" charset="0"/>
              </a:rPr>
              <a:t>ontext</a:t>
            </a:r>
            <a:r>
              <a:rPr lang="en-US" sz="1600" dirty="0" smtClean="0">
                <a:latin typeface="Courier New" pitchFamily="49" charset="0"/>
                <a:cs typeface="Courier New" pitchFamily="49" charset="0"/>
              </a:rPr>
              <a:t> Main {</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Main:enter</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Headbanger.enter</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Headbanger.bangHead</a:t>
            </a:r>
            <a:r>
              <a:rPr lang="en-US" sz="1600" dirty="0" smtClean="0">
                <a:latin typeface="Courier New" pitchFamily="49" charset="0"/>
                <a:cs typeface="Courier New" pitchFamily="49" charset="0"/>
              </a:rPr>
              <a:t>! withEnthusiasm:10 forTime:10000</a:t>
            </a:r>
          </a:p>
          <a:p>
            <a:pPr>
              <a:lnSpc>
                <a:spcPts val="1800"/>
              </a:lnSpc>
            </a:pP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every</a:t>
            </a:r>
            <a:r>
              <a:rPr lang="en-US" sz="1600" dirty="0" smtClean="0">
                <a:latin typeface="Courier New" pitchFamily="49" charset="0"/>
                <a:cs typeface="Courier New" pitchFamily="49" charset="0"/>
              </a:rPr>
              <a:t> (20000)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Headbanger.bangHead</a:t>
            </a:r>
            <a:r>
              <a:rPr lang="en-US" sz="1600" dirty="0" smtClean="0">
                <a:latin typeface="Courier New" pitchFamily="49" charset="0"/>
                <a:cs typeface="Courier New" pitchFamily="49" charset="0"/>
              </a:rPr>
              <a:t>! withEnthusiasm:20</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Syntax:</a:t>
            </a:r>
          </a:p>
          <a:p>
            <a:pPr>
              <a:buNone/>
            </a:pPr>
            <a:r>
              <a:rPr lang="en-US" dirty="0" smtClean="0">
                <a:latin typeface="Courier New" pitchFamily="49" charset="0"/>
                <a:cs typeface="Courier New" pitchFamily="49" charset="0"/>
              </a:rPr>
              <a:t>(public) (active) name = value</a:t>
            </a:r>
          </a:p>
          <a:p>
            <a:pPr>
              <a:buNone/>
            </a:pPr>
            <a:r>
              <a:rPr lang="en-US" dirty="0" smtClean="0">
                <a:cs typeface="Courier New" pitchFamily="49" charset="0"/>
              </a:rPr>
              <a:t>where</a:t>
            </a:r>
            <a:r>
              <a:rPr lang="en-US" dirty="0" smtClean="0">
                <a:latin typeface="Courier New" pitchFamily="49" charset="0"/>
                <a:cs typeface="Courier New" pitchFamily="49" charset="0"/>
              </a:rPr>
              <a:t> name </a:t>
            </a:r>
            <a:r>
              <a:rPr lang="en-US" dirty="0" smtClean="0">
                <a:cs typeface="Courier New" pitchFamily="49" charset="0"/>
              </a:rPr>
              <a:t>is the variable identifier,</a:t>
            </a:r>
            <a:r>
              <a:rPr lang="en-US" dirty="0" smtClean="0">
                <a:latin typeface="Courier New" pitchFamily="49" charset="0"/>
                <a:cs typeface="Courier New" pitchFamily="49" charset="0"/>
              </a:rPr>
              <a:t> value </a:t>
            </a:r>
            <a:r>
              <a:rPr lang="en-US" dirty="0" smtClean="0">
                <a:cs typeface="Courier New" pitchFamily="49" charset="0"/>
              </a:rPr>
              <a:t>is a numerical expression</a:t>
            </a:r>
          </a:p>
          <a:p>
            <a:r>
              <a:rPr lang="en-US" dirty="0" smtClean="0">
                <a:latin typeface="Courier New" pitchFamily="49" charset="0"/>
                <a:cs typeface="Courier New" pitchFamily="49" charset="0"/>
              </a:rPr>
              <a:t>public </a:t>
            </a:r>
            <a:r>
              <a:rPr lang="en-US" dirty="0" smtClean="0">
                <a:cs typeface="Courier New" pitchFamily="49" charset="0"/>
              </a:rPr>
              <a:t>modifier allows variable to be visible outside of its own context</a:t>
            </a:r>
          </a:p>
          <a:p>
            <a:r>
              <a:rPr lang="en-US" dirty="0" smtClean="0">
                <a:latin typeface="Courier New" pitchFamily="49" charset="0"/>
                <a:cs typeface="Courier New" pitchFamily="49" charset="0"/>
              </a:rPr>
              <a:t>active </a:t>
            </a:r>
            <a:r>
              <a:rPr lang="en-US" dirty="0" smtClean="0">
                <a:cs typeface="Courier New" pitchFamily="49" charset="0"/>
              </a:rPr>
              <a:t>modifier creates an active variable: read-only once defined, and re-evaluate their assigned expression every time they are referenced. They are implemented as in-line function calls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29758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ts val="4000"/>
              </a:lnSpc>
            </a:pPr>
            <a:r>
              <a:rPr lang="en-US" dirty="0" smtClean="0"/>
              <a:t>In-depth: ‘whenever’ vs. ‘every’ events</a:t>
            </a:r>
            <a:endParaRPr lang="en-US" dirty="0"/>
          </a:p>
        </p:txBody>
      </p:sp>
      <p:sp>
        <p:nvSpPr>
          <p:cNvPr id="3" name="Content Placeholder 2"/>
          <p:cNvSpPr>
            <a:spLocks noGrp="1"/>
          </p:cNvSpPr>
          <p:nvPr>
            <p:ph sz="quarter" idx="2"/>
          </p:nvPr>
        </p:nvSpPr>
        <p:spPr/>
        <p:txBody>
          <a:bodyPr/>
          <a:lstStyle/>
          <a:p>
            <a:pPr>
              <a:lnSpc>
                <a:spcPts val="4000"/>
              </a:lnSpc>
              <a:buNone/>
            </a:pPr>
            <a:r>
              <a:rPr lang="en-US" dirty="0" smtClean="0"/>
              <a:t>Syntax:</a:t>
            </a:r>
          </a:p>
          <a:p>
            <a:pPr>
              <a:lnSpc>
                <a:spcPts val="1000"/>
              </a:lnSpc>
              <a:buNone/>
            </a:pPr>
            <a:r>
              <a:rPr lang="en-US" sz="1600" dirty="0" smtClean="0">
                <a:latin typeface="Courier New" pitchFamily="49" charset="0"/>
                <a:cs typeface="Courier New" pitchFamily="49" charset="0"/>
              </a:rPr>
              <a:t>whenever (condition) {</a:t>
            </a:r>
          </a:p>
          <a:p>
            <a:pPr>
              <a:lnSpc>
                <a:spcPts val="1000"/>
              </a:lnSpc>
              <a:buNone/>
            </a:pPr>
            <a:r>
              <a:rPr lang="en-US" sz="1600" dirty="0" smtClean="0">
                <a:latin typeface="Courier New" pitchFamily="49" charset="0"/>
                <a:cs typeface="Courier New" pitchFamily="49" charset="0"/>
              </a:rPr>
              <a:t>    [code to execute]</a:t>
            </a:r>
          </a:p>
          <a:p>
            <a:pPr>
              <a:lnSpc>
                <a:spcPts val="1000"/>
              </a:lnSpc>
              <a:buNone/>
            </a:pPr>
            <a:r>
              <a:rPr lang="en-US" sz="1600" dirty="0" smtClean="0">
                <a:latin typeface="Courier New" pitchFamily="49" charset="0"/>
                <a:cs typeface="Courier New" pitchFamily="49" charset="0"/>
              </a:rPr>
              <a:t>    ...</a:t>
            </a:r>
          </a:p>
          <a:p>
            <a:pPr>
              <a:lnSpc>
                <a:spcPts val="1000"/>
              </a:lnSpc>
              <a:buNone/>
            </a:pPr>
            <a:r>
              <a:rPr lang="en-US" sz="1600" dirty="0" smtClean="0">
                <a:latin typeface="Courier New" pitchFamily="49" charset="0"/>
                <a:cs typeface="Courier New" pitchFamily="49" charset="0"/>
              </a:rPr>
              <a:t>}</a:t>
            </a:r>
          </a:p>
          <a:p>
            <a:r>
              <a:rPr lang="en-US" sz="2400" dirty="0" smtClean="0"/>
              <a:t>condition: </a:t>
            </a:r>
            <a:r>
              <a:rPr lang="en-US" sz="2400" dirty="0" err="1" smtClean="0"/>
              <a:t>boolean</a:t>
            </a:r>
            <a:r>
              <a:rPr lang="en-US" sz="2400" dirty="0" smtClean="0"/>
              <a:t> expression to check</a:t>
            </a:r>
          </a:p>
          <a:p>
            <a:r>
              <a:rPr lang="en-US" sz="2400" dirty="0" smtClean="0"/>
              <a:t>for direct reactions to changes in the robot’s environment</a:t>
            </a:r>
          </a:p>
        </p:txBody>
      </p:sp>
      <p:sp>
        <p:nvSpPr>
          <p:cNvPr id="4" name="Content Placeholder 3"/>
          <p:cNvSpPr>
            <a:spLocks noGrp="1"/>
          </p:cNvSpPr>
          <p:nvPr>
            <p:ph sz="quarter" idx="4"/>
          </p:nvPr>
        </p:nvSpPr>
        <p:spPr>
          <a:xfrm>
            <a:off x="4800600" y="2438400"/>
            <a:ext cx="3886200" cy="4267200"/>
          </a:xfrm>
        </p:spPr>
        <p:txBody>
          <a:bodyPr>
            <a:normAutofit fontScale="85000" lnSpcReduction="10000"/>
          </a:bodyPr>
          <a:lstStyle/>
          <a:p>
            <a:pPr>
              <a:lnSpc>
                <a:spcPts val="4000"/>
              </a:lnSpc>
              <a:buNone/>
            </a:pPr>
            <a:r>
              <a:rPr lang="en-US" dirty="0" smtClean="0"/>
              <a:t>Syntax:</a:t>
            </a:r>
          </a:p>
          <a:p>
            <a:pPr>
              <a:lnSpc>
                <a:spcPts val="1000"/>
              </a:lnSpc>
              <a:buNone/>
            </a:pPr>
            <a:r>
              <a:rPr lang="en-US" sz="1900" dirty="0" smtClean="0">
                <a:latin typeface="Courier New" pitchFamily="49" charset="0"/>
                <a:cs typeface="Courier New" pitchFamily="49" charset="0"/>
              </a:rPr>
              <a:t>every(interval) {</a:t>
            </a:r>
          </a:p>
          <a:p>
            <a:pPr>
              <a:lnSpc>
                <a:spcPts val="1000"/>
              </a:lnSpc>
              <a:buNone/>
            </a:pPr>
            <a:r>
              <a:rPr lang="en-US" sz="1900" dirty="0" smtClean="0">
                <a:latin typeface="Courier New" pitchFamily="49" charset="0"/>
                <a:cs typeface="Courier New" pitchFamily="49" charset="0"/>
              </a:rPr>
              <a:t>    [code to execute]</a:t>
            </a:r>
          </a:p>
          <a:p>
            <a:pPr>
              <a:lnSpc>
                <a:spcPts val="1000"/>
              </a:lnSpc>
              <a:buNone/>
            </a:pPr>
            <a:r>
              <a:rPr lang="en-US" sz="1900" dirty="0" smtClean="0">
                <a:latin typeface="Courier New" pitchFamily="49" charset="0"/>
                <a:cs typeface="Courier New" pitchFamily="49" charset="0"/>
              </a:rPr>
              <a:t>}</a:t>
            </a:r>
          </a:p>
          <a:p>
            <a:r>
              <a:rPr lang="en-US" sz="2400" dirty="0" smtClean="0"/>
              <a:t>interval: numerical expression for time interval</a:t>
            </a:r>
          </a:p>
          <a:p>
            <a:r>
              <a:rPr lang="en-US" sz="2400" dirty="0" smtClean="0"/>
              <a:t>requires some method of retrieving clock ticks</a:t>
            </a:r>
          </a:p>
          <a:p>
            <a:pPr>
              <a:buNone/>
            </a:pPr>
            <a:r>
              <a:rPr lang="en-US" sz="2400" dirty="0" smtClean="0"/>
              <a:t>Implementation:</a:t>
            </a:r>
          </a:p>
          <a:p>
            <a:pPr>
              <a:lnSpc>
                <a:spcPts val="1000"/>
              </a:lnSpc>
              <a:buNone/>
            </a:pP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0</a:t>
            </a:r>
          </a:p>
          <a:p>
            <a:pPr>
              <a:lnSpc>
                <a:spcPts val="1000"/>
              </a:lnSpc>
              <a:buNone/>
            </a:pPr>
            <a:r>
              <a:rPr lang="en-US" sz="1900" dirty="0" smtClean="0">
                <a:latin typeface="Courier New" pitchFamily="49" charset="0"/>
                <a:cs typeface="Courier New" pitchFamily="49" charset="0"/>
              </a:rPr>
              <a:t>whenever (</a:t>
            </a: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interval</a:t>
            </a:r>
          </a:p>
          <a:p>
            <a:pPr>
              <a:lnSpc>
                <a:spcPts val="1000"/>
              </a:lnSpc>
              <a:buNone/>
            </a:pPr>
            <a:r>
              <a:rPr lang="en-US" sz="1900" dirty="0" smtClean="0">
                <a:latin typeface="Courier New" pitchFamily="49" charset="0"/>
                <a:cs typeface="Courier New" pitchFamily="49" charset="0"/>
              </a:rPr>
              <a:t>    &lt; </a:t>
            </a:r>
            <a:r>
              <a:rPr lang="en-US" sz="1900" dirty="0" err="1" smtClean="0">
                <a:latin typeface="Courier New" pitchFamily="49" charset="0"/>
                <a:cs typeface="Courier New" pitchFamily="49" charset="0"/>
              </a:rPr>
              <a:t>clock_time</a:t>
            </a:r>
            <a:r>
              <a:rPr lang="en-US" sz="1900" dirty="0" smtClean="0">
                <a:latin typeface="Courier New" pitchFamily="49" charset="0"/>
                <a:cs typeface="Courier New" pitchFamily="49" charset="0"/>
              </a:rPr>
              <a:t>) {</a:t>
            </a:r>
          </a:p>
          <a:p>
            <a:pPr>
              <a:lnSpc>
                <a:spcPts val="1000"/>
              </a:lnSpc>
              <a:buNone/>
            </a:pP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a:t>
            </a:r>
            <a:r>
              <a:rPr lang="en-US" sz="1900" dirty="0" err="1" smtClean="0">
                <a:latin typeface="Courier New" pitchFamily="49" charset="0"/>
                <a:cs typeface="Courier New" pitchFamily="49" charset="0"/>
              </a:rPr>
              <a:t>clock_time</a:t>
            </a:r>
            <a:endParaRPr lang="en-US" sz="1900" dirty="0" smtClean="0">
              <a:latin typeface="Courier New" pitchFamily="49" charset="0"/>
              <a:cs typeface="Courier New" pitchFamily="49" charset="0"/>
            </a:endParaRPr>
          </a:p>
          <a:p>
            <a:pPr>
              <a:lnSpc>
                <a:spcPts val="1000"/>
              </a:lnSpc>
              <a:buNone/>
            </a:pPr>
            <a:r>
              <a:rPr lang="en-US" sz="1900" dirty="0" smtClean="0">
                <a:latin typeface="Courier New" pitchFamily="49" charset="0"/>
                <a:cs typeface="Courier New" pitchFamily="49" charset="0"/>
              </a:rPr>
              <a:t>    [code to execute]</a:t>
            </a:r>
          </a:p>
          <a:p>
            <a:pPr>
              <a:lnSpc>
                <a:spcPts val="1000"/>
              </a:lnSpc>
              <a:buNone/>
            </a:pPr>
            <a:r>
              <a:rPr lang="en-US" sz="1900" dirty="0" smtClean="0">
                <a:latin typeface="Courier New" pitchFamily="49" charset="0"/>
                <a:cs typeface="Courier New" pitchFamily="49" charset="0"/>
              </a:rPr>
              <a:t>}</a:t>
            </a:r>
            <a:endParaRPr lang="en-US" sz="1900" dirty="0" smtClean="0"/>
          </a:p>
          <a:p>
            <a:pPr>
              <a:buNone/>
            </a:pPr>
            <a:endParaRPr lang="en-US" dirty="0"/>
          </a:p>
        </p:txBody>
      </p:sp>
      <p:sp>
        <p:nvSpPr>
          <p:cNvPr id="5" name="Text Placeholder 4"/>
          <p:cNvSpPr>
            <a:spLocks noGrp="1"/>
          </p:cNvSpPr>
          <p:nvPr>
            <p:ph type="body" sz="quarter" idx="1"/>
          </p:nvPr>
        </p:nvSpPr>
        <p:spPr/>
        <p:txBody>
          <a:bodyPr/>
          <a:lstStyle/>
          <a:p>
            <a:r>
              <a:rPr lang="en-US" dirty="0" smtClean="0"/>
              <a:t>Whenever</a:t>
            </a:r>
            <a:endParaRPr lang="en-US" dirty="0"/>
          </a:p>
        </p:txBody>
      </p:sp>
      <p:sp>
        <p:nvSpPr>
          <p:cNvPr id="6" name="Text Placeholder 5"/>
          <p:cNvSpPr>
            <a:spLocks noGrp="1"/>
          </p:cNvSpPr>
          <p:nvPr>
            <p:ph type="body" sz="quarter" idx="3"/>
          </p:nvPr>
        </p:nvSpPr>
        <p:spPr/>
        <p:txBody>
          <a:bodyPr/>
          <a:lstStyle/>
          <a:p>
            <a:r>
              <a:rPr lang="en-US" dirty="0" smtClean="0"/>
              <a:t>Every</a:t>
            </a:r>
            <a:endParaRPr lang="en-US" dirty="0"/>
          </a:p>
        </p:txBody>
      </p:sp>
    </p:spTree>
    <p:extLst>
      <p:ext uri="{BB962C8B-B14F-4D97-AF65-F5344CB8AC3E}">
        <p14:creationId xmlns:p14="http://schemas.microsoft.com/office/powerpoint/2010/main" val="3505419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In-depth: ‘on’ events vs. actions</a:t>
            </a:r>
            <a:endParaRPr lang="en-US" dirty="0"/>
          </a:p>
        </p:txBody>
      </p:sp>
      <p:sp>
        <p:nvSpPr>
          <p:cNvPr id="3" name="Content Placeholder 2"/>
          <p:cNvSpPr>
            <a:spLocks noGrp="1"/>
          </p:cNvSpPr>
          <p:nvPr>
            <p:ph sz="quarter" idx="2"/>
          </p:nvPr>
        </p:nvSpPr>
        <p:spPr>
          <a:xfrm>
            <a:off x="304800" y="2438400"/>
            <a:ext cx="4191000" cy="3581400"/>
          </a:xfrm>
        </p:spPr>
        <p:txBody>
          <a:bodyPr>
            <a:noAutofit/>
          </a:bodyPr>
          <a:lstStyle/>
          <a:p>
            <a:pPr>
              <a:lnSpc>
                <a:spcPts val="4000"/>
              </a:lnSpc>
              <a:buNone/>
            </a:pPr>
            <a:r>
              <a:rPr lang="en-US" dirty="0" smtClean="0"/>
              <a:t>Syntax:</a:t>
            </a:r>
          </a:p>
          <a:p>
            <a:pPr>
              <a:lnSpc>
                <a:spcPts val="1000"/>
              </a:lnSpc>
              <a:buNone/>
            </a:pPr>
            <a:r>
              <a:rPr lang="en-US" sz="1800" dirty="0" smtClean="0">
                <a:latin typeface="Courier New" pitchFamily="49" charset="0"/>
                <a:cs typeface="Courier New" pitchFamily="49" charset="0"/>
              </a:rPr>
              <a:t>on </a:t>
            </a:r>
            <a:r>
              <a:rPr lang="en-US" sz="1800" dirty="0" err="1" smtClean="0">
                <a:latin typeface="Courier New" pitchFamily="49" charset="0"/>
                <a:cs typeface="Courier New" pitchFamily="49" charset="0"/>
              </a:rPr>
              <a:t>cntxt_name:event_name</a:t>
            </a:r>
            <a:r>
              <a:rPr lang="en-US" sz="1800" dirty="0" smtClean="0">
                <a:latin typeface="Courier New" pitchFamily="49" charset="0"/>
                <a:cs typeface="Courier New" pitchFamily="49" charset="0"/>
              </a:rPr>
              <a:t> {</a:t>
            </a:r>
          </a:p>
          <a:p>
            <a:pPr>
              <a:lnSpc>
                <a:spcPts val="1000"/>
              </a:lnSpc>
              <a:buNone/>
            </a:pPr>
            <a:r>
              <a:rPr lang="en-US" sz="1800" dirty="0" smtClean="0">
                <a:latin typeface="Courier New" pitchFamily="49" charset="0"/>
                <a:cs typeface="Courier New" pitchFamily="49" charset="0"/>
              </a:rPr>
              <a:t>    [code to execute]</a:t>
            </a:r>
          </a:p>
          <a:p>
            <a:pPr>
              <a:lnSpc>
                <a:spcPts val="1000"/>
              </a:lnSpc>
              <a:buNone/>
            </a:pPr>
            <a:r>
              <a:rPr lang="en-US" sz="1800" dirty="0" smtClean="0">
                <a:latin typeface="Courier New" pitchFamily="49" charset="0"/>
                <a:cs typeface="Courier New" pitchFamily="49" charset="0"/>
              </a:rPr>
              <a:t>}</a:t>
            </a:r>
          </a:p>
          <a:p>
            <a:pPr>
              <a:lnSpc>
                <a:spcPts val="4000"/>
              </a:lnSpc>
              <a:buNone/>
            </a:pPr>
            <a:r>
              <a:rPr lang="en-US" dirty="0" smtClean="0"/>
              <a:t>Called explicitly with:</a:t>
            </a:r>
          </a:p>
          <a:p>
            <a:pPr>
              <a:lnSpc>
                <a:spcPts val="1000"/>
              </a:lnSpc>
              <a:buNone/>
            </a:pPr>
            <a:r>
              <a:rPr lang="en-US" sz="1800" dirty="0" smtClean="0">
                <a:latin typeface="Courier New" pitchFamily="49" charset="0"/>
                <a:cs typeface="Courier New" pitchFamily="49" charset="0"/>
              </a:rPr>
              <a:t>trigger </a:t>
            </a:r>
            <a:r>
              <a:rPr lang="en-US" sz="1800" dirty="0" err="1" smtClean="0">
                <a:latin typeface="Courier New" pitchFamily="49" charset="0"/>
                <a:cs typeface="Courier New" pitchFamily="49" charset="0"/>
              </a:rPr>
              <a:t>cntxt_name:event_name</a:t>
            </a:r>
            <a:endParaRPr lang="en-US" sz="1800" dirty="0" smtClean="0">
              <a:latin typeface="Courier New" pitchFamily="49" charset="0"/>
              <a:cs typeface="Courier New" pitchFamily="49" charset="0"/>
            </a:endParaRPr>
          </a:p>
          <a:p>
            <a:r>
              <a:rPr lang="en-US" sz="2400" dirty="0" smtClean="0"/>
              <a:t>for reactions to user-defined circumstances</a:t>
            </a:r>
          </a:p>
          <a:p>
            <a:r>
              <a:rPr lang="en-US" sz="2400" dirty="0" smtClean="0"/>
              <a:t>only execute if context is live</a:t>
            </a:r>
          </a:p>
        </p:txBody>
      </p:sp>
      <p:sp>
        <p:nvSpPr>
          <p:cNvPr id="4" name="Content Placeholder 3"/>
          <p:cNvSpPr>
            <a:spLocks noGrp="1"/>
          </p:cNvSpPr>
          <p:nvPr>
            <p:ph sz="quarter" idx="4"/>
          </p:nvPr>
        </p:nvSpPr>
        <p:spPr>
          <a:xfrm>
            <a:off x="4800600" y="2438400"/>
            <a:ext cx="3886200" cy="3886200"/>
          </a:xfrm>
        </p:spPr>
        <p:txBody>
          <a:bodyPr>
            <a:noAutofit/>
          </a:bodyPr>
          <a:lstStyle/>
          <a:p>
            <a:pPr>
              <a:buNone/>
            </a:pPr>
            <a:r>
              <a:rPr lang="en-US" dirty="0" smtClean="0"/>
              <a:t>Syntax:</a:t>
            </a:r>
          </a:p>
          <a:p>
            <a:pPr>
              <a:lnSpc>
                <a:spcPts val="1000"/>
              </a:lnSpc>
              <a:buNone/>
            </a:pPr>
            <a:r>
              <a:rPr lang="en-US" sz="1800" dirty="0" smtClean="0">
                <a:latin typeface="Courier New" pitchFamily="49" charset="0"/>
                <a:cs typeface="Courier New" pitchFamily="49" charset="0"/>
              </a:rPr>
              <a:t>action name! &lt;arguments&gt; {</a:t>
            </a:r>
          </a:p>
          <a:p>
            <a:pPr>
              <a:lnSpc>
                <a:spcPts val="1000"/>
              </a:lnSpc>
              <a:buNone/>
            </a:pPr>
            <a:r>
              <a:rPr lang="en-US" sz="1800" dirty="0" smtClean="0">
                <a:latin typeface="Courier New" pitchFamily="49" charset="0"/>
                <a:cs typeface="Courier New" pitchFamily="49" charset="0"/>
              </a:rPr>
              <a:t>    code</a:t>
            </a:r>
          </a:p>
          <a:p>
            <a:pPr>
              <a:lnSpc>
                <a:spcPts val="1000"/>
              </a:lnSpc>
              <a:buNone/>
            </a:pPr>
            <a:r>
              <a:rPr lang="en-US" sz="1800" dirty="0" smtClean="0">
                <a:latin typeface="Courier New" pitchFamily="49" charset="0"/>
                <a:cs typeface="Courier New" pitchFamily="49" charset="0"/>
              </a:rPr>
              <a:t>}</a:t>
            </a:r>
          </a:p>
          <a:p>
            <a:pPr>
              <a:buNone/>
            </a:pPr>
            <a:r>
              <a:rPr lang="en-US" dirty="0" smtClean="0"/>
              <a:t>Argument syntax:</a:t>
            </a:r>
          </a:p>
          <a:p>
            <a:pPr>
              <a:lnSpc>
                <a:spcPts val="1000"/>
              </a:lnSpc>
              <a:buNone/>
            </a:pPr>
            <a:r>
              <a:rPr lang="en-US" sz="1800" dirty="0" err="1" smtClean="0">
                <a:latin typeface="Courier New" pitchFamily="49" charset="0"/>
                <a:cs typeface="Courier New" pitchFamily="49" charset="0"/>
              </a:rPr>
              <a:t>ext_name:int_name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def_val</a:t>
            </a:r>
            <a:r>
              <a:rPr lang="en-US" sz="1800" dirty="0" smtClean="0">
                <a:latin typeface="Courier New" pitchFamily="49" charset="0"/>
                <a:cs typeface="Courier New" pitchFamily="49" charset="0"/>
              </a:rPr>
              <a:t>)</a:t>
            </a:r>
            <a:endParaRPr lang="en-US" sz="1800" dirty="0" smtClean="0"/>
          </a:p>
          <a:p>
            <a:r>
              <a:rPr lang="en-US" sz="2400" dirty="0" smtClean="0"/>
              <a:t>Use system of constraints to ensure safety</a:t>
            </a:r>
          </a:p>
          <a:p>
            <a:r>
              <a:rPr lang="en-US" sz="2400" dirty="0" smtClean="0"/>
              <a:t>Take dynamic arguments</a:t>
            </a:r>
          </a:p>
          <a:p>
            <a:pPr>
              <a:buNone/>
            </a:pPr>
            <a:r>
              <a:rPr lang="en-US" dirty="0" smtClean="0"/>
              <a:t>Calling syntax:</a:t>
            </a:r>
          </a:p>
          <a:p>
            <a:pPr>
              <a:lnSpc>
                <a:spcPts val="1000"/>
              </a:lnSpc>
              <a:buNone/>
            </a:pPr>
            <a:r>
              <a:rPr lang="en-US" sz="1800" dirty="0" err="1" smtClean="0">
                <a:latin typeface="Courier New" pitchFamily="49" charset="0"/>
                <a:cs typeface="Courier New" pitchFamily="49" charset="0"/>
              </a:rPr>
              <a:t>context_id.action_id</a:t>
            </a:r>
            <a:r>
              <a:rPr lang="en-US" sz="1800" dirty="0" smtClean="0">
                <a:latin typeface="Courier New" pitchFamily="49" charset="0"/>
                <a:cs typeface="Courier New" pitchFamily="49" charset="0"/>
              </a:rPr>
              <a:t>!</a:t>
            </a:r>
          </a:p>
          <a:p>
            <a:pPr>
              <a:lnSpc>
                <a:spcPts val="1000"/>
              </a:lnSpc>
              <a:buNone/>
            </a:pPr>
            <a:r>
              <a:rPr lang="en-US" sz="1800" dirty="0" smtClean="0">
                <a:latin typeface="Courier New" pitchFamily="49" charset="0"/>
                <a:cs typeface="Courier New" pitchFamily="49" charset="0"/>
              </a:rPr>
              <a:t>	&lt;arguments to pass&gt;</a:t>
            </a:r>
            <a:endParaRPr lang="en-US" sz="1800" dirty="0" smtClean="0"/>
          </a:p>
        </p:txBody>
      </p:sp>
      <p:sp>
        <p:nvSpPr>
          <p:cNvPr id="5" name="Text Placeholder 4"/>
          <p:cNvSpPr>
            <a:spLocks noGrp="1"/>
          </p:cNvSpPr>
          <p:nvPr>
            <p:ph type="body" sz="quarter" idx="1"/>
          </p:nvPr>
        </p:nvSpPr>
        <p:spPr>
          <a:xfrm>
            <a:off x="304800" y="1752600"/>
            <a:ext cx="4191000" cy="640080"/>
          </a:xfrm>
        </p:spPr>
        <p:txBody>
          <a:bodyPr/>
          <a:lstStyle/>
          <a:p>
            <a:r>
              <a:rPr lang="en-US" dirty="0" smtClean="0"/>
              <a:t>‘on’ event</a:t>
            </a:r>
            <a:endParaRPr lang="en-US" dirty="0"/>
          </a:p>
        </p:txBody>
      </p:sp>
      <p:sp>
        <p:nvSpPr>
          <p:cNvPr id="6" name="Text Placeholder 5"/>
          <p:cNvSpPr>
            <a:spLocks noGrp="1"/>
          </p:cNvSpPr>
          <p:nvPr>
            <p:ph type="body" sz="quarter" idx="3"/>
          </p:nvPr>
        </p:nvSpPr>
        <p:spPr/>
        <p:txBody>
          <a:bodyPr/>
          <a:lstStyle/>
          <a:p>
            <a:r>
              <a:rPr lang="en-US" dirty="0" smtClean="0"/>
              <a:t>Action</a:t>
            </a:r>
            <a:endParaRPr lang="en-US" dirty="0"/>
          </a:p>
        </p:txBody>
      </p:sp>
    </p:spTree>
    <p:extLst>
      <p:ext uri="{BB962C8B-B14F-4D97-AF65-F5344CB8AC3E}">
        <p14:creationId xmlns:p14="http://schemas.microsoft.com/office/powerpoint/2010/main" val="1883731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C</a:t>
            </a:r>
            <a:endParaRPr lang="en-US" dirty="0"/>
          </a:p>
        </p:txBody>
      </p:sp>
      <p:sp>
        <p:nvSpPr>
          <p:cNvPr id="3" name="Text Placeholder 2"/>
          <p:cNvSpPr>
            <a:spLocks noGrp="1"/>
          </p:cNvSpPr>
          <p:nvPr>
            <p:ph type="body" idx="2"/>
          </p:nvPr>
        </p:nvSpPr>
        <p:spPr>
          <a:xfrm>
            <a:off x="7162800" y="1752600"/>
            <a:ext cx="1600200" cy="4419600"/>
          </a:xfrm>
        </p:spPr>
        <p:txBody>
          <a:bodyPr>
            <a:noAutofit/>
          </a:bodyPr>
          <a:lstStyle/>
          <a:p>
            <a:r>
              <a:rPr lang="en-US" dirty="0" smtClean="0"/>
              <a:t>In order to implement APIs for particular robots in REACT, platform-specific code will surely be needed.  Embedding native C-code into REACT source can facilitate this.</a:t>
            </a:r>
            <a:endParaRPr lang="en-US" dirty="0"/>
          </a:p>
        </p:txBody>
      </p:sp>
      <p:sp>
        <p:nvSpPr>
          <p:cNvPr id="4" name="Content Placeholder 3"/>
          <p:cNvSpPr>
            <a:spLocks noGrp="1"/>
          </p:cNvSpPr>
          <p:nvPr>
            <p:ph sz="quarter" idx="1"/>
          </p:nvPr>
        </p:nvSpPr>
        <p:spPr>
          <a:xfrm>
            <a:off x="609600" y="1752600"/>
            <a:ext cx="6400800" cy="4419600"/>
          </a:xfrm>
        </p:spPr>
        <p:txBody>
          <a:bodyPr>
            <a:normAutofit fontScale="92500" lnSpcReduction="10000"/>
          </a:bodyPr>
          <a:lstStyle/>
          <a:p>
            <a:r>
              <a:rPr lang="en-US" dirty="0" smtClean="0"/>
              <a:t>Special “C context” construct for creating libraries of C-code </a:t>
            </a:r>
            <a:r>
              <a:rPr lang="en-US" dirty="0" err="1" smtClean="0"/>
              <a:t>interfaceable</a:t>
            </a:r>
            <a:r>
              <a:rPr lang="en-US" dirty="0" smtClean="0"/>
              <a:t> with REACT, use</a:t>
            </a:r>
            <a:r>
              <a:rPr lang="en-US" dirty="0" smtClean="0">
                <a:latin typeface="Courier New" pitchFamily="49" charset="0"/>
                <a:cs typeface="Courier New" pitchFamily="49" charset="0"/>
              </a:rPr>
              <a:t> _</a:t>
            </a:r>
            <a:r>
              <a:rPr lang="en-US" dirty="0" err="1" smtClean="0">
                <a:latin typeface="Courier New" pitchFamily="49" charset="0"/>
                <a:cs typeface="Courier New" pitchFamily="49" charset="0"/>
              </a:rPr>
              <a:t>c_context</a:t>
            </a:r>
            <a:r>
              <a:rPr lang="en-US" dirty="0" smtClean="0">
                <a:latin typeface="Courier New" pitchFamily="49" charset="0"/>
                <a:cs typeface="Courier New" pitchFamily="49" charset="0"/>
              </a:rPr>
              <a:t> </a:t>
            </a:r>
            <a:r>
              <a:rPr lang="en-US" dirty="0" smtClean="0">
                <a:cs typeface="Courier New" pitchFamily="49" charset="0"/>
              </a:rPr>
              <a:t>keyword</a:t>
            </a:r>
            <a:endParaRPr lang="en-US" dirty="0" smtClean="0"/>
          </a:p>
          <a:p>
            <a:r>
              <a:rPr lang="en-US" dirty="0" smtClean="0"/>
              <a:t>C contexts can contain active variables or actions.</a:t>
            </a:r>
          </a:p>
          <a:p>
            <a:pPr>
              <a:buNone/>
            </a:pPr>
            <a:r>
              <a:rPr lang="en-US" sz="1700" dirty="0" smtClean="0">
                <a:latin typeface="Courier New" pitchFamily="49" charset="0"/>
                <a:cs typeface="Courier New" pitchFamily="49" charset="0"/>
              </a:rPr>
              <a:t>_</a:t>
            </a:r>
            <a:r>
              <a:rPr lang="en-US" sz="1700" dirty="0" err="1" smtClean="0">
                <a:latin typeface="Courier New" pitchFamily="49" charset="0"/>
                <a:cs typeface="Courier New" pitchFamily="49" charset="0"/>
              </a:rPr>
              <a:t>c_context</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Foo</a:t>
            </a:r>
            <a:r>
              <a:rPr lang="en-US" sz="1700" dirty="0" smtClean="0">
                <a:latin typeface="Courier New" pitchFamily="49" charset="0"/>
                <a:cs typeface="Courier New" pitchFamily="49" charset="0"/>
              </a:rPr>
              <a:t> {</a:t>
            </a:r>
          </a:p>
          <a:p>
            <a:pPr>
              <a:buNone/>
            </a:pPr>
            <a:r>
              <a:rPr lang="en-US" sz="1700" dirty="0" smtClean="0">
                <a:latin typeface="Courier New" pitchFamily="49" charset="0"/>
                <a:cs typeface="Courier New" pitchFamily="49" charset="0"/>
              </a:rPr>
              <a:t>    public active </a:t>
            </a:r>
            <a:r>
              <a:rPr lang="en-US" sz="1700" dirty="0" err="1" smtClean="0">
                <a:latin typeface="Courier New" pitchFamily="49" charset="0"/>
                <a:cs typeface="Courier New" pitchFamily="49" charset="0"/>
              </a:rPr>
              <a:t>c_val</a:t>
            </a:r>
            <a:r>
              <a:rPr lang="en-US" sz="1700" dirty="0" smtClean="0">
                <a:latin typeface="Courier New" pitchFamily="49" charset="0"/>
                <a:cs typeface="Courier New" pitchFamily="49" charset="0"/>
              </a:rPr>
              <a:t> = “&lt;C expression&gt;”</a:t>
            </a:r>
          </a:p>
          <a:p>
            <a:pPr>
              <a:buNone/>
            </a:pPr>
            <a:r>
              <a:rPr lang="en-US" sz="1700" dirty="0" smtClean="0">
                <a:latin typeface="Courier New" pitchFamily="49" charset="0"/>
                <a:cs typeface="Courier New" pitchFamily="49" charset="0"/>
              </a:rPr>
              <a:t>    action </a:t>
            </a:r>
            <a:r>
              <a:rPr lang="en-US" sz="1700" dirty="0" err="1" smtClean="0">
                <a:latin typeface="Courier New" pitchFamily="49" charset="0"/>
                <a:cs typeface="Courier New" pitchFamily="49" charset="0"/>
              </a:rPr>
              <a:t>c_act</a:t>
            </a:r>
            <a:r>
              <a:rPr lang="en-US" sz="1700" dirty="0" smtClean="0">
                <a:latin typeface="Courier New" pitchFamily="49" charset="0"/>
                <a:cs typeface="Courier New" pitchFamily="49" charset="0"/>
              </a:rPr>
              <a:t>! withArg:arg:50 “</a:t>
            </a:r>
          </a:p>
          <a:p>
            <a:pPr>
              <a:buNone/>
            </a:pPr>
            <a:r>
              <a:rPr lang="en-US" sz="1700" dirty="0" smtClean="0">
                <a:latin typeface="Courier New" pitchFamily="49" charset="0"/>
                <a:cs typeface="Courier New" pitchFamily="49" charset="0"/>
              </a:rPr>
              <a:t>        [code...]</a:t>
            </a:r>
          </a:p>
          <a:p>
            <a:pPr>
              <a:buNone/>
            </a:pPr>
            <a:r>
              <a:rPr lang="en-US" sz="1700" dirty="0" smtClean="0">
                <a:latin typeface="Courier New" pitchFamily="49" charset="0"/>
                <a:cs typeface="Courier New" pitchFamily="49" charset="0"/>
              </a:rPr>
              <a:t>    ”</a:t>
            </a:r>
          </a:p>
          <a:p>
            <a:pPr>
              <a:buNone/>
            </a:pPr>
            <a:r>
              <a:rPr lang="en-US" sz="1700" dirty="0" smtClean="0">
                <a:latin typeface="Courier New" pitchFamily="49" charset="0"/>
                <a:cs typeface="Courier New" pitchFamily="49" charset="0"/>
              </a:rPr>
              <a:t>}</a:t>
            </a:r>
          </a:p>
          <a:p>
            <a:r>
              <a:rPr lang="en-US" sz="2700" dirty="0" smtClean="0">
                <a:cs typeface="Courier New" pitchFamily="49" charset="0"/>
              </a:rPr>
              <a:t>Code copied verbatim from within quotes</a:t>
            </a:r>
            <a:endParaRPr lang="en-US" dirty="0">
              <a:cs typeface="Courier New" pitchFamily="49" charset="0"/>
            </a:endParaRPr>
          </a:p>
        </p:txBody>
      </p:sp>
    </p:spTree>
    <p:extLst>
      <p:ext uri="{BB962C8B-B14F-4D97-AF65-F5344CB8AC3E}">
        <p14:creationId xmlns:p14="http://schemas.microsoft.com/office/powerpoint/2010/main" val="349104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9" y="5470187"/>
            <a:ext cx="1425944" cy="1052209"/>
          </a:xfrm>
          <a:prstGeom prst="rect">
            <a:avLst/>
          </a:prstGeom>
        </p:spPr>
      </p:pic>
      <p:sp>
        <p:nvSpPr>
          <p:cNvPr id="2" name="Title 1"/>
          <p:cNvSpPr>
            <a:spLocks noGrp="1"/>
          </p:cNvSpPr>
          <p:nvPr>
            <p:ph type="title"/>
          </p:nvPr>
        </p:nvSpPr>
        <p:spPr/>
        <p:txBody>
          <a:bodyPr/>
          <a:lstStyle/>
          <a:p>
            <a:r>
              <a:rPr lang="en-US" dirty="0" smtClean="0">
                <a:solidFill>
                  <a:schemeClr val="accent5">
                    <a:lumMod val="75000"/>
                  </a:schemeClr>
                </a:solidFill>
              </a:rPr>
              <a:t>Technical contributions</a:t>
            </a:r>
            <a:endParaRPr lang="en-US" dirty="0">
              <a:solidFill>
                <a:schemeClr val="accent5">
                  <a:lumMod val="75000"/>
                </a:schemeClr>
              </a:solidFill>
            </a:endParaRPr>
          </a:p>
        </p:txBody>
      </p:sp>
      <p:sp>
        <p:nvSpPr>
          <p:cNvPr id="3" name="Content Placeholder 2"/>
          <p:cNvSpPr>
            <a:spLocks noGrp="1"/>
          </p:cNvSpPr>
          <p:nvPr>
            <p:ph idx="1"/>
          </p:nvPr>
        </p:nvSpPr>
        <p:spPr>
          <a:xfrm>
            <a:off x="1382856" y="1524000"/>
            <a:ext cx="7684944" cy="5029200"/>
          </a:xfrm>
        </p:spPr>
        <p:txBody>
          <a:bodyPr>
            <a:normAutofit fontScale="92500"/>
          </a:bodyPr>
          <a:lstStyle/>
          <a:p>
            <a:r>
              <a:rPr lang="en-US" i="1" dirty="0">
                <a:solidFill>
                  <a:schemeClr val="accent5">
                    <a:lumMod val="75000"/>
                  </a:schemeClr>
                </a:solidFill>
              </a:rPr>
              <a:t>Expressive power</a:t>
            </a:r>
            <a:r>
              <a:rPr lang="en-US" dirty="0"/>
              <a:t> &amp; </a:t>
            </a:r>
            <a:r>
              <a:rPr lang="en-US" i="1" dirty="0">
                <a:solidFill>
                  <a:schemeClr val="accent5">
                    <a:lumMod val="75000"/>
                  </a:schemeClr>
                </a:solidFill>
              </a:rPr>
              <a:t>programming efficiency</a:t>
            </a:r>
          </a:p>
          <a:p>
            <a:r>
              <a:rPr lang="en-US" i="1" dirty="0" smtClean="0">
                <a:solidFill>
                  <a:schemeClr val="accent5">
                    <a:lumMod val="75000"/>
                  </a:schemeClr>
                </a:solidFill>
              </a:rPr>
              <a:t>Programming</a:t>
            </a:r>
            <a:r>
              <a:rPr lang="en-US" dirty="0" smtClean="0"/>
              <a:t> </a:t>
            </a:r>
            <a:r>
              <a:rPr lang="en-US" i="1" dirty="0" smtClean="0">
                <a:solidFill>
                  <a:schemeClr val="accent5">
                    <a:lumMod val="75000"/>
                  </a:schemeClr>
                </a:solidFill>
              </a:rPr>
              <a:t>language</a:t>
            </a:r>
            <a:r>
              <a:rPr lang="en-US" dirty="0" smtClean="0">
                <a:solidFill>
                  <a:schemeClr val="accent5">
                    <a:lumMod val="75000"/>
                  </a:schemeClr>
                </a:solidFill>
              </a:rPr>
              <a:t> </a:t>
            </a:r>
            <a:r>
              <a:rPr lang="en-US" dirty="0" smtClean="0"/>
              <a:t>close to the </a:t>
            </a:r>
            <a:r>
              <a:rPr lang="en-US" i="1" dirty="0" smtClean="0">
                <a:solidFill>
                  <a:schemeClr val="accent5">
                    <a:lumMod val="75000"/>
                  </a:schemeClr>
                </a:solidFill>
              </a:rPr>
              <a:t>problem domain</a:t>
            </a:r>
          </a:p>
          <a:p>
            <a:pPr lvl="1"/>
            <a:r>
              <a:rPr lang="en-US" sz="2000" dirty="0" smtClean="0"/>
              <a:t>think in terms of simple data structures</a:t>
            </a:r>
          </a:p>
          <a:p>
            <a:pPr lvl="1"/>
            <a:r>
              <a:rPr lang="en-US" sz="2000" dirty="0"/>
              <a:t>don’t worry about concurrency and distributed architecture</a:t>
            </a:r>
          </a:p>
          <a:p>
            <a:pPr lvl="1"/>
            <a:r>
              <a:rPr lang="en-US" sz="2000" dirty="0" smtClean="0"/>
              <a:t>declarative </a:t>
            </a:r>
            <a:r>
              <a:rPr lang="en-US" sz="2000" dirty="0"/>
              <a:t>programming</a:t>
            </a:r>
            <a:r>
              <a:rPr lang="en-US" sz="2000" dirty="0" smtClean="0"/>
              <a:t>: say </a:t>
            </a:r>
            <a:r>
              <a:rPr lang="en-US" sz="2000" i="1" dirty="0">
                <a:solidFill>
                  <a:schemeClr val="accent5">
                    <a:lumMod val="75000"/>
                  </a:schemeClr>
                </a:solidFill>
              </a:rPr>
              <a:t>what</a:t>
            </a:r>
            <a:r>
              <a:rPr lang="en-US" sz="2000" dirty="0">
                <a:solidFill>
                  <a:schemeClr val="accent5">
                    <a:lumMod val="75000"/>
                  </a:schemeClr>
                </a:solidFill>
              </a:rPr>
              <a:t> </a:t>
            </a:r>
            <a:r>
              <a:rPr lang="en-US" sz="2000" dirty="0"/>
              <a:t>not </a:t>
            </a:r>
            <a:r>
              <a:rPr lang="en-US" sz="2000" i="1" dirty="0" smtClean="0">
                <a:solidFill>
                  <a:schemeClr val="accent5">
                    <a:lumMod val="75000"/>
                  </a:schemeClr>
                </a:solidFill>
              </a:rPr>
              <a:t>how</a:t>
            </a:r>
          </a:p>
          <a:p>
            <a:r>
              <a:rPr lang="en-US" dirty="0" smtClean="0"/>
              <a:t>Runtime </a:t>
            </a:r>
            <a:r>
              <a:rPr lang="en-US" i="1" dirty="0" smtClean="0">
                <a:solidFill>
                  <a:schemeClr val="accent5">
                    <a:lumMod val="75000"/>
                  </a:schemeClr>
                </a:solidFill>
              </a:rPr>
              <a:t>environment</a:t>
            </a:r>
            <a:r>
              <a:rPr lang="en-US" dirty="0" smtClean="0"/>
              <a:t> + </a:t>
            </a:r>
            <a:r>
              <a:rPr lang="en-US" i="1" dirty="0" smtClean="0">
                <a:solidFill>
                  <a:schemeClr val="accent5">
                    <a:lumMod val="75000"/>
                  </a:schemeClr>
                </a:solidFill>
              </a:rPr>
              <a:t>code generation</a:t>
            </a:r>
          </a:p>
          <a:p>
            <a:pPr lvl="1"/>
            <a:r>
              <a:rPr lang="en-US" sz="2000" dirty="0" smtClean="0"/>
              <a:t>no explicit synchronization, queues, message passing</a:t>
            </a:r>
          </a:p>
          <a:p>
            <a:pPr lvl="1"/>
            <a:r>
              <a:rPr lang="en-US" sz="2000" dirty="0" smtClean="0"/>
              <a:t>no data consistency issues</a:t>
            </a:r>
          </a:p>
          <a:p>
            <a:pPr lvl="1"/>
            <a:r>
              <a:rPr lang="en-US" sz="2000" dirty="0" smtClean="0"/>
              <a:t>synthesized clients for different platforms</a:t>
            </a:r>
          </a:p>
          <a:p>
            <a:r>
              <a:rPr lang="en-US" dirty="0" smtClean="0"/>
              <a:t>Amenable to </a:t>
            </a:r>
            <a:r>
              <a:rPr lang="en-US" i="1" dirty="0" smtClean="0">
                <a:solidFill>
                  <a:schemeClr val="accent5">
                    <a:lumMod val="75000"/>
                  </a:schemeClr>
                </a:solidFill>
              </a:rPr>
              <a:t>tools</a:t>
            </a:r>
            <a:r>
              <a:rPr lang="en-US" dirty="0" smtClean="0"/>
              <a:t>, </a:t>
            </a:r>
            <a:r>
              <a:rPr lang="en-US" i="1" dirty="0" smtClean="0">
                <a:solidFill>
                  <a:schemeClr val="accent5">
                    <a:lumMod val="75000"/>
                  </a:schemeClr>
                </a:solidFill>
              </a:rPr>
              <a:t>testing</a:t>
            </a:r>
            <a:r>
              <a:rPr lang="en-US" dirty="0" smtClean="0"/>
              <a:t>, and formal </a:t>
            </a:r>
            <a:r>
              <a:rPr lang="en-US" i="1" dirty="0" smtClean="0">
                <a:solidFill>
                  <a:schemeClr val="accent5">
                    <a:lumMod val="75000"/>
                  </a:schemeClr>
                </a:solidFill>
              </a:rPr>
              <a:t>analyses</a:t>
            </a:r>
          </a:p>
          <a:p>
            <a:pPr lvl="1"/>
            <a:r>
              <a:rPr lang="en-US" sz="2000" dirty="0" smtClean="0"/>
              <a:t>core aspect of the system are kept succinct and formal</a:t>
            </a:r>
          </a:p>
          <a:p>
            <a:pPr lvl="1"/>
            <a:r>
              <a:rPr lang="en-US" sz="2000" dirty="0" smtClean="0"/>
              <a:t>important for safety/security critical systems</a:t>
            </a:r>
            <a:endParaRPr lang="en-US" sz="20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1" y="2438400"/>
            <a:ext cx="1418616" cy="92210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3941614"/>
            <a:ext cx="1154256" cy="115425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0" y="114243"/>
            <a:ext cx="2253574" cy="1445040"/>
          </a:xfrm>
          <a:prstGeom prst="rect">
            <a:avLst/>
          </a:prstGeom>
        </p:spPr>
      </p:pic>
    </p:spTree>
    <p:extLst>
      <p:ext uri="{BB962C8B-B14F-4D97-AF65-F5344CB8AC3E}">
        <p14:creationId xmlns:p14="http://schemas.microsoft.com/office/powerpoint/2010/main" val="397798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faithfulbloggers.com/wp-content/uploads/2011/11/253955_668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533" y="1143000"/>
            <a:ext cx="1373467"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533400" y="76200"/>
            <a:ext cx="7772401"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dirty="0" smtClean="0">
                <a:solidFill>
                  <a:schemeClr val="accent5">
                    <a:lumMod val="75000"/>
                  </a:schemeClr>
                </a:solidFill>
              </a:rPr>
              <a:t>Challenges and Team Strength</a:t>
            </a:r>
            <a:endParaRPr lang="en-US" dirty="0">
              <a:solidFill>
                <a:schemeClr val="accent5">
                  <a:lumMod val="75000"/>
                </a:schemeClr>
              </a:solidFill>
            </a:endParaRPr>
          </a:p>
        </p:txBody>
      </p:sp>
      <p:sp>
        <p:nvSpPr>
          <p:cNvPr id="5" name="Content Placeholder 2"/>
          <p:cNvSpPr txBox="1">
            <a:spLocks/>
          </p:cNvSpPr>
          <p:nvPr/>
        </p:nvSpPr>
        <p:spPr>
          <a:xfrm>
            <a:off x="685801" y="1710846"/>
            <a:ext cx="8153399" cy="4308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dirty="0" smtClean="0"/>
              <a:t>Number of challenges lie ahead</a:t>
            </a:r>
            <a:endParaRPr lang="en-US" dirty="0"/>
          </a:p>
          <a:p>
            <a:pPr lvl="1"/>
            <a:r>
              <a:rPr lang="en-US" dirty="0">
                <a:solidFill>
                  <a:schemeClr val="accent5">
                    <a:lumMod val="75000"/>
                  </a:schemeClr>
                </a:solidFill>
              </a:rPr>
              <a:t>p</a:t>
            </a:r>
            <a:r>
              <a:rPr lang="en-US" dirty="0" smtClean="0">
                <a:solidFill>
                  <a:schemeClr val="accent5">
                    <a:lumMod val="75000"/>
                  </a:schemeClr>
                </a:solidFill>
              </a:rPr>
              <a:t>arallelizable</a:t>
            </a:r>
            <a:r>
              <a:rPr lang="en-US" dirty="0" smtClean="0"/>
              <a:t> runtime environment</a:t>
            </a:r>
          </a:p>
          <a:p>
            <a:pPr lvl="1"/>
            <a:r>
              <a:rPr lang="en-US" dirty="0" smtClean="0">
                <a:solidFill>
                  <a:schemeClr val="accent5">
                    <a:lumMod val="75000"/>
                  </a:schemeClr>
                </a:solidFill>
              </a:rPr>
              <a:t>data consistency </a:t>
            </a:r>
            <a:r>
              <a:rPr lang="en-US" dirty="0" smtClean="0"/>
              <a:t>in a distributed system</a:t>
            </a:r>
            <a:endParaRPr lang="en-US" dirty="0"/>
          </a:p>
          <a:p>
            <a:pPr lvl="1"/>
            <a:r>
              <a:rPr lang="en-US" dirty="0" smtClean="0">
                <a:solidFill>
                  <a:schemeClr val="accent5">
                    <a:lumMod val="75000"/>
                  </a:schemeClr>
                </a:solidFill>
              </a:rPr>
              <a:t>efficient</a:t>
            </a:r>
            <a:r>
              <a:rPr lang="en-US" dirty="0" smtClean="0"/>
              <a:t> engine for enforcing </a:t>
            </a:r>
            <a:r>
              <a:rPr lang="en-US" dirty="0" smtClean="0">
                <a:solidFill>
                  <a:schemeClr val="accent5">
                    <a:lumMod val="75000"/>
                  </a:schemeClr>
                </a:solidFill>
              </a:rPr>
              <a:t>declarative</a:t>
            </a:r>
            <a:r>
              <a:rPr lang="en-US" dirty="0" smtClean="0"/>
              <a:t> security </a:t>
            </a:r>
            <a:r>
              <a:rPr lang="en-US" dirty="0" smtClean="0">
                <a:solidFill>
                  <a:schemeClr val="accent5">
                    <a:lumMod val="75000"/>
                  </a:schemeClr>
                </a:solidFill>
              </a:rPr>
              <a:t>policies</a:t>
            </a:r>
          </a:p>
          <a:p>
            <a:pPr lvl="1"/>
            <a:r>
              <a:rPr lang="en-US" dirty="0" smtClean="0">
                <a:solidFill>
                  <a:schemeClr val="accent5">
                    <a:lumMod val="75000"/>
                  </a:schemeClr>
                </a:solidFill>
              </a:rPr>
              <a:t>analyses</a:t>
            </a:r>
            <a:r>
              <a:rPr lang="en-US" dirty="0" smtClean="0"/>
              <a:t> for ensuring </a:t>
            </a:r>
            <a:r>
              <a:rPr lang="en-US" dirty="0" smtClean="0">
                <a:solidFill>
                  <a:schemeClr val="accent5">
                    <a:lumMod val="75000"/>
                  </a:schemeClr>
                </a:solidFill>
              </a:rPr>
              <a:t>functional system </a:t>
            </a:r>
            <a:r>
              <a:rPr lang="en-US" dirty="0" smtClean="0"/>
              <a:t>correctness (e.g., testing, verification, model-checking, etc.)</a:t>
            </a:r>
            <a:endParaRPr lang="en-US" dirty="0"/>
          </a:p>
          <a:p>
            <a:endParaRPr lang="en-US" sz="900" dirty="0"/>
          </a:p>
        </p:txBody>
      </p:sp>
    </p:spTree>
    <p:extLst>
      <p:ext uri="{BB962C8B-B14F-4D97-AF65-F5344CB8AC3E}">
        <p14:creationId xmlns:p14="http://schemas.microsoft.com/office/powerpoint/2010/main" val="13240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sz="quarter" idx="1"/>
          </p:nvPr>
        </p:nvSpPr>
        <p:spPr>
          <a:xfrm>
            <a:off x="381000" y="1905000"/>
            <a:ext cx="8229600" cy="4525963"/>
          </a:xfrm>
        </p:spPr>
        <p:txBody>
          <a:bodyPr>
            <a:normAutofit/>
          </a:bodyPr>
          <a:lstStyle/>
          <a:p>
            <a:r>
              <a:rPr lang="en-US" sz="3200" dirty="0" smtClean="0"/>
              <a:t>Designed to be intuitive and easy to learn</a:t>
            </a:r>
          </a:p>
          <a:p>
            <a:endParaRPr lang="en-US" sz="3200" dirty="0" smtClean="0"/>
          </a:p>
          <a:p>
            <a:r>
              <a:rPr lang="en-US" sz="3200" dirty="0" smtClean="0"/>
              <a:t>Powerful expressiveness</a:t>
            </a:r>
          </a:p>
          <a:p>
            <a:endParaRPr lang="en-US" sz="3200" dirty="0" smtClean="0"/>
          </a:p>
          <a:p>
            <a:r>
              <a:rPr lang="en-US" sz="3200" dirty="0" smtClean="0"/>
              <a:t>Widespread applications</a:t>
            </a:r>
            <a:endParaRPr lang="en-US" sz="3200" dirty="0"/>
          </a:p>
        </p:txBody>
      </p:sp>
      <p:pic>
        <p:nvPicPr>
          <p:cNvPr id="15362" name="Picture 2" descr="http://storybird.s3.amazonaws.com/artwork/andymcnally/full/happy-bot.jpeg"/>
          <p:cNvPicPr>
            <a:picLocks noChangeAspect="1" noChangeArrowheads="1"/>
          </p:cNvPicPr>
          <p:nvPr/>
        </p:nvPicPr>
        <p:blipFill>
          <a:blip r:embed="rId2" cstate="print"/>
          <a:srcRect l="13628" r="13687"/>
          <a:stretch>
            <a:fillRect/>
          </a:stretch>
        </p:blipFill>
        <p:spPr bwMode="auto">
          <a:xfrm>
            <a:off x="5108448" y="3124200"/>
            <a:ext cx="3657600" cy="31432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Task-oriented: Contexts, Events, Actions</a:t>
            </a:r>
            <a:endParaRPr lang="en-US" dirty="0"/>
          </a:p>
        </p:txBody>
      </p:sp>
      <p:sp>
        <p:nvSpPr>
          <p:cNvPr id="4" name="Content Placeholder 3"/>
          <p:cNvSpPr>
            <a:spLocks noGrp="1"/>
          </p:cNvSpPr>
          <p:nvPr>
            <p:ph sz="quarter" idx="1"/>
          </p:nvPr>
        </p:nvSpPr>
        <p:spPr>
          <a:xfrm>
            <a:off x="533400" y="1752600"/>
            <a:ext cx="8610600" cy="4724400"/>
          </a:xfrm>
        </p:spPr>
        <p:txBody>
          <a:bodyPr>
            <a:normAutofit/>
          </a:bodyPr>
          <a:lstStyle/>
          <a:p>
            <a:r>
              <a:rPr lang="en-US" b="1" dirty="0" smtClean="0"/>
              <a:t>Contexts</a:t>
            </a:r>
            <a:r>
              <a:rPr lang="en-US" dirty="0" smtClean="0"/>
              <a:t> encapsulate the processes used during a particular state in program execution</a:t>
            </a:r>
          </a:p>
          <a:p>
            <a:endParaRPr lang="en-US" sz="800" dirty="0" smtClean="0"/>
          </a:p>
          <a:p>
            <a:r>
              <a:rPr lang="en-US" b="1" dirty="0" smtClean="0"/>
              <a:t>Events</a:t>
            </a:r>
            <a:r>
              <a:rPr lang="en-US" dirty="0" smtClean="0"/>
              <a:t> allow robots to dynamically react to their environments</a:t>
            </a:r>
          </a:p>
          <a:p>
            <a:pPr lvl="1"/>
            <a:r>
              <a:rPr lang="en-US" dirty="0" smtClean="0"/>
              <a:t>can be triggered by a variety of means</a:t>
            </a:r>
          </a:p>
          <a:p>
            <a:pPr lvl="1"/>
            <a:r>
              <a:rPr lang="en-US" dirty="0" smtClean="0"/>
              <a:t>by the user, timer, whenever a condition holds, …</a:t>
            </a:r>
          </a:p>
          <a:p>
            <a:endParaRPr lang="en-US" sz="800" b="1" dirty="0" smtClean="0"/>
          </a:p>
          <a:p>
            <a:r>
              <a:rPr lang="en-US" b="1" dirty="0" smtClean="0"/>
              <a:t>Actions</a:t>
            </a:r>
            <a:r>
              <a:rPr lang="en-US" dirty="0" smtClean="0"/>
              <a:t> are like helper functions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example</a:t>
            </a:r>
            <a:endParaRPr lang="en-US" dirty="0"/>
          </a:p>
        </p:txBody>
      </p:sp>
      <p:sp>
        <p:nvSpPr>
          <p:cNvPr id="4" name="Content Placeholder 3"/>
          <p:cNvSpPr txBox="1">
            <a:spLocks/>
          </p:cNvSpPr>
          <p:nvPr/>
        </p:nvSpPr>
        <p:spPr>
          <a:xfrm>
            <a:off x="533400" y="1752600"/>
            <a:ext cx="8610600" cy="472440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Implement a robot that</a:t>
            </a:r>
          </a:p>
          <a:p>
            <a:endParaRPr lang="en-US" sz="800" dirty="0" smtClean="0"/>
          </a:p>
          <a:p>
            <a:pPr lvl="1"/>
            <a:r>
              <a:rPr lang="en-US" dirty="0" smtClean="0"/>
              <a:t>performs some action every 5 seconds</a:t>
            </a:r>
          </a:p>
          <a:p>
            <a:pPr lvl="1"/>
            <a:endParaRPr lang="en-US" sz="800" dirty="0" smtClean="0"/>
          </a:p>
          <a:p>
            <a:pPr lvl="1"/>
            <a:r>
              <a:rPr lang="en-US" dirty="0" smtClean="0"/>
              <a:t>periodically reads data from a sensor (e.g., sonar) </a:t>
            </a:r>
          </a:p>
          <a:p>
            <a:pPr lvl="1"/>
            <a:endParaRPr lang="en-US" sz="800" dirty="0" smtClean="0"/>
          </a:p>
          <a:p>
            <a:pPr lvl="1"/>
            <a:r>
              <a:rPr lang="en-US" dirty="0" smtClean="0"/>
              <a:t>performs some action whenever the data from the sensor is below some threshold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example</a:t>
            </a:r>
            <a:endParaRPr lang="en-US" dirty="0"/>
          </a:p>
        </p:txBody>
      </p:sp>
      <p:sp>
        <p:nvSpPr>
          <p:cNvPr id="3" name="TextBox 2"/>
          <p:cNvSpPr txBox="1"/>
          <p:nvPr/>
        </p:nvSpPr>
        <p:spPr>
          <a:xfrm>
            <a:off x="228600" y="1828800"/>
            <a:ext cx="8686800" cy="4293483"/>
          </a:xfrm>
          <a:prstGeom prst="rect">
            <a:avLst/>
          </a:prstGeom>
          <a:noFill/>
        </p:spPr>
        <p:txBody>
          <a:bodyPr wrap="square" rtlCol="0">
            <a:spAutoFit/>
          </a:bodyPr>
          <a:lstStyle/>
          <a:p>
            <a:r>
              <a:rPr lang="en-US" sz="2100" b="1" dirty="0">
                <a:latin typeface="Courier New" pitchFamily="49" charset="0"/>
                <a:cs typeface="Courier New" pitchFamily="49" charset="0"/>
              </a:rPr>
              <a:t>c</a:t>
            </a:r>
            <a:r>
              <a:rPr lang="en-US" sz="2100" b="1" dirty="0" smtClean="0">
                <a:latin typeface="Courier New" pitchFamily="49" charset="0"/>
                <a:cs typeface="Courier New" pitchFamily="49" charset="0"/>
              </a:rPr>
              <a:t>ontext</a:t>
            </a:r>
            <a:r>
              <a:rPr lang="en-US" sz="2100" dirty="0" smtClean="0">
                <a:latin typeface="Courier New" pitchFamily="49" charset="0"/>
                <a:cs typeface="Courier New" pitchFamily="49" charset="0"/>
              </a:rPr>
              <a:t> Main {</a:t>
            </a:r>
          </a:p>
          <a:p>
            <a:r>
              <a:rPr lang="en-US" sz="2100" dirty="0">
                <a:latin typeface="Courier New" pitchFamily="49" charset="0"/>
                <a:cs typeface="Courier New" pitchFamily="49" charset="0"/>
              </a:rPr>
              <a:t>	</a:t>
            </a:r>
            <a:r>
              <a:rPr lang="en-US" sz="2100" b="1" dirty="0" smtClean="0">
                <a:latin typeface="Courier New" pitchFamily="49" charset="0"/>
                <a:cs typeface="Courier New" pitchFamily="49" charset="0"/>
              </a:rPr>
              <a:t>on</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Main:something_happened</a:t>
            </a:r>
            <a:r>
              <a:rPr lang="en-US" sz="2100" dirty="0" smtClean="0">
                <a:latin typeface="Courier New" pitchFamily="49" charset="0"/>
                <a:cs typeface="Courier New" pitchFamily="49" charset="0"/>
              </a:rPr>
              <a:t> {</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Sys.print</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msg</a:t>
            </a:r>
            <a:r>
              <a:rPr lang="en-US" sz="2100" dirty="0" smtClean="0">
                <a:latin typeface="Courier New" pitchFamily="49" charset="0"/>
                <a:cs typeface="Courier New" pitchFamily="49" charset="0"/>
              </a:rPr>
              <a:t>:</a:t>
            </a:r>
            <a:r>
              <a:rPr lang="en-US" sz="2100" dirty="0" smtClean="0">
                <a:solidFill>
                  <a:schemeClr val="accent2"/>
                </a:solidFill>
                <a:latin typeface="Courier New" pitchFamily="49" charset="0"/>
                <a:cs typeface="Courier New" pitchFamily="49" charset="0"/>
              </a:rPr>
              <a:t>“Something happened...”</a:t>
            </a:r>
          </a:p>
          <a:p>
            <a:r>
              <a:rPr lang="en-US" sz="2100" dirty="0">
                <a:latin typeface="Courier New" pitchFamily="49" charset="0"/>
                <a:cs typeface="Courier New" pitchFamily="49" charset="0"/>
              </a:rPr>
              <a:t>	}</a:t>
            </a:r>
          </a:p>
          <a:p>
            <a:r>
              <a:rPr lang="en-US" sz="2100" dirty="0">
                <a:latin typeface="Courier New" pitchFamily="49" charset="0"/>
                <a:cs typeface="Courier New" pitchFamily="49" charset="0"/>
              </a:rPr>
              <a:t>	</a:t>
            </a:r>
            <a:r>
              <a:rPr lang="en-US" sz="2100" b="1" dirty="0">
                <a:latin typeface="Courier New" pitchFamily="49" charset="0"/>
                <a:cs typeface="Courier New" pitchFamily="49" charset="0"/>
              </a:rPr>
              <a:t>every</a:t>
            </a:r>
            <a:r>
              <a:rPr lang="en-US" sz="2100" dirty="0">
                <a:latin typeface="Courier New" pitchFamily="49" charset="0"/>
                <a:cs typeface="Courier New" pitchFamily="49" charset="0"/>
              </a:rPr>
              <a:t> (5000) {</a:t>
            </a:r>
          </a:p>
          <a:p>
            <a:r>
              <a:rPr lang="en-US" sz="2100" dirty="0">
                <a:latin typeface="Courier New" pitchFamily="49" charset="0"/>
                <a:cs typeface="Courier New" pitchFamily="49" charset="0"/>
              </a:rPr>
              <a:t>		</a:t>
            </a:r>
            <a:r>
              <a:rPr lang="en-US" sz="2100" b="1" dirty="0">
                <a:latin typeface="Courier New" pitchFamily="49" charset="0"/>
                <a:cs typeface="Courier New" pitchFamily="49" charset="0"/>
              </a:rPr>
              <a:t>trigger</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Main:something_happened</a:t>
            </a:r>
            <a:endParaRPr lang="en-US" sz="2100" dirty="0">
              <a:latin typeface="Courier New" pitchFamily="49" charset="0"/>
              <a:cs typeface="Courier New" pitchFamily="49" charset="0"/>
            </a:endParaRPr>
          </a:p>
          <a:p>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Sys.print</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msg</a:t>
            </a:r>
            <a:r>
              <a:rPr lang="en-US" sz="2100" dirty="0">
                <a:latin typeface="Courier New" pitchFamily="49" charset="0"/>
                <a:cs typeface="Courier New" pitchFamily="49" charset="0"/>
              </a:rPr>
              <a:t>:</a:t>
            </a:r>
            <a:r>
              <a:rPr lang="en-US" sz="2100" dirty="0">
                <a:solidFill>
                  <a:schemeClr val="accent2"/>
                </a:solidFill>
                <a:latin typeface="Courier New" pitchFamily="49" charset="0"/>
                <a:cs typeface="Courier New" pitchFamily="49" charset="0"/>
              </a:rPr>
              <a:t>“It’s been five seconds!”</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r>
              <a:rPr lang="en-US" sz="2100" dirty="0">
                <a:latin typeface="Courier New" pitchFamily="49" charset="0"/>
                <a:cs typeface="Courier New" pitchFamily="49" charset="0"/>
              </a:rPr>
              <a:t>	</a:t>
            </a:r>
            <a:r>
              <a:rPr lang="en-US" sz="2100" b="1" dirty="0" smtClean="0">
                <a:latin typeface="Courier New" pitchFamily="49" charset="0"/>
                <a:cs typeface="Courier New" pitchFamily="49" charset="0"/>
              </a:rPr>
              <a:t>whenever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Sonar.distance</a:t>
            </a:r>
            <a:r>
              <a:rPr lang="en-US" sz="2100" dirty="0" smtClean="0">
                <a:latin typeface="Courier New" pitchFamily="49" charset="0"/>
                <a:cs typeface="Courier New" pitchFamily="49" charset="0"/>
              </a:rPr>
              <a:t> &lt; 500) {</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b="1" dirty="0" smtClean="0">
                <a:latin typeface="Courier New" pitchFamily="49" charset="0"/>
                <a:cs typeface="Courier New" pitchFamily="49" charset="0"/>
              </a:rPr>
              <a:t>trigger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Main:something_happened</a:t>
            </a:r>
            <a:endParaRPr lang="en-US" sz="2100" dirty="0" smtClean="0">
              <a:latin typeface="Courier New" pitchFamily="49" charset="0"/>
              <a:cs typeface="Courier New" pitchFamily="49" charset="0"/>
            </a:endParaRP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Sys.print</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msg</a:t>
            </a:r>
            <a:r>
              <a:rPr lang="en-US" sz="2100" dirty="0" smtClean="0">
                <a:latin typeface="Courier New" pitchFamily="49" charset="0"/>
                <a:cs typeface="Courier New" pitchFamily="49" charset="0"/>
              </a:rPr>
              <a:t>:</a:t>
            </a:r>
            <a:r>
              <a:rPr lang="en-US" sz="2100" dirty="0" smtClean="0">
                <a:solidFill>
                  <a:schemeClr val="accent2"/>
                </a:solidFill>
                <a:latin typeface="Courier New" pitchFamily="49" charset="0"/>
                <a:cs typeface="Courier New" pitchFamily="49" charset="0"/>
              </a:rPr>
              <a:t>“Something’s close!”</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r>
              <a:rPr lang="en-US" sz="2100" dirty="0" smtClean="0">
                <a:latin typeface="Courier New" pitchFamily="49" charset="0"/>
                <a:cs typeface="Courier New" pitchFamily="49" charset="0"/>
              </a:rPr>
              <a:t>}</a:t>
            </a:r>
          </a:p>
        </p:txBody>
      </p:sp>
    </p:spTree>
    <p:extLst>
      <p:ext uri="{BB962C8B-B14F-4D97-AF65-F5344CB8AC3E}">
        <p14:creationId xmlns:p14="http://schemas.microsoft.com/office/powerpoint/2010/main" val="21900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fcit.usf.edu/florida/lessons/railrd/cause_fx.gif"/>
          <p:cNvPicPr>
            <a:picLocks noChangeAspect="1" noChangeArrowheads="1"/>
          </p:cNvPicPr>
          <p:nvPr/>
        </p:nvPicPr>
        <p:blipFill>
          <a:blip r:embed="rId2" cstate="print"/>
          <a:srcRect/>
          <a:stretch>
            <a:fillRect/>
          </a:stretch>
        </p:blipFill>
        <p:spPr bwMode="auto">
          <a:xfrm>
            <a:off x="7105650" y="3429000"/>
            <a:ext cx="2038350" cy="2419351"/>
          </a:xfrm>
          <a:prstGeom prst="rect">
            <a:avLst/>
          </a:prstGeom>
          <a:noFill/>
        </p:spPr>
      </p:pic>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
          </p:nvPr>
        </p:nvSpPr>
        <p:spPr>
          <a:xfrm>
            <a:off x="612648" y="1600200"/>
            <a:ext cx="8531352" cy="4876800"/>
          </a:xfrm>
        </p:spPr>
        <p:txBody>
          <a:bodyPr>
            <a:normAutofit/>
          </a:bodyPr>
          <a:lstStyle/>
          <a:p>
            <a:r>
              <a:rPr lang="en-US" dirty="0" smtClean="0"/>
              <a:t>‘</a:t>
            </a:r>
            <a:r>
              <a:rPr lang="en-US" b="1" dirty="0" smtClean="0"/>
              <a:t>on</a:t>
            </a:r>
            <a:r>
              <a:rPr lang="en-US" dirty="0" smtClean="0"/>
              <a:t>’ events for user-defined event types</a:t>
            </a:r>
          </a:p>
          <a:p>
            <a:r>
              <a:rPr lang="en-US" dirty="0" smtClean="0"/>
              <a:t>‘</a:t>
            </a:r>
            <a:r>
              <a:rPr lang="en-US" b="1" dirty="0" smtClean="0"/>
              <a:t>every</a:t>
            </a:r>
            <a:r>
              <a:rPr lang="en-US" dirty="0" smtClean="0"/>
              <a:t>’ events for periodic or time-based tasks</a:t>
            </a:r>
          </a:p>
          <a:p>
            <a:r>
              <a:rPr lang="en-US" dirty="0" smtClean="0"/>
              <a:t>‘</a:t>
            </a:r>
            <a:r>
              <a:rPr lang="en-US" b="1" dirty="0" smtClean="0"/>
              <a:t>whenever</a:t>
            </a:r>
            <a:r>
              <a:rPr lang="en-US" dirty="0" smtClean="0"/>
              <a:t>’ events for responding to certain conditions</a:t>
            </a:r>
          </a:p>
          <a:p>
            <a:endParaRPr lang="en-US" dirty="0" smtClean="0"/>
          </a:p>
          <a:p>
            <a:r>
              <a:rPr lang="en-US" dirty="0" smtClean="0"/>
              <a:t>Only execute if the context in which they </a:t>
            </a:r>
            <a:br>
              <a:rPr lang="en-US" dirty="0" smtClean="0"/>
            </a:br>
            <a:r>
              <a:rPr lang="en-US" dirty="0" smtClean="0"/>
              <a:t>are defined is currently live.</a:t>
            </a:r>
          </a:p>
          <a:p>
            <a:r>
              <a:rPr lang="en-US" dirty="0" smtClean="0"/>
              <a:t>Events are the core of REACT programming</a:t>
            </a:r>
          </a:p>
          <a:p>
            <a:pPr lvl="1"/>
            <a:r>
              <a:rPr lang="en-US" dirty="0" smtClean="0"/>
              <a:t>used to design program control flow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sz="quarter" idx="1"/>
          </p:nvPr>
        </p:nvSpPr>
        <p:spPr>
          <a:xfrm>
            <a:off x="612648" y="1600200"/>
            <a:ext cx="8455152" cy="4648200"/>
          </a:xfrm>
        </p:spPr>
        <p:txBody>
          <a:bodyPr>
            <a:normAutofit fontScale="92500"/>
          </a:bodyPr>
          <a:lstStyle/>
          <a:p>
            <a:r>
              <a:rPr lang="en-US" dirty="0" smtClean="0"/>
              <a:t>Standalone functions</a:t>
            </a:r>
          </a:p>
          <a:p>
            <a:r>
              <a:rPr lang="en-US" dirty="0" smtClean="0"/>
              <a:t>May execute outside the parent context</a:t>
            </a:r>
          </a:p>
          <a:p>
            <a:r>
              <a:rPr lang="en-US" dirty="0" smtClean="0"/>
              <a:t>Take arguments in any order, with optional default values</a:t>
            </a:r>
          </a:p>
          <a:p>
            <a:r>
              <a:rPr lang="en-US" dirty="0" smtClean="0"/>
              <a:t>Support simple </a:t>
            </a:r>
            <a:r>
              <a:rPr lang="en-US" dirty="0" err="1" smtClean="0"/>
              <a:t>boolean</a:t>
            </a:r>
            <a:r>
              <a:rPr lang="en-US" dirty="0" smtClean="0"/>
              <a:t> constraints</a:t>
            </a:r>
          </a:p>
          <a:p>
            <a:pPr>
              <a:buNone/>
            </a:pPr>
            <a:r>
              <a:rPr lang="en-US" sz="2600" dirty="0" smtClean="0"/>
              <a:t>		Syntax for constraints:</a:t>
            </a:r>
          </a:p>
          <a:p>
            <a:pPr>
              <a:buNone/>
            </a:pPr>
            <a:r>
              <a:rPr lang="en-US" dirty="0" smtClean="0">
                <a:latin typeface="Courier New" pitchFamily="49" charset="0"/>
                <a:cs typeface="Courier New" pitchFamily="49" charset="0"/>
              </a:rPr>
              <a:t>			</a:t>
            </a:r>
            <a:r>
              <a:rPr lang="en-US" sz="2600" dirty="0" smtClean="0">
                <a:latin typeface="Courier New" pitchFamily="49" charset="0"/>
                <a:cs typeface="Courier New" pitchFamily="49" charset="0"/>
              </a:rPr>
              <a:t>constraint (condition)</a:t>
            </a:r>
          </a:p>
          <a:p>
            <a:pPr>
              <a:buNone/>
            </a:pPr>
            <a:r>
              <a:rPr lang="en-US" dirty="0" smtClean="0">
                <a:cs typeface="Courier New" pitchFamily="49" charset="0"/>
              </a:rPr>
              <a:t>		</a:t>
            </a:r>
            <a:r>
              <a:rPr lang="en-US" sz="2600" dirty="0" smtClean="0">
                <a:cs typeface="Courier New" pitchFamily="49" charset="0"/>
              </a:rPr>
              <a:t>Returns immediately unless all constraints are met</a:t>
            </a:r>
          </a:p>
          <a:p>
            <a:r>
              <a:rPr lang="en-US" dirty="0" smtClean="0"/>
              <a:t>Actions are the REACT equivalent of methods in Java or C++, help provide modularity, dynamicity, organize code.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calls &amp; embedded C</a:t>
            </a:r>
            <a:endParaRPr lang="en-US" dirty="0"/>
          </a:p>
        </p:txBody>
      </p:sp>
      <p:sp>
        <p:nvSpPr>
          <p:cNvPr id="3" name="Content Placeholder 2"/>
          <p:cNvSpPr>
            <a:spLocks noGrp="1"/>
          </p:cNvSpPr>
          <p:nvPr>
            <p:ph sz="quarter" idx="1"/>
          </p:nvPr>
        </p:nvSpPr>
        <p:spPr>
          <a:xfrm>
            <a:off x="612648" y="1600200"/>
            <a:ext cx="8531352" cy="4953000"/>
          </a:xfrm>
        </p:spPr>
        <p:txBody>
          <a:bodyPr>
            <a:normAutofit lnSpcReduction="10000"/>
          </a:bodyPr>
          <a:lstStyle/>
          <a:p>
            <a:r>
              <a:rPr lang="en-US" dirty="0" smtClean="0">
                <a:cs typeface="Courier New" pitchFamily="49" charset="0"/>
              </a:rPr>
              <a:t>C functions can be called from within react code.</a:t>
            </a:r>
          </a:p>
          <a:p>
            <a:pPr marL="0" indent="0">
              <a:buNone/>
            </a:pPr>
            <a:r>
              <a:rPr lang="en-US" dirty="0">
                <a:cs typeface="Courier New" pitchFamily="49" charset="0"/>
              </a:rPr>
              <a:t>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fn_name</a:t>
            </a:r>
            <a:r>
              <a:rPr lang="en-US" sz="2000" dirty="0">
                <a:latin typeface="Courier New" pitchFamily="49" charset="0"/>
                <a:cs typeface="Courier New" pitchFamily="49" charset="0"/>
              </a:rPr>
              <a:t>(&lt;C arguments</a:t>
            </a:r>
            <a:r>
              <a:rPr lang="en-US" sz="2000" dirty="0" smtClean="0">
                <a:latin typeface="Courier New" pitchFamily="49" charset="0"/>
                <a:cs typeface="Courier New" pitchFamily="49" charset="0"/>
              </a:rPr>
              <a:t>&gt;)</a:t>
            </a:r>
            <a:endParaRPr lang="en-US" sz="2000" dirty="0" smtClean="0">
              <a:cs typeface="Courier New" pitchFamily="49" charset="0"/>
            </a:endParaRPr>
          </a:p>
          <a:p>
            <a:r>
              <a:rPr lang="en-US" dirty="0" smtClean="0">
                <a:cs typeface="Courier New" pitchFamily="49" charset="0"/>
              </a:rPr>
              <a:t>Can be called for side-effects, or as a sub-expression</a:t>
            </a:r>
          </a:p>
          <a:p>
            <a:r>
              <a:rPr lang="en-US" dirty="0"/>
              <a:t>Special “C context” construct for </a:t>
            </a:r>
            <a:r>
              <a:rPr lang="en-US" dirty="0" smtClean="0"/>
              <a:t>embedding C code</a:t>
            </a:r>
            <a:endParaRPr lang="en-US" dirty="0"/>
          </a:p>
          <a:p>
            <a:pPr>
              <a:buNone/>
            </a:pPr>
            <a:r>
              <a:rPr lang="en-US" sz="1700" dirty="0" smtClean="0">
                <a:latin typeface="Courier New" pitchFamily="49" charset="0"/>
                <a:cs typeface="Courier New" pitchFamily="49" charset="0"/>
              </a:rPr>
              <a:t>		</a:t>
            </a:r>
            <a:r>
              <a:rPr lang="en-US" sz="2000" dirty="0" smtClean="0">
                <a:latin typeface="Courier New" pitchFamily="49" charset="0"/>
                <a:cs typeface="Courier New" pitchFamily="49" charset="0"/>
              </a:rPr>
              <a:t>_</a:t>
            </a:r>
            <a:r>
              <a:rPr lang="en-US" sz="2000" dirty="0" err="1">
                <a:latin typeface="Courier New" pitchFamily="49" charset="0"/>
                <a:cs typeface="Courier New" pitchFamily="49" charset="0"/>
              </a:rPr>
              <a:t>c_context</a:t>
            </a:r>
            <a:r>
              <a:rPr lang="en-US" sz="2000" dirty="0">
                <a:latin typeface="Courier New" pitchFamily="49" charset="0"/>
                <a:cs typeface="Courier New" pitchFamily="49" charset="0"/>
              </a:rPr>
              <a:t> Foo {</a:t>
            </a: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public active </a:t>
            </a:r>
            <a:r>
              <a:rPr lang="en-US" sz="2000" dirty="0" err="1">
                <a:latin typeface="Courier New" pitchFamily="49" charset="0"/>
                <a:cs typeface="Courier New" pitchFamily="49" charset="0"/>
              </a:rPr>
              <a:t>c_val</a:t>
            </a:r>
            <a:r>
              <a:rPr lang="en-US" sz="2000" dirty="0">
                <a:latin typeface="Courier New" pitchFamily="49" charset="0"/>
                <a:cs typeface="Courier New" pitchFamily="49" charset="0"/>
              </a:rPr>
              <a:t> = “&lt;C expression&gt;”</a:t>
            </a: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action </a:t>
            </a:r>
            <a:r>
              <a:rPr lang="en-US" sz="2000" dirty="0" err="1">
                <a:latin typeface="Courier New" pitchFamily="49" charset="0"/>
                <a:cs typeface="Courier New" pitchFamily="49" charset="0"/>
              </a:rPr>
              <a:t>c_act</a:t>
            </a:r>
            <a:r>
              <a:rPr lang="en-US" sz="2000" dirty="0">
                <a:latin typeface="Courier New" pitchFamily="49" charset="0"/>
                <a:cs typeface="Courier New" pitchFamily="49" charset="0"/>
              </a:rPr>
              <a:t>! withArg:arg:50 “</a:t>
            </a:r>
          </a:p>
          <a:p>
            <a:pPr>
              <a:buNone/>
            </a:pPr>
            <a:r>
              <a:rPr lang="en-US" sz="2000" dirty="0" smtClean="0">
                <a:latin typeface="Courier New" pitchFamily="49" charset="0"/>
                <a:cs typeface="Courier New" pitchFamily="49" charset="0"/>
              </a:rPr>
              <a:t>		        &lt;C code&gt;</a:t>
            </a:r>
            <a:endParaRPr lang="en-US" sz="2000" dirty="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r>
              <a:rPr lang="en-US" sz="2700" dirty="0">
                <a:cs typeface="Courier New" pitchFamily="49" charset="0"/>
              </a:rPr>
              <a:t>Code copied verbatim from within quotes</a:t>
            </a:r>
            <a:endParaRPr lang="en-US" dirty="0">
              <a:cs typeface="Courier New" pitchFamily="49" charset="0"/>
            </a:endParaRPr>
          </a:p>
          <a:p>
            <a:endParaRPr lang="en-US" dirty="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53491</TotalTime>
  <Words>2027</Words>
  <Application>Microsoft Office PowerPoint</Application>
  <PresentationFormat>On-screen Show (4:3)</PresentationFormat>
  <Paragraphs>398</Paragraphs>
  <Slides>29</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Calibri</vt:lpstr>
      <vt:lpstr>Courier New</vt:lpstr>
      <vt:lpstr>Gill Sans MT</vt:lpstr>
      <vt:lpstr>Lucida Console</vt:lpstr>
      <vt:lpstr>Tw Cen MT</vt:lpstr>
      <vt:lpstr>Verdana</vt:lpstr>
      <vt:lpstr>Wingdings</vt:lpstr>
      <vt:lpstr>Wingdings 2</vt:lpstr>
      <vt:lpstr>Median</vt:lpstr>
      <vt:lpstr>Solstice</vt:lpstr>
      <vt:lpstr>REACT</vt:lpstr>
      <vt:lpstr>Robotics Programming</vt:lpstr>
      <vt:lpstr>REACT</vt:lpstr>
      <vt:lpstr>Task-oriented: Contexts, Events, Actions</vt:lpstr>
      <vt:lpstr>Events example</vt:lpstr>
      <vt:lpstr>Events example</vt:lpstr>
      <vt:lpstr>Events</vt:lpstr>
      <vt:lpstr>Actions</vt:lpstr>
      <vt:lpstr>C function calls &amp; embedded C</vt:lpstr>
      <vt:lpstr>REACT summary</vt:lpstr>
      <vt:lpstr>PowerPoint Presentation</vt:lpstr>
      <vt:lpstr>Proposed Solution</vt:lpstr>
      <vt:lpstr>Example: Multiplayer Real-Time Game</vt:lpstr>
      <vt:lpstr>Design &amp; Behavior</vt:lpstr>
      <vt:lpstr>Design &amp; Behavior</vt:lpstr>
      <vt:lpstr>Security and Privacy Policies</vt:lpstr>
      <vt:lpstr>Architecture</vt:lpstr>
      <vt:lpstr>Big Idea</vt:lpstr>
      <vt:lpstr>Status</vt:lpstr>
      <vt:lpstr>Benefits and Future Goals</vt:lpstr>
      <vt:lpstr>The End</vt:lpstr>
      <vt:lpstr>Hello World example</vt:lpstr>
      <vt:lpstr>A more complex example</vt:lpstr>
      <vt:lpstr>Variables</vt:lpstr>
      <vt:lpstr>In-depth: ‘whenever’ vs. ‘every’ events</vt:lpstr>
      <vt:lpstr>In-depth: ‘on’ events vs. actions</vt:lpstr>
      <vt:lpstr>Embedded C</vt:lpstr>
      <vt:lpstr>Technical contributions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Will</dc:creator>
  <cp:lastModifiedBy>Aleksandar Milicevic</cp:lastModifiedBy>
  <cp:revision>107</cp:revision>
  <dcterms:created xsi:type="dcterms:W3CDTF">2012-10-28T19:28:57Z</dcterms:created>
  <dcterms:modified xsi:type="dcterms:W3CDTF">2013-05-23T17:02:17Z</dcterms:modified>
</cp:coreProperties>
</file>