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31"/>
  </p:notesMasterIdLst>
  <p:sldIdLst>
    <p:sldId id="256" r:id="rId3"/>
    <p:sldId id="257" r:id="rId4"/>
    <p:sldId id="292" r:id="rId5"/>
    <p:sldId id="293" r:id="rId6"/>
    <p:sldId id="295" r:id="rId7"/>
    <p:sldId id="261" r:id="rId8"/>
    <p:sldId id="296" r:id="rId9"/>
    <p:sldId id="291" r:id="rId10"/>
    <p:sldId id="297" r:id="rId11"/>
    <p:sldId id="298" r:id="rId12"/>
    <p:sldId id="299" r:id="rId13"/>
    <p:sldId id="300" r:id="rId14"/>
    <p:sldId id="285" r:id="rId15"/>
    <p:sldId id="301" r:id="rId16"/>
    <p:sldId id="287" r:id="rId17"/>
    <p:sldId id="289" r:id="rId18"/>
    <p:sldId id="279" r:id="rId19"/>
    <p:sldId id="271" r:id="rId20"/>
    <p:sldId id="262" r:id="rId21"/>
    <p:sldId id="274" r:id="rId22"/>
    <p:sldId id="275" r:id="rId23"/>
    <p:sldId id="276" r:id="rId24"/>
    <p:sldId id="272" r:id="rId25"/>
    <p:sldId id="286" r:id="rId26"/>
    <p:sldId id="288" r:id="rId27"/>
    <p:sldId id="258" r:id="rId28"/>
    <p:sldId id="294" r:id="rId29"/>
    <p:sldId id="26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89000" autoAdjust="0"/>
  </p:normalViewPr>
  <p:slideViewPr>
    <p:cSldViewPr>
      <p:cViewPr varScale="1">
        <p:scale>
          <a:sx n="61" d="100"/>
          <a:sy n="61" d="100"/>
        </p:scale>
        <p:origin x="1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4E56-9AC2-42C5-8BD2-8B44C63949EB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A12E3-CCAF-4E47-94AA-37F5F4657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1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4B8C4-05AF-45CA-9308-5D64707937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03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A12E3-CCAF-4E47-94AA-37F5F46576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31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4B8C4-05AF-45CA-9308-5D64707937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24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4B8C4-05AF-45CA-9308-5D64707937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42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4B8C4-05AF-45CA-9308-5D647079371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5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However, there are still research challenges</a:t>
            </a:r>
            <a:r>
              <a:rPr lang="en-US" baseline="0" dirty="0" smtClean="0"/>
              <a:t> lying ahead, which are necessary to carry out to fully evaluate our approach and see how effective it will be in practice.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are super smart and we published a fair amount.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4B8C4-05AF-45CA-9308-5D647079371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61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E69106E-8090-4DEB-AAD8-598D0A251B3F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disney-clipart.com/Wall-E/characters/Wall-E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2742" y="3744540"/>
            <a:ext cx="3429000" cy="296106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742" y="1905000"/>
            <a:ext cx="7245458" cy="1470025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REACT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1705" y="479425"/>
            <a:ext cx="3810000" cy="28956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EACT:</a:t>
            </a:r>
          </a:p>
          <a:p>
            <a:pPr algn="l"/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vent-driven</a:t>
            </a:r>
          </a:p>
          <a:p>
            <a:pPr algn="l"/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synchronous</a:t>
            </a:r>
          </a:p>
          <a:p>
            <a:pPr algn="l"/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oncurrent</a:t>
            </a:r>
          </a:p>
          <a:p>
            <a:pPr algn="l"/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uring-complete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8200" y="5135940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Students: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Will Noble, </a:t>
            </a:r>
          </a:p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Aleksandar Milicevic</a:t>
            </a:r>
          </a:p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Supervisor: 	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Stelios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Sidiroglou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		Prof. Martin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Rinard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events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91540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event 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ChangeSpeed</a:t>
            </a:r>
            <a:r>
              <a:rPr lang="en-US" sz="21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receiver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 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sz="2100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2100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guard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0 &lt;=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receiver.beavers.size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handler</a:t>
            </a:r>
            <a:r>
              <a:rPr lang="en-US" sz="21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receiver.beavers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vx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+= dx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receiver.beavers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vy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dy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contexts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915400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beavers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listof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(Beaver)</a:t>
            </a: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on_start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gui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MyGui.new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gui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.start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on_exit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gui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.stop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every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(1000)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gui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.draw_beavers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(beavers)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for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beavers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b.vy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whenever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some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beavers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&lt; 0)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endParaRPr lang="en-US" sz="21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22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contexts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676400"/>
            <a:ext cx="9677400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RemoteCtrl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on_start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@selected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-1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200" b="1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on_KEY_0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selected 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0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en-US" sz="2100" b="1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on_KEY_4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selected 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endParaRPr lang="en-US" sz="1200" b="1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on_KEY_c</a:t>
            </a:r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Spawn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‘B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’)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on_KEY_UP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ChangeSpeed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selected </a:t>
            </a:r>
            <a:endParaRPr lang="en-US" sz="2100" dirty="0" smtClean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0,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-1)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on_KEY_DOWN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ChangeSpeed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@selected </a:t>
            </a:r>
          </a:p>
          <a:p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0, 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1)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on_KEY_LEFT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ChangeSpeed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@selected </a:t>
            </a:r>
          </a:p>
          <a:p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-1, 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0)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on_KEY_RIGHT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ChangeSpeed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@selected </a:t>
            </a:r>
          </a:p>
          <a:p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0)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0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534400" cy="1068513"/>
          </a:xfrm>
        </p:spPr>
        <p:txBody>
          <a:bodyPr/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Generic</a:t>
            </a:r>
            <a:r>
              <a:rPr lang="en-US" sz="2800" dirty="0"/>
              <a:t> platform for programming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event-driven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/>
              <a:t>systems</a:t>
            </a:r>
          </a:p>
          <a:p>
            <a:pPr lvl="1"/>
            <a:r>
              <a:rPr lang="en-US" sz="2800" dirty="0"/>
              <a:t>covers a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whole class</a:t>
            </a:r>
            <a:r>
              <a:rPr lang="en-US" sz="2800" dirty="0"/>
              <a:t> of programs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514600"/>
            <a:ext cx="1803400" cy="1352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80" y="3860799"/>
            <a:ext cx="1397001" cy="1397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45277" y="2976982"/>
            <a:ext cx="157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spreadsheets</a:t>
            </a:r>
            <a:endParaRPr lang="en-US" b="1" u="sng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9200" y="434317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>
                <a:solidFill>
                  <a:srgbClr val="C00000"/>
                </a:solidFill>
                <a:latin typeface="Gill Sans MT" panose="020B0502020104020203" pitchFamily="34" charset="0"/>
              </a:rPr>
              <a:t>cms</a:t>
            </a:r>
            <a:endParaRPr lang="en-US" b="1" u="sng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2974652"/>
            <a:ext cx="329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interactive event-driven apps</a:t>
            </a:r>
            <a:endParaRPr lang="en-US" b="1" u="sng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6921542" y="3161648"/>
            <a:ext cx="342858" cy="1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648280" y="4527840"/>
            <a:ext cx="490560" cy="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09835" y="3323547"/>
            <a:ext cx="0" cy="357163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34384" y="3770376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ill Sans MT" pitchFamily="34" charset="0"/>
              </a:rPr>
              <a:t>s</a:t>
            </a:r>
            <a:r>
              <a:rPr lang="en-US" sz="2400" dirty="0" smtClean="0">
                <a:latin typeface="Gill Sans MT" pitchFamily="34" charset="0"/>
              </a:rPr>
              <a:t>imilar to</a:t>
            </a:r>
            <a:endParaRPr lang="en-US" sz="2400" dirty="0">
              <a:latin typeface="Gill Sans MT" pitchFamily="34" charset="0"/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3733800" y="4114800"/>
            <a:ext cx="1524000" cy="2078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33400" y="5326145"/>
            <a:ext cx="8534400" cy="14556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End-user</a:t>
            </a:r>
            <a:r>
              <a:rPr lang="en-US" sz="2800" dirty="0"/>
              <a:t> programming of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interactive </a:t>
            </a:r>
            <a:r>
              <a:rPr lang="en-US" sz="2800" dirty="0" smtClean="0"/>
              <a:t>apps</a:t>
            </a:r>
          </a:p>
          <a:p>
            <a:pPr lvl="1"/>
            <a:r>
              <a:rPr lang="en-US" sz="2500" dirty="0" smtClean="0"/>
              <a:t>examples: social web apps, robots</a:t>
            </a:r>
            <a:endParaRPr lang="en-US" sz="2500" dirty="0"/>
          </a:p>
          <a:p>
            <a:pPr lvl="1"/>
            <a:r>
              <a:rPr lang="en-US" sz="2400" dirty="0"/>
              <a:t>makes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simple tasks easy </a:t>
            </a:r>
            <a:r>
              <a:rPr lang="en-US" sz="2400" dirty="0"/>
              <a:t>and difficult ones </a:t>
            </a:r>
            <a:r>
              <a:rPr lang="en-US" sz="2400" dirty="0" smtClean="0"/>
              <a:t>possible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150086" y="3394298"/>
            <a:ext cx="2362200" cy="147002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/>
              <a:t>REACT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85660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9" grpId="0"/>
      <p:bldP spid="13" grpId="0"/>
      <p:bldP spid="14" grpId="0" animBg="1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3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3.gstatic.com/images?q=tbn:ANd9GcQ-L2rBE8iueAjbMfoG3a23c88YQ91c-MysR0KMU2_5PYyu95B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032" y="1600200"/>
            <a:ext cx="2043716" cy="125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458201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Prototype for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client/server</a:t>
            </a:r>
            <a:r>
              <a:rPr lang="en-US" sz="2800" dirty="0" smtClean="0"/>
              <a:t> +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mobile </a:t>
            </a:r>
            <a:r>
              <a:rPr lang="en-US" sz="2800" dirty="0" smtClean="0"/>
              <a:t>apps</a:t>
            </a:r>
          </a:p>
          <a:p>
            <a:pPr lvl="1"/>
            <a:r>
              <a:rPr lang="en-US" sz="2400" dirty="0" smtClean="0"/>
              <a:t>implemented in Java</a:t>
            </a:r>
          </a:p>
          <a:p>
            <a:pPr lvl="1"/>
            <a:r>
              <a:rPr lang="en-US" sz="2400" dirty="0" smtClean="0"/>
              <a:t>event handling and synchronization back-end</a:t>
            </a:r>
          </a:p>
          <a:p>
            <a:pPr lvl="1"/>
            <a:r>
              <a:rPr lang="en-US" sz="2400" dirty="0" smtClean="0"/>
              <a:t>automatic data propagation </a:t>
            </a:r>
          </a:p>
          <a:p>
            <a:pPr lvl="1"/>
            <a:endParaRPr lang="en-US" sz="1100" dirty="0" smtClean="0"/>
          </a:p>
          <a:p>
            <a:r>
              <a:rPr lang="en-US" sz="2800" dirty="0" smtClean="0"/>
              <a:t>Prototype for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web applications</a:t>
            </a:r>
          </a:p>
          <a:p>
            <a:pPr lvl="1"/>
            <a:r>
              <a:rPr lang="en-US" sz="2400" dirty="0" smtClean="0"/>
              <a:t>implemented for Ruby on Rails</a:t>
            </a:r>
            <a:endParaRPr lang="en-US" sz="2400" dirty="0"/>
          </a:p>
          <a:p>
            <a:endParaRPr lang="en-US" sz="11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 smtClean="0"/>
              <a:t>Next: look for concrete robot examples</a:t>
            </a:r>
          </a:p>
          <a:p>
            <a:pPr lvl="1"/>
            <a:r>
              <a:rPr lang="en-US" sz="2400" dirty="0" smtClean="0"/>
              <a:t>robots are event driven, often mission critical</a:t>
            </a:r>
          </a:p>
          <a:p>
            <a:pPr lvl="1"/>
            <a:r>
              <a:rPr lang="en-US" sz="2400" dirty="0" smtClean="0"/>
              <a:t>adapt our event paradigm to programming robots</a:t>
            </a:r>
          </a:p>
          <a:p>
            <a:pPr lvl="1"/>
            <a:r>
              <a:rPr lang="en-US" sz="2400" dirty="0" smtClean="0"/>
              <a:t>verify functional correctness</a:t>
            </a:r>
          </a:p>
        </p:txBody>
      </p:sp>
      <p:pic>
        <p:nvPicPr>
          <p:cNvPr id="1028" name="Picture 4" descr="http://upload.wikimedia.org/wikipedia/en/thumb/e/e9/Ruby_on_Rails.svg/150px-Ruby_on_Rails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204" y="3468624"/>
            <a:ext cx="648092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544824"/>
            <a:ext cx="685800" cy="685800"/>
          </a:xfrm>
          <a:prstGeom prst="rect">
            <a:avLst/>
          </a:prstGeom>
        </p:spPr>
      </p:pic>
      <p:pic>
        <p:nvPicPr>
          <p:cNvPr id="7" name="Picture 4" descr="http://i01.i.aliimg.com/wsphoto/v0/651913937/2012-New-Cute-font-b-Robot-b-font-Doggie-font-b-Dog-b-font-Electronic-fon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762500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5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http://disney-clipart.com/Wall-E/characters/Wall-E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16" y="5298871"/>
            <a:ext cx="1508731" cy="1302841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813" y="1524000"/>
            <a:ext cx="7720187" cy="473186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Rich</a:t>
            </a:r>
            <a:r>
              <a:rPr lang="en-US" sz="2800" dirty="0" smtClean="0"/>
              <a:t> </a:t>
            </a:r>
            <a:r>
              <a:rPr lang="en-US" sz="2800" dirty="0" smtClean="0"/>
              <a:t>programming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platform</a:t>
            </a:r>
            <a:endParaRPr lang="en-US" sz="2800" dirty="0"/>
          </a:p>
          <a:p>
            <a:pPr lvl="1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speeds </a:t>
            </a:r>
            <a:r>
              <a:rPr lang="en-US" sz="2400" dirty="0" smtClean="0"/>
              <a:t>up development process</a:t>
            </a:r>
          </a:p>
          <a:p>
            <a:pPr lvl="1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eliminates</a:t>
            </a:r>
            <a:r>
              <a:rPr lang="en-US" sz="2400" dirty="0" smtClean="0"/>
              <a:t> </a:t>
            </a:r>
            <a:r>
              <a:rPr lang="en-US" sz="2400" dirty="0"/>
              <a:t>a whole class of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concurrency bugs </a:t>
            </a:r>
            <a:r>
              <a:rPr lang="en-US" sz="2400" dirty="0"/>
              <a:t>by </a:t>
            </a:r>
            <a:r>
              <a:rPr lang="en-US" sz="2400" dirty="0" smtClean="0"/>
              <a:t>construction</a:t>
            </a:r>
            <a:endParaRPr lang="en-US" sz="400" dirty="0" smtClean="0"/>
          </a:p>
          <a:p>
            <a:r>
              <a:rPr lang="en-US" sz="2800" dirty="0" smtClean="0"/>
              <a:t>Application in the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security</a:t>
            </a:r>
            <a:r>
              <a:rPr lang="en-US" sz="2800" b="1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domain</a:t>
            </a:r>
          </a:p>
          <a:p>
            <a:pPr lvl="1"/>
            <a:r>
              <a:rPr lang="en-US" sz="2400" dirty="0" smtClean="0"/>
              <a:t>every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field access </a:t>
            </a:r>
            <a:r>
              <a:rPr lang="en-US" sz="2400" dirty="0" smtClean="0"/>
              <a:t>is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managed </a:t>
            </a:r>
            <a:r>
              <a:rPr lang="en-US" sz="2400" dirty="0" smtClean="0"/>
              <a:t>by the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runtime </a:t>
            </a:r>
            <a:r>
              <a:rPr lang="en-US" sz="2400" dirty="0" smtClean="0"/>
              <a:t>system</a:t>
            </a:r>
          </a:p>
          <a:p>
            <a:pPr lvl="1"/>
            <a:r>
              <a:rPr lang="en-US" sz="2400" dirty="0" smtClean="0"/>
              <a:t>security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policies </a:t>
            </a:r>
            <a:r>
              <a:rPr lang="en-US" sz="2400" dirty="0" smtClean="0"/>
              <a:t>can be defined </a:t>
            </a:r>
            <a:r>
              <a:rPr lang="en-US" sz="2400" dirty="0" smtClean="0"/>
              <a:t>independently and </a:t>
            </a:r>
            <a:r>
              <a:rPr lang="en-US" sz="2400" dirty="0" smtClean="0"/>
              <a:t>automatically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enforced </a:t>
            </a:r>
            <a:r>
              <a:rPr lang="en-US" sz="2400" dirty="0" smtClean="0"/>
              <a:t>at runtime</a:t>
            </a:r>
            <a:endParaRPr lang="en-US" sz="2400" dirty="0" smtClean="0"/>
          </a:p>
          <a:p>
            <a:pPr lvl="1"/>
            <a:endParaRPr lang="en-US" sz="400" dirty="0"/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Robot programming </a:t>
            </a:r>
            <a:r>
              <a:rPr lang="en-US" sz="2800" dirty="0" smtClean="0"/>
              <a:t>for end-users</a:t>
            </a:r>
            <a:endParaRPr lang="en-US" sz="28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" y="3789874"/>
            <a:ext cx="1371600" cy="9100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4" name="Group 3"/>
          <p:cNvGrpSpPr/>
          <p:nvPr/>
        </p:nvGrpSpPr>
        <p:grpSpPr>
          <a:xfrm>
            <a:off x="109872" y="2000205"/>
            <a:ext cx="1351218" cy="1187535"/>
            <a:chOff x="83079" y="1401762"/>
            <a:chExt cx="1351218" cy="118753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897" y="2055897"/>
              <a:ext cx="533400" cy="5334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79" y="1401762"/>
              <a:ext cx="695325" cy="46355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151" y="1633537"/>
              <a:ext cx="609600" cy="609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433912" y="5842337"/>
            <a:ext cx="36999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accent5">
                    <a:lumMod val="75000"/>
                  </a:schemeClr>
                </a:solidFill>
              </a:rPr>
              <a:t>Thank You!</a:t>
            </a:r>
            <a:endParaRPr lang="en-US" sz="6000" b="1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Benefits and Future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4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3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68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ontext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Main {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/* trigger-event */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Main:enter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/* action call w/ argument */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Sys.print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!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sg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“Hello, world!”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/* built-in action call */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Main.exit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5867400"/>
            <a:ext cx="8534400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Outputs: Hello, world!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558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complex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676400"/>
            <a:ext cx="86868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ontext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Headbanger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banging = 0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bangSpeed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pPr>
              <a:lnSpc>
                <a:spcPts val="1800"/>
              </a:lnSpc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bangHead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 forTime:dur:5000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withEnthusiasm:enth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banging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Clock.time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dur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bangSpeed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enth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whenever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(banging 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Clock.time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#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spinhead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bangSpeed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ontext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Main:enter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Headbanger.enter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</a:t>
            </a:r>
          </a:p>
          <a:p>
            <a:pPr>
              <a:lnSpc>
                <a:spcPts val="1800"/>
              </a:lnSpc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Headbanger.bangHead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 withEnthusiasm:10 forTime:10000</a:t>
            </a:r>
          </a:p>
          <a:p>
            <a:pPr>
              <a:lnSpc>
                <a:spcPts val="1800"/>
              </a:lnSpc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every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(20000)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Headbanger.bangHead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 withEnthusiasm:20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levantium.com/wp-content/uploads/2012/03/2010-08-12-Sad-Robot.jpg"/>
          <p:cNvPicPr>
            <a:picLocks noChangeAspect="1" noChangeArrowheads="1"/>
          </p:cNvPicPr>
          <p:nvPr/>
        </p:nvPicPr>
        <p:blipFill rotWithShape="1">
          <a:blip r:embed="rId2" cstate="print"/>
          <a:srcRect r="17822"/>
          <a:stretch/>
        </p:blipFill>
        <p:spPr bwMode="auto">
          <a:xfrm>
            <a:off x="5905500" y="1850535"/>
            <a:ext cx="3162300" cy="500746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Robotics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Abstraction gap</a:t>
            </a:r>
          </a:p>
          <a:p>
            <a:pPr lvl="1"/>
            <a:r>
              <a:rPr lang="en-US" dirty="0" smtClean="0"/>
              <a:t>high-level problem, low-level implementation primitives</a:t>
            </a:r>
          </a:p>
          <a:p>
            <a:endParaRPr lang="en-US" sz="900" dirty="0" smtClean="0"/>
          </a:p>
          <a:p>
            <a:r>
              <a:rPr lang="en-US" sz="3200" dirty="0" smtClean="0"/>
              <a:t>Typically steep learning </a:t>
            </a:r>
            <a:r>
              <a:rPr lang="en-US" sz="3200" dirty="0"/>
              <a:t>curve,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especially </a:t>
            </a:r>
            <a:r>
              <a:rPr lang="en-US" sz="3200" dirty="0"/>
              <a:t>for hobbyists</a:t>
            </a:r>
            <a:endParaRPr lang="en-US" sz="3200" dirty="0" smtClean="0"/>
          </a:p>
          <a:p>
            <a:endParaRPr lang="en-US" sz="900" dirty="0" smtClean="0"/>
          </a:p>
          <a:p>
            <a:r>
              <a:rPr lang="en-US" sz="3200" dirty="0" smtClean="0"/>
              <a:t>Programming in terms of low-level </a:t>
            </a:r>
            <a:br>
              <a:rPr lang="en-US" sz="3200" dirty="0" smtClean="0"/>
            </a:br>
            <a:r>
              <a:rPr lang="en-US" sz="3200" dirty="0" smtClean="0"/>
              <a:t>primitives is tedious and error-prone</a:t>
            </a:r>
          </a:p>
          <a:p>
            <a:endParaRPr lang="en-US" sz="800" dirty="0" smtClean="0"/>
          </a:p>
          <a:p>
            <a:r>
              <a:rPr lang="en-US" sz="3200" dirty="0" smtClean="0"/>
              <a:t>Largely non-standardized</a:t>
            </a:r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(public) (active) name = value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where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</a:t>
            </a:r>
            <a:r>
              <a:rPr lang="en-US" dirty="0" smtClean="0">
                <a:cs typeface="Courier New" pitchFamily="49" charset="0"/>
              </a:rPr>
              <a:t>is the variable identifier,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value </a:t>
            </a:r>
            <a:r>
              <a:rPr lang="en-US" dirty="0" smtClean="0">
                <a:cs typeface="Courier New" pitchFamily="49" charset="0"/>
              </a:rPr>
              <a:t>is a numerical expression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smtClean="0">
                <a:cs typeface="Courier New" pitchFamily="49" charset="0"/>
              </a:rPr>
              <a:t>modifier allows variable to be visible outside of its own context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active </a:t>
            </a:r>
            <a:r>
              <a:rPr lang="en-US" dirty="0" smtClean="0">
                <a:cs typeface="Courier New" pitchFamily="49" charset="0"/>
              </a:rPr>
              <a:t>modifier creates an active variable: read-only once defined, and re-evaluate their assigned expression every time they are referenced. They are implemented as in-line function calls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75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In-depth: ‘whenever’ vs. ‘every’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lnSpc>
                <a:spcPts val="4000"/>
              </a:lnSpc>
              <a:buNone/>
            </a:pPr>
            <a:r>
              <a:rPr lang="en-US" dirty="0" smtClean="0"/>
              <a:t>Syntax:</a:t>
            </a:r>
          </a:p>
          <a:p>
            <a:pPr>
              <a:lnSpc>
                <a:spcPts val="1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whenever (condition) {</a:t>
            </a:r>
          </a:p>
          <a:p>
            <a:pPr>
              <a:lnSpc>
                <a:spcPts val="1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[code to execute]</a:t>
            </a:r>
          </a:p>
          <a:p>
            <a:pPr>
              <a:lnSpc>
                <a:spcPts val="1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lnSpc>
                <a:spcPts val="1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 smtClean="0"/>
              <a:t>condition: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expression to check</a:t>
            </a:r>
          </a:p>
          <a:p>
            <a:r>
              <a:rPr lang="en-US" sz="2400" dirty="0" smtClean="0"/>
              <a:t>for direct reactions to changes in the robot’s environment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4267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ts val="4000"/>
              </a:lnSpc>
              <a:buNone/>
            </a:pPr>
            <a:r>
              <a:rPr lang="en-US" dirty="0" smtClean="0"/>
              <a:t>Syntax: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every(interval) {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[code to execute]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 smtClean="0"/>
              <a:t>interval: numerical expression for time interval</a:t>
            </a:r>
          </a:p>
          <a:p>
            <a:r>
              <a:rPr lang="en-US" sz="2400" dirty="0" smtClean="0"/>
              <a:t>requires some method of retrieving clock ticks</a:t>
            </a:r>
          </a:p>
          <a:p>
            <a:pPr>
              <a:buNone/>
            </a:pPr>
            <a:r>
              <a:rPr lang="en-US" sz="2400" dirty="0" smtClean="0"/>
              <a:t>Implementation: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last_call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whenever 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last_call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+ interval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&lt;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clock_time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last_call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clock_time</a:t>
            </a: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[code to execute]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9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Whenever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1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In-depth: ‘on’ events vs.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304800" y="2438400"/>
            <a:ext cx="4191000" cy="3581400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  <a:buNone/>
            </a:pPr>
            <a:r>
              <a:rPr lang="en-US" dirty="0" smtClean="0"/>
              <a:t>Syntax: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cntxt_name:event_name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[code to execute]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4000"/>
              </a:lnSpc>
              <a:buNone/>
            </a:pPr>
            <a:r>
              <a:rPr lang="en-US" dirty="0" smtClean="0"/>
              <a:t>Called explicitly with: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trigger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cntxt_name:event_name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for reactions to user-defined circumstances</a:t>
            </a:r>
          </a:p>
          <a:p>
            <a:r>
              <a:rPr lang="en-US" sz="2400" dirty="0" smtClean="0"/>
              <a:t>only execute if context is live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886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Syntax: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action name! &lt;arguments&gt; {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code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/>
              <a:t>Argument syntax: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ext_name:int_name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(: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def_val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 smtClean="0"/>
          </a:p>
          <a:p>
            <a:r>
              <a:rPr lang="en-US" sz="2400" dirty="0" smtClean="0"/>
              <a:t>Use system of constraints to ensure safety</a:t>
            </a:r>
          </a:p>
          <a:p>
            <a:r>
              <a:rPr lang="en-US" sz="2400" dirty="0" smtClean="0"/>
              <a:t>Take dynamic arguments</a:t>
            </a:r>
          </a:p>
          <a:p>
            <a:pPr>
              <a:buNone/>
            </a:pPr>
            <a:r>
              <a:rPr lang="en-US" dirty="0" smtClean="0"/>
              <a:t>Calling syntax: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context_id.action_id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!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&lt;arguments to pass&gt;</a:t>
            </a:r>
            <a:endParaRPr lang="en-US" sz="18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304800" y="1752600"/>
            <a:ext cx="4191000" cy="640080"/>
          </a:xfrm>
        </p:spPr>
        <p:txBody>
          <a:bodyPr/>
          <a:lstStyle/>
          <a:p>
            <a:r>
              <a:rPr lang="en-US" dirty="0" smtClean="0"/>
              <a:t>‘on’ event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3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62800" y="1752600"/>
            <a:ext cx="1600200" cy="4419600"/>
          </a:xfrm>
        </p:spPr>
        <p:txBody>
          <a:bodyPr>
            <a:noAutofit/>
          </a:bodyPr>
          <a:lstStyle/>
          <a:p>
            <a:r>
              <a:rPr lang="en-US" dirty="0" smtClean="0"/>
              <a:t>In order to implement APIs for particular robots in REACT, platform-specific code will surely be needed.  Embedding native C-code into REACT source can facilitate this.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6400800" cy="4419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Special “C context” construct for creating libraries of C-code </a:t>
            </a:r>
            <a:r>
              <a:rPr lang="en-US" dirty="0" err="1" smtClean="0"/>
              <a:t>interfaceable</a:t>
            </a:r>
            <a:r>
              <a:rPr lang="en-US" dirty="0" smtClean="0"/>
              <a:t> with REACT, use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c_context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keyword</a:t>
            </a:r>
            <a:endParaRPr lang="en-US" dirty="0" smtClean="0"/>
          </a:p>
          <a:p>
            <a:r>
              <a:rPr lang="en-US" dirty="0" smtClean="0"/>
              <a:t>C contexts can contain active variables or actions.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c_context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public active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c_val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= “&lt;C expression&gt;”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action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c_act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! withArg:arg:50 “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[code...]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”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700" dirty="0" smtClean="0">
                <a:cs typeface="Courier New" pitchFamily="49" charset="0"/>
              </a:rPr>
              <a:t>Code copied verbatim from within quotes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0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09" y="5470187"/>
            <a:ext cx="1425944" cy="10522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Technical contributions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2856" y="1524000"/>
            <a:ext cx="7684944" cy="5029200"/>
          </a:xfrm>
        </p:spPr>
        <p:txBody>
          <a:bodyPr>
            <a:normAutofit fontScale="92500"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Expressive power</a:t>
            </a:r>
            <a:r>
              <a:rPr lang="en-US" dirty="0"/>
              <a:t> &amp;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programming efficiency</a:t>
            </a:r>
          </a:p>
          <a:p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Programming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language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>close to the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problem domain</a:t>
            </a:r>
          </a:p>
          <a:p>
            <a:pPr lvl="1"/>
            <a:r>
              <a:rPr lang="en-US" sz="2000" dirty="0" smtClean="0"/>
              <a:t>think in terms of simple data structures</a:t>
            </a:r>
          </a:p>
          <a:p>
            <a:pPr lvl="1"/>
            <a:r>
              <a:rPr lang="en-US" sz="2000" dirty="0"/>
              <a:t>don’t worry about concurrency and distributed architecture</a:t>
            </a:r>
          </a:p>
          <a:p>
            <a:pPr lvl="1"/>
            <a:r>
              <a:rPr lang="en-US" sz="2000" dirty="0" smtClean="0"/>
              <a:t>declarative </a:t>
            </a:r>
            <a:r>
              <a:rPr lang="en-US" sz="2000" dirty="0"/>
              <a:t>programming</a:t>
            </a:r>
            <a:r>
              <a:rPr lang="en-US" sz="2000" dirty="0" smtClean="0"/>
              <a:t>: say 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what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/>
              <a:t>not </a:t>
            </a:r>
            <a:r>
              <a:rPr lang="en-US" sz="2000" i="1" dirty="0" smtClean="0">
                <a:solidFill>
                  <a:schemeClr val="accent5">
                    <a:lumMod val="75000"/>
                  </a:schemeClr>
                </a:solidFill>
              </a:rPr>
              <a:t>how</a:t>
            </a:r>
          </a:p>
          <a:p>
            <a:r>
              <a:rPr lang="en-US" dirty="0" smtClean="0"/>
              <a:t>Runtime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environment</a:t>
            </a:r>
            <a:r>
              <a:rPr lang="en-US" dirty="0" smtClean="0"/>
              <a:t> +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code generation</a:t>
            </a:r>
          </a:p>
          <a:p>
            <a:pPr lvl="1"/>
            <a:r>
              <a:rPr lang="en-US" sz="2000" dirty="0" smtClean="0"/>
              <a:t>no explicit synchronization, queues, message passing</a:t>
            </a:r>
          </a:p>
          <a:p>
            <a:pPr lvl="1"/>
            <a:r>
              <a:rPr lang="en-US" sz="2000" dirty="0" smtClean="0"/>
              <a:t>no data consistency issues</a:t>
            </a:r>
          </a:p>
          <a:p>
            <a:pPr lvl="1"/>
            <a:r>
              <a:rPr lang="en-US" sz="2000" dirty="0" smtClean="0"/>
              <a:t>synthesized clients for different platforms</a:t>
            </a:r>
          </a:p>
          <a:p>
            <a:r>
              <a:rPr lang="en-US" dirty="0" smtClean="0"/>
              <a:t>Amenable to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tools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testing</a:t>
            </a:r>
            <a:r>
              <a:rPr lang="en-US" dirty="0" smtClean="0"/>
              <a:t>, and formal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analyses</a:t>
            </a:r>
          </a:p>
          <a:p>
            <a:pPr lvl="1"/>
            <a:r>
              <a:rPr lang="en-US" sz="2000" dirty="0" smtClean="0"/>
              <a:t>core aspect of the system are kept succinct and formal</a:t>
            </a:r>
          </a:p>
          <a:p>
            <a:pPr lvl="1"/>
            <a:r>
              <a:rPr lang="en-US" sz="2000" dirty="0" smtClean="0"/>
              <a:t>important for safety/security critical systems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1" y="2438400"/>
            <a:ext cx="1418616" cy="9221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41614"/>
            <a:ext cx="1154256" cy="11542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14243"/>
            <a:ext cx="2253574" cy="144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8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http://faithfulbloggers.com/wp-content/uploads/2011/11/253955_668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533" y="1143000"/>
            <a:ext cx="1373467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33400" y="76200"/>
            <a:ext cx="77724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Challenges and Team Strength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1" y="1710846"/>
            <a:ext cx="8153399" cy="430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Number of challenges lie ahead</a:t>
            </a:r>
            <a:endParaRPr lang="en-US" dirty="0"/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arallelizable</a:t>
            </a:r>
            <a:r>
              <a:rPr lang="en-US" dirty="0" smtClean="0"/>
              <a:t> runtime environment</a:t>
            </a:r>
          </a:p>
          <a:p>
            <a:pPr lvl="1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data consistency </a:t>
            </a:r>
            <a:r>
              <a:rPr lang="en-US" dirty="0" smtClean="0"/>
              <a:t>in a distributed system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efficient</a:t>
            </a:r>
            <a:r>
              <a:rPr lang="en-US" dirty="0" smtClean="0"/>
              <a:t> engine for enforcing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declarative</a:t>
            </a:r>
            <a:r>
              <a:rPr lang="en-US" dirty="0" smtClean="0"/>
              <a:t> security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policies</a:t>
            </a:r>
          </a:p>
          <a:p>
            <a:pPr lvl="1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analyses</a:t>
            </a:r>
            <a:r>
              <a:rPr lang="en-US" dirty="0" smtClean="0"/>
              <a:t> for ensuring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functional system </a:t>
            </a:r>
            <a:r>
              <a:rPr lang="en-US" dirty="0" smtClean="0"/>
              <a:t>correctness (e.g., testing, verification, model-checking, etc.)</a:t>
            </a:r>
            <a:endParaRPr lang="en-US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324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905000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Designed to be intuitive and easy to learn</a:t>
            </a:r>
          </a:p>
          <a:p>
            <a:endParaRPr lang="en-US" sz="3200" dirty="0" smtClean="0"/>
          </a:p>
          <a:p>
            <a:r>
              <a:rPr lang="en-US" sz="3200" dirty="0" smtClean="0"/>
              <a:t>Powerful expressiveness</a:t>
            </a:r>
          </a:p>
          <a:p>
            <a:endParaRPr lang="en-US" sz="3200" dirty="0" smtClean="0"/>
          </a:p>
          <a:p>
            <a:r>
              <a:rPr lang="en-US" sz="3200" dirty="0" smtClean="0"/>
              <a:t>Widespread applications</a:t>
            </a:r>
            <a:endParaRPr lang="en-US" sz="3200" dirty="0"/>
          </a:p>
        </p:txBody>
      </p:sp>
      <p:pic>
        <p:nvPicPr>
          <p:cNvPr id="15362" name="Picture 2" descr="http://storybird.s3.amazonaws.com/artwork/andymcnally/full/happy-bot.jpeg"/>
          <p:cNvPicPr>
            <a:picLocks noChangeAspect="1" noChangeArrowheads="1"/>
          </p:cNvPicPr>
          <p:nvPr/>
        </p:nvPicPr>
        <p:blipFill>
          <a:blip r:embed="rId2" cstate="print"/>
          <a:srcRect l="13628" r="13687"/>
          <a:stretch>
            <a:fillRect/>
          </a:stretch>
        </p:blipFill>
        <p:spPr bwMode="auto">
          <a:xfrm>
            <a:off x="5108448" y="3124200"/>
            <a:ext cx="3657600" cy="3143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Model-based, event-driven programming paradigm</a:t>
            </a:r>
          </a:p>
          <a:p>
            <a:pPr lvl="1"/>
            <a:r>
              <a:rPr lang="en-US" sz="2400" dirty="0"/>
              <a:t>provides a simple declarative conceptual </a:t>
            </a:r>
            <a:r>
              <a:rPr lang="en-US" sz="2400" dirty="0" smtClean="0"/>
              <a:t>model</a:t>
            </a:r>
          </a:p>
          <a:p>
            <a:pPr lvl="1"/>
            <a:r>
              <a:rPr lang="en-US" sz="2400" dirty="0"/>
              <a:t>expressive power &amp; programming efficiency</a:t>
            </a:r>
          </a:p>
          <a:p>
            <a:pPr lvl="1"/>
            <a:r>
              <a:rPr lang="en-US" sz="2400" dirty="0"/>
              <a:t>programming language close to the problem </a:t>
            </a:r>
            <a:r>
              <a:rPr lang="en-US" sz="2400" dirty="0" smtClean="0"/>
              <a:t>domain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Runtime environment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400" dirty="0" smtClean="0"/>
              <a:t>manages access to single shared global state</a:t>
            </a:r>
          </a:p>
          <a:p>
            <a:pPr lvl="1"/>
            <a:r>
              <a:rPr lang="en-US" sz="2400" dirty="0" smtClean="0"/>
              <a:t>keeps everyone updated</a:t>
            </a:r>
          </a:p>
          <a:p>
            <a:pPr lvl="1"/>
            <a:r>
              <a:rPr lang="en-US" sz="2400" dirty="0" smtClean="0"/>
              <a:t>programs free </a:t>
            </a:r>
            <a:r>
              <a:rPr lang="en-US" sz="2400" dirty="0"/>
              <a:t>of concurrency bugs </a:t>
            </a:r>
            <a:r>
              <a:rPr lang="en-US" sz="2400" dirty="0" smtClean="0"/>
              <a:t>by </a:t>
            </a:r>
            <a:r>
              <a:rPr lang="en-US" sz="2400" dirty="0"/>
              <a:t>construction </a:t>
            </a:r>
          </a:p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Rich tool set</a:t>
            </a:r>
          </a:p>
          <a:p>
            <a:pPr lvl="1"/>
            <a:r>
              <a:rPr lang="en-US" sz="2400" dirty="0" smtClean="0"/>
              <a:t>amenable </a:t>
            </a:r>
            <a:r>
              <a:rPr lang="en-US" sz="2400" dirty="0"/>
              <a:t>to formal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analyses </a:t>
            </a:r>
            <a:r>
              <a:rPr lang="en-US" sz="2400" dirty="0" smtClean="0"/>
              <a:t>and automated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testing</a:t>
            </a:r>
          </a:p>
          <a:p>
            <a:pPr lvl="1"/>
            <a:r>
              <a:rPr lang="en-US" sz="2400" dirty="0"/>
              <a:t>enabled by the succinct </a:t>
            </a:r>
            <a:r>
              <a:rPr lang="en-US" sz="2400" dirty="0" smtClean="0"/>
              <a:t>and formal </a:t>
            </a:r>
            <a:r>
              <a:rPr lang="en-US" sz="2400" dirty="0"/>
              <a:t>event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6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038600" y="4419600"/>
            <a:ext cx="4953000" cy="2438400"/>
            <a:chOff x="3048000" y="4419600"/>
            <a:chExt cx="4953000" cy="2438400"/>
          </a:xfrm>
        </p:grpSpPr>
        <p:pic>
          <p:nvPicPr>
            <p:cNvPr id="16386" name="Picture 2" descr="http://loyalkng.com/wp-content/uploads/2012/06/draft_lens2883732module18171392photo_1235793208Bender003.jpg"/>
            <p:cNvPicPr>
              <a:picLocks noChangeAspect="1" noChangeArrowheads="1"/>
            </p:cNvPicPr>
            <p:nvPr/>
          </p:nvPicPr>
          <p:blipFill>
            <a:blip r:embed="rId2" cstate="print"/>
            <a:srcRect t="12500" b="21875"/>
            <a:stretch>
              <a:fillRect/>
            </a:stretch>
          </p:blipFill>
          <p:spPr bwMode="auto">
            <a:xfrm>
              <a:off x="3048000" y="4420195"/>
              <a:ext cx="4953000" cy="2437805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3200400" y="4419600"/>
              <a:ext cx="2590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Pros</a:t>
            </a:r>
          </a:p>
          <a:p>
            <a:pPr lvl="1"/>
            <a:r>
              <a:rPr lang="en-US" sz="2100" dirty="0" smtClean="0"/>
              <a:t>Highly abstract </a:t>
            </a:r>
            <a:r>
              <a:rPr lang="en-US" sz="2100" dirty="0" smtClean="0">
                <a:sym typeface="Wingdings" panose="05000000000000000000" pitchFamily="2" charset="2"/>
              </a:rPr>
              <a:t> </a:t>
            </a:r>
            <a:r>
              <a:rPr lang="en-US" sz="2100" dirty="0" smtClean="0"/>
              <a:t>easy to learn &amp; portable</a:t>
            </a:r>
          </a:p>
          <a:p>
            <a:pPr lvl="1"/>
            <a:r>
              <a:rPr lang="en-US" sz="2100" dirty="0" smtClean="0"/>
              <a:t>Flexible </a:t>
            </a:r>
            <a:r>
              <a:rPr lang="en-US" sz="2100" dirty="0" smtClean="0">
                <a:sym typeface="Wingdings" panose="05000000000000000000" pitchFamily="2" charset="2"/>
              </a:rPr>
              <a:t> can i</a:t>
            </a:r>
            <a:r>
              <a:rPr lang="en-US" sz="2100" dirty="0" smtClean="0"/>
              <a:t>nterface with native C code</a:t>
            </a:r>
          </a:p>
          <a:p>
            <a:pPr lvl="1"/>
            <a:r>
              <a:rPr lang="en-US" sz="2100" dirty="0" smtClean="0"/>
              <a:t>Accessible </a:t>
            </a:r>
            <a:r>
              <a:rPr lang="en-US" sz="2100" dirty="0" smtClean="0">
                <a:sym typeface="Wingdings" panose="05000000000000000000" pitchFamily="2" charset="2"/>
              </a:rPr>
              <a:t> </a:t>
            </a:r>
            <a:r>
              <a:rPr lang="en-US" sz="2100" dirty="0" smtClean="0"/>
              <a:t>robotics programming requires extensive technical knowledge; REACT abstractions eliminate the need for hobbyists to acquire such knowledge.</a:t>
            </a:r>
          </a:p>
          <a:p>
            <a:pPr lvl="1"/>
            <a:r>
              <a:rPr lang="en-US" sz="2100" dirty="0" smtClean="0"/>
              <a:t>Expressive </a:t>
            </a:r>
            <a:r>
              <a:rPr lang="en-US" sz="2100" dirty="0" smtClean="0">
                <a:sym typeface="Wingdings" panose="05000000000000000000" pitchFamily="2" charset="2"/>
              </a:rPr>
              <a:t> p</a:t>
            </a:r>
            <a:r>
              <a:rPr lang="en-US" sz="2100" dirty="0" smtClean="0"/>
              <a:t>rograms written faster, robots developed more easily</a:t>
            </a:r>
          </a:p>
          <a:p>
            <a:r>
              <a:rPr lang="en-US" sz="2400" dirty="0" smtClean="0"/>
              <a:t>Cons</a:t>
            </a:r>
          </a:p>
          <a:p>
            <a:pPr lvl="1"/>
            <a:r>
              <a:rPr lang="en-US" sz="2100" dirty="0" smtClean="0"/>
              <a:t>Centralized (not designed for distributed systems)</a:t>
            </a:r>
          </a:p>
          <a:p>
            <a:pPr lvl="1"/>
            <a:r>
              <a:rPr lang="en-US" sz="2100" dirty="0" smtClean="0"/>
              <a:t>Sequential implementation (no concurrent events)</a:t>
            </a:r>
          </a:p>
          <a:p>
            <a:pPr lvl="1"/>
            <a:r>
              <a:rPr lang="en-US" sz="2100" dirty="0" smtClean="0"/>
              <a:t>No explicit data model</a:t>
            </a:r>
          </a:p>
          <a:p>
            <a:pPr lvl="2"/>
            <a:r>
              <a:rPr lang="en-US" sz="1800" dirty="0" smtClean="0"/>
              <a:t>data conflated with contexts</a:t>
            </a:r>
          </a:p>
          <a:p>
            <a:pPr lvl="1"/>
            <a:endParaRPr lang="en-US" sz="2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summary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381999" cy="5105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Concurrent </a:t>
            </a:r>
            <a:r>
              <a:rPr lang="en-US" sz="3200" dirty="0" smtClean="0"/>
              <a:t>and distributed architecture</a:t>
            </a:r>
          </a:p>
          <a:p>
            <a:pPr lvl="1"/>
            <a:r>
              <a:rPr lang="en-US" dirty="0" smtClean="0"/>
              <a:t>data races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tomicity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shared data inconsistency</a:t>
            </a:r>
          </a:p>
          <a:p>
            <a:r>
              <a:rPr lang="en-US" sz="3200" dirty="0" smtClean="0">
                <a:latin typeface="Gill Sans MT" panose="020B0502020104020203" pitchFamily="34" charset="0"/>
              </a:rPr>
              <a:t>Implementation complexity</a:t>
            </a:r>
          </a:p>
          <a:p>
            <a:pPr lvl="1"/>
            <a:r>
              <a:rPr lang="en-US" dirty="0" smtClean="0"/>
              <a:t>hard to analyze, test, </a:t>
            </a:r>
            <a:br>
              <a:rPr lang="en-US" dirty="0" smtClean="0"/>
            </a:br>
            <a:r>
              <a:rPr lang="en-US" dirty="0" smtClean="0"/>
              <a:t>ensure correctness</a:t>
            </a:r>
            <a:endParaRPr lang="en-US" dirty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8212651" y="7176551"/>
            <a:ext cx="651794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E5B30C-50DD-48BD-AF63-58D041617FC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81000" y="76200"/>
            <a:ext cx="87630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2"/>
                </a:solidFill>
                <a:latin typeface="+mj-lt"/>
              </a:rPr>
              <a:t>Distributed, Interactive, Heterogeneous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97630" y="3460881"/>
            <a:ext cx="3746370" cy="3084369"/>
            <a:chOff x="5397630" y="3460881"/>
            <a:chExt cx="3746370" cy="3084369"/>
          </a:xfrm>
        </p:grpSpPr>
        <p:pic>
          <p:nvPicPr>
            <p:cNvPr id="26" name="Picture 2" descr="http://i.i.com.com/cnwk.1d/i/tim/2012/10/08/acer-windows-8-touchscreen-laptop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630" y="5492518"/>
              <a:ext cx="1182151" cy="1008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600" y="3862483"/>
              <a:ext cx="2374538" cy="2012875"/>
            </a:xfrm>
            <a:prstGeom prst="rect">
              <a:avLst/>
            </a:prstGeom>
          </p:spPr>
        </p:pic>
        <p:pic>
          <p:nvPicPr>
            <p:cNvPr id="11" name="Picture 2" descr="http://disney-clipart.com/Wall-E/characters/Wall-E5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27781" y="4038601"/>
              <a:ext cx="2031648" cy="1754398"/>
            </a:xfrm>
            <a:prstGeom prst="rect">
              <a:avLst/>
            </a:prstGeom>
            <a:noFill/>
          </p:spPr>
        </p:pic>
        <p:pic>
          <p:nvPicPr>
            <p:cNvPr id="24" name="Picture 23" descr="http://cdn.arstechnica.net/wp-content/uploads/2012/08/Xperia-Tablet-S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8448" y="3560321"/>
              <a:ext cx="1356374" cy="845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http://www.hypersonictechnologies.com/wp-content/uploads/2012/10/How-to-select-a-cost-effective-desktop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2489" y="5652891"/>
              <a:ext cx="1561511" cy="892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http://s.tmocache.com/images/png/products/phones/Google_Nexus_4/250x270_1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630" y="3460881"/>
              <a:ext cx="1008826" cy="1044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865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Model-based, event-driven 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paradigm</a:t>
            </a:r>
            <a:endParaRPr lang="en-US" sz="32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global model of the entire distribute system</a:t>
            </a:r>
          </a:p>
          <a:p>
            <a:pPr lvl="1"/>
            <a:r>
              <a:rPr lang="en-US" dirty="0" smtClean="0"/>
              <a:t>simple sequential semantics</a:t>
            </a:r>
            <a:endParaRPr lang="en-US" dirty="0" smtClean="0"/>
          </a:p>
          <a:p>
            <a:pPr lvl="1"/>
            <a:r>
              <a:rPr lang="en-US" dirty="0" smtClean="0"/>
              <a:t>expressive programming language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Runtime environment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manages access to </a:t>
            </a:r>
            <a:r>
              <a:rPr lang="en-US" dirty="0" smtClean="0"/>
              <a:t>shared state</a:t>
            </a:r>
            <a:endParaRPr lang="en-US" dirty="0" smtClean="0"/>
          </a:p>
          <a:p>
            <a:pPr lvl="1"/>
            <a:r>
              <a:rPr lang="en-US" dirty="0" smtClean="0"/>
              <a:t>no data races by </a:t>
            </a:r>
            <a:r>
              <a:rPr lang="en-US" dirty="0"/>
              <a:t>construction</a:t>
            </a:r>
            <a:r>
              <a:rPr lang="en-US" sz="2400" dirty="0"/>
              <a:t> </a:t>
            </a:r>
          </a:p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Analyses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amenable </a:t>
            </a:r>
            <a:r>
              <a:rPr lang="en-US" dirty="0"/>
              <a:t>to formal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analyses </a:t>
            </a:r>
            <a:r>
              <a:rPr lang="en-US" dirty="0" smtClean="0"/>
              <a:t>(e.g., testing, security, 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5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REACT: Records, Contexts,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Records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dirty="0"/>
              <a:t>simple data structures</a:t>
            </a:r>
          </a:p>
          <a:p>
            <a:pPr lvl="1"/>
            <a:r>
              <a:rPr lang="en-US" dirty="0"/>
              <a:t>used to represent the core data model of the system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Contexts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dirty="0"/>
              <a:t>encapsulate different processes (nodes)</a:t>
            </a:r>
            <a:endParaRPr lang="en-US" sz="500" dirty="0"/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Events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dirty="0"/>
              <a:t>allow robots to dynamically react to their environments</a:t>
            </a:r>
          </a:p>
          <a:p>
            <a:pPr lvl="1"/>
            <a:r>
              <a:rPr lang="en-US" dirty="0"/>
              <a:t>triggered by the user, timer, whenever a condition holds, …</a:t>
            </a:r>
          </a:p>
          <a:p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4406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BeaverSim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3400" y="1752600"/>
            <a:ext cx="86106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Implement a </a:t>
            </a:r>
            <a:r>
              <a:rPr lang="en-US" sz="3200" dirty="0" smtClean="0"/>
              <a:t>beaver simulator:</a:t>
            </a:r>
            <a:br>
              <a:rPr lang="en-US" sz="3200" dirty="0" smtClean="0"/>
            </a:b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(inspired by the ROS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turtlesim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example)</a:t>
            </a:r>
          </a:p>
          <a:p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model</a:t>
            </a:r>
            <a:r>
              <a:rPr lang="en-US" dirty="0" smtClean="0"/>
              <a:t>: a beaver has position (x, y) and speed (</a:t>
            </a:r>
            <a:r>
              <a:rPr lang="en-US" dirty="0" err="1" smtClean="0"/>
              <a:t>vx</a:t>
            </a:r>
            <a:r>
              <a:rPr lang="en-US" dirty="0" smtClean="0"/>
              <a:t>, </a:t>
            </a:r>
            <a:r>
              <a:rPr lang="en-US" dirty="0" err="1" smtClean="0"/>
              <a:t>vy</a:t>
            </a:r>
            <a:r>
              <a:rPr lang="en-US" dirty="0" smtClean="0"/>
              <a:t>)</a:t>
            </a:r>
          </a:p>
          <a:p>
            <a:pPr lvl="1"/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constraint</a:t>
            </a:r>
            <a:r>
              <a:rPr lang="en-US" dirty="0" smtClean="0"/>
              <a:t>: no more than 5 beavers allowed</a:t>
            </a:r>
          </a:p>
          <a:p>
            <a:pPr lvl="1"/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every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>1s positions are updated according to speed</a:t>
            </a:r>
          </a:p>
          <a:p>
            <a:pPr lvl="1"/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whenever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>a beavers hits a wall, its speed is reversed</a:t>
            </a:r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one simulator node displays current positions of all beavers</a:t>
            </a:r>
            <a:endParaRPr lang="en-US" sz="800" dirty="0" smtClean="0"/>
          </a:p>
          <a:p>
            <a:pPr lvl="1"/>
            <a:r>
              <a:rPr lang="en-US" dirty="0" smtClean="0"/>
              <a:t>arbitrary number of remote controller nodes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</a:t>
            </a:r>
            <a:r>
              <a:rPr lang="en-US" b="1" dirty="0" smtClean="0"/>
              <a:t>challenges</a:t>
            </a:r>
            <a:endParaRPr lang="en-US" b="1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533400" y="1752600"/>
            <a:ext cx="86106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concurren</a:t>
            </a:r>
            <a:r>
              <a:rPr lang="en-US" sz="3200" dirty="0" smtClean="0"/>
              <a:t>t access to (shared) beaver data</a:t>
            </a:r>
          </a:p>
          <a:p>
            <a:pPr lvl="1"/>
            <a:r>
              <a:rPr lang="en-US" dirty="0" smtClean="0"/>
              <a:t>from multiple remote controllers</a:t>
            </a:r>
          </a:p>
          <a:p>
            <a:pPr lvl="1"/>
            <a:r>
              <a:rPr lang="en-US" dirty="0" smtClean="0"/>
              <a:t>from timer events</a:t>
            </a:r>
          </a:p>
          <a:p>
            <a:pPr lvl="1"/>
            <a:r>
              <a:rPr lang="en-US" dirty="0" smtClean="0"/>
              <a:t>from </a:t>
            </a:r>
            <a:r>
              <a:rPr lang="en-US" smtClean="0"/>
              <a:t>GUI threads </a:t>
            </a:r>
            <a:endParaRPr lang="en-US" dirty="0" smtClean="0"/>
          </a:p>
          <a:p>
            <a:r>
              <a:rPr lang="en-US" sz="3200" dirty="0" smtClean="0"/>
              <a:t>fragmented implementation of </a:t>
            </a:r>
            <a:r>
              <a:rPr lang="en-US" sz="3200" i="1" dirty="0" smtClean="0"/>
              <a:t>whenever</a:t>
            </a:r>
            <a:r>
              <a:rPr lang="en-US" sz="3200" dirty="0" smtClean="0"/>
              <a:t> actions</a:t>
            </a:r>
          </a:p>
          <a:p>
            <a:pPr lvl="1"/>
            <a:r>
              <a:rPr lang="en-US" i="1" dirty="0" smtClean="0"/>
              <a:t>whenever</a:t>
            </a:r>
            <a:r>
              <a:rPr lang="en-US" dirty="0"/>
              <a:t> </a:t>
            </a:r>
            <a:r>
              <a:rPr lang="en-US" dirty="0" smtClean="0"/>
              <a:t>conditions can turn true at various code points</a:t>
            </a:r>
          </a:p>
          <a:p>
            <a:pPr lvl="2"/>
            <a:r>
              <a:rPr lang="en-US" i="1" dirty="0" smtClean="0"/>
              <a:t>e.g., (1) when position is auto-updated based on speed and</a:t>
            </a:r>
            <a:br>
              <a:rPr lang="en-US" i="1" dirty="0" smtClean="0"/>
            </a:br>
            <a:r>
              <a:rPr lang="en-US" i="1" dirty="0" smtClean="0"/>
              <a:t>       (2) when position is explicitly set by a remote controller</a:t>
            </a:r>
          </a:p>
          <a:p>
            <a:r>
              <a:rPr lang="en-US" sz="3200" dirty="0" smtClean="0"/>
              <a:t>fragmented implementation of </a:t>
            </a:r>
            <a:r>
              <a:rPr lang="en-US" sz="3200" i="1" dirty="0" smtClean="0"/>
              <a:t>constraint</a:t>
            </a:r>
            <a:r>
              <a:rPr lang="en-US" sz="3200" dirty="0" smtClean="0"/>
              <a:t> checks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1386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680275"/>
            <a:ext cx="8534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MAX_BEAVERS  = 5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MAX_X, MAX_Y = (10, 10)</a:t>
            </a:r>
          </a:p>
          <a:p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record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Beaver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2100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]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1676400"/>
            <a:ext cx="5410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beavers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listof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(Beaver)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invariant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beavers.size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&lt; MAX_BEAVERS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...</a:t>
            </a:r>
            <a:endParaRPr lang="en-US" sz="2100" i="1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RemoteCtrl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...</a:t>
            </a:r>
            <a:endParaRPr lang="en-US" sz="2100" i="1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07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events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915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event </a:t>
            </a:r>
            <a:r>
              <a:rPr lang="en-US" sz="21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Spawn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receiver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2100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guard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name.length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() == 1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handler</a:t>
            </a:r>
            <a:r>
              <a:rPr lang="en-US" sz="21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receiver.beavers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Beaver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name,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0,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0,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1,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0)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14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53638</TotalTime>
  <Words>1354</Words>
  <Application>Microsoft Office PowerPoint</Application>
  <PresentationFormat>On-screen Show (4:3)</PresentationFormat>
  <Paragraphs>338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Courier New</vt:lpstr>
      <vt:lpstr>Gill Sans MT</vt:lpstr>
      <vt:lpstr>Tw Cen MT</vt:lpstr>
      <vt:lpstr>Verdana</vt:lpstr>
      <vt:lpstr>Wingdings</vt:lpstr>
      <vt:lpstr>Wingdings 2</vt:lpstr>
      <vt:lpstr>Median</vt:lpstr>
      <vt:lpstr>Solstice</vt:lpstr>
      <vt:lpstr>REACT</vt:lpstr>
      <vt:lpstr>Robotics Programming</vt:lpstr>
      <vt:lpstr>PowerPoint Presentation</vt:lpstr>
      <vt:lpstr>Proposed Solution</vt:lpstr>
      <vt:lpstr>REACT: Records, Contexts, Events</vt:lpstr>
      <vt:lpstr>Example: BeaverSim</vt:lpstr>
      <vt:lpstr>Implementation challenges</vt:lpstr>
      <vt:lpstr>BeaverSim in REACT: model</vt:lpstr>
      <vt:lpstr>BeaverSim in REACT: events</vt:lpstr>
      <vt:lpstr>BeaverSim in REACT: events</vt:lpstr>
      <vt:lpstr>BeaverSim in REACT: contexts</vt:lpstr>
      <vt:lpstr>BeaverSim in REACT: contexts</vt:lpstr>
      <vt:lpstr>Big Idea</vt:lpstr>
      <vt:lpstr>Demo</vt:lpstr>
      <vt:lpstr>Status</vt:lpstr>
      <vt:lpstr>Benefits and Future Goals</vt:lpstr>
      <vt:lpstr>The End</vt:lpstr>
      <vt:lpstr>Hello World example</vt:lpstr>
      <vt:lpstr>A more complex example</vt:lpstr>
      <vt:lpstr>Variables</vt:lpstr>
      <vt:lpstr>In-depth: ‘whenever’ vs. ‘every’ events</vt:lpstr>
      <vt:lpstr>In-depth: ‘on’ events vs. actions</vt:lpstr>
      <vt:lpstr>Embedded C</vt:lpstr>
      <vt:lpstr>Technical contributions</vt:lpstr>
      <vt:lpstr>PowerPoint Presentation</vt:lpstr>
      <vt:lpstr>REACT</vt:lpstr>
      <vt:lpstr>Proposed Solution</vt:lpstr>
      <vt:lpstr>REACT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Will</dc:creator>
  <cp:lastModifiedBy>Aleksandar Milicevic</cp:lastModifiedBy>
  <cp:revision>155</cp:revision>
  <dcterms:created xsi:type="dcterms:W3CDTF">2012-10-28T19:28:57Z</dcterms:created>
  <dcterms:modified xsi:type="dcterms:W3CDTF">2013-11-25T15:35:20Z</dcterms:modified>
</cp:coreProperties>
</file>