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57" d="100"/>
          <a:sy n="57" d="100"/>
        </p:scale>
        <p:origin x="47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44920950180799"/>
          <c:y val="6.9859291285741004E-2"/>
          <c:w val="0.70551784182982402"/>
          <c:h val="0.86028141742851805"/>
        </c:manualLayout>
      </c:layout>
      <c:doughnutChart>
        <c:varyColors val="1"/>
        <c:ser>
          <c:idx val="0"/>
          <c:order val="0"/>
          <c:tx>
            <c:strRef>
              <c:f>Sheet1!$B$1</c:f>
              <c:strCache>
                <c:ptCount val="1"/>
                <c:pt idx="0">
                  <c:v>%</c:v>
                </c:pt>
              </c:strCache>
            </c:strRef>
          </c:tx>
          <c:dPt>
            <c:idx val="0"/>
            <c:bubble3D val="0"/>
            <c:spPr>
              <a:solidFill>
                <a:schemeClr val="accent4"/>
              </a:solidFill>
            </c:spPr>
            <c:extLst xmlns:c16r2="http://schemas.microsoft.com/office/drawing/2015/06/chart">
              <c:ext xmlns:c16="http://schemas.microsoft.com/office/drawing/2014/chart" uri="{C3380CC4-5D6E-409C-BE32-E72D297353CC}">
                <c16:uniqueId val="{00000001-B2F4-4166-88D4-1B173F49C083}"/>
              </c:ext>
            </c:extLst>
          </c:dPt>
          <c:dPt>
            <c:idx val="1"/>
            <c:bubble3D val="0"/>
            <c:spPr>
              <a:pattFill prst="ltDnDiag">
                <a:fgClr>
                  <a:schemeClr val="bg1">
                    <a:lumMod val="65000"/>
                  </a:schemeClr>
                </a:fgClr>
                <a:bgClr>
                  <a:schemeClr val="bg1">
                    <a:lumMod val="95000"/>
                  </a:schemeClr>
                </a:bgClr>
              </a:pattFill>
            </c:spPr>
            <c:extLst xmlns:c16r2="http://schemas.microsoft.com/office/drawing/2015/06/chart">
              <c:ext xmlns:c16="http://schemas.microsoft.com/office/drawing/2014/chart" uri="{C3380CC4-5D6E-409C-BE32-E72D297353CC}">
                <c16:uniqueId val="{00000003-B2F4-4166-88D4-1B173F49C083}"/>
              </c:ext>
            </c:extLst>
          </c:dPt>
          <c:cat>
            <c:strRef>
              <c:f>Sheet1!$A$2:$A$3</c:f>
              <c:strCache>
                <c:ptCount val="2"/>
                <c:pt idx="0">
                  <c:v>colored</c:v>
                </c:pt>
                <c:pt idx="1">
                  <c:v>blank</c:v>
                </c:pt>
              </c:strCache>
            </c:strRef>
          </c:cat>
          <c:val>
            <c:numRef>
              <c:f>Sheet1!$B$2:$B$3</c:f>
              <c:numCache>
                <c:formatCode>General</c:formatCode>
                <c:ptCount val="2"/>
                <c:pt idx="0">
                  <c:v>80</c:v>
                </c:pt>
                <c:pt idx="1">
                  <c:v>20</c:v>
                </c:pt>
              </c:numCache>
            </c:numRef>
          </c:val>
          <c:extLst xmlns:c16r2="http://schemas.microsoft.com/office/drawing/2015/06/chart">
            <c:ext xmlns:c16="http://schemas.microsoft.com/office/drawing/2014/chart" uri="{C3380CC4-5D6E-409C-BE32-E72D297353CC}">
              <c16:uniqueId val="{00000004-B2F4-4166-88D4-1B173F49C083}"/>
            </c:ext>
          </c:extLst>
        </c:ser>
        <c:dLbls>
          <c:showLegendKey val="0"/>
          <c:showVal val="0"/>
          <c:showCatName val="0"/>
          <c:showSerName val="0"/>
          <c:showPercent val="0"/>
          <c:showBubbleSize val="0"/>
          <c:showLeaderLines val="1"/>
        </c:dLbls>
        <c:firstSliceAng val="0"/>
        <c:holeSize val="84"/>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44920950180799"/>
          <c:y val="6.9859291285741004E-2"/>
          <c:w val="0.70551784182982402"/>
          <c:h val="0.86028141742851805"/>
        </c:manualLayout>
      </c:layout>
      <c:doughnutChart>
        <c:varyColors val="1"/>
        <c:ser>
          <c:idx val="0"/>
          <c:order val="0"/>
          <c:tx>
            <c:strRef>
              <c:f>Sheet1!$B$1</c:f>
              <c:strCache>
                <c:ptCount val="1"/>
                <c:pt idx="0">
                  <c:v>%</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21A2-41D6-AB64-44E7FE6AA528}"/>
              </c:ext>
            </c:extLst>
          </c:dPt>
          <c:dPt>
            <c:idx val="1"/>
            <c:bubble3D val="0"/>
            <c:spPr>
              <a:pattFill prst="ltDnDiag">
                <a:fgClr>
                  <a:schemeClr val="bg1">
                    <a:lumMod val="65000"/>
                  </a:schemeClr>
                </a:fgClr>
                <a:bgClr>
                  <a:schemeClr val="bg1">
                    <a:lumMod val="95000"/>
                  </a:schemeClr>
                </a:bgClr>
              </a:pattFill>
            </c:spPr>
            <c:extLst xmlns:c16r2="http://schemas.microsoft.com/office/drawing/2015/06/chart">
              <c:ext xmlns:c16="http://schemas.microsoft.com/office/drawing/2014/chart" uri="{C3380CC4-5D6E-409C-BE32-E72D297353CC}">
                <c16:uniqueId val="{00000003-21A2-41D6-AB64-44E7FE6AA528}"/>
              </c:ext>
            </c:extLst>
          </c:dPt>
          <c:cat>
            <c:strRef>
              <c:f>Sheet1!$A$2:$A$3</c:f>
              <c:strCache>
                <c:ptCount val="2"/>
                <c:pt idx="0">
                  <c:v>colored</c:v>
                </c:pt>
                <c:pt idx="1">
                  <c:v>blank</c:v>
                </c:pt>
              </c:strCache>
            </c:strRef>
          </c:cat>
          <c:val>
            <c:numRef>
              <c:f>Sheet1!$B$2:$B$3</c:f>
              <c:numCache>
                <c:formatCode>General</c:formatCode>
                <c:ptCount val="2"/>
                <c:pt idx="0">
                  <c:v>30</c:v>
                </c:pt>
                <c:pt idx="1">
                  <c:v>70</c:v>
                </c:pt>
              </c:numCache>
            </c:numRef>
          </c:val>
          <c:extLst xmlns:c16r2="http://schemas.microsoft.com/office/drawing/2015/06/chart">
            <c:ext xmlns:c16="http://schemas.microsoft.com/office/drawing/2014/chart" uri="{C3380CC4-5D6E-409C-BE32-E72D297353CC}">
              <c16:uniqueId val="{00000004-21A2-41D6-AB64-44E7FE6AA528}"/>
            </c:ext>
          </c:extLst>
        </c:ser>
        <c:dLbls>
          <c:showLegendKey val="0"/>
          <c:showVal val="0"/>
          <c:showCatName val="0"/>
          <c:showSerName val="0"/>
          <c:showPercent val="0"/>
          <c:showBubbleSize val="0"/>
          <c:showLeaderLines val="1"/>
        </c:dLbls>
        <c:firstSliceAng val="0"/>
        <c:holeSize val="84"/>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44920950180799"/>
          <c:y val="6.9859291285741004E-2"/>
          <c:w val="0.70551784182982402"/>
          <c:h val="0.86028141742851805"/>
        </c:manualLayout>
      </c:layout>
      <c:doughnutChart>
        <c:varyColors val="1"/>
        <c:ser>
          <c:idx val="0"/>
          <c:order val="0"/>
          <c:tx>
            <c:strRef>
              <c:f>Sheet1!$B$1</c:f>
              <c:strCache>
                <c:ptCount val="1"/>
                <c:pt idx="0">
                  <c:v>%</c:v>
                </c:pt>
              </c:strCache>
            </c:strRef>
          </c:tx>
          <c:dPt>
            <c:idx val="0"/>
            <c:bubble3D val="0"/>
            <c:spPr>
              <a:solidFill>
                <a:schemeClr val="accent3"/>
              </a:solidFill>
            </c:spPr>
            <c:extLst xmlns:c16r2="http://schemas.microsoft.com/office/drawing/2015/06/chart">
              <c:ext xmlns:c16="http://schemas.microsoft.com/office/drawing/2014/chart" uri="{C3380CC4-5D6E-409C-BE32-E72D297353CC}">
                <c16:uniqueId val="{00000001-D4B3-4EA6-8402-7A8F9B26B7AA}"/>
              </c:ext>
            </c:extLst>
          </c:dPt>
          <c:dPt>
            <c:idx val="1"/>
            <c:bubble3D val="0"/>
            <c:spPr>
              <a:pattFill prst="ltDnDiag">
                <a:fgClr>
                  <a:schemeClr val="bg1">
                    <a:lumMod val="65000"/>
                  </a:schemeClr>
                </a:fgClr>
                <a:bgClr>
                  <a:schemeClr val="bg1">
                    <a:lumMod val="95000"/>
                  </a:schemeClr>
                </a:bgClr>
              </a:pattFill>
            </c:spPr>
            <c:extLst xmlns:c16r2="http://schemas.microsoft.com/office/drawing/2015/06/chart">
              <c:ext xmlns:c16="http://schemas.microsoft.com/office/drawing/2014/chart" uri="{C3380CC4-5D6E-409C-BE32-E72D297353CC}">
                <c16:uniqueId val="{00000003-D4B3-4EA6-8402-7A8F9B26B7AA}"/>
              </c:ext>
            </c:extLst>
          </c:dPt>
          <c:cat>
            <c:strRef>
              <c:f>Sheet1!$A$2:$A$3</c:f>
              <c:strCache>
                <c:ptCount val="2"/>
                <c:pt idx="0">
                  <c:v>colored</c:v>
                </c:pt>
                <c:pt idx="1">
                  <c:v>blank</c:v>
                </c:pt>
              </c:strCache>
            </c:strRef>
          </c:cat>
          <c:val>
            <c:numRef>
              <c:f>Sheet1!$B$2:$B$3</c:f>
              <c:numCache>
                <c:formatCode>General</c:formatCode>
                <c:ptCount val="2"/>
                <c:pt idx="0">
                  <c:v>50</c:v>
                </c:pt>
                <c:pt idx="1">
                  <c:v>50</c:v>
                </c:pt>
              </c:numCache>
            </c:numRef>
          </c:val>
          <c:extLst xmlns:c16r2="http://schemas.microsoft.com/office/drawing/2015/06/chart">
            <c:ext xmlns:c16="http://schemas.microsoft.com/office/drawing/2014/chart" uri="{C3380CC4-5D6E-409C-BE32-E72D297353CC}">
              <c16:uniqueId val="{00000004-D4B3-4EA6-8402-7A8F9B26B7AA}"/>
            </c:ext>
          </c:extLst>
        </c:ser>
        <c:dLbls>
          <c:showLegendKey val="0"/>
          <c:showVal val="0"/>
          <c:showCatName val="0"/>
          <c:showSerName val="0"/>
          <c:showPercent val="0"/>
          <c:showBubbleSize val="0"/>
          <c:showLeaderLines val="1"/>
        </c:dLbls>
        <c:firstSliceAng val="0"/>
        <c:holeSize val="84"/>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44920950180799"/>
          <c:y val="6.9859291285741004E-2"/>
          <c:w val="0.70551784182982402"/>
          <c:h val="0.86028141742851805"/>
        </c:manualLayout>
      </c:layout>
      <c:doughnutChart>
        <c:varyColors val="1"/>
        <c:ser>
          <c:idx val="0"/>
          <c:order val="0"/>
          <c:tx>
            <c:strRef>
              <c:f>Sheet1!$B$1</c:f>
              <c:strCache>
                <c:ptCount val="1"/>
                <c:pt idx="0">
                  <c:v>%</c:v>
                </c:pt>
              </c:strCache>
            </c:strRef>
          </c:tx>
          <c:spPr>
            <a:solidFill>
              <a:srgbClr val="C00000"/>
            </a:solidFill>
          </c:spPr>
          <c:dPt>
            <c:idx val="0"/>
            <c:bubble3D val="0"/>
            <c:extLst xmlns:c16r2="http://schemas.microsoft.com/office/drawing/2015/06/chart">
              <c:ext xmlns:c16="http://schemas.microsoft.com/office/drawing/2014/chart" uri="{C3380CC4-5D6E-409C-BE32-E72D297353CC}">
                <c16:uniqueId val="{00000001-74B4-41D9-8659-637EFDA2BD1C}"/>
              </c:ext>
            </c:extLst>
          </c:dPt>
          <c:dPt>
            <c:idx val="1"/>
            <c:bubble3D val="0"/>
            <c:extLst xmlns:c16r2="http://schemas.microsoft.com/office/drawing/2015/06/chart">
              <c:ext xmlns:c16="http://schemas.microsoft.com/office/drawing/2014/chart" uri="{C3380CC4-5D6E-409C-BE32-E72D297353CC}">
                <c16:uniqueId val="{00000003-74B4-41D9-8659-637EFDA2BD1C}"/>
              </c:ext>
            </c:extLst>
          </c:dPt>
          <c:cat>
            <c:strRef>
              <c:f>Sheet1!$A$2:$A$3</c:f>
              <c:strCache>
                <c:ptCount val="2"/>
                <c:pt idx="0">
                  <c:v>colored</c:v>
                </c:pt>
                <c:pt idx="1">
                  <c:v>blank</c:v>
                </c:pt>
              </c:strCache>
            </c:strRef>
          </c:cat>
          <c:val>
            <c:numRef>
              <c:f>Sheet1!$B$2:$B$3</c:f>
              <c:numCache>
                <c:formatCode>General</c:formatCode>
                <c:ptCount val="2"/>
                <c:pt idx="0">
                  <c:v>60</c:v>
                </c:pt>
                <c:pt idx="1">
                  <c:v>20</c:v>
                </c:pt>
              </c:numCache>
            </c:numRef>
          </c:val>
          <c:extLst xmlns:c16r2="http://schemas.microsoft.com/office/drawing/2015/06/chart">
            <c:ext xmlns:c16="http://schemas.microsoft.com/office/drawing/2014/chart" uri="{C3380CC4-5D6E-409C-BE32-E72D297353CC}">
              <c16:uniqueId val="{00000004-74B4-41D9-8659-637EFDA2BD1C}"/>
            </c:ext>
          </c:extLst>
        </c:ser>
        <c:dLbls>
          <c:showLegendKey val="0"/>
          <c:showVal val="0"/>
          <c:showCatName val="0"/>
          <c:showSerName val="0"/>
          <c:showPercent val="0"/>
          <c:showBubbleSize val="0"/>
          <c:showLeaderLines val="1"/>
        </c:dLbls>
        <c:firstSliceAng val="0"/>
        <c:holeSize val="84"/>
      </c:doughnut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64ABC9-E4ED-4BA5-BA9B-E9F492D7BE91}"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396505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4ABC9-E4ED-4BA5-BA9B-E9F492D7BE91}"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347617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4ABC9-E4ED-4BA5-BA9B-E9F492D7BE91}"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1314081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85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20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273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91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50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27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0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4ABC9-E4ED-4BA5-BA9B-E9F492D7BE91}"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264186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4ABC9-E4ED-4BA5-BA9B-E9F492D7BE91}"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110901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4ABC9-E4ED-4BA5-BA9B-E9F492D7BE91}"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287447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64ABC9-E4ED-4BA5-BA9B-E9F492D7BE91}"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264182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4ABC9-E4ED-4BA5-BA9B-E9F492D7BE91}"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322960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4ABC9-E4ED-4BA5-BA9B-E9F492D7BE91}"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108293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64ABC9-E4ED-4BA5-BA9B-E9F492D7BE91}"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165224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64ABC9-E4ED-4BA5-BA9B-E9F492D7BE91}"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2F6AF-6B2C-4DA6-B4E2-ABFA04AB43D8}" type="slidenum">
              <a:rPr lang="en-US" smtClean="0"/>
              <a:t>‹#›</a:t>
            </a:fld>
            <a:endParaRPr lang="en-US"/>
          </a:p>
        </p:txBody>
      </p:sp>
    </p:spTree>
    <p:extLst>
      <p:ext uri="{BB962C8B-B14F-4D97-AF65-F5344CB8AC3E}">
        <p14:creationId xmlns:p14="http://schemas.microsoft.com/office/powerpoint/2010/main" val="273657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4ABC9-E4ED-4BA5-BA9B-E9F492D7BE91}" type="datetimeFigureOut">
              <a:rPr lang="en-US" smtClean="0"/>
              <a:t>6/3/2024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2F6AF-6B2C-4DA6-B4E2-ABFA04AB43D8}" type="slidenum">
              <a:rPr lang="en-US" smtClean="0"/>
              <a:t>‹#›</a:t>
            </a:fld>
            <a:endParaRPr lang="en-US"/>
          </a:p>
        </p:txBody>
      </p:sp>
    </p:spTree>
    <p:extLst>
      <p:ext uri="{BB962C8B-B14F-4D97-AF65-F5344CB8AC3E}">
        <p14:creationId xmlns:p14="http://schemas.microsoft.com/office/powerpoint/2010/main" val="168314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385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85926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97532" y="143021"/>
            <a:ext cx="2701636" cy="2712892"/>
          </a:xfrm>
          <a:prstGeom prst="rect">
            <a:avLst/>
          </a:prstGeom>
        </p:spPr>
      </p:pic>
      <p:sp>
        <p:nvSpPr>
          <p:cNvPr id="2" name="Title 1"/>
          <p:cNvSpPr>
            <a:spLocks noGrp="1"/>
          </p:cNvSpPr>
          <p:nvPr>
            <p:ph type="ctrTitle"/>
          </p:nvPr>
        </p:nvSpPr>
        <p:spPr>
          <a:xfrm>
            <a:off x="1504950" y="2989263"/>
            <a:ext cx="9144000" cy="2387600"/>
          </a:xfrm>
        </p:spPr>
        <p:txBody>
          <a:bodyPr/>
          <a:lstStyle/>
          <a:p>
            <a:r>
              <a:rPr lang="en-US" b="1" dirty="0" smtClean="0">
                <a:solidFill>
                  <a:srgbClr val="002060"/>
                </a:solidFill>
                <a:latin typeface="Arial" panose="020B0604020202020204" pitchFamily="34" charset="0"/>
                <a:cs typeface="Arial" panose="020B0604020202020204" pitchFamily="34" charset="0"/>
              </a:rPr>
              <a:t>POTENT ACADEMY INTERNATIONAL</a:t>
            </a:r>
            <a:endParaRPr lang="en-US" b="1" dirty="0">
              <a:solidFill>
                <a:srgbClr val="00206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266950" y="5510213"/>
            <a:ext cx="7620000" cy="465137"/>
          </a:xfrm>
        </p:spPr>
        <p:txBody>
          <a:bodyPr>
            <a:normAutofit/>
          </a:bodyPr>
          <a:lstStyle/>
          <a:p>
            <a:r>
              <a:rPr lang="en-US" sz="2000" b="1" dirty="0" smtClean="0">
                <a:solidFill>
                  <a:srgbClr val="FF0000"/>
                </a:solidFill>
                <a:latin typeface="Bradley Hand ITC" panose="03070402050302030203" pitchFamily="66" charset="0"/>
                <a:cs typeface="Arial" panose="020B0604020202020204" pitchFamily="34" charset="0"/>
              </a:rPr>
              <a:t>…</a:t>
            </a:r>
            <a:r>
              <a:rPr lang="en-US" sz="2000" b="1" dirty="0" smtClean="0">
                <a:solidFill>
                  <a:srgbClr val="FF0000"/>
                </a:solidFill>
                <a:latin typeface="Bradley Hand ITC" panose="03070402050302030203" pitchFamily="66" charset="0"/>
                <a:cs typeface="Arial" panose="020B0604020202020204" pitchFamily="34" charset="0"/>
              </a:rPr>
              <a:t>We Inspire with Knowledge </a:t>
            </a:r>
            <a:endParaRPr lang="en-US" sz="2000" b="1" dirty="0">
              <a:solidFill>
                <a:srgbClr val="FF0000"/>
              </a:solidFill>
              <a:latin typeface="Bradley Hand ITC" panose="03070402050302030203" pitchFamily="66" charset="0"/>
              <a:cs typeface="Arial" panose="020B0604020202020204" pitchFamily="34" charset="0"/>
            </a:endParaRPr>
          </a:p>
        </p:txBody>
      </p:sp>
    </p:spTree>
    <p:extLst>
      <p:ext uri="{BB962C8B-B14F-4D97-AF65-F5344CB8AC3E}">
        <p14:creationId xmlns:p14="http://schemas.microsoft.com/office/powerpoint/2010/main" val="244571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04A1285-9BB8-4D24-BDC4-C49C2D33C862}"/>
              </a:ext>
            </a:extLst>
          </p:cNvPr>
          <p:cNvGrpSpPr/>
          <p:nvPr/>
        </p:nvGrpSpPr>
        <p:grpSpPr>
          <a:xfrm>
            <a:off x="7246710" y="4093801"/>
            <a:ext cx="4538627" cy="1188906"/>
            <a:chOff x="6665542" y="2703436"/>
            <a:chExt cx="4797245" cy="1188906"/>
          </a:xfrm>
        </p:grpSpPr>
        <p:sp>
          <p:nvSpPr>
            <p:cNvPr id="9" name="TextBox 8">
              <a:extLst>
                <a:ext uri="{FF2B5EF4-FFF2-40B4-BE49-F238E27FC236}">
                  <a16:creationId xmlns:a16="http://schemas.microsoft.com/office/drawing/2014/main" xmlns="" id="{A11209D1-D6D2-4A73-B72D-BA783EBA6C35}"/>
                </a:ext>
              </a:extLst>
            </p:cNvPr>
            <p:cNvSpPr txBox="1"/>
            <p:nvPr/>
          </p:nvSpPr>
          <p:spPr>
            <a:xfrm>
              <a:off x="6665542" y="2703436"/>
              <a:ext cx="4777152" cy="92333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5400" b="0" i="0" u="none" strike="noStrike" kern="1200" cap="none" spc="0" normalizeH="0" baseline="0" noProof="0" dirty="0">
                  <a:ln>
                    <a:noFill/>
                  </a:ln>
                  <a:solidFill>
                    <a:prstClr val="white"/>
                  </a:solidFill>
                  <a:effectLst/>
                  <a:uLnTx/>
                  <a:uFillTx/>
                  <a:latin typeface="Arial"/>
                  <a:ea typeface="맑은 고딕"/>
                  <a:cs typeface="Arial" pitchFamily="34" charset="0"/>
                </a:rPr>
                <a:t>THANK YOU</a:t>
              </a:r>
              <a:endParaRPr kumimoji="0" lang="ko-KR" altLang="en-US" sz="5400" b="0" i="0" u="none" strike="noStrike" kern="1200" cap="none" spc="0" normalizeH="0" baseline="0" noProof="0" dirty="0">
                <a:ln>
                  <a:noFill/>
                </a:ln>
                <a:solidFill>
                  <a:prstClr val="white"/>
                </a:solidFill>
                <a:effectLst/>
                <a:uLnTx/>
                <a:uFillTx/>
                <a:latin typeface="Arial"/>
                <a:ea typeface="맑은 고딕"/>
                <a:cs typeface="Arial" pitchFamily="34" charset="0"/>
              </a:endParaRPr>
            </a:p>
          </p:txBody>
        </p:sp>
        <p:sp>
          <p:nvSpPr>
            <p:cNvPr id="10" name="TextBox 9">
              <a:extLst>
                <a:ext uri="{FF2B5EF4-FFF2-40B4-BE49-F238E27FC236}">
                  <a16:creationId xmlns:a16="http://schemas.microsoft.com/office/drawing/2014/main" xmlns="" id="{552B9087-3465-4062-8B6C-3AE83F35A6A8}"/>
                </a:ext>
              </a:extLst>
            </p:cNvPr>
            <p:cNvSpPr txBox="1"/>
            <p:nvPr/>
          </p:nvSpPr>
          <p:spPr>
            <a:xfrm>
              <a:off x="6685691" y="3512686"/>
              <a:ext cx="4777096" cy="379656"/>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67" b="0" i="0" u="none" strike="noStrike" kern="1200" cap="none" spc="0" normalizeH="0" baseline="0" noProof="0" dirty="0">
                <a:ln>
                  <a:noFill/>
                </a:ln>
                <a:solidFill>
                  <a:prstClr val="white"/>
                </a:solidFill>
                <a:effectLst/>
                <a:uLnTx/>
                <a:uFillTx/>
                <a:latin typeface="Arial"/>
                <a:ea typeface="맑은 고딕"/>
                <a:cs typeface="Arial" pitchFamily="34" charset="0"/>
              </a:endParaRPr>
            </a:p>
          </p:txBody>
        </p:sp>
      </p:grpSp>
      <p:pic>
        <p:nvPicPr>
          <p:cNvPr id="2" name="Picture 1"/>
          <p:cNvPicPr>
            <a:picLocks noChangeAspect="1"/>
          </p:cNvPicPr>
          <p:nvPr/>
        </p:nvPicPr>
        <p:blipFill>
          <a:blip r:embed="rId2"/>
          <a:stretch>
            <a:fillRect/>
          </a:stretch>
        </p:blipFill>
        <p:spPr>
          <a:xfrm>
            <a:off x="10440031" y="274320"/>
            <a:ext cx="1633649" cy="1637328"/>
          </a:xfrm>
          <a:prstGeom prst="rect">
            <a:avLst/>
          </a:prstGeom>
        </p:spPr>
      </p:pic>
    </p:spTree>
    <p:extLst>
      <p:ext uri="{BB962C8B-B14F-4D97-AF65-F5344CB8AC3E}">
        <p14:creationId xmlns:p14="http://schemas.microsoft.com/office/powerpoint/2010/main" val="170876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B02894AB-D42D-4C72-AF38-625276C2FFA8}"/>
              </a:ext>
            </a:extLst>
          </p:cNvPr>
          <p:cNvSpPr/>
          <p:nvPr/>
        </p:nvSpPr>
        <p:spPr>
          <a:xfrm>
            <a:off x="-1" y="4525818"/>
            <a:ext cx="12192001" cy="2332182"/>
          </a:xfrm>
          <a:prstGeom prst="rect">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맑은 고딕"/>
              <a:cs typeface="+mn-cs"/>
            </a:endParaRPr>
          </a:p>
        </p:txBody>
      </p:sp>
      <p:sp>
        <p:nvSpPr>
          <p:cNvPr id="10" name="TextBox 9">
            <a:extLst>
              <a:ext uri="{FF2B5EF4-FFF2-40B4-BE49-F238E27FC236}">
                <a16:creationId xmlns:a16="http://schemas.microsoft.com/office/drawing/2014/main" xmlns="" id="{493694D8-8CF5-4FE1-B692-77DAC5112306}"/>
              </a:ext>
            </a:extLst>
          </p:cNvPr>
          <p:cNvSpPr txBox="1"/>
          <p:nvPr/>
        </p:nvSpPr>
        <p:spPr>
          <a:xfrm>
            <a:off x="1" y="4767037"/>
            <a:ext cx="12191999" cy="3693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smtClean="0">
                <a:ln>
                  <a:noFill/>
                </a:ln>
                <a:solidFill>
                  <a:prstClr val="white"/>
                </a:solidFill>
                <a:effectLst/>
                <a:uLnTx/>
                <a:uFillTx/>
                <a:latin typeface="Arial"/>
                <a:ea typeface="맑은 고딕"/>
                <a:cs typeface="Arial" pitchFamily="34" charset="0"/>
              </a:rPr>
              <a:t>MEET</a:t>
            </a:r>
            <a:r>
              <a:rPr kumimoji="0" lang="en-US" altLang="ko-KR" b="0" i="0" u="none" strike="noStrike" kern="1200" cap="none" spc="0" normalizeH="0" noProof="0" dirty="0" smtClean="0">
                <a:ln>
                  <a:noFill/>
                </a:ln>
                <a:solidFill>
                  <a:prstClr val="white"/>
                </a:solidFill>
                <a:effectLst/>
                <a:uLnTx/>
                <a:uFillTx/>
                <a:latin typeface="Arial"/>
                <a:ea typeface="맑은 고딕"/>
                <a:cs typeface="Arial" pitchFamily="34" charset="0"/>
              </a:rPr>
              <a:t> US</a:t>
            </a:r>
            <a:endParaRPr kumimoji="0" lang="ko-KR" altLang="en-US" b="0" i="0" u="none" strike="noStrike" kern="1200" cap="none" spc="0" normalizeH="0" baseline="0" noProof="0" dirty="0">
              <a:ln>
                <a:noFill/>
              </a:ln>
              <a:solidFill>
                <a:prstClr val="white"/>
              </a:solidFill>
              <a:effectLst/>
              <a:uLnTx/>
              <a:uFillTx/>
              <a:latin typeface="Arial"/>
              <a:ea typeface="맑은 고딕"/>
              <a:cs typeface="Arial" pitchFamily="34" charset="0"/>
            </a:endParaRPr>
          </a:p>
        </p:txBody>
      </p:sp>
      <p:sp>
        <p:nvSpPr>
          <p:cNvPr id="11" name="TextBox 10">
            <a:extLst>
              <a:ext uri="{FF2B5EF4-FFF2-40B4-BE49-F238E27FC236}">
                <a16:creationId xmlns:a16="http://schemas.microsoft.com/office/drawing/2014/main" xmlns="" id="{ADF0DB56-26DE-4005-902B-2E68ACC2F5A6}"/>
              </a:ext>
            </a:extLst>
          </p:cNvPr>
          <p:cNvSpPr txBox="1"/>
          <p:nvPr/>
        </p:nvSpPr>
        <p:spPr>
          <a:xfrm>
            <a:off x="-6" y="5376373"/>
            <a:ext cx="12191998" cy="1241622"/>
          </a:xfrm>
          <a:prstGeom prst="rect">
            <a:avLst/>
          </a:prstGeom>
          <a:noFill/>
        </p:spPr>
        <p:txBody>
          <a:bodyPr wrap="square" rtlCol="0" anchor="ctr">
            <a:spAutoFit/>
          </a:bodyPr>
          <a:lstStyle/>
          <a:p>
            <a:pPr lvl="0" algn="ctr"/>
            <a:r>
              <a:rPr lang="en-US" altLang="ko-KR" sz="1867" dirty="0">
                <a:solidFill>
                  <a:prstClr val="white"/>
                </a:solidFill>
                <a:cs typeface="Arial" pitchFamily="34" charset="0"/>
              </a:rPr>
              <a:t>Potent Academy International is a premier institution dedicated to shaping the leaders of tomorrow through innovative and comprehensive leadership and business education. Our mission is to empower individuals with the skills, knowledge, and mindset necessary to excel in the dynamic and complex world of business.</a:t>
            </a:r>
          </a:p>
          <a:p>
            <a:pPr lvl="0" algn="ctr"/>
            <a:endParaRPr lang="en-US" altLang="ko-KR" sz="1867" dirty="0">
              <a:solidFill>
                <a:prstClr val="white"/>
              </a:solidFill>
              <a:cs typeface="Arial" pitchFamily="34" charset="0"/>
            </a:endParaRPr>
          </a:p>
        </p:txBody>
      </p:sp>
      <p:pic>
        <p:nvPicPr>
          <p:cNvPr id="23" name="Picture 22"/>
          <p:cNvPicPr>
            <a:picLocks noChangeAspect="1"/>
          </p:cNvPicPr>
          <p:nvPr/>
        </p:nvPicPr>
        <p:blipFill>
          <a:blip r:embed="rId2"/>
          <a:stretch>
            <a:fillRect/>
          </a:stretch>
        </p:blipFill>
        <p:spPr>
          <a:xfrm>
            <a:off x="10668000" y="91440"/>
            <a:ext cx="1463167" cy="1469263"/>
          </a:xfrm>
          <a:prstGeom prst="rect">
            <a:avLst/>
          </a:prstGeom>
        </p:spPr>
      </p:pic>
    </p:spTree>
    <p:extLst>
      <p:ext uri="{BB962C8B-B14F-4D97-AF65-F5344CB8AC3E}">
        <p14:creationId xmlns:p14="http://schemas.microsoft.com/office/powerpoint/2010/main" val="374385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OUR VISION</a:t>
            </a:r>
            <a:endParaRPr lang="en-US" dirty="0"/>
          </a:p>
        </p:txBody>
      </p:sp>
      <p:sp>
        <p:nvSpPr>
          <p:cNvPr id="30" name="Rectangle 29">
            <a:extLst>
              <a:ext uri="{FF2B5EF4-FFF2-40B4-BE49-F238E27FC236}">
                <a16:creationId xmlns:a16="http://schemas.microsoft.com/office/drawing/2014/main" xmlns="" id="{BDE081C6-6676-4835-A733-E630F41C8CEC}"/>
              </a:ext>
            </a:extLst>
          </p:cNvPr>
          <p:cNvSpPr/>
          <p:nvPr/>
        </p:nvSpPr>
        <p:spPr>
          <a:xfrm>
            <a:off x="6102677" y="1811216"/>
            <a:ext cx="5184000" cy="941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1" name="Isosceles Triangle 26">
            <a:extLst>
              <a:ext uri="{FF2B5EF4-FFF2-40B4-BE49-F238E27FC236}">
                <a16:creationId xmlns:a16="http://schemas.microsoft.com/office/drawing/2014/main" xmlns="" id="{1A4A7728-9CCB-488E-81A2-9ECC9116C5EF}"/>
              </a:ext>
            </a:extLst>
          </p:cNvPr>
          <p:cNvSpPr/>
          <p:nvPr/>
        </p:nvSpPr>
        <p:spPr>
          <a:xfrm rot="16200000">
            <a:off x="4322378" y="2065721"/>
            <a:ext cx="2036677" cy="152766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2" name="Rectangle 31">
            <a:extLst>
              <a:ext uri="{FF2B5EF4-FFF2-40B4-BE49-F238E27FC236}">
                <a16:creationId xmlns:a16="http://schemas.microsoft.com/office/drawing/2014/main" xmlns="" id="{94D8A313-C781-4072-832F-F9F626059C92}"/>
              </a:ext>
            </a:extLst>
          </p:cNvPr>
          <p:cNvSpPr/>
          <p:nvPr/>
        </p:nvSpPr>
        <p:spPr>
          <a:xfrm>
            <a:off x="6102677" y="2913849"/>
            <a:ext cx="5184000" cy="9417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3" name="Isosceles Triangle 48">
            <a:extLst>
              <a:ext uri="{FF2B5EF4-FFF2-40B4-BE49-F238E27FC236}">
                <a16:creationId xmlns:a16="http://schemas.microsoft.com/office/drawing/2014/main" xmlns="" id="{63D23495-2154-4751-9D09-7857A3A9E9B3}"/>
              </a:ext>
            </a:extLst>
          </p:cNvPr>
          <p:cNvSpPr/>
          <p:nvPr/>
        </p:nvSpPr>
        <p:spPr>
          <a:xfrm rot="16200000">
            <a:off x="4833076" y="2646353"/>
            <a:ext cx="1003975" cy="1538968"/>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4" name="Rectangle 33">
            <a:extLst>
              <a:ext uri="{FF2B5EF4-FFF2-40B4-BE49-F238E27FC236}">
                <a16:creationId xmlns:a16="http://schemas.microsoft.com/office/drawing/2014/main" xmlns="" id="{9CC8627D-44FE-4D05-AF63-CB44FD60B1F4}"/>
              </a:ext>
            </a:extLst>
          </p:cNvPr>
          <p:cNvSpPr/>
          <p:nvPr/>
        </p:nvSpPr>
        <p:spPr>
          <a:xfrm>
            <a:off x="6102677" y="4016482"/>
            <a:ext cx="5184000" cy="9417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5" name="Isosceles Triangle 49">
            <a:extLst>
              <a:ext uri="{FF2B5EF4-FFF2-40B4-BE49-F238E27FC236}">
                <a16:creationId xmlns:a16="http://schemas.microsoft.com/office/drawing/2014/main" xmlns="" id="{AE8B6F3B-AD1B-4293-A785-231B56E826E6}"/>
              </a:ext>
            </a:extLst>
          </p:cNvPr>
          <p:cNvSpPr/>
          <p:nvPr/>
        </p:nvSpPr>
        <p:spPr>
          <a:xfrm rot="16200000">
            <a:off x="4835894" y="3689615"/>
            <a:ext cx="998749" cy="153855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36" name="Rectangle 35">
            <a:extLst>
              <a:ext uri="{FF2B5EF4-FFF2-40B4-BE49-F238E27FC236}">
                <a16:creationId xmlns:a16="http://schemas.microsoft.com/office/drawing/2014/main" xmlns="" id="{8448DD25-2B10-4647-81E2-4411DAC947F7}"/>
              </a:ext>
            </a:extLst>
          </p:cNvPr>
          <p:cNvSpPr/>
          <p:nvPr/>
        </p:nvSpPr>
        <p:spPr>
          <a:xfrm>
            <a:off x="6102677" y="5120401"/>
            <a:ext cx="5184000" cy="9417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7" name="Isosceles Triangle 50">
            <a:extLst>
              <a:ext uri="{FF2B5EF4-FFF2-40B4-BE49-F238E27FC236}">
                <a16:creationId xmlns:a16="http://schemas.microsoft.com/office/drawing/2014/main" xmlns="" id="{6246A2EB-3616-4C71-8FC1-3789770697BC}"/>
              </a:ext>
            </a:extLst>
          </p:cNvPr>
          <p:cNvSpPr/>
          <p:nvPr/>
        </p:nvSpPr>
        <p:spPr>
          <a:xfrm rot="16200000">
            <a:off x="4329752" y="4287388"/>
            <a:ext cx="2025426" cy="152416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2109512"/>
              <a:gd name="connsiteY0" fmla="*/ 1054069 h 1054069"/>
              <a:gd name="connsiteX1" fmla="*/ 2109512 w 2109512"/>
              <a:gd name="connsiteY1" fmla="*/ 0 h 1054069"/>
              <a:gd name="connsiteX2" fmla="*/ 1008000 w 2109512"/>
              <a:gd name="connsiteY2" fmla="*/ 1054069 h 1054069"/>
              <a:gd name="connsiteX3" fmla="*/ 0 w 2109512"/>
              <a:gd name="connsiteY3" fmla="*/ 1054069 h 1054069"/>
              <a:gd name="connsiteX0" fmla="*/ 0 w 2172255"/>
              <a:gd name="connsiteY0" fmla="*/ 1064989 h 1064989"/>
              <a:gd name="connsiteX1" fmla="*/ 2172255 w 2172255"/>
              <a:gd name="connsiteY1" fmla="*/ 0 h 1064989"/>
              <a:gd name="connsiteX2" fmla="*/ 1008000 w 2172255"/>
              <a:gd name="connsiteY2" fmla="*/ 1064989 h 1064989"/>
              <a:gd name="connsiteX3" fmla="*/ 0 w 2172255"/>
              <a:gd name="connsiteY3" fmla="*/ 1064989 h 1064989"/>
              <a:gd name="connsiteX0" fmla="*/ 0 w 2168072"/>
              <a:gd name="connsiteY0" fmla="*/ 1064989 h 1064989"/>
              <a:gd name="connsiteX1" fmla="*/ 2168072 w 2168072"/>
              <a:gd name="connsiteY1" fmla="*/ 0 h 1064989"/>
              <a:gd name="connsiteX2" fmla="*/ 1008000 w 2168072"/>
              <a:gd name="connsiteY2" fmla="*/ 1064989 h 1064989"/>
              <a:gd name="connsiteX3" fmla="*/ 0 w 2168072"/>
              <a:gd name="connsiteY3" fmla="*/ 1064989 h 1064989"/>
            </a:gdLst>
            <a:ahLst/>
            <a:cxnLst>
              <a:cxn ang="0">
                <a:pos x="connsiteX0" y="connsiteY0"/>
              </a:cxn>
              <a:cxn ang="0">
                <a:pos x="connsiteX1" y="connsiteY1"/>
              </a:cxn>
              <a:cxn ang="0">
                <a:pos x="connsiteX2" y="connsiteY2"/>
              </a:cxn>
              <a:cxn ang="0">
                <a:pos x="connsiteX3" y="connsiteY3"/>
              </a:cxn>
            </a:cxnLst>
            <a:rect l="l" t="t" r="r" b="b"/>
            <a:pathLst>
              <a:path w="2168072" h="1064989">
                <a:moveTo>
                  <a:pt x="0" y="1064989"/>
                </a:moveTo>
                <a:lnTo>
                  <a:pt x="2168072" y="0"/>
                </a:lnTo>
                <a:lnTo>
                  <a:pt x="1008000" y="1064989"/>
                </a:lnTo>
                <a:lnTo>
                  <a:pt x="0" y="1064989"/>
                </a:lnTo>
                <a:close/>
              </a:path>
            </a:pathLst>
          </a:custGeom>
          <a:gradFill>
            <a:gsLst>
              <a:gs pos="0">
                <a:schemeClr val="accent4">
                  <a:lumMod val="80000"/>
                </a:schemeClr>
              </a:gs>
              <a:gs pos="100000">
                <a:schemeClr val="accent4">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38" name="Group 37">
            <a:extLst>
              <a:ext uri="{FF2B5EF4-FFF2-40B4-BE49-F238E27FC236}">
                <a16:creationId xmlns:a16="http://schemas.microsoft.com/office/drawing/2014/main" xmlns="" id="{EAD84698-0377-4EE3-95A9-ED17DC97C0D9}"/>
              </a:ext>
            </a:extLst>
          </p:cNvPr>
          <p:cNvGrpSpPr/>
          <p:nvPr/>
        </p:nvGrpSpPr>
        <p:grpSpPr>
          <a:xfrm>
            <a:off x="1057410" y="3116587"/>
            <a:ext cx="3483040" cy="3495618"/>
            <a:chOff x="1130676" y="2793247"/>
            <a:chExt cx="3431456" cy="3443848"/>
          </a:xfrm>
        </p:grpSpPr>
        <p:sp>
          <p:nvSpPr>
            <p:cNvPr id="39" name="Freeform 18">
              <a:extLst>
                <a:ext uri="{FF2B5EF4-FFF2-40B4-BE49-F238E27FC236}">
                  <a16:creationId xmlns:a16="http://schemas.microsoft.com/office/drawing/2014/main" xmlns="" id="{A136CB49-16CB-4702-88EB-B05E33D8781E}"/>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Rounded Rectangle 18">
              <a:extLst>
                <a:ext uri="{FF2B5EF4-FFF2-40B4-BE49-F238E27FC236}">
                  <a16:creationId xmlns:a16="http://schemas.microsoft.com/office/drawing/2014/main" xmlns="" id="{2B5D3EFA-0406-45A9-B4E1-E1C8A22E7C0B}"/>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Freeform 10">
              <a:extLst>
                <a:ext uri="{FF2B5EF4-FFF2-40B4-BE49-F238E27FC236}">
                  <a16:creationId xmlns:a16="http://schemas.microsoft.com/office/drawing/2014/main" xmlns="" id="{C1F8CC5F-CC5A-4FF8-8968-D73CBB1E0E96}"/>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1">
              <a:extLst>
                <a:ext uri="{FF2B5EF4-FFF2-40B4-BE49-F238E27FC236}">
                  <a16:creationId xmlns:a16="http://schemas.microsoft.com/office/drawing/2014/main" xmlns="" id="{EF19EEB1-97B4-40E2-A83F-16B4119868A5}"/>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Freeform 14">
              <a:extLst>
                <a:ext uri="{FF2B5EF4-FFF2-40B4-BE49-F238E27FC236}">
                  <a16:creationId xmlns:a16="http://schemas.microsoft.com/office/drawing/2014/main" xmlns="" id="{1B103A9A-380A-4D50-B1B9-48DA1AA9C58B}"/>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Freeform 15">
              <a:extLst>
                <a:ext uri="{FF2B5EF4-FFF2-40B4-BE49-F238E27FC236}">
                  <a16:creationId xmlns:a16="http://schemas.microsoft.com/office/drawing/2014/main" xmlns="" id="{FACA3C0E-0B06-43D5-A58E-D00A6EF0A284}"/>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 name="Group 44">
            <a:extLst>
              <a:ext uri="{FF2B5EF4-FFF2-40B4-BE49-F238E27FC236}">
                <a16:creationId xmlns:a16="http://schemas.microsoft.com/office/drawing/2014/main" xmlns="" id="{0202E8DD-C4A7-4D01-BA91-4F9FC6787D11}"/>
              </a:ext>
            </a:extLst>
          </p:cNvPr>
          <p:cNvGrpSpPr/>
          <p:nvPr/>
        </p:nvGrpSpPr>
        <p:grpSpPr>
          <a:xfrm>
            <a:off x="808923" y="1380717"/>
            <a:ext cx="4120925" cy="1888429"/>
            <a:chOff x="803640" y="3261093"/>
            <a:chExt cx="2059657" cy="1888427"/>
          </a:xfrm>
        </p:grpSpPr>
        <p:sp>
          <p:nvSpPr>
            <p:cNvPr id="46" name="TextBox 45">
              <a:extLst>
                <a:ext uri="{FF2B5EF4-FFF2-40B4-BE49-F238E27FC236}">
                  <a16:creationId xmlns:a16="http://schemas.microsoft.com/office/drawing/2014/main" xmlns="" id="{408286C7-A018-4876-921B-27818911B1A8}"/>
                </a:ext>
              </a:extLst>
            </p:cNvPr>
            <p:cNvSpPr txBox="1"/>
            <p:nvPr/>
          </p:nvSpPr>
          <p:spPr>
            <a:xfrm>
              <a:off x="803640" y="3579862"/>
              <a:ext cx="2059657" cy="1569658"/>
            </a:xfrm>
            <a:prstGeom prst="rect">
              <a:avLst/>
            </a:prstGeom>
            <a:noFill/>
          </p:spPr>
          <p:txBody>
            <a:bodyPr wrap="square" rtlCol="0">
              <a:spAutoFit/>
            </a:bodyPr>
            <a:lstStyle/>
            <a:p>
              <a:r>
                <a:rPr lang="en-US" altLang="ko-KR" sz="1200" b="1" dirty="0" smtClean="0">
                  <a:solidFill>
                    <a:schemeClr val="tx1">
                      <a:lumMod val="75000"/>
                      <a:lumOff val="25000"/>
                    </a:schemeClr>
                  </a:solidFill>
                  <a:ea typeface="+mj-ea"/>
                  <a:cs typeface="Arial" pitchFamily="34" charset="0"/>
                </a:rPr>
                <a:t>At Potent Academy International, we envision a world where inspired and well-equipped leaders drive positive change and foster sustainable development across industries and communities. Our commitment is to cultivate a global network of leaders who are not only successful in their careers but also impactful in their contributions to society.</a:t>
              </a:r>
            </a:p>
            <a:p>
              <a:endParaRPr lang="en-US" altLang="ko-KR" sz="1200" dirty="0">
                <a:solidFill>
                  <a:schemeClr val="tx1">
                    <a:lumMod val="75000"/>
                    <a:lumOff val="25000"/>
                  </a:schemeClr>
                </a:solidFill>
                <a:ea typeface="+mj-ea"/>
                <a:cs typeface="Arial" pitchFamily="34" charset="0"/>
              </a:endParaRPr>
            </a:p>
          </p:txBody>
        </p:sp>
        <p:sp>
          <p:nvSpPr>
            <p:cNvPr id="47" name="TextBox 46">
              <a:extLst>
                <a:ext uri="{FF2B5EF4-FFF2-40B4-BE49-F238E27FC236}">
                  <a16:creationId xmlns:a16="http://schemas.microsoft.com/office/drawing/2014/main" xmlns="" id="{5F89422B-0A89-4AA1-BD8F-43F01DF32F79}"/>
                </a:ext>
              </a:extLst>
            </p:cNvPr>
            <p:cNvSpPr txBox="1"/>
            <p:nvPr/>
          </p:nvSpPr>
          <p:spPr>
            <a:xfrm>
              <a:off x="803640" y="3261093"/>
              <a:ext cx="2059657" cy="338553"/>
            </a:xfrm>
            <a:prstGeom prst="rect">
              <a:avLst/>
            </a:prstGeom>
            <a:noFill/>
          </p:spPr>
          <p:txBody>
            <a:bodyPr wrap="square" rtlCol="0">
              <a:spAutoFit/>
            </a:bodyPr>
            <a:lstStyle/>
            <a:p>
              <a:r>
                <a:rPr lang="en-US" altLang="ko-KR" sz="1600" b="1" dirty="0" smtClean="0">
                  <a:solidFill>
                    <a:schemeClr val="tx1">
                      <a:lumMod val="75000"/>
                      <a:lumOff val="25000"/>
                    </a:schemeClr>
                  </a:solidFill>
                  <a:ea typeface="+mj-ea"/>
                  <a:cs typeface="Arial" pitchFamily="34" charset="0"/>
                </a:rPr>
                <a:t>WE SEE FAR</a:t>
              </a:r>
              <a:endParaRPr lang="ko-KR" altLang="en-US" sz="1600" b="1" dirty="0">
                <a:solidFill>
                  <a:schemeClr val="tx1">
                    <a:lumMod val="75000"/>
                    <a:lumOff val="25000"/>
                  </a:schemeClr>
                </a:solidFill>
                <a:ea typeface="+mj-ea"/>
                <a:cs typeface="Arial" pitchFamily="34" charset="0"/>
              </a:endParaRPr>
            </a:p>
          </p:txBody>
        </p:sp>
      </p:grpSp>
      <p:grpSp>
        <p:nvGrpSpPr>
          <p:cNvPr id="48" name="Group 47">
            <a:extLst>
              <a:ext uri="{FF2B5EF4-FFF2-40B4-BE49-F238E27FC236}">
                <a16:creationId xmlns:a16="http://schemas.microsoft.com/office/drawing/2014/main" xmlns="" id="{CA069E2D-64EF-4CF7-A88A-0341EEEB7267}"/>
              </a:ext>
            </a:extLst>
          </p:cNvPr>
          <p:cNvGrpSpPr/>
          <p:nvPr/>
        </p:nvGrpSpPr>
        <p:grpSpPr>
          <a:xfrm>
            <a:off x="7334857" y="1942759"/>
            <a:ext cx="3670314" cy="678692"/>
            <a:chOff x="803640" y="3362835"/>
            <a:chExt cx="2059657" cy="678692"/>
          </a:xfrm>
        </p:grpSpPr>
        <p:sp>
          <p:nvSpPr>
            <p:cNvPr id="49" name="TextBox 48">
              <a:extLst>
                <a:ext uri="{FF2B5EF4-FFF2-40B4-BE49-F238E27FC236}">
                  <a16:creationId xmlns:a16="http://schemas.microsoft.com/office/drawing/2014/main" xmlns="" id="{CEDDF003-F5D2-43D3-A9E4-8C00BCB08EDE}"/>
                </a:ext>
              </a:extLst>
            </p:cNvPr>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bg1"/>
                  </a:solidFill>
                  <a:ea typeface="+mj-ea"/>
                  <a:cs typeface="Arial" pitchFamily="34" charset="0"/>
                </a:rPr>
                <a:t>to cultivate a global network of leaders who are </a:t>
              </a:r>
              <a:r>
                <a:rPr lang="en-US" altLang="ko-KR" sz="1200" dirty="0" smtClean="0">
                  <a:solidFill>
                    <a:schemeClr val="bg1"/>
                  </a:solidFill>
                  <a:ea typeface="+mj-ea"/>
                  <a:cs typeface="Arial" pitchFamily="34" charset="0"/>
                </a:rPr>
                <a:t> successful </a:t>
              </a:r>
              <a:r>
                <a:rPr lang="en-US" altLang="ko-KR" sz="1200" dirty="0">
                  <a:solidFill>
                    <a:schemeClr val="bg1"/>
                  </a:solidFill>
                  <a:ea typeface="+mj-ea"/>
                  <a:cs typeface="Arial" pitchFamily="34" charset="0"/>
                </a:rPr>
                <a:t>in their careers .      </a:t>
              </a:r>
              <a:endParaRPr lang="ko-KR" altLang="en-US" sz="1200" dirty="0">
                <a:solidFill>
                  <a:schemeClr val="bg1"/>
                </a:solidFill>
                <a:ea typeface="+mj-ea"/>
                <a:cs typeface="Arial" pitchFamily="34" charset="0"/>
              </a:endParaRPr>
            </a:p>
          </p:txBody>
        </p:sp>
        <p:sp>
          <p:nvSpPr>
            <p:cNvPr id="50" name="TextBox 49">
              <a:extLst>
                <a:ext uri="{FF2B5EF4-FFF2-40B4-BE49-F238E27FC236}">
                  <a16:creationId xmlns:a16="http://schemas.microsoft.com/office/drawing/2014/main" xmlns="" id="{DEB037AA-CF05-44F3-AE85-5D84DA310DF9}"/>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rgbClr val="FF0000"/>
                  </a:solidFill>
                  <a:ea typeface="+mj-ea"/>
                  <a:cs typeface="Arial" pitchFamily="34" charset="0"/>
                </a:rPr>
                <a:t>GLOBAL NETWORK</a:t>
              </a:r>
              <a:endParaRPr lang="ko-KR" altLang="en-US" sz="1200" b="1" dirty="0">
                <a:solidFill>
                  <a:srgbClr val="FF0000"/>
                </a:solidFill>
                <a:ea typeface="+mj-ea"/>
                <a:cs typeface="Arial" pitchFamily="34" charset="0"/>
              </a:endParaRPr>
            </a:p>
          </p:txBody>
        </p:sp>
      </p:grpSp>
      <p:grpSp>
        <p:nvGrpSpPr>
          <p:cNvPr id="51" name="Group 50">
            <a:extLst>
              <a:ext uri="{FF2B5EF4-FFF2-40B4-BE49-F238E27FC236}">
                <a16:creationId xmlns:a16="http://schemas.microsoft.com/office/drawing/2014/main" xmlns="" id="{A979D313-9EFF-4E62-BE4A-386CAF48A0DF}"/>
              </a:ext>
            </a:extLst>
          </p:cNvPr>
          <p:cNvGrpSpPr/>
          <p:nvPr/>
        </p:nvGrpSpPr>
        <p:grpSpPr>
          <a:xfrm>
            <a:off x="7334857" y="3045821"/>
            <a:ext cx="3670314" cy="863358"/>
            <a:chOff x="803640" y="3362835"/>
            <a:chExt cx="2059657" cy="863358"/>
          </a:xfrm>
        </p:grpSpPr>
        <p:sp>
          <p:nvSpPr>
            <p:cNvPr id="52" name="TextBox 51">
              <a:extLst>
                <a:ext uri="{FF2B5EF4-FFF2-40B4-BE49-F238E27FC236}">
                  <a16:creationId xmlns:a16="http://schemas.microsoft.com/office/drawing/2014/main" xmlns="" id="{072891BC-9504-4012-B1AF-D81983F68CC8}"/>
                </a:ext>
              </a:extLst>
            </p:cNvPr>
            <p:cNvSpPr txBox="1"/>
            <p:nvPr/>
          </p:nvSpPr>
          <p:spPr>
            <a:xfrm>
              <a:off x="803640" y="3579862"/>
              <a:ext cx="2059657" cy="646331"/>
            </a:xfrm>
            <a:prstGeom prst="rect">
              <a:avLst/>
            </a:prstGeom>
            <a:noFill/>
          </p:spPr>
          <p:txBody>
            <a:bodyPr wrap="square" rtlCol="0">
              <a:spAutoFit/>
            </a:bodyPr>
            <a:lstStyle/>
            <a:p>
              <a:pPr algn="r"/>
              <a:r>
                <a:rPr lang="en-US" altLang="ko-KR" sz="1200" dirty="0" smtClean="0">
                  <a:solidFill>
                    <a:schemeClr val="bg1"/>
                  </a:solidFill>
                  <a:ea typeface="+mj-ea"/>
                  <a:cs typeface="Arial" pitchFamily="34" charset="0"/>
                </a:rPr>
                <a:t>To build leaders who are impactful </a:t>
              </a:r>
              <a:r>
                <a:rPr lang="en-US" altLang="ko-KR" sz="1200" dirty="0">
                  <a:solidFill>
                    <a:schemeClr val="bg1"/>
                  </a:solidFill>
                  <a:ea typeface="+mj-ea"/>
                  <a:cs typeface="Arial" pitchFamily="34" charset="0"/>
                </a:rPr>
                <a:t>in their contributions to society.</a:t>
              </a:r>
            </a:p>
            <a:p>
              <a:pPr algn="r"/>
              <a:r>
                <a:rPr lang="en-US" altLang="ko-KR" sz="1200" dirty="0" smtClean="0">
                  <a:solidFill>
                    <a:schemeClr val="bg1"/>
                  </a:solidFill>
                  <a:ea typeface="+mj-ea"/>
                  <a:cs typeface="Arial" pitchFamily="34" charset="0"/>
                </a:rPr>
                <a:t>.      </a:t>
              </a:r>
              <a:endParaRPr lang="ko-KR" altLang="en-US" sz="1200" dirty="0">
                <a:solidFill>
                  <a:schemeClr val="bg1"/>
                </a:solidFill>
                <a:ea typeface="+mj-ea"/>
                <a:cs typeface="Arial" pitchFamily="34" charset="0"/>
              </a:endParaRPr>
            </a:p>
          </p:txBody>
        </p:sp>
        <p:sp>
          <p:nvSpPr>
            <p:cNvPr id="53" name="TextBox 52">
              <a:extLst>
                <a:ext uri="{FF2B5EF4-FFF2-40B4-BE49-F238E27FC236}">
                  <a16:creationId xmlns:a16="http://schemas.microsoft.com/office/drawing/2014/main" xmlns="" id="{D5BB5C99-4D56-486B-9175-FA93F1392CC1}"/>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rgbClr val="FF0000"/>
                  </a:solidFill>
                  <a:ea typeface="+mj-ea"/>
                  <a:cs typeface="Arial" pitchFamily="34" charset="0"/>
                </a:rPr>
                <a:t>IMPACTFUL CONTRIBUTION</a:t>
              </a:r>
              <a:endParaRPr lang="ko-KR" altLang="en-US" sz="1200" b="1" dirty="0">
                <a:solidFill>
                  <a:srgbClr val="FF0000"/>
                </a:solidFill>
                <a:ea typeface="+mj-ea"/>
                <a:cs typeface="Arial" pitchFamily="34" charset="0"/>
              </a:endParaRPr>
            </a:p>
          </p:txBody>
        </p:sp>
      </p:grpSp>
      <p:grpSp>
        <p:nvGrpSpPr>
          <p:cNvPr id="54" name="Group 53">
            <a:extLst>
              <a:ext uri="{FF2B5EF4-FFF2-40B4-BE49-F238E27FC236}">
                <a16:creationId xmlns:a16="http://schemas.microsoft.com/office/drawing/2014/main" xmlns="" id="{1C718E77-D954-4A09-8F54-CB9796D55F98}"/>
              </a:ext>
            </a:extLst>
          </p:cNvPr>
          <p:cNvGrpSpPr/>
          <p:nvPr/>
        </p:nvGrpSpPr>
        <p:grpSpPr>
          <a:xfrm>
            <a:off x="7334857" y="4148882"/>
            <a:ext cx="3670314" cy="678692"/>
            <a:chOff x="803640" y="3362835"/>
            <a:chExt cx="2059657" cy="678692"/>
          </a:xfrm>
        </p:grpSpPr>
        <p:sp>
          <p:nvSpPr>
            <p:cNvPr id="55" name="TextBox 54">
              <a:extLst>
                <a:ext uri="{FF2B5EF4-FFF2-40B4-BE49-F238E27FC236}">
                  <a16:creationId xmlns:a16="http://schemas.microsoft.com/office/drawing/2014/main" xmlns="" id="{FC502F3C-720A-4E39-B146-6CDB1307A3DB}"/>
                </a:ext>
              </a:extLst>
            </p:cNvPr>
            <p:cNvSpPr txBox="1"/>
            <p:nvPr/>
          </p:nvSpPr>
          <p:spPr>
            <a:xfrm>
              <a:off x="803640" y="3579862"/>
              <a:ext cx="2059657" cy="461665"/>
            </a:xfrm>
            <a:prstGeom prst="rect">
              <a:avLst/>
            </a:prstGeom>
            <a:noFill/>
          </p:spPr>
          <p:txBody>
            <a:bodyPr wrap="square" rtlCol="0">
              <a:spAutoFit/>
            </a:bodyPr>
            <a:lstStyle/>
            <a:p>
              <a:pPr algn="r"/>
              <a:r>
                <a:rPr lang="en-US" altLang="ko-KR" sz="1200" dirty="0" smtClean="0">
                  <a:solidFill>
                    <a:schemeClr val="bg1"/>
                  </a:solidFill>
                  <a:ea typeface="+mj-ea"/>
                  <a:cs typeface="Arial" pitchFamily="34" charset="0"/>
                </a:rPr>
                <a:t>we envision a world where inspired and well-equipped leaders drive positive change.      </a:t>
              </a:r>
              <a:endParaRPr lang="ko-KR" altLang="en-US" sz="1200" dirty="0">
                <a:solidFill>
                  <a:schemeClr val="bg1"/>
                </a:solidFill>
                <a:ea typeface="+mj-ea"/>
                <a:cs typeface="Arial" pitchFamily="34" charset="0"/>
              </a:endParaRPr>
            </a:p>
          </p:txBody>
        </p:sp>
        <p:sp>
          <p:nvSpPr>
            <p:cNvPr id="56" name="TextBox 55">
              <a:extLst>
                <a:ext uri="{FF2B5EF4-FFF2-40B4-BE49-F238E27FC236}">
                  <a16:creationId xmlns:a16="http://schemas.microsoft.com/office/drawing/2014/main" xmlns="" id="{8C74FED1-B649-4468-8CC1-640A21BC5400}"/>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rgbClr val="FF0000"/>
                  </a:solidFill>
                  <a:ea typeface="+mj-ea"/>
                  <a:cs typeface="Arial" pitchFamily="34" charset="0"/>
                </a:rPr>
                <a:t>POSITIVE CHANGE</a:t>
              </a:r>
              <a:endParaRPr lang="ko-KR" altLang="en-US" sz="1200" b="1" dirty="0">
                <a:solidFill>
                  <a:srgbClr val="FF0000"/>
                </a:solidFill>
                <a:ea typeface="+mj-ea"/>
                <a:cs typeface="Arial" pitchFamily="34" charset="0"/>
              </a:endParaRPr>
            </a:p>
          </p:txBody>
        </p:sp>
      </p:grpSp>
      <p:grpSp>
        <p:nvGrpSpPr>
          <p:cNvPr id="57" name="Group 56">
            <a:extLst>
              <a:ext uri="{FF2B5EF4-FFF2-40B4-BE49-F238E27FC236}">
                <a16:creationId xmlns:a16="http://schemas.microsoft.com/office/drawing/2014/main" xmlns="" id="{BB5ECE31-9454-49D4-89A1-49C488E8EC31}"/>
              </a:ext>
            </a:extLst>
          </p:cNvPr>
          <p:cNvGrpSpPr/>
          <p:nvPr/>
        </p:nvGrpSpPr>
        <p:grpSpPr>
          <a:xfrm>
            <a:off x="7334857" y="5251943"/>
            <a:ext cx="3670314" cy="678692"/>
            <a:chOff x="803640" y="3362835"/>
            <a:chExt cx="2059657" cy="678692"/>
          </a:xfrm>
        </p:grpSpPr>
        <p:sp>
          <p:nvSpPr>
            <p:cNvPr id="58" name="TextBox 57">
              <a:extLst>
                <a:ext uri="{FF2B5EF4-FFF2-40B4-BE49-F238E27FC236}">
                  <a16:creationId xmlns:a16="http://schemas.microsoft.com/office/drawing/2014/main" xmlns="" id="{885A8F0C-0798-4F2F-8560-EBEE91CF5611}"/>
                </a:ext>
              </a:extLst>
            </p:cNvPr>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bg1"/>
                  </a:solidFill>
                  <a:ea typeface="+mj-ea"/>
                  <a:cs typeface="Arial" pitchFamily="34" charset="0"/>
                </a:rPr>
                <a:t>foster sustainable development across industries and communities.      </a:t>
              </a:r>
              <a:endParaRPr lang="ko-KR" altLang="en-US" sz="1200" dirty="0">
                <a:solidFill>
                  <a:schemeClr val="bg1"/>
                </a:solidFill>
                <a:ea typeface="+mj-ea"/>
                <a:cs typeface="Arial" pitchFamily="34" charset="0"/>
              </a:endParaRPr>
            </a:p>
          </p:txBody>
        </p:sp>
        <p:sp>
          <p:nvSpPr>
            <p:cNvPr id="59" name="TextBox 58">
              <a:extLst>
                <a:ext uri="{FF2B5EF4-FFF2-40B4-BE49-F238E27FC236}">
                  <a16:creationId xmlns:a16="http://schemas.microsoft.com/office/drawing/2014/main" xmlns="" id="{AD582210-181F-400C-B674-447A39D5D369}"/>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rgbClr val="FF0000"/>
                  </a:solidFill>
                  <a:ea typeface="+mj-ea"/>
                  <a:cs typeface="Arial" pitchFamily="34" charset="0"/>
                </a:rPr>
                <a:t>SUSTAINABLE DEVELOPMENT</a:t>
              </a:r>
              <a:endParaRPr lang="ko-KR" altLang="en-US" sz="1200" b="1" dirty="0">
                <a:solidFill>
                  <a:srgbClr val="FF0000"/>
                </a:solidFill>
                <a:ea typeface="+mj-ea"/>
                <a:cs typeface="Arial" pitchFamily="34" charset="0"/>
              </a:endParaRPr>
            </a:p>
          </p:txBody>
        </p:sp>
      </p:grpSp>
      <p:sp>
        <p:nvSpPr>
          <p:cNvPr id="60" name="Rounded Rectangle 1">
            <a:extLst>
              <a:ext uri="{FF2B5EF4-FFF2-40B4-BE49-F238E27FC236}">
                <a16:creationId xmlns:a16="http://schemas.microsoft.com/office/drawing/2014/main" xmlns="" id="{CFEA3D81-60EC-4BA3-9F5B-CBA49F213CE6}"/>
              </a:ext>
            </a:extLst>
          </p:cNvPr>
          <p:cNvSpPr>
            <a:spLocks noChangeAspect="1"/>
          </p:cNvSpPr>
          <p:nvPr/>
        </p:nvSpPr>
        <p:spPr>
          <a:xfrm>
            <a:off x="6496798" y="4217373"/>
            <a:ext cx="597192" cy="540000"/>
          </a:xfrm>
          <a:custGeom>
            <a:avLst/>
            <a:gdLst>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3749916 w 3986472"/>
              <a:gd name="connsiteY7" fmla="*/ 2520646 h 3604689"/>
              <a:gd name="connsiteX8" fmla="*/ 3739535 w 3986472"/>
              <a:gd name="connsiteY8" fmla="*/ 2531027 h 3604689"/>
              <a:gd name="connsiteX9" fmla="*/ 3741790 w 3986472"/>
              <a:gd name="connsiteY9" fmla="*/ 2543468 h 3604689"/>
              <a:gd name="connsiteX10" fmla="*/ 2667555 w 3986472"/>
              <a:gd name="connsiteY10" fmla="*/ 3603007 h 3604689"/>
              <a:gd name="connsiteX11" fmla="*/ 1617559 w 3986472"/>
              <a:gd name="connsiteY11" fmla="*/ 3571118 h 3604689"/>
              <a:gd name="connsiteX12" fmla="*/ 2628063 w 3986472"/>
              <a:gd name="connsiteY12" fmla="*/ 2560614 h 3604689"/>
              <a:gd name="connsiteX13" fmla="*/ 1908216 w 3986472"/>
              <a:gd name="connsiteY13" fmla="*/ 2538753 h 3604689"/>
              <a:gd name="connsiteX14" fmla="*/ 2569809 w 3986472"/>
              <a:gd name="connsiteY14" fmla="*/ 1877159 h 3604689"/>
              <a:gd name="connsiteX15" fmla="*/ 1999634 w 3986472"/>
              <a:gd name="connsiteY15" fmla="*/ 1877159 h 3604689"/>
              <a:gd name="connsiteX16" fmla="*/ 185337 w 3986472"/>
              <a:gd name="connsiteY16" fmla="*/ 3604689 h 3604689"/>
              <a:gd name="connsiteX17" fmla="*/ 185337 w 3986472"/>
              <a:gd name="connsiteY17" fmla="*/ 2751226 h 3604689"/>
              <a:gd name="connsiteX18" fmla="*/ 185337 w 3986472"/>
              <a:gd name="connsiteY18" fmla="*/ 2535971 h 3604689"/>
              <a:gd name="connsiteX19" fmla="*/ 185337 w 3986472"/>
              <a:gd name="connsiteY19" fmla="*/ 302954 h 3604689"/>
              <a:gd name="connsiteX20" fmla="*/ 116958 w 3986472"/>
              <a:gd name="connsiteY20" fmla="*/ 302954 h 3604689"/>
              <a:gd name="connsiteX21" fmla="*/ 0 w 3986472"/>
              <a:gd name="connsiteY21" fmla="*/ 185996 h 3604689"/>
              <a:gd name="connsiteX22" fmla="*/ 0 w 3986472"/>
              <a:gd name="connsiteY22" fmla="*/ 131880 h 3604689"/>
              <a:gd name="connsiteX23" fmla="*/ 116958 w 3986472"/>
              <a:gd name="connsiteY23" fmla="*/ 14922 h 3604689"/>
              <a:gd name="connsiteX24" fmla="*/ 1076491 w 3986472"/>
              <a:gd name="connsiteY24" fmla="*/ 14922 h 3604689"/>
              <a:gd name="connsiteX25" fmla="*/ 1193449 w 3986472"/>
              <a:gd name="connsiteY25" fmla="*/ 131880 h 3604689"/>
              <a:gd name="connsiteX26" fmla="*/ 1193449 w 3986472"/>
              <a:gd name="connsiteY26" fmla="*/ 185996 h 3604689"/>
              <a:gd name="connsiteX27" fmla="*/ 1076491 w 3986472"/>
              <a:gd name="connsiteY27" fmla="*/ 302954 h 3604689"/>
              <a:gd name="connsiteX28" fmla="*/ 1028167 w 3986472"/>
              <a:gd name="connsiteY28" fmla="*/ 302954 h 3604689"/>
              <a:gd name="connsiteX29" fmla="*/ 1028167 w 3986472"/>
              <a:gd name="connsiteY29" fmla="*/ 1733448 h 3604689"/>
              <a:gd name="connsiteX30" fmla="*/ 2848679 w 3986472"/>
              <a:gd name="connsiteY30"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3749916 w 3986472"/>
              <a:gd name="connsiteY7" fmla="*/ 2520646 h 3604689"/>
              <a:gd name="connsiteX8" fmla="*/ 3741790 w 3986472"/>
              <a:gd name="connsiteY8" fmla="*/ 2543468 h 3604689"/>
              <a:gd name="connsiteX9" fmla="*/ 2667555 w 3986472"/>
              <a:gd name="connsiteY9" fmla="*/ 3603007 h 3604689"/>
              <a:gd name="connsiteX10" fmla="*/ 1617559 w 3986472"/>
              <a:gd name="connsiteY10" fmla="*/ 3571118 h 3604689"/>
              <a:gd name="connsiteX11" fmla="*/ 2628063 w 3986472"/>
              <a:gd name="connsiteY11" fmla="*/ 2560614 h 3604689"/>
              <a:gd name="connsiteX12" fmla="*/ 1908216 w 3986472"/>
              <a:gd name="connsiteY12" fmla="*/ 2538753 h 3604689"/>
              <a:gd name="connsiteX13" fmla="*/ 2569809 w 3986472"/>
              <a:gd name="connsiteY13" fmla="*/ 1877159 h 3604689"/>
              <a:gd name="connsiteX14" fmla="*/ 1999634 w 3986472"/>
              <a:gd name="connsiteY14" fmla="*/ 1877159 h 3604689"/>
              <a:gd name="connsiteX15" fmla="*/ 185337 w 3986472"/>
              <a:gd name="connsiteY15" fmla="*/ 3604689 h 3604689"/>
              <a:gd name="connsiteX16" fmla="*/ 185337 w 3986472"/>
              <a:gd name="connsiteY16" fmla="*/ 2751226 h 3604689"/>
              <a:gd name="connsiteX17" fmla="*/ 185337 w 3986472"/>
              <a:gd name="connsiteY17" fmla="*/ 2535971 h 3604689"/>
              <a:gd name="connsiteX18" fmla="*/ 185337 w 3986472"/>
              <a:gd name="connsiteY18" fmla="*/ 302954 h 3604689"/>
              <a:gd name="connsiteX19" fmla="*/ 116958 w 3986472"/>
              <a:gd name="connsiteY19" fmla="*/ 302954 h 3604689"/>
              <a:gd name="connsiteX20" fmla="*/ 0 w 3986472"/>
              <a:gd name="connsiteY20" fmla="*/ 185996 h 3604689"/>
              <a:gd name="connsiteX21" fmla="*/ 0 w 3986472"/>
              <a:gd name="connsiteY21" fmla="*/ 131880 h 3604689"/>
              <a:gd name="connsiteX22" fmla="*/ 116958 w 3986472"/>
              <a:gd name="connsiteY22" fmla="*/ 14922 h 3604689"/>
              <a:gd name="connsiteX23" fmla="*/ 1076491 w 3986472"/>
              <a:gd name="connsiteY23" fmla="*/ 14922 h 3604689"/>
              <a:gd name="connsiteX24" fmla="*/ 1193449 w 3986472"/>
              <a:gd name="connsiteY24" fmla="*/ 131880 h 3604689"/>
              <a:gd name="connsiteX25" fmla="*/ 1193449 w 3986472"/>
              <a:gd name="connsiteY25" fmla="*/ 185996 h 3604689"/>
              <a:gd name="connsiteX26" fmla="*/ 1076491 w 3986472"/>
              <a:gd name="connsiteY26" fmla="*/ 302954 h 3604689"/>
              <a:gd name="connsiteX27" fmla="*/ 1028167 w 3986472"/>
              <a:gd name="connsiteY27" fmla="*/ 302954 h 3604689"/>
              <a:gd name="connsiteX28" fmla="*/ 1028167 w 3986472"/>
              <a:gd name="connsiteY28" fmla="*/ 1733448 h 3604689"/>
              <a:gd name="connsiteX29" fmla="*/ 2848679 w 3986472"/>
              <a:gd name="connsiteY29"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3749916 w 3986472"/>
              <a:gd name="connsiteY7" fmla="*/ 2520646 h 3604689"/>
              <a:gd name="connsiteX8" fmla="*/ 2667555 w 3986472"/>
              <a:gd name="connsiteY8" fmla="*/ 3603007 h 3604689"/>
              <a:gd name="connsiteX9" fmla="*/ 1617559 w 3986472"/>
              <a:gd name="connsiteY9" fmla="*/ 3571118 h 3604689"/>
              <a:gd name="connsiteX10" fmla="*/ 2628063 w 3986472"/>
              <a:gd name="connsiteY10" fmla="*/ 2560614 h 3604689"/>
              <a:gd name="connsiteX11" fmla="*/ 1908216 w 3986472"/>
              <a:gd name="connsiteY11" fmla="*/ 2538753 h 3604689"/>
              <a:gd name="connsiteX12" fmla="*/ 2569809 w 3986472"/>
              <a:gd name="connsiteY12" fmla="*/ 1877159 h 3604689"/>
              <a:gd name="connsiteX13" fmla="*/ 1999634 w 3986472"/>
              <a:gd name="connsiteY13" fmla="*/ 1877159 h 3604689"/>
              <a:gd name="connsiteX14" fmla="*/ 185337 w 3986472"/>
              <a:gd name="connsiteY14" fmla="*/ 3604689 h 3604689"/>
              <a:gd name="connsiteX15" fmla="*/ 185337 w 3986472"/>
              <a:gd name="connsiteY15" fmla="*/ 2751226 h 3604689"/>
              <a:gd name="connsiteX16" fmla="*/ 185337 w 3986472"/>
              <a:gd name="connsiteY16" fmla="*/ 2535971 h 3604689"/>
              <a:gd name="connsiteX17" fmla="*/ 185337 w 3986472"/>
              <a:gd name="connsiteY17" fmla="*/ 302954 h 3604689"/>
              <a:gd name="connsiteX18" fmla="*/ 116958 w 3986472"/>
              <a:gd name="connsiteY18" fmla="*/ 302954 h 3604689"/>
              <a:gd name="connsiteX19" fmla="*/ 0 w 3986472"/>
              <a:gd name="connsiteY19" fmla="*/ 185996 h 3604689"/>
              <a:gd name="connsiteX20" fmla="*/ 0 w 3986472"/>
              <a:gd name="connsiteY20" fmla="*/ 131880 h 3604689"/>
              <a:gd name="connsiteX21" fmla="*/ 116958 w 3986472"/>
              <a:gd name="connsiteY21" fmla="*/ 14922 h 3604689"/>
              <a:gd name="connsiteX22" fmla="*/ 1076491 w 3986472"/>
              <a:gd name="connsiteY22" fmla="*/ 14922 h 3604689"/>
              <a:gd name="connsiteX23" fmla="*/ 1193449 w 3986472"/>
              <a:gd name="connsiteY23" fmla="*/ 131880 h 3604689"/>
              <a:gd name="connsiteX24" fmla="*/ 1193449 w 3986472"/>
              <a:gd name="connsiteY24" fmla="*/ 185996 h 3604689"/>
              <a:gd name="connsiteX25" fmla="*/ 1076491 w 3986472"/>
              <a:gd name="connsiteY25" fmla="*/ 302954 h 3604689"/>
              <a:gd name="connsiteX26" fmla="*/ 1028167 w 3986472"/>
              <a:gd name="connsiteY26" fmla="*/ 302954 h 3604689"/>
              <a:gd name="connsiteX27" fmla="*/ 1028167 w 3986472"/>
              <a:gd name="connsiteY27" fmla="*/ 1733448 h 3604689"/>
              <a:gd name="connsiteX28" fmla="*/ 2848679 w 3986472"/>
              <a:gd name="connsiteY28"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69505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69505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69505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95056 w 3986472"/>
              <a:gd name="connsiteY5" fmla="*/ 2520272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95056 w 3986472"/>
              <a:gd name="connsiteY5" fmla="*/ 2520272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302954 h 3604689"/>
              <a:gd name="connsiteX15" fmla="*/ 116958 w 3986472"/>
              <a:gd name="connsiteY15" fmla="*/ 302954 h 3604689"/>
              <a:gd name="connsiteX16" fmla="*/ 0 w 3986472"/>
              <a:gd name="connsiteY16" fmla="*/ 185996 h 3604689"/>
              <a:gd name="connsiteX17" fmla="*/ 0 w 3986472"/>
              <a:gd name="connsiteY17" fmla="*/ 131880 h 3604689"/>
              <a:gd name="connsiteX18" fmla="*/ 116958 w 3986472"/>
              <a:gd name="connsiteY18" fmla="*/ 14922 h 3604689"/>
              <a:gd name="connsiteX19" fmla="*/ 1076491 w 3986472"/>
              <a:gd name="connsiteY19" fmla="*/ 14922 h 3604689"/>
              <a:gd name="connsiteX20" fmla="*/ 1193449 w 3986472"/>
              <a:gd name="connsiteY20" fmla="*/ 131880 h 3604689"/>
              <a:gd name="connsiteX21" fmla="*/ 1193449 w 3986472"/>
              <a:gd name="connsiteY21" fmla="*/ 185996 h 3604689"/>
              <a:gd name="connsiteX22" fmla="*/ 1076491 w 3986472"/>
              <a:gd name="connsiteY22" fmla="*/ 302954 h 3604689"/>
              <a:gd name="connsiteX23" fmla="*/ 1028167 w 3986472"/>
              <a:gd name="connsiteY23" fmla="*/ 302954 h 3604689"/>
              <a:gd name="connsiteX24" fmla="*/ 1028167 w 3986472"/>
              <a:gd name="connsiteY24" fmla="*/ 1733448 h 3604689"/>
              <a:gd name="connsiteX25" fmla="*/ 2848679 w 3986472"/>
              <a:gd name="connsiteY25"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302954 h 3604689"/>
              <a:gd name="connsiteX14" fmla="*/ 116958 w 3986472"/>
              <a:gd name="connsiteY14" fmla="*/ 302954 h 3604689"/>
              <a:gd name="connsiteX15" fmla="*/ 0 w 3986472"/>
              <a:gd name="connsiteY15" fmla="*/ 185996 h 3604689"/>
              <a:gd name="connsiteX16" fmla="*/ 0 w 3986472"/>
              <a:gd name="connsiteY16" fmla="*/ 131880 h 3604689"/>
              <a:gd name="connsiteX17" fmla="*/ 116958 w 3986472"/>
              <a:gd name="connsiteY17" fmla="*/ 14922 h 3604689"/>
              <a:gd name="connsiteX18" fmla="*/ 1076491 w 3986472"/>
              <a:gd name="connsiteY18" fmla="*/ 14922 h 3604689"/>
              <a:gd name="connsiteX19" fmla="*/ 1193449 w 3986472"/>
              <a:gd name="connsiteY19" fmla="*/ 131880 h 3604689"/>
              <a:gd name="connsiteX20" fmla="*/ 1193449 w 3986472"/>
              <a:gd name="connsiteY20" fmla="*/ 185996 h 3604689"/>
              <a:gd name="connsiteX21" fmla="*/ 1076491 w 3986472"/>
              <a:gd name="connsiteY21" fmla="*/ 302954 h 3604689"/>
              <a:gd name="connsiteX22" fmla="*/ 1028167 w 3986472"/>
              <a:gd name="connsiteY22" fmla="*/ 302954 h 3604689"/>
              <a:gd name="connsiteX23" fmla="*/ 1028167 w 3986472"/>
              <a:gd name="connsiteY23" fmla="*/ 1733448 h 3604689"/>
              <a:gd name="connsiteX24" fmla="*/ 2848679 w 3986472"/>
              <a:gd name="connsiteY24" fmla="*/ 0 h 360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86472" h="3604689">
                <a:moveTo>
                  <a:pt x="2848679" y="0"/>
                </a:moveTo>
                <a:lnTo>
                  <a:pt x="3971074" y="0"/>
                </a:lnTo>
                <a:lnTo>
                  <a:pt x="2561353" y="1342303"/>
                </a:lnTo>
                <a:lnTo>
                  <a:pt x="3986472" y="1342303"/>
                </a:lnTo>
                <a:lnTo>
                  <a:pt x="3372472" y="1943009"/>
                </a:lnTo>
                <a:cubicBezTo>
                  <a:pt x="3620560" y="2058727"/>
                  <a:pt x="3779978" y="2367682"/>
                  <a:pt x="3652526" y="2541537"/>
                </a:cubicBezTo>
                <a:lnTo>
                  <a:pt x="2667555" y="3603007"/>
                </a:lnTo>
                <a:lnTo>
                  <a:pt x="1617559" y="3571118"/>
                </a:lnTo>
                <a:lnTo>
                  <a:pt x="2628063" y="2560614"/>
                </a:lnTo>
                <a:lnTo>
                  <a:pt x="1908216" y="2538753"/>
                </a:lnTo>
                <a:lnTo>
                  <a:pt x="2569809" y="1877159"/>
                </a:lnTo>
                <a:lnTo>
                  <a:pt x="1999634" y="1877159"/>
                </a:lnTo>
                <a:lnTo>
                  <a:pt x="185337" y="3604689"/>
                </a:lnTo>
                <a:lnTo>
                  <a:pt x="185337" y="302954"/>
                </a:lnTo>
                <a:lnTo>
                  <a:pt x="116958" y="302954"/>
                </a:lnTo>
                <a:cubicBezTo>
                  <a:pt x="52364" y="302954"/>
                  <a:pt x="0" y="250590"/>
                  <a:pt x="0" y="185996"/>
                </a:cubicBezTo>
                <a:lnTo>
                  <a:pt x="0" y="131880"/>
                </a:lnTo>
                <a:cubicBezTo>
                  <a:pt x="0" y="67286"/>
                  <a:pt x="52364" y="14922"/>
                  <a:pt x="116958" y="14922"/>
                </a:cubicBezTo>
                <a:lnTo>
                  <a:pt x="1076491" y="14922"/>
                </a:lnTo>
                <a:cubicBezTo>
                  <a:pt x="1141085" y="14922"/>
                  <a:pt x="1193449" y="67286"/>
                  <a:pt x="1193449" y="131880"/>
                </a:cubicBezTo>
                <a:lnTo>
                  <a:pt x="1193449" y="185996"/>
                </a:lnTo>
                <a:cubicBezTo>
                  <a:pt x="1193449" y="250590"/>
                  <a:pt x="1141085" y="302954"/>
                  <a:pt x="1076491" y="302954"/>
                </a:cubicBezTo>
                <a:lnTo>
                  <a:pt x="1028167" y="302954"/>
                </a:lnTo>
                <a:lnTo>
                  <a:pt x="1028167" y="1733448"/>
                </a:lnTo>
                <a:lnTo>
                  <a:pt x="284867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61" name="Freeform 43">
            <a:extLst>
              <a:ext uri="{FF2B5EF4-FFF2-40B4-BE49-F238E27FC236}">
                <a16:creationId xmlns:a16="http://schemas.microsoft.com/office/drawing/2014/main" xmlns="" id="{3CFC5711-D020-4E3B-9E9B-08923E86394C}"/>
              </a:ext>
            </a:extLst>
          </p:cNvPr>
          <p:cNvSpPr>
            <a:spLocks noChangeAspect="1"/>
          </p:cNvSpPr>
          <p:nvPr/>
        </p:nvSpPr>
        <p:spPr>
          <a:xfrm>
            <a:off x="6526799" y="3078739"/>
            <a:ext cx="537190" cy="61200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62" name="Rounded Rectangle 1">
            <a:extLst>
              <a:ext uri="{FF2B5EF4-FFF2-40B4-BE49-F238E27FC236}">
                <a16:creationId xmlns:a16="http://schemas.microsoft.com/office/drawing/2014/main" xmlns="" id="{36268439-D577-44DA-887F-21ADCD262285}"/>
              </a:ext>
            </a:extLst>
          </p:cNvPr>
          <p:cNvSpPr>
            <a:spLocks noChangeAspect="1"/>
          </p:cNvSpPr>
          <p:nvPr/>
        </p:nvSpPr>
        <p:spPr>
          <a:xfrm rot="2648398">
            <a:off x="6668710" y="1958106"/>
            <a:ext cx="253371" cy="648000"/>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63" name="Rectangle 1">
            <a:extLst>
              <a:ext uri="{FF2B5EF4-FFF2-40B4-BE49-F238E27FC236}">
                <a16:creationId xmlns:a16="http://schemas.microsoft.com/office/drawing/2014/main" xmlns="" id="{0D2B6920-1AE7-45CA-A505-7D798FFCE887}"/>
              </a:ext>
            </a:extLst>
          </p:cNvPr>
          <p:cNvSpPr>
            <a:spLocks noChangeAspect="1"/>
          </p:cNvSpPr>
          <p:nvPr/>
        </p:nvSpPr>
        <p:spPr>
          <a:xfrm>
            <a:off x="6515656" y="5315691"/>
            <a:ext cx="559474" cy="551206"/>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pic>
        <p:nvPicPr>
          <p:cNvPr id="3" name="Picture 2"/>
          <p:cNvPicPr>
            <a:picLocks noChangeAspect="1"/>
          </p:cNvPicPr>
          <p:nvPr/>
        </p:nvPicPr>
        <p:blipFill>
          <a:blip r:embed="rId2"/>
          <a:stretch>
            <a:fillRect/>
          </a:stretch>
        </p:blipFill>
        <p:spPr>
          <a:xfrm>
            <a:off x="10355979" y="163115"/>
            <a:ext cx="1540747" cy="1544217"/>
          </a:xfrm>
          <a:prstGeom prst="rect">
            <a:avLst/>
          </a:prstGeom>
        </p:spPr>
      </p:pic>
    </p:spTree>
    <p:extLst>
      <p:ext uri="{BB962C8B-B14F-4D97-AF65-F5344CB8AC3E}">
        <p14:creationId xmlns:p14="http://schemas.microsoft.com/office/powerpoint/2010/main" val="176586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OUR MISSION</a:t>
            </a:r>
            <a:endParaRPr lang="en-US" dirty="0"/>
          </a:p>
        </p:txBody>
      </p:sp>
      <p:sp>
        <p:nvSpPr>
          <p:cNvPr id="3" name="Rectangle 2">
            <a:extLst>
              <a:ext uri="{FF2B5EF4-FFF2-40B4-BE49-F238E27FC236}">
                <a16:creationId xmlns:a16="http://schemas.microsoft.com/office/drawing/2014/main" xmlns="" id="{24CB0827-3B2D-4AB1-9029-3B0CE90AD486}"/>
              </a:ext>
            </a:extLst>
          </p:cNvPr>
          <p:cNvSpPr/>
          <p:nvPr/>
        </p:nvSpPr>
        <p:spPr>
          <a:xfrm>
            <a:off x="7467523" y="2242341"/>
            <a:ext cx="2942926" cy="792000"/>
          </a:xfrm>
          <a:prstGeom prst="rect">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 name="Rectangle 3">
            <a:extLst>
              <a:ext uri="{FF2B5EF4-FFF2-40B4-BE49-F238E27FC236}">
                <a16:creationId xmlns:a16="http://schemas.microsoft.com/office/drawing/2014/main" xmlns="" id="{4FEA4822-3E9A-417C-BAA2-53986E9D233C}"/>
              </a:ext>
            </a:extLst>
          </p:cNvPr>
          <p:cNvSpPr/>
          <p:nvPr/>
        </p:nvSpPr>
        <p:spPr>
          <a:xfrm>
            <a:off x="957594" y="4770876"/>
            <a:ext cx="2942926" cy="792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5" name="Bent-Up Arrow 129">
            <a:extLst>
              <a:ext uri="{FF2B5EF4-FFF2-40B4-BE49-F238E27FC236}">
                <a16:creationId xmlns:a16="http://schemas.microsoft.com/office/drawing/2014/main" xmlns="" id="{8B4F429C-8A9C-4E3D-A205-9E2C0CEED9A0}"/>
              </a:ext>
            </a:extLst>
          </p:cNvPr>
          <p:cNvSpPr/>
          <p:nvPr/>
        </p:nvSpPr>
        <p:spPr>
          <a:xfrm rot="16200000" flipV="1">
            <a:off x="2452165" y="4065201"/>
            <a:ext cx="597208" cy="813414"/>
          </a:xfrm>
          <a:prstGeom prst="bentUpArrow">
            <a:avLst>
              <a:gd name="adj1" fmla="val 36792"/>
              <a:gd name="adj2" fmla="val 29908"/>
              <a:gd name="adj3" fmla="val 397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Rectangle 5">
            <a:extLst>
              <a:ext uri="{FF2B5EF4-FFF2-40B4-BE49-F238E27FC236}">
                <a16:creationId xmlns:a16="http://schemas.microsoft.com/office/drawing/2014/main" xmlns="" id="{5170C6E8-603F-4DFF-BE5E-BFA3095AA72F}"/>
              </a:ext>
            </a:extLst>
          </p:cNvPr>
          <p:cNvSpPr/>
          <p:nvPr/>
        </p:nvSpPr>
        <p:spPr>
          <a:xfrm>
            <a:off x="3127570" y="3928031"/>
            <a:ext cx="2942926" cy="792000"/>
          </a:xfrm>
          <a:prstGeom prst="rect">
            <a:avLst/>
          </a:prstGeom>
          <a:solidFill>
            <a:srgbClr val="FF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7" name="Bent-Up Arrow 130">
            <a:extLst>
              <a:ext uri="{FF2B5EF4-FFF2-40B4-BE49-F238E27FC236}">
                <a16:creationId xmlns:a16="http://schemas.microsoft.com/office/drawing/2014/main" xmlns="" id="{102C6EBB-0262-4B27-A463-D823ABC61464}"/>
              </a:ext>
            </a:extLst>
          </p:cNvPr>
          <p:cNvSpPr/>
          <p:nvPr/>
        </p:nvSpPr>
        <p:spPr>
          <a:xfrm rot="16200000" flipV="1">
            <a:off x="4607188" y="3248588"/>
            <a:ext cx="597208" cy="813414"/>
          </a:xfrm>
          <a:prstGeom prst="bentUpArrow">
            <a:avLst>
              <a:gd name="adj1" fmla="val 36792"/>
              <a:gd name="adj2" fmla="val 29908"/>
              <a:gd name="adj3" fmla="val 3972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ectangle 7">
            <a:extLst>
              <a:ext uri="{FF2B5EF4-FFF2-40B4-BE49-F238E27FC236}">
                <a16:creationId xmlns:a16="http://schemas.microsoft.com/office/drawing/2014/main" xmlns="" id="{A3D82869-F0FD-4850-B030-554C6F98DBF6}"/>
              </a:ext>
            </a:extLst>
          </p:cNvPr>
          <p:cNvSpPr/>
          <p:nvPr/>
        </p:nvSpPr>
        <p:spPr>
          <a:xfrm>
            <a:off x="5297546" y="3085186"/>
            <a:ext cx="2942926" cy="79200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Bent-Up Arrow 131">
            <a:extLst>
              <a:ext uri="{FF2B5EF4-FFF2-40B4-BE49-F238E27FC236}">
                <a16:creationId xmlns:a16="http://schemas.microsoft.com/office/drawing/2014/main" xmlns="" id="{5F0C6462-3BA9-4031-B753-9FBD0027FD5E}"/>
              </a:ext>
            </a:extLst>
          </p:cNvPr>
          <p:cNvSpPr/>
          <p:nvPr/>
        </p:nvSpPr>
        <p:spPr>
          <a:xfrm rot="16200000" flipV="1">
            <a:off x="6762211" y="2431973"/>
            <a:ext cx="597209" cy="813415"/>
          </a:xfrm>
          <a:prstGeom prst="bentUpArrow">
            <a:avLst>
              <a:gd name="adj1" fmla="val 36792"/>
              <a:gd name="adj2" fmla="val 29908"/>
              <a:gd name="adj3" fmla="val 397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10" name="Group 9">
            <a:extLst>
              <a:ext uri="{FF2B5EF4-FFF2-40B4-BE49-F238E27FC236}">
                <a16:creationId xmlns:a16="http://schemas.microsoft.com/office/drawing/2014/main" xmlns="" id="{93BBD683-0CFE-48A1-9239-511648BA3552}"/>
              </a:ext>
            </a:extLst>
          </p:cNvPr>
          <p:cNvGrpSpPr/>
          <p:nvPr/>
        </p:nvGrpSpPr>
        <p:grpSpPr>
          <a:xfrm>
            <a:off x="4066799" y="4740835"/>
            <a:ext cx="3067503" cy="999307"/>
            <a:chOff x="852873" y="3067505"/>
            <a:chExt cx="2342902" cy="999307"/>
          </a:xfrm>
        </p:grpSpPr>
        <p:sp>
          <p:nvSpPr>
            <p:cNvPr id="11" name="TextBox 10">
              <a:extLst>
                <a:ext uri="{FF2B5EF4-FFF2-40B4-BE49-F238E27FC236}">
                  <a16:creationId xmlns:a16="http://schemas.microsoft.com/office/drawing/2014/main" xmlns="" id="{3AF68755-FCBD-42C4-83E2-AE16AC1812C9}"/>
                </a:ext>
              </a:extLst>
            </p:cNvPr>
            <p:cNvSpPr txBox="1"/>
            <p:nvPr/>
          </p:nvSpPr>
          <p:spPr>
            <a:xfrm>
              <a:off x="852873" y="3328148"/>
              <a:ext cx="2342902" cy="738664"/>
            </a:xfrm>
            <a:prstGeom prst="rect">
              <a:avLst/>
            </a:prstGeom>
            <a:noFill/>
          </p:spPr>
          <p:txBody>
            <a:bodyPr wrap="square" rtlCol="0">
              <a:spAutoFit/>
            </a:bodyPr>
            <a:lstStyle/>
            <a:p>
              <a:r>
                <a:rPr lang="en-US" altLang="ko-KR" sz="1400" b="1" dirty="0">
                  <a:solidFill>
                    <a:srgbClr val="FF0000"/>
                  </a:solidFill>
                  <a:cs typeface="Arial" pitchFamily="34" charset="0"/>
                </a:rPr>
                <a:t>to provide world-class education and training in leadership and business</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xmlns="" id="{E919B4EC-3FD5-40CE-9F6A-37FFA4EA7133}"/>
                </a:ext>
              </a:extLst>
            </p:cNvPr>
            <p:cNvSpPr txBox="1"/>
            <p:nvPr/>
          </p:nvSpPr>
          <p:spPr>
            <a:xfrm>
              <a:off x="852873" y="3067505"/>
              <a:ext cx="2342902"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xmlns="" id="{8102EBCE-FC2C-4EF4-BC0D-838D3FD31BF9}"/>
              </a:ext>
            </a:extLst>
          </p:cNvPr>
          <p:cNvGrpSpPr/>
          <p:nvPr/>
        </p:nvGrpSpPr>
        <p:grpSpPr>
          <a:xfrm>
            <a:off x="6223860" y="3897922"/>
            <a:ext cx="3067503" cy="783863"/>
            <a:chOff x="852873" y="3067505"/>
            <a:chExt cx="2342902" cy="783863"/>
          </a:xfrm>
        </p:grpSpPr>
        <p:sp>
          <p:nvSpPr>
            <p:cNvPr id="14" name="TextBox 13">
              <a:extLst>
                <a:ext uri="{FF2B5EF4-FFF2-40B4-BE49-F238E27FC236}">
                  <a16:creationId xmlns:a16="http://schemas.microsoft.com/office/drawing/2014/main" xmlns="" id="{AFB12B06-D2E5-4309-8516-07D42C60638A}"/>
                </a:ext>
              </a:extLst>
            </p:cNvPr>
            <p:cNvSpPr txBox="1"/>
            <p:nvPr/>
          </p:nvSpPr>
          <p:spPr>
            <a:xfrm>
              <a:off x="852873" y="3328148"/>
              <a:ext cx="2342902" cy="523220"/>
            </a:xfrm>
            <a:prstGeom prst="rect">
              <a:avLst/>
            </a:prstGeom>
            <a:noFill/>
          </p:spPr>
          <p:txBody>
            <a:bodyPr wrap="square" rtlCol="0">
              <a:spAutoFit/>
            </a:bodyPr>
            <a:lstStyle/>
            <a:p>
              <a:r>
                <a:rPr lang="en-US" altLang="ko-KR" sz="1400" b="1" dirty="0" smtClean="0">
                  <a:solidFill>
                    <a:srgbClr val="1F067A"/>
                  </a:solidFill>
                  <a:cs typeface="Arial" pitchFamily="34" charset="0"/>
                </a:rPr>
                <a:t>prepare </a:t>
              </a:r>
              <a:r>
                <a:rPr lang="en-US" altLang="ko-KR" sz="1400" b="1" dirty="0">
                  <a:solidFill>
                    <a:srgbClr val="1F067A"/>
                  </a:solidFill>
                  <a:cs typeface="Arial" pitchFamily="34" charset="0"/>
                </a:rPr>
                <a:t>to meet the challenges of the modern business landscape.</a:t>
              </a:r>
              <a:endParaRPr lang="ko-KR" altLang="en-US" sz="1400" b="1" dirty="0">
                <a:solidFill>
                  <a:srgbClr val="1F067A"/>
                </a:solidFill>
                <a:cs typeface="Arial" pitchFamily="34" charset="0"/>
              </a:endParaRPr>
            </a:p>
          </p:txBody>
        </p:sp>
        <p:sp>
          <p:nvSpPr>
            <p:cNvPr id="15" name="TextBox 14">
              <a:extLst>
                <a:ext uri="{FF2B5EF4-FFF2-40B4-BE49-F238E27FC236}">
                  <a16:creationId xmlns:a16="http://schemas.microsoft.com/office/drawing/2014/main" xmlns="" id="{7FE2089D-0BF9-4EA1-AABE-E03DA62D078E}"/>
                </a:ext>
              </a:extLst>
            </p:cNvPr>
            <p:cNvSpPr txBox="1"/>
            <p:nvPr/>
          </p:nvSpPr>
          <p:spPr>
            <a:xfrm>
              <a:off x="852873" y="3067505"/>
              <a:ext cx="2342902"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xmlns="" id="{EFC47AF7-DD9C-4748-85FC-E0873D566BD1}"/>
              </a:ext>
            </a:extLst>
          </p:cNvPr>
          <p:cNvGrpSpPr/>
          <p:nvPr/>
        </p:nvGrpSpPr>
        <p:grpSpPr>
          <a:xfrm>
            <a:off x="8380920" y="3055009"/>
            <a:ext cx="3067503" cy="1129349"/>
            <a:chOff x="852873" y="3067505"/>
            <a:chExt cx="2342902" cy="1129349"/>
          </a:xfrm>
        </p:grpSpPr>
        <p:sp>
          <p:nvSpPr>
            <p:cNvPr id="17" name="TextBox 16">
              <a:extLst>
                <a:ext uri="{FF2B5EF4-FFF2-40B4-BE49-F238E27FC236}">
                  <a16:creationId xmlns:a16="http://schemas.microsoft.com/office/drawing/2014/main" xmlns="" id="{84AD6BAE-7458-4B26-B5F3-1D3553E886A1}"/>
                </a:ext>
              </a:extLst>
            </p:cNvPr>
            <p:cNvSpPr txBox="1"/>
            <p:nvPr/>
          </p:nvSpPr>
          <p:spPr>
            <a:xfrm>
              <a:off x="852873" y="3242747"/>
              <a:ext cx="2342902" cy="954107"/>
            </a:xfrm>
            <a:prstGeom prst="rect">
              <a:avLst/>
            </a:prstGeom>
            <a:noFill/>
          </p:spPr>
          <p:txBody>
            <a:bodyPr wrap="square" rtlCol="0">
              <a:spAutoFit/>
            </a:bodyPr>
            <a:lstStyle/>
            <a:p>
              <a:r>
                <a:rPr lang="en-US" altLang="ko-KR" sz="1400" b="1" dirty="0">
                  <a:solidFill>
                    <a:schemeClr val="accent4"/>
                  </a:solidFill>
                  <a:cs typeface="Arial" pitchFamily="34" charset="0"/>
                </a:rPr>
                <a:t>to develop ethical, innovative, and strategic thinkers who can navigate and influence the global market effectively.</a:t>
              </a:r>
            </a:p>
          </p:txBody>
        </p:sp>
        <p:sp>
          <p:nvSpPr>
            <p:cNvPr id="18" name="TextBox 17">
              <a:extLst>
                <a:ext uri="{FF2B5EF4-FFF2-40B4-BE49-F238E27FC236}">
                  <a16:creationId xmlns:a16="http://schemas.microsoft.com/office/drawing/2014/main" xmlns="" id="{1E3562BD-CB8E-4DAD-A63E-9809EECFD2E7}"/>
                </a:ext>
              </a:extLst>
            </p:cNvPr>
            <p:cNvSpPr txBox="1"/>
            <p:nvPr/>
          </p:nvSpPr>
          <p:spPr>
            <a:xfrm>
              <a:off x="852873" y="3067505"/>
              <a:ext cx="2342902"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19" name="Group 109">
            <a:extLst>
              <a:ext uri="{FF2B5EF4-FFF2-40B4-BE49-F238E27FC236}">
                <a16:creationId xmlns:a16="http://schemas.microsoft.com/office/drawing/2014/main" xmlns="" id="{8138F697-9FBE-4AB0-9A23-7451B681974E}"/>
              </a:ext>
            </a:extLst>
          </p:cNvPr>
          <p:cNvGrpSpPr/>
          <p:nvPr/>
        </p:nvGrpSpPr>
        <p:grpSpPr>
          <a:xfrm>
            <a:off x="1636286" y="4830671"/>
            <a:ext cx="1592588" cy="688605"/>
            <a:chOff x="3233964" y="1964137"/>
            <a:chExt cx="1410044" cy="563404"/>
          </a:xfrm>
        </p:grpSpPr>
        <p:sp>
          <p:nvSpPr>
            <p:cNvPr id="20" name="TextBox 19">
              <a:extLst>
                <a:ext uri="{FF2B5EF4-FFF2-40B4-BE49-F238E27FC236}">
                  <a16:creationId xmlns:a16="http://schemas.microsoft.com/office/drawing/2014/main" xmlns="" id="{398B52FD-2D97-4C82-A1F6-8EE0E876D412}"/>
                </a:ext>
              </a:extLst>
            </p:cNvPr>
            <p:cNvSpPr txBox="1"/>
            <p:nvPr/>
          </p:nvSpPr>
          <p:spPr>
            <a:xfrm>
              <a:off x="3233964" y="1964137"/>
              <a:ext cx="1400519" cy="226636"/>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PROVIDE</a:t>
              </a:r>
              <a:endParaRPr lang="ko-KR" altLang="en-US" sz="1200" b="1" dirty="0">
                <a:solidFill>
                  <a:schemeClr val="bg1"/>
                </a:solidFill>
                <a:cs typeface="Arial" pitchFamily="34" charset="0"/>
              </a:endParaRPr>
            </a:p>
          </p:txBody>
        </p:sp>
        <p:sp>
          <p:nvSpPr>
            <p:cNvPr id="21" name="TextBox 20">
              <a:extLst>
                <a:ext uri="{FF2B5EF4-FFF2-40B4-BE49-F238E27FC236}">
                  <a16:creationId xmlns:a16="http://schemas.microsoft.com/office/drawing/2014/main" xmlns="" id="{32F80D4D-7184-4462-8CA5-251D398F173A}"/>
                </a:ext>
              </a:extLst>
            </p:cNvPr>
            <p:cNvSpPr txBox="1"/>
            <p:nvPr/>
          </p:nvSpPr>
          <p:spPr>
            <a:xfrm>
              <a:off x="3243489" y="2149815"/>
              <a:ext cx="1400519" cy="377726"/>
            </a:xfrm>
            <a:prstGeom prst="rect">
              <a:avLst/>
            </a:prstGeom>
            <a:noFill/>
          </p:spPr>
          <p:txBody>
            <a:bodyPr wrap="square" rtlCol="0" anchor="ctr">
              <a:spAutoFit/>
            </a:bodyPr>
            <a:lstStyle/>
            <a:p>
              <a:pPr algn="ctr"/>
              <a:r>
                <a:rPr lang="en-US" altLang="ko-KR" sz="1200" dirty="0" smtClean="0">
                  <a:solidFill>
                    <a:schemeClr val="bg1"/>
                  </a:solidFill>
                </a:rPr>
                <a:t>WORLD-CLASS EDUCATION </a:t>
              </a:r>
              <a:endParaRPr lang="en-US" altLang="ko-KR" sz="1200" dirty="0">
                <a:solidFill>
                  <a:schemeClr val="bg1"/>
                </a:solidFill>
              </a:endParaRPr>
            </a:p>
          </p:txBody>
        </p:sp>
      </p:grpSp>
      <p:grpSp>
        <p:nvGrpSpPr>
          <p:cNvPr id="22" name="Group 109">
            <a:extLst>
              <a:ext uri="{FF2B5EF4-FFF2-40B4-BE49-F238E27FC236}">
                <a16:creationId xmlns:a16="http://schemas.microsoft.com/office/drawing/2014/main" xmlns="" id="{F5A59D4E-0E07-403B-82BB-4217634E0CDD}"/>
              </a:ext>
            </a:extLst>
          </p:cNvPr>
          <p:cNvGrpSpPr/>
          <p:nvPr/>
        </p:nvGrpSpPr>
        <p:grpSpPr>
          <a:xfrm>
            <a:off x="3802739" y="3986747"/>
            <a:ext cx="1592588" cy="688605"/>
            <a:chOff x="3233964" y="1964137"/>
            <a:chExt cx="1410044" cy="563404"/>
          </a:xfrm>
        </p:grpSpPr>
        <p:sp>
          <p:nvSpPr>
            <p:cNvPr id="23" name="TextBox 22">
              <a:extLst>
                <a:ext uri="{FF2B5EF4-FFF2-40B4-BE49-F238E27FC236}">
                  <a16:creationId xmlns:a16="http://schemas.microsoft.com/office/drawing/2014/main" xmlns="" id="{F724685E-A35F-483D-8DF1-73405CDBF504}"/>
                </a:ext>
              </a:extLst>
            </p:cNvPr>
            <p:cNvSpPr txBox="1"/>
            <p:nvPr/>
          </p:nvSpPr>
          <p:spPr>
            <a:xfrm>
              <a:off x="3233964" y="1964137"/>
              <a:ext cx="1400519" cy="226636"/>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INSPIRE</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xmlns="" id="{BF069B9C-0D89-45C4-94C5-A037F26D0E68}"/>
                </a:ext>
              </a:extLst>
            </p:cNvPr>
            <p:cNvSpPr txBox="1"/>
            <p:nvPr/>
          </p:nvSpPr>
          <p:spPr>
            <a:xfrm>
              <a:off x="3243489" y="2149815"/>
              <a:ext cx="1400519" cy="377726"/>
            </a:xfrm>
            <a:prstGeom prst="rect">
              <a:avLst/>
            </a:prstGeom>
            <a:noFill/>
          </p:spPr>
          <p:txBody>
            <a:bodyPr wrap="square" rtlCol="0" anchor="ctr">
              <a:spAutoFit/>
            </a:bodyPr>
            <a:lstStyle/>
            <a:p>
              <a:pPr algn="ctr"/>
              <a:r>
                <a:rPr lang="en-US" altLang="ko-KR" sz="1200" dirty="0" smtClean="0">
                  <a:solidFill>
                    <a:schemeClr val="bg1"/>
                  </a:solidFill>
                </a:rPr>
                <a:t>GLOBAL INFLUENCE </a:t>
              </a:r>
              <a:endParaRPr lang="en-US" altLang="ko-KR" sz="1200" dirty="0">
                <a:solidFill>
                  <a:schemeClr val="bg1"/>
                </a:solidFill>
              </a:endParaRPr>
            </a:p>
          </p:txBody>
        </p:sp>
      </p:grpSp>
      <p:grpSp>
        <p:nvGrpSpPr>
          <p:cNvPr id="25" name="Group 109">
            <a:extLst>
              <a:ext uri="{FF2B5EF4-FFF2-40B4-BE49-F238E27FC236}">
                <a16:creationId xmlns:a16="http://schemas.microsoft.com/office/drawing/2014/main" xmlns="" id="{8C09081E-46B6-4F18-BE09-566603F29CD0}"/>
              </a:ext>
            </a:extLst>
          </p:cNvPr>
          <p:cNvGrpSpPr/>
          <p:nvPr/>
        </p:nvGrpSpPr>
        <p:grpSpPr>
          <a:xfrm>
            <a:off x="5972715" y="3142821"/>
            <a:ext cx="1592588" cy="688605"/>
            <a:chOff x="3233964" y="1964137"/>
            <a:chExt cx="1410044" cy="563404"/>
          </a:xfrm>
        </p:grpSpPr>
        <p:sp>
          <p:nvSpPr>
            <p:cNvPr id="26" name="TextBox 25">
              <a:extLst>
                <a:ext uri="{FF2B5EF4-FFF2-40B4-BE49-F238E27FC236}">
                  <a16:creationId xmlns:a16="http://schemas.microsoft.com/office/drawing/2014/main" xmlns="" id="{B1D65774-2D25-4446-B04A-631405F71CE0}"/>
                </a:ext>
              </a:extLst>
            </p:cNvPr>
            <p:cNvSpPr txBox="1"/>
            <p:nvPr/>
          </p:nvSpPr>
          <p:spPr>
            <a:xfrm>
              <a:off x="3233964" y="1964137"/>
              <a:ext cx="1400519" cy="226636"/>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PREPARE TO</a:t>
              </a:r>
              <a:endParaRPr lang="ko-KR" altLang="en-US" sz="1200" b="1" dirty="0">
                <a:solidFill>
                  <a:schemeClr val="bg1"/>
                </a:solidFill>
                <a:cs typeface="Arial" pitchFamily="34" charset="0"/>
              </a:endParaRPr>
            </a:p>
          </p:txBody>
        </p:sp>
        <p:sp>
          <p:nvSpPr>
            <p:cNvPr id="27" name="TextBox 26">
              <a:extLst>
                <a:ext uri="{FF2B5EF4-FFF2-40B4-BE49-F238E27FC236}">
                  <a16:creationId xmlns:a16="http://schemas.microsoft.com/office/drawing/2014/main" xmlns="" id="{04D6393C-9017-40EA-9A2C-30F1374D9754}"/>
                </a:ext>
              </a:extLst>
            </p:cNvPr>
            <p:cNvSpPr txBox="1"/>
            <p:nvPr/>
          </p:nvSpPr>
          <p:spPr>
            <a:xfrm>
              <a:off x="3243489" y="2149815"/>
              <a:ext cx="1400519" cy="377726"/>
            </a:xfrm>
            <a:prstGeom prst="rect">
              <a:avLst/>
            </a:prstGeom>
            <a:noFill/>
          </p:spPr>
          <p:txBody>
            <a:bodyPr wrap="square" rtlCol="0" anchor="ctr">
              <a:spAutoFit/>
            </a:bodyPr>
            <a:lstStyle/>
            <a:p>
              <a:pPr algn="ctr"/>
              <a:r>
                <a:rPr lang="en-US" altLang="ko-KR" sz="1200" dirty="0" smtClean="0">
                  <a:solidFill>
                    <a:schemeClr val="bg1"/>
                  </a:solidFill>
                </a:rPr>
                <a:t>MEET AND SOLVE CHALLENGES</a:t>
              </a:r>
              <a:endParaRPr lang="en-US" altLang="ko-KR" sz="1200" dirty="0">
                <a:solidFill>
                  <a:schemeClr val="bg1"/>
                </a:solidFill>
              </a:endParaRPr>
            </a:p>
          </p:txBody>
        </p:sp>
      </p:grpSp>
      <p:grpSp>
        <p:nvGrpSpPr>
          <p:cNvPr id="28" name="Group 109">
            <a:extLst>
              <a:ext uri="{FF2B5EF4-FFF2-40B4-BE49-F238E27FC236}">
                <a16:creationId xmlns:a16="http://schemas.microsoft.com/office/drawing/2014/main" xmlns="" id="{3AEA9586-CB79-488C-8D63-890C51C8EAB2}"/>
              </a:ext>
            </a:extLst>
          </p:cNvPr>
          <p:cNvGrpSpPr/>
          <p:nvPr/>
        </p:nvGrpSpPr>
        <p:grpSpPr>
          <a:xfrm>
            <a:off x="8148916" y="2286622"/>
            <a:ext cx="1919416" cy="793214"/>
            <a:chOff x="3225637" y="1954093"/>
            <a:chExt cx="1418371" cy="648993"/>
          </a:xfrm>
        </p:grpSpPr>
        <p:sp>
          <p:nvSpPr>
            <p:cNvPr id="29" name="TextBox 28">
              <a:extLst>
                <a:ext uri="{FF2B5EF4-FFF2-40B4-BE49-F238E27FC236}">
                  <a16:creationId xmlns:a16="http://schemas.microsoft.com/office/drawing/2014/main" xmlns="" id="{35D585F9-C9E2-4836-AB2D-71D50DB59C49}"/>
                </a:ext>
              </a:extLst>
            </p:cNvPr>
            <p:cNvSpPr txBox="1"/>
            <p:nvPr/>
          </p:nvSpPr>
          <p:spPr>
            <a:xfrm>
              <a:off x="3225637" y="1954093"/>
              <a:ext cx="1400519" cy="226636"/>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Develop</a:t>
              </a:r>
              <a:endParaRPr lang="ko-KR" altLang="en-US" sz="1200" b="1" dirty="0">
                <a:solidFill>
                  <a:schemeClr val="bg1"/>
                </a:solidFill>
                <a:cs typeface="Arial" pitchFamily="34" charset="0"/>
              </a:endParaRPr>
            </a:p>
          </p:txBody>
        </p:sp>
        <p:sp>
          <p:nvSpPr>
            <p:cNvPr id="30" name="TextBox 29">
              <a:extLst>
                <a:ext uri="{FF2B5EF4-FFF2-40B4-BE49-F238E27FC236}">
                  <a16:creationId xmlns:a16="http://schemas.microsoft.com/office/drawing/2014/main" xmlns="" id="{382FFF93-236C-49B2-8446-D6FB33AC9F4F}"/>
                </a:ext>
              </a:extLst>
            </p:cNvPr>
            <p:cNvSpPr txBox="1"/>
            <p:nvPr/>
          </p:nvSpPr>
          <p:spPr>
            <a:xfrm>
              <a:off x="3243489" y="2074270"/>
              <a:ext cx="1400519" cy="528816"/>
            </a:xfrm>
            <a:prstGeom prst="rect">
              <a:avLst/>
            </a:prstGeom>
            <a:noFill/>
          </p:spPr>
          <p:txBody>
            <a:bodyPr wrap="square" rtlCol="0" anchor="ctr">
              <a:spAutoFit/>
            </a:bodyPr>
            <a:lstStyle/>
            <a:p>
              <a:pPr algn="ctr"/>
              <a:r>
                <a:rPr lang="en-US" altLang="ko-KR" sz="1200" dirty="0" smtClean="0">
                  <a:solidFill>
                    <a:schemeClr val="bg1"/>
                  </a:solidFill>
                </a:rPr>
                <a:t>ETHICAL, INNOVATIVE THINKERS</a:t>
              </a:r>
              <a:endParaRPr lang="en-US" altLang="ko-KR" sz="1200" dirty="0">
                <a:solidFill>
                  <a:schemeClr val="bg1"/>
                </a:solidFill>
              </a:endParaRPr>
            </a:p>
          </p:txBody>
        </p:sp>
      </p:grpSp>
      <p:sp>
        <p:nvSpPr>
          <p:cNvPr id="31" name="Rectangle 30">
            <a:extLst>
              <a:ext uri="{FF2B5EF4-FFF2-40B4-BE49-F238E27FC236}">
                <a16:creationId xmlns:a16="http://schemas.microsoft.com/office/drawing/2014/main" xmlns="" id="{8AF2C36D-6FA5-4934-94A3-623C95970ABC}"/>
              </a:ext>
            </a:extLst>
          </p:cNvPr>
          <p:cNvSpPr/>
          <p:nvPr/>
        </p:nvSpPr>
        <p:spPr>
          <a:xfrm>
            <a:off x="3474452" y="4158437"/>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ame 17">
            <a:extLst>
              <a:ext uri="{FF2B5EF4-FFF2-40B4-BE49-F238E27FC236}">
                <a16:creationId xmlns:a16="http://schemas.microsoft.com/office/drawing/2014/main" xmlns="" id="{8CE30726-3AE5-41A7-8D31-029754982A69}"/>
              </a:ext>
            </a:extLst>
          </p:cNvPr>
          <p:cNvSpPr/>
          <p:nvPr/>
        </p:nvSpPr>
        <p:spPr>
          <a:xfrm>
            <a:off x="1161241" y="5010837"/>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Donut 39">
            <a:extLst>
              <a:ext uri="{FF2B5EF4-FFF2-40B4-BE49-F238E27FC236}">
                <a16:creationId xmlns:a16="http://schemas.microsoft.com/office/drawing/2014/main" xmlns="" id="{07A671EA-06EE-4A30-9930-8514287942A8}"/>
              </a:ext>
            </a:extLst>
          </p:cNvPr>
          <p:cNvSpPr/>
          <p:nvPr/>
        </p:nvSpPr>
        <p:spPr>
          <a:xfrm>
            <a:off x="5535184" y="328875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Rectangle 130">
            <a:extLst>
              <a:ext uri="{FF2B5EF4-FFF2-40B4-BE49-F238E27FC236}">
                <a16:creationId xmlns:a16="http://schemas.microsoft.com/office/drawing/2014/main" xmlns="" id="{4C66E8C8-B277-494D-8EDE-744E097C510E}"/>
              </a:ext>
            </a:extLst>
          </p:cNvPr>
          <p:cNvSpPr/>
          <p:nvPr/>
        </p:nvSpPr>
        <p:spPr>
          <a:xfrm>
            <a:off x="7684799" y="2495095"/>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Graphic 46">
            <a:extLst>
              <a:ext uri="{FF2B5EF4-FFF2-40B4-BE49-F238E27FC236}">
                <a16:creationId xmlns:a16="http://schemas.microsoft.com/office/drawing/2014/main" xmlns="" id="{7079D4A1-B45F-4140-BF90-DC0D9F88AD59}"/>
              </a:ext>
            </a:extLst>
          </p:cNvPr>
          <p:cNvSpPr/>
          <p:nvPr/>
        </p:nvSpPr>
        <p:spPr>
          <a:xfrm rot="20395817">
            <a:off x="992934" y="1625782"/>
            <a:ext cx="2356748" cy="2710941"/>
          </a:xfrm>
          <a:custGeom>
            <a:avLst/>
            <a:gdLst>
              <a:gd name="connsiteX0" fmla="*/ 104368 w 5961980"/>
              <a:gd name="connsiteY0" fmla="*/ 2552216 h 6858000"/>
              <a:gd name="connsiteX1" fmla="*/ 255313 w 5961980"/>
              <a:gd name="connsiteY1" fmla="*/ 2883054 h 6858000"/>
              <a:gd name="connsiteX2" fmla="*/ 775694 w 5961980"/>
              <a:gd name="connsiteY2" fmla="*/ 4027203 h 6858000"/>
              <a:gd name="connsiteX3" fmla="*/ 956965 w 5961980"/>
              <a:gd name="connsiteY3" fmla="*/ 4084410 h 6858000"/>
              <a:gd name="connsiteX4" fmla="*/ 1439438 w 5961980"/>
              <a:gd name="connsiteY4" fmla="*/ 3781831 h 6858000"/>
              <a:gd name="connsiteX5" fmla="*/ 2087329 w 5961980"/>
              <a:gd name="connsiteY5" fmla="*/ 3384136 h 6858000"/>
              <a:gd name="connsiteX6" fmla="*/ 2136955 w 5961980"/>
              <a:gd name="connsiteY6" fmla="*/ 3218717 h 6858000"/>
              <a:gd name="connsiteX7" fmla="*/ 2034947 w 5961980"/>
              <a:gd name="connsiteY7" fmla="*/ 2971967 h 6858000"/>
              <a:gd name="connsiteX8" fmla="*/ 1844025 w 5961980"/>
              <a:gd name="connsiteY8" fmla="*/ 2617005 h 6858000"/>
              <a:gd name="connsiteX9" fmla="*/ 2038393 w 5961980"/>
              <a:gd name="connsiteY9" fmla="*/ 2572204 h 6858000"/>
              <a:gd name="connsiteX10" fmla="*/ 2122481 w 5961980"/>
              <a:gd name="connsiteY10" fmla="*/ 2191740 h 6858000"/>
              <a:gd name="connsiteX11" fmla="*/ 2136955 w 5961980"/>
              <a:gd name="connsiteY11" fmla="*/ 2158656 h 6858000"/>
              <a:gd name="connsiteX12" fmla="*/ 2451941 w 5961980"/>
              <a:gd name="connsiteY12" fmla="*/ 1705132 h 6858000"/>
              <a:gd name="connsiteX13" fmla="*/ 2638037 w 5961980"/>
              <a:gd name="connsiteY13" fmla="*/ 1526617 h 6858000"/>
              <a:gd name="connsiteX14" fmla="*/ 3055031 w 5961980"/>
              <a:gd name="connsiteY14" fmla="*/ 1408756 h 6858000"/>
              <a:gd name="connsiteX15" fmla="*/ 3072262 w 5961980"/>
              <a:gd name="connsiteY15" fmla="*/ 1435637 h 6858000"/>
              <a:gd name="connsiteX16" fmla="*/ 3000581 w 5961980"/>
              <a:gd name="connsiteY16" fmla="*/ 1607259 h 6858000"/>
              <a:gd name="connsiteX17" fmla="*/ 2736599 w 5961980"/>
              <a:gd name="connsiteY17" fmla="*/ 1895364 h 6858000"/>
              <a:gd name="connsiteX18" fmla="*/ 2685595 w 5961980"/>
              <a:gd name="connsiteY18" fmla="*/ 1956018 h 6858000"/>
              <a:gd name="connsiteX19" fmla="*/ 2171417 w 5961980"/>
              <a:gd name="connsiteY19" fmla="*/ 2837564 h 6858000"/>
              <a:gd name="connsiteX20" fmla="*/ 2163147 w 5961980"/>
              <a:gd name="connsiteY20" fmla="*/ 2894771 h 6858000"/>
              <a:gd name="connsiteX21" fmla="*/ 2234828 w 5961980"/>
              <a:gd name="connsiteY21" fmla="*/ 3050541 h 6858000"/>
              <a:gd name="connsiteX22" fmla="*/ 2400247 w 5961980"/>
              <a:gd name="connsiteY22" fmla="*/ 3365526 h 6858000"/>
              <a:gd name="connsiteX23" fmla="*/ 2658025 w 5961980"/>
              <a:gd name="connsiteY23" fmla="*/ 3505443 h 6858000"/>
              <a:gd name="connsiteX24" fmla="*/ 2691109 w 5961980"/>
              <a:gd name="connsiteY24" fmla="*/ 3768046 h 6858000"/>
              <a:gd name="connsiteX25" fmla="*/ 2600129 w 5961980"/>
              <a:gd name="connsiteY25" fmla="*/ 4579978 h 6858000"/>
              <a:gd name="connsiteX26" fmla="*/ 2482267 w 5961980"/>
              <a:gd name="connsiteY26" fmla="*/ 4634429 h 6858000"/>
              <a:gd name="connsiteX27" fmla="*/ 2179688 w 5961980"/>
              <a:gd name="connsiteY27" fmla="*/ 4865326 h 6858000"/>
              <a:gd name="connsiteX28" fmla="*/ 1788197 w 5961980"/>
              <a:gd name="connsiteY28" fmla="*/ 5180312 h 6858000"/>
              <a:gd name="connsiteX29" fmla="*/ 1668957 w 5961980"/>
              <a:gd name="connsiteY29" fmla="*/ 5269225 h 6858000"/>
              <a:gd name="connsiteX30" fmla="*/ 1225082 w 5961980"/>
              <a:gd name="connsiteY30" fmla="*/ 5487026 h 6858000"/>
              <a:gd name="connsiteX31" fmla="*/ 950073 w 5961980"/>
              <a:gd name="connsiteY31" fmla="*/ 5563533 h 6858000"/>
              <a:gd name="connsiteX32" fmla="*/ 735028 w 5961980"/>
              <a:gd name="connsiteY32" fmla="*/ 5601441 h 6858000"/>
              <a:gd name="connsiteX33" fmla="*/ 697120 w 5961980"/>
              <a:gd name="connsiteY33" fmla="*/ 5637971 h 6858000"/>
              <a:gd name="connsiteX34" fmla="*/ 722622 w 5961980"/>
              <a:gd name="connsiteY34" fmla="*/ 6007407 h 6858000"/>
              <a:gd name="connsiteX35" fmla="*/ 760530 w 5961980"/>
              <a:gd name="connsiteY35" fmla="*/ 6177651 h 6858000"/>
              <a:gd name="connsiteX36" fmla="*/ 1001077 w 5961980"/>
              <a:gd name="connsiteY36" fmla="*/ 6801419 h 6858000"/>
              <a:gd name="connsiteX37" fmla="*/ 1114114 w 5961980"/>
              <a:gd name="connsiteY37" fmla="*/ 6858626 h 6858000"/>
              <a:gd name="connsiteX38" fmla="*/ 1206473 w 5961980"/>
              <a:gd name="connsiteY38" fmla="*/ 6733183 h 6858000"/>
              <a:gd name="connsiteX39" fmla="*/ 1205094 w 5961980"/>
              <a:gd name="connsiteY39" fmla="*/ 6647028 h 6858000"/>
              <a:gd name="connsiteX40" fmla="*/ 1217501 w 5961980"/>
              <a:gd name="connsiteY40" fmla="*/ 6236237 h 6858000"/>
              <a:gd name="connsiteX41" fmla="*/ 1292628 w 5961980"/>
              <a:gd name="connsiteY41" fmla="*/ 6021192 h 6858000"/>
              <a:gd name="connsiteX42" fmla="*/ 1644144 w 5961980"/>
              <a:gd name="connsiteY42" fmla="*/ 6234169 h 6858000"/>
              <a:gd name="connsiteX43" fmla="*/ 1704798 w 5961980"/>
              <a:gd name="connsiteY43" fmla="*/ 6085981 h 6858000"/>
              <a:gd name="connsiteX44" fmla="*/ 1854364 w 5961980"/>
              <a:gd name="connsiteY44" fmla="*/ 5802701 h 6858000"/>
              <a:gd name="connsiteX45" fmla="*/ 2161768 w 5961980"/>
              <a:gd name="connsiteY45" fmla="*/ 5616605 h 6858000"/>
              <a:gd name="connsiteX46" fmla="*/ 2683527 w 5961980"/>
              <a:gd name="connsiteY46" fmla="*/ 5433265 h 6858000"/>
              <a:gd name="connsiteX47" fmla="*/ 3032286 w 5961980"/>
              <a:gd name="connsiteY47" fmla="*/ 5191340 h 6858000"/>
              <a:gd name="connsiteX48" fmla="*/ 3356921 w 5961980"/>
              <a:gd name="connsiteY48" fmla="*/ 4594452 h 6858000"/>
              <a:gd name="connsiteX49" fmla="*/ 3667082 w 5961980"/>
              <a:gd name="connsiteY49" fmla="*/ 4026514 h 6858000"/>
              <a:gd name="connsiteX50" fmla="*/ 3770469 w 5961980"/>
              <a:gd name="connsiteY50" fmla="*/ 4004458 h 6858000"/>
              <a:gd name="connsiteX51" fmla="*/ 4011016 w 5961980"/>
              <a:gd name="connsiteY51" fmla="*/ 4098195 h 6858000"/>
              <a:gd name="connsiteX52" fmla="*/ 4375627 w 5961980"/>
              <a:gd name="connsiteY52" fmla="*/ 4195379 h 6858000"/>
              <a:gd name="connsiteX53" fmla="*/ 4574819 w 5961980"/>
              <a:gd name="connsiteY53" fmla="*/ 4418006 h 6858000"/>
              <a:gd name="connsiteX54" fmla="*/ 4605146 w 5961980"/>
              <a:gd name="connsiteY54" fmla="*/ 4470388 h 6858000"/>
              <a:gd name="connsiteX55" fmla="*/ 4640298 w 5961980"/>
              <a:gd name="connsiteY55" fmla="*/ 4528974 h 6858000"/>
              <a:gd name="connsiteX56" fmla="*/ 4700951 w 5961980"/>
              <a:gd name="connsiteY56" fmla="*/ 4766075 h 6858000"/>
              <a:gd name="connsiteX57" fmla="*/ 4711290 w 5961980"/>
              <a:gd name="connsiteY57" fmla="*/ 4903235 h 6858000"/>
              <a:gd name="connsiteX58" fmla="*/ 4705087 w 5961980"/>
              <a:gd name="connsiteY58" fmla="*/ 4996972 h 6858000"/>
              <a:gd name="connsiteX59" fmla="*/ 4776079 w 5961980"/>
              <a:gd name="connsiteY59" fmla="*/ 5296105 h 6858000"/>
              <a:gd name="connsiteX60" fmla="*/ 4862924 w 5961980"/>
              <a:gd name="connsiteY60" fmla="*/ 5763414 h 6858000"/>
              <a:gd name="connsiteX61" fmla="*/ 4932538 w 5961980"/>
              <a:gd name="connsiteY61" fmla="*/ 5762036 h 6858000"/>
              <a:gd name="connsiteX62" fmla="*/ 4912550 w 5961980"/>
              <a:gd name="connsiteY62" fmla="*/ 6119065 h 6858000"/>
              <a:gd name="connsiteX63" fmla="*/ 4938052 w 5961980"/>
              <a:gd name="connsiteY63" fmla="*/ 6387182 h 6858000"/>
              <a:gd name="connsiteX64" fmla="*/ 5117256 w 5961980"/>
              <a:gd name="connsiteY64" fmla="*/ 6368572 h 6858000"/>
              <a:gd name="connsiteX65" fmla="*/ 5117256 w 5961980"/>
              <a:gd name="connsiteY65" fmla="*/ 6294134 h 6858000"/>
              <a:gd name="connsiteX66" fmla="*/ 5196519 w 5961980"/>
              <a:gd name="connsiteY66" fmla="*/ 6356166 h 6858000"/>
              <a:gd name="connsiteX67" fmla="*/ 5927120 w 5961980"/>
              <a:gd name="connsiteY67" fmla="*/ 6380290 h 6858000"/>
              <a:gd name="connsiteX68" fmla="*/ 5947798 w 5961980"/>
              <a:gd name="connsiteY68" fmla="*/ 6221763 h 6858000"/>
              <a:gd name="connsiteX69" fmla="*/ 5865088 w 5961980"/>
              <a:gd name="connsiteY69" fmla="*/ 6142500 h 6858000"/>
              <a:gd name="connsiteX70" fmla="*/ 5526668 w 5961980"/>
              <a:gd name="connsiteY70" fmla="*/ 6039802 h 6858000"/>
              <a:gd name="connsiteX71" fmla="*/ 5442580 w 5961980"/>
              <a:gd name="connsiteY71" fmla="*/ 5971566 h 6858000"/>
              <a:gd name="connsiteX72" fmla="*/ 5267512 w 5961980"/>
              <a:gd name="connsiteY72" fmla="*/ 5766171 h 6858000"/>
              <a:gd name="connsiteX73" fmla="*/ 5269579 w 5961980"/>
              <a:gd name="connsiteY73" fmla="*/ 5570425 h 6858000"/>
              <a:gd name="connsiteX74" fmla="*/ 5175842 w 5961980"/>
              <a:gd name="connsiteY74" fmla="*/ 4633050 h 6858000"/>
              <a:gd name="connsiteX75" fmla="*/ 5210993 w 5961980"/>
              <a:gd name="connsiteY75" fmla="*/ 4263614 h 6858000"/>
              <a:gd name="connsiteX76" fmla="*/ 5159989 w 5961980"/>
              <a:gd name="connsiteY76" fmla="*/ 4025135 h 6858000"/>
              <a:gd name="connsiteX77" fmla="*/ 4742995 w 5961980"/>
              <a:gd name="connsiteY77" fmla="*/ 3665348 h 6858000"/>
              <a:gd name="connsiteX78" fmla="*/ 4226061 w 5961980"/>
              <a:gd name="connsiteY78" fmla="*/ 3253179 h 6858000"/>
              <a:gd name="connsiteX79" fmla="*/ 4222615 w 5961980"/>
              <a:gd name="connsiteY79" fmla="*/ 3187701 h 6858000"/>
              <a:gd name="connsiteX80" fmla="*/ 4273619 w 5961980"/>
              <a:gd name="connsiteY80" fmla="*/ 3034688 h 6858000"/>
              <a:gd name="connsiteX81" fmla="*/ 4330826 w 5961980"/>
              <a:gd name="connsiteY81" fmla="*/ 2977481 h 6858000"/>
              <a:gd name="connsiteX82" fmla="*/ 4521747 w 5961980"/>
              <a:gd name="connsiteY82" fmla="*/ 2982305 h 6858000"/>
              <a:gd name="connsiteX83" fmla="*/ 5043507 w 5961980"/>
              <a:gd name="connsiteY83" fmla="*/ 3069840 h 6858000"/>
              <a:gd name="connsiteX84" fmla="*/ 5336436 w 5961980"/>
              <a:gd name="connsiteY84" fmla="*/ 2810683 h 6858000"/>
              <a:gd name="connsiteX85" fmla="*/ 5412942 w 5961980"/>
              <a:gd name="connsiteY85" fmla="*/ 2791384 h 6858000"/>
              <a:gd name="connsiteX86" fmla="*/ 5736199 w 5961980"/>
              <a:gd name="connsiteY86" fmla="*/ 2665941 h 6858000"/>
              <a:gd name="connsiteX87" fmla="*/ 5793406 w 5961980"/>
              <a:gd name="connsiteY87" fmla="*/ 2605288 h 6858000"/>
              <a:gd name="connsiteX88" fmla="*/ 5777554 w 5961980"/>
              <a:gd name="connsiteY88" fmla="*/ 2584610 h 6858000"/>
              <a:gd name="connsiteX89" fmla="*/ 5562509 w 5961980"/>
              <a:gd name="connsiteY89" fmla="*/ 2629411 h 6858000"/>
              <a:gd name="connsiteX90" fmla="*/ 5625920 w 5961980"/>
              <a:gd name="connsiteY90" fmla="*/ 2588057 h 6858000"/>
              <a:gd name="connsiteX91" fmla="*/ 5810638 w 5961980"/>
              <a:gd name="connsiteY91" fmla="*/ 2500522 h 6858000"/>
              <a:gd name="connsiteX92" fmla="*/ 5845789 w 5961980"/>
              <a:gd name="connsiteY92" fmla="*/ 2433665 h 6858000"/>
              <a:gd name="connsiteX93" fmla="*/ 5778932 w 5961980"/>
              <a:gd name="connsiteY93" fmla="*/ 2433665 h 6858000"/>
              <a:gd name="connsiteX94" fmla="*/ 5680370 w 5961980"/>
              <a:gd name="connsiteY94" fmla="*/ 2478466 h 6858000"/>
              <a:gd name="connsiteX95" fmla="*/ 5672099 w 5961980"/>
              <a:gd name="connsiteY95" fmla="*/ 2462614 h 6858000"/>
              <a:gd name="connsiteX96" fmla="*/ 5850614 w 5961980"/>
              <a:gd name="connsiteY96" fmla="*/ 2325454 h 6858000"/>
              <a:gd name="connsiteX97" fmla="*/ 5831315 w 5961980"/>
              <a:gd name="connsiteY97" fmla="*/ 2293748 h 6858000"/>
              <a:gd name="connsiteX98" fmla="*/ 5546656 w 5961980"/>
              <a:gd name="connsiteY98" fmla="*/ 2419191 h 6858000"/>
              <a:gd name="connsiteX99" fmla="*/ 5707251 w 5961980"/>
              <a:gd name="connsiteY99" fmla="*/ 2273071 h 6858000"/>
              <a:gd name="connsiteX100" fmla="*/ 5738956 w 5961980"/>
              <a:gd name="connsiteY100" fmla="*/ 2202768 h 6858000"/>
              <a:gd name="connsiteX101" fmla="*/ 5656247 w 5961980"/>
              <a:gd name="connsiteY101" fmla="*/ 2208971 h 6858000"/>
              <a:gd name="connsiteX102" fmla="*/ 5484624 w 5961980"/>
              <a:gd name="connsiteY102" fmla="*/ 2348888 h 6858000"/>
              <a:gd name="connsiteX103" fmla="*/ 5333679 w 5961980"/>
              <a:gd name="connsiteY103" fmla="*/ 2398514 h 6858000"/>
              <a:gd name="connsiteX104" fmla="*/ 5303353 w 5961980"/>
              <a:gd name="connsiteY104" fmla="*/ 2164859 h 6858000"/>
              <a:gd name="connsiteX105" fmla="*/ 5153786 w 5961980"/>
              <a:gd name="connsiteY105" fmla="*/ 2524646 h 6858000"/>
              <a:gd name="connsiteX106" fmla="*/ 5072455 w 5961980"/>
              <a:gd name="connsiteY106" fmla="*/ 2579096 h 6858000"/>
              <a:gd name="connsiteX107" fmla="*/ 4809852 w 5961980"/>
              <a:gd name="connsiteY107" fmla="*/ 2582543 h 6858000"/>
              <a:gd name="connsiteX108" fmla="*/ 4718872 w 5961980"/>
              <a:gd name="connsiteY108" fmla="*/ 2581164 h 6858000"/>
              <a:gd name="connsiteX109" fmla="*/ 4554831 w 5961980"/>
              <a:gd name="connsiteY109" fmla="*/ 2576339 h 6858000"/>
              <a:gd name="connsiteX110" fmla="*/ 4438349 w 5961980"/>
              <a:gd name="connsiteY110" fmla="*/ 2482602 h 6858000"/>
              <a:gd name="connsiteX111" fmla="*/ 4459026 w 5961980"/>
              <a:gd name="connsiteY111" fmla="*/ 2087664 h 6858000"/>
              <a:gd name="connsiteX112" fmla="*/ 4462472 w 5961980"/>
              <a:gd name="connsiteY112" fmla="*/ 1867794 h 6858000"/>
              <a:gd name="connsiteX113" fmla="*/ 4349436 w 5961980"/>
              <a:gd name="connsiteY113" fmla="*/ 1296409 h 6858000"/>
              <a:gd name="connsiteX114" fmla="*/ 4452823 w 5961980"/>
              <a:gd name="connsiteY114" fmla="*/ 1175791 h 6858000"/>
              <a:gd name="connsiteX115" fmla="*/ 4653393 w 5961980"/>
              <a:gd name="connsiteY115" fmla="*/ 1037252 h 6858000"/>
              <a:gd name="connsiteX116" fmla="*/ 4818813 w 5961980"/>
              <a:gd name="connsiteY116" fmla="*/ 900093 h 6858000"/>
              <a:gd name="connsiteX117" fmla="*/ 4823637 w 5961980"/>
              <a:gd name="connsiteY117" fmla="*/ 862184 h 6858000"/>
              <a:gd name="connsiteX118" fmla="*/ 4827083 w 5961980"/>
              <a:gd name="connsiteY118" fmla="*/ 553402 h 6858000"/>
              <a:gd name="connsiteX119" fmla="*/ 4842936 w 5961980"/>
              <a:gd name="connsiteY119" fmla="*/ 405214 h 6858000"/>
              <a:gd name="connsiteX120" fmla="*/ 4763673 w 5961980"/>
              <a:gd name="connsiteY120" fmla="*/ 143989 h 6858000"/>
              <a:gd name="connsiteX121" fmla="*/ 4494867 w 5961980"/>
              <a:gd name="connsiteY121" fmla="*/ 15100 h 6858000"/>
              <a:gd name="connsiteX122" fmla="*/ 4197112 w 5961980"/>
              <a:gd name="connsiteY122" fmla="*/ 73686 h 6858000"/>
              <a:gd name="connsiteX123" fmla="*/ 4009637 w 5961980"/>
              <a:gd name="connsiteY123" fmla="*/ 367994 h 6858000"/>
              <a:gd name="connsiteX124" fmla="*/ 3992406 w 5961980"/>
              <a:gd name="connsiteY124" fmla="*/ 724335 h 6858000"/>
              <a:gd name="connsiteX125" fmla="*/ 3947605 w 5961980"/>
              <a:gd name="connsiteY125" fmla="*/ 760865 h 6858000"/>
              <a:gd name="connsiteX126" fmla="*/ 3396897 w 5961980"/>
              <a:gd name="connsiteY126" fmla="*/ 705036 h 6858000"/>
              <a:gd name="connsiteX127" fmla="*/ 3078465 w 5961980"/>
              <a:gd name="connsiteY127" fmla="*/ 800841 h 6858000"/>
              <a:gd name="connsiteX128" fmla="*/ 2664918 w 5961980"/>
              <a:gd name="connsiteY128" fmla="*/ 810491 h 6858000"/>
              <a:gd name="connsiteX129" fmla="*/ 2494674 w 5961980"/>
              <a:gd name="connsiteY129" fmla="*/ 872523 h 6858000"/>
              <a:gd name="connsiteX130" fmla="*/ 2092154 w 5961980"/>
              <a:gd name="connsiteY130" fmla="*/ 1350170 h 6858000"/>
              <a:gd name="connsiteX131" fmla="*/ 1743395 w 5961980"/>
              <a:gd name="connsiteY131" fmla="*/ 1800248 h 6858000"/>
              <a:gd name="connsiteX132" fmla="*/ 1744774 w 5961980"/>
              <a:gd name="connsiteY132" fmla="*/ 1865726 h 6858000"/>
              <a:gd name="connsiteX133" fmla="*/ 1800603 w 5961980"/>
              <a:gd name="connsiteY133" fmla="*/ 1921555 h 6858000"/>
              <a:gd name="connsiteX134" fmla="*/ 1805428 w 5961980"/>
              <a:gd name="connsiteY134" fmla="*/ 2005644 h 6858000"/>
              <a:gd name="connsiteX135" fmla="*/ 1636562 w 5961980"/>
              <a:gd name="connsiteY135" fmla="*/ 2145561 h 6858000"/>
              <a:gd name="connsiteX136" fmla="*/ 1423585 w 5961980"/>
              <a:gd name="connsiteY136" fmla="*/ 1706511 h 6858000"/>
              <a:gd name="connsiteX137" fmla="*/ 1243692 w 5961980"/>
              <a:gd name="connsiteY137" fmla="*/ 1507318 h 6858000"/>
              <a:gd name="connsiteX138" fmla="*/ 1138926 w 5961980"/>
              <a:gd name="connsiteY138" fmla="*/ 1577622 h 6858000"/>
              <a:gd name="connsiteX139" fmla="*/ 18901 w 5961980"/>
              <a:gd name="connsiteY139" fmla="*/ 2269625 h 6858000"/>
              <a:gd name="connsiteX140" fmla="*/ 3049 w 5961980"/>
              <a:gd name="connsiteY140" fmla="*/ 2335103 h 6858000"/>
              <a:gd name="connsiteX141" fmla="*/ 104368 w 5961980"/>
              <a:gd name="connsiteY141" fmla="*/ 2552216 h 6858000"/>
              <a:gd name="connsiteX142" fmla="*/ 104368 w 5961980"/>
              <a:gd name="connsiteY142" fmla="*/ 2552216 h 6858000"/>
              <a:gd name="connsiteX143" fmla="*/ 1692391 w 5961980"/>
              <a:gd name="connsiteY143" fmla="*/ 2187605 h 6858000"/>
              <a:gd name="connsiteX144" fmla="*/ 1711690 w 5961980"/>
              <a:gd name="connsiteY144" fmla="*/ 2198633 h 6858000"/>
              <a:gd name="connsiteX145" fmla="*/ 1867460 w 5961980"/>
              <a:gd name="connsiteY145" fmla="*/ 2526714 h 6858000"/>
              <a:gd name="connsiteX146" fmla="*/ 1822659 w 5961980"/>
              <a:gd name="connsiteY146" fmla="*/ 2557041 h 6858000"/>
              <a:gd name="connsiteX147" fmla="*/ 1681363 w 5961980"/>
              <a:gd name="connsiteY147" fmla="*/ 2256529 h 6858000"/>
              <a:gd name="connsiteX148" fmla="*/ 1692391 w 5961980"/>
              <a:gd name="connsiteY148" fmla="*/ 2187605 h 6858000"/>
              <a:gd name="connsiteX149" fmla="*/ 1692391 w 5961980"/>
              <a:gd name="connsiteY149" fmla="*/ 2187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961980" h="6858000">
                <a:moveTo>
                  <a:pt x="104368" y="2552216"/>
                </a:moveTo>
                <a:cubicBezTo>
                  <a:pt x="155372" y="2661806"/>
                  <a:pt x="204309" y="2773464"/>
                  <a:pt x="255313" y="2883054"/>
                </a:cubicBezTo>
                <a:cubicBezTo>
                  <a:pt x="429003" y="3264896"/>
                  <a:pt x="602004" y="3645360"/>
                  <a:pt x="775694" y="4027203"/>
                </a:cubicBezTo>
                <a:cubicBezTo>
                  <a:pt x="801196" y="4083032"/>
                  <a:pt x="903204" y="4119562"/>
                  <a:pt x="956965" y="4084410"/>
                </a:cubicBezTo>
                <a:cubicBezTo>
                  <a:pt x="1117560" y="3984469"/>
                  <a:pt x="1278154" y="3882461"/>
                  <a:pt x="1439438" y="3781831"/>
                </a:cubicBezTo>
                <a:cubicBezTo>
                  <a:pt x="1654483" y="3648117"/>
                  <a:pt x="1868838" y="3514404"/>
                  <a:pt x="2087329" y="3384136"/>
                </a:cubicBezTo>
                <a:cubicBezTo>
                  <a:pt x="2189338" y="3323482"/>
                  <a:pt x="2189338" y="3328307"/>
                  <a:pt x="2136955" y="3218717"/>
                </a:cubicBezTo>
                <a:cubicBezTo>
                  <a:pt x="2099046" y="3139454"/>
                  <a:pt x="2073544" y="3051919"/>
                  <a:pt x="2034947" y="2971967"/>
                </a:cubicBezTo>
                <a:cubicBezTo>
                  <a:pt x="1977739" y="2855484"/>
                  <a:pt x="1912261" y="2744515"/>
                  <a:pt x="1844025" y="2617005"/>
                </a:cubicBezTo>
                <a:cubicBezTo>
                  <a:pt x="1917085" y="2599774"/>
                  <a:pt x="1971536" y="2588057"/>
                  <a:pt x="2038393" y="2572204"/>
                </a:cubicBezTo>
                <a:cubicBezTo>
                  <a:pt x="2079748" y="2465371"/>
                  <a:pt x="2159011" y="2343374"/>
                  <a:pt x="2122481" y="2191740"/>
                </a:cubicBezTo>
                <a:cubicBezTo>
                  <a:pt x="2121102" y="2182090"/>
                  <a:pt x="2130752" y="2167616"/>
                  <a:pt x="2136955" y="2158656"/>
                </a:cubicBezTo>
                <a:cubicBezTo>
                  <a:pt x="2241721" y="2007711"/>
                  <a:pt x="2342351" y="1853320"/>
                  <a:pt x="2451941" y="1705132"/>
                </a:cubicBezTo>
                <a:cubicBezTo>
                  <a:pt x="2502945" y="1636897"/>
                  <a:pt x="2563599" y="1559012"/>
                  <a:pt x="2638037" y="1526617"/>
                </a:cubicBezTo>
                <a:cubicBezTo>
                  <a:pt x="2770372" y="1470788"/>
                  <a:pt x="2915114" y="1447354"/>
                  <a:pt x="3055031" y="1408756"/>
                </a:cubicBezTo>
                <a:cubicBezTo>
                  <a:pt x="3061234" y="1418406"/>
                  <a:pt x="3066059" y="1425987"/>
                  <a:pt x="3072262" y="1435637"/>
                </a:cubicBezTo>
                <a:cubicBezTo>
                  <a:pt x="3050206" y="1492844"/>
                  <a:pt x="3037111" y="1559701"/>
                  <a:pt x="3000581" y="1607259"/>
                </a:cubicBezTo>
                <a:cubicBezTo>
                  <a:pt x="2921317" y="1710646"/>
                  <a:pt x="2860664" y="1833332"/>
                  <a:pt x="2736599" y="1895364"/>
                </a:cubicBezTo>
                <a:cubicBezTo>
                  <a:pt x="2714544" y="1906392"/>
                  <a:pt x="2700069" y="1933273"/>
                  <a:pt x="2685595" y="1956018"/>
                </a:cubicBezTo>
                <a:cubicBezTo>
                  <a:pt x="2513973" y="2250326"/>
                  <a:pt x="2341661" y="2543256"/>
                  <a:pt x="2171417" y="2837564"/>
                </a:cubicBezTo>
                <a:cubicBezTo>
                  <a:pt x="2161768" y="2853416"/>
                  <a:pt x="2155565" y="2888568"/>
                  <a:pt x="2163147" y="2894771"/>
                </a:cubicBezTo>
                <a:cubicBezTo>
                  <a:pt x="2214151" y="2937504"/>
                  <a:pt x="2209326" y="3001604"/>
                  <a:pt x="2234828" y="3050541"/>
                </a:cubicBezTo>
                <a:cubicBezTo>
                  <a:pt x="2290657" y="3155306"/>
                  <a:pt x="2317538" y="3271789"/>
                  <a:pt x="2400247" y="3365526"/>
                </a:cubicBezTo>
                <a:cubicBezTo>
                  <a:pt x="2473307" y="3446857"/>
                  <a:pt x="2540164" y="3513714"/>
                  <a:pt x="2658025" y="3505443"/>
                </a:cubicBezTo>
                <a:cubicBezTo>
                  <a:pt x="2673878" y="3594356"/>
                  <a:pt x="2707651" y="3670862"/>
                  <a:pt x="2691109" y="3768046"/>
                </a:cubicBezTo>
                <a:cubicBezTo>
                  <a:pt x="2648376" y="4036852"/>
                  <a:pt x="2629077" y="4309105"/>
                  <a:pt x="2600129" y="4579978"/>
                </a:cubicBezTo>
                <a:cubicBezTo>
                  <a:pt x="2546367" y="4594452"/>
                  <a:pt x="2498120" y="4605481"/>
                  <a:pt x="2482267" y="4634429"/>
                </a:cubicBezTo>
                <a:cubicBezTo>
                  <a:pt x="2411964" y="4753669"/>
                  <a:pt x="2287900" y="4810876"/>
                  <a:pt x="2179688" y="4865326"/>
                </a:cubicBezTo>
                <a:cubicBezTo>
                  <a:pt x="2021851" y="4944589"/>
                  <a:pt x="1904679" y="5056247"/>
                  <a:pt x="1788197" y="5180312"/>
                </a:cubicBezTo>
                <a:cubicBezTo>
                  <a:pt x="1755113" y="5216842"/>
                  <a:pt x="1711690" y="5247169"/>
                  <a:pt x="1668957" y="5269225"/>
                </a:cubicBezTo>
                <a:cubicBezTo>
                  <a:pt x="1522837" y="5344352"/>
                  <a:pt x="1371202" y="5412588"/>
                  <a:pt x="1225082" y="5487026"/>
                </a:cubicBezTo>
                <a:cubicBezTo>
                  <a:pt x="1137548" y="5529760"/>
                  <a:pt x="1059663" y="5580764"/>
                  <a:pt x="950073" y="5563533"/>
                </a:cubicBezTo>
                <a:cubicBezTo>
                  <a:pt x="881838" y="5552505"/>
                  <a:pt x="806710" y="5585588"/>
                  <a:pt x="735028" y="5601441"/>
                </a:cubicBezTo>
                <a:cubicBezTo>
                  <a:pt x="720554" y="5604888"/>
                  <a:pt x="706080" y="5623497"/>
                  <a:pt x="697120" y="5637971"/>
                </a:cubicBezTo>
                <a:cubicBezTo>
                  <a:pt x="665414" y="5688975"/>
                  <a:pt x="669550" y="5990176"/>
                  <a:pt x="722622" y="6007407"/>
                </a:cubicBezTo>
                <a:cubicBezTo>
                  <a:pt x="856335" y="6050830"/>
                  <a:pt x="763976" y="6125269"/>
                  <a:pt x="760530" y="6177651"/>
                </a:cubicBezTo>
                <a:cubicBezTo>
                  <a:pt x="744678" y="6424401"/>
                  <a:pt x="843240" y="6624972"/>
                  <a:pt x="1001077" y="6801419"/>
                </a:cubicBezTo>
                <a:cubicBezTo>
                  <a:pt x="1027958" y="6831746"/>
                  <a:pt x="1093436" y="6869654"/>
                  <a:pt x="1114114" y="6858626"/>
                </a:cubicBezTo>
                <a:cubicBezTo>
                  <a:pt x="1155468" y="6834503"/>
                  <a:pt x="1184417" y="6780742"/>
                  <a:pt x="1206473" y="6733183"/>
                </a:cubicBezTo>
                <a:cubicBezTo>
                  <a:pt x="1217501" y="6711128"/>
                  <a:pt x="1211297" y="6675976"/>
                  <a:pt x="1205094" y="6647028"/>
                </a:cubicBezTo>
                <a:cubicBezTo>
                  <a:pt x="1174767" y="6508489"/>
                  <a:pt x="1167186" y="6372019"/>
                  <a:pt x="1217501" y="6236237"/>
                </a:cubicBezTo>
                <a:cubicBezTo>
                  <a:pt x="1244381" y="6163177"/>
                  <a:pt x="1269883" y="6088049"/>
                  <a:pt x="1292628" y="6021192"/>
                </a:cubicBezTo>
                <a:cubicBezTo>
                  <a:pt x="1404286" y="6088049"/>
                  <a:pt x="1517323" y="6158352"/>
                  <a:pt x="1644144" y="6234169"/>
                </a:cubicBezTo>
                <a:cubicBezTo>
                  <a:pt x="1669646" y="6170759"/>
                  <a:pt x="1685499" y="6127336"/>
                  <a:pt x="1704798" y="6085981"/>
                </a:cubicBezTo>
                <a:cubicBezTo>
                  <a:pt x="1752356" y="5988797"/>
                  <a:pt x="1782682" y="5875761"/>
                  <a:pt x="1854364" y="5802701"/>
                </a:cubicBezTo>
                <a:cubicBezTo>
                  <a:pt x="1937074" y="5719991"/>
                  <a:pt x="2051488" y="5662784"/>
                  <a:pt x="2161768" y="5616605"/>
                </a:cubicBezTo>
                <a:cubicBezTo>
                  <a:pt x="2332012" y="5544923"/>
                  <a:pt x="2510527" y="5493919"/>
                  <a:pt x="2683527" y="5433265"/>
                </a:cubicBezTo>
                <a:cubicBezTo>
                  <a:pt x="2823444" y="5385707"/>
                  <a:pt x="2957158" y="5329878"/>
                  <a:pt x="3032286" y="5191340"/>
                </a:cubicBezTo>
                <a:cubicBezTo>
                  <a:pt x="3141876" y="4992148"/>
                  <a:pt x="3250088" y="4793645"/>
                  <a:pt x="3356921" y="4594452"/>
                </a:cubicBezTo>
                <a:cubicBezTo>
                  <a:pt x="3458929" y="4403531"/>
                  <a:pt x="3528543" y="4198136"/>
                  <a:pt x="3667082" y="4026514"/>
                </a:cubicBezTo>
                <a:cubicBezTo>
                  <a:pt x="3703612" y="3980334"/>
                  <a:pt x="3725668" y="3983780"/>
                  <a:pt x="3770469" y="4004458"/>
                </a:cubicBezTo>
                <a:cubicBezTo>
                  <a:pt x="3848353" y="4039609"/>
                  <a:pt x="3929685" y="4074761"/>
                  <a:pt x="4011016" y="4098195"/>
                </a:cubicBezTo>
                <a:cubicBezTo>
                  <a:pt x="4131634" y="4134725"/>
                  <a:pt x="4259145" y="4149199"/>
                  <a:pt x="4375627" y="4195379"/>
                </a:cubicBezTo>
                <a:cubicBezTo>
                  <a:pt x="4469365" y="4233288"/>
                  <a:pt x="4590672" y="4270507"/>
                  <a:pt x="4574819" y="4418006"/>
                </a:cubicBezTo>
                <a:cubicBezTo>
                  <a:pt x="4573441" y="4433858"/>
                  <a:pt x="4594118" y="4453157"/>
                  <a:pt x="4605146" y="4470388"/>
                </a:cubicBezTo>
                <a:cubicBezTo>
                  <a:pt x="4616174" y="4489687"/>
                  <a:pt x="4634094" y="4508297"/>
                  <a:pt x="4640298" y="4528974"/>
                </a:cubicBezTo>
                <a:cubicBezTo>
                  <a:pt x="4662354" y="4606859"/>
                  <a:pt x="4676828" y="4688190"/>
                  <a:pt x="4700951" y="4766075"/>
                </a:cubicBezTo>
                <a:cubicBezTo>
                  <a:pt x="4716804" y="4817079"/>
                  <a:pt x="4749198" y="4858434"/>
                  <a:pt x="4711290" y="4903235"/>
                </a:cubicBezTo>
                <a:cubicBezTo>
                  <a:pt x="4694059" y="4922534"/>
                  <a:pt x="4696816" y="4968713"/>
                  <a:pt x="4705087" y="4996972"/>
                </a:cubicBezTo>
                <a:cubicBezTo>
                  <a:pt x="4734035" y="5096913"/>
                  <a:pt x="4745752" y="5196164"/>
                  <a:pt x="4776079" y="5296105"/>
                </a:cubicBezTo>
                <a:cubicBezTo>
                  <a:pt x="4801581" y="5383639"/>
                  <a:pt x="4836044" y="5677259"/>
                  <a:pt x="4862924" y="5763414"/>
                </a:cubicBezTo>
                <a:cubicBezTo>
                  <a:pt x="4877398" y="5808215"/>
                  <a:pt x="4922889" y="5717924"/>
                  <a:pt x="4932538" y="5762036"/>
                </a:cubicBezTo>
                <a:cubicBezTo>
                  <a:pt x="4964243" y="5906777"/>
                  <a:pt x="4958729" y="5970877"/>
                  <a:pt x="4912550" y="6119065"/>
                </a:cubicBezTo>
                <a:cubicBezTo>
                  <a:pt x="4896697" y="6171448"/>
                  <a:pt x="4936673" y="6327907"/>
                  <a:pt x="4938052" y="6387182"/>
                </a:cubicBezTo>
                <a:lnTo>
                  <a:pt x="5117256" y="6368572"/>
                </a:lnTo>
                <a:cubicBezTo>
                  <a:pt x="5117256" y="6368572"/>
                  <a:pt x="5117256" y="6335489"/>
                  <a:pt x="5117256" y="6294134"/>
                </a:cubicBezTo>
                <a:cubicBezTo>
                  <a:pt x="5158611" y="6283795"/>
                  <a:pt x="5117256" y="6299648"/>
                  <a:pt x="5196519" y="6356166"/>
                </a:cubicBezTo>
                <a:cubicBezTo>
                  <a:pt x="5317827" y="6368572"/>
                  <a:pt x="5459122" y="6432672"/>
                  <a:pt x="5927120" y="6380290"/>
                </a:cubicBezTo>
                <a:cubicBezTo>
                  <a:pt x="5975368" y="6366505"/>
                  <a:pt x="5967786" y="6283106"/>
                  <a:pt x="5947798" y="6221763"/>
                </a:cubicBezTo>
                <a:cubicBezTo>
                  <a:pt x="5938148" y="6191436"/>
                  <a:pt x="5898172" y="6139053"/>
                  <a:pt x="5865088" y="6142500"/>
                </a:cubicBezTo>
                <a:cubicBezTo>
                  <a:pt x="5710697" y="6153527"/>
                  <a:pt x="5641083" y="6149392"/>
                  <a:pt x="5526668" y="6039802"/>
                </a:cubicBezTo>
                <a:cubicBezTo>
                  <a:pt x="5499788" y="6014300"/>
                  <a:pt x="5474286" y="5981216"/>
                  <a:pt x="5442580" y="5971566"/>
                </a:cubicBezTo>
                <a:cubicBezTo>
                  <a:pt x="5334369" y="5942618"/>
                  <a:pt x="5297839" y="5853705"/>
                  <a:pt x="5267512" y="5766171"/>
                </a:cubicBezTo>
                <a:cubicBezTo>
                  <a:pt x="5237185" y="5678637"/>
                  <a:pt x="5288189" y="5662784"/>
                  <a:pt x="5269579" y="5570425"/>
                </a:cubicBezTo>
                <a:cubicBezTo>
                  <a:pt x="5210993" y="5285766"/>
                  <a:pt x="5162746" y="4919088"/>
                  <a:pt x="5175842" y="4633050"/>
                </a:cubicBezTo>
                <a:cubicBezTo>
                  <a:pt x="5182045" y="4510364"/>
                  <a:pt x="5208926" y="4387679"/>
                  <a:pt x="5210993" y="4263614"/>
                </a:cubicBezTo>
                <a:cubicBezTo>
                  <a:pt x="5210993" y="4182283"/>
                  <a:pt x="5204790" y="4083721"/>
                  <a:pt x="5159989" y="4025135"/>
                </a:cubicBezTo>
                <a:cubicBezTo>
                  <a:pt x="5048331" y="3876947"/>
                  <a:pt x="4896008" y="3770803"/>
                  <a:pt x="4742995" y="3665348"/>
                </a:cubicBezTo>
                <a:cubicBezTo>
                  <a:pt x="4561723" y="3539906"/>
                  <a:pt x="4396304" y="3393096"/>
                  <a:pt x="4226061" y="3253179"/>
                </a:cubicBezTo>
                <a:cubicBezTo>
                  <a:pt x="4215033" y="3243530"/>
                  <a:pt x="4217790" y="3208378"/>
                  <a:pt x="4222615" y="3187701"/>
                </a:cubicBezTo>
                <a:cubicBezTo>
                  <a:pt x="4237089" y="3136697"/>
                  <a:pt x="4263969" y="3087760"/>
                  <a:pt x="4273619" y="3034688"/>
                </a:cubicBezTo>
                <a:cubicBezTo>
                  <a:pt x="4279822" y="2996780"/>
                  <a:pt x="4290850" y="2977481"/>
                  <a:pt x="4330826" y="2977481"/>
                </a:cubicBezTo>
                <a:cubicBezTo>
                  <a:pt x="4394237" y="2978859"/>
                  <a:pt x="4458336" y="2972656"/>
                  <a:pt x="4521747" y="2982305"/>
                </a:cubicBezTo>
                <a:cubicBezTo>
                  <a:pt x="4696816" y="3007808"/>
                  <a:pt x="4871884" y="3039513"/>
                  <a:pt x="5043507" y="3069840"/>
                </a:cubicBezTo>
                <a:cubicBezTo>
                  <a:pt x="5091065" y="2925098"/>
                  <a:pt x="5142069" y="2787938"/>
                  <a:pt x="5336436" y="2810683"/>
                </a:cubicBezTo>
                <a:cubicBezTo>
                  <a:pt x="5360560" y="2814129"/>
                  <a:pt x="5387441" y="2801034"/>
                  <a:pt x="5412942" y="2791384"/>
                </a:cubicBezTo>
                <a:cubicBezTo>
                  <a:pt x="5521154" y="2750030"/>
                  <a:pt x="5629366" y="2710053"/>
                  <a:pt x="5736199" y="2665941"/>
                </a:cubicBezTo>
                <a:cubicBezTo>
                  <a:pt x="5760323" y="2656292"/>
                  <a:pt x="5774108" y="2625965"/>
                  <a:pt x="5793406" y="2605288"/>
                </a:cubicBezTo>
                <a:cubicBezTo>
                  <a:pt x="5788582" y="2599084"/>
                  <a:pt x="5782379" y="2590814"/>
                  <a:pt x="5777554" y="2584610"/>
                </a:cubicBezTo>
                <a:cubicBezTo>
                  <a:pt x="5714143" y="2599084"/>
                  <a:pt x="5648665" y="2611491"/>
                  <a:pt x="5562509" y="2629411"/>
                </a:cubicBezTo>
                <a:cubicBezTo>
                  <a:pt x="5595593" y="2607356"/>
                  <a:pt x="5608689" y="2596328"/>
                  <a:pt x="5625920" y="2588057"/>
                </a:cubicBezTo>
                <a:cubicBezTo>
                  <a:pt x="5687952" y="2557730"/>
                  <a:pt x="5751363" y="2533606"/>
                  <a:pt x="5810638" y="2500522"/>
                </a:cubicBezTo>
                <a:cubicBezTo>
                  <a:pt x="5829936" y="2489494"/>
                  <a:pt x="5834761" y="2455721"/>
                  <a:pt x="5845789" y="2433665"/>
                </a:cubicBezTo>
                <a:cubicBezTo>
                  <a:pt x="5823733" y="2433665"/>
                  <a:pt x="5799610" y="2427462"/>
                  <a:pt x="5778932" y="2433665"/>
                </a:cubicBezTo>
                <a:cubicBezTo>
                  <a:pt x="5745849" y="2444693"/>
                  <a:pt x="5713454" y="2463992"/>
                  <a:pt x="5680370" y="2478466"/>
                </a:cubicBezTo>
                <a:cubicBezTo>
                  <a:pt x="5676924" y="2473642"/>
                  <a:pt x="5675546" y="2468817"/>
                  <a:pt x="5672099" y="2462614"/>
                </a:cubicBezTo>
                <a:cubicBezTo>
                  <a:pt x="5730685" y="2416434"/>
                  <a:pt x="5789960" y="2371633"/>
                  <a:pt x="5850614" y="2325454"/>
                </a:cubicBezTo>
                <a:cubicBezTo>
                  <a:pt x="5844411" y="2314426"/>
                  <a:pt x="5838207" y="2303398"/>
                  <a:pt x="5831315" y="2293748"/>
                </a:cubicBezTo>
                <a:cubicBezTo>
                  <a:pt x="5716900" y="2284099"/>
                  <a:pt x="5646597" y="2387486"/>
                  <a:pt x="5546656" y="2419191"/>
                </a:cubicBezTo>
                <a:cubicBezTo>
                  <a:pt x="5597661" y="2366809"/>
                  <a:pt x="5654868" y="2322008"/>
                  <a:pt x="5707251" y="2273071"/>
                </a:cubicBezTo>
                <a:cubicBezTo>
                  <a:pt x="5724482" y="2257219"/>
                  <a:pt x="5727928" y="2226892"/>
                  <a:pt x="5738956" y="2202768"/>
                </a:cubicBezTo>
                <a:cubicBezTo>
                  <a:pt x="5710008" y="2204146"/>
                  <a:pt x="5675546" y="2194497"/>
                  <a:pt x="5656247" y="2208971"/>
                </a:cubicBezTo>
                <a:cubicBezTo>
                  <a:pt x="5595593" y="2250326"/>
                  <a:pt x="5541832" y="2302709"/>
                  <a:pt x="5484624" y="2348888"/>
                </a:cubicBezTo>
                <a:cubicBezTo>
                  <a:pt x="5441891" y="2384040"/>
                  <a:pt x="5400536" y="2430219"/>
                  <a:pt x="5333679" y="2398514"/>
                </a:cubicBezTo>
                <a:cubicBezTo>
                  <a:pt x="5373656" y="2248947"/>
                  <a:pt x="5364006" y="2194497"/>
                  <a:pt x="5303353" y="2164859"/>
                </a:cubicBezTo>
                <a:cubicBezTo>
                  <a:pt x="5253727" y="2284099"/>
                  <a:pt x="5207547" y="2406785"/>
                  <a:pt x="5153786" y="2524646"/>
                </a:cubicBezTo>
                <a:cubicBezTo>
                  <a:pt x="5142758" y="2550148"/>
                  <a:pt x="5101403" y="2575650"/>
                  <a:pt x="5072455" y="2579096"/>
                </a:cubicBezTo>
                <a:cubicBezTo>
                  <a:pt x="4984921" y="2585300"/>
                  <a:pt x="4897386" y="2582543"/>
                  <a:pt x="4809852" y="2582543"/>
                </a:cubicBezTo>
                <a:cubicBezTo>
                  <a:pt x="4779525" y="2582543"/>
                  <a:pt x="4749198" y="2582543"/>
                  <a:pt x="4718872" y="2581164"/>
                </a:cubicBezTo>
                <a:cubicBezTo>
                  <a:pt x="4665110" y="2579786"/>
                  <a:pt x="4609282" y="2570136"/>
                  <a:pt x="4554831" y="2576339"/>
                </a:cubicBezTo>
                <a:cubicBezTo>
                  <a:pt x="4499002" y="2584610"/>
                  <a:pt x="4435591" y="2536363"/>
                  <a:pt x="4438349" y="2482602"/>
                </a:cubicBezTo>
                <a:cubicBezTo>
                  <a:pt x="4446620" y="2350267"/>
                  <a:pt x="4452823" y="2218621"/>
                  <a:pt x="4459026" y="2087664"/>
                </a:cubicBezTo>
                <a:cubicBezTo>
                  <a:pt x="4462472" y="2014604"/>
                  <a:pt x="4474878" y="1939476"/>
                  <a:pt x="4462472" y="1867794"/>
                </a:cubicBezTo>
                <a:cubicBezTo>
                  <a:pt x="4430767" y="1676873"/>
                  <a:pt x="4387344" y="1487330"/>
                  <a:pt x="4349436" y="1296409"/>
                </a:cubicBezTo>
                <a:cubicBezTo>
                  <a:pt x="4330137" y="1197847"/>
                  <a:pt x="4357707" y="1172345"/>
                  <a:pt x="4452823" y="1175791"/>
                </a:cubicBezTo>
                <a:cubicBezTo>
                  <a:pt x="4572062" y="1179237"/>
                  <a:pt x="4602389" y="1146843"/>
                  <a:pt x="4653393" y="1037252"/>
                </a:cubicBezTo>
                <a:cubicBezTo>
                  <a:pt x="4683720" y="971774"/>
                  <a:pt x="4725075" y="902160"/>
                  <a:pt x="4818813" y="900093"/>
                </a:cubicBezTo>
                <a:cubicBezTo>
                  <a:pt x="4820191" y="887686"/>
                  <a:pt x="4827083" y="873212"/>
                  <a:pt x="4823637" y="862184"/>
                </a:cubicBezTo>
                <a:cubicBezTo>
                  <a:pt x="4794689" y="758797"/>
                  <a:pt x="4806406" y="656789"/>
                  <a:pt x="4827083" y="553402"/>
                </a:cubicBezTo>
                <a:cubicBezTo>
                  <a:pt x="4836733" y="503776"/>
                  <a:pt x="4827083" y="451393"/>
                  <a:pt x="4842936" y="405214"/>
                </a:cubicBezTo>
                <a:cubicBezTo>
                  <a:pt x="4878088" y="297002"/>
                  <a:pt x="4858789" y="203265"/>
                  <a:pt x="4763673" y="143989"/>
                </a:cubicBezTo>
                <a:cubicBezTo>
                  <a:pt x="4679585" y="91607"/>
                  <a:pt x="4588604" y="45427"/>
                  <a:pt x="4494867" y="15100"/>
                </a:cubicBezTo>
                <a:cubicBezTo>
                  <a:pt x="4390101" y="-20051"/>
                  <a:pt x="4291539" y="8897"/>
                  <a:pt x="4197112" y="73686"/>
                </a:cubicBezTo>
                <a:cubicBezTo>
                  <a:pt x="4092347" y="146746"/>
                  <a:pt x="4050992" y="259783"/>
                  <a:pt x="4009637" y="367994"/>
                </a:cubicBezTo>
                <a:cubicBezTo>
                  <a:pt x="3966904" y="479652"/>
                  <a:pt x="3946226" y="598892"/>
                  <a:pt x="3992406" y="724335"/>
                </a:cubicBezTo>
                <a:cubicBezTo>
                  <a:pt x="3981378" y="733984"/>
                  <a:pt x="3963458" y="748458"/>
                  <a:pt x="3947605" y="760865"/>
                </a:cubicBezTo>
                <a:cubicBezTo>
                  <a:pt x="3778740" y="609920"/>
                  <a:pt x="3525786" y="573390"/>
                  <a:pt x="3396897" y="705036"/>
                </a:cubicBezTo>
                <a:cubicBezTo>
                  <a:pt x="3301092" y="803598"/>
                  <a:pt x="3181852" y="776717"/>
                  <a:pt x="3078465" y="800841"/>
                </a:cubicBezTo>
                <a:cubicBezTo>
                  <a:pt x="2946130" y="831168"/>
                  <a:pt x="2801389" y="802220"/>
                  <a:pt x="2664918" y="810491"/>
                </a:cubicBezTo>
                <a:cubicBezTo>
                  <a:pt x="2606332" y="813937"/>
                  <a:pt x="2531204" y="831168"/>
                  <a:pt x="2494674" y="872523"/>
                </a:cubicBezTo>
                <a:cubicBezTo>
                  <a:pt x="2353379" y="1025535"/>
                  <a:pt x="2222422" y="1187508"/>
                  <a:pt x="2092154" y="1350170"/>
                </a:cubicBezTo>
                <a:cubicBezTo>
                  <a:pt x="1972914" y="1498358"/>
                  <a:pt x="1858500" y="1647925"/>
                  <a:pt x="1743395" y="1800248"/>
                </a:cubicBezTo>
                <a:cubicBezTo>
                  <a:pt x="1732368" y="1814722"/>
                  <a:pt x="1735124" y="1847806"/>
                  <a:pt x="1744774" y="1865726"/>
                </a:cubicBezTo>
                <a:cubicBezTo>
                  <a:pt x="1755802" y="1887782"/>
                  <a:pt x="1777858" y="1907081"/>
                  <a:pt x="1800603" y="1921555"/>
                </a:cubicBezTo>
                <a:cubicBezTo>
                  <a:pt x="1841958" y="1950504"/>
                  <a:pt x="1843336" y="1976006"/>
                  <a:pt x="1805428" y="2005644"/>
                </a:cubicBezTo>
                <a:cubicBezTo>
                  <a:pt x="1749599" y="2051823"/>
                  <a:pt x="1693770" y="2098003"/>
                  <a:pt x="1636562" y="2145561"/>
                </a:cubicBezTo>
                <a:cubicBezTo>
                  <a:pt x="1563502" y="1995994"/>
                  <a:pt x="1482171" y="1856077"/>
                  <a:pt x="1423585" y="1706511"/>
                </a:cubicBezTo>
                <a:cubicBezTo>
                  <a:pt x="1385677" y="1612773"/>
                  <a:pt x="1326401" y="1550741"/>
                  <a:pt x="1243692" y="1507318"/>
                </a:cubicBezTo>
                <a:cubicBezTo>
                  <a:pt x="1208540" y="1531442"/>
                  <a:pt x="1173389" y="1554876"/>
                  <a:pt x="1138926" y="1577622"/>
                </a:cubicBezTo>
                <a:cubicBezTo>
                  <a:pt x="760530" y="1805073"/>
                  <a:pt x="387648" y="2035970"/>
                  <a:pt x="18901" y="2269625"/>
                </a:cubicBezTo>
                <a:cubicBezTo>
                  <a:pt x="4427" y="2279274"/>
                  <a:pt x="-5222" y="2317183"/>
                  <a:pt x="3049" y="2335103"/>
                </a:cubicBezTo>
                <a:cubicBezTo>
                  <a:pt x="31308" y="2410231"/>
                  <a:pt x="71284" y="2480534"/>
                  <a:pt x="104368" y="2552216"/>
                </a:cubicBezTo>
                <a:lnTo>
                  <a:pt x="104368" y="2552216"/>
                </a:lnTo>
                <a:close/>
                <a:moveTo>
                  <a:pt x="1692391" y="2187605"/>
                </a:moveTo>
                <a:cubicBezTo>
                  <a:pt x="1698594" y="2191051"/>
                  <a:pt x="1704798" y="2193808"/>
                  <a:pt x="1711690" y="2198633"/>
                </a:cubicBezTo>
                <a:cubicBezTo>
                  <a:pt x="1762694" y="2305466"/>
                  <a:pt x="1813699" y="2411610"/>
                  <a:pt x="1867460" y="2526714"/>
                </a:cubicBezTo>
                <a:cubicBezTo>
                  <a:pt x="1868838" y="2525335"/>
                  <a:pt x="1851607" y="2537742"/>
                  <a:pt x="1822659" y="2557041"/>
                </a:cubicBezTo>
                <a:cubicBezTo>
                  <a:pt x="1773033" y="2453654"/>
                  <a:pt x="1725475" y="2356470"/>
                  <a:pt x="1681363" y="2256529"/>
                </a:cubicBezTo>
                <a:cubicBezTo>
                  <a:pt x="1673782" y="2238609"/>
                  <a:pt x="1687567" y="2210350"/>
                  <a:pt x="1692391" y="2187605"/>
                </a:cubicBezTo>
                <a:lnTo>
                  <a:pt x="1692391" y="2187605"/>
                </a:lnTo>
                <a:close/>
              </a:path>
            </a:pathLst>
          </a:custGeom>
          <a:solidFill>
            <a:schemeClr val="accent3"/>
          </a:solidFill>
          <a:ln w="6882" cap="flat">
            <a:noFill/>
            <a:prstDash val="solid"/>
            <a:miter/>
          </a:ln>
        </p:spPr>
        <p:txBody>
          <a:bodyPr rtlCol="0" anchor="ctr"/>
          <a:lstStyle/>
          <a:p>
            <a:endParaRPr lang="en-US"/>
          </a:p>
        </p:txBody>
      </p:sp>
      <p:sp>
        <p:nvSpPr>
          <p:cNvPr id="36" name="Rectangle 35"/>
          <p:cNvSpPr/>
          <p:nvPr/>
        </p:nvSpPr>
        <p:spPr>
          <a:xfrm>
            <a:off x="2427201" y="1122428"/>
            <a:ext cx="8591178" cy="1107996"/>
          </a:xfrm>
          <a:prstGeom prst="rect">
            <a:avLst/>
          </a:prstGeom>
        </p:spPr>
        <p:txBody>
          <a:bodyPr wrap="square">
            <a:spAutoFit/>
          </a:bodyPr>
          <a:lstStyle/>
          <a:p>
            <a:pPr algn="ctr"/>
            <a:r>
              <a:rPr lang="en-US" sz="1600" b="1" dirty="0"/>
              <a:t>Our mission is to provide world-class education and training in leadership and business, ensuring our students are prepared to meet the challenges of the modern business landscape. We strive to develop ethical, innovative, and strategic thinkers who can navigate and influence the global market effectively</a:t>
            </a:r>
            <a:r>
              <a:rPr lang="en-US" dirty="0"/>
              <a:t>.</a:t>
            </a:r>
          </a:p>
        </p:txBody>
      </p:sp>
      <p:pic>
        <p:nvPicPr>
          <p:cNvPr id="37" name="Picture 36"/>
          <p:cNvPicPr>
            <a:picLocks noChangeAspect="1"/>
          </p:cNvPicPr>
          <p:nvPr/>
        </p:nvPicPr>
        <p:blipFill>
          <a:blip r:embed="rId2"/>
          <a:stretch>
            <a:fillRect/>
          </a:stretch>
        </p:blipFill>
        <p:spPr>
          <a:xfrm>
            <a:off x="10691984" y="132578"/>
            <a:ext cx="985743" cy="989850"/>
          </a:xfrm>
          <a:prstGeom prst="rect">
            <a:avLst/>
          </a:prstGeom>
        </p:spPr>
      </p:pic>
    </p:spTree>
    <p:extLst>
      <p:ext uri="{BB962C8B-B14F-4D97-AF65-F5344CB8AC3E}">
        <p14:creationId xmlns:p14="http://schemas.microsoft.com/office/powerpoint/2010/main" val="320611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OUR COURSES</a:t>
            </a:r>
            <a:endParaRPr lang="en-US" dirty="0"/>
          </a:p>
        </p:txBody>
      </p:sp>
      <p:grpSp>
        <p:nvGrpSpPr>
          <p:cNvPr id="3" name="Group 2">
            <a:extLst>
              <a:ext uri="{FF2B5EF4-FFF2-40B4-BE49-F238E27FC236}">
                <a16:creationId xmlns:a16="http://schemas.microsoft.com/office/drawing/2014/main" xmlns="" id="{9BDB9BC5-7418-478F-968F-6A2806520597}"/>
              </a:ext>
            </a:extLst>
          </p:cNvPr>
          <p:cNvGrpSpPr/>
          <p:nvPr/>
        </p:nvGrpSpPr>
        <p:grpSpPr>
          <a:xfrm>
            <a:off x="6091073" y="2057254"/>
            <a:ext cx="6104901" cy="3704733"/>
            <a:chOff x="4567071" y="1844824"/>
            <a:chExt cx="6113041" cy="3704733"/>
          </a:xfrm>
        </p:grpSpPr>
        <p:sp>
          <p:nvSpPr>
            <p:cNvPr id="4" name="Rectangle 4">
              <a:extLst>
                <a:ext uri="{FF2B5EF4-FFF2-40B4-BE49-F238E27FC236}">
                  <a16:creationId xmlns:a16="http://schemas.microsoft.com/office/drawing/2014/main" xmlns="" id="{F31A739B-7A0A-431E-BF75-7A163A4E22AE}"/>
                </a:ext>
              </a:extLst>
            </p:cNvPr>
            <p:cNvSpPr/>
            <p:nvPr/>
          </p:nvSpPr>
          <p:spPr>
            <a:xfrm>
              <a:off x="4580881" y="3930857"/>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 name="connsiteX0" fmla="*/ 0 w 1676901"/>
                <a:gd name="connsiteY0" fmla="*/ 0 h 1592067"/>
                <a:gd name="connsiteX1" fmla="*/ 1676901 w 1676901"/>
                <a:gd name="connsiteY1" fmla="*/ 745725 h 1592067"/>
                <a:gd name="connsiteX2" fmla="*/ 1659133 w 1676901"/>
                <a:gd name="connsiteY2" fmla="*/ 1592067 h 1592067"/>
                <a:gd name="connsiteX3" fmla="*/ 0 w 1676901"/>
                <a:gd name="connsiteY3" fmla="*/ 100620 h 1592067"/>
                <a:gd name="connsiteX4" fmla="*/ 0 w 1676901"/>
                <a:gd name="connsiteY4" fmla="*/ 0 h 1592067"/>
                <a:gd name="connsiteX0" fmla="*/ 0 w 1676901"/>
                <a:gd name="connsiteY0" fmla="*/ 0 h 1592067"/>
                <a:gd name="connsiteX1" fmla="*/ 1676901 w 1676901"/>
                <a:gd name="connsiteY1" fmla="*/ 745725 h 1592067"/>
                <a:gd name="connsiteX2" fmla="*/ 1668023 w 1676901"/>
                <a:gd name="connsiteY2" fmla="*/ 1592067 h 1592067"/>
                <a:gd name="connsiteX3" fmla="*/ 0 w 1676901"/>
                <a:gd name="connsiteY3" fmla="*/ 100620 h 1592067"/>
                <a:gd name="connsiteX4" fmla="*/ 0 w 1676901"/>
                <a:gd name="connsiteY4" fmla="*/ 0 h 1592067"/>
                <a:gd name="connsiteX0" fmla="*/ 0 w 1676901"/>
                <a:gd name="connsiteY0" fmla="*/ 0 h 1600945"/>
                <a:gd name="connsiteX1" fmla="*/ 1676901 w 1676901"/>
                <a:gd name="connsiteY1" fmla="*/ 745725 h 1600945"/>
                <a:gd name="connsiteX2" fmla="*/ 1668023 w 1676901"/>
                <a:gd name="connsiteY2" fmla="*/ 1600945 h 1600945"/>
                <a:gd name="connsiteX3" fmla="*/ 0 w 1676901"/>
                <a:gd name="connsiteY3" fmla="*/ 100620 h 1600945"/>
                <a:gd name="connsiteX4" fmla="*/ 0 w 1676901"/>
                <a:gd name="connsiteY4" fmla="*/ 0 h 1600945"/>
                <a:gd name="connsiteX0" fmla="*/ 0 w 1676901"/>
                <a:gd name="connsiteY0" fmla="*/ 0 h 1618700"/>
                <a:gd name="connsiteX1" fmla="*/ 1676901 w 1676901"/>
                <a:gd name="connsiteY1" fmla="*/ 745725 h 1618700"/>
                <a:gd name="connsiteX2" fmla="*/ 1668023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3" y="1333627"/>
                    <a:pt x="1668023" y="1618700"/>
                  </a:cubicBezTo>
                  <a:lnTo>
                    <a:pt x="0" y="100620"/>
                  </a:lnTo>
                  <a:lnTo>
                    <a:pt x="0" y="0"/>
                  </a:lnTo>
                  <a:close/>
                </a:path>
              </a:pathLst>
            </a:custGeom>
            <a:gradFill flip="none" rotWithShape="1">
              <a:gsLst>
                <a:gs pos="35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ectangle 4">
              <a:extLst>
                <a:ext uri="{FF2B5EF4-FFF2-40B4-BE49-F238E27FC236}">
                  <a16:creationId xmlns:a16="http://schemas.microsoft.com/office/drawing/2014/main" xmlns="" id="{4743386D-0FAC-4979-AED1-E52267F725B8}"/>
                </a:ext>
              </a:extLst>
            </p:cNvPr>
            <p:cNvSpPr/>
            <p:nvPr/>
          </p:nvSpPr>
          <p:spPr>
            <a:xfrm>
              <a:off x="457200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5">
              <a:extLst>
                <a:ext uri="{FF2B5EF4-FFF2-40B4-BE49-F238E27FC236}">
                  <a16:creationId xmlns:a16="http://schemas.microsoft.com/office/drawing/2014/main" xmlns="" id="{362B47B5-8B23-4EF4-BCEC-DA14C698B6D8}"/>
                </a:ext>
              </a:extLst>
            </p:cNvPr>
            <p:cNvSpPr/>
            <p:nvPr/>
          </p:nvSpPr>
          <p:spPr>
            <a:xfrm>
              <a:off x="6228184" y="1844824"/>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Rectangle 4">
              <a:extLst>
                <a:ext uri="{FF2B5EF4-FFF2-40B4-BE49-F238E27FC236}">
                  <a16:creationId xmlns:a16="http://schemas.microsoft.com/office/drawing/2014/main" xmlns="" id="{C7613E5E-F09A-484F-A9D3-3CA5AD4800ED}"/>
                </a:ext>
              </a:extLst>
            </p:cNvPr>
            <p:cNvSpPr/>
            <p:nvPr/>
          </p:nvSpPr>
          <p:spPr>
            <a:xfrm>
              <a:off x="4577918" y="1844826"/>
              <a:ext cx="1668022" cy="1822884"/>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02959 h 1812454"/>
                <a:gd name="connsiteX1" fmla="*/ 1657230 w 1668022"/>
                <a:gd name="connsiteY1" fmla="*/ 0 h 1812454"/>
                <a:gd name="connsiteX2" fmla="*/ 1668022 w 1668022"/>
                <a:gd name="connsiteY2" fmla="*/ 844787 h 1812454"/>
                <a:gd name="connsiteX3" fmla="*/ 35511 w 1668022"/>
                <a:gd name="connsiteY3" fmla="*/ 1812454 h 1812454"/>
                <a:gd name="connsiteX4" fmla="*/ 0 w 1668022"/>
                <a:gd name="connsiteY4" fmla="*/ 1702959 h 1812454"/>
                <a:gd name="connsiteX0" fmla="*/ 0 w 1668022"/>
                <a:gd name="connsiteY0" fmla="*/ 1720343 h 1829838"/>
                <a:gd name="connsiteX1" fmla="*/ 1664192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68022"/>
                <a:gd name="connsiteY0" fmla="*/ 1713389 h 1822884"/>
                <a:gd name="connsiteX1" fmla="*/ 1664192 w 1668022"/>
                <a:gd name="connsiteY1" fmla="*/ 0 h 1822884"/>
                <a:gd name="connsiteX2" fmla="*/ 1668022 w 1668022"/>
                <a:gd name="connsiteY2" fmla="*/ 855217 h 1822884"/>
                <a:gd name="connsiteX3" fmla="*/ 35511 w 1668022"/>
                <a:gd name="connsiteY3" fmla="*/ 1822884 h 1822884"/>
                <a:gd name="connsiteX4" fmla="*/ 0 w 1668022"/>
                <a:gd name="connsiteY4" fmla="*/ 1713389 h 182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022" h="1822884">
                  <a:moveTo>
                    <a:pt x="0" y="1713389"/>
                  </a:moveTo>
                  <a:lnTo>
                    <a:pt x="1664192" y="0"/>
                  </a:lnTo>
                  <a:cubicBezTo>
                    <a:pt x="1665469" y="287390"/>
                    <a:pt x="1666745" y="567827"/>
                    <a:pt x="1668022" y="855217"/>
                  </a:cubicBezTo>
                  <a:lnTo>
                    <a:pt x="35511" y="1822884"/>
                  </a:lnTo>
                  <a:lnTo>
                    <a:pt x="0" y="1713389"/>
                  </a:lnTo>
                  <a:close/>
                </a:path>
              </a:pathLst>
            </a:custGeom>
            <a:gradFill flip="none" rotWithShape="1">
              <a:gsLst>
                <a:gs pos="35000">
                  <a:schemeClr val="accent2">
                    <a:alpha val="0"/>
                  </a:schemeClr>
                </a:gs>
                <a:gs pos="80000">
                  <a:schemeClr val="accent2">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Rectangle 7">
              <a:extLst>
                <a:ext uri="{FF2B5EF4-FFF2-40B4-BE49-F238E27FC236}">
                  <a16:creationId xmlns:a16="http://schemas.microsoft.com/office/drawing/2014/main" xmlns="" id="{7F5F7553-139D-4768-9632-0AF09F99EC17}"/>
                </a:ext>
              </a:extLst>
            </p:cNvPr>
            <p:cNvSpPr/>
            <p:nvPr/>
          </p:nvSpPr>
          <p:spPr>
            <a:xfrm>
              <a:off x="6228184" y="2787832"/>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8">
              <a:extLst>
                <a:ext uri="{FF2B5EF4-FFF2-40B4-BE49-F238E27FC236}">
                  <a16:creationId xmlns:a16="http://schemas.microsoft.com/office/drawing/2014/main" xmlns="" id="{48C408DA-C626-480A-8AEE-2C9EA413BBFB}"/>
                </a:ext>
              </a:extLst>
            </p:cNvPr>
            <p:cNvSpPr/>
            <p:nvPr/>
          </p:nvSpPr>
          <p:spPr>
            <a:xfrm>
              <a:off x="6228184" y="3730840"/>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 name="Rectangle 9">
              <a:extLst>
                <a:ext uri="{FF2B5EF4-FFF2-40B4-BE49-F238E27FC236}">
                  <a16:creationId xmlns:a16="http://schemas.microsoft.com/office/drawing/2014/main" xmlns="" id="{8AE62DE9-0A7A-4AAC-80DB-702F1022C6B1}"/>
                </a:ext>
              </a:extLst>
            </p:cNvPr>
            <p:cNvSpPr/>
            <p:nvPr/>
          </p:nvSpPr>
          <p:spPr>
            <a:xfrm>
              <a:off x="6228184" y="4673848"/>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ectangle 4">
              <a:extLst>
                <a:ext uri="{FF2B5EF4-FFF2-40B4-BE49-F238E27FC236}">
                  <a16:creationId xmlns:a16="http://schemas.microsoft.com/office/drawing/2014/main" xmlns="" id="{E35BB67F-FE5F-4E6B-AC61-E4E4BC5C4FC0}"/>
                </a:ext>
              </a:extLst>
            </p:cNvPr>
            <p:cNvSpPr/>
            <p:nvPr/>
          </p:nvSpPr>
          <p:spPr>
            <a:xfrm>
              <a:off x="456707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68023" y="0"/>
                  </a:lnTo>
                  <a:lnTo>
                    <a:pt x="1685778" y="855218"/>
                  </a:lnTo>
                  <a:lnTo>
                    <a:pt x="8878" y="908486"/>
                  </a:lnTo>
                  <a:cubicBezTo>
                    <a:pt x="8878" y="573106"/>
                    <a:pt x="0" y="1240901"/>
                    <a:pt x="0" y="905521"/>
                  </a:cubicBezTo>
                  <a:close/>
                </a:path>
              </a:pathLst>
            </a:custGeom>
            <a:gradFill flip="none" rotWithShape="1">
              <a:gsLst>
                <a:gs pos="50000">
                  <a:schemeClr val="accent2">
                    <a:alpha val="0"/>
                  </a:schemeClr>
                </a:gs>
                <a:gs pos="80000">
                  <a:schemeClr val="accent2">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2" name="Group 11">
            <a:extLst>
              <a:ext uri="{FF2B5EF4-FFF2-40B4-BE49-F238E27FC236}">
                <a16:creationId xmlns:a16="http://schemas.microsoft.com/office/drawing/2014/main" xmlns="" id="{30A68AF0-67CE-446A-B613-805151AF4F63}"/>
              </a:ext>
            </a:extLst>
          </p:cNvPr>
          <p:cNvGrpSpPr/>
          <p:nvPr/>
        </p:nvGrpSpPr>
        <p:grpSpPr>
          <a:xfrm flipH="1">
            <a:off x="37369" y="2056441"/>
            <a:ext cx="6114323" cy="3702808"/>
            <a:chOff x="4474601" y="1837871"/>
            <a:chExt cx="6121796" cy="3702808"/>
          </a:xfrm>
        </p:grpSpPr>
        <p:sp>
          <p:nvSpPr>
            <p:cNvPr id="13" name="Rectangle 4">
              <a:extLst>
                <a:ext uri="{FF2B5EF4-FFF2-40B4-BE49-F238E27FC236}">
                  <a16:creationId xmlns:a16="http://schemas.microsoft.com/office/drawing/2014/main" xmlns="" id="{04B65B25-DEE2-4A27-B66F-2A63741B84AB}"/>
                </a:ext>
              </a:extLst>
            </p:cNvPr>
            <p:cNvSpPr/>
            <p:nvPr/>
          </p:nvSpPr>
          <p:spPr>
            <a:xfrm>
              <a:off x="4488401" y="3921979"/>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2" y="1333627"/>
                    <a:pt x="1668022" y="1618700"/>
                  </a:cubicBezTo>
                  <a:lnTo>
                    <a:pt x="0" y="100620"/>
                  </a:lnTo>
                  <a:lnTo>
                    <a:pt x="0" y="0"/>
                  </a:lnTo>
                  <a:close/>
                </a:path>
              </a:pathLst>
            </a:custGeom>
            <a:gradFill flip="none" rotWithShape="1">
              <a:gsLst>
                <a:gs pos="35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4" name="Rectangle 4">
              <a:extLst>
                <a:ext uri="{FF2B5EF4-FFF2-40B4-BE49-F238E27FC236}">
                  <a16:creationId xmlns:a16="http://schemas.microsoft.com/office/drawing/2014/main" xmlns="" id="{32EF72FB-17FB-4514-B9C7-B0870C42F50D}"/>
                </a:ext>
              </a:extLst>
            </p:cNvPr>
            <p:cNvSpPr/>
            <p:nvPr/>
          </p:nvSpPr>
          <p:spPr>
            <a:xfrm>
              <a:off x="447952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4">
              <a:extLst>
                <a:ext uri="{FF2B5EF4-FFF2-40B4-BE49-F238E27FC236}">
                  <a16:creationId xmlns:a16="http://schemas.microsoft.com/office/drawing/2014/main" xmlns="" id="{CE30BC84-E0D5-4D87-939C-388FBD03E74B}"/>
                </a:ext>
              </a:extLst>
            </p:cNvPr>
            <p:cNvSpPr/>
            <p:nvPr/>
          </p:nvSpPr>
          <p:spPr>
            <a:xfrm rot="10800000">
              <a:off x="6144963" y="1844824"/>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Rectangle 4">
              <a:extLst>
                <a:ext uri="{FF2B5EF4-FFF2-40B4-BE49-F238E27FC236}">
                  <a16:creationId xmlns:a16="http://schemas.microsoft.com/office/drawing/2014/main" xmlns="" id="{7AA2226F-7B75-4654-B4FC-17B518AA0DFA}"/>
                </a:ext>
              </a:extLst>
            </p:cNvPr>
            <p:cNvSpPr/>
            <p:nvPr/>
          </p:nvSpPr>
          <p:spPr>
            <a:xfrm>
              <a:off x="4485442" y="1837871"/>
              <a:ext cx="1670406" cy="1829838"/>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20343 h 1829838"/>
                <a:gd name="connsiteX1" fmla="*/ 1660710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70406"/>
                <a:gd name="connsiteY0" fmla="*/ 1720343 h 1829838"/>
                <a:gd name="connsiteX1" fmla="*/ 1669865 w 1670406"/>
                <a:gd name="connsiteY1" fmla="*/ 0 h 1829838"/>
                <a:gd name="connsiteX2" fmla="*/ 1668022 w 1670406"/>
                <a:gd name="connsiteY2" fmla="*/ 862171 h 1829838"/>
                <a:gd name="connsiteX3" fmla="*/ 35511 w 1670406"/>
                <a:gd name="connsiteY3" fmla="*/ 1829838 h 1829838"/>
                <a:gd name="connsiteX4" fmla="*/ 0 w 1670406"/>
                <a:gd name="connsiteY4" fmla="*/ 1720343 h 1829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406" h="1829838">
                  <a:moveTo>
                    <a:pt x="0" y="1720343"/>
                  </a:moveTo>
                  <a:lnTo>
                    <a:pt x="1669865" y="0"/>
                  </a:lnTo>
                  <a:cubicBezTo>
                    <a:pt x="1672302" y="287390"/>
                    <a:pt x="1665585" y="574781"/>
                    <a:pt x="1668022" y="862171"/>
                  </a:cubicBezTo>
                  <a:lnTo>
                    <a:pt x="35511" y="1829838"/>
                  </a:lnTo>
                  <a:lnTo>
                    <a:pt x="0" y="1720343"/>
                  </a:lnTo>
                  <a:close/>
                </a:path>
              </a:pathLst>
            </a:custGeom>
            <a:gradFill flip="none" rotWithShape="1">
              <a:gsLst>
                <a:gs pos="35000">
                  <a:schemeClr val="accent3">
                    <a:alpha val="0"/>
                  </a:schemeClr>
                </a:gs>
                <a:gs pos="80000">
                  <a:schemeClr val="accent3">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Rectangle 16">
              <a:extLst>
                <a:ext uri="{FF2B5EF4-FFF2-40B4-BE49-F238E27FC236}">
                  <a16:creationId xmlns:a16="http://schemas.microsoft.com/office/drawing/2014/main" xmlns="" id="{8F7B3674-242B-4743-BB1C-6DFB1B4FAD23}"/>
                </a:ext>
              </a:extLst>
            </p:cNvPr>
            <p:cNvSpPr/>
            <p:nvPr/>
          </p:nvSpPr>
          <p:spPr>
            <a:xfrm rot="10800000">
              <a:off x="6144962" y="2787832"/>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7">
              <a:extLst>
                <a:ext uri="{FF2B5EF4-FFF2-40B4-BE49-F238E27FC236}">
                  <a16:creationId xmlns:a16="http://schemas.microsoft.com/office/drawing/2014/main" xmlns="" id="{ABCCF149-AC4D-45D6-BB37-A77AC4F06DC4}"/>
                </a:ext>
              </a:extLst>
            </p:cNvPr>
            <p:cNvSpPr/>
            <p:nvPr/>
          </p:nvSpPr>
          <p:spPr>
            <a:xfrm rot="10800000">
              <a:off x="6135715" y="3730840"/>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9" name="Rectangle 18">
              <a:extLst>
                <a:ext uri="{FF2B5EF4-FFF2-40B4-BE49-F238E27FC236}">
                  <a16:creationId xmlns:a16="http://schemas.microsoft.com/office/drawing/2014/main" xmlns="" id="{584F620A-3EFD-4D3C-A5BF-18613EF1C1EA}"/>
                </a:ext>
              </a:extLst>
            </p:cNvPr>
            <p:cNvSpPr/>
            <p:nvPr/>
          </p:nvSpPr>
          <p:spPr>
            <a:xfrm rot="10800000">
              <a:off x="6135715" y="4673848"/>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Rectangle 4">
              <a:extLst>
                <a:ext uri="{FF2B5EF4-FFF2-40B4-BE49-F238E27FC236}">
                  <a16:creationId xmlns:a16="http://schemas.microsoft.com/office/drawing/2014/main" xmlns="" id="{2A086DFF-3D53-4066-ADCD-5411D331D3B9}"/>
                </a:ext>
              </a:extLst>
            </p:cNvPr>
            <p:cNvSpPr/>
            <p:nvPr/>
          </p:nvSpPr>
          <p:spPr>
            <a:xfrm>
              <a:off x="447460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85778"/>
                <a:gd name="connsiteY0" fmla="*/ 905521 h 1002679"/>
                <a:gd name="connsiteX1" fmla="*/ 1678467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78467" y="0"/>
                  </a:lnTo>
                  <a:lnTo>
                    <a:pt x="1685778" y="855218"/>
                  </a:lnTo>
                  <a:lnTo>
                    <a:pt x="8878" y="908486"/>
                  </a:lnTo>
                  <a:cubicBezTo>
                    <a:pt x="8878" y="573106"/>
                    <a:pt x="0" y="1240901"/>
                    <a:pt x="0" y="905521"/>
                  </a:cubicBezTo>
                  <a:close/>
                </a:path>
              </a:pathLst>
            </a:custGeom>
            <a:gradFill flip="none" rotWithShape="1">
              <a:gsLst>
                <a:gs pos="50000">
                  <a:schemeClr val="accent3">
                    <a:alpha val="0"/>
                  </a:schemeClr>
                </a:gs>
                <a:gs pos="80000">
                  <a:schemeClr val="accent3">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21" name="Group 20">
            <a:extLst>
              <a:ext uri="{FF2B5EF4-FFF2-40B4-BE49-F238E27FC236}">
                <a16:creationId xmlns:a16="http://schemas.microsoft.com/office/drawing/2014/main" xmlns="" id="{296BFA98-9284-42A9-8359-FBC451B9138F}"/>
              </a:ext>
            </a:extLst>
          </p:cNvPr>
          <p:cNvGrpSpPr/>
          <p:nvPr/>
        </p:nvGrpSpPr>
        <p:grpSpPr>
          <a:xfrm>
            <a:off x="7849103" y="2091876"/>
            <a:ext cx="4247741" cy="754295"/>
            <a:chOff x="6417575" y="2011204"/>
            <a:chExt cx="2232250" cy="879855"/>
          </a:xfrm>
        </p:grpSpPr>
        <p:sp>
          <p:nvSpPr>
            <p:cNvPr id="22" name="TextBox 21">
              <a:extLst>
                <a:ext uri="{FF2B5EF4-FFF2-40B4-BE49-F238E27FC236}">
                  <a16:creationId xmlns:a16="http://schemas.microsoft.com/office/drawing/2014/main" xmlns="" id="{89F6652E-BDEB-4AA6-9793-AA281584356D}"/>
                </a:ext>
              </a:extLst>
            </p:cNvPr>
            <p:cNvSpPr txBox="1"/>
            <p:nvPr/>
          </p:nvSpPr>
          <p:spPr>
            <a:xfrm>
              <a:off x="6417576" y="2217917"/>
              <a:ext cx="2232249" cy="673142"/>
            </a:xfrm>
            <a:prstGeom prst="rect">
              <a:avLst/>
            </a:prstGeom>
            <a:noFill/>
          </p:spPr>
          <p:txBody>
            <a:bodyPr wrap="square" rtlCol="0">
              <a:spAutoFit/>
            </a:bodyPr>
            <a:lstStyle/>
            <a:p>
              <a:r>
                <a:rPr lang="en-US" altLang="ko-KR" sz="1050" b="1" dirty="0">
                  <a:solidFill>
                    <a:schemeClr val="bg1"/>
                  </a:solidFill>
                  <a:cs typeface="Arial" pitchFamily="34" charset="0"/>
                </a:rPr>
                <a:t>The Business Development Strategy course is designed to equip participants with the essential skills and knowledge needed to drive growth and create value in their organizations. .</a:t>
              </a:r>
              <a:endParaRPr lang="ko-KR" altLang="en-US" sz="1050" b="1" dirty="0">
                <a:solidFill>
                  <a:schemeClr val="bg1"/>
                </a:solidFill>
              </a:endParaRPr>
            </a:p>
          </p:txBody>
        </p:sp>
        <p:sp>
          <p:nvSpPr>
            <p:cNvPr id="23" name="TextBox 22">
              <a:extLst>
                <a:ext uri="{FF2B5EF4-FFF2-40B4-BE49-F238E27FC236}">
                  <a16:creationId xmlns:a16="http://schemas.microsoft.com/office/drawing/2014/main" xmlns="" id="{2ED150D5-C0DE-4493-A546-7ED021CF3500}"/>
                </a:ext>
              </a:extLst>
            </p:cNvPr>
            <p:cNvSpPr txBox="1"/>
            <p:nvPr/>
          </p:nvSpPr>
          <p:spPr>
            <a:xfrm>
              <a:off x="6417575" y="2011204"/>
              <a:ext cx="2232249" cy="323108"/>
            </a:xfrm>
            <a:prstGeom prst="rect">
              <a:avLst/>
            </a:prstGeom>
            <a:noFill/>
          </p:spPr>
          <p:txBody>
            <a:bodyPr wrap="square" rtlCol="0">
              <a:spAutoFit/>
            </a:bodyPr>
            <a:lstStyle/>
            <a:p>
              <a:r>
                <a:rPr lang="en-US" altLang="ko-KR" sz="1200" b="1" dirty="0">
                  <a:solidFill>
                    <a:schemeClr val="bg2">
                      <a:lumMod val="10000"/>
                    </a:schemeClr>
                  </a:solidFill>
                </a:rPr>
                <a:t>Business Development Strategy </a:t>
              </a:r>
              <a:endParaRPr lang="ko-KR" altLang="en-US" sz="1200" b="1" dirty="0">
                <a:solidFill>
                  <a:schemeClr val="bg2">
                    <a:lumMod val="10000"/>
                  </a:schemeClr>
                </a:solidFill>
              </a:endParaRPr>
            </a:p>
          </p:txBody>
        </p:sp>
      </p:grpSp>
      <p:grpSp>
        <p:nvGrpSpPr>
          <p:cNvPr id="24" name="Group 23">
            <a:extLst>
              <a:ext uri="{FF2B5EF4-FFF2-40B4-BE49-F238E27FC236}">
                <a16:creationId xmlns:a16="http://schemas.microsoft.com/office/drawing/2014/main" xmlns="" id="{5FA1D77A-6062-41B4-B051-CC4FDE74B053}"/>
              </a:ext>
            </a:extLst>
          </p:cNvPr>
          <p:cNvGrpSpPr/>
          <p:nvPr/>
        </p:nvGrpSpPr>
        <p:grpSpPr>
          <a:xfrm>
            <a:off x="7944261" y="3012461"/>
            <a:ext cx="3973462" cy="1046843"/>
            <a:chOff x="6417575" y="2011204"/>
            <a:chExt cx="2232250" cy="1002550"/>
          </a:xfrm>
        </p:grpSpPr>
        <p:sp>
          <p:nvSpPr>
            <p:cNvPr id="25" name="TextBox 24">
              <a:extLst>
                <a:ext uri="{FF2B5EF4-FFF2-40B4-BE49-F238E27FC236}">
                  <a16:creationId xmlns:a16="http://schemas.microsoft.com/office/drawing/2014/main" xmlns="" id="{91D6460C-55DA-41A2-8BAE-1B29D954BB86}"/>
                </a:ext>
              </a:extLst>
            </p:cNvPr>
            <p:cNvSpPr txBox="1"/>
            <p:nvPr/>
          </p:nvSpPr>
          <p:spPr>
            <a:xfrm>
              <a:off x="6417576" y="2217917"/>
              <a:ext cx="2232249" cy="795837"/>
            </a:xfrm>
            <a:prstGeom prst="rect">
              <a:avLst/>
            </a:prstGeom>
            <a:noFill/>
          </p:spPr>
          <p:txBody>
            <a:bodyPr wrap="square" rtlCol="0">
              <a:spAutoFit/>
            </a:bodyPr>
            <a:lstStyle/>
            <a:p>
              <a:r>
                <a:rPr lang="en-US" altLang="ko-KR" sz="1200" dirty="0" smtClean="0">
                  <a:solidFill>
                    <a:schemeClr val="bg1"/>
                  </a:solidFill>
                  <a:cs typeface="Arial" pitchFamily="34" charset="0"/>
                </a:rPr>
                <a:t>This </a:t>
              </a:r>
              <a:r>
                <a:rPr lang="en-US" altLang="ko-KR" sz="1200" dirty="0">
                  <a:solidFill>
                    <a:schemeClr val="bg1"/>
                  </a:solidFill>
                  <a:cs typeface="Arial" pitchFamily="34" charset="0"/>
                </a:rPr>
                <a:t>course covers key strategies, tools, and techniques needed to attract and retain customers, drive sales, and create a strong market presence..</a:t>
              </a:r>
              <a:endParaRPr lang="ko-KR" altLang="en-US" sz="1200" dirty="0">
                <a:solidFill>
                  <a:schemeClr val="bg1"/>
                </a:solidFill>
              </a:endParaRPr>
            </a:p>
          </p:txBody>
        </p:sp>
        <p:sp>
          <p:nvSpPr>
            <p:cNvPr id="26" name="TextBox 25">
              <a:extLst>
                <a:ext uri="{FF2B5EF4-FFF2-40B4-BE49-F238E27FC236}">
                  <a16:creationId xmlns:a16="http://schemas.microsoft.com/office/drawing/2014/main" xmlns="" id="{A264E70D-B8E8-4C77-A0E2-8A2B83A2F93F}"/>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accent6">
                      <a:lumMod val="25000"/>
                    </a:schemeClr>
                  </a:solidFill>
                </a:rPr>
                <a:t>Sales and marketing strategies</a:t>
              </a:r>
              <a:endParaRPr lang="ko-KR" altLang="en-US" sz="1200" b="1" dirty="0">
                <a:solidFill>
                  <a:schemeClr val="accent6">
                    <a:lumMod val="25000"/>
                  </a:schemeClr>
                </a:solidFill>
              </a:endParaRPr>
            </a:p>
          </p:txBody>
        </p:sp>
      </p:grpSp>
      <p:grpSp>
        <p:nvGrpSpPr>
          <p:cNvPr id="27" name="Group 26">
            <a:extLst>
              <a:ext uri="{FF2B5EF4-FFF2-40B4-BE49-F238E27FC236}">
                <a16:creationId xmlns:a16="http://schemas.microsoft.com/office/drawing/2014/main" xmlns="" id="{A212A228-16EC-4570-BE01-24855F91AC1E}"/>
              </a:ext>
            </a:extLst>
          </p:cNvPr>
          <p:cNvGrpSpPr/>
          <p:nvPr/>
        </p:nvGrpSpPr>
        <p:grpSpPr>
          <a:xfrm>
            <a:off x="7939981" y="3914846"/>
            <a:ext cx="4251412" cy="881183"/>
            <a:chOff x="6415170" y="1891016"/>
            <a:chExt cx="2232249" cy="843900"/>
          </a:xfrm>
        </p:grpSpPr>
        <p:sp>
          <p:nvSpPr>
            <p:cNvPr id="28" name="TextBox 27">
              <a:extLst>
                <a:ext uri="{FF2B5EF4-FFF2-40B4-BE49-F238E27FC236}">
                  <a16:creationId xmlns:a16="http://schemas.microsoft.com/office/drawing/2014/main" xmlns="" id="{82116960-F7DD-402A-892B-8F7009C3AE06}"/>
                </a:ext>
              </a:extLst>
            </p:cNvPr>
            <p:cNvSpPr txBox="1"/>
            <p:nvPr/>
          </p:nvSpPr>
          <p:spPr>
            <a:xfrm>
              <a:off x="6418779" y="2086457"/>
              <a:ext cx="2178996" cy="648459"/>
            </a:xfrm>
            <a:prstGeom prst="rect">
              <a:avLst/>
            </a:prstGeom>
            <a:noFill/>
          </p:spPr>
          <p:txBody>
            <a:bodyPr wrap="square" rtlCol="0">
              <a:spAutoFit/>
            </a:bodyPr>
            <a:lstStyle/>
            <a:p>
              <a:r>
                <a:rPr lang="en-US" altLang="ko-KR" sz="900" b="1" dirty="0">
                  <a:solidFill>
                    <a:schemeClr val="bg1"/>
                  </a:solidFill>
                </a:rPr>
                <a:t>The General and Management Accounts and Reporting course is designed to provide participants with a comprehensive understanding of accounting principles, financial management, and reporting techniques essential for effective business operations</a:t>
              </a:r>
              <a:r>
                <a:rPr lang="en-US" altLang="ko-KR" sz="1050" dirty="0">
                  <a:solidFill>
                    <a:schemeClr val="bg1"/>
                  </a:solidFill>
                </a:rPr>
                <a:t>. </a:t>
              </a:r>
              <a:endParaRPr lang="ko-KR" altLang="en-US" sz="1050" dirty="0">
                <a:solidFill>
                  <a:schemeClr val="bg1"/>
                </a:solidFill>
              </a:endParaRPr>
            </a:p>
          </p:txBody>
        </p:sp>
        <p:sp>
          <p:nvSpPr>
            <p:cNvPr id="29" name="TextBox 28">
              <a:extLst>
                <a:ext uri="{FF2B5EF4-FFF2-40B4-BE49-F238E27FC236}">
                  <a16:creationId xmlns:a16="http://schemas.microsoft.com/office/drawing/2014/main" xmlns="" id="{E11D8504-E8F4-4D95-9D8A-AE82FB9BC761}"/>
                </a:ext>
              </a:extLst>
            </p:cNvPr>
            <p:cNvSpPr txBox="1"/>
            <p:nvPr/>
          </p:nvSpPr>
          <p:spPr>
            <a:xfrm>
              <a:off x="6415170" y="1891016"/>
              <a:ext cx="2232249" cy="265279"/>
            </a:xfrm>
            <a:prstGeom prst="rect">
              <a:avLst/>
            </a:prstGeom>
            <a:noFill/>
          </p:spPr>
          <p:txBody>
            <a:bodyPr wrap="square" rtlCol="0">
              <a:spAutoFit/>
            </a:bodyPr>
            <a:lstStyle/>
            <a:p>
              <a:r>
                <a:rPr lang="en-US" altLang="ko-KR" sz="1200" b="1" dirty="0">
                  <a:solidFill>
                    <a:srgbClr val="7030A0"/>
                  </a:solidFill>
                </a:rPr>
                <a:t>General and management accounts and reporting</a:t>
              </a:r>
              <a:endParaRPr lang="ko-KR" altLang="en-US" sz="1200" b="1" dirty="0">
                <a:solidFill>
                  <a:srgbClr val="7030A0"/>
                </a:solidFill>
              </a:endParaRPr>
            </a:p>
          </p:txBody>
        </p:sp>
      </p:grpSp>
      <p:grpSp>
        <p:nvGrpSpPr>
          <p:cNvPr id="30" name="Group 29">
            <a:extLst>
              <a:ext uri="{FF2B5EF4-FFF2-40B4-BE49-F238E27FC236}">
                <a16:creationId xmlns:a16="http://schemas.microsoft.com/office/drawing/2014/main" xmlns="" id="{699BB789-A758-4CA8-A12E-4EFB9828DD7F}"/>
              </a:ext>
            </a:extLst>
          </p:cNvPr>
          <p:cNvGrpSpPr/>
          <p:nvPr/>
        </p:nvGrpSpPr>
        <p:grpSpPr>
          <a:xfrm>
            <a:off x="7788403" y="4855646"/>
            <a:ext cx="4483378" cy="936069"/>
            <a:chOff x="6417576" y="1918461"/>
            <a:chExt cx="2336541" cy="896463"/>
          </a:xfrm>
        </p:grpSpPr>
        <p:sp>
          <p:nvSpPr>
            <p:cNvPr id="31" name="TextBox 30">
              <a:extLst>
                <a:ext uri="{FF2B5EF4-FFF2-40B4-BE49-F238E27FC236}">
                  <a16:creationId xmlns:a16="http://schemas.microsoft.com/office/drawing/2014/main" xmlns="" id="{7D3CFD98-F25F-4363-9905-3D4CD310068D}"/>
                </a:ext>
              </a:extLst>
            </p:cNvPr>
            <p:cNvSpPr txBox="1"/>
            <p:nvPr/>
          </p:nvSpPr>
          <p:spPr>
            <a:xfrm>
              <a:off x="6417576" y="2078039"/>
              <a:ext cx="2336541" cy="736885"/>
            </a:xfrm>
            <a:prstGeom prst="rect">
              <a:avLst/>
            </a:prstGeom>
            <a:noFill/>
          </p:spPr>
          <p:txBody>
            <a:bodyPr wrap="square" rtlCol="0">
              <a:spAutoFit/>
            </a:bodyPr>
            <a:lstStyle/>
            <a:p>
              <a:r>
                <a:rPr lang="en-US" altLang="ko-KR" sz="1100" b="1" dirty="0">
                  <a:solidFill>
                    <a:schemeClr val="bg1"/>
                  </a:solidFill>
                  <a:cs typeface="Arial" pitchFamily="34" charset="0"/>
                </a:rPr>
                <a:t>The Enterprise Management Software course is designed to provide participants with a thorough understanding of enterprise resource planning (ERP) systems and other enterprise management software solutions..</a:t>
              </a:r>
              <a:endParaRPr lang="ko-KR" altLang="en-US" sz="1100" b="1" dirty="0">
                <a:solidFill>
                  <a:schemeClr val="bg1"/>
                </a:solidFill>
              </a:endParaRPr>
            </a:p>
          </p:txBody>
        </p:sp>
        <p:sp>
          <p:nvSpPr>
            <p:cNvPr id="32" name="TextBox 31">
              <a:extLst>
                <a:ext uri="{FF2B5EF4-FFF2-40B4-BE49-F238E27FC236}">
                  <a16:creationId xmlns:a16="http://schemas.microsoft.com/office/drawing/2014/main" xmlns="" id="{8351C255-94A2-4183-B9D9-AEFF3F6BF295}"/>
                </a:ext>
              </a:extLst>
            </p:cNvPr>
            <p:cNvSpPr txBox="1"/>
            <p:nvPr/>
          </p:nvSpPr>
          <p:spPr>
            <a:xfrm>
              <a:off x="6417576" y="1918461"/>
              <a:ext cx="2232249" cy="265279"/>
            </a:xfrm>
            <a:prstGeom prst="rect">
              <a:avLst/>
            </a:prstGeom>
            <a:noFill/>
          </p:spPr>
          <p:txBody>
            <a:bodyPr wrap="square" rtlCol="0">
              <a:spAutoFit/>
            </a:bodyPr>
            <a:lstStyle/>
            <a:p>
              <a:r>
                <a:rPr lang="en-US" altLang="ko-KR" sz="1200" b="1" dirty="0">
                  <a:solidFill>
                    <a:srgbClr val="C00000"/>
                  </a:solidFill>
                </a:rPr>
                <a:t>Enterprise Management Software course </a:t>
              </a:r>
              <a:endParaRPr lang="ko-KR" altLang="en-US" sz="1200" b="1" dirty="0">
                <a:solidFill>
                  <a:srgbClr val="C00000"/>
                </a:solidFill>
              </a:endParaRPr>
            </a:p>
          </p:txBody>
        </p:sp>
      </p:grpSp>
      <p:grpSp>
        <p:nvGrpSpPr>
          <p:cNvPr id="33" name="Group 32">
            <a:extLst>
              <a:ext uri="{FF2B5EF4-FFF2-40B4-BE49-F238E27FC236}">
                <a16:creationId xmlns:a16="http://schemas.microsoft.com/office/drawing/2014/main" xmlns="" id="{6A4053CD-7F8C-492B-8C0C-0F0A08EF85E5}"/>
              </a:ext>
            </a:extLst>
          </p:cNvPr>
          <p:cNvGrpSpPr/>
          <p:nvPr/>
        </p:nvGrpSpPr>
        <p:grpSpPr>
          <a:xfrm>
            <a:off x="545504" y="2167538"/>
            <a:ext cx="3735852" cy="802396"/>
            <a:chOff x="6251746" y="2011204"/>
            <a:chExt cx="2469672" cy="768444"/>
          </a:xfrm>
        </p:grpSpPr>
        <p:sp>
          <p:nvSpPr>
            <p:cNvPr id="34" name="TextBox 33">
              <a:extLst>
                <a:ext uri="{FF2B5EF4-FFF2-40B4-BE49-F238E27FC236}">
                  <a16:creationId xmlns:a16="http://schemas.microsoft.com/office/drawing/2014/main" xmlns="" id="{620DD51D-CDC3-4F27-BF1F-9E0A49DE198C}"/>
                </a:ext>
              </a:extLst>
            </p:cNvPr>
            <p:cNvSpPr txBox="1"/>
            <p:nvPr/>
          </p:nvSpPr>
          <p:spPr>
            <a:xfrm>
              <a:off x="6251746" y="2204879"/>
              <a:ext cx="2469672" cy="574769"/>
            </a:xfrm>
            <a:prstGeom prst="rect">
              <a:avLst/>
            </a:prstGeom>
            <a:noFill/>
          </p:spPr>
          <p:txBody>
            <a:bodyPr wrap="square" rtlCol="0">
              <a:spAutoFit/>
            </a:bodyPr>
            <a:lstStyle/>
            <a:p>
              <a:r>
                <a:rPr lang="en-US" altLang="ko-KR" sz="1100" b="1" dirty="0">
                  <a:solidFill>
                    <a:srgbClr val="FFFF00"/>
                  </a:solidFill>
                  <a:cs typeface="Arial" pitchFamily="34" charset="0"/>
                </a:rPr>
                <a:t>Tailored for emerging and established leaders, these programs focus on enhancing strategic thinking, decision-making, and team management skills.</a:t>
              </a:r>
              <a:endParaRPr lang="ko-KR" altLang="en-US" sz="1100" b="1" dirty="0">
                <a:solidFill>
                  <a:srgbClr val="FFFF00"/>
                </a:solidFill>
              </a:endParaRPr>
            </a:p>
          </p:txBody>
        </p:sp>
        <p:sp>
          <p:nvSpPr>
            <p:cNvPr id="35" name="TextBox 34">
              <a:extLst>
                <a:ext uri="{FF2B5EF4-FFF2-40B4-BE49-F238E27FC236}">
                  <a16:creationId xmlns:a16="http://schemas.microsoft.com/office/drawing/2014/main" xmlns="" id="{48F98D32-F51C-42EC-B779-7D1EA7B70EA4}"/>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chemeClr val="bg1"/>
                  </a:solidFill>
                </a:rPr>
                <a:t>Leadership Development Programs</a:t>
              </a:r>
              <a:endParaRPr lang="ko-KR" altLang="en-US" sz="1200" b="1" dirty="0">
                <a:solidFill>
                  <a:schemeClr val="bg1"/>
                </a:solidFill>
              </a:endParaRPr>
            </a:p>
          </p:txBody>
        </p:sp>
      </p:grpSp>
      <p:grpSp>
        <p:nvGrpSpPr>
          <p:cNvPr id="36" name="Group 35">
            <a:extLst>
              <a:ext uri="{FF2B5EF4-FFF2-40B4-BE49-F238E27FC236}">
                <a16:creationId xmlns:a16="http://schemas.microsoft.com/office/drawing/2014/main" xmlns="" id="{B251F10A-82D0-441C-BDBC-0709ABA0FC45}"/>
              </a:ext>
            </a:extLst>
          </p:cNvPr>
          <p:cNvGrpSpPr/>
          <p:nvPr/>
        </p:nvGrpSpPr>
        <p:grpSpPr>
          <a:xfrm>
            <a:off x="612700" y="3046939"/>
            <a:ext cx="3855013" cy="860026"/>
            <a:chOff x="6292542" y="1945232"/>
            <a:chExt cx="2548446" cy="823638"/>
          </a:xfrm>
        </p:grpSpPr>
        <p:sp>
          <p:nvSpPr>
            <p:cNvPr id="37" name="TextBox 36">
              <a:extLst>
                <a:ext uri="{FF2B5EF4-FFF2-40B4-BE49-F238E27FC236}">
                  <a16:creationId xmlns:a16="http://schemas.microsoft.com/office/drawing/2014/main" xmlns="" id="{B1D41EB3-1508-4CB6-934E-590C829993C3}"/>
                </a:ext>
              </a:extLst>
            </p:cNvPr>
            <p:cNvSpPr txBox="1"/>
            <p:nvPr/>
          </p:nvSpPr>
          <p:spPr>
            <a:xfrm>
              <a:off x="6292542" y="2149886"/>
              <a:ext cx="2548446" cy="618984"/>
            </a:xfrm>
            <a:prstGeom prst="rect">
              <a:avLst/>
            </a:prstGeom>
            <a:noFill/>
          </p:spPr>
          <p:txBody>
            <a:bodyPr wrap="square" rtlCol="0">
              <a:spAutoFit/>
            </a:bodyPr>
            <a:lstStyle/>
            <a:p>
              <a:r>
                <a:rPr lang="en-US" altLang="ko-KR" sz="1200" dirty="0">
                  <a:solidFill>
                    <a:schemeClr val="bg2"/>
                  </a:solidFill>
                  <a:cs typeface="Arial" pitchFamily="34" charset="0"/>
                </a:rPr>
                <a:t>Comprehensive courses covering essential business disciplines such as finance, marketing, operations, and human resources.</a:t>
              </a:r>
              <a:endParaRPr lang="ko-KR" altLang="en-US" sz="1200" dirty="0">
                <a:solidFill>
                  <a:schemeClr val="bg2"/>
                </a:solidFill>
              </a:endParaRPr>
            </a:p>
          </p:txBody>
        </p:sp>
        <p:sp>
          <p:nvSpPr>
            <p:cNvPr id="38" name="TextBox 37">
              <a:extLst>
                <a:ext uri="{FF2B5EF4-FFF2-40B4-BE49-F238E27FC236}">
                  <a16:creationId xmlns:a16="http://schemas.microsoft.com/office/drawing/2014/main" xmlns="" id="{5D30EC5A-5446-4053-8AFD-EBCE1EE88E5B}"/>
                </a:ext>
              </a:extLst>
            </p:cNvPr>
            <p:cNvSpPr txBox="1"/>
            <p:nvPr/>
          </p:nvSpPr>
          <p:spPr>
            <a:xfrm>
              <a:off x="6421199" y="1945232"/>
              <a:ext cx="2232249" cy="265279"/>
            </a:xfrm>
            <a:prstGeom prst="rect">
              <a:avLst/>
            </a:prstGeom>
            <a:noFill/>
          </p:spPr>
          <p:txBody>
            <a:bodyPr wrap="square" rtlCol="0">
              <a:spAutoFit/>
            </a:bodyPr>
            <a:lstStyle/>
            <a:p>
              <a:pPr algn="r"/>
              <a:r>
                <a:rPr lang="en-US" altLang="ko-KR" sz="1200" b="1" dirty="0"/>
                <a:t>Business Management Courses</a:t>
              </a:r>
              <a:endParaRPr lang="ko-KR" altLang="en-US" sz="1200" b="1" dirty="0"/>
            </a:p>
          </p:txBody>
        </p:sp>
      </p:grpSp>
      <p:grpSp>
        <p:nvGrpSpPr>
          <p:cNvPr id="39" name="Group 38">
            <a:extLst>
              <a:ext uri="{FF2B5EF4-FFF2-40B4-BE49-F238E27FC236}">
                <a16:creationId xmlns:a16="http://schemas.microsoft.com/office/drawing/2014/main" xmlns="" id="{2920502B-3055-4756-AE08-DBF3A9F028F2}"/>
              </a:ext>
            </a:extLst>
          </p:cNvPr>
          <p:cNvGrpSpPr/>
          <p:nvPr/>
        </p:nvGrpSpPr>
        <p:grpSpPr>
          <a:xfrm>
            <a:off x="431401" y="3986233"/>
            <a:ext cx="4128539" cy="838943"/>
            <a:chOff x="6169067" y="1945113"/>
            <a:chExt cx="2729267" cy="803446"/>
          </a:xfrm>
        </p:grpSpPr>
        <p:sp>
          <p:nvSpPr>
            <p:cNvPr id="40" name="TextBox 39">
              <a:extLst>
                <a:ext uri="{FF2B5EF4-FFF2-40B4-BE49-F238E27FC236}">
                  <a16:creationId xmlns:a16="http://schemas.microsoft.com/office/drawing/2014/main" xmlns="" id="{806C5D46-5997-4832-A071-C6128CC5F63A}"/>
                </a:ext>
              </a:extLst>
            </p:cNvPr>
            <p:cNvSpPr txBox="1"/>
            <p:nvPr/>
          </p:nvSpPr>
          <p:spPr>
            <a:xfrm>
              <a:off x="6169067" y="2129575"/>
              <a:ext cx="2729267" cy="618984"/>
            </a:xfrm>
            <a:prstGeom prst="rect">
              <a:avLst/>
            </a:prstGeom>
            <a:noFill/>
          </p:spPr>
          <p:txBody>
            <a:bodyPr wrap="square" rtlCol="0">
              <a:spAutoFit/>
            </a:bodyPr>
            <a:lstStyle/>
            <a:p>
              <a:r>
                <a:rPr lang="en-US" altLang="ko-KR" sz="1200" dirty="0">
                  <a:solidFill>
                    <a:schemeClr val="bg1"/>
                  </a:solidFill>
                  <a:cs typeface="Arial" pitchFamily="34" charset="0"/>
                </a:rPr>
                <a:t>Specialized programs for senior executives seeking to refine their leadership abilities and stay abreast of the latest business trends and practices.</a:t>
              </a:r>
              <a:endParaRPr lang="ko-KR" altLang="en-US" sz="1200" dirty="0">
                <a:solidFill>
                  <a:schemeClr val="bg1"/>
                </a:solidFill>
              </a:endParaRPr>
            </a:p>
          </p:txBody>
        </p:sp>
        <p:sp>
          <p:nvSpPr>
            <p:cNvPr id="41" name="TextBox 40">
              <a:extLst>
                <a:ext uri="{FF2B5EF4-FFF2-40B4-BE49-F238E27FC236}">
                  <a16:creationId xmlns:a16="http://schemas.microsoft.com/office/drawing/2014/main" xmlns="" id="{BBBAB0BE-6F1E-4E18-8E78-35F4504EF908}"/>
                </a:ext>
              </a:extLst>
            </p:cNvPr>
            <p:cNvSpPr txBox="1"/>
            <p:nvPr/>
          </p:nvSpPr>
          <p:spPr>
            <a:xfrm>
              <a:off x="6407628" y="1945113"/>
              <a:ext cx="2232249" cy="265279"/>
            </a:xfrm>
            <a:prstGeom prst="rect">
              <a:avLst/>
            </a:prstGeom>
            <a:noFill/>
          </p:spPr>
          <p:txBody>
            <a:bodyPr wrap="square" rtlCol="0">
              <a:spAutoFit/>
            </a:bodyPr>
            <a:lstStyle/>
            <a:p>
              <a:pPr algn="r"/>
              <a:r>
                <a:rPr lang="en-US" altLang="ko-KR" sz="1200" b="1" dirty="0">
                  <a:solidFill>
                    <a:srgbClr val="FFFF00"/>
                  </a:solidFill>
                </a:rPr>
                <a:t>Executive Education</a:t>
              </a:r>
              <a:endParaRPr lang="ko-KR" altLang="en-US" sz="1200" b="1" dirty="0">
                <a:solidFill>
                  <a:srgbClr val="FFFF00"/>
                </a:solidFill>
              </a:endParaRPr>
            </a:p>
          </p:txBody>
        </p:sp>
      </p:grpSp>
      <p:grpSp>
        <p:nvGrpSpPr>
          <p:cNvPr id="42" name="Group 41">
            <a:extLst>
              <a:ext uri="{FF2B5EF4-FFF2-40B4-BE49-F238E27FC236}">
                <a16:creationId xmlns:a16="http://schemas.microsoft.com/office/drawing/2014/main" xmlns="" id="{B87341AC-4601-453B-95BB-14595B5D9604}"/>
              </a:ext>
            </a:extLst>
          </p:cNvPr>
          <p:cNvGrpSpPr/>
          <p:nvPr/>
        </p:nvGrpSpPr>
        <p:grpSpPr>
          <a:xfrm>
            <a:off x="191366" y="4899234"/>
            <a:ext cx="3981690" cy="862177"/>
            <a:chOff x="6417575" y="2011204"/>
            <a:chExt cx="2232250" cy="825697"/>
          </a:xfrm>
        </p:grpSpPr>
        <p:sp>
          <p:nvSpPr>
            <p:cNvPr id="43" name="TextBox 42">
              <a:extLst>
                <a:ext uri="{FF2B5EF4-FFF2-40B4-BE49-F238E27FC236}">
                  <a16:creationId xmlns:a16="http://schemas.microsoft.com/office/drawing/2014/main" xmlns="" id="{BEFEDFFE-1B01-46B6-B83D-F52FCCA285F5}"/>
                </a:ext>
              </a:extLst>
            </p:cNvPr>
            <p:cNvSpPr txBox="1"/>
            <p:nvPr/>
          </p:nvSpPr>
          <p:spPr>
            <a:xfrm>
              <a:off x="6616115" y="2217917"/>
              <a:ext cx="2033710" cy="618984"/>
            </a:xfrm>
            <a:prstGeom prst="rect">
              <a:avLst/>
            </a:prstGeom>
            <a:noFill/>
          </p:spPr>
          <p:txBody>
            <a:bodyPr wrap="square" rtlCol="0">
              <a:spAutoFit/>
            </a:bodyPr>
            <a:lstStyle/>
            <a:p>
              <a:r>
                <a:rPr lang="en-US" altLang="ko-KR" sz="1200" dirty="0">
                  <a:solidFill>
                    <a:schemeClr val="bg1"/>
                  </a:solidFill>
                  <a:cs typeface="Arial" pitchFamily="34" charset="0"/>
                </a:rPr>
                <a:t>Courses designed to nurture entrepreneurial spirit and innovation, providing tools and techniques to launch and grow successful ventures..</a:t>
              </a:r>
              <a:endParaRPr lang="ko-KR" altLang="en-US" sz="1200" dirty="0">
                <a:solidFill>
                  <a:schemeClr val="bg1"/>
                </a:solidFill>
              </a:endParaRPr>
            </a:p>
          </p:txBody>
        </p:sp>
        <p:sp>
          <p:nvSpPr>
            <p:cNvPr id="44" name="TextBox 43">
              <a:extLst>
                <a:ext uri="{FF2B5EF4-FFF2-40B4-BE49-F238E27FC236}">
                  <a16:creationId xmlns:a16="http://schemas.microsoft.com/office/drawing/2014/main" xmlns="" id="{AE951E40-E6D1-4D93-819F-F59B40563684}"/>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FF0000"/>
                  </a:solidFill>
                </a:rPr>
                <a:t>Entrepreneurship and Innovation</a:t>
              </a:r>
              <a:endParaRPr lang="ko-KR" altLang="en-US" sz="1200" b="1" dirty="0">
                <a:solidFill>
                  <a:srgbClr val="FF0000"/>
                </a:solidFill>
              </a:endParaRPr>
            </a:p>
          </p:txBody>
        </p:sp>
      </p:grpSp>
      <p:grpSp>
        <p:nvGrpSpPr>
          <p:cNvPr id="45" name="Group 44">
            <a:extLst>
              <a:ext uri="{FF2B5EF4-FFF2-40B4-BE49-F238E27FC236}">
                <a16:creationId xmlns:a16="http://schemas.microsoft.com/office/drawing/2014/main" xmlns="" id="{76633F5F-5B47-4E49-BB19-C1426FE2F7B3}"/>
              </a:ext>
            </a:extLst>
          </p:cNvPr>
          <p:cNvGrpSpPr/>
          <p:nvPr/>
        </p:nvGrpSpPr>
        <p:grpSpPr>
          <a:xfrm>
            <a:off x="4973772" y="2797798"/>
            <a:ext cx="2237674" cy="2237674"/>
            <a:chOff x="3467528" y="2657377"/>
            <a:chExt cx="2237674" cy="2237674"/>
          </a:xfrm>
        </p:grpSpPr>
        <p:grpSp>
          <p:nvGrpSpPr>
            <p:cNvPr id="46" name="Group 45">
              <a:extLst>
                <a:ext uri="{FF2B5EF4-FFF2-40B4-BE49-F238E27FC236}">
                  <a16:creationId xmlns:a16="http://schemas.microsoft.com/office/drawing/2014/main" xmlns="" id="{E7CC501C-75C6-4297-A6E9-70168A53833A}"/>
                </a:ext>
              </a:extLst>
            </p:cNvPr>
            <p:cNvGrpSpPr/>
            <p:nvPr/>
          </p:nvGrpSpPr>
          <p:grpSpPr>
            <a:xfrm>
              <a:off x="3467528" y="2657377"/>
              <a:ext cx="2237674" cy="2237674"/>
              <a:chOff x="3436380" y="2612003"/>
              <a:chExt cx="2237674" cy="2237674"/>
            </a:xfrm>
          </p:grpSpPr>
          <p:sp>
            <p:nvSpPr>
              <p:cNvPr id="48" name="Oval 47">
                <a:extLst>
                  <a:ext uri="{FF2B5EF4-FFF2-40B4-BE49-F238E27FC236}">
                    <a16:creationId xmlns:a16="http://schemas.microsoft.com/office/drawing/2014/main" xmlns="" id="{3867FC46-406A-4EA4-BDA2-DA2EDA1A4D18}"/>
                  </a:ext>
                </a:extLst>
              </p:cNvPr>
              <p:cNvSpPr/>
              <p:nvPr/>
            </p:nvSpPr>
            <p:spPr>
              <a:xfrm>
                <a:off x="3436380" y="2612003"/>
                <a:ext cx="2237674" cy="2237674"/>
              </a:xfrm>
              <a:prstGeom prst="ellipse">
                <a:avLst/>
              </a:prstGeom>
              <a:solidFill>
                <a:schemeClr val="bg1">
                  <a:alpha val="57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9" name="Oval 48">
                <a:extLst>
                  <a:ext uri="{FF2B5EF4-FFF2-40B4-BE49-F238E27FC236}">
                    <a16:creationId xmlns:a16="http://schemas.microsoft.com/office/drawing/2014/main" xmlns="" id="{4455D14C-76F7-460C-B2E1-C45827B8D76D}"/>
                  </a:ext>
                </a:extLst>
              </p:cNvPr>
              <p:cNvSpPr/>
              <p:nvPr/>
            </p:nvSpPr>
            <p:spPr>
              <a:xfrm>
                <a:off x="3914050" y="3089673"/>
                <a:ext cx="1282335" cy="1282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47" name="Oval 46">
              <a:extLst>
                <a:ext uri="{FF2B5EF4-FFF2-40B4-BE49-F238E27FC236}">
                  <a16:creationId xmlns:a16="http://schemas.microsoft.com/office/drawing/2014/main" xmlns="" id="{73D008FB-D8AA-43F9-B360-6601072936E9}"/>
                </a:ext>
              </a:extLst>
            </p:cNvPr>
            <p:cNvSpPr/>
            <p:nvPr/>
          </p:nvSpPr>
          <p:spPr>
            <a:xfrm>
              <a:off x="3695636" y="2885485"/>
              <a:ext cx="1781460" cy="178146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50" name="TextBox 49">
            <a:extLst>
              <a:ext uri="{FF2B5EF4-FFF2-40B4-BE49-F238E27FC236}">
                <a16:creationId xmlns:a16="http://schemas.microsoft.com/office/drawing/2014/main" xmlns="" id="{FF2D8885-F014-4A53-A73A-6CC8169D85F4}"/>
              </a:ext>
            </a:extLst>
          </p:cNvPr>
          <p:cNvSpPr txBox="1"/>
          <p:nvPr/>
        </p:nvSpPr>
        <p:spPr>
          <a:xfrm>
            <a:off x="5451960" y="3640446"/>
            <a:ext cx="1281819" cy="584775"/>
          </a:xfrm>
          <a:prstGeom prst="rect">
            <a:avLst/>
          </a:prstGeom>
          <a:noFill/>
        </p:spPr>
        <p:txBody>
          <a:bodyPr wrap="square" rtlCol="0">
            <a:spAutoFit/>
          </a:bodyPr>
          <a:lstStyle/>
          <a:p>
            <a:pPr algn="ctr"/>
            <a:r>
              <a:rPr lang="en-US" altLang="ko-KR" sz="1600" b="1" dirty="0" smtClean="0">
                <a:solidFill>
                  <a:srgbClr val="FF0000"/>
                </a:solidFill>
              </a:rPr>
              <a:t>CORE</a:t>
            </a:r>
          </a:p>
          <a:p>
            <a:pPr algn="ctr"/>
            <a:r>
              <a:rPr lang="en-US" altLang="ko-KR" sz="1600" b="1" dirty="0" smtClean="0">
                <a:solidFill>
                  <a:srgbClr val="FF0000"/>
                </a:solidFill>
              </a:rPr>
              <a:t>COURSES</a:t>
            </a:r>
            <a:endParaRPr lang="ko-KR" altLang="en-US" sz="1600" b="1" dirty="0">
              <a:solidFill>
                <a:srgbClr val="FF0000"/>
              </a:solidFill>
            </a:endParaRPr>
          </a:p>
        </p:txBody>
      </p:sp>
      <p:sp>
        <p:nvSpPr>
          <p:cNvPr id="51" name="TextBox 50">
            <a:extLst>
              <a:ext uri="{FF2B5EF4-FFF2-40B4-BE49-F238E27FC236}">
                <a16:creationId xmlns:a16="http://schemas.microsoft.com/office/drawing/2014/main" xmlns="" id="{9EA59F8D-C08D-4452-870D-AF68C542B4FB}"/>
              </a:ext>
            </a:extLst>
          </p:cNvPr>
          <p:cNvSpPr txBox="1"/>
          <p:nvPr/>
        </p:nvSpPr>
        <p:spPr>
          <a:xfrm>
            <a:off x="4771546" y="5226109"/>
            <a:ext cx="2697307" cy="2092881"/>
          </a:xfrm>
          <a:prstGeom prst="rect">
            <a:avLst/>
          </a:prstGeom>
          <a:noFill/>
        </p:spPr>
        <p:txBody>
          <a:bodyPr wrap="square" rtlCol="0">
            <a:spAutoFit/>
          </a:bodyPr>
          <a:lstStyle/>
          <a:p>
            <a:pPr algn="ctr"/>
            <a:r>
              <a:rPr lang="en-US" altLang="ko-KR" sz="1400" b="1" dirty="0">
                <a:solidFill>
                  <a:schemeClr val="tx1">
                    <a:lumMod val="75000"/>
                    <a:lumOff val="25000"/>
                  </a:schemeClr>
                </a:solidFill>
              </a:rPr>
              <a:t>ANIMATION </a:t>
            </a:r>
            <a:r>
              <a:rPr lang="en-US" altLang="ko-KR" sz="1400" b="1" dirty="0" smtClean="0">
                <a:solidFill>
                  <a:schemeClr val="tx1">
                    <a:lumMod val="75000"/>
                    <a:lumOff val="25000"/>
                  </a:schemeClr>
                </a:solidFill>
              </a:rPr>
              <a:t>CLASSES</a:t>
            </a:r>
          </a:p>
          <a:p>
            <a:pPr algn="ctr"/>
            <a:r>
              <a:rPr lang="en-US" altLang="ko-KR" sz="1400" b="1" dirty="0" smtClean="0">
                <a:solidFill>
                  <a:schemeClr val="tx1">
                    <a:lumMod val="75000"/>
                    <a:lumOff val="25000"/>
                  </a:schemeClr>
                </a:solidFill>
              </a:rPr>
              <a:t>The </a:t>
            </a:r>
            <a:r>
              <a:rPr lang="en-US" altLang="ko-KR" sz="1400" b="1" dirty="0">
                <a:solidFill>
                  <a:schemeClr val="tx1">
                    <a:lumMod val="75000"/>
                    <a:lumOff val="25000"/>
                  </a:schemeClr>
                </a:solidFill>
              </a:rPr>
              <a:t>Animation Fundamentals course is designed to introduce participants to the principles and techniques of animation.</a:t>
            </a:r>
            <a:endParaRPr lang="en-US" altLang="ko-KR" sz="1400" b="1" dirty="0" smtClean="0">
              <a:solidFill>
                <a:schemeClr val="tx1">
                  <a:lumMod val="75000"/>
                  <a:lumOff val="25000"/>
                </a:schemeClr>
              </a:solidFill>
            </a:endParaRPr>
          </a:p>
          <a:p>
            <a:pPr algn="ctr"/>
            <a:endParaRPr lang="en-US" altLang="ko-KR" sz="1400" b="1" dirty="0" smtClean="0">
              <a:solidFill>
                <a:schemeClr val="tx1">
                  <a:lumMod val="75000"/>
                  <a:lumOff val="25000"/>
                </a:schemeClr>
              </a:solidFill>
            </a:endParaRPr>
          </a:p>
          <a:p>
            <a:pPr algn="ctr"/>
            <a:endParaRPr lang="en-US" altLang="ko-KR" sz="1400" b="1" dirty="0">
              <a:solidFill>
                <a:schemeClr val="tx1">
                  <a:lumMod val="75000"/>
                  <a:lumOff val="25000"/>
                </a:schemeClr>
              </a:solidFill>
            </a:endParaRPr>
          </a:p>
          <a:p>
            <a:pPr algn="ctr"/>
            <a:endParaRPr lang="ko-KR" altLang="en-US" b="1" dirty="0">
              <a:solidFill>
                <a:schemeClr val="tx1">
                  <a:lumMod val="75000"/>
                  <a:lumOff val="25000"/>
                </a:schemeClr>
              </a:solidFill>
            </a:endParaRPr>
          </a:p>
        </p:txBody>
      </p:sp>
      <p:grpSp>
        <p:nvGrpSpPr>
          <p:cNvPr id="52" name="Group 51">
            <a:extLst>
              <a:ext uri="{FF2B5EF4-FFF2-40B4-BE49-F238E27FC236}">
                <a16:creationId xmlns:a16="http://schemas.microsoft.com/office/drawing/2014/main" xmlns="" id="{9FF26A63-0AF4-46B8-8F98-2E973961AC62}"/>
              </a:ext>
            </a:extLst>
          </p:cNvPr>
          <p:cNvGrpSpPr/>
          <p:nvPr/>
        </p:nvGrpSpPr>
        <p:grpSpPr>
          <a:xfrm>
            <a:off x="4458737" y="1200898"/>
            <a:ext cx="3154727" cy="4449114"/>
            <a:chOff x="1314495" y="1324838"/>
            <a:chExt cx="3154727" cy="4449114"/>
          </a:xfrm>
        </p:grpSpPr>
        <p:sp>
          <p:nvSpPr>
            <p:cNvPr id="53" name="TextBox 52">
              <a:extLst>
                <a:ext uri="{FF2B5EF4-FFF2-40B4-BE49-F238E27FC236}">
                  <a16:creationId xmlns:a16="http://schemas.microsoft.com/office/drawing/2014/main" xmlns="" id="{8E05A85A-96A2-4A1C-8E3F-5BE320EC7664}"/>
                </a:ext>
              </a:extLst>
            </p:cNvPr>
            <p:cNvSpPr txBox="1"/>
            <p:nvPr/>
          </p:nvSpPr>
          <p:spPr>
            <a:xfrm>
              <a:off x="1314495" y="1324838"/>
              <a:ext cx="3154727" cy="1169551"/>
            </a:xfrm>
            <a:prstGeom prst="rect">
              <a:avLst/>
            </a:prstGeom>
            <a:noFill/>
          </p:spPr>
          <p:txBody>
            <a:bodyPr wrap="square" rtlCol="0">
              <a:spAutoFit/>
            </a:bodyPr>
            <a:lstStyle/>
            <a:p>
              <a:pPr algn="ctr"/>
              <a:r>
                <a:rPr lang="en-US" altLang="ko-KR" sz="1400" b="1" dirty="0">
                  <a:solidFill>
                    <a:schemeClr val="tx1">
                      <a:lumMod val="75000"/>
                      <a:lumOff val="25000"/>
                    </a:schemeClr>
                  </a:solidFill>
                </a:rPr>
                <a:t>Potent Academy International offers a diverse range of programs designed to cater to various stages of professional development. Our curriculum includes:.</a:t>
              </a:r>
              <a:endParaRPr lang="ko-KR" altLang="en-US" sz="1400" b="1" dirty="0">
                <a:solidFill>
                  <a:schemeClr val="tx1">
                    <a:lumMod val="75000"/>
                    <a:lumOff val="25000"/>
                  </a:schemeClr>
                </a:solidFill>
              </a:endParaRPr>
            </a:p>
          </p:txBody>
        </p:sp>
        <p:sp>
          <p:nvSpPr>
            <p:cNvPr id="54" name="TextBox 53">
              <a:extLst>
                <a:ext uri="{FF2B5EF4-FFF2-40B4-BE49-F238E27FC236}">
                  <a16:creationId xmlns:a16="http://schemas.microsoft.com/office/drawing/2014/main" xmlns="" id="{A9160B8E-0F76-4A1D-B4FF-85CF1BAC09EB}"/>
                </a:ext>
              </a:extLst>
            </p:cNvPr>
            <p:cNvSpPr txBox="1"/>
            <p:nvPr/>
          </p:nvSpPr>
          <p:spPr>
            <a:xfrm>
              <a:off x="1840218" y="5496953"/>
              <a:ext cx="2251333"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endParaRPr>
            </a:p>
          </p:txBody>
        </p:sp>
      </p:grpSp>
      <p:pic>
        <p:nvPicPr>
          <p:cNvPr id="55" name="Picture 54"/>
          <p:cNvPicPr>
            <a:picLocks noChangeAspect="1"/>
          </p:cNvPicPr>
          <p:nvPr/>
        </p:nvPicPr>
        <p:blipFill>
          <a:blip r:embed="rId2"/>
          <a:stretch>
            <a:fillRect/>
          </a:stretch>
        </p:blipFill>
        <p:spPr>
          <a:xfrm>
            <a:off x="5115093" y="2896240"/>
            <a:ext cx="2010212" cy="2018587"/>
          </a:xfrm>
          <a:prstGeom prst="rect">
            <a:avLst/>
          </a:prstGeom>
        </p:spPr>
      </p:pic>
    </p:spTree>
    <p:extLst>
      <p:ext uri="{BB962C8B-B14F-4D97-AF65-F5344CB8AC3E}">
        <p14:creationId xmlns:p14="http://schemas.microsoft.com/office/powerpoint/2010/main" val="95202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2DB1A83-7C6A-4917-90B8-1922DAFB5701}"/>
              </a:ext>
            </a:extLst>
          </p:cNvPr>
          <p:cNvSpPr/>
          <p:nvPr/>
        </p:nvSpPr>
        <p:spPr>
          <a:xfrm>
            <a:off x="7694578" y="409839"/>
            <a:ext cx="4497421" cy="3578501"/>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0DACAB4-FFAA-489B-8C23-B2C04675B038}"/>
              </a:ext>
            </a:extLst>
          </p:cNvPr>
          <p:cNvSpPr txBox="1"/>
          <p:nvPr/>
        </p:nvSpPr>
        <p:spPr>
          <a:xfrm>
            <a:off x="176775" y="4636615"/>
            <a:ext cx="6999880" cy="1538883"/>
          </a:xfrm>
          <a:prstGeom prst="rect">
            <a:avLst/>
          </a:prstGeom>
          <a:solidFill>
            <a:srgbClr val="FF0000"/>
          </a:solidFill>
        </p:spPr>
        <p:txBody>
          <a:bodyPr wrap="square" lIns="36000" tIns="0" rIns="36000" bIns="0" rtlCol="0" anchor="ctr">
            <a:spAutoFit/>
          </a:bodyPr>
          <a:lstStyle/>
          <a:p>
            <a:r>
              <a:rPr lang="en-US" altLang="ko-KR" sz="3600" dirty="0" smtClean="0">
                <a:solidFill>
                  <a:schemeClr val="bg1"/>
                </a:solidFill>
              </a:rPr>
              <a:t>RESOURCE PERSONS</a:t>
            </a:r>
            <a:endParaRPr lang="en-US" altLang="ko-KR" sz="3600" dirty="0">
              <a:solidFill>
                <a:schemeClr val="bg1"/>
              </a:solidFill>
            </a:endParaRPr>
          </a:p>
          <a:p>
            <a:r>
              <a:rPr lang="en-US" altLang="ko-KR" sz="1600" dirty="0">
                <a:solidFill>
                  <a:schemeClr val="bg1"/>
                </a:solidFill>
              </a:rPr>
              <a:t>Our faculty comprises experienced professionals and academics who are leaders in their respective fields. They bring a wealth of practical knowledge and theoretical insights, ensuring that our students receive a balanced and enriching educational experience. </a:t>
            </a:r>
            <a:endParaRPr lang="en-US" altLang="ko-KR" sz="3600" dirty="0">
              <a:solidFill>
                <a:schemeClr val="bg1"/>
              </a:solidFill>
            </a:endParaRPr>
          </a:p>
        </p:txBody>
      </p:sp>
      <p:sp>
        <p:nvSpPr>
          <p:cNvPr id="5" name="TextBox 4">
            <a:extLst>
              <a:ext uri="{FF2B5EF4-FFF2-40B4-BE49-F238E27FC236}">
                <a16:creationId xmlns:a16="http://schemas.microsoft.com/office/drawing/2014/main" xmlns="" id="{2D4814A9-D2CC-4EBF-B3BF-F4BAF647FCB2}"/>
              </a:ext>
            </a:extLst>
          </p:cNvPr>
          <p:cNvSpPr txBox="1"/>
          <p:nvPr/>
        </p:nvSpPr>
        <p:spPr>
          <a:xfrm>
            <a:off x="7994073" y="944693"/>
            <a:ext cx="3786123" cy="954107"/>
          </a:xfrm>
          <a:prstGeom prst="rect">
            <a:avLst/>
          </a:prstGeom>
          <a:noFill/>
        </p:spPr>
        <p:txBody>
          <a:bodyPr wrap="square" rtlCol="0">
            <a:spAutoFit/>
          </a:bodyPr>
          <a:lstStyle/>
          <a:p>
            <a:r>
              <a:rPr lang="en-US" altLang="ko-KR" sz="1400" b="1" dirty="0">
                <a:solidFill>
                  <a:schemeClr val="bg1"/>
                </a:solidFill>
                <a:cs typeface="Arial" pitchFamily="34" charset="0"/>
              </a:rPr>
              <a:t>Our instructors are dedicated to mentoring and guiding students, fostering an environment of continuous learning and improvement.</a:t>
            </a:r>
          </a:p>
        </p:txBody>
      </p:sp>
      <p:grpSp>
        <p:nvGrpSpPr>
          <p:cNvPr id="6" name="Group 5">
            <a:extLst>
              <a:ext uri="{FF2B5EF4-FFF2-40B4-BE49-F238E27FC236}">
                <a16:creationId xmlns:a16="http://schemas.microsoft.com/office/drawing/2014/main" xmlns="" id="{25A49DA4-D7A7-409B-8AFA-DEC21618D9E4}"/>
              </a:ext>
            </a:extLst>
          </p:cNvPr>
          <p:cNvGrpSpPr/>
          <p:nvPr/>
        </p:nvGrpSpPr>
        <p:grpSpPr>
          <a:xfrm>
            <a:off x="8513672" y="2039876"/>
            <a:ext cx="3678327" cy="1652799"/>
            <a:chOff x="1110144" y="4708876"/>
            <a:chExt cx="3730825" cy="1652799"/>
          </a:xfrm>
        </p:grpSpPr>
        <p:sp>
          <p:nvSpPr>
            <p:cNvPr id="7" name="TextBox 6">
              <a:extLst>
                <a:ext uri="{FF2B5EF4-FFF2-40B4-BE49-F238E27FC236}">
                  <a16:creationId xmlns:a16="http://schemas.microsoft.com/office/drawing/2014/main" xmlns="" id="{DA7E2AFC-83AE-4AB9-BCC7-A2C3B15EFB90}"/>
                </a:ext>
              </a:extLst>
            </p:cNvPr>
            <p:cNvSpPr txBox="1"/>
            <p:nvPr/>
          </p:nvSpPr>
          <p:spPr>
            <a:xfrm>
              <a:off x="1110145" y="4708876"/>
              <a:ext cx="2986054"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experienced professionals </a:t>
              </a:r>
            </a:p>
          </p:txBody>
        </p:sp>
        <p:sp>
          <p:nvSpPr>
            <p:cNvPr id="8" name="TextBox 7">
              <a:extLst>
                <a:ext uri="{FF2B5EF4-FFF2-40B4-BE49-F238E27FC236}">
                  <a16:creationId xmlns:a16="http://schemas.microsoft.com/office/drawing/2014/main" xmlns="" id="{C89EC50C-EEA3-4F81-84AE-865F1E545E8B}"/>
                </a:ext>
              </a:extLst>
            </p:cNvPr>
            <p:cNvSpPr txBox="1"/>
            <p:nvPr/>
          </p:nvSpPr>
          <p:spPr>
            <a:xfrm>
              <a:off x="1110144" y="5616455"/>
              <a:ext cx="3730825" cy="486287"/>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balanced and enriching educational experience. </a:t>
              </a:r>
            </a:p>
          </p:txBody>
        </p:sp>
        <p:sp>
          <p:nvSpPr>
            <p:cNvPr id="9" name="TextBox 8">
              <a:extLst>
                <a:ext uri="{FF2B5EF4-FFF2-40B4-BE49-F238E27FC236}">
                  <a16:creationId xmlns:a16="http://schemas.microsoft.com/office/drawing/2014/main" xmlns="" id="{0D221BF7-3945-4DCB-A114-29EBC2310645}"/>
                </a:ext>
              </a:extLst>
            </p:cNvPr>
            <p:cNvSpPr txBox="1"/>
            <p:nvPr/>
          </p:nvSpPr>
          <p:spPr>
            <a:xfrm>
              <a:off x="1110144" y="5351196"/>
              <a:ext cx="3313144"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wealth of practical knowledge </a:t>
              </a:r>
            </a:p>
          </p:txBody>
        </p:sp>
        <p:sp>
          <p:nvSpPr>
            <p:cNvPr id="10" name="TextBox 9">
              <a:extLst>
                <a:ext uri="{FF2B5EF4-FFF2-40B4-BE49-F238E27FC236}">
                  <a16:creationId xmlns:a16="http://schemas.microsoft.com/office/drawing/2014/main" xmlns="" id="{A55852AB-C3A0-4778-9EBC-2A37027ABCF6}"/>
                </a:ext>
              </a:extLst>
            </p:cNvPr>
            <p:cNvSpPr txBox="1"/>
            <p:nvPr/>
          </p:nvSpPr>
          <p:spPr>
            <a:xfrm>
              <a:off x="1110145" y="5030036"/>
              <a:ext cx="2750351"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smtClean="0">
                  <a:solidFill>
                    <a:schemeClr val="bg1"/>
                  </a:solidFill>
                  <a:cs typeface="Arial" pitchFamily="34" charset="0"/>
                </a:rPr>
                <a:t>Robust Portfolios</a:t>
              </a:r>
              <a:endParaRPr lang="en-US" altLang="ko-KR" sz="1600" dirty="0">
                <a:solidFill>
                  <a:schemeClr val="bg1"/>
                </a:solidFill>
                <a:cs typeface="Arial" pitchFamily="34" charset="0"/>
              </a:endParaRPr>
            </a:p>
          </p:txBody>
        </p:sp>
        <p:sp>
          <p:nvSpPr>
            <p:cNvPr id="11" name="TextBox 10">
              <a:extLst>
                <a:ext uri="{FF2B5EF4-FFF2-40B4-BE49-F238E27FC236}">
                  <a16:creationId xmlns:a16="http://schemas.microsoft.com/office/drawing/2014/main" xmlns="" id="{3E36CF7A-3BF8-4F9A-AD29-C5F9841D0A64}"/>
                </a:ext>
              </a:extLst>
            </p:cNvPr>
            <p:cNvSpPr txBox="1"/>
            <p:nvPr/>
          </p:nvSpPr>
          <p:spPr>
            <a:xfrm>
              <a:off x="1128033" y="6072365"/>
              <a:ext cx="2968166"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learning and improvement.</a:t>
              </a:r>
            </a:p>
          </p:txBody>
        </p:sp>
      </p:grpSp>
    </p:spTree>
    <p:extLst>
      <p:ext uri="{BB962C8B-B14F-4D97-AF65-F5344CB8AC3E}">
        <p14:creationId xmlns:p14="http://schemas.microsoft.com/office/powerpoint/2010/main" val="7807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그룹 10">
            <a:extLst>
              <a:ext uri="{FF2B5EF4-FFF2-40B4-BE49-F238E27FC236}">
                <a16:creationId xmlns:a16="http://schemas.microsoft.com/office/drawing/2014/main" xmlns="" id="{4F5751D3-806E-4EA3-B539-8B4A9BAC54F4}"/>
              </a:ext>
            </a:extLst>
          </p:cNvPr>
          <p:cNvGrpSpPr/>
          <p:nvPr/>
        </p:nvGrpSpPr>
        <p:grpSpPr>
          <a:xfrm>
            <a:off x="3221472" y="1806388"/>
            <a:ext cx="5746678" cy="3381006"/>
            <a:chOff x="635000" y="1382713"/>
            <a:chExt cx="7869238" cy="4572000"/>
          </a:xfrm>
          <a:solidFill>
            <a:schemeClr val="bg1">
              <a:lumMod val="85000"/>
            </a:schemeClr>
          </a:solidFill>
        </p:grpSpPr>
        <p:sp>
          <p:nvSpPr>
            <p:cNvPr id="325" name="Freeform 8">
              <a:extLst>
                <a:ext uri="{FF2B5EF4-FFF2-40B4-BE49-F238E27FC236}">
                  <a16:creationId xmlns:a16="http://schemas.microsoft.com/office/drawing/2014/main" xmlns="" id="{F0593F3D-A922-4980-99AF-EB9B3F516DB3}"/>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26" name="Freeform 9">
              <a:extLst>
                <a:ext uri="{FF2B5EF4-FFF2-40B4-BE49-F238E27FC236}">
                  <a16:creationId xmlns:a16="http://schemas.microsoft.com/office/drawing/2014/main" xmlns="" id="{38B35C85-EAB7-4CC2-B899-DEA06325E46F}"/>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27" name="Freeform 10">
              <a:extLst>
                <a:ext uri="{FF2B5EF4-FFF2-40B4-BE49-F238E27FC236}">
                  <a16:creationId xmlns:a16="http://schemas.microsoft.com/office/drawing/2014/main" xmlns="" id="{B09D50F7-0DAF-481C-AD99-0B2FAA6696FB}"/>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28" name="Freeform 11">
              <a:extLst>
                <a:ext uri="{FF2B5EF4-FFF2-40B4-BE49-F238E27FC236}">
                  <a16:creationId xmlns:a16="http://schemas.microsoft.com/office/drawing/2014/main" xmlns="" id="{DE4EF016-50AA-496D-876C-A93806DC79E2}"/>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Global Network</a:t>
            </a:r>
          </a:p>
        </p:txBody>
      </p:sp>
      <p:sp>
        <p:nvSpPr>
          <p:cNvPr id="280" name="Rectangle 279">
            <a:extLst>
              <a:ext uri="{FF2B5EF4-FFF2-40B4-BE49-F238E27FC236}">
                <a16:creationId xmlns:a16="http://schemas.microsoft.com/office/drawing/2014/main" xmlns="" id="{0FFD3505-606F-4D04-8A0F-769D4BA95AF0}"/>
              </a:ext>
            </a:extLst>
          </p:cNvPr>
          <p:cNvSpPr/>
          <p:nvPr/>
        </p:nvSpPr>
        <p:spPr>
          <a:xfrm>
            <a:off x="730915" y="5308497"/>
            <a:ext cx="482763" cy="482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281" name="그룹 4">
            <a:extLst>
              <a:ext uri="{FF2B5EF4-FFF2-40B4-BE49-F238E27FC236}">
                <a16:creationId xmlns:a16="http://schemas.microsoft.com/office/drawing/2014/main" xmlns="" id="{9D1D988C-BBC5-4432-B116-1F42E560A6AF}"/>
              </a:ext>
            </a:extLst>
          </p:cNvPr>
          <p:cNvGrpSpPr/>
          <p:nvPr/>
        </p:nvGrpSpPr>
        <p:grpSpPr>
          <a:xfrm>
            <a:off x="1254019" y="5228888"/>
            <a:ext cx="1742158" cy="1384995"/>
            <a:chOff x="1254019" y="5023408"/>
            <a:chExt cx="1742158" cy="1384995"/>
          </a:xfrm>
        </p:grpSpPr>
        <p:sp>
          <p:nvSpPr>
            <p:cNvPr id="282" name="TextBox 281">
              <a:extLst>
                <a:ext uri="{FF2B5EF4-FFF2-40B4-BE49-F238E27FC236}">
                  <a16:creationId xmlns:a16="http://schemas.microsoft.com/office/drawing/2014/main" xmlns="" id="{B04A42ED-FA51-4885-BAC7-04225DF7D5E3}"/>
                </a:ext>
              </a:extLst>
            </p:cNvPr>
            <p:cNvSpPr txBox="1"/>
            <p:nvPr/>
          </p:nvSpPr>
          <p:spPr>
            <a:xfrm>
              <a:off x="1254019" y="5023408"/>
              <a:ext cx="169200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Our international partnerships and collaborations provide students with unique opportunities for global exposure and cultural exchange.</a:t>
              </a:r>
            </a:p>
          </p:txBody>
        </p:sp>
        <p:sp>
          <p:nvSpPr>
            <p:cNvPr id="283" name="TextBox 282">
              <a:extLst>
                <a:ext uri="{FF2B5EF4-FFF2-40B4-BE49-F238E27FC236}">
                  <a16:creationId xmlns:a16="http://schemas.microsoft.com/office/drawing/2014/main" xmlns="" id="{3226585A-CB9E-4053-87CC-A83CFC666128}"/>
                </a:ext>
              </a:extLst>
            </p:cNvPr>
            <p:cNvSpPr txBox="1"/>
            <p:nvPr/>
          </p:nvSpPr>
          <p:spPr>
            <a:xfrm>
              <a:off x="1304177" y="5248381"/>
              <a:ext cx="1692000"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grpSp>
      <p:sp>
        <p:nvSpPr>
          <p:cNvPr id="284" name="Rectangle 283">
            <a:extLst>
              <a:ext uri="{FF2B5EF4-FFF2-40B4-BE49-F238E27FC236}">
                <a16:creationId xmlns:a16="http://schemas.microsoft.com/office/drawing/2014/main" xmlns="" id="{3509ED20-636F-4220-B3B8-1B10CA1F037D}"/>
              </a:ext>
            </a:extLst>
          </p:cNvPr>
          <p:cNvSpPr/>
          <p:nvPr/>
        </p:nvSpPr>
        <p:spPr>
          <a:xfrm>
            <a:off x="3570763" y="5308497"/>
            <a:ext cx="482763" cy="482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285" name="그룹 6">
            <a:extLst>
              <a:ext uri="{FF2B5EF4-FFF2-40B4-BE49-F238E27FC236}">
                <a16:creationId xmlns:a16="http://schemas.microsoft.com/office/drawing/2014/main" xmlns="" id="{DEE07FB4-06EC-4602-8DAA-34B4A4EEF7DD}"/>
              </a:ext>
            </a:extLst>
          </p:cNvPr>
          <p:cNvGrpSpPr/>
          <p:nvPr/>
        </p:nvGrpSpPr>
        <p:grpSpPr>
          <a:xfrm>
            <a:off x="4063173" y="5138806"/>
            <a:ext cx="2115585" cy="845582"/>
            <a:chOff x="4106964" y="5026666"/>
            <a:chExt cx="2115585" cy="845582"/>
          </a:xfrm>
        </p:grpSpPr>
        <p:sp>
          <p:nvSpPr>
            <p:cNvPr id="286" name="TextBox 285">
              <a:extLst>
                <a:ext uri="{FF2B5EF4-FFF2-40B4-BE49-F238E27FC236}">
                  <a16:creationId xmlns:a16="http://schemas.microsoft.com/office/drawing/2014/main" xmlns="" id="{936C2310-7F49-4B5B-9629-815553B2E406}"/>
                </a:ext>
              </a:extLst>
            </p:cNvPr>
            <p:cNvSpPr txBox="1"/>
            <p:nvPr/>
          </p:nvSpPr>
          <p:spPr>
            <a:xfrm>
              <a:off x="4530549" y="5595249"/>
              <a:ext cx="1692000"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287" name="TextBox 286">
              <a:extLst>
                <a:ext uri="{FF2B5EF4-FFF2-40B4-BE49-F238E27FC236}">
                  <a16:creationId xmlns:a16="http://schemas.microsoft.com/office/drawing/2014/main" xmlns="" id="{5477E45A-5869-415E-A3F4-6FDCF1500DB2}"/>
                </a:ext>
              </a:extLst>
            </p:cNvPr>
            <p:cNvSpPr txBox="1"/>
            <p:nvPr/>
          </p:nvSpPr>
          <p:spPr>
            <a:xfrm>
              <a:off x="4106964" y="5026666"/>
              <a:ext cx="1692000" cy="830997"/>
            </a:xfrm>
            <a:prstGeom prst="rect">
              <a:avLst/>
            </a:prstGeom>
            <a:noFill/>
          </p:spPr>
          <p:txBody>
            <a:bodyPr wrap="square" rtlCol="0">
              <a:spAutoFit/>
            </a:bodyPr>
            <a:lstStyle/>
            <a:p>
              <a:r>
                <a:rPr lang="en-US" altLang="ko-KR" sz="1200" dirty="0">
                  <a:solidFill>
                    <a:schemeClr val="tx1">
                      <a:lumMod val="75000"/>
                      <a:lumOff val="25000"/>
                    </a:schemeClr>
                  </a:solidFill>
                </a:rPr>
                <a:t>Potent Academy International prides itself on its global perspective</a:t>
              </a:r>
              <a:endParaRPr lang="ko-KR" altLang="en-US" sz="1200" dirty="0">
                <a:solidFill>
                  <a:schemeClr val="tx1">
                    <a:lumMod val="75000"/>
                    <a:lumOff val="25000"/>
                  </a:schemeClr>
                </a:solidFill>
              </a:endParaRPr>
            </a:p>
          </p:txBody>
        </p:sp>
      </p:grpSp>
      <p:sp>
        <p:nvSpPr>
          <p:cNvPr id="288" name="Rectangle 287">
            <a:extLst>
              <a:ext uri="{FF2B5EF4-FFF2-40B4-BE49-F238E27FC236}">
                <a16:creationId xmlns:a16="http://schemas.microsoft.com/office/drawing/2014/main" xmlns="" id="{02907BD6-4F2A-4242-B39C-374BC807818D}"/>
              </a:ext>
            </a:extLst>
          </p:cNvPr>
          <p:cNvSpPr/>
          <p:nvPr/>
        </p:nvSpPr>
        <p:spPr>
          <a:xfrm>
            <a:off x="6410611" y="5308497"/>
            <a:ext cx="482763" cy="4827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289" name="그룹 7">
            <a:extLst>
              <a:ext uri="{FF2B5EF4-FFF2-40B4-BE49-F238E27FC236}">
                <a16:creationId xmlns:a16="http://schemas.microsoft.com/office/drawing/2014/main" xmlns="" id="{22C739CA-D6F7-444F-98FD-D9C91171E266}"/>
              </a:ext>
            </a:extLst>
          </p:cNvPr>
          <p:cNvGrpSpPr/>
          <p:nvPr/>
        </p:nvGrpSpPr>
        <p:grpSpPr>
          <a:xfrm>
            <a:off x="6893374" y="4779074"/>
            <a:ext cx="2490740" cy="2734826"/>
            <a:chOff x="6650123" y="5127283"/>
            <a:chExt cx="1732341" cy="2734826"/>
          </a:xfrm>
        </p:grpSpPr>
        <p:sp>
          <p:nvSpPr>
            <p:cNvPr id="290" name="TextBox 289">
              <a:extLst>
                <a:ext uri="{FF2B5EF4-FFF2-40B4-BE49-F238E27FC236}">
                  <a16:creationId xmlns:a16="http://schemas.microsoft.com/office/drawing/2014/main" xmlns="" id="{A5342F40-F21F-40B0-9594-111F1675A8FE}"/>
                </a:ext>
              </a:extLst>
            </p:cNvPr>
            <p:cNvSpPr txBox="1"/>
            <p:nvPr/>
          </p:nvSpPr>
          <p:spPr>
            <a:xfrm>
              <a:off x="6650123" y="5553785"/>
              <a:ext cx="1692000"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Our programs cover a wide spectrum of topics, including strategic leadership, organizational development, entrepreneurship, corporate governance, and more, tailored to meet the diverse needs of our participants</a:t>
              </a:r>
              <a:endParaRPr lang="ko-KR" altLang="en-US" sz="1200" dirty="0">
                <a:solidFill>
                  <a:schemeClr val="tx1">
                    <a:lumMod val="75000"/>
                    <a:lumOff val="25000"/>
                  </a:schemeClr>
                </a:solidFill>
              </a:endParaRPr>
            </a:p>
          </p:txBody>
        </p:sp>
        <p:sp>
          <p:nvSpPr>
            <p:cNvPr id="291" name="TextBox 290">
              <a:extLst>
                <a:ext uri="{FF2B5EF4-FFF2-40B4-BE49-F238E27FC236}">
                  <a16:creationId xmlns:a16="http://schemas.microsoft.com/office/drawing/2014/main" xmlns="" id="{B65A0A67-99DA-41A1-849D-86DC72243434}"/>
                </a:ext>
              </a:extLst>
            </p:cNvPr>
            <p:cNvSpPr txBox="1"/>
            <p:nvPr/>
          </p:nvSpPr>
          <p:spPr>
            <a:xfrm>
              <a:off x="6690464" y="5127283"/>
              <a:ext cx="1692000"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grpSp>
      <p:sp>
        <p:nvSpPr>
          <p:cNvPr id="292" name="Rectangle 291">
            <a:extLst>
              <a:ext uri="{FF2B5EF4-FFF2-40B4-BE49-F238E27FC236}">
                <a16:creationId xmlns:a16="http://schemas.microsoft.com/office/drawing/2014/main" xmlns="" id="{5EC7EF1F-091A-46F2-B1DC-36E3A9557B48}"/>
              </a:ext>
            </a:extLst>
          </p:cNvPr>
          <p:cNvSpPr/>
          <p:nvPr/>
        </p:nvSpPr>
        <p:spPr>
          <a:xfrm>
            <a:off x="9250459" y="5308497"/>
            <a:ext cx="482763" cy="4827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293" name="그룹 8">
            <a:extLst>
              <a:ext uri="{FF2B5EF4-FFF2-40B4-BE49-F238E27FC236}">
                <a16:creationId xmlns:a16="http://schemas.microsoft.com/office/drawing/2014/main" xmlns="" id="{852E24D1-D56E-4D06-AAE2-229D2F5981A3}"/>
              </a:ext>
            </a:extLst>
          </p:cNvPr>
          <p:cNvGrpSpPr/>
          <p:nvPr/>
        </p:nvGrpSpPr>
        <p:grpSpPr>
          <a:xfrm>
            <a:off x="9773564" y="5310525"/>
            <a:ext cx="1692000" cy="1015663"/>
            <a:chOff x="8850379" y="5105045"/>
            <a:chExt cx="1692000" cy="1015663"/>
          </a:xfrm>
        </p:grpSpPr>
        <p:sp>
          <p:nvSpPr>
            <p:cNvPr id="294" name="TextBox 293">
              <a:extLst>
                <a:ext uri="{FF2B5EF4-FFF2-40B4-BE49-F238E27FC236}">
                  <a16:creationId xmlns:a16="http://schemas.microsoft.com/office/drawing/2014/main" xmlns="" id="{353275BB-EB44-4463-A33C-FE7D1CEBC489}"/>
                </a:ext>
              </a:extLst>
            </p:cNvPr>
            <p:cNvSpPr txBox="1"/>
            <p:nvPr/>
          </p:nvSpPr>
          <p:spPr>
            <a:xfrm>
              <a:off x="8850379" y="5569823"/>
              <a:ext cx="1692000" cy="276999"/>
            </a:xfrm>
            <a:prstGeom prst="rect">
              <a:avLst/>
            </a:prstGeom>
            <a:noFill/>
          </p:spPr>
          <p:txBody>
            <a:bodyPr wrap="square" rtlCol="0">
              <a:spAutoFit/>
            </a:bodyPr>
            <a:lstStyle/>
            <a:p>
              <a:endParaRPr lang="ko-KR" altLang="en-US" sz="1200" dirty="0">
                <a:solidFill>
                  <a:schemeClr val="tx1">
                    <a:lumMod val="75000"/>
                    <a:lumOff val="25000"/>
                  </a:schemeClr>
                </a:solidFill>
              </a:endParaRPr>
            </a:p>
          </p:txBody>
        </p:sp>
        <p:sp>
          <p:nvSpPr>
            <p:cNvPr id="295" name="TextBox 294">
              <a:extLst>
                <a:ext uri="{FF2B5EF4-FFF2-40B4-BE49-F238E27FC236}">
                  <a16:creationId xmlns:a16="http://schemas.microsoft.com/office/drawing/2014/main" xmlns="" id="{053DA254-A860-4923-AEB9-DC965FF07517}"/>
                </a:ext>
              </a:extLst>
            </p:cNvPr>
            <p:cNvSpPr txBox="1"/>
            <p:nvPr/>
          </p:nvSpPr>
          <p:spPr>
            <a:xfrm>
              <a:off x="8850379" y="5105045"/>
              <a:ext cx="1692000" cy="1015663"/>
            </a:xfrm>
            <a:prstGeom prst="rect">
              <a:avLst/>
            </a:prstGeom>
            <a:noFill/>
          </p:spPr>
          <p:txBody>
            <a:bodyPr wrap="square" rtlCol="0">
              <a:spAutoFit/>
            </a:bodyPr>
            <a:lstStyle/>
            <a:p>
              <a:r>
                <a:rPr lang="en-US" altLang="ko-KR" sz="1200" dirty="0">
                  <a:solidFill>
                    <a:schemeClr val="tx1">
                      <a:lumMod val="75000"/>
                      <a:lumOff val="25000"/>
                    </a:schemeClr>
                  </a:solidFill>
                </a:rPr>
                <a:t>We have a diverse student body and a wide-reaching alumni network that spans across continents</a:t>
              </a:r>
              <a:endParaRPr lang="ko-KR" altLang="en-US" sz="1200" dirty="0">
                <a:solidFill>
                  <a:schemeClr val="tx1">
                    <a:lumMod val="75000"/>
                    <a:lumOff val="25000"/>
                  </a:schemeClr>
                </a:solidFill>
              </a:endParaRPr>
            </a:p>
          </p:txBody>
        </p:sp>
      </p:grpSp>
      <p:sp>
        <p:nvSpPr>
          <p:cNvPr id="296" name="Oval 295">
            <a:extLst>
              <a:ext uri="{FF2B5EF4-FFF2-40B4-BE49-F238E27FC236}">
                <a16:creationId xmlns:a16="http://schemas.microsoft.com/office/drawing/2014/main" xmlns="" id="{7AA830F1-3C9B-4E1A-9F9D-80C6AB9B1F75}"/>
              </a:ext>
            </a:extLst>
          </p:cNvPr>
          <p:cNvSpPr/>
          <p:nvPr/>
        </p:nvSpPr>
        <p:spPr>
          <a:xfrm>
            <a:off x="3842295" y="2478911"/>
            <a:ext cx="1008112" cy="1008112"/>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297" name="Elbow Connector 5">
            <a:extLst>
              <a:ext uri="{FF2B5EF4-FFF2-40B4-BE49-F238E27FC236}">
                <a16:creationId xmlns:a16="http://schemas.microsoft.com/office/drawing/2014/main" xmlns="" id="{9B86E1D1-E6A7-4744-BEFF-FD0587DA47F6}"/>
              </a:ext>
            </a:extLst>
          </p:cNvPr>
          <p:cNvCxnSpPr>
            <a:cxnSpLocks/>
            <a:stCxn id="300" idx="0"/>
            <a:endCxn id="296" idx="0"/>
          </p:cNvCxnSpPr>
          <p:nvPr/>
        </p:nvCxnSpPr>
        <p:spPr>
          <a:xfrm rot="5400000" flipH="1" flipV="1">
            <a:off x="3165676" y="1458385"/>
            <a:ext cx="160148" cy="2201201"/>
          </a:xfrm>
          <a:prstGeom prst="bentConnector3">
            <a:avLst>
              <a:gd name="adj1" fmla="val 369016"/>
            </a:avLst>
          </a:prstGeom>
          <a:ln w="19050">
            <a:solidFill>
              <a:schemeClr val="accent4">
                <a:alpha val="69000"/>
              </a:schemeClr>
            </a:solidFill>
            <a:prstDash val="sysDash"/>
            <a:headEnd type="oval"/>
          </a:ln>
        </p:spPr>
        <p:style>
          <a:lnRef idx="1">
            <a:schemeClr val="accent1"/>
          </a:lnRef>
          <a:fillRef idx="0">
            <a:schemeClr val="accent1"/>
          </a:fillRef>
          <a:effectRef idx="0">
            <a:schemeClr val="accent1"/>
          </a:effectRef>
          <a:fontRef idx="minor">
            <a:schemeClr val="tx1"/>
          </a:fontRef>
        </p:style>
      </p:cxnSp>
      <p:graphicFrame>
        <p:nvGraphicFramePr>
          <p:cNvPr id="298" name="Chart 7">
            <a:extLst>
              <a:ext uri="{FF2B5EF4-FFF2-40B4-BE49-F238E27FC236}">
                <a16:creationId xmlns:a16="http://schemas.microsoft.com/office/drawing/2014/main" xmlns="" id="{C85BBCE2-084D-49A4-B042-F9B74D86FADC}"/>
              </a:ext>
            </a:extLst>
          </p:cNvPr>
          <p:cNvGraphicFramePr/>
          <p:nvPr>
            <p:extLst/>
          </p:nvPr>
        </p:nvGraphicFramePr>
        <p:xfrm>
          <a:off x="630250" y="2481380"/>
          <a:ext cx="924253" cy="995730"/>
        </p:xfrm>
        <a:graphic>
          <a:graphicData uri="http://schemas.openxmlformats.org/drawingml/2006/chart">
            <c:chart xmlns:c="http://schemas.openxmlformats.org/drawingml/2006/chart" xmlns:r="http://schemas.openxmlformats.org/officeDocument/2006/relationships" r:id="rId2"/>
          </a:graphicData>
        </a:graphic>
      </p:graphicFrame>
      <p:grpSp>
        <p:nvGrpSpPr>
          <p:cNvPr id="299" name="그룹 9">
            <a:extLst>
              <a:ext uri="{FF2B5EF4-FFF2-40B4-BE49-F238E27FC236}">
                <a16:creationId xmlns:a16="http://schemas.microsoft.com/office/drawing/2014/main" xmlns="" id="{E79A6504-0F4E-41BC-B1EA-01CB2486D13E}"/>
              </a:ext>
            </a:extLst>
          </p:cNvPr>
          <p:cNvGrpSpPr/>
          <p:nvPr/>
        </p:nvGrpSpPr>
        <p:grpSpPr>
          <a:xfrm>
            <a:off x="1461150" y="2639059"/>
            <a:ext cx="1368000" cy="495706"/>
            <a:chOff x="1461150" y="2929298"/>
            <a:chExt cx="1368000" cy="495706"/>
          </a:xfrm>
        </p:grpSpPr>
        <p:sp>
          <p:nvSpPr>
            <p:cNvPr id="300" name="TextBox 299">
              <a:extLst>
                <a:ext uri="{FF2B5EF4-FFF2-40B4-BE49-F238E27FC236}">
                  <a16:creationId xmlns:a16="http://schemas.microsoft.com/office/drawing/2014/main" xmlns="" id="{13ECEF28-3797-45E0-9A78-85E284954E6D}"/>
                </a:ext>
              </a:extLst>
            </p:cNvPr>
            <p:cNvSpPr txBox="1"/>
            <p:nvPr/>
          </p:nvSpPr>
          <p:spPr>
            <a:xfrm>
              <a:off x="1461150" y="2929298"/>
              <a:ext cx="1368000" cy="276999"/>
            </a:xfrm>
            <a:prstGeom prst="rect">
              <a:avLst/>
            </a:prstGeom>
            <a:noFill/>
          </p:spPr>
          <p:txBody>
            <a:bodyPr wrap="square" rtlCol="0">
              <a:spAutoFit/>
            </a:bodyPr>
            <a:lstStyle/>
            <a:p>
              <a:endParaRPr lang="en-US" altLang="ko-KR" sz="1200" dirty="0">
                <a:solidFill>
                  <a:schemeClr val="tx1">
                    <a:lumMod val="75000"/>
                    <a:lumOff val="25000"/>
                  </a:schemeClr>
                </a:solidFill>
              </a:endParaRPr>
            </a:p>
          </p:txBody>
        </p:sp>
        <p:sp>
          <p:nvSpPr>
            <p:cNvPr id="301" name="TextBox 300">
              <a:extLst>
                <a:ext uri="{FF2B5EF4-FFF2-40B4-BE49-F238E27FC236}">
                  <a16:creationId xmlns:a16="http://schemas.microsoft.com/office/drawing/2014/main" xmlns="" id="{8A0DF71B-CA36-41DA-B9DD-0834A267F98D}"/>
                </a:ext>
              </a:extLst>
            </p:cNvPr>
            <p:cNvSpPr txBox="1"/>
            <p:nvPr/>
          </p:nvSpPr>
          <p:spPr>
            <a:xfrm>
              <a:off x="1461150" y="3148005"/>
              <a:ext cx="1368000" cy="276999"/>
            </a:xfrm>
            <a:prstGeom prst="rect">
              <a:avLst/>
            </a:prstGeom>
            <a:noFill/>
          </p:spPr>
          <p:txBody>
            <a:bodyPr wrap="square" rtlCol="0">
              <a:spAutoFit/>
            </a:bodyPr>
            <a:lstStyle/>
            <a:p>
              <a:r>
                <a:rPr lang="en-US" altLang="ko-KR" sz="1200" dirty="0" smtClean="0">
                  <a:solidFill>
                    <a:schemeClr val="tx1">
                      <a:lumMod val="75000"/>
                      <a:lumOff val="25000"/>
                    </a:schemeClr>
                  </a:solidFill>
                </a:rPr>
                <a:t>Global reach</a:t>
              </a:r>
              <a:endParaRPr lang="ko-KR" altLang="en-US" sz="1200" dirty="0">
                <a:solidFill>
                  <a:schemeClr val="tx1">
                    <a:lumMod val="75000"/>
                    <a:lumOff val="25000"/>
                  </a:schemeClr>
                </a:solidFill>
              </a:endParaRPr>
            </a:p>
          </p:txBody>
        </p:sp>
      </p:grpSp>
      <p:sp>
        <p:nvSpPr>
          <p:cNvPr id="302" name="Oval 301">
            <a:extLst>
              <a:ext uri="{FF2B5EF4-FFF2-40B4-BE49-F238E27FC236}">
                <a16:creationId xmlns:a16="http://schemas.microsoft.com/office/drawing/2014/main" xmlns="" id="{837B5133-FBE9-46AD-A609-1B998A2B2D75}"/>
              </a:ext>
            </a:extLst>
          </p:cNvPr>
          <p:cNvSpPr/>
          <p:nvPr/>
        </p:nvSpPr>
        <p:spPr>
          <a:xfrm>
            <a:off x="5269913" y="3451552"/>
            <a:ext cx="1008112" cy="1008112"/>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303" name="Elbow Connector 97">
            <a:extLst>
              <a:ext uri="{FF2B5EF4-FFF2-40B4-BE49-F238E27FC236}">
                <a16:creationId xmlns:a16="http://schemas.microsoft.com/office/drawing/2014/main" xmlns="" id="{0B2603FE-5983-4D6C-B00F-62E0EAA74D31}"/>
              </a:ext>
            </a:extLst>
          </p:cNvPr>
          <p:cNvCxnSpPr>
            <a:cxnSpLocks/>
          </p:cNvCxnSpPr>
          <p:nvPr/>
        </p:nvCxnSpPr>
        <p:spPr>
          <a:xfrm rot="16200000" flipH="1">
            <a:off x="3905650" y="2812383"/>
            <a:ext cx="189345" cy="3080643"/>
          </a:xfrm>
          <a:prstGeom prst="bentConnector3">
            <a:avLst>
              <a:gd name="adj1" fmla="val 257881"/>
            </a:avLst>
          </a:prstGeom>
          <a:ln w="19050">
            <a:solidFill>
              <a:schemeClr val="accent1">
                <a:alpha val="69000"/>
              </a:schemeClr>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304" name="그룹 10">
            <a:extLst>
              <a:ext uri="{FF2B5EF4-FFF2-40B4-BE49-F238E27FC236}">
                <a16:creationId xmlns:a16="http://schemas.microsoft.com/office/drawing/2014/main" xmlns="" id="{85B796EA-B038-4BBD-8D22-78D6B1BB225D}"/>
              </a:ext>
            </a:extLst>
          </p:cNvPr>
          <p:cNvGrpSpPr/>
          <p:nvPr/>
        </p:nvGrpSpPr>
        <p:grpSpPr>
          <a:xfrm>
            <a:off x="1461150" y="3785589"/>
            <a:ext cx="1368000" cy="495706"/>
            <a:chOff x="1461150" y="3733768"/>
            <a:chExt cx="1368000" cy="495706"/>
          </a:xfrm>
        </p:grpSpPr>
        <p:sp>
          <p:nvSpPr>
            <p:cNvPr id="305" name="TextBox 304">
              <a:extLst>
                <a:ext uri="{FF2B5EF4-FFF2-40B4-BE49-F238E27FC236}">
                  <a16:creationId xmlns:a16="http://schemas.microsoft.com/office/drawing/2014/main" xmlns="" id="{6012AA35-F8D4-4DD7-AE22-FE9A5DF89B3A}"/>
                </a:ext>
              </a:extLst>
            </p:cNvPr>
            <p:cNvSpPr txBox="1"/>
            <p:nvPr/>
          </p:nvSpPr>
          <p:spPr>
            <a:xfrm>
              <a:off x="1461150" y="3733768"/>
              <a:ext cx="1368000" cy="276999"/>
            </a:xfrm>
            <a:prstGeom prst="rect">
              <a:avLst/>
            </a:prstGeom>
            <a:noFill/>
          </p:spPr>
          <p:txBody>
            <a:bodyPr wrap="square" rtlCol="0">
              <a:spAutoFit/>
            </a:bodyPr>
            <a:lstStyle/>
            <a:p>
              <a:endParaRPr lang="en-US" altLang="ko-KR" sz="1200" dirty="0">
                <a:solidFill>
                  <a:schemeClr val="tx1">
                    <a:lumMod val="75000"/>
                    <a:lumOff val="25000"/>
                  </a:schemeClr>
                </a:solidFill>
              </a:endParaRPr>
            </a:p>
          </p:txBody>
        </p:sp>
        <p:sp>
          <p:nvSpPr>
            <p:cNvPr id="306" name="TextBox 305">
              <a:extLst>
                <a:ext uri="{FF2B5EF4-FFF2-40B4-BE49-F238E27FC236}">
                  <a16:creationId xmlns:a16="http://schemas.microsoft.com/office/drawing/2014/main" xmlns="" id="{C6CE0829-25C8-41BD-AD30-D79149041AEA}"/>
                </a:ext>
              </a:extLst>
            </p:cNvPr>
            <p:cNvSpPr txBox="1"/>
            <p:nvPr/>
          </p:nvSpPr>
          <p:spPr>
            <a:xfrm>
              <a:off x="1461150" y="3952475"/>
              <a:ext cx="1368000" cy="276999"/>
            </a:xfrm>
            <a:prstGeom prst="rect">
              <a:avLst/>
            </a:prstGeom>
            <a:noFill/>
          </p:spPr>
          <p:txBody>
            <a:bodyPr wrap="square" rtlCol="0">
              <a:spAutoFit/>
            </a:bodyPr>
            <a:lstStyle/>
            <a:p>
              <a:r>
                <a:rPr lang="en-US" altLang="ko-KR" sz="1200" dirty="0" smtClean="0">
                  <a:solidFill>
                    <a:schemeClr val="tx1">
                      <a:lumMod val="75000"/>
                      <a:lumOff val="25000"/>
                    </a:schemeClr>
                  </a:solidFill>
                </a:rPr>
                <a:t>Diversity </a:t>
              </a:r>
              <a:endParaRPr lang="ko-KR" altLang="en-US" sz="1200" dirty="0">
                <a:solidFill>
                  <a:schemeClr val="tx1">
                    <a:lumMod val="75000"/>
                    <a:lumOff val="25000"/>
                  </a:schemeClr>
                </a:solidFill>
              </a:endParaRPr>
            </a:p>
          </p:txBody>
        </p:sp>
      </p:grpSp>
      <p:sp>
        <p:nvSpPr>
          <p:cNvPr id="307" name="Oval 306">
            <a:extLst>
              <a:ext uri="{FF2B5EF4-FFF2-40B4-BE49-F238E27FC236}">
                <a16:creationId xmlns:a16="http://schemas.microsoft.com/office/drawing/2014/main" xmlns="" id="{AA0E8AAF-6D67-41A1-9B25-31EADB06F0D8}"/>
              </a:ext>
            </a:extLst>
          </p:cNvPr>
          <p:cNvSpPr/>
          <p:nvPr/>
        </p:nvSpPr>
        <p:spPr>
          <a:xfrm>
            <a:off x="5976266" y="2287748"/>
            <a:ext cx="1008112" cy="100811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308" name="Elbow Connector 117">
            <a:extLst>
              <a:ext uri="{FF2B5EF4-FFF2-40B4-BE49-F238E27FC236}">
                <a16:creationId xmlns:a16="http://schemas.microsoft.com/office/drawing/2014/main" xmlns="" id="{3C4CC02B-99A1-4E6B-BEA7-19263EC15FED}"/>
              </a:ext>
            </a:extLst>
          </p:cNvPr>
          <p:cNvCxnSpPr>
            <a:cxnSpLocks/>
            <a:stCxn id="312" idx="0"/>
            <a:endCxn id="307" idx="0"/>
          </p:cNvCxnSpPr>
          <p:nvPr/>
        </p:nvCxnSpPr>
        <p:spPr>
          <a:xfrm rot="16200000" flipV="1">
            <a:off x="8098563" y="669508"/>
            <a:ext cx="351311" cy="3587792"/>
          </a:xfrm>
          <a:prstGeom prst="bentConnector3">
            <a:avLst>
              <a:gd name="adj1" fmla="val 167574"/>
            </a:avLst>
          </a:prstGeom>
          <a:ln w="19050">
            <a:solidFill>
              <a:schemeClr val="accent3">
                <a:alpha val="69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09" name="Oval 308">
            <a:extLst>
              <a:ext uri="{FF2B5EF4-FFF2-40B4-BE49-F238E27FC236}">
                <a16:creationId xmlns:a16="http://schemas.microsoft.com/office/drawing/2014/main" xmlns="" id="{F1283252-EBDB-4A5A-A9B9-6A9AC70A9280}"/>
              </a:ext>
            </a:extLst>
          </p:cNvPr>
          <p:cNvSpPr/>
          <p:nvPr/>
        </p:nvSpPr>
        <p:spPr>
          <a:xfrm>
            <a:off x="7547615" y="3882894"/>
            <a:ext cx="1008112" cy="1008112"/>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310" name="Elbow Connector 119">
            <a:extLst>
              <a:ext uri="{FF2B5EF4-FFF2-40B4-BE49-F238E27FC236}">
                <a16:creationId xmlns:a16="http://schemas.microsoft.com/office/drawing/2014/main" xmlns="" id="{3AFB5C3F-6AB3-40AC-9B13-C81246E4DDFE}"/>
              </a:ext>
            </a:extLst>
          </p:cNvPr>
          <p:cNvCxnSpPr>
            <a:cxnSpLocks/>
            <a:stCxn id="316" idx="2"/>
            <a:endCxn id="309" idx="4"/>
          </p:cNvCxnSpPr>
          <p:nvPr/>
        </p:nvCxnSpPr>
        <p:spPr>
          <a:xfrm rot="5400000">
            <a:off x="8849142" y="3668491"/>
            <a:ext cx="425045" cy="2019985"/>
          </a:xfrm>
          <a:prstGeom prst="bentConnector3">
            <a:avLst>
              <a:gd name="adj1" fmla="val 112412"/>
            </a:avLst>
          </a:prstGeom>
          <a:ln w="19050">
            <a:solidFill>
              <a:schemeClr val="accent2">
                <a:alpha val="69000"/>
              </a:schemeClr>
            </a:solidFill>
            <a:prstDash val="sysDash"/>
            <a:headEnd type="oval"/>
          </a:ln>
        </p:spPr>
        <p:style>
          <a:lnRef idx="1">
            <a:schemeClr val="accent1"/>
          </a:lnRef>
          <a:fillRef idx="0">
            <a:schemeClr val="accent1"/>
          </a:fillRef>
          <a:effectRef idx="0">
            <a:schemeClr val="accent1"/>
          </a:effectRef>
          <a:fontRef idx="minor">
            <a:schemeClr val="tx1"/>
          </a:fontRef>
        </p:style>
      </p:cxnSp>
      <p:grpSp>
        <p:nvGrpSpPr>
          <p:cNvPr id="311" name="그룹 11">
            <a:extLst>
              <a:ext uri="{FF2B5EF4-FFF2-40B4-BE49-F238E27FC236}">
                <a16:creationId xmlns:a16="http://schemas.microsoft.com/office/drawing/2014/main" xmlns="" id="{6060DAD2-3C8D-47A6-93D8-0148F8B88302}"/>
              </a:ext>
            </a:extLst>
          </p:cNvPr>
          <p:cNvGrpSpPr/>
          <p:nvPr/>
        </p:nvGrpSpPr>
        <p:grpSpPr>
          <a:xfrm>
            <a:off x="9384114" y="2639059"/>
            <a:ext cx="1368000" cy="680372"/>
            <a:chOff x="9384114" y="2697830"/>
            <a:chExt cx="1368000" cy="680372"/>
          </a:xfrm>
        </p:grpSpPr>
        <p:sp>
          <p:nvSpPr>
            <p:cNvPr id="312" name="TextBox 311">
              <a:extLst>
                <a:ext uri="{FF2B5EF4-FFF2-40B4-BE49-F238E27FC236}">
                  <a16:creationId xmlns:a16="http://schemas.microsoft.com/office/drawing/2014/main" xmlns="" id="{527C5718-E5DE-49DD-8755-3BF4A03EB546}"/>
                </a:ext>
              </a:extLst>
            </p:cNvPr>
            <p:cNvSpPr txBox="1"/>
            <p:nvPr/>
          </p:nvSpPr>
          <p:spPr>
            <a:xfrm>
              <a:off x="9384114" y="2697830"/>
              <a:ext cx="1368000" cy="276999"/>
            </a:xfrm>
            <a:prstGeom prst="rect">
              <a:avLst/>
            </a:prstGeom>
            <a:noFill/>
          </p:spPr>
          <p:txBody>
            <a:bodyPr wrap="square" rtlCol="0">
              <a:spAutoFit/>
            </a:bodyPr>
            <a:lstStyle/>
            <a:p>
              <a:pPr algn="r"/>
              <a:endParaRPr lang="en-US" altLang="ko-KR" sz="1200" dirty="0">
                <a:solidFill>
                  <a:schemeClr val="tx1">
                    <a:lumMod val="75000"/>
                    <a:lumOff val="25000"/>
                  </a:schemeClr>
                </a:solidFill>
              </a:endParaRPr>
            </a:p>
          </p:txBody>
        </p:sp>
        <p:sp>
          <p:nvSpPr>
            <p:cNvPr id="313" name="TextBox 312">
              <a:extLst>
                <a:ext uri="{FF2B5EF4-FFF2-40B4-BE49-F238E27FC236}">
                  <a16:creationId xmlns:a16="http://schemas.microsoft.com/office/drawing/2014/main" xmlns="" id="{A9565C74-BECE-4448-BEDB-0D5D299A014C}"/>
                </a:ext>
              </a:extLst>
            </p:cNvPr>
            <p:cNvSpPr txBox="1"/>
            <p:nvPr/>
          </p:nvSpPr>
          <p:spPr>
            <a:xfrm>
              <a:off x="9384114" y="2916537"/>
              <a:ext cx="1368000" cy="461665"/>
            </a:xfrm>
            <a:prstGeom prst="rect">
              <a:avLst/>
            </a:prstGeom>
            <a:noFill/>
          </p:spPr>
          <p:txBody>
            <a:bodyPr wrap="square" rtlCol="0">
              <a:spAutoFit/>
            </a:bodyPr>
            <a:lstStyle/>
            <a:p>
              <a:pPr algn="r"/>
              <a:r>
                <a:rPr lang="en-US" altLang="ko-KR" sz="1200" dirty="0" smtClean="0">
                  <a:solidFill>
                    <a:schemeClr val="tx1">
                      <a:lumMod val="75000"/>
                      <a:lumOff val="25000"/>
                    </a:schemeClr>
                  </a:solidFill>
                </a:rPr>
                <a:t>International collaboration </a:t>
              </a:r>
              <a:endParaRPr lang="ko-KR" altLang="en-US" sz="1200" dirty="0">
                <a:solidFill>
                  <a:schemeClr val="tx1">
                    <a:lumMod val="75000"/>
                    <a:lumOff val="25000"/>
                  </a:schemeClr>
                </a:solidFill>
              </a:endParaRPr>
            </a:p>
          </p:txBody>
        </p:sp>
      </p:grpSp>
      <p:grpSp>
        <p:nvGrpSpPr>
          <p:cNvPr id="314" name="그룹 12">
            <a:extLst>
              <a:ext uri="{FF2B5EF4-FFF2-40B4-BE49-F238E27FC236}">
                <a16:creationId xmlns:a16="http://schemas.microsoft.com/office/drawing/2014/main" xmlns="" id="{E26D3C22-DD02-440A-B87E-BCDB540162BF}"/>
              </a:ext>
            </a:extLst>
          </p:cNvPr>
          <p:cNvGrpSpPr/>
          <p:nvPr/>
        </p:nvGrpSpPr>
        <p:grpSpPr>
          <a:xfrm>
            <a:off x="9387656" y="3785589"/>
            <a:ext cx="1368000" cy="495706"/>
            <a:chOff x="9387656" y="3672034"/>
            <a:chExt cx="1368000" cy="495706"/>
          </a:xfrm>
        </p:grpSpPr>
        <p:sp>
          <p:nvSpPr>
            <p:cNvPr id="315" name="TextBox 314">
              <a:extLst>
                <a:ext uri="{FF2B5EF4-FFF2-40B4-BE49-F238E27FC236}">
                  <a16:creationId xmlns:a16="http://schemas.microsoft.com/office/drawing/2014/main" xmlns="" id="{D623D773-94CA-44AE-93FA-A816FBF91A90}"/>
                </a:ext>
              </a:extLst>
            </p:cNvPr>
            <p:cNvSpPr txBox="1"/>
            <p:nvPr/>
          </p:nvSpPr>
          <p:spPr>
            <a:xfrm>
              <a:off x="9387656" y="3672034"/>
              <a:ext cx="1368000" cy="276999"/>
            </a:xfrm>
            <a:prstGeom prst="rect">
              <a:avLst/>
            </a:prstGeom>
            <a:noFill/>
          </p:spPr>
          <p:txBody>
            <a:bodyPr wrap="square" rtlCol="0">
              <a:spAutoFit/>
            </a:bodyPr>
            <a:lstStyle/>
            <a:p>
              <a:pPr algn="r"/>
              <a:endParaRPr lang="en-US" altLang="ko-KR" sz="1200" dirty="0">
                <a:solidFill>
                  <a:schemeClr val="tx1">
                    <a:lumMod val="75000"/>
                    <a:lumOff val="25000"/>
                  </a:schemeClr>
                </a:solidFill>
              </a:endParaRPr>
            </a:p>
          </p:txBody>
        </p:sp>
        <p:sp>
          <p:nvSpPr>
            <p:cNvPr id="316" name="TextBox 315">
              <a:extLst>
                <a:ext uri="{FF2B5EF4-FFF2-40B4-BE49-F238E27FC236}">
                  <a16:creationId xmlns:a16="http://schemas.microsoft.com/office/drawing/2014/main" xmlns="" id="{2D62F311-56C7-443F-B73E-E655481114EC}"/>
                </a:ext>
              </a:extLst>
            </p:cNvPr>
            <p:cNvSpPr txBox="1"/>
            <p:nvPr/>
          </p:nvSpPr>
          <p:spPr>
            <a:xfrm>
              <a:off x="9387656" y="3890741"/>
              <a:ext cx="1368000"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rPr>
                <a:t>EXPOSURES </a:t>
              </a:r>
              <a:endParaRPr lang="ko-KR" altLang="en-US" sz="1200" dirty="0">
                <a:solidFill>
                  <a:schemeClr val="tx1">
                    <a:lumMod val="75000"/>
                    <a:lumOff val="25000"/>
                  </a:schemeClr>
                </a:solidFill>
              </a:endParaRPr>
            </a:p>
          </p:txBody>
        </p:sp>
      </p:grpSp>
      <p:graphicFrame>
        <p:nvGraphicFramePr>
          <p:cNvPr id="317" name="Chart 7">
            <a:extLst>
              <a:ext uri="{FF2B5EF4-FFF2-40B4-BE49-F238E27FC236}">
                <a16:creationId xmlns:a16="http://schemas.microsoft.com/office/drawing/2014/main" xmlns="" id="{1EDAB720-DCA0-482B-A4C8-65BE21AB9BA5}"/>
              </a:ext>
            </a:extLst>
          </p:cNvPr>
          <p:cNvGraphicFramePr/>
          <p:nvPr>
            <p:extLst/>
          </p:nvPr>
        </p:nvGraphicFramePr>
        <p:xfrm>
          <a:off x="10659043" y="3627910"/>
          <a:ext cx="924253" cy="9957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8" name="Chart 7">
            <a:extLst>
              <a:ext uri="{FF2B5EF4-FFF2-40B4-BE49-F238E27FC236}">
                <a16:creationId xmlns:a16="http://schemas.microsoft.com/office/drawing/2014/main" xmlns="" id="{94511E21-BEAF-442D-959D-AF2FCBCF57E1}"/>
              </a:ext>
            </a:extLst>
          </p:cNvPr>
          <p:cNvGraphicFramePr/>
          <p:nvPr>
            <p:extLst/>
          </p:nvPr>
        </p:nvGraphicFramePr>
        <p:xfrm>
          <a:off x="10659043" y="2481380"/>
          <a:ext cx="924253" cy="9957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9" name="Chart 7">
            <a:extLst>
              <a:ext uri="{FF2B5EF4-FFF2-40B4-BE49-F238E27FC236}">
                <a16:creationId xmlns:a16="http://schemas.microsoft.com/office/drawing/2014/main" xmlns="" id="{2879F217-81FB-4522-B8E4-C97B2B2B6E47}"/>
              </a:ext>
            </a:extLst>
          </p:cNvPr>
          <p:cNvGraphicFramePr/>
          <p:nvPr>
            <p:extLst>
              <p:ext uri="{D42A27DB-BD31-4B8C-83A1-F6EECF244321}">
                <p14:modId xmlns:p14="http://schemas.microsoft.com/office/powerpoint/2010/main" val="3326580492"/>
              </p:ext>
            </p:extLst>
          </p:nvPr>
        </p:nvGraphicFramePr>
        <p:xfrm>
          <a:off x="632895" y="3627910"/>
          <a:ext cx="924253" cy="995730"/>
        </p:xfrm>
        <a:graphic>
          <a:graphicData uri="http://schemas.openxmlformats.org/drawingml/2006/chart">
            <c:chart xmlns:c="http://schemas.openxmlformats.org/drawingml/2006/chart" xmlns:r="http://schemas.openxmlformats.org/officeDocument/2006/relationships" r:id="rId5"/>
          </a:graphicData>
        </a:graphic>
      </p:graphicFrame>
      <p:sp>
        <p:nvSpPr>
          <p:cNvPr id="320" name="Rectangle 30">
            <a:extLst>
              <a:ext uri="{FF2B5EF4-FFF2-40B4-BE49-F238E27FC236}">
                <a16:creationId xmlns:a16="http://schemas.microsoft.com/office/drawing/2014/main" xmlns="" id="{D1215374-EFAF-4294-8BF3-3BE1B019B332}"/>
              </a:ext>
            </a:extLst>
          </p:cNvPr>
          <p:cNvSpPr/>
          <p:nvPr/>
        </p:nvSpPr>
        <p:spPr>
          <a:xfrm>
            <a:off x="831863" y="5410723"/>
            <a:ext cx="272745" cy="27194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1" name="Rounded Rectangle 5">
            <a:extLst>
              <a:ext uri="{FF2B5EF4-FFF2-40B4-BE49-F238E27FC236}">
                <a16:creationId xmlns:a16="http://schemas.microsoft.com/office/drawing/2014/main" xmlns="" id="{34B099F5-4C73-41F4-879A-2DBD20FF3FA3}"/>
              </a:ext>
            </a:extLst>
          </p:cNvPr>
          <p:cNvSpPr/>
          <p:nvPr/>
        </p:nvSpPr>
        <p:spPr>
          <a:xfrm flipH="1">
            <a:off x="3630868" y="5417109"/>
            <a:ext cx="336779" cy="27782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2" name="Rounded Rectangle 27">
            <a:extLst>
              <a:ext uri="{FF2B5EF4-FFF2-40B4-BE49-F238E27FC236}">
                <a16:creationId xmlns:a16="http://schemas.microsoft.com/office/drawing/2014/main" xmlns="" id="{106EC068-FBB7-4521-B77C-07DC9D866A0B}"/>
              </a:ext>
            </a:extLst>
          </p:cNvPr>
          <p:cNvSpPr/>
          <p:nvPr/>
        </p:nvSpPr>
        <p:spPr>
          <a:xfrm>
            <a:off x="6511300" y="5417109"/>
            <a:ext cx="297841" cy="22878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3" name="Oval 21">
            <a:extLst>
              <a:ext uri="{FF2B5EF4-FFF2-40B4-BE49-F238E27FC236}">
                <a16:creationId xmlns:a16="http://schemas.microsoft.com/office/drawing/2014/main" xmlns="" id="{5FC71E61-B920-43BD-9894-F0DF784928D5}"/>
              </a:ext>
            </a:extLst>
          </p:cNvPr>
          <p:cNvSpPr>
            <a:spLocks noChangeAspect="1"/>
          </p:cNvSpPr>
          <p:nvPr/>
        </p:nvSpPr>
        <p:spPr>
          <a:xfrm>
            <a:off x="9327654" y="5380980"/>
            <a:ext cx="328372" cy="3311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Rectangle 2"/>
          <p:cNvSpPr/>
          <p:nvPr/>
        </p:nvSpPr>
        <p:spPr>
          <a:xfrm>
            <a:off x="2466256" y="1076171"/>
            <a:ext cx="7888710" cy="954107"/>
          </a:xfrm>
          <a:prstGeom prst="rect">
            <a:avLst/>
          </a:prstGeom>
        </p:spPr>
        <p:txBody>
          <a:bodyPr wrap="square">
            <a:spAutoFit/>
          </a:bodyPr>
          <a:lstStyle/>
          <a:p>
            <a:r>
              <a:rPr lang="en-US" sz="1400" b="1" dirty="0"/>
              <a:t>Potent Academy International prides itself on its global perspective. We have a diverse student body and a wide-reaching alumni network that spans across continents. Our international partnerships and collaborations provide students with unique opportunities for global exposure and cultural exchange.</a:t>
            </a:r>
          </a:p>
        </p:txBody>
      </p:sp>
      <p:pic>
        <p:nvPicPr>
          <p:cNvPr id="55" name="Picture 54"/>
          <p:cNvPicPr>
            <a:picLocks noChangeAspect="1"/>
          </p:cNvPicPr>
          <p:nvPr/>
        </p:nvPicPr>
        <p:blipFill>
          <a:blip r:embed="rId6"/>
          <a:stretch>
            <a:fillRect/>
          </a:stretch>
        </p:blipFill>
        <p:spPr>
          <a:xfrm>
            <a:off x="10241280" y="118010"/>
            <a:ext cx="1651566" cy="1658447"/>
          </a:xfrm>
          <a:prstGeom prst="rect">
            <a:avLst/>
          </a:prstGeom>
        </p:spPr>
      </p:pic>
    </p:spTree>
    <p:extLst>
      <p:ext uri="{BB962C8B-B14F-4D97-AF65-F5344CB8AC3E}">
        <p14:creationId xmlns:p14="http://schemas.microsoft.com/office/powerpoint/2010/main" val="193395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extLst>
              <a:ext uri="{FF2B5EF4-FFF2-40B4-BE49-F238E27FC236}">
                <a16:creationId xmlns:a16="http://schemas.microsoft.com/office/drawing/2014/main" xmlns="" id="{5F3A60BA-2857-48A6-8F55-A60E85083177}"/>
              </a:ext>
            </a:extLst>
          </p:cNvPr>
          <p:cNvSpPr txBox="1"/>
          <p:nvPr/>
        </p:nvSpPr>
        <p:spPr>
          <a:xfrm>
            <a:off x="-1" y="6572076"/>
            <a:ext cx="1219041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hlinkClick r:id="rId2">
                  <a:extLst>
                    <a:ext uri="{A12FA001-AC4F-418D-AE19-62706E023703}">
                      <ahyp:hlinkClr xmlns="" xmlns:ahyp="http://schemas.microsoft.com/office/drawing/2018/hyperlinkcolor" val="tx"/>
                    </a:ext>
                  </a:extLst>
                </a:hlinkClick>
              </a:rPr>
              <a:t>http://www.free-powerpoint-templates-design.com</a:t>
            </a:r>
            <a:endParaRPr kumimoji="0" lang="ko-KR" altLang="en-US" sz="10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sp>
        <p:nvSpPr>
          <p:cNvPr id="17" name="TextBox 16">
            <a:extLst>
              <a:ext uri="{FF2B5EF4-FFF2-40B4-BE49-F238E27FC236}">
                <a16:creationId xmlns:a16="http://schemas.microsoft.com/office/drawing/2014/main" xmlns="" id="{F5BB4AFF-CEE9-4683-87EE-926C35151DB9}"/>
              </a:ext>
            </a:extLst>
          </p:cNvPr>
          <p:cNvSpPr txBox="1"/>
          <p:nvPr/>
        </p:nvSpPr>
        <p:spPr>
          <a:xfrm>
            <a:off x="155475" y="230181"/>
            <a:ext cx="12192000" cy="64633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6">
                    <a:lumMod val="75000"/>
                    <a:lumOff val="25000"/>
                  </a:schemeClr>
                </a:solidFill>
                <a:effectLst/>
                <a:uLnTx/>
                <a:uFillTx/>
                <a:latin typeface="Calibri Light" panose="020F0302020204030204"/>
              </a:rPr>
              <a:t>COMMUNITY ENGAGEMENT </a:t>
            </a:r>
            <a:endParaRPr kumimoji="0" lang="ko-KR" altLang="en-US" sz="3600" b="1" i="0" u="none" strike="noStrike" kern="1200" cap="none" spc="0" normalizeH="0" baseline="0" noProof="0" dirty="0">
              <a:ln>
                <a:noFill/>
              </a:ln>
              <a:solidFill>
                <a:schemeClr val="accent6">
                  <a:lumMod val="75000"/>
                  <a:lumOff val="25000"/>
                </a:schemeClr>
              </a:solidFill>
              <a:effectLst/>
              <a:uLnTx/>
              <a:uFillTx/>
              <a:latin typeface="Calibri Light" panose="020F0302020204030204"/>
              <a:ea typeface="맑은 고딕" panose="020B0503020000020004" pitchFamily="34" charset="-127"/>
              <a:cs typeface="Arial" pitchFamily="34" charset="0"/>
            </a:endParaRPr>
          </a:p>
        </p:txBody>
      </p:sp>
      <p:sp>
        <p:nvSpPr>
          <p:cNvPr id="18" name="TextBox 17">
            <a:extLst>
              <a:ext uri="{FF2B5EF4-FFF2-40B4-BE49-F238E27FC236}">
                <a16:creationId xmlns:a16="http://schemas.microsoft.com/office/drawing/2014/main" xmlns="" id="{A1A6ECC5-0A5C-4CA5-A24B-C6D4F264C275}"/>
              </a:ext>
            </a:extLst>
          </p:cNvPr>
          <p:cNvSpPr txBox="1"/>
          <p:nvPr/>
        </p:nvSpPr>
        <p:spPr>
          <a:xfrm>
            <a:off x="891092" y="4448417"/>
            <a:ext cx="10408229" cy="2246769"/>
          </a:xfrm>
          <a:prstGeom prst="rect">
            <a:avLst/>
          </a:prstGeom>
          <a:solidFill>
            <a:srgbClr val="C00000"/>
          </a:solidFill>
        </p:spPr>
        <p:txBody>
          <a:bodyPr wrap="square" rtlCol="0" anchor="ctr">
            <a:spAutoFit/>
          </a:bodyPr>
          <a:lstStyle/>
          <a:p>
            <a:pPr lvl="0" algn="ctr"/>
            <a:r>
              <a:rPr lang="en-US" altLang="ko-KR" sz="2800" dirty="0">
                <a:solidFill>
                  <a:prstClr val="white"/>
                </a:solidFill>
                <a:cs typeface="Arial" pitchFamily="34" charset="0"/>
              </a:rPr>
              <a:t>We believe in the power of giving back to the community. Potent Academy International actively engages in various social initiatives and encourages our students to participate in community service and sustainability projects. This commitment to social responsibility is an integral part of our ethos</a:t>
            </a:r>
            <a:r>
              <a:rPr lang="en-US" altLang="ko-KR" sz="1867" dirty="0">
                <a:solidFill>
                  <a:prstClr val="white"/>
                </a:solidFill>
                <a:cs typeface="Arial" pitchFamily="34" charset="0"/>
              </a:rPr>
              <a:t>.</a:t>
            </a:r>
            <a:endParaRPr kumimoji="0" lang="ko-KR" altLang="en-US" sz="1867"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spTree>
    <p:extLst>
      <p:ext uri="{BB962C8B-B14F-4D97-AF65-F5344CB8AC3E}">
        <p14:creationId xmlns:p14="http://schemas.microsoft.com/office/powerpoint/2010/main" val="383318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8B56C8-2ECC-40CE-8512-1AB853C9BE30}"/>
              </a:ext>
            </a:extLst>
          </p:cNvPr>
          <p:cNvSpPr txBox="1"/>
          <p:nvPr/>
        </p:nvSpPr>
        <p:spPr>
          <a:xfrm>
            <a:off x="8474393" y="899182"/>
            <a:ext cx="3385099" cy="923330"/>
          </a:xfrm>
          <a:prstGeom prst="rect">
            <a:avLst/>
          </a:prstGeom>
          <a:noFill/>
        </p:spPr>
        <p:txBody>
          <a:bodyPr wrap="square" rtlCol="0" anchor="ctr">
            <a:spAutoFit/>
          </a:bodyPr>
          <a:lstStyle/>
          <a:p>
            <a:pPr algn="r"/>
            <a:r>
              <a:rPr lang="en-US" altLang="ko-KR" sz="5400" dirty="0" smtClean="0">
                <a:solidFill>
                  <a:schemeClr val="bg1"/>
                </a:solidFill>
                <a:latin typeface="+mj-lt"/>
                <a:cs typeface="Arial" pitchFamily="34" charset="0"/>
              </a:rPr>
              <a:t>JOIN US</a:t>
            </a:r>
            <a:endParaRPr lang="ko-KR" altLang="en-US" sz="5400" dirty="0">
              <a:solidFill>
                <a:schemeClr val="bg1"/>
              </a:solidFill>
              <a:latin typeface="+mj-lt"/>
              <a:cs typeface="Arial" pitchFamily="34" charset="0"/>
            </a:endParaRPr>
          </a:p>
        </p:txBody>
      </p:sp>
      <p:sp>
        <p:nvSpPr>
          <p:cNvPr id="5" name="Rectangle 4">
            <a:extLst>
              <a:ext uri="{FF2B5EF4-FFF2-40B4-BE49-F238E27FC236}">
                <a16:creationId xmlns:a16="http://schemas.microsoft.com/office/drawing/2014/main" xmlns="" id="{A3D03438-D7F6-4496-8D48-5253BEA6A150}"/>
              </a:ext>
            </a:extLst>
          </p:cNvPr>
          <p:cNvSpPr/>
          <p:nvPr/>
        </p:nvSpPr>
        <p:spPr>
          <a:xfrm>
            <a:off x="1211641" y="1069660"/>
            <a:ext cx="6212277" cy="411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TextBox 5">
            <a:extLst>
              <a:ext uri="{FF2B5EF4-FFF2-40B4-BE49-F238E27FC236}">
                <a16:creationId xmlns:a16="http://schemas.microsoft.com/office/drawing/2014/main" xmlns="" id="{AB5B62BC-E1F8-4FF3-9BAE-CFDEA4F40F2D}"/>
              </a:ext>
            </a:extLst>
          </p:cNvPr>
          <p:cNvSpPr txBox="1"/>
          <p:nvPr/>
        </p:nvSpPr>
        <p:spPr>
          <a:xfrm>
            <a:off x="1356895" y="1121512"/>
            <a:ext cx="2991549" cy="307777"/>
          </a:xfrm>
          <a:prstGeom prst="rect">
            <a:avLst/>
          </a:prstGeom>
          <a:noFill/>
        </p:spPr>
        <p:txBody>
          <a:bodyPr wrap="square" rtlCol="0" anchor="ctr">
            <a:spAutoFit/>
          </a:bodyPr>
          <a:lstStyle/>
          <a:p>
            <a:r>
              <a:rPr lang="en-US" altLang="ko-KR" sz="1400" b="1" dirty="0">
                <a:solidFill>
                  <a:schemeClr val="bg1"/>
                </a:solidFill>
                <a:cs typeface="Arial" pitchFamily="34" charset="0"/>
              </a:rPr>
              <a:t> </a:t>
            </a:r>
            <a:r>
              <a:rPr lang="en-US" altLang="ko-KR" sz="1400" b="1" dirty="0" smtClean="0">
                <a:solidFill>
                  <a:srgbClr val="FF0000"/>
                </a:solidFill>
                <a:cs typeface="Arial" pitchFamily="34" charset="0"/>
              </a:rPr>
              <a:t>WE INSPIRE WITH KNOWLEDGE </a:t>
            </a:r>
            <a:endParaRPr lang="ko-KR" altLang="en-US" sz="1400" b="1" dirty="0">
              <a:solidFill>
                <a:srgbClr val="FF0000"/>
              </a:solidFill>
              <a:cs typeface="Arial" pitchFamily="34" charset="0"/>
            </a:endParaRPr>
          </a:p>
        </p:txBody>
      </p:sp>
      <p:sp>
        <p:nvSpPr>
          <p:cNvPr id="7" name="TextBox 6">
            <a:extLst>
              <a:ext uri="{FF2B5EF4-FFF2-40B4-BE49-F238E27FC236}">
                <a16:creationId xmlns:a16="http://schemas.microsoft.com/office/drawing/2014/main" xmlns="" id="{C0CD3E28-C803-4DC6-9314-95A959B12596}"/>
              </a:ext>
            </a:extLst>
          </p:cNvPr>
          <p:cNvSpPr txBox="1"/>
          <p:nvPr/>
        </p:nvSpPr>
        <p:spPr>
          <a:xfrm>
            <a:off x="1211642" y="1694978"/>
            <a:ext cx="6212277" cy="3785652"/>
          </a:xfrm>
          <a:prstGeom prst="rect">
            <a:avLst/>
          </a:prstGeom>
          <a:noFill/>
        </p:spPr>
        <p:txBody>
          <a:bodyPr wrap="square" rtlCol="0">
            <a:spAutoFit/>
          </a:bodyPr>
          <a:lstStyle/>
          <a:p>
            <a:r>
              <a:rPr lang="en-US" altLang="ko-KR" sz="2000" b="1" dirty="0">
                <a:solidFill>
                  <a:schemeClr val="bg1"/>
                </a:solidFill>
                <a:cs typeface="Arial" pitchFamily="34" charset="0"/>
              </a:rPr>
              <a:t>Whether you are an aspiring leader looking to jumpstart your career, a business professional aiming to climb the corporate ladder, or an entrepreneur eager to bring your ideas to life, Potent Academy International is your partner in achieving success. Join us and become part of a community that values excellence, innovation, and integrity.</a:t>
            </a:r>
          </a:p>
          <a:p>
            <a:endParaRPr lang="en-US" altLang="ko-KR" sz="2000" b="1" dirty="0">
              <a:solidFill>
                <a:schemeClr val="bg1"/>
              </a:solidFill>
              <a:cs typeface="Arial" pitchFamily="34" charset="0"/>
            </a:endParaRPr>
          </a:p>
          <a:p>
            <a:r>
              <a:rPr lang="en-US" altLang="ko-KR" sz="2000" b="1" dirty="0">
                <a:solidFill>
                  <a:schemeClr val="bg1"/>
                </a:solidFill>
                <a:cs typeface="Arial" pitchFamily="34" charset="0"/>
              </a:rPr>
              <a:t>For more information about our programs, admissions, and upcoming events, visit our website or contact our admissions office</a:t>
            </a:r>
          </a:p>
          <a:p>
            <a:r>
              <a:rPr lang="en-US" altLang="ko-KR" sz="2000" b="1" dirty="0" smtClean="0">
                <a:solidFill>
                  <a:schemeClr val="bg1"/>
                </a:solidFill>
                <a:cs typeface="Arial" pitchFamily="34" charset="0"/>
              </a:rPr>
              <a:t>.  </a:t>
            </a:r>
            <a:endParaRPr lang="ko-KR" altLang="en-US" sz="2000" b="1" dirty="0">
              <a:solidFill>
                <a:schemeClr val="bg1"/>
              </a:solidFill>
              <a:cs typeface="Arial" pitchFamily="34" charset="0"/>
            </a:endParaRPr>
          </a:p>
        </p:txBody>
      </p:sp>
      <p:pic>
        <p:nvPicPr>
          <p:cNvPr id="2" name="Picture 1"/>
          <p:cNvPicPr>
            <a:picLocks noChangeAspect="1"/>
          </p:cNvPicPr>
          <p:nvPr/>
        </p:nvPicPr>
        <p:blipFill>
          <a:blip r:embed="rId2"/>
          <a:stretch>
            <a:fillRect/>
          </a:stretch>
        </p:blipFill>
        <p:spPr>
          <a:xfrm>
            <a:off x="10593927" y="6985"/>
            <a:ext cx="1112023" cy="1114527"/>
          </a:xfrm>
          <a:prstGeom prst="rect">
            <a:avLst/>
          </a:prstGeom>
        </p:spPr>
      </p:pic>
    </p:spTree>
    <p:extLst>
      <p:ext uri="{BB962C8B-B14F-4D97-AF65-F5344CB8AC3E}">
        <p14:creationId xmlns:p14="http://schemas.microsoft.com/office/powerpoint/2010/main" val="2830585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B4BCEC"/>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901</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Malgun Gothic</vt:lpstr>
      <vt:lpstr>Malgun Gothic</vt:lpstr>
      <vt:lpstr>Arial</vt:lpstr>
      <vt:lpstr>Bradley Hand ITC</vt:lpstr>
      <vt:lpstr>Calibri</vt:lpstr>
      <vt:lpstr>Calibri Light</vt:lpstr>
      <vt:lpstr>Wingdings</vt:lpstr>
      <vt:lpstr>Office Theme</vt:lpstr>
      <vt:lpstr>Cover and End Slide Master</vt:lpstr>
      <vt:lpstr>1_Cover and End Slide Master</vt:lpstr>
      <vt:lpstr>POTENT ACADEMY INTERNATIONAL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 ACADEMY INTERNATIONAL</dc:title>
  <dc:creator>kalu chijioke</dc:creator>
  <cp:lastModifiedBy>Microsoft account</cp:lastModifiedBy>
  <cp:revision>30</cp:revision>
  <dcterms:created xsi:type="dcterms:W3CDTF">2024-05-31T04:25:54Z</dcterms:created>
  <dcterms:modified xsi:type="dcterms:W3CDTF">2024-06-03T02:30:10Z</dcterms:modified>
</cp:coreProperties>
</file>