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2" r:id="rId3"/>
    <p:sldId id="293" r:id="rId4"/>
    <p:sldId id="317" r:id="rId5"/>
    <p:sldId id="257" r:id="rId6"/>
    <p:sldId id="259" r:id="rId7"/>
    <p:sldId id="261" r:id="rId8"/>
    <p:sldId id="262" r:id="rId9"/>
    <p:sldId id="294" r:id="rId10"/>
    <p:sldId id="295" r:id="rId11"/>
    <p:sldId id="296" r:id="rId12"/>
    <p:sldId id="297" r:id="rId13"/>
    <p:sldId id="298" r:id="rId14"/>
    <p:sldId id="299" r:id="rId15"/>
    <p:sldId id="300" r:id="rId16"/>
    <p:sldId id="263" r:id="rId17"/>
    <p:sldId id="264" r:id="rId18"/>
    <p:sldId id="265" r:id="rId19"/>
    <p:sldId id="266" r:id="rId20"/>
    <p:sldId id="315" r:id="rId21"/>
    <p:sldId id="316" r:id="rId22"/>
    <p:sldId id="268" r:id="rId23"/>
    <p:sldId id="269" r:id="rId24"/>
    <p:sldId id="270" r:id="rId25"/>
    <p:sldId id="308" r:id="rId26"/>
    <p:sldId id="309" r:id="rId27"/>
    <p:sldId id="310" r:id="rId28"/>
    <p:sldId id="311" r:id="rId29"/>
    <p:sldId id="312" r:id="rId30"/>
    <p:sldId id="318" r:id="rId31"/>
    <p:sldId id="319" r:id="rId32"/>
    <p:sldId id="313" r:id="rId33"/>
    <p:sldId id="314" r:id="rId34"/>
    <p:sldId id="301" r:id="rId35"/>
    <p:sldId id="302" r:id="rId36"/>
    <p:sldId id="303" r:id="rId37"/>
    <p:sldId id="304" r:id="rId38"/>
    <p:sldId id="305" r:id="rId39"/>
    <p:sldId id="306" r:id="rId40"/>
    <p:sldId id="307" r:id="rId41"/>
    <p:sldId id="272" r:id="rId42"/>
    <p:sldId id="273" r:id="rId43"/>
    <p:sldId id="274" r:id="rId44"/>
    <p:sldId id="275" r:id="rId45"/>
    <p:sldId id="276" r:id="rId46"/>
    <p:sldId id="320" r:id="rId47"/>
    <p:sldId id="277" r:id="rId48"/>
    <p:sldId id="278" r:id="rId49"/>
    <p:sldId id="279" r:id="rId50"/>
    <p:sldId id="280" r:id="rId51"/>
    <p:sldId id="289" r:id="rId52"/>
    <p:sldId id="29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120" y="-19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9EC458-15B3-4274-9B87-19D180756A4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IN"/>
        </a:p>
      </dgm:t>
    </dgm:pt>
    <dgm:pt modelId="{988EE90F-8D99-4063-B63B-3A169F1261A1}">
      <dgm:prSet custT="1">
        <dgm:style>
          <a:lnRef idx="2">
            <a:schemeClr val="accent4">
              <a:shade val="50000"/>
            </a:schemeClr>
          </a:lnRef>
          <a:fillRef idx="1">
            <a:schemeClr val="accent4"/>
          </a:fillRef>
          <a:effectRef idx="0">
            <a:schemeClr val="accent4"/>
          </a:effectRef>
          <a:fontRef idx="minor">
            <a:schemeClr val="lt1"/>
          </a:fontRef>
        </dgm:style>
      </dgm:prSet>
      <dgm:spPr>
        <a:solidFill>
          <a:srgbClr val="00B050"/>
        </a:solidFill>
      </dgm:spPr>
      <dgm:t>
        <a:bodyPr/>
        <a:lstStyle/>
        <a:p>
          <a:pPr algn="ctr" rtl="0"/>
          <a:r>
            <a:rPr lang="en-IN" sz="3600" b="1" dirty="0" smtClean="0">
              <a:solidFill>
                <a:schemeClr val="tx1"/>
              </a:solidFill>
              <a:effectLst>
                <a:outerShdw blurRad="38100" dist="38100" dir="2700000" algn="tl">
                  <a:srgbClr val="000000">
                    <a:alpha val="43137"/>
                  </a:srgbClr>
                </a:outerShdw>
              </a:effectLst>
            </a:rPr>
            <a:t>Principles</a:t>
          </a:r>
          <a:r>
            <a:rPr lang="en-IN" sz="3600" b="1" baseline="0" dirty="0" smtClean="0">
              <a:solidFill>
                <a:schemeClr val="tx1"/>
              </a:solidFill>
              <a:effectLst>
                <a:outerShdw blurRad="38100" dist="38100" dir="2700000" algn="tl">
                  <a:srgbClr val="000000">
                    <a:alpha val="43137"/>
                  </a:srgbClr>
                </a:outerShdw>
              </a:effectLst>
            </a:rPr>
            <a:t> </a:t>
          </a:r>
        </a:p>
        <a:p>
          <a:pPr algn="ctr" rtl="0"/>
          <a:r>
            <a:rPr lang="en-IN" sz="4000" b="1" baseline="0" dirty="0" smtClean="0">
              <a:solidFill>
                <a:schemeClr val="tx1"/>
              </a:solidFill>
              <a:effectLst>
                <a:outerShdw blurRad="38100" dist="38100" dir="2700000" algn="tl">
                  <a:srgbClr val="000000">
                    <a:alpha val="43137"/>
                  </a:srgbClr>
                </a:outerShdw>
              </a:effectLst>
            </a:rPr>
            <a:t>Of</a:t>
          </a:r>
          <a:r>
            <a:rPr lang="en-IN" sz="3600" b="1" baseline="0" dirty="0" smtClean="0">
              <a:solidFill>
                <a:schemeClr val="tx1"/>
              </a:solidFill>
              <a:effectLst>
                <a:outerShdw blurRad="38100" dist="38100" dir="2700000" algn="tl">
                  <a:srgbClr val="000000">
                    <a:alpha val="43137"/>
                  </a:srgbClr>
                </a:outerShdw>
              </a:effectLst>
            </a:rPr>
            <a:t> </a:t>
          </a:r>
        </a:p>
        <a:p>
          <a:pPr algn="ctr" rtl="0"/>
          <a:r>
            <a:rPr lang="en-IN" sz="3200" b="1" baseline="0" dirty="0" smtClean="0">
              <a:solidFill>
                <a:schemeClr val="tx1"/>
              </a:solidFill>
              <a:effectLst>
                <a:outerShdw blurRad="38100" dist="38100" dir="2700000" algn="tl">
                  <a:srgbClr val="000000">
                    <a:alpha val="43137"/>
                  </a:srgbClr>
                </a:outerShdw>
              </a:effectLst>
            </a:rPr>
            <a:t>Management</a:t>
          </a:r>
          <a:endParaRPr lang="en-IN" sz="3600" b="1" dirty="0">
            <a:solidFill>
              <a:schemeClr val="tx1"/>
            </a:solidFill>
            <a:effectLst>
              <a:outerShdw blurRad="38100" dist="38100" dir="2700000" algn="tl">
                <a:srgbClr val="000000">
                  <a:alpha val="43137"/>
                </a:srgbClr>
              </a:outerShdw>
            </a:effectLst>
          </a:endParaRPr>
        </a:p>
      </dgm:t>
    </dgm:pt>
    <dgm:pt modelId="{0901EEE5-B39B-4A01-9B05-6E69B80EA207}" type="parTrans" cxnId="{057D29E5-9E02-4E89-A397-995CC7CC5AF3}">
      <dgm:prSet/>
      <dgm:spPr/>
      <dgm:t>
        <a:bodyPr/>
        <a:lstStyle/>
        <a:p>
          <a:pPr algn="ctr"/>
          <a:endParaRPr lang="en-IN" sz="1600"/>
        </a:p>
      </dgm:t>
    </dgm:pt>
    <dgm:pt modelId="{9443741F-394F-4B85-8DE3-522379B09072}" type="sibTrans" cxnId="{057D29E5-9E02-4E89-A397-995CC7CC5AF3}">
      <dgm:prSet/>
      <dgm:spPr/>
      <dgm:t>
        <a:bodyPr/>
        <a:lstStyle/>
        <a:p>
          <a:pPr algn="ctr"/>
          <a:endParaRPr lang="en-IN" sz="1600"/>
        </a:p>
      </dgm:t>
    </dgm:pt>
    <dgm:pt modelId="{E53E7C03-D251-4E26-BC8B-EAC509AFB832}">
      <dgm:prSet custT="1">
        <dgm:style>
          <a:lnRef idx="3">
            <a:schemeClr val="lt1"/>
          </a:lnRef>
          <a:fillRef idx="1">
            <a:schemeClr val="accent4"/>
          </a:fillRef>
          <a:effectRef idx="1">
            <a:schemeClr val="accent4"/>
          </a:effectRef>
          <a:fontRef idx="minor">
            <a:schemeClr val="lt1"/>
          </a:fontRef>
        </dgm:style>
      </dgm:prSet>
      <dgm:spPr>
        <a:solidFill>
          <a:srgbClr val="00B050"/>
        </a:solidFill>
      </dgm:spPr>
      <dgm:t>
        <a:bodyPr/>
        <a:lstStyle/>
        <a:p>
          <a:pPr algn="ctr" rtl="0"/>
          <a:r>
            <a:rPr lang="en-IN" sz="1400" dirty="0" smtClean="0">
              <a:solidFill>
                <a:schemeClr val="tx1"/>
              </a:solidFill>
            </a:rPr>
            <a:t>DIVISION OF WORK</a:t>
          </a:r>
          <a:endParaRPr lang="en-IN" sz="1400" dirty="0">
            <a:solidFill>
              <a:schemeClr val="tx1"/>
            </a:solidFill>
          </a:endParaRPr>
        </a:p>
      </dgm:t>
    </dgm:pt>
    <dgm:pt modelId="{C6CA48B4-6A4D-4CD7-8635-798BB166EB53}" type="parTrans" cxnId="{D490B7B6-E73B-41A1-AD14-84807F0AD4CA}">
      <dgm:prSet custT="1">
        <dgm:style>
          <a:lnRef idx="3">
            <a:schemeClr val="accent4"/>
          </a:lnRef>
          <a:fillRef idx="0">
            <a:schemeClr val="accent4"/>
          </a:fillRef>
          <a:effectRef idx="2">
            <a:schemeClr val="accent4"/>
          </a:effectRef>
          <a:fontRef idx="minor">
            <a:schemeClr val="tx1"/>
          </a:fontRef>
        </dgm:style>
      </dgm:prSet>
      <dgm:spPr/>
      <dgm:t>
        <a:bodyPr/>
        <a:lstStyle/>
        <a:p>
          <a:pPr algn="ctr"/>
          <a:endParaRPr lang="en-IN" sz="400">
            <a:solidFill>
              <a:schemeClr val="tx1"/>
            </a:solidFill>
          </a:endParaRPr>
        </a:p>
      </dgm:t>
    </dgm:pt>
    <dgm:pt modelId="{F14D2169-569E-4B62-BB11-659D17567D5F}" type="sibTrans" cxnId="{D490B7B6-E73B-41A1-AD14-84807F0AD4CA}">
      <dgm:prSet/>
      <dgm:spPr/>
      <dgm:t>
        <a:bodyPr/>
        <a:lstStyle/>
        <a:p>
          <a:pPr algn="ctr"/>
          <a:endParaRPr lang="en-IN" sz="1600"/>
        </a:p>
      </dgm:t>
    </dgm:pt>
    <dgm:pt modelId="{B078C7E2-96E1-4B22-AAE5-117A112D3FE5}">
      <dgm:prSet custT="1">
        <dgm:style>
          <a:lnRef idx="3">
            <a:schemeClr val="lt1"/>
          </a:lnRef>
          <a:fillRef idx="1">
            <a:schemeClr val="accent4"/>
          </a:fillRef>
          <a:effectRef idx="1">
            <a:schemeClr val="accent4"/>
          </a:effectRef>
          <a:fontRef idx="minor">
            <a:schemeClr val="lt1"/>
          </a:fontRef>
        </dgm:style>
      </dgm:prSet>
      <dgm:spPr>
        <a:solidFill>
          <a:srgbClr val="00B050"/>
        </a:solidFill>
      </dgm:spPr>
      <dgm:t>
        <a:bodyPr/>
        <a:lstStyle/>
        <a:p>
          <a:pPr algn="ctr" rtl="0"/>
          <a:r>
            <a:rPr lang="en-IN" sz="1400" dirty="0" smtClean="0">
              <a:solidFill>
                <a:schemeClr val="tx1"/>
              </a:solidFill>
            </a:rPr>
            <a:t>Authority</a:t>
          </a:r>
          <a:endParaRPr lang="en-IN" sz="1400" dirty="0">
            <a:solidFill>
              <a:schemeClr val="tx1"/>
            </a:solidFill>
          </a:endParaRPr>
        </a:p>
      </dgm:t>
    </dgm:pt>
    <dgm:pt modelId="{85976D80-6FAE-4DFC-B2BF-FBECDC08E68A}" type="parTrans" cxnId="{2D6AE1FE-68B2-4CC0-B30C-407B669F3941}">
      <dgm:prSet custT="1">
        <dgm:style>
          <a:lnRef idx="3">
            <a:schemeClr val="accent4"/>
          </a:lnRef>
          <a:fillRef idx="0">
            <a:schemeClr val="accent4"/>
          </a:fillRef>
          <a:effectRef idx="2">
            <a:schemeClr val="accent4"/>
          </a:effectRef>
          <a:fontRef idx="minor">
            <a:schemeClr val="tx1"/>
          </a:fontRef>
        </dgm:style>
      </dgm:prSet>
      <dgm:spPr/>
      <dgm:t>
        <a:bodyPr/>
        <a:lstStyle/>
        <a:p>
          <a:pPr algn="ctr"/>
          <a:endParaRPr lang="en-IN" sz="400">
            <a:solidFill>
              <a:schemeClr val="tx1"/>
            </a:solidFill>
          </a:endParaRPr>
        </a:p>
      </dgm:t>
    </dgm:pt>
    <dgm:pt modelId="{479E14BA-1E8D-4922-A1C3-8A5C9D24196F}" type="sibTrans" cxnId="{2D6AE1FE-68B2-4CC0-B30C-407B669F3941}">
      <dgm:prSet/>
      <dgm:spPr/>
      <dgm:t>
        <a:bodyPr/>
        <a:lstStyle/>
        <a:p>
          <a:pPr algn="ctr"/>
          <a:endParaRPr lang="en-IN" sz="1600"/>
        </a:p>
      </dgm:t>
    </dgm:pt>
    <dgm:pt modelId="{30C10378-1C55-4C48-9DF5-768491BE1987}">
      <dgm:prSet custT="1">
        <dgm:style>
          <a:lnRef idx="3">
            <a:schemeClr val="lt1"/>
          </a:lnRef>
          <a:fillRef idx="1">
            <a:schemeClr val="accent2"/>
          </a:fillRef>
          <a:effectRef idx="1">
            <a:schemeClr val="accent2"/>
          </a:effectRef>
          <a:fontRef idx="minor">
            <a:schemeClr val="lt1"/>
          </a:fontRef>
        </dgm:style>
      </dgm:prSet>
      <dgm:spPr>
        <a:solidFill>
          <a:srgbClr val="00B050"/>
        </a:solidFill>
      </dgm:spPr>
      <dgm:t>
        <a:bodyPr/>
        <a:lstStyle/>
        <a:p>
          <a:pPr algn="ctr" rtl="0"/>
          <a:r>
            <a:rPr lang="en-IN" sz="1400" dirty="0" smtClean="0">
              <a:solidFill>
                <a:schemeClr val="tx1"/>
              </a:solidFill>
            </a:rPr>
            <a:t>DISCIPLINE</a:t>
          </a:r>
          <a:endParaRPr lang="en-IN" sz="1400" dirty="0">
            <a:solidFill>
              <a:schemeClr val="tx1"/>
            </a:solidFill>
          </a:endParaRPr>
        </a:p>
      </dgm:t>
    </dgm:pt>
    <dgm:pt modelId="{4D21D649-0615-4A0A-A82E-9EDE67EEE772}" type="parTrans" cxnId="{456C2283-328E-4D89-80A2-EDDAA964E764}">
      <dgm:prSet custT="1">
        <dgm:style>
          <a:lnRef idx="3">
            <a:schemeClr val="accent4"/>
          </a:lnRef>
          <a:fillRef idx="0">
            <a:schemeClr val="accent4"/>
          </a:fillRef>
          <a:effectRef idx="2">
            <a:schemeClr val="accent4"/>
          </a:effectRef>
          <a:fontRef idx="minor">
            <a:schemeClr val="tx1"/>
          </a:fontRef>
        </dgm:style>
      </dgm:prSet>
      <dgm:spPr/>
      <dgm:t>
        <a:bodyPr/>
        <a:lstStyle/>
        <a:p>
          <a:pPr algn="ctr"/>
          <a:endParaRPr lang="en-IN" sz="400">
            <a:solidFill>
              <a:schemeClr val="tx1"/>
            </a:solidFill>
          </a:endParaRPr>
        </a:p>
      </dgm:t>
    </dgm:pt>
    <dgm:pt modelId="{E2B5383E-C54B-4595-A6FD-1690C174F239}" type="sibTrans" cxnId="{456C2283-328E-4D89-80A2-EDDAA964E764}">
      <dgm:prSet/>
      <dgm:spPr/>
      <dgm:t>
        <a:bodyPr/>
        <a:lstStyle/>
        <a:p>
          <a:pPr algn="ctr"/>
          <a:endParaRPr lang="en-IN" sz="1600"/>
        </a:p>
      </dgm:t>
    </dgm:pt>
    <dgm:pt modelId="{EB5099D2-5AD8-4980-B327-681DC5922E4C}">
      <dgm:prSet custT="1">
        <dgm:style>
          <a:lnRef idx="3">
            <a:schemeClr val="lt1"/>
          </a:lnRef>
          <a:fillRef idx="1">
            <a:schemeClr val="accent4"/>
          </a:fillRef>
          <a:effectRef idx="1">
            <a:schemeClr val="accent4"/>
          </a:effectRef>
          <a:fontRef idx="minor">
            <a:schemeClr val="lt1"/>
          </a:fontRef>
        </dgm:style>
      </dgm:prSet>
      <dgm:spPr>
        <a:solidFill>
          <a:srgbClr val="00B050"/>
        </a:solidFill>
      </dgm:spPr>
      <dgm:t>
        <a:bodyPr/>
        <a:lstStyle/>
        <a:p>
          <a:pPr algn="ctr" rtl="0"/>
          <a:r>
            <a:rPr lang="en-IN" sz="1400" dirty="0" smtClean="0">
              <a:solidFill>
                <a:schemeClr val="tx1"/>
              </a:solidFill>
            </a:rPr>
            <a:t>UNITY OF COMMA-ND</a:t>
          </a:r>
          <a:endParaRPr lang="en-IN" sz="1400" dirty="0">
            <a:solidFill>
              <a:schemeClr val="tx1"/>
            </a:solidFill>
          </a:endParaRPr>
        </a:p>
      </dgm:t>
    </dgm:pt>
    <dgm:pt modelId="{1C706A5C-0BA0-4736-B610-0A77E5A3B78E}" type="parTrans" cxnId="{D848BCB0-A1BD-4CE6-A480-1F06C980221F}">
      <dgm:prSet custT="1">
        <dgm:style>
          <a:lnRef idx="3">
            <a:schemeClr val="accent4"/>
          </a:lnRef>
          <a:fillRef idx="0">
            <a:schemeClr val="accent4"/>
          </a:fillRef>
          <a:effectRef idx="2">
            <a:schemeClr val="accent4"/>
          </a:effectRef>
          <a:fontRef idx="minor">
            <a:schemeClr val="tx1"/>
          </a:fontRef>
        </dgm:style>
      </dgm:prSet>
      <dgm:spPr/>
      <dgm:t>
        <a:bodyPr/>
        <a:lstStyle/>
        <a:p>
          <a:pPr algn="ctr"/>
          <a:endParaRPr lang="en-IN" sz="400">
            <a:solidFill>
              <a:schemeClr val="tx1"/>
            </a:solidFill>
          </a:endParaRPr>
        </a:p>
      </dgm:t>
    </dgm:pt>
    <dgm:pt modelId="{1D3378D4-8B03-42EB-BC08-BFF6E766562A}" type="sibTrans" cxnId="{D848BCB0-A1BD-4CE6-A480-1F06C980221F}">
      <dgm:prSet/>
      <dgm:spPr/>
      <dgm:t>
        <a:bodyPr/>
        <a:lstStyle/>
        <a:p>
          <a:pPr algn="ctr"/>
          <a:endParaRPr lang="en-IN" sz="1600"/>
        </a:p>
      </dgm:t>
    </dgm:pt>
    <dgm:pt modelId="{952CFEB9-7DC3-4D96-ACE8-67AEC7FAC83A}">
      <dgm:prSet custT="1">
        <dgm:style>
          <a:lnRef idx="3">
            <a:schemeClr val="lt1"/>
          </a:lnRef>
          <a:fillRef idx="1">
            <a:schemeClr val="accent4"/>
          </a:fillRef>
          <a:effectRef idx="1">
            <a:schemeClr val="accent4"/>
          </a:effectRef>
          <a:fontRef idx="minor">
            <a:schemeClr val="lt1"/>
          </a:fontRef>
        </dgm:style>
      </dgm:prSet>
      <dgm:spPr>
        <a:solidFill>
          <a:srgbClr val="00B050"/>
        </a:solidFill>
      </dgm:spPr>
      <dgm:t>
        <a:bodyPr/>
        <a:lstStyle/>
        <a:p>
          <a:pPr algn="ctr" rtl="0"/>
          <a:r>
            <a:rPr lang="en-IN" sz="1400" dirty="0" smtClean="0">
              <a:solidFill>
                <a:schemeClr val="tx1"/>
              </a:solidFill>
            </a:rPr>
            <a:t>UNITY OF DIRECTION</a:t>
          </a:r>
          <a:endParaRPr lang="en-IN" sz="1400" dirty="0">
            <a:solidFill>
              <a:schemeClr val="tx1"/>
            </a:solidFill>
          </a:endParaRPr>
        </a:p>
      </dgm:t>
    </dgm:pt>
    <dgm:pt modelId="{9505586D-5CEC-4494-9C7E-A6B8BA227C79}" type="parTrans" cxnId="{C9947482-16E5-4BFF-B3FF-1BF9837CEF1B}">
      <dgm:prSet custT="1">
        <dgm:style>
          <a:lnRef idx="3">
            <a:schemeClr val="accent4"/>
          </a:lnRef>
          <a:fillRef idx="0">
            <a:schemeClr val="accent4"/>
          </a:fillRef>
          <a:effectRef idx="2">
            <a:schemeClr val="accent4"/>
          </a:effectRef>
          <a:fontRef idx="minor">
            <a:schemeClr val="tx1"/>
          </a:fontRef>
        </dgm:style>
      </dgm:prSet>
      <dgm:spPr/>
      <dgm:t>
        <a:bodyPr/>
        <a:lstStyle/>
        <a:p>
          <a:pPr algn="ctr"/>
          <a:endParaRPr lang="en-IN" sz="400">
            <a:solidFill>
              <a:schemeClr val="tx1"/>
            </a:solidFill>
          </a:endParaRPr>
        </a:p>
      </dgm:t>
    </dgm:pt>
    <dgm:pt modelId="{0CEA80AC-9E89-4E4E-88F4-2E743FEF2E34}" type="sibTrans" cxnId="{C9947482-16E5-4BFF-B3FF-1BF9837CEF1B}">
      <dgm:prSet/>
      <dgm:spPr/>
      <dgm:t>
        <a:bodyPr/>
        <a:lstStyle/>
        <a:p>
          <a:pPr algn="ctr"/>
          <a:endParaRPr lang="en-IN" sz="1600"/>
        </a:p>
      </dgm:t>
    </dgm:pt>
    <dgm:pt modelId="{613B6ADD-CD8A-4D68-9A66-A850D27862CE}">
      <dgm:prSet custT="1">
        <dgm:style>
          <a:lnRef idx="3">
            <a:schemeClr val="lt1"/>
          </a:lnRef>
          <a:fillRef idx="1">
            <a:schemeClr val="accent4"/>
          </a:fillRef>
          <a:effectRef idx="1">
            <a:schemeClr val="accent4"/>
          </a:effectRef>
          <a:fontRef idx="minor">
            <a:schemeClr val="lt1"/>
          </a:fontRef>
        </dgm:style>
      </dgm:prSet>
      <dgm:spPr>
        <a:solidFill>
          <a:srgbClr val="00B050"/>
        </a:solidFill>
      </dgm:spPr>
      <dgm:t>
        <a:bodyPr/>
        <a:lstStyle/>
        <a:p>
          <a:pPr algn="ctr" rtl="0"/>
          <a:r>
            <a:rPr lang="en-IN" sz="1400" dirty="0" smtClean="0">
              <a:solidFill>
                <a:schemeClr val="tx1"/>
              </a:solidFill>
            </a:rPr>
            <a:t>SUBORDIN-ATION OF INDIVIDUAL INTERESTS TO THE GENERAL INTERESTS</a:t>
          </a:r>
          <a:endParaRPr lang="en-IN" sz="1400" dirty="0">
            <a:solidFill>
              <a:schemeClr val="tx1"/>
            </a:solidFill>
          </a:endParaRPr>
        </a:p>
      </dgm:t>
    </dgm:pt>
    <dgm:pt modelId="{D832E023-8AAC-4D20-8977-FF1811C054AE}" type="parTrans" cxnId="{965543B3-ED88-45F0-A111-F4E907228BFF}">
      <dgm:prSet custT="1">
        <dgm:style>
          <a:lnRef idx="3">
            <a:schemeClr val="accent4"/>
          </a:lnRef>
          <a:fillRef idx="0">
            <a:schemeClr val="accent4"/>
          </a:fillRef>
          <a:effectRef idx="2">
            <a:schemeClr val="accent4"/>
          </a:effectRef>
          <a:fontRef idx="minor">
            <a:schemeClr val="tx1"/>
          </a:fontRef>
        </dgm:style>
      </dgm:prSet>
      <dgm:spPr/>
      <dgm:t>
        <a:bodyPr/>
        <a:lstStyle/>
        <a:p>
          <a:pPr algn="ctr"/>
          <a:endParaRPr lang="en-IN" sz="400">
            <a:solidFill>
              <a:schemeClr val="tx1"/>
            </a:solidFill>
          </a:endParaRPr>
        </a:p>
      </dgm:t>
    </dgm:pt>
    <dgm:pt modelId="{826B5C19-A2C1-40A6-B4DD-AAF947D7C82A}" type="sibTrans" cxnId="{965543B3-ED88-45F0-A111-F4E907228BFF}">
      <dgm:prSet/>
      <dgm:spPr/>
      <dgm:t>
        <a:bodyPr/>
        <a:lstStyle/>
        <a:p>
          <a:pPr algn="ctr"/>
          <a:endParaRPr lang="en-IN" sz="1600"/>
        </a:p>
      </dgm:t>
    </dgm:pt>
    <dgm:pt modelId="{65553779-3964-476E-82B5-AAF90B0C34CF}">
      <dgm:prSet custT="1">
        <dgm:style>
          <a:lnRef idx="3">
            <a:schemeClr val="lt1"/>
          </a:lnRef>
          <a:fillRef idx="1">
            <a:schemeClr val="accent4"/>
          </a:fillRef>
          <a:effectRef idx="1">
            <a:schemeClr val="accent4"/>
          </a:effectRef>
          <a:fontRef idx="minor">
            <a:schemeClr val="lt1"/>
          </a:fontRef>
        </dgm:style>
      </dgm:prSet>
      <dgm:spPr>
        <a:solidFill>
          <a:srgbClr val="00B050"/>
        </a:solidFill>
      </dgm:spPr>
      <dgm:t>
        <a:bodyPr/>
        <a:lstStyle/>
        <a:p>
          <a:pPr algn="ctr" rtl="0"/>
          <a:r>
            <a:rPr lang="en-IN" sz="1400" dirty="0" smtClean="0">
              <a:solidFill>
                <a:schemeClr val="tx1"/>
              </a:solidFill>
            </a:rPr>
            <a:t>REMUNE-RATION</a:t>
          </a:r>
          <a:endParaRPr lang="en-IN" sz="1400" dirty="0">
            <a:solidFill>
              <a:schemeClr val="tx1"/>
            </a:solidFill>
          </a:endParaRPr>
        </a:p>
      </dgm:t>
    </dgm:pt>
    <dgm:pt modelId="{AE54572D-6AAB-47CD-8C7E-0187A117C9D4}" type="parTrans" cxnId="{8939DD17-93B2-4948-97A9-20D33FD9F427}">
      <dgm:prSet custT="1">
        <dgm:style>
          <a:lnRef idx="3">
            <a:schemeClr val="accent4"/>
          </a:lnRef>
          <a:fillRef idx="0">
            <a:schemeClr val="accent4"/>
          </a:fillRef>
          <a:effectRef idx="2">
            <a:schemeClr val="accent4"/>
          </a:effectRef>
          <a:fontRef idx="minor">
            <a:schemeClr val="tx1"/>
          </a:fontRef>
        </dgm:style>
      </dgm:prSet>
      <dgm:spPr/>
      <dgm:t>
        <a:bodyPr/>
        <a:lstStyle/>
        <a:p>
          <a:pPr algn="ctr"/>
          <a:endParaRPr lang="en-IN" sz="400">
            <a:solidFill>
              <a:schemeClr val="tx1"/>
            </a:solidFill>
          </a:endParaRPr>
        </a:p>
      </dgm:t>
    </dgm:pt>
    <dgm:pt modelId="{A6508DE8-9E79-41E2-8FA9-B37ACB713B4D}" type="sibTrans" cxnId="{8939DD17-93B2-4948-97A9-20D33FD9F427}">
      <dgm:prSet/>
      <dgm:spPr/>
      <dgm:t>
        <a:bodyPr/>
        <a:lstStyle/>
        <a:p>
          <a:pPr algn="ctr"/>
          <a:endParaRPr lang="en-IN" sz="1600"/>
        </a:p>
      </dgm:t>
    </dgm:pt>
    <dgm:pt modelId="{7049463F-2B44-4B11-B4A3-75682E961CD3}">
      <dgm:prSet custT="1">
        <dgm:style>
          <a:lnRef idx="3">
            <a:schemeClr val="lt1"/>
          </a:lnRef>
          <a:fillRef idx="1">
            <a:schemeClr val="accent4"/>
          </a:fillRef>
          <a:effectRef idx="1">
            <a:schemeClr val="accent4"/>
          </a:effectRef>
          <a:fontRef idx="minor">
            <a:schemeClr val="lt1"/>
          </a:fontRef>
        </dgm:style>
      </dgm:prSet>
      <dgm:spPr>
        <a:solidFill>
          <a:srgbClr val="00B050"/>
        </a:solidFill>
      </dgm:spPr>
      <dgm:t>
        <a:bodyPr/>
        <a:lstStyle/>
        <a:p>
          <a:pPr algn="ctr" rtl="0"/>
          <a:r>
            <a:rPr lang="en-IN" sz="1400" dirty="0" smtClean="0">
              <a:solidFill>
                <a:schemeClr val="tx1"/>
              </a:solidFill>
            </a:rPr>
            <a:t>CENTRALI-ZATION</a:t>
          </a:r>
          <a:endParaRPr lang="en-IN" sz="1400" dirty="0">
            <a:solidFill>
              <a:schemeClr val="tx1"/>
            </a:solidFill>
          </a:endParaRPr>
        </a:p>
      </dgm:t>
    </dgm:pt>
    <dgm:pt modelId="{D088835E-097F-4644-BCA1-82F972A7A7AD}" type="parTrans" cxnId="{1E274EB4-462C-49E6-BB8C-2A81725C412A}">
      <dgm:prSet custT="1">
        <dgm:style>
          <a:lnRef idx="3">
            <a:schemeClr val="accent4"/>
          </a:lnRef>
          <a:fillRef idx="0">
            <a:schemeClr val="accent4"/>
          </a:fillRef>
          <a:effectRef idx="2">
            <a:schemeClr val="accent4"/>
          </a:effectRef>
          <a:fontRef idx="minor">
            <a:schemeClr val="tx1"/>
          </a:fontRef>
        </dgm:style>
      </dgm:prSet>
      <dgm:spPr/>
      <dgm:t>
        <a:bodyPr/>
        <a:lstStyle/>
        <a:p>
          <a:pPr algn="ctr"/>
          <a:endParaRPr lang="en-IN" sz="400">
            <a:solidFill>
              <a:schemeClr val="tx1"/>
            </a:solidFill>
          </a:endParaRPr>
        </a:p>
      </dgm:t>
    </dgm:pt>
    <dgm:pt modelId="{CD8A3180-38EC-4EB5-9919-61E3DD532FEE}" type="sibTrans" cxnId="{1E274EB4-462C-49E6-BB8C-2A81725C412A}">
      <dgm:prSet/>
      <dgm:spPr/>
      <dgm:t>
        <a:bodyPr/>
        <a:lstStyle/>
        <a:p>
          <a:pPr algn="ctr"/>
          <a:endParaRPr lang="en-IN" sz="1600"/>
        </a:p>
      </dgm:t>
    </dgm:pt>
    <dgm:pt modelId="{AEE467E4-D01D-4B39-8C5F-0D390A06BB3D}">
      <dgm:prSet custT="1">
        <dgm:style>
          <a:lnRef idx="3">
            <a:schemeClr val="lt1"/>
          </a:lnRef>
          <a:fillRef idx="1">
            <a:schemeClr val="accent4"/>
          </a:fillRef>
          <a:effectRef idx="1">
            <a:schemeClr val="accent4"/>
          </a:effectRef>
          <a:fontRef idx="minor">
            <a:schemeClr val="lt1"/>
          </a:fontRef>
        </dgm:style>
      </dgm:prSet>
      <dgm:spPr>
        <a:solidFill>
          <a:srgbClr val="00B050"/>
        </a:solidFill>
      </dgm:spPr>
      <dgm:t>
        <a:bodyPr/>
        <a:lstStyle/>
        <a:p>
          <a:pPr algn="ctr" rtl="0"/>
          <a:r>
            <a:rPr lang="en-IN" sz="1400" dirty="0" smtClean="0">
              <a:solidFill>
                <a:schemeClr val="tx1"/>
              </a:solidFill>
            </a:rPr>
            <a:t>SCALAR CHAIN</a:t>
          </a:r>
          <a:endParaRPr lang="en-IN" sz="1400" dirty="0">
            <a:solidFill>
              <a:schemeClr val="tx1"/>
            </a:solidFill>
          </a:endParaRPr>
        </a:p>
      </dgm:t>
    </dgm:pt>
    <dgm:pt modelId="{EEFC9B8A-52A3-4E69-A476-ADAC97575BFC}" type="parTrans" cxnId="{96C44C13-9DD0-4E2F-B1B6-F4904A337BE8}">
      <dgm:prSet custT="1">
        <dgm:style>
          <a:lnRef idx="3">
            <a:schemeClr val="accent4"/>
          </a:lnRef>
          <a:fillRef idx="0">
            <a:schemeClr val="accent4"/>
          </a:fillRef>
          <a:effectRef idx="2">
            <a:schemeClr val="accent4"/>
          </a:effectRef>
          <a:fontRef idx="minor">
            <a:schemeClr val="tx1"/>
          </a:fontRef>
        </dgm:style>
      </dgm:prSet>
      <dgm:spPr/>
      <dgm:t>
        <a:bodyPr/>
        <a:lstStyle/>
        <a:p>
          <a:pPr algn="ctr"/>
          <a:endParaRPr lang="en-IN" sz="400">
            <a:solidFill>
              <a:schemeClr val="tx1"/>
            </a:solidFill>
          </a:endParaRPr>
        </a:p>
      </dgm:t>
    </dgm:pt>
    <dgm:pt modelId="{D2E18DAC-B8C7-459F-A566-BA32BEBBC9F2}" type="sibTrans" cxnId="{96C44C13-9DD0-4E2F-B1B6-F4904A337BE8}">
      <dgm:prSet/>
      <dgm:spPr/>
      <dgm:t>
        <a:bodyPr/>
        <a:lstStyle/>
        <a:p>
          <a:pPr algn="ctr"/>
          <a:endParaRPr lang="en-IN" sz="1600"/>
        </a:p>
      </dgm:t>
    </dgm:pt>
    <dgm:pt modelId="{7A8AE32F-1B75-4E5F-9DA5-30BB4915B09D}">
      <dgm:prSet custT="1">
        <dgm:style>
          <a:lnRef idx="3">
            <a:schemeClr val="lt1"/>
          </a:lnRef>
          <a:fillRef idx="1">
            <a:schemeClr val="accent4"/>
          </a:fillRef>
          <a:effectRef idx="1">
            <a:schemeClr val="accent4"/>
          </a:effectRef>
          <a:fontRef idx="minor">
            <a:schemeClr val="lt1"/>
          </a:fontRef>
        </dgm:style>
      </dgm:prSet>
      <dgm:spPr>
        <a:solidFill>
          <a:srgbClr val="00B050"/>
        </a:solidFill>
      </dgm:spPr>
      <dgm:t>
        <a:bodyPr/>
        <a:lstStyle/>
        <a:p>
          <a:pPr algn="ctr" rtl="0"/>
          <a:r>
            <a:rPr lang="en-IN" sz="1400" dirty="0" smtClean="0">
              <a:solidFill>
                <a:schemeClr val="tx1"/>
              </a:solidFill>
            </a:rPr>
            <a:t>ORDER</a:t>
          </a:r>
          <a:endParaRPr lang="en-IN" sz="1400" dirty="0">
            <a:solidFill>
              <a:schemeClr val="tx1"/>
            </a:solidFill>
          </a:endParaRPr>
        </a:p>
      </dgm:t>
    </dgm:pt>
    <dgm:pt modelId="{D6A3B31B-67BA-41C1-8843-6A04E7D1A111}" type="parTrans" cxnId="{1F0C951D-6765-4456-AA71-5C228056596E}">
      <dgm:prSet custT="1">
        <dgm:style>
          <a:lnRef idx="3">
            <a:schemeClr val="accent4"/>
          </a:lnRef>
          <a:fillRef idx="0">
            <a:schemeClr val="accent4"/>
          </a:fillRef>
          <a:effectRef idx="2">
            <a:schemeClr val="accent4"/>
          </a:effectRef>
          <a:fontRef idx="minor">
            <a:schemeClr val="tx1"/>
          </a:fontRef>
        </dgm:style>
      </dgm:prSet>
      <dgm:spPr/>
      <dgm:t>
        <a:bodyPr/>
        <a:lstStyle/>
        <a:p>
          <a:pPr algn="ctr"/>
          <a:endParaRPr lang="en-IN" sz="400">
            <a:solidFill>
              <a:schemeClr val="tx1"/>
            </a:solidFill>
          </a:endParaRPr>
        </a:p>
      </dgm:t>
    </dgm:pt>
    <dgm:pt modelId="{F6CEF95E-5BD7-46E8-AC61-818CAB6B52D7}" type="sibTrans" cxnId="{1F0C951D-6765-4456-AA71-5C228056596E}">
      <dgm:prSet/>
      <dgm:spPr/>
      <dgm:t>
        <a:bodyPr/>
        <a:lstStyle/>
        <a:p>
          <a:pPr algn="ctr"/>
          <a:endParaRPr lang="en-IN" sz="1600"/>
        </a:p>
      </dgm:t>
    </dgm:pt>
    <dgm:pt modelId="{5B3B5803-77BC-4A89-8B82-72E7023A572E}">
      <dgm:prSet custT="1">
        <dgm:style>
          <a:lnRef idx="3">
            <a:schemeClr val="lt1"/>
          </a:lnRef>
          <a:fillRef idx="1">
            <a:schemeClr val="accent4"/>
          </a:fillRef>
          <a:effectRef idx="1">
            <a:schemeClr val="accent4"/>
          </a:effectRef>
          <a:fontRef idx="minor">
            <a:schemeClr val="lt1"/>
          </a:fontRef>
        </dgm:style>
      </dgm:prSet>
      <dgm:spPr>
        <a:solidFill>
          <a:srgbClr val="00B050"/>
        </a:solidFill>
      </dgm:spPr>
      <dgm:t>
        <a:bodyPr/>
        <a:lstStyle/>
        <a:p>
          <a:pPr algn="ctr" rtl="0"/>
          <a:r>
            <a:rPr lang="en-IN" sz="1400" dirty="0" smtClean="0">
              <a:solidFill>
                <a:schemeClr val="tx1"/>
              </a:solidFill>
            </a:rPr>
            <a:t>EQUITY</a:t>
          </a:r>
          <a:endParaRPr lang="en-IN" sz="1400" dirty="0">
            <a:solidFill>
              <a:schemeClr val="tx1"/>
            </a:solidFill>
          </a:endParaRPr>
        </a:p>
      </dgm:t>
    </dgm:pt>
    <dgm:pt modelId="{32D3C833-2332-4DC8-975A-A7A3CCDD1DEF}" type="parTrans" cxnId="{63B2D972-CA96-40B6-9F4C-CF2BA48772AB}">
      <dgm:prSet custT="1">
        <dgm:style>
          <a:lnRef idx="3">
            <a:schemeClr val="accent4"/>
          </a:lnRef>
          <a:fillRef idx="0">
            <a:schemeClr val="accent4"/>
          </a:fillRef>
          <a:effectRef idx="2">
            <a:schemeClr val="accent4"/>
          </a:effectRef>
          <a:fontRef idx="minor">
            <a:schemeClr val="tx1"/>
          </a:fontRef>
        </dgm:style>
      </dgm:prSet>
      <dgm:spPr/>
      <dgm:t>
        <a:bodyPr/>
        <a:lstStyle/>
        <a:p>
          <a:pPr algn="ctr"/>
          <a:endParaRPr lang="en-IN" sz="400">
            <a:solidFill>
              <a:schemeClr val="tx1"/>
            </a:solidFill>
          </a:endParaRPr>
        </a:p>
      </dgm:t>
    </dgm:pt>
    <dgm:pt modelId="{11A3FD69-71F0-4390-9161-0ED803330922}" type="sibTrans" cxnId="{63B2D972-CA96-40B6-9F4C-CF2BA48772AB}">
      <dgm:prSet/>
      <dgm:spPr/>
      <dgm:t>
        <a:bodyPr/>
        <a:lstStyle/>
        <a:p>
          <a:pPr algn="ctr"/>
          <a:endParaRPr lang="en-IN" sz="1600"/>
        </a:p>
      </dgm:t>
    </dgm:pt>
    <dgm:pt modelId="{3497CA17-D2C4-4E8F-963F-33867D8EC89E}">
      <dgm:prSet custT="1">
        <dgm:style>
          <a:lnRef idx="3">
            <a:schemeClr val="lt1"/>
          </a:lnRef>
          <a:fillRef idx="1">
            <a:schemeClr val="accent4"/>
          </a:fillRef>
          <a:effectRef idx="1">
            <a:schemeClr val="accent4"/>
          </a:effectRef>
          <a:fontRef idx="minor">
            <a:schemeClr val="lt1"/>
          </a:fontRef>
        </dgm:style>
      </dgm:prSet>
      <dgm:spPr>
        <a:solidFill>
          <a:srgbClr val="00B050"/>
        </a:solidFill>
      </dgm:spPr>
      <dgm:t>
        <a:bodyPr/>
        <a:lstStyle/>
        <a:p>
          <a:pPr algn="ctr" rtl="0"/>
          <a:r>
            <a:rPr lang="en-IN" sz="1400" dirty="0" smtClean="0">
              <a:solidFill>
                <a:schemeClr val="tx1"/>
              </a:solidFill>
            </a:rPr>
            <a:t>STABILITY OF TENURE OF PERSONNEL</a:t>
          </a:r>
          <a:endParaRPr lang="en-IN" sz="1400" dirty="0">
            <a:solidFill>
              <a:schemeClr val="tx1"/>
            </a:solidFill>
          </a:endParaRPr>
        </a:p>
      </dgm:t>
    </dgm:pt>
    <dgm:pt modelId="{37C94194-854F-4341-9AF9-80FF231492F5}" type="parTrans" cxnId="{7BDB6F2C-5DE7-47B6-AF38-6420B3F4A56D}">
      <dgm:prSet custT="1">
        <dgm:style>
          <a:lnRef idx="3">
            <a:schemeClr val="accent4"/>
          </a:lnRef>
          <a:fillRef idx="0">
            <a:schemeClr val="accent4"/>
          </a:fillRef>
          <a:effectRef idx="2">
            <a:schemeClr val="accent4"/>
          </a:effectRef>
          <a:fontRef idx="minor">
            <a:schemeClr val="tx1"/>
          </a:fontRef>
        </dgm:style>
      </dgm:prSet>
      <dgm:spPr/>
      <dgm:t>
        <a:bodyPr/>
        <a:lstStyle/>
        <a:p>
          <a:pPr algn="ctr"/>
          <a:endParaRPr lang="en-IN" sz="400">
            <a:solidFill>
              <a:schemeClr val="tx1"/>
            </a:solidFill>
          </a:endParaRPr>
        </a:p>
      </dgm:t>
    </dgm:pt>
    <dgm:pt modelId="{29790ECA-A8F5-4D32-AF56-C698FC2C3DF8}" type="sibTrans" cxnId="{7BDB6F2C-5DE7-47B6-AF38-6420B3F4A56D}">
      <dgm:prSet/>
      <dgm:spPr/>
      <dgm:t>
        <a:bodyPr/>
        <a:lstStyle/>
        <a:p>
          <a:pPr algn="ctr"/>
          <a:endParaRPr lang="en-IN" sz="1600"/>
        </a:p>
      </dgm:t>
    </dgm:pt>
    <dgm:pt modelId="{1881E85F-8C0A-475C-AC0F-351F62166E07}">
      <dgm:prSet custT="1">
        <dgm:style>
          <a:lnRef idx="3">
            <a:schemeClr val="lt1"/>
          </a:lnRef>
          <a:fillRef idx="1">
            <a:schemeClr val="accent4"/>
          </a:fillRef>
          <a:effectRef idx="1">
            <a:schemeClr val="accent4"/>
          </a:effectRef>
          <a:fontRef idx="minor">
            <a:schemeClr val="lt1"/>
          </a:fontRef>
        </dgm:style>
      </dgm:prSet>
      <dgm:spPr>
        <a:solidFill>
          <a:srgbClr val="00B050"/>
        </a:solidFill>
      </dgm:spPr>
      <dgm:t>
        <a:bodyPr/>
        <a:lstStyle/>
        <a:p>
          <a:pPr algn="ctr" rtl="0"/>
          <a:r>
            <a:rPr lang="en-IN" sz="1400" dirty="0" smtClean="0">
              <a:solidFill>
                <a:schemeClr val="tx1"/>
              </a:solidFill>
            </a:rPr>
            <a:t>INITIATIVE</a:t>
          </a:r>
          <a:endParaRPr lang="en-IN" sz="1400" dirty="0">
            <a:solidFill>
              <a:schemeClr val="tx1"/>
            </a:solidFill>
          </a:endParaRPr>
        </a:p>
      </dgm:t>
    </dgm:pt>
    <dgm:pt modelId="{4C00FA13-AA9A-4BEA-A686-066D4C2E448A}" type="parTrans" cxnId="{CB652CBA-731B-4096-AE34-4302DCC33255}">
      <dgm:prSet custT="1">
        <dgm:style>
          <a:lnRef idx="3">
            <a:schemeClr val="accent4"/>
          </a:lnRef>
          <a:fillRef idx="0">
            <a:schemeClr val="accent4"/>
          </a:fillRef>
          <a:effectRef idx="2">
            <a:schemeClr val="accent4"/>
          </a:effectRef>
          <a:fontRef idx="minor">
            <a:schemeClr val="tx1"/>
          </a:fontRef>
        </dgm:style>
      </dgm:prSet>
      <dgm:spPr/>
      <dgm:t>
        <a:bodyPr/>
        <a:lstStyle/>
        <a:p>
          <a:pPr algn="ctr"/>
          <a:endParaRPr lang="en-IN" sz="400">
            <a:solidFill>
              <a:schemeClr val="tx1"/>
            </a:solidFill>
          </a:endParaRPr>
        </a:p>
      </dgm:t>
    </dgm:pt>
    <dgm:pt modelId="{3ED9ADA9-7293-416C-A5E3-BD2B8F5C7F33}" type="sibTrans" cxnId="{CB652CBA-731B-4096-AE34-4302DCC33255}">
      <dgm:prSet/>
      <dgm:spPr/>
      <dgm:t>
        <a:bodyPr/>
        <a:lstStyle/>
        <a:p>
          <a:pPr algn="ctr"/>
          <a:endParaRPr lang="en-IN" sz="1600"/>
        </a:p>
      </dgm:t>
    </dgm:pt>
    <dgm:pt modelId="{63FEBB33-5598-4715-8A05-C1D77AD40827}">
      <dgm:prSet custT="1">
        <dgm:style>
          <a:lnRef idx="3">
            <a:schemeClr val="lt1"/>
          </a:lnRef>
          <a:fillRef idx="1">
            <a:schemeClr val="accent4"/>
          </a:fillRef>
          <a:effectRef idx="1">
            <a:schemeClr val="accent4"/>
          </a:effectRef>
          <a:fontRef idx="minor">
            <a:schemeClr val="lt1"/>
          </a:fontRef>
        </dgm:style>
      </dgm:prSet>
      <dgm:spPr>
        <a:solidFill>
          <a:srgbClr val="00B050"/>
        </a:solidFill>
      </dgm:spPr>
      <dgm:t>
        <a:bodyPr/>
        <a:lstStyle/>
        <a:p>
          <a:pPr algn="ctr" rtl="0"/>
          <a:r>
            <a:rPr lang="en-IN" sz="1400" dirty="0" smtClean="0">
              <a:solidFill>
                <a:schemeClr val="tx1"/>
              </a:solidFill>
            </a:rPr>
            <a:t>ESPIRIT DE CORPS</a:t>
          </a:r>
          <a:endParaRPr lang="en-IN" sz="1400" dirty="0">
            <a:solidFill>
              <a:schemeClr val="tx1"/>
            </a:solidFill>
          </a:endParaRPr>
        </a:p>
      </dgm:t>
    </dgm:pt>
    <dgm:pt modelId="{18122549-6581-4DCF-8519-EE3858C21968}" type="parTrans" cxnId="{83EBAE95-6E37-48D9-BD7B-AC56BBE7DFB2}">
      <dgm:prSet custT="1">
        <dgm:style>
          <a:lnRef idx="3">
            <a:schemeClr val="accent4"/>
          </a:lnRef>
          <a:fillRef idx="0">
            <a:schemeClr val="accent4"/>
          </a:fillRef>
          <a:effectRef idx="2">
            <a:schemeClr val="accent4"/>
          </a:effectRef>
          <a:fontRef idx="minor">
            <a:schemeClr val="tx1"/>
          </a:fontRef>
        </dgm:style>
      </dgm:prSet>
      <dgm:spPr/>
      <dgm:t>
        <a:bodyPr/>
        <a:lstStyle/>
        <a:p>
          <a:pPr algn="ctr"/>
          <a:endParaRPr lang="en-IN" sz="400">
            <a:solidFill>
              <a:schemeClr val="tx1"/>
            </a:solidFill>
          </a:endParaRPr>
        </a:p>
      </dgm:t>
    </dgm:pt>
    <dgm:pt modelId="{902C36C2-8EF4-47E3-AB7D-7A760FBF94AD}" type="sibTrans" cxnId="{83EBAE95-6E37-48D9-BD7B-AC56BBE7DFB2}">
      <dgm:prSet/>
      <dgm:spPr/>
      <dgm:t>
        <a:bodyPr/>
        <a:lstStyle/>
        <a:p>
          <a:pPr algn="ctr"/>
          <a:endParaRPr lang="en-IN" sz="1600"/>
        </a:p>
      </dgm:t>
    </dgm:pt>
    <dgm:pt modelId="{48EDF0A7-B6F1-44E8-8B49-D3CCD11AFEA6}" type="pres">
      <dgm:prSet presAssocID="{BB9EC458-15B3-4274-9B87-19D180756A49}" presName="cycle" presStyleCnt="0">
        <dgm:presLayoutVars>
          <dgm:chMax val="1"/>
          <dgm:dir/>
          <dgm:animLvl val="ctr"/>
          <dgm:resizeHandles val="exact"/>
        </dgm:presLayoutVars>
      </dgm:prSet>
      <dgm:spPr/>
      <dgm:t>
        <a:bodyPr/>
        <a:lstStyle/>
        <a:p>
          <a:endParaRPr lang="en-IN"/>
        </a:p>
      </dgm:t>
    </dgm:pt>
    <dgm:pt modelId="{33F87755-48F0-4E19-BC6B-F42C6D6A25CD}" type="pres">
      <dgm:prSet presAssocID="{988EE90F-8D99-4063-B63B-3A169F1261A1}" presName="centerShape" presStyleLbl="node0" presStyleIdx="0" presStyleCnt="1" custScaleX="410138" custScaleY="392995"/>
      <dgm:spPr/>
      <dgm:t>
        <a:bodyPr/>
        <a:lstStyle/>
        <a:p>
          <a:endParaRPr lang="en-IN"/>
        </a:p>
      </dgm:t>
    </dgm:pt>
    <dgm:pt modelId="{0FC0BDAF-34AD-4834-B7B9-37E5D4147D4C}" type="pres">
      <dgm:prSet presAssocID="{C6CA48B4-6A4D-4CD7-8635-798BB166EB53}" presName="Name9" presStyleLbl="parChTrans1D2" presStyleIdx="0" presStyleCnt="14"/>
      <dgm:spPr/>
      <dgm:t>
        <a:bodyPr/>
        <a:lstStyle/>
        <a:p>
          <a:endParaRPr lang="en-IN"/>
        </a:p>
      </dgm:t>
    </dgm:pt>
    <dgm:pt modelId="{D90475C8-7950-4210-9CA2-C2E6796D71C5}" type="pres">
      <dgm:prSet presAssocID="{C6CA48B4-6A4D-4CD7-8635-798BB166EB53}" presName="connTx" presStyleLbl="parChTrans1D2" presStyleIdx="0" presStyleCnt="14"/>
      <dgm:spPr/>
      <dgm:t>
        <a:bodyPr/>
        <a:lstStyle/>
        <a:p>
          <a:endParaRPr lang="en-IN"/>
        </a:p>
      </dgm:t>
    </dgm:pt>
    <dgm:pt modelId="{3A7C36AD-BF82-4746-AD00-83288E5F334A}" type="pres">
      <dgm:prSet presAssocID="{E53E7C03-D251-4E26-BC8B-EAC509AFB832}" presName="node" presStyleLbl="node1" presStyleIdx="0" presStyleCnt="14" custScaleX="151703" custScaleY="80111" custRadScaleRad="94073" custRadScaleInc="6436">
        <dgm:presLayoutVars>
          <dgm:bulletEnabled val="1"/>
        </dgm:presLayoutVars>
      </dgm:prSet>
      <dgm:spPr/>
      <dgm:t>
        <a:bodyPr/>
        <a:lstStyle/>
        <a:p>
          <a:endParaRPr lang="en-IN"/>
        </a:p>
      </dgm:t>
    </dgm:pt>
    <dgm:pt modelId="{97652E97-61BA-4852-8248-8232A8E12257}" type="pres">
      <dgm:prSet presAssocID="{85976D80-6FAE-4DFC-B2BF-FBECDC08E68A}" presName="Name9" presStyleLbl="parChTrans1D2" presStyleIdx="1" presStyleCnt="14"/>
      <dgm:spPr/>
      <dgm:t>
        <a:bodyPr/>
        <a:lstStyle/>
        <a:p>
          <a:endParaRPr lang="en-IN"/>
        </a:p>
      </dgm:t>
    </dgm:pt>
    <dgm:pt modelId="{17C7BCCD-E240-416B-9E7F-23BD3AD833BE}" type="pres">
      <dgm:prSet presAssocID="{85976D80-6FAE-4DFC-B2BF-FBECDC08E68A}" presName="connTx" presStyleLbl="parChTrans1D2" presStyleIdx="1" presStyleCnt="14"/>
      <dgm:spPr/>
      <dgm:t>
        <a:bodyPr/>
        <a:lstStyle/>
        <a:p>
          <a:endParaRPr lang="en-IN"/>
        </a:p>
      </dgm:t>
    </dgm:pt>
    <dgm:pt modelId="{98E96289-B046-439D-BFC7-CE0CF1FE9BF2}" type="pres">
      <dgm:prSet presAssocID="{B078C7E2-96E1-4B22-AAE5-117A112D3FE5}" presName="node" presStyleLbl="node1" presStyleIdx="1" presStyleCnt="14" custScaleX="133418" custScaleY="80111" custRadScaleRad="100871" custRadScaleInc="41939">
        <dgm:presLayoutVars>
          <dgm:bulletEnabled val="1"/>
        </dgm:presLayoutVars>
      </dgm:prSet>
      <dgm:spPr/>
      <dgm:t>
        <a:bodyPr/>
        <a:lstStyle/>
        <a:p>
          <a:endParaRPr lang="en-IN"/>
        </a:p>
      </dgm:t>
    </dgm:pt>
    <dgm:pt modelId="{1BC8F5BA-48B3-4BF2-B333-4D8075C078C5}" type="pres">
      <dgm:prSet presAssocID="{4D21D649-0615-4A0A-A82E-9EDE67EEE772}" presName="Name9" presStyleLbl="parChTrans1D2" presStyleIdx="2" presStyleCnt="14"/>
      <dgm:spPr/>
      <dgm:t>
        <a:bodyPr/>
        <a:lstStyle/>
        <a:p>
          <a:endParaRPr lang="en-IN"/>
        </a:p>
      </dgm:t>
    </dgm:pt>
    <dgm:pt modelId="{A8BDC79B-0AFE-4646-9A57-D1AA51BAB051}" type="pres">
      <dgm:prSet presAssocID="{4D21D649-0615-4A0A-A82E-9EDE67EEE772}" presName="connTx" presStyleLbl="parChTrans1D2" presStyleIdx="2" presStyleCnt="14"/>
      <dgm:spPr/>
      <dgm:t>
        <a:bodyPr/>
        <a:lstStyle/>
        <a:p>
          <a:endParaRPr lang="en-IN"/>
        </a:p>
      </dgm:t>
    </dgm:pt>
    <dgm:pt modelId="{3BBF7E22-E666-437D-A089-932391F47B50}" type="pres">
      <dgm:prSet presAssocID="{30C10378-1C55-4C48-9DF5-768491BE1987}" presName="node" presStyleLbl="node1" presStyleIdx="2" presStyleCnt="14" custScaleX="133418" custScaleY="80111">
        <dgm:presLayoutVars>
          <dgm:bulletEnabled val="1"/>
        </dgm:presLayoutVars>
      </dgm:prSet>
      <dgm:spPr/>
      <dgm:t>
        <a:bodyPr/>
        <a:lstStyle/>
        <a:p>
          <a:endParaRPr lang="en-IN"/>
        </a:p>
      </dgm:t>
    </dgm:pt>
    <dgm:pt modelId="{D554A3E6-598E-40C1-875B-444C3C3F95FB}" type="pres">
      <dgm:prSet presAssocID="{1C706A5C-0BA0-4736-B610-0A77E5A3B78E}" presName="Name9" presStyleLbl="parChTrans1D2" presStyleIdx="3" presStyleCnt="14"/>
      <dgm:spPr/>
      <dgm:t>
        <a:bodyPr/>
        <a:lstStyle/>
        <a:p>
          <a:endParaRPr lang="en-IN"/>
        </a:p>
      </dgm:t>
    </dgm:pt>
    <dgm:pt modelId="{8D6B7EDF-EF91-4AD9-A998-2F52F7DC9A9F}" type="pres">
      <dgm:prSet presAssocID="{1C706A5C-0BA0-4736-B610-0A77E5A3B78E}" presName="connTx" presStyleLbl="parChTrans1D2" presStyleIdx="3" presStyleCnt="14"/>
      <dgm:spPr/>
      <dgm:t>
        <a:bodyPr/>
        <a:lstStyle/>
        <a:p>
          <a:endParaRPr lang="en-IN"/>
        </a:p>
      </dgm:t>
    </dgm:pt>
    <dgm:pt modelId="{3D4CB466-1953-48E3-86D4-48239601C888}" type="pres">
      <dgm:prSet presAssocID="{EB5099D2-5AD8-4980-B327-681DC5922E4C}" presName="node" presStyleLbl="node1" presStyleIdx="3" presStyleCnt="14" custScaleX="133418" custScaleY="80111">
        <dgm:presLayoutVars>
          <dgm:bulletEnabled val="1"/>
        </dgm:presLayoutVars>
      </dgm:prSet>
      <dgm:spPr/>
      <dgm:t>
        <a:bodyPr/>
        <a:lstStyle/>
        <a:p>
          <a:endParaRPr lang="en-IN"/>
        </a:p>
      </dgm:t>
    </dgm:pt>
    <dgm:pt modelId="{52B914A7-77BD-4449-8082-02317673EAF1}" type="pres">
      <dgm:prSet presAssocID="{9505586D-5CEC-4494-9C7E-A6B8BA227C79}" presName="Name9" presStyleLbl="parChTrans1D2" presStyleIdx="4" presStyleCnt="14"/>
      <dgm:spPr/>
      <dgm:t>
        <a:bodyPr/>
        <a:lstStyle/>
        <a:p>
          <a:endParaRPr lang="en-IN"/>
        </a:p>
      </dgm:t>
    </dgm:pt>
    <dgm:pt modelId="{77F5C9E1-E4ED-47CA-93F7-E2247FA30965}" type="pres">
      <dgm:prSet presAssocID="{9505586D-5CEC-4494-9C7E-A6B8BA227C79}" presName="connTx" presStyleLbl="parChTrans1D2" presStyleIdx="4" presStyleCnt="14"/>
      <dgm:spPr/>
      <dgm:t>
        <a:bodyPr/>
        <a:lstStyle/>
        <a:p>
          <a:endParaRPr lang="en-IN"/>
        </a:p>
      </dgm:t>
    </dgm:pt>
    <dgm:pt modelId="{9F3802CD-169E-415C-95B2-6E71709B8CDC}" type="pres">
      <dgm:prSet presAssocID="{952CFEB9-7DC3-4D96-ACE8-67AEC7FAC83A}" presName="node" presStyleLbl="node1" presStyleIdx="4" presStyleCnt="14" custScaleX="133418" custScaleY="80111">
        <dgm:presLayoutVars>
          <dgm:bulletEnabled val="1"/>
        </dgm:presLayoutVars>
      </dgm:prSet>
      <dgm:spPr/>
      <dgm:t>
        <a:bodyPr/>
        <a:lstStyle/>
        <a:p>
          <a:endParaRPr lang="en-IN"/>
        </a:p>
      </dgm:t>
    </dgm:pt>
    <dgm:pt modelId="{0B2ADDB4-8837-4DFF-979B-C461303A718C}" type="pres">
      <dgm:prSet presAssocID="{D832E023-8AAC-4D20-8977-FF1811C054AE}" presName="Name9" presStyleLbl="parChTrans1D2" presStyleIdx="5" presStyleCnt="14"/>
      <dgm:spPr/>
      <dgm:t>
        <a:bodyPr/>
        <a:lstStyle/>
        <a:p>
          <a:endParaRPr lang="en-IN"/>
        </a:p>
      </dgm:t>
    </dgm:pt>
    <dgm:pt modelId="{D3AD38DA-1371-4C5E-AA93-833277E493A7}" type="pres">
      <dgm:prSet presAssocID="{D832E023-8AAC-4D20-8977-FF1811C054AE}" presName="connTx" presStyleLbl="parChTrans1D2" presStyleIdx="5" presStyleCnt="14"/>
      <dgm:spPr/>
      <dgm:t>
        <a:bodyPr/>
        <a:lstStyle/>
        <a:p>
          <a:endParaRPr lang="en-IN"/>
        </a:p>
      </dgm:t>
    </dgm:pt>
    <dgm:pt modelId="{B0F02BD7-4016-4C02-A5E9-F952C997D7F7}" type="pres">
      <dgm:prSet presAssocID="{613B6ADD-CD8A-4D68-9A66-A850D27862CE}" presName="node" presStyleLbl="node1" presStyleIdx="5" presStyleCnt="14" custScaleX="280665" custScaleY="169149" custRadScaleRad="113587" custRadScaleInc="-16489">
        <dgm:presLayoutVars>
          <dgm:bulletEnabled val="1"/>
        </dgm:presLayoutVars>
      </dgm:prSet>
      <dgm:spPr/>
      <dgm:t>
        <a:bodyPr/>
        <a:lstStyle/>
        <a:p>
          <a:endParaRPr lang="en-IN"/>
        </a:p>
      </dgm:t>
    </dgm:pt>
    <dgm:pt modelId="{17034E33-C0F7-4D09-90F8-449B69FD0C2F}" type="pres">
      <dgm:prSet presAssocID="{AE54572D-6AAB-47CD-8C7E-0187A117C9D4}" presName="Name9" presStyleLbl="parChTrans1D2" presStyleIdx="6" presStyleCnt="14"/>
      <dgm:spPr/>
      <dgm:t>
        <a:bodyPr/>
        <a:lstStyle/>
        <a:p>
          <a:endParaRPr lang="en-IN"/>
        </a:p>
      </dgm:t>
    </dgm:pt>
    <dgm:pt modelId="{6FE946E8-3F1B-4CB2-BFBE-F3085DDE9677}" type="pres">
      <dgm:prSet presAssocID="{AE54572D-6AAB-47CD-8C7E-0187A117C9D4}" presName="connTx" presStyleLbl="parChTrans1D2" presStyleIdx="6" presStyleCnt="14"/>
      <dgm:spPr/>
      <dgm:t>
        <a:bodyPr/>
        <a:lstStyle/>
        <a:p>
          <a:endParaRPr lang="en-IN"/>
        </a:p>
      </dgm:t>
    </dgm:pt>
    <dgm:pt modelId="{06C68E34-9A25-4FAF-B27C-71C10BE4B4E7}" type="pres">
      <dgm:prSet presAssocID="{65553779-3964-476E-82B5-AAF90B0C34CF}" presName="node" presStyleLbl="node1" presStyleIdx="6" presStyleCnt="14" custScaleX="133418" custScaleY="80111">
        <dgm:presLayoutVars>
          <dgm:bulletEnabled val="1"/>
        </dgm:presLayoutVars>
      </dgm:prSet>
      <dgm:spPr/>
      <dgm:t>
        <a:bodyPr/>
        <a:lstStyle/>
        <a:p>
          <a:endParaRPr lang="en-IN"/>
        </a:p>
      </dgm:t>
    </dgm:pt>
    <dgm:pt modelId="{CCB1A71F-935A-4F00-BC10-8D589A2AC1EC}" type="pres">
      <dgm:prSet presAssocID="{D088835E-097F-4644-BCA1-82F972A7A7AD}" presName="Name9" presStyleLbl="parChTrans1D2" presStyleIdx="7" presStyleCnt="14"/>
      <dgm:spPr/>
      <dgm:t>
        <a:bodyPr/>
        <a:lstStyle/>
        <a:p>
          <a:endParaRPr lang="en-IN"/>
        </a:p>
      </dgm:t>
    </dgm:pt>
    <dgm:pt modelId="{E7013F7B-EEEC-46D7-899B-B22F20D4EDD1}" type="pres">
      <dgm:prSet presAssocID="{D088835E-097F-4644-BCA1-82F972A7A7AD}" presName="connTx" presStyleLbl="parChTrans1D2" presStyleIdx="7" presStyleCnt="14"/>
      <dgm:spPr/>
      <dgm:t>
        <a:bodyPr/>
        <a:lstStyle/>
        <a:p>
          <a:endParaRPr lang="en-IN"/>
        </a:p>
      </dgm:t>
    </dgm:pt>
    <dgm:pt modelId="{45CF95E5-7C89-4A34-B096-6D021F9ED4DF}" type="pres">
      <dgm:prSet presAssocID="{7049463F-2B44-4B11-B4A3-75682E961CD3}" presName="node" presStyleLbl="node1" presStyleIdx="7" presStyleCnt="14" custScaleX="133418" custScaleY="80111">
        <dgm:presLayoutVars>
          <dgm:bulletEnabled val="1"/>
        </dgm:presLayoutVars>
      </dgm:prSet>
      <dgm:spPr/>
      <dgm:t>
        <a:bodyPr/>
        <a:lstStyle/>
        <a:p>
          <a:endParaRPr lang="en-IN"/>
        </a:p>
      </dgm:t>
    </dgm:pt>
    <dgm:pt modelId="{AD536FCF-3F1C-4A4D-8B25-50B5AC02EF5C}" type="pres">
      <dgm:prSet presAssocID="{EEFC9B8A-52A3-4E69-A476-ADAC97575BFC}" presName="Name9" presStyleLbl="parChTrans1D2" presStyleIdx="8" presStyleCnt="14"/>
      <dgm:spPr/>
      <dgm:t>
        <a:bodyPr/>
        <a:lstStyle/>
        <a:p>
          <a:endParaRPr lang="en-IN"/>
        </a:p>
      </dgm:t>
    </dgm:pt>
    <dgm:pt modelId="{A088E252-6496-4069-9B72-837AD904CA40}" type="pres">
      <dgm:prSet presAssocID="{EEFC9B8A-52A3-4E69-A476-ADAC97575BFC}" presName="connTx" presStyleLbl="parChTrans1D2" presStyleIdx="8" presStyleCnt="14"/>
      <dgm:spPr/>
      <dgm:t>
        <a:bodyPr/>
        <a:lstStyle/>
        <a:p>
          <a:endParaRPr lang="en-IN"/>
        </a:p>
      </dgm:t>
    </dgm:pt>
    <dgm:pt modelId="{BFEFC6AD-D342-4C67-811E-935636B112C4}" type="pres">
      <dgm:prSet presAssocID="{AEE467E4-D01D-4B39-8C5F-0D390A06BB3D}" presName="node" presStyleLbl="node1" presStyleIdx="8" presStyleCnt="14" custScaleX="133418" custScaleY="80111">
        <dgm:presLayoutVars>
          <dgm:bulletEnabled val="1"/>
        </dgm:presLayoutVars>
      </dgm:prSet>
      <dgm:spPr/>
      <dgm:t>
        <a:bodyPr/>
        <a:lstStyle/>
        <a:p>
          <a:endParaRPr lang="en-IN"/>
        </a:p>
      </dgm:t>
    </dgm:pt>
    <dgm:pt modelId="{6A4E54EC-BA73-4243-80E3-7D933A872EAE}" type="pres">
      <dgm:prSet presAssocID="{D6A3B31B-67BA-41C1-8843-6A04E7D1A111}" presName="Name9" presStyleLbl="parChTrans1D2" presStyleIdx="9" presStyleCnt="14"/>
      <dgm:spPr/>
      <dgm:t>
        <a:bodyPr/>
        <a:lstStyle/>
        <a:p>
          <a:endParaRPr lang="en-IN"/>
        </a:p>
      </dgm:t>
    </dgm:pt>
    <dgm:pt modelId="{BE7AF477-6AC5-42CB-9992-F795952B856A}" type="pres">
      <dgm:prSet presAssocID="{D6A3B31B-67BA-41C1-8843-6A04E7D1A111}" presName="connTx" presStyleLbl="parChTrans1D2" presStyleIdx="9" presStyleCnt="14"/>
      <dgm:spPr/>
      <dgm:t>
        <a:bodyPr/>
        <a:lstStyle/>
        <a:p>
          <a:endParaRPr lang="en-IN"/>
        </a:p>
      </dgm:t>
    </dgm:pt>
    <dgm:pt modelId="{A1616ED9-0B57-421F-A7B8-EE9B4BD76BDB}" type="pres">
      <dgm:prSet presAssocID="{7A8AE32F-1B75-4E5F-9DA5-30BB4915B09D}" presName="node" presStyleLbl="node1" presStyleIdx="9" presStyleCnt="14" custScaleX="133418" custScaleY="80111">
        <dgm:presLayoutVars>
          <dgm:bulletEnabled val="1"/>
        </dgm:presLayoutVars>
      </dgm:prSet>
      <dgm:spPr/>
      <dgm:t>
        <a:bodyPr/>
        <a:lstStyle/>
        <a:p>
          <a:endParaRPr lang="en-IN"/>
        </a:p>
      </dgm:t>
    </dgm:pt>
    <dgm:pt modelId="{AFB98B93-058E-4121-A673-3628BFBE1895}" type="pres">
      <dgm:prSet presAssocID="{32D3C833-2332-4DC8-975A-A7A3CCDD1DEF}" presName="Name9" presStyleLbl="parChTrans1D2" presStyleIdx="10" presStyleCnt="14"/>
      <dgm:spPr/>
      <dgm:t>
        <a:bodyPr/>
        <a:lstStyle/>
        <a:p>
          <a:endParaRPr lang="en-IN"/>
        </a:p>
      </dgm:t>
    </dgm:pt>
    <dgm:pt modelId="{85D76C40-F45C-4D76-90EF-EE7C8A3375C3}" type="pres">
      <dgm:prSet presAssocID="{32D3C833-2332-4DC8-975A-A7A3CCDD1DEF}" presName="connTx" presStyleLbl="parChTrans1D2" presStyleIdx="10" presStyleCnt="14"/>
      <dgm:spPr/>
      <dgm:t>
        <a:bodyPr/>
        <a:lstStyle/>
        <a:p>
          <a:endParaRPr lang="en-IN"/>
        </a:p>
      </dgm:t>
    </dgm:pt>
    <dgm:pt modelId="{E3D3652B-9779-474D-A613-220EDF19EA27}" type="pres">
      <dgm:prSet presAssocID="{5B3B5803-77BC-4A89-8B82-72E7023A572E}" presName="node" presStyleLbl="node1" presStyleIdx="10" presStyleCnt="14" custScaleX="133418" custScaleY="80111">
        <dgm:presLayoutVars>
          <dgm:bulletEnabled val="1"/>
        </dgm:presLayoutVars>
      </dgm:prSet>
      <dgm:spPr/>
      <dgm:t>
        <a:bodyPr/>
        <a:lstStyle/>
        <a:p>
          <a:endParaRPr lang="en-IN"/>
        </a:p>
      </dgm:t>
    </dgm:pt>
    <dgm:pt modelId="{3A4A3DC6-3F29-486B-9B60-8848EC79F4E3}" type="pres">
      <dgm:prSet presAssocID="{37C94194-854F-4341-9AF9-80FF231492F5}" presName="Name9" presStyleLbl="parChTrans1D2" presStyleIdx="11" presStyleCnt="14"/>
      <dgm:spPr/>
      <dgm:t>
        <a:bodyPr/>
        <a:lstStyle/>
        <a:p>
          <a:endParaRPr lang="en-IN"/>
        </a:p>
      </dgm:t>
    </dgm:pt>
    <dgm:pt modelId="{F6115626-38AD-43F7-AB6E-F6CD6CE9BAF0}" type="pres">
      <dgm:prSet presAssocID="{37C94194-854F-4341-9AF9-80FF231492F5}" presName="connTx" presStyleLbl="parChTrans1D2" presStyleIdx="11" presStyleCnt="14"/>
      <dgm:spPr/>
      <dgm:t>
        <a:bodyPr/>
        <a:lstStyle/>
        <a:p>
          <a:endParaRPr lang="en-IN"/>
        </a:p>
      </dgm:t>
    </dgm:pt>
    <dgm:pt modelId="{DA63EDE3-3871-4459-A3AC-A98CF6A34642}" type="pres">
      <dgm:prSet presAssocID="{3497CA17-D2C4-4E8F-963F-33867D8EC89E}" presName="node" presStyleLbl="node1" presStyleIdx="11" presStyleCnt="14" custScaleX="217356" custScaleY="140142" custRadScaleRad="110242" custRadScaleInc="-9427">
        <dgm:presLayoutVars>
          <dgm:bulletEnabled val="1"/>
        </dgm:presLayoutVars>
      </dgm:prSet>
      <dgm:spPr/>
      <dgm:t>
        <a:bodyPr/>
        <a:lstStyle/>
        <a:p>
          <a:endParaRPr lang="en-IN"/>
        </a:p>
      </dgm:t>
    </dgm:pt>
    <dgm:pt modelId="{3D0F944E-EA1E-4596-BB9C-11C198454DF2}" type="pres">
      <dgm:prSet presAssocID="{4C00FA13-AA9A-4BEA-A686-066D4C2E448A}" presName="Name9" presStyleLbl="parChTrans1D2" presStyleIdx="12" presStyleCnt="14"/>
      <dgm:spPr/>
      <dgm:t>
        <a:bodyPr/>
        <a:lstStyle/>
        <a:p>
          <a:endParaRPr lang="en-IN"/>
        </a:p>
      </dgm:t>
    </dgm:pt>
    <dgm:pt modelId="{53C9F692-1AF8-44D4-BC61-6B6763A3D04D}" type="pres">
      <dgm:prSet presAssocID="{4C00FA13-AA9A-4BEA-A686-066D4C2E448A}" presName="connTx" presStyleLbl="parChTrans1D2" presStyleIdx="12" presStyleCnt="14"/>
      <dgm:spPr/>
      <dgm:t>
        <a:bodyPr/>
        <a:lstStyle/>
        <a:p>
          <a:endParaRPr lang="en-IN"/>
        </a:p>
      </dgm:t>
    </dgm:pt>
    <dgm:pt modelId="{7923AE6A-405E-40DB-9DA9-09E3E8ECFBC0}" type="pres">
      <dgm:prSet presAssocID="{1881E85F-8C0A-475C-AC0F-351F62166E07}" presName="node" presStyleLbl="node1" presStyleIdx="12" presStyleCnt="14" custScaleX="133418" custScaleY="80111">
        <dgm:presLayoutVars>
          <dgm:bulletEnabled val="1"/>
        </dgm:presLayoutVars>
      </dgm:prSet>
      <dgm:spPr/>
      <dgm:t>
        <a:bodyPr/>
        <a:lstStyle/>
        <a:p>
          <a:endParaRPr lang="en-IN"/>
        </a:p>
      </dgm:t>
    </dgm:pt>
    <dgm:pt modelId="{B2616478-8FB6-4E55-9B31-D0CFEAF4A971}" type="pres">
      <dgm:prSet presAssocID="{18122549-6581-4DCF-8519-EE3858C21968}" presName="Name9" presStyleLbl="parChTrans1D2" presStyleIdx="13" presStyleCnt="14"/>
      <dgm:spPr/>
      <dgm:t>
        <a:bodyPr/>
        <a:lstStyle/>
        <a:p>
          <a:endParaRPr lang="en-IN"/>
        </a:p>
      </dgm:t>
    </dgm:pt>
    <dgm:pt modelId="{9805C6D9-3D1B-4C3D-BE5B-D0A8E76F5BE1}" type="pres">
      <dgm:prSet presAssocID="{18122549-6581-4DCF-8519-EE3858C21968}" presName="connTx" presStyleLbl="parChTrans1D2" presStyleIdx="13" presStyleCnt="14"/>
      <dgm:spPr/>
      <dgm:t>
        <a:bodyPr/>
        <a:lstStyle/>
        <a:p>
          <a:endParaRPr lang="en-IN"/>
        </a:p>
      </dgm:t>
    </dgm:pt>
    <dgm:pt modelId="{D3D82D88-9B06-40CF-862E-D29044E2BEED}" type="pres">
      <dgm:prSet presAssocID="{63FEBB33-5598-4715-8A05-C1D77AD40827}" presName="node" presStyleLbl="node1" presStyleIdx="13" presStyleCnt="14" custScaleX="133418" custScaleY="80111" custRadScaleRad="102278" custRadScaleInc="-30207">
        <dgm:presLayoutVars>
          <dgm:bulletEnabled val="1"/>
        </dgm:presLayoutVars>
      </dgm:prSet>
      <dgm:spPr/>
      <dgm:t>
        <a:bodyPr/>
        <a:lstStyle/>
        <a:p>
          <a:endParaRPr lang="en-IN"/>
        </a:p>
      </dgm:t>
    </dgm:pt>
  </dgm:ptLst>
  <dgm:cxnLst>
    <dgm:cxn modelId="{5128716D-299B-4E65-B472-B4446CE20A88}" type="presOf" srcId="{63FEBB33-5598-4715-8A05-C1D77AD40827}" destId="{D3D82D88-9B06-40CF-862E-D29044E2BEED}" srcOrd="0" destOrd="0" presId="urn:microsoft.com/office/officeart/2005/8/layout/radial1"/>
    <dgm:cxn modelId="{DAFE1678-EFDC-4CD9-8EBD-BCE33337DE80}" type="presOf" srcId="{4C00FA13-AA9A-4BEA-A686-066D4C2E448A}" destId="{53C9F692-1AF8-44D4-BC61-6B6763A3D04D}" srcOrd="1" destOrd="0" presId="urn:microsoft.com/office/officeart/2005/8/layout/radial1"/>
    <dgm:cxn modelId="{85F107FB-3F80-451F-8B3D-33A1953244A8}" type="presOf" srcId="{65553779-3964-476E-82B5-AAF90B0C34CF}" destId="{06C68E34-9A25-4FAF-B27C-71C10BE4B4E7}" srcOrd="0" destOrd="0" presId="urn:microsoft.com/office/officeart/2005/8/layout/radial1"/>
    <dgm:cxn modelId="{38AB37A3-3F70-4041-A18C-ACF9F4DF1254}" type="presOf" srcId="{1C706A5C-0BA0-4736-B610-0A77E5A3B78E}" destId="{D554A3E6-598E-40C1-875B-444C3C3F95FB}" srcOrd="0" destOrd="0" presId="urn:microsoft.com/office/officeart/2005/8/layout/radial1"/>
    <dgm:cxn modelId="{8939DD17-93B2-4948-97A9-20D33FD9F427}" srcId="{988EE90F-8D99-4063-B63B-3A169F1261A1}" destId="{65553779-3964-476E-82B5-AAF90B0C34CF}" srcOrd="6" destOrd="0" parTransId="{AE54572D-6AAB-47CD-8C7E-0187A117C9D4}" sibTransId="{A6508DE8-9E79-41E2-8FA9-B37ACB713B4D}"/>
    <dgm:cxn modelId="{CB652CBA-731B-4096-AE34-4302DCC33255}" srcId="{988EE90F-8D99-4063-B63B-3A169F1261A1}" destId="{1881E85F-8C0A-475C-AC0F-351F62166E07}" srcOrd="12" destOrd="0" parTransId="{4C00FA13-AA9A-4BEA-A686-066D4C2E448A}" sibTransId="{3ED9ADA9-7293-416C-A5E3-BD2B8F5C7F33}"/>
    <dgm:cxn modelId="{63B2D972-CA96-40B6-9F4C-CF2BA48772AB}" srcId="{988EE90F-8D99-4063-B63B-3A169F1261A1}" destId="{5B3B5803-77BC-4A89-8B82-72E7023A572E}" srcOrd="10" destOrd="0" parTransId="{32D3C833-2332-4DC8-975A-A7A3CCDD1DEF}" sibTransId="{11A3FD69-71F0-4390-9161-0ED803330922}"/>
    <dgm:cxn modelId="{BF6E044D-9F6D-4BF5-9336-DA9B698B8807}" type="presOf" srcId="{30C10378-1C55-4C48-9DF5-768491BE1987}" destId="{3BBF7E22-E666-437D-A089-932391F47B50}" srcOrd="0" destOrd="0" presId="urn:microsoft.com/office/officeart/2005/8/layout/radial1"/>
    <dgm:cxn modelId="{C9947482-16E5-4BFF-B3FF-1BF9837CEF1B}" srcId="{988EE90F-8D99-4063-B63B-3A169F1261A1}" destId="{952CFEB9-7DC3-4D96-ACE8-67AEC7FAC83A}" srcOrd="4" destOrd="0" parTransId="{9505586D-5CEC-4494-9C7E-A6B8BA227C79}" sibTransId="{0CEA80AC-9E89-4E4E-88F4-2E743FEF2E34}"/>
    <dgm:cxn modelId="{82CD531E-A67C-41D6-BD7A-731557A26581}" type="presOf" srcId="{D6A3B31B-67BA-41C1-8843-6A04E7D1A111}" destId="{BE7AF477-6AC5-42CB-9992-F795952B856A}" srcOrd="1" destOrd="0" presId="urn:microsoft.com/office/officeart/2005/8/layout/radial1"/>
    <dgm:cxn modelId="{A3CB1D0A-7E0D-4555-BABA-7535B47BB56B}" type="presOf" srcId="{C6CA48B4-6A4D-4CD7-8635-798BB166EB53}" destId="{D90475C8-7950-4210-9CA2-C2E6796D71C5}" srcOrd="1" destOrd="0" presId="urn:microsoft.com/office/officeart/2005/8/layout/radial1"/>
    <dgm:cxn modelId="{D490B7B6-E73B-41A1-AD14-84807F0AD4CA}" srcId="{988EE90F-8D99-4063-B63B-3A169F1261A1}" destId="{E53E7C03-D251-4E26-BC8B-EAC509AFB832}" srcOrd="0" destOrd="0" parTransId="{C6CA48B4-6A4D-4CD7-8635-798BB166EB53}" sibTransId="{F14D2169-569E-4B62-BB11-659D17567D5F}"/>
    <dgm:cxn modelId="{C38248D7-9B3D-414D-B0E3-97EE636D87C4}" type="presOf" srcId="{D088835E-097F-4644-BCA1-82F972A7A7AD}" destId="{E7013F7B-EEEC-46D7-899B-B22F20D4EDD1}" srcOrd="1" destOrd="0" presId="urn:microsoft.com/office/officeart/2005/8/layout/radial1"/>
    <dgm:cxn modelId="{D848BCB0-A1BD-4CE6-A480-1F06C980221F}" srcId="{988EE90F-8D99-4063-B63B-3A169F1261A1}" destId="{EB5099D2-5AD8-4980-B327-681DC5922E4C}" srcOrd="3" destOrd="0" parTransId="{1C706A5C-0BA0-4736-B610-0A77E5A3B78E}" sibTransId="{1D3378D4-8B03-42EB-BC08-BFF6E766562A}"/>
    <dgm:cxn modelId="{DE41FAA1-986F-422B-A47D-44EA68EB1207}" type="presOf" srcId="{AE54572D-6AAB-47CD-8C7E-0187A117C9D4}" destId="{17034E33-C0F7-4D09-90F8-449B69FD0C2F}" srcOrd="0" destOrd="0" presId="urn:microsoft.com/office/officeart/2005/8/layout/radial1"/>
    <dgm:cxn modelId="{DF8C2893-D860-40A4-97F3-FEB1C8B6C571}" type="presOf" srcId="{B078C7E2-96E1-4B22-AAE5-117A112D3FE5}" destId="{98E96289-B046-439D-BFC7-CE0CF1FE9BF2}" srcOrd="0" destOrd="0" presId="urn:microsoft.com/office/officeart/2005/8/layout/radial1"/>
    <dgm:cxn modelId="{DE164145-78D5-457E-8743-E0159230AC26}" type="presOf" srcId="{4C00FA13-AA9A-4BEA-A686-066D4C2E448A}" destId="{3D0F944E-EA1E-4596-BB9C-11C198454DF2}" srcOrd="0" destOrd="0" presId="urn:microsoft.com/office/officeart/2005/8/layout/radial1"/>
    <dgm:cxn modelId="{EF099E37-C0C0-40C9-98F6-83778EFDBAC6}" type="presOf" srcId="{BB9EC458-15B3-4274-9B87-19D180756A49}" destId="{48EDF0A7-B6F1-44E8-8B49-D3CCD11AFEA6}" srcOrd="0" destOrd="0" presId="urn:microsoft.com/office/officeart/2005/8/layout/radial1"/>
    <dgm:cxn modelId="{91ABD2B8-E135-41E5-A6A0-F93FAA2455D0}" type="presOf" srcId="{988EE90F-8D99-4063-B63B-3A169F1261A1}" destId="{33F87755-48F0-4E19-BC6B-F42C6D6A25CD}" srcOrd="0" destOrd="0" presId="urn:microsoft.com/office/officeart/2005/8/layout/radial1"/>
    <dgm:cxn modelId="{D88D99E9-97CE-4898-B9B7-439F5AE96FD8}" type="presOf" srcId="{D088835E-097F-4644-BCA1-82F972A7A7AD}" destId="{CCB1A71F-935A-4F00-BC10-8D589A2AC1EC}" srcOrd="0" destOrd="0" presId="urn:microsoft.com/office/officeart/2005/8/layout/radial1"/>
    <dgm:cxn modelId="{456C2283-328E-4D89-80A2-EDDAA964E764}" srcId="{988EE90F-8D99-4063-B63B-3A169F1261A1}" destId="{30C10378-1C55-4C48-9DF5-768491BE1987}" srcOrd="2" destOrd="0" parTransId="{4D21D649-0615-4A0A-A82E-9EDE67EEE772}" sibTransId="{E2B5383E-C54B-4595-A6FD-1690C174F239}"/>
    <dgm:cxn modelId="{4991F3B1-D3B0-4ECF-B4F1-14A1D1216FFF}" type="presOf" srcId="{4D21D649-0615-4A0A-A82E-9EDE67EEE772}" destId="{1BC8F5BA-48B3-4BF2-B333-4D8075C078C5}" srcOrd="0" destOrd="0" presId="urn:microsoft.com/office/officeart/2005/8/layout/radial1"/>
    <dgm:cxn modelId="{268BF95A-0D78-4A58-91F1-54DD56319861}" type="presOf" srcId="{9505586D-5CEC-4494-9C7E-A6B8BA227C79}" destId="{52B914A7-77BD-4449-8082-02317673EAF1}" srcOrd="0" destOrd="0" presId="urn:microsoft.com/office/officeart/2005/8/layout/radial1"/>
    <dgm:cxn modelId="{C4137257-78BA-43E2-931B-A2295883AAF1}" type="presOf" srcId="{3497CA17-D2C4-4E8F-963F-33867D8EC89E}" destId="{DA63EDE3-3871-4459-A3AC-A98CF6A34642}" srcOrd="0" destOrd="0" presId="urn:microsoft.com/office/officeart/2005/8/layout/radial1"/>
    <dgm:cxn modelId="{BBCDB42F-3DAE-48D9-8C54-31304119A9F9}" type="presOf" srcId="{1881E85F-8C0A-475C-AC0F-351F62166E07}" destId="{7923AE6A-405E-40DB-9DA9-09E3E8ECFBC0}" srcOrd="0" destOrd="0" presId="urn:microsoft.com/office/officeart/2005/8/layout/radial1"/>
    <dgm:cxn modelId="{ACD4BCFE-64DC-459F-9A5E-EA723922DA8C}" type="presOf" srcId="{1C706A5C-0BA0-4736-B610-0A77E5A3B78E}" destId="{8D6B7EDF-EF91-4AD9-A998-2F52F7DC9A9F}" srcOrd="1" destOrd="0" presId="urn:microsoft.com/office/officeart/2005/8/layout/radial1"/>
    <dgm:cxn modelId="{73AE1AAA-E465-45FB-9BA1-C84C5318F164}" type="presOf" srcId="{4D21D649-0615-4A0A-A82E-9EDE67EEE772}" destId="{A8BDC79B-0AFE-4646-9A57-D1AA51BAB051}" srcOrd="1" destOrd="0" presId="urn:microsoft.com/office/officeart/2005/8/layout/radial1"/>
    <dgm:cxn modelId="{00D4D43D-569F-411A-8D68-A7F7F6699219}" type="presOf" srcId="{5B3B5803-77BC-4A89-8B82-72E7023A572E}" destId="{E3D3652B-9779-474D-A613-220EDF19EA27}" srcOrd="0" destOrd="0" presId="urn:microsoft.com/office/officeart/2005/8/layout/radial1"/>
    <dgm:cxn modelId="{0C1E6994-283B-42CF-A4E8-9E975334065A}" type="presOf" srcId="{613B6ADD-CD8A-4D68-9A66-A850D27862CE}" destId="{B0F02BD7-4016-4C02-A5E9-F952C997D7F7}" srcOrd="0" destOrd="0" presId="urn:microsoft.com/office/officeart/2005/8/layout/radial1"/>
    <dgm:cxn modelId="{83EBAE95-6E37-48D9-BD7B-AC56BBE7DFB2}" srcId="{988EE90F-8D99-4063-B63B-3A169F1261A1}" destId="{63FEBB33-5598-4715-8A05-C1D77AD40827}" srcOrd="13" destOrd="0" parTransId="{18122549-6581-4DCF-8519-EE3858C21968}" sibTransId="{902C36C2-8EF4-47E3-AB7D-7A760FBF94AD}"/>
    <dgm:cxn modelId="{965543B3-ED88-45F0-A111-F4E907228BFF}" srcId="{988EE90F-8D99-4063-B63B-3A169F1261A1}" destId="{613B6ADD-CD8A-4D68-9A66-A850D27862CE}" srcOrd="5" destOrd="0" parTransId="{D832E023-8AAC-4D20-8977-FF1811C054AE}" sibTransId="{826B5C19-A2C1-40A6-B4DD-AAF947D7C82A}"/>
    <dgm:cxn modelId="{7DFF12B2-69F2-4174-8A5B-585ACB445169}" type="presOf" srcId="{AE54572D-6AAB-47CD-8C7E-0187A117C9D4}" destId="{6FE946E8-3F1B-4CB2-BFBE-F3085DDE9677}" srcOrd="1" destOrd="0" presId="urn:microsoft.com/office/officeart/2005/8/layout/radial1"/>
    <dgm:cxn modelId="{8FAC9DD7-804B-4097-8CC0-53650C832271}" type="presOf" srcId="{AEE467E4-D01D-4B39-8C5F-0D390A06BB3D}" destId="{BFEFC6AD-D342-4C67-811E-935636B112C4}" srcOrd="0" destOrd="0" presId="urn:microsoft.com/office/officeart/2005/8/layout/radial1"/>
    <dgm:cxn modelId="{894AD621-150F-4A40-9A8A-4F6A23A59C31}" type="presOf" srcId="{85976D80-6FAE-4DFC-B2BF-FBECDC08E68A}" destId="{17C7BCCD-E240-416B-9E7F-23BD3AD833BE}" srcOrd="1" destOrd="0" presId="urn:microsoft.com/office/officeart/2005/8/layout/radial1"/>
    <dgm:cxn modelId="{F66410DC-7639-4735-8965-C2A997CE9ACD}" type="presOf" srcId="{37C94194-854F-4341-9AF9-80FF231492F5}" destId="{F6115626-38AD-43F7-AB6E-F6CD6CE9BAF0}" srcOrd="1" destOrd="0" presId="urn:microsoft.com/office/officeart/2005/8/layout/radial1"/>
    <dgm:cxn modelId="{57906AF8-1967-40AD-96F9-2C0F86A47C53}" type="presOf" srcId="{D6A3B31B-67BA-41C1-8843-6A04E7D1A111}" destId="{6A4E54EC-BA73-4243-80E3-7D933A872EAE}" srcOrd="0" destOrd="0" presId="urn:microsoft.com/office/officeart/2005/8/layout/radial1"/>
    <dgm:cxn modelId="{0EB2AE34-D086-45BD-99A4-110FD3D4896F}" type="presOf" srcId="{EEFC9B8A-52A3-4E69-A476-ADAC97575BFC}" destId="{A088E252-6496-4069-9B72-837AD904CA40}" srcOrd="1" destOrd="0" presId="urn:microsoft.com/office/officeart/2005/8/layout/radial1"/>
    <dgm:cxn modelId="{AAFCCA69-ED4A-43EA-BA35-6C1DAB8E62B3}" type="presOf" srcId="{9505586D-5CEC-4494-9C7E-A6B8BA227C79}" destId="{77F5C9E1-E4ED-47CA-93F7-E2247FA30965}" srcOrd="1" destOrd="0" presId="urn:microsoft.com/office/officeart/2005/8/layout/radial1"/>
    <dgm:cxn modelId="{EDF49DC7-16C6-478A-9B86-B92EA386B6EC}" type="presOf" srcId="{85976D80-6FAE-4DFC-B2BF-FBECDC08E68A}" destId="{97652E97-61BA-4852-8248-8232A8E12257}" srcOrd="0" destOrd="0" presId="urn:microsoft.com/office/officeart/2005/8/layout/radial1"/>
    <dgm:cxn modelId="{F17C6B70-35C9-405E-B495-CE8216C4B922}" type="presOf" srcId="{952CFEB9-7DC3-4D96-ACE8-67AEC7FAC83A}" destId="{9F3802CD-169E-415C-95B2-6E71709B8CDC}" srcOrd="0" destOrd="0" presId="urn:microsoft.com/office/officeart/2005/8/layout/radial1"/>
    <dgm:cxn modelId="{9BC8BDD1-D269-4A41-AC39-287DA574F3CB}" type="presOf" srcId="{E53E7C03-D251-4E26-BC8B-EAC509AFB832}" destId="{3A7C36AD-BF82-4746-AD00-83288E5F334A}" srcOrd="0" destOrd="0" presId="urn:microsoft.com/office/officeart/2005/8/layout/radial1"/>
    <dgm:cxn modelId="{057D29E5-9E02-4E89-A397-995CC7CC5AF3}" srcId="{BB9EC458-15B3-4274-9B87-19D180756A49}" destId="{988EE90F-8D99-4063-B63B-3A169F1261A1}" srcOrd="0" destOrd="0" parTransId="{0901EEE5-B39B-4A01-9B05-6E69B80EA207}" sibTransId="{9443741F-394F-4B85-8DE3-522379B09072}"/>
    <dgm:cxn modelId="{807361BF-6893-49D9-85C7-DF75B1A3358E}" type="presOf" srcId="{18122549-6581-4DCF-8519-EE3858C21968}" destId="{9805C6D9-3D1B-4C3D-BE5B-D0A8E76F5BE1}" srcOrd="1" destOrd="0" presId="urn:microsoft.com/office/officeart/2005/8/layout/radial1"/>
    <dgm:cxn modelId="{2D6AE1FE-68B2-4CC0-B30C-407B669F3941}" srcId="{988EE90F-8D99-4063-B63B-3A169F1261A1}" destId="{B078C7E2-96E1-4B22-AAE5-117A112D3FE5}" srcOrd="1" destOrd="0" parTransId="{85976D80-6FAE-4DFC-B2BF-FBECDC08E68A}" sibTransId="{479E14BA-1E8D-4922-A1C3-8A5C9D24196F}"/>
    <dgm:cxn modelId="{7BDB6F2C-5DE7-47B6-AF38-6420B3F4A56D}" srcId="{988EE90F-8D99-4063-B63B-3A169F1261A1}" destId="{3497CA17-D2C4-4E8F-963F-33867D8EC89E}" srcOrd="11" destOrd="0" parTransId="{37C94194-854F-4341-9AF9-80FF231492F5}" sibTransId="{29790ECA-A8F5-4D32-AF56-C698FC2C3DF8}"/>
    <dgm:cxn modelId="{2D6452BB-C123-41C6-9E0F-C0F3DFC4A0C7}" type="presOf" srcId="{37C94194-854F-4341-9AF9-80FF231492F5}" destId="{3A4A3DC6-3F29-486B-9B60-8848EC79F4E3}" srcOrd="0" destOrd="0" presId="urn:microsoft.com/office/officeart/2005/8/layout/radial1"/>
    <dgm:cxn modelId="{53FAE87E-C34F-434C-88CA-B557AACBA7E5}" type="presOf" srcId="{18122549-6581-4DCF-8519-EE3858C21968}" destId="{B2616478-8FB6-4E55-9B31-D0CFEAF4A971}" srcOrd="0" destOrd="0" presId="urn:microsoft.com/office/officeart/2005/8/layout/radial1"/>
    <dgm:cxn modelId="{1E274EB4-462C-49E6-BB8C-2A81725C412A}" srcId="{988EE90F-8D99-4063-B63B-3A169F1261A1}" destId="{7049463F-2B44-4B11-B4A3-75682E961CD3}" srcOrd="7" destOrd="0" parTransId="{D088835E-097F-4644-BCA1-82F972A7A7AD}" sibTransId="{CD8A3180-38EC-4EB5-9919-61E3DD532FEE}"/>
    <dgm:cxn modelId="{B7D6A1FA-B265-41EF-BBA8-2D7A1B7CAE93}" type="presOf" srcId="{C6CA48B4-6A4D-4CD7-8635-798BB166EB53}" destId="{0FC0BDAF-34AD-4834-B7B9-37E5D4147D4C}" srcOrd="0" destOrd="0" presId="urn:microsoft.com/office/officeart/2005/8/layout/radial1"/>
    <dgm:cxn modelId="{1680832A-D362-481A-A022-27905D60C86B}" type="presOf" srcId="{32D3C833-2332-4DC8-975A-A7A3CCDD1DEF}" destId="{AFB98B93-058E-4121-A673-3628BFBE1895}" srcOrd="0" destOrd="0" presId="urn:microsoft.com/office/officeart/2005/8/layout/radial1"/>
    <dgm:cxn modelId="{97F76FE3-9B17-4D5A-BCF6-A0E1EB4FD15B}" type="presOf" srcId="{7049463F-2B44-4B11-B4A3-75682E961CD3}" destId="{45CF95E5-7C89-4A34-B096-6D021F9ED4DF}" srcOrd="0" destOrd="0" presId="urn:microsoft.com/office/officeart/2005/8/layout/radial1"/>
    <dgm:cxn modelId="{9512993B-5920-4132-B796-931E59942A5C}" type="presOf" srcId="{32D3C833-2332-4DC8-975A-A7A3CCDD1DEF}" destId="{85D76C40-F45C-4D76-90EF-EE7C8A3375C3}" srcOrd="1" destOrd="0" presId="urn:microsoft.com/office/officeart/2005/8/layout/radial1"/>
    <dgm:cxn modelId="{E1292465-D153-4888-B1A1-B3B4F3DAE6E2}" type="presOf" srcId="{D832E023-8AAC-4D20-8977-FF1811C054AE}" destId="{D3AD38DA-1371-4C5E-AA93-833277E493A7}" srcOrd="1" destOrd="0" presId="urn:microsoft.com/office/officeart/2005/8/layout/radial1"/>
    <dgm:cxn modelId="{0BEDD4AD-545F-4504-AB7B-92AFBE7436CA}" type="presOf" srcId="{7A8AE32F-1B75-4E5F-9DA5-30BB4915B09D}" destId="{A1616ED9-0B57-421F-A7B8-EE9B4BD76BDB}" srcOrd="0" destOrd="0" presId="urn:microsoft.com/office/officeart/2005/8/layout/radial1"/>
    <dgm:cxn modelId="{BB8DE780-0327-4B52-8A6C-519C9E0B3AC1}" type="presOf" srcId="{D832E023-8AAC-4D20-8977-FF1811C054AE}" destId="{0B2ADDB4-8837-4DFF-979B-C461303A718C}" srcOrd="0" destOrd="0" presId="urn:microsoft.com/office/officeart/2005/8/layout/radial1"/>
    <dgm:cxn modelId="{1F0C951D-6765-4456-AA71-5C228056596E}" srcId="{988EE90F-8D99-4063-B63B-3A169F1261A1}" destId="{7A8AE32F-1B75-4E5F-9DA5-30BB4915B09D}" srcOrd="9" destOrd="0" parTransId="{D6A3B31B-67BA-41C1-8843-6A04E7D1A111}" sibTransId="{F6CEF95E-5BD7-46E8-AC61-818CAB6B52D7}"/>
    <dgm:cxn modelId="{3F0959A6-3D4E-4B82-A64B-B95C0527A0E8}" type="presOf" srcId="{EEFC9B8A-52A3-4E69-A476-ADAC97575BFC}" destId="{AD536FCF-3F1C-4A4D-8B25-50B5AC02EF5C}" srcOrd="0" destOrd="0" presId="urn:microsoft.com/office/officeart/2005/8/layout/radial1"/>
    <dgm:cxn modelId="{96C44C13-9DD0-4E2F-B1B6-F4904A337BE8}" srcId="{988EE90F-8D99-4063-B63B-3A169F1261A1}" destId="{AEE467E4-D01D-4B39-8C5F-0D390A06BB3D}" srcOrd="8" destOrd="0" parTransId="{EEFC9B8A-52A3-4E69-A476-ADAC97575BFC}" sibTransId="{D2E18DAC-B8C7-459F-A566-BA32BEBBC9F2}"/>
    <dgm:cxn modelId="{54CE752D-C437-4ED7-AB86-71B5B47577C3}" type="presOf" srcId="{EB5099D2-5AD8-4980-B327-681DC5922E4C}" destId="{3D4CB466-1953-48E3-86D4-48239601C888}" srcOrd="0" destOrd="0" presId="urn:microsoft.com/office/officeart/2005/8/layout/radial1"/>
    <dgm:cxn modelId="{4F143FA0-B49B-4432-9A83-6D7632F32E2D}" type="presParOf" srcId="{48EDF0A7-B6F1-44E8-8B49-D3CCD11AFEA6}" destId="{33F87755-48F0-4E19-BC6B-F42C6D6A25CD}" srcOrd="0" destOrd="0" presId="urn:microsoft.com/office/officeart/2005/8/layout/radial1"/>
    <dgm:cxn modelId="{8509A388-A0F0-4363-8A77-D445E22FDBD5}" type="presParOf" srcId="{48EDF0A7-B6F1-44E8-8B49-D3CCD11AFEA6}" destId="{0FC0BDAF-34AD-4834-B7B9-37E5D4147D4C}" srcOrd="1" destOrd="0" presId="urn:microsoft.com/office/officeart/2005/8/layout/radial1"/>
    <dgm:cxn modelId="{BE0FAB97-7685-4B4E-A35F-A8696C84DB41}" type="presParOf" srcId="{0FC0BDAF-34AD-4834-B7B9-37E5D4147D4C}" destId="{D90475C8-7950-4210-9CA2-C2E6796D71C5}" srcOrd="0" destOrd="0" presId="urn:microsoft.com/office/officeart/2005/8/layout/radial1"/>
    <dgm:cxn modelId="{D759BB69-4E3B-4568-B019-71DA081EB60D}" type="presParOf" srcId="{48EDF0A7-B6F1-44E8-8B49-D3CCD11AFEA6}" destId="{3A7C36AD-BF82-4746-AD00-83288E5F334A}" srcOrd="2" destOrd="0" presId="urn:microsoft.com/office/officeart/2005/8/layout/radial1"/>
    <dgm:cxn modelId="{F9B45EB1-DF83-4748-A7FD-22E91482D636}" type="presParOf" srcId="{48EDF0A7-B6F1-44E8-8B49-D3CCD11AFEA6}" destId="{97652E97-61BA-4852-8248-8232A8E12257}" srcOrd="3" destOrd="0" presId="urn:microsoft.com/office/officeart/2005/8/layout/radial1"/>
    <dgm:cxn modelId="{75FC69BB-66D7-46D2-8390-FC961845D9A4}" type="presParOf" srcId="{97652E97-61BA-4852-8248-8232A8E12257}" destId="{17C7BCCD-E240-416B-9E7F-23BD3AD833BE}" srcOrd="0" destOrd="0" presId="urn:microsoft.com/office/officeart/2005/8/layout/radial1"/>
    <dgm:cxn modelId="{B6864B0C-B68E-437D-81A3-77659AFF5880}" type="presParOf" srcId="{48EDF0A7-B6F1-44E8-8B49-D3CCD11AFEA6}" destId="{98E96289-B046-439D-BFC7-CE0CF1FE9BF2}" srcOrd="4" destOrd="0" presId="urn:microsoft.com/office/officeart/2005/8/layout/radial1"/>
    <dgm:cxn modelId="{14BBFD85-5696-487D-812D-1FBF6C5FFE33}" type="presParOf" srcId="{48EDF0A7-B6F1-44E8-8B49-D3CCD11AFEA6}" destId="{1BC8F5BA-48B3-4BF2-B333-4D8075C078C5}" srcOrd="5" destOrd="0" presId="urn:microsoft.com/office/officeart/2005/8/layout/radial1"/>
    <dgm:cxn modelId="{5751C343-12DB-4443-9396-F6DAE597EECC}" type="presParOf" srcId="{1BC8F5BA-48B3-4BF2-B333-4D8075C078C5}" destId="{A8BDC79B-0AFE-4646-9A57-D1AA51BAB051}" srcOrd="0" destOrd="0" presId="urn:microsoft.com/office/officeart/2005/8/layout/radial1"/>
    <dgm:cxn modelId="{A86D137B-7515-4670-9E10-3D35F181F6CD}" type="presParOf" srcId="{48EDF0A7-B6F1-44E8-8B49-D3CCD11AFEA6}" destId="{3BBF7E22-E666-437D-A089-932391F47B50}" srcOrd="6" destOrd="0" presId="urn:microsoft.com/office/officeart/2005/8/layout/radial1"/>
    <dgm:cxn modelId="{F7A87D09-CDAC-467E-A0E6-FA8FFE04FF10}" type="presParOf" srcId="{48EDF0A7-B6F1-44E8-8B49-D3CCD11AFEA6}" destId="{D554A3E6-598E-40C1-875B-444C3C3F95FB}" srcOrd="7" destOrd="0" presId="urn:microsoft.com/office/officeart/2005/8/layout/radial1"/>
    <dgm:cxn modelId="{4F26A436-50B0-44D9-9BED-6AFE520A0F96}" type="presParOf" srcId="{D554A3E6-598E-40C1-875B-444C3C3F95FB}" destId="{8D6B7EDF-EF91-4AD9-A998-2F52F7DC9A9F}" srcOrd="0" destOrd="0" presId="urn:microsoft.com/office/officeart/2005/8/layout/radial1"/>
    <dgm:cxn modelId="{5495ED5D-AF54-4882-9C06-C629092E75BC}" type="presParOf" srcId="{48EDF0A7-B6F1-44E8-8B49-D3CCD11AFEA6}" destId="{3D4CB466-1953-48E3-86D4-48239601C888}" srcOrd="8" destOrd="0" presId="urn:microsoft.com/office/officeart/2005/8/layout/radial1"/>
    <dgm:cxn modelId="{97FED802-92DE-461B-B040-0BEF89F42A89}" type="presParOf" srcId="{48EDF0A7-B6F1-44E8-8B49-D3CCD11AFEA6}" destId="{52B914A7-77BD-4449-8082-02317673EAF1}" srcOrd="9" destOrd="0" presId="urn:microsoft.com/office/officeart/2005/8/layout/radial1"/>
    <dgm:cxn modelId="{69C8FD6B-037A-4222-A7A4-B9BCC53B263D}" type="presParOf" srcId="{52B914A7-77BD-4449-8082-02317673EAF1}" destId="{77F5C9E1-E4ED-47CA-93F7-E2247FA30965}" srcOrd="0" destOrd="0" presId="urn:microsoft.com/office/officeart/2005/8/layout/radial1"/>
    <dgm:cxn modelId="{F0F189FF-B732-4E73-BB74-E0835FF5C9C4}" type="presParOf" srcId="{48EDF0A7-B6F1-44E8-8B49-D3CCD11AFEA6}" destId="{9F3802CD-169E-415C-95B2-6E71709B8CDC}" srcOrd="10" destOrd="0" presId="urn:microsoft.com/office/officeart/2005/8/layout/radial1"/>
    <dgm:cxn modelId="{B40E35D8-59E7-498E-8373-A0FE52457007}" type="presParOf" srcId="{48EDF0A7-B6F1-44E8-8B49-D3CCD11AFEA6}" destId="{0B2ADDB4-8837-4DFF-979B-C461303A718C}" srcOrd="11" destOrd="0" presId="urn:microsoft.com/office/officeart/2005/8/layout/radial1"/>
    <dgm:cxn modelId="{845F43FF-9282-4041-ABBD-E6572CC26A07}" type="presParOf" srcId="{0B2ADDB4-8837-4DFF-979B-C461303A718C}" destId="{D3AD38DA-1371-4C5E-AA93-833277E493A7}" srcOrd="0" destOrd="0" presId="urn:microsoft.com/office/officeart/2005/8/layout/radial1"/>
    <dgm:cxn modelId="{3623C658-B50F-404D-B9B1-C5BF8BB14F8D}" type="presParOf" srcId="{48EDF0A7-B6F1-44E8-8B49-D3CCD11AFEA6}" destId="{B0F02BD7-4016-4C02-A5E9-F952C997D7F7}" srcOrd="12" destOrd="0" presId="urn:microsoft.com/office/officeart/2005/8/layout/radial1"/>
    <dgm:cxn modelId="{3097FB8A-6361-41CC-BFF9-C360FFB4B026}" type="presParOf" srcId="{48EDF0A7-B6F1-44E8-8B49-D3CCD11AFEA6}" destId="{17034E33-C0F7-4D09-90F8-449B69FD0C2F}" srcOrd="13" destOrd="0" presId="urn:microsoft.com/office/officeart/2005/8/layout/radial1"/>
    <dgm:cxn modelId="{C8812E88-079A-4F2E-8A57-761FED02AFB7}" type="presParOf" srcId="{17034E33-C0F7-4D09-90F8-449B69FD0C2F}" destId="{6FE946E8-3F1B-4CB2-BFBE-F3085DDE9677}" srcOrd="0" destOrd="0" presId="urn:microsoft.com/office/officeart/2005/8/layout/radial1"/>
    <dgm:cxn modelId="{3E8C5ED4-A1F3-4CE7-BACB-5CD89B9E097C}" type="presParOf" srcId="{48EDF0A7-B6F1-44E8-8B49-D3CCD11AFEA6}" destId="{06C68E34-9A25-4FAF-B27C-71C10BE4B4E7}" srcOrd="14" destOrd="0" presId="urn:microsoft.com/office/officeart/2005/8/layout/radial1"/>
    <dgm:cxn modelId="{227F0DA2-D963-4F57-BB56-CF5C2BC9FE0D}" type="presParOf" srcId="{48EDF0A7-B6F1-44E8-8B49-D3CCD11AFEA6}" destId="{CCB1A71F-935A-4F00-BC10-8D589A2AC1EC}" srcOrd="15" destOrd="0" presId="urn:microsoft.com/office/officeart/2005/8/layout/radial1"/>
    <dgm:cxn modelId="{B500D8CA-D90C-4403-A273-EE7445759792}" type="presParOf" srcId="{CCB1A71F-935A-4F00-BC10-8D589A2AC1EC}" destId="{E7013F7B-EEEC-46D7-899B-B22F20D4EDD1}" srcOrd="0" destOrd="0" presId="urn:microsoft.com/office/officeart/2005/8/layout/radial1"/>
    <dgm:cxn modelId="{0708D039-D48F-4640-A886-9CCECD0A6260}" type="presParOf" srcId="{48EDF0A7-B6F1-44E8-8B49-D3CCD11AFEA6}" destId="{45CF95E5-7C89-4A34-B096-6D021F9ED4DF}" srcOrd="16" destOrd="0" presId="urn:microsoft.com/office/officeart/2005/8/layout/radial1"/>
    <dgm:cxn modelId="{69A53E57-C7CC-41A7-94ED-648FA2961F92}" type="presParOf" srcId="{48EDF0A7-B6F1-44E8-8B49-D3CCD11AFEA6}" destId="{AD536FCF-3F1C-4A4D-8B25-50B5AC02EF5C}" srcOrd="17" destOrd="0" presId="urn:microsoft.com/office/officeart/2005/8/layout/radial1"/>
    <dgm:cxn modelId="{4FF1E534-5837-4C67-9AB3-C13086C8E50B}" type="presParOf" srcId="{AD536FCF-3F1C-4A4D-8B25-50B5AC02EF5C}" destId="{A088E252-6496-4069-9B72-837AD904CA40}" srcOrd="0" destOrd="0" presId="urn:microsoft.com/office/officeart/2005/8/layout/radial1"/>
    <dgm:cxn modelId="{B2DE6C77-4AE7-4A13-B967-15267BBED702}" type="presParOf" srcId="{48EDF0A7-B6F1-44E8-8B49-D3CCD11AFEA6}" destId="{BFEFC6AD-D342-4C67-811E-935636B112C4}" srcOrd="18" destOrd="0" presId="urn:microsoft.com/office/officeart/2005/8/layout/radial1"/>
    <dgm:cxn modelId="{055F9965-4638-42AC-A9E2-59D2A67DAAC3}" type="presParOf" srcId="{48EDF0A7-B6F1-44E8-8B49-D3CCD11AFEA6}" destId="{6A4E54EC-BA73-4243-80E3-7D933A872EAE}" srcOrd="19" destOrd="0" presId="urn:microsoft.com/office/officeart/2005/8/layout/radial1"/>
    <dgm:cxn modelId="{F592B368-AF9A-4AA0-9FF1-E79ECE951BB5}" type="presParOf" srcId="{6A4E54EC-BA73-4243-80E3-7D933A872EAE}" destId="{BE7AF477-6AC5-42CB-9992-F795952B856A}" srcOrd="0" destOrd="0" presId="urn:microsoft.com/office/officeart/2005/8/layout/radial1"/>
    <dgm:cxn modelId="{3A45FD4A-274D-4D30-A83F-CE64DCCC3EBD}" type="presParOf" srcId="{48EDF0A7-B6F1-44E8-8B49-D3CCD11AFEA6}" destId="{A1616ED9-0B57-421F-A7B8-EE9B4BD76BDB}" srcOrd="20" destOrd="0" presId="urn:microsoft.com/office/officeart/2005/8/layout/radial1"/>
    <dgm:cxn modelId="{89DD0BFD-590D-49EF-9942-C5524AEFADFB}" type="presParOf" srcId="{48EDF0A7-B6F1-44E8-8B49-D3CCD11AFEA6}" destId="{AFB98B93-058E-4121-A673-3628BFBE1895}" srcOrd="21" destOrd="0" presId="urn:microsoft.com/office/officeart/2005/8/layout/radial1"/>
    <dgm:cxn modelId="{AE42129A-56A5-4A48-B71D-55278BF745C8}" type="presParOf" srcId="{AFB98B93-058E-4121-A673-3628BFBE1895}" destId="{85D76C40-F45C-4D76-90EF-EE7C8A3375C3}" srcOrd="0" destOrd="0" presId="urn:microsoft.com/office/officeart/2005/8/layout/radial1"/>
    <dgm:cxn modelId="{5E2734A2-1554-4CEB-8D85-FC3305869222}" type="presParOf" srcId="{48EDF0A7-B6F1-44E8-8B49-D3CCD11AFEA6}" destId="{E3D3652B-9779-474D-A613-220EDF19EA27}" srcOrd="22" destOrd="0" presId="urn:microsoft.com/office/officeart/2005/8/layout/radial1"/>
    <dgm:cxn modelId="{27045539-52C8-4094-BAF0-2E6F09C32568}" type="presParOf" srcId="{48EDF0A7-B6F1-44E8-8B49-D3CCD11AFEA6}" destId="{3A4A3DC6-3F29-486B-9B60-8848EC79F4E3}" srcOrd="23" destOrd="0" presId="urn:microsoft.com/office/officeart/2005/8/layout/radial1"/>
    <dgm:cxn modelId="{40722AD0-8224-40FF-9D2D-255EC2088203}" type="presParOf" srcId="{3A4A3DC6-3F29-486B-9B60-8848EC79F4E3}" destId="{F6115626-38AD-43F7-AB6E-F6CD6CE9BAF0}" srcOrd="0" destOrd="0" presId="urn:microsoft.com/office/officeart/2005/8/layout/radial1"/>
    <dgm:cxn modelId="{77EA27F8-0EC8-4E7A-B8FB-3E581F31F503}" type="presParOf" srcId="{48EDF0A7-B6F1-44E8-8B49-D3CCD11AFEA6}" destId="{DA63EDE3-3871-4459-A3AC-A98CF6A34642}" srcOrd="24" destOrd="0" presId="urn:microsoft.com/office/officeart/2005/8/layout/radial1"/>
    <dgm:cxn modelId="{485A45A0-DB51-499D-99AB-88A81F8AB857}" type="presParOf" srcId="{48EDF0A7-B6F1-44E8-8B49-D3CCD11AFEA6}" destId="{3D0F944E-EA1E-4596-BB9C-11C198454DF2}" srcOrd="25" destOrd="0" presId="urn:microsoft.com/office/officeart/2005/8/layout/radial1"/>
    <dgm:cxn modelId="{E66B7721-E074-4C67-A836-493C6BBD311B}" type="presParOf" srcId="{3D0F944E-EA1E-4596-BB9C-11C198454DF2}" destId="{53C9F692-1AF8-44D4-BC61-6B6763A3D04D}" srcOrd="0" destOrd="0" presId="urn:microsoft.com/office/officeart/2005/8/layout/radial1"/>
    <dgm:cxn modelId="{38BADB0A-5554-4C5E-9FF6-BA90D134D3D5}" type="presParOf" srcId="{48EDF0A7-B6F1-44E8-8B49-D3CCD11AFEA6}" destId="{7923AE6A-405E-40DB-9DA9-09E3E8ECFBC0}" srcOrd="26" destOrd="0" presId="urn:microsoft.com/office/officeart/2005/8/layout/radial1"/>
    <dgm:cxn modelId="{919FE803-E3B4-4536-AFCF-6C94CEAFD668}" type="presParOf" srcId="{48EDF0A7-B6F1-44E8-8B49-D3CCD11AFEA6}" destId="{B2616478-8FB6-4E55-9B31-D0CFEAF4A971}" srcOrd="27" destOrd="0" presId="urn:microsoft.com/office/officeart/2005/8/layout/radial1"/>
    <dgm:cxn modelId="{4F48CFE2-7A44-41E6-8231-7FE68D046C27}" type="presParOf" srcId="{B2616478-8FB6-4E55-9B31-D0CFEAF4A971}" destId="{9805C6D9-3D1B-4C3D-BE5B-D0A8E76F5BE1}" srcOrd="0" destOrd="0" presId="urn:microsoft.com/office/officeart/2005/8/layout/radial1"/>
    <dgm:cxn modelId="{0A5570BD-3BDB-483A-9963-AC8F0DB75E32}" type="presParOf" srcId="{48EDF0A7-B6F1-44E8-8B49-D3CCD11AFEA6}" destId="{D3D82D88-9B06-40CF-862E-D29044E2BEED}" srcOrd="28" destOrd="0" presId="urn:microsoft.com/office/officeart/2005/8/layout/radia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F87755-48F0-4E19-BC6B-F42C6D6A25CD}">
      <dsp:nvSpPr>
        <dsp:cNvPr id="0" name=""/>
        <dsp:cNvSpPr/>
      </dsp:nvSpPr>
      <dsp:spPr>
        <a:xfrm>
          <a:off x="4004360" y="1331477"/>
          <a:ext cx="3671058" cy="3517615"/>
        </a:xfrm>
        <a:prstGeom prst="ellipse">
          <a:avLst/>
        </a:prstGeom>
        <a:solidFill>
          <a:srgbClr val="00B050"/>
        </a:solidFill>
        <a:ln w="19050" cap="rnd"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22860" tIns="22860" rIns="22860" bIns="22860" numCol="1" spcCol="1270" anchor="ctr" anchorCtr="0">
          <a:noAutofit/>
        </a:bodyPr>
        <a:lstStyle/>
        <a:p>
          <a:pPr lvl="0" algn="ctr" defTabSz="1600200" rtl="0">
            <a:lnSpc>
              <a:spcPct val="90000"/>
            </a:lnSpc>
            <a:spcBef>
              <a:spcPct val="0"/>
            </a:spcBef>
            <a:spcAft>
              <a:spcPct val="35000"/>
            </a:spcAft>
          </a:pPr>
          <a:r>
            <a:rPr lang="en-IN" sz="3600" b="1" kern="1200" dirty="0" smtClean="0">
              <a:solidFill>
                <a:schemeClr val="tx1"/>
              </a:solidFill>
              <a:effectLst>
                <a:outerShdw blurRad="38100" dist="38100" dir="2700000" algn="tl">
                  <a:srgbClr val="000000">
                    <a:alpha val="43137"/>
                  </a:srgbClr>
                </a:outerShdw>
              </a:effectLst>
            </a:rPr>
            <a:t>Principles</a:t>
          </a:r>
          <a:r>
            <a:rPr lang="en-IN" sz="3600" b="1" kern="1200" baseline="0" dirty="0" smtClean="0">
              <a:solidFill>
                <a:schemeClr val="tx1"/>
              </a:solidFill>
              <a:effectLst>
                <a:outerShdw blurRad="38100" dist="38100" dir="2700000" algn="tl">
                  <a:srgbClr val="000000">
                    <a:alpha val="43137"/>
                  </a:srgbClr>
                </a:outerShdw>
              </a:effectLst>
            </a:rPr>
            <a:t> </a:t>
          </a:r>
        </a:p>
        <a:p>
          <a:pPr lvl="0" algn="ctr" defTabSz="1600200" rtl="0">
            <a:lnSpc>
              <a:spcPct val="90000"/>
            </a:lnSpc>
            <a:spcBef>
              <a:spcPct val="0"/>
            </a:spcBef>
            <a:spcAft>
              <a:spcPct val="35000"/>
            </a:spcAft>
          </a:pPr>
          <a:r>
            <a:rPr lang="en-IN" sz="4000" b="1" kern="1200" baseline="0" dirty="0" smtClean="0">
              <a:solidFill>
                <a:schemeClr val="tx1"/>
              </a:solidFill>
              <a:effectLst>
                <a:outerShdw blurRad="38100" dist="38100" dir="2700000" algn="tl">
                  <a:srgbClr val="000000">
                    <a:alpha val="43137"/>
                  </a:srgbClr>
                </a:outerShdw>
              </a:effectLst>
            </a:rPr>
            <a:t>Of</a:t>
          </a:r>
          <a:r>
            <a:rPr lang="en-IN" sz="3600" b="1" kern="1200" baseline="0" dirty="0" smtClean="0">
              <a:solidFill>
                <a:schemeClr val="tx1"/>
              </a:solidFill>
              <a:effectLst>
                <a:outerShdw blurRad="38100" dist="38100" dir="2700000" algn="tl">
                  <a:srgbClr val="000000">
                    <a:alpha val="43137"/>
                  </a:srgbClr>
                </a:outerShdw>
              </a:effectLst>
            </a:rPr>
            <a:t> </a:t>
          </a:r>
        </a:p>
        <a:p>
          <a:pPr lvl="0" algn="ctr" defTabSz="1600200" rtl="0">
            <a:lnSpc>
              <a:spcPct val="90000"/>
            </a:lnSpc>
            <a:spcBef>
              <a:spcPct val="0"/>
            </a:spcBef>
            <a:spcAft>
              <a:spcPct val="35000"/>
            </a:spcAft>
          </a:pPr>
          <a:r>
            <a:rPr lang="en-IN" sz="3200" b="1" kern="1200" baseline="0" dirty="0" smtClean="0">
              <a:solidFill>
                <a:schemeClr val="tx1"/>
              </a:solidFill>
              <a:effectLst>
                <a:outerShdw blurRad="38100" dist="38100" dir="2700000" algn="tl">
                  <a:srgbClr val="000000">
                    <a:alpha val="43137"/>
                  </a:srgbClr>
                </a:outerShdw>
              </a:effectLst>
            </a:rPr>
            <a:t>Management</a:t>
          </a:r>
          <a:endParaRPr lang="en-IN" sz="3600" b="1" kern="1200" dirty="0">
            <a:solidFill>
              <a:schemeClr val="tx1"/>
            </a:solidFill>
            <a:effectLst>
              <a:outerShdw blurRad="38100" dist="38100" dir="2700000" algn="tl">
                <a:srgbClr val="000000">
                  <a:alpha val="43137"/>
                </a:srgbClr>
              </a:outerShdw>
            </a:effectLst>
          </a:endParaRPr>
        </a:p>
      </dsp:txBody>
      <dsp:txXfrm>
        <a:off x="4004360" y="1331477"/>
        <a:ext cx="3671058" cy="3517615"/>
      </dsp:txXfrm>
    </dsp:sp>
    <dsp:sp modelId="{0FC0BDAF-34AD-4834-B7B9-37E5D4147D4C}">
      <dsp:nvSpPr>
        <dsp:cNvPr id="0" name=""/>
        <dsp:cNvSpPr/>
      </dsp:nvSpPr>
      <dsp:spPr>
        <a:xfrm rot="16249649">
          <a:off x="5695355" y="1152207"/>
          <a:ext cx="344851" cy="14061"/>
        </a:xfrm>
        <a:custGeom>
          <a:avLst/>
          <a:gdLst/>
          <a:ahLst/>
          <a:cxnLst/>
          <a:rect l="0" t="0" r="0" b="0"/>
          <a:pathLst>
            <a:path>
              <a:moveTo>
                <a:pt x="0" y="7030"/>
              </a:moveTo>
              <a:lnTo>
                <a:pt x="344851" y="7030"/>
              </a:lnTo>
            </a:path>
          </a:pathLst>
        </a:custGeom>
        <a:noFill/>
        <a:ln w="25400" cap="rnd" cmpd="sng" algn="ctr">
          <a:solidFill>
            <a:schemeClr val="accent4"/>
          </a:solidFill>
          <a:prstDash val="solid"/>
        </a:ln>
        <a:effectLst>
          <a:outerShdw blurRad="38100" dist="254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IN" sz="400" kern="1200">
            <a:solidFill>
              <a:schemeClr val="tx1"/>
            </a:solidFill>
          </a:endParaRPr>
        </a:p>
      </dsp:txBody>
      <dsp:txXfrm rot="16249649">
        <a:off x="5859159" y="1150617"/>
        <a:ext cx="17242" cy="17242"/>
      </dsp:txXfrm>
    </dsp:sp>
    <dsp:sp modelId="{3A7C36AD-BF82-4746-AD00-83288E5F334A}">
      <dsp:nvSpPr>
        <dsp:cNvPr id="0" name=""/>
        <dsp:cNvSpPr/>
      </dsp:nvSpPr>
      <dsp:spPr>
        <a:xfrm>
          <a:off x="5196518" y="269784"/>
          <a:ext cx="1357861" cy="717056"/>
        </a:xfrm>
        <a:prstGeom prst="ellipse">
          <a:avLst/>
        </a:prstGeom>
        <a:solidFill>
          <a:srgbClr val="00B050"/>
        </a:solidFill>
        <a:ln w="25400"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IN" sz="1400" kern="1200" dirty="0" smtClean="0">
              <a:solidFill>
                <a:schemeClr val="tx1"/>
              </a:solidFill>
            </a:rPr>
            <a:t>DIVISION OF WORK</a:t>
          </a:r>
          <a:endParaRPr lang="en-IN" sz="1400" kern="1200" dirty="0">
            <a:solidFill>
              <a:schemeClr val="tx1"/>
            </a:solidFill>
          </a:endParaRPr>
        </a:p>
      </dsp:txBody>
      <dsp:txXfrm>
        <a:off x="5196518" y="269784"/>
        <a:ext cx="1357861" cy="717056"/>
      </dsp:txXfrm>
    </dsp:sp>
    <dsp:sp modelId="{97652E97-61BA-4852-8248-8232A8E12257}">
      <dsp:nvSpPr>
        <dsp:cNvPr id="0" name=""/>
        <dsp:cNvSpPr/>
      </dsp:nvSpPr>
      <dsp:spPr>
        <a:xfrm rot="18066387">
          <a:off x="6645495" y="1360219"/>
          <a:ext cx="468121" cy="14061"/>
        </a:xfrm>
        <a:custGeom>
          <a:avLst/>
          <a:gdLst/>
          <a:ahLst/>
          <a:cxnLst/>
          <a:rect l="0" t="0" r="0" b="0"/>
          <a:pathLst>
            <a:path>
              <a:moveTo>
                <a:pt x="0" y="7030"/>
              </a:moveTo>
              <a:lnTo>
                <a:pt x="468121" y="7030"/>
              </a:lnTo>
            </a:path>
          </a:pathLst>
        </a:custGeom>
        <a:noFill/>
        <a:ln w="25400" cap="rnd" cmpd="sng" algn="ctr">
          <a:solidFill>
            <a:schemeClr val="accent4"/>
          </a:solidFill>
          <a:prstDash val="solid"/>
        </a:ln>
        <a:effectLst>
          <a:outerShdw blurRad="38100" dist="254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IN" sz="400" kern="1200">
            <a:solidFill>
              <a:schemeClr val="tx1"/>
            </a:solidFill>
          </a:endParaRPr>
        </a:p>
      </dsp:txBody>
      <dsp:txXfrm rot="18066387">
        <a:off x="6867852" y="1355546"/>
        <a:ext cx="23406" cy="23406"/>
      </dsp:txXfrm>
    </dsp:sp>
    <dsp:sp modelId="{98E96289-B046-439D-BFC7-CE0CF1FE9BF2}">
      <dsp:nvSpPr>
        <dsp:cNvPr id="0" name=""/>
        <dsp:cNvSpPr/>
      </dsp:nvSpPr>
      <dsp:spPr>
        <a:xfrm>
          <a:off x="6606775" y="471230"/>
          <a:ext cx="1194196" cy="717056"/>
        </a:xfrm>
        <a:prstGeom prst="ellipse">
          <a:avLst/>
        </a:prstGeom>
        <a:solidFill>
          <a:srgbClr val="00B050"/>
        </a:solidFill>
        <a:ln w="25400"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IN" sz="1400" kern="1200" dirty="0" smtClean="0">
              <a:solidFill>
                <a:schemeClr val="tx1"/>
              </a:solidFill>
            </a:rPr>
            <a:t>Authority</a:t>
          </a:r>
          <a:endParaRPr lang="en-IN" sz="1400" kern="1200" dirty="0">
            <a:solidFill>
              <a:schemeClr val="tx1"/>
            </a:solidFill>
          </a:endParaRPr>
        </a:p>
      </dsp:txBody>
      <dsp:txXfrm>
        <a:off x="6606775" y="471230"/>
        <a:ext cx="1194196" cy="717056"/>
      </dsp:txXfrm>
    </dsp:sp>
    <dsp:sp modelId="{1BC8F5BA-48B3-4BF2-B333-4D8075C078C5}">
      <dsp:nvSpPr>
        <dsp:cNvPr id="0" name=""/>
        <dsp:cNvSpPr/>
      </dsp:nvSpPr>
      <dsp:spPr>
        <a:xfrm rot="19285714">
          <a:off x="7212170" y="1847962"/>
          <a:ext cx="353453" cy="14061"/>
        </a:xfrm>
        <a:custGeom>
          <a:avLst/>
          <a:gdLst/>
          <a:ahLst/>
          <a:cxnLst/>
          <a:rect l="0" t="0" r="0" b="0"/>
          <a:pathLst>
            <a:path>
              <a:moveTo>
                <a:pt x="0" y="7030"/>
              </a:moveTo>
              <a:lnTo>
                <a:pt x="353453" y="7030"/>
              </a:lnTo>
            </a:path>
          </a:pathLst>
        </a:custGeom>
        <a:noFill/>
        <a:ln w="25400" cap="rnd" cmpd="sng" algn="ctr">
          <a:solidFill>
            <a:schemeClr val="accent4"/>
          </a:solidFill>
          <a:prstDash val="solid"/>
        </a:ln>
        <a:effectLst>
          <a:outerShdw blurRad="38100" dist="254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IN" sz="400" kern="1200">
            <a:solidFill>
              <a:schemeClr val="tx1"/>
            </a:solidFill>
          </a:endParaRPr>
        </a:p>
      </dsp:txBody>
      <dsp:txXfrm rot="19285714">
        <a:off x="7380061" y="1846156"/>
        <a:ext cx="17672" cy="17672"/>
      </dsp:txXfrm>
    </dsp:sp>
    <dsp:sp modelId="{3BBF7E22-E666-437D-A089-932391F47B50}">
      <dsp:nvSpPr>
        <dsp:cNvPr id="0" name=""/>
        <dsp:cNvSpPr/>
      </dsp:nvSpPr>
      <dsp:spPr>
        <a:xfrm>
          <a:off x="7289126" y="1099859"/>
          <a:ext cx="1194196" cy="717056"/>
        </a:xfrm>
        <a:prstGeom prst="ellipse">
          <a:avLst/>
        </a:prstGeom>
        <a:solidFill>
          <a:srgbClr val="00B050"/>
        </a:solidFill>
        <a:ln w="25400" cap="rnd"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IN" sz="1400" kern="1200" dirty="0" smtClean="0">
              <a:solidFill>
                <a:schemeClr val="tx1"/>
              </a:solidFill>
            </a:rPr>
            <a:t>DISCIPLINE</a:t>
          </a:r>
          <a:endParaRPr lang="en-IN" sz="1400" kern="1200" dirty="0">
            <a:solidFill>
              <a:schemeClr val="tx1"/>
            </a:solidFill>
          </a:endParaRPr>
        </a:p>
      </dsp:txBody>
      <dsp:txXfrm>
        <a:off x="7289126" y="1099859"/>
        <a:ext cx="1194196" cy="717056"/>
      </dsp:txXfrm>
    </dsp:sp>
    <dsp:sp modelId="{D554A3E6-598E-40C1-875B-444C3C3F95FB}">
      <dsp:nvSpPr>
        <dsp:cNvPr id="0" name=""/>
        <dsp:cNvSpPr/>
      </dsp:nvSpPr>
      <dsp:spPr>
        <a:xfrm rot="20828571">
          <a:off x="7622787" y="2651968"/>
          <a:ext cx="213379" cy="14061"/>
        </a:xfrm>
        <a:custGeom>
          <a:avLst/>
          <a:gdLst/>
          <a:ahLst/>
          <a:cxnLst/>
          <a:rect l="0" t="0" r="0" b="0"/>
          <a:pathLst>
            <a:path>
              <a:moveTo>
                <a:pt x="0" y="7030"/>
              </a:moveTo>
              <a:lnTo>
                <a:pt x="213379" y="7030"/>
              </a:lnTo>
            </a:path>
          </a:pathLst>
        </a:custGeom>
        <a:noFill/>
        <a:ln w="25400" cap="rnd" cmpd="sng" algn="ctr">
          <a:solidFill>
            <a:schemeClr val="accent4"/>
          </a:solidFill>
          <a:prstDash val="solid"/>
        </a:ln>
        <a:effectLst>
          <a:outerShdw blurRad="38100" dist="254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IN" sz="400" kern="1200">
            <a:solidFill>
              <a:schemeClr val="tx1"/>
            </a:solidFill>
          </a:endParaRPr>
        </a:p>
      </dsp:txBody>
      <dsp:txXfrm rot="20828571">
        <a:off x="7724143" y="2653664"/>
        <a:ext cx="10668" cy="10668"/>
      </dsp:txXfrm>
    </dsp:sp>
    <dsp:sp modelId="{3D4CB466-1953-48E3-86D4-48239601C888}">
      <dsp:nvSpPr>
        <dsp:cNvPr id="0" name=""/>
        <dsp:cNvSpPr/>
      </dsp:nvSpPr>
      <dsp:spPr>
        <a:xfrm>
          <a:off x="7794529" y="2149339"/>
          <a:ext cx="1194196" cy="717056"/>
        </a:xfrm>
        <a:prstGeom prst="ellipse">
          <a:avLst/>
        </a:prstGeom>
        <a:solidFill>
          <a:srgbClr val="00B050"/>
        </a:solidFill>
        <a:ln w="25400"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IN" sz="1400" kern="1200" dirty="0" smtClean="0">
              <a:solidFill>
                <a:schemeClr val="tx1"/>
              </a:solidFill>
            </a:rPr>
            <a:t>UNITY OF COMMA-ND</a:t>
          </a:r>
          <a:endParaRPr lang="en-IN" sz="1400" kern="1200" dirty="0">
            <a:solidFill>
              <a:schemeClr val="tx1"/>
            </a:solidFill>
          </a:endParaRPr>
        </a:p>
      </dsp:txBody>
      <dsp:txXfrm>
        <a:off x="7794529" y="2149339"/>
        <a:ext cx="1194196" cy="717056"/>
      </dsp:txXfrm>
    </dsp:sp>
    <dsp:sp modelId="{52B914A7-77BD-4449-8082-02317673EAF1}">
      <dsp:nvSpPr>
        <dsp:cNvPr id="0" name=""/>
        <dsp:cNvSpPr/>
      </dsp:nvSpPr>
      <dsp:spPr>
        <a:xfrm rot="771429">
          <a:off x="7622787" y="3514540"/>
          <a:ext cx="213379" cy="14061"/>
        </a:xfrm>
        <a:custGeom>
          <a:avLst/>
          <a:gdLst/>
          <a:ahLst/>
          <a:cxnLst/>
          <a:rect l="0" t="0" r="0" b="0"/>
          <a:pathLst>
            <a:path>
              <a:moveTo>
                <a:pt x="0" y="7030"/>
              </a:moveTo>
              <a:lnTo>
                <a:pt x="213379" y="7030"/>
              </a:lnTo>
            </a:path>
          </a:pathLst>
        </a:custGeom>
        <a:noFill/>
        <a:ln w="25400" cap="rnd" cmpd="sng" algn="ctr">
          <a:solidFill>
            <a:schemeClr val="accent4"/>
          </a:solidFill>
          <a:prstDash val="solid"/>
        </a:ln>
        <a:effectLst>
          <a:outerShdw blurRad="38100" dist="254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IN" sz="400" kern="1200">
            <a:solidFill>
              <a:schemeClr val="tx1"/>
            </a:solidFill>
          </a:endParaRPr>
        </a:p>
      </dsp:txBody>
      <dsp:txXfrm rot="771429">
        <a:off x="7724143" y="3516237"/>
        <a:ext cx="10668" cy="10668"/>
      </dsp:txXfrm>
    </dsp:sp>
    <dsp:sp modelId="{9F3802CD-169E-415C-95B2-6E71709B8CDC}">
      <dsp:nvSpPr>
        <dsp:cNvPr id="0" name=""/>
        <dsp:cNvSpPr/>
      </dsp:nvSpPr>
      <dsp:spPr>
        <a:xfrm>
          <a:off x="7794529" y="3314174"/>
          <a:ext cx="1194196" cy="717056"/>
        </a:xfrm>
        <a:prstGeom prst="ellipse">
          <a:avLst/>
        </a:prstGeom>
        <a:solidFill>
          <a:srgbClr val="00B050"/>
        </a:solidFill>
        <a:ln w="25400"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IN" sz="1400" kern="1200" dirty="0" smtClean="0">
              <a:solidFill>
                <a:schemeClr val="tx1"/>
              </a:solidFill>
            </a:rPr>
            <a:t>UNITY OF DIRECTION</a:t>
          </a:r>
          <a:endParaRPr lang="en-IN" sz="1400" kern="1200" dirty="0">
            <a:solidFill>
              <a:schemeClr val="tx1"/>
            </a:solidFill>
          </a:endParaRPr>
        </a:p>
      </dsp:txBody>
      <dsp:txXfrm>
        <a:off x="7794529" y="3314174"/>
        <a:ext cx="1194196" cy="717056"/>
      </dsp:txXfrm>
    </dsp:sp>
    <dsp:sp modelId="{0B2ADDB4-8837-4DFF-979B-C461303A718C}">
      <dsp:nvSpPr>
        <dsp:cNvPr id="0" name=""/>
        <dsp:cNvSpPr/>
      </dsp:nvSpPr>
      <dsp:spPr>
        <a:xfrm rot="2187085">
          <a:off x="7276165" y="4210066"/>
          <a:ext cx="178453" cy="14061"/>
        </a:xfrm>
        <a:custGeom>
          <a:avLst/>
          <a:gdLst/>
          <a:ahLst/>
          <a:cxnLst/>
          <a:rect l="0" t="0" r="0" b="0"/>
          <a:pathLst>
            <a:path>
              <a:moveTo>
                <a:pt x="0" y="7030"/>
              </a:moveTo>
              <a:lnTo>
                <a:pt x="178453" y="7030"/>
              </a:lnTo>
            </a:path>
          </a:pathLst>
        </a:custGeom>
        <a:noFill/>
        <a:ln w="25400" cap="rnd" cmpd="sng" algn="ctr">
          <a:solidFill>
            <a:schemeClr val="accent4"/>
          </a:solidFill>
          <a:prstDash val="solid"/>
        </a:ln>
        <a:effectLst>
          <a:outerShdw blurRad="38100" dist="254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IN" sz="400" kern="1200">
            <a:solidFill>
              <a:schemeClr val="tx1"/>
            </a:solidFill>
          </a:endParaRPr>
        </a:p>
      </dsp:txBody>
      <dsp:txXfrm rot="2187085">
        <a:off x="7360931" y="4212636"/>
        <a:ext cx="8922" cy="8922"/>
      </dsp:txXfrm>
    </dsp:sp>
    <dsp:sp modelId="{B0F02BD7-4016-4C02-A5E9-F952C997D7F7}">
      <dsp:nvSpPr>
        <dsp:cNvPr id="0" name=""/>
        <dsp:cNvSpPr/>
      </dsp:nvSpPr>
      <dsp:spPr>
        <a:xfrm>
          <a:off x="6975153" y="4099646"/>
          <a:ext cx="2512173" cy="1514017"/>
        </a:xfrm>
        <a:prstGeom prst="ellipse">
          <a:avLst/>
        </a:prstGeom>
        <a:solidFill>
          <a:srgbClr val="00B050"/>
        </a:solidFill>
        <a:ln w="25400"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IN" sz="1400" kern="1200" dirty="0" smtClean="0">
              <a:solidFill>
                <a:schemeClr val="tx1"/>
              </a:solidFill>
            </a:rPr>
            <a:t>SUBORDIN-ATION OF INDIVIDUAL INTERESTS TO THE GENERAL INTERESTS</a:t>
          </a:r>
          <a:endParaRPr lang="en-IN" sz="1400" kern="1200" dirty="0">
            <a:solidFill>
              <a:schemeClr val="tx1"/>
            </a:solidFill>
          </a:endParaRPr>
        </a:p>
      </dsp:txBody>
      <dsp:txXfrm>
        <a:off x="6975153" y="4099646"/>
        <a:ext cx="2512173" cy="1514017"/>
      </dsp:txXfrm>
    </dsp:sp>
    <dsp:sp modelId="{17034E33-C0F7-4D09-90F8-449B69FD0C2F}">
      <dsp:nvSpPr>
        <dsp:cNvPr id="0" name=""/>
        <dsp:cNvSpPr/>
      </dsp:nvSpPr>
      <dsp:spPr>
        <a:xfrm rot="3857143">
          <a:off x="6478022" y="4888616"/>
          <a:ext cx="462568" cy="14061"/>
        </a:xfrm>
        <a:custGeom>
          <a:avLst/>
          <a:gdLst/>
          <a:ahLst/>
          <a:cxnLst/>
          <a:rect l="0" t="0" r="0" b="0"/>
          <a:pathLst>
            <a:path>
              <a:moveTo>
                <a:pt x="0" y="7030"/>
              </a:moveTo>
              <a:lnTo>
                <a:pt x="462568" y="7030"/>
              </a:lnTo>
            </a:path>
          </a:pathLst>
        </a:custGeom>
        <a:noFill/>
        <a:ln w="25400" cap="rnd" cmpd="sng" algn="ctr">
          <a:solidFill>
            <a:schemeClr val="accent4"/>
          </a:solidFill>
          <a:prstDash val="solid"/>
        </a:ln>
        <a:effectLst>
          <a:outerShdw blurRad="38100" dist="254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IN" sz="400" kern="1200">
            <a:solidFill>
              <a:schemeClr val="tx1"/>
            </a:solidFill>
          </a:endParaRPr>
        </a:p>
      </dsp:txBody>
      <dsp:txXfrm rot="3857143">
        <a:off x="6697742" y="4884083"/>
        <a:ext cx="23128" cy="23128"/>
      </dsp:txXfrm>
    </dsp:sp>
    <dsp:sp modelId="{06C68E34-9A25-4FAF-B27C-71C10BE4B4E7}">
      <dsp:nvSpPr>
        <dsp:cNvPr id="0" name=""/>
        <dsp:cNvSpPr/>
      </dsp:nvSpPr>
      <dsp:spPr>
        <a:xfrm>
          <a:off x="6378422" y="5089917"/>
          <a:ext cx="1194196" cy="717056"/>
        </a:xfrm>
        <a:prstGeom prst="ellipse">
          <a:avLst/>
        </a:prstGeom>
        <a:solidFill>
          <a:srgbClr val="00B050"/>
        </a:solidFill>
        <a:ln w="25400"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IN" sz="1400" kern="1200" dirty="0" smtClean="0">
              <a:solidFill>
                <a:schemeClr val="tx1"/>
              </a:solidFill>
            </a:rPr>
            <a:t>REMUNE-RATION</a:t>
          </a:r>
          <a:endParaRPr lang="en-IN" sz="1400" kern="1200" dirty="0">
            <a:solidFill>
              <a:schemeClr val="tx1"/>
            </a:solidFill>
          </a:endParaRPr>
        </a:p>
      </dsp:txBody>
      <dsp:txXfrm>
        <a:off x="6378422" y="5089917"/>
        <a:ext cx="1194196" cy="717056"/>
      </dsp:txXfrm>
    </dsp:sp>
    <dsp:sp modelId="{CCB1A71F-935A-4F00-BC10-8D589A2AC1EC}">
      <dsp:nvSpPr>
        <dsp:cNvPr id="0" name=""/>
        <dsp:cNvSpPr/>
      </dsp:nvSpPr>
      <dsp:spPr>
        <a:xfrm rot="5400000">
          <a:off x="5589877" y="5092074"/>
          <a:ext cx="500024" cy="14061"/>
        </a:xfrm>
        <a:custGeom>
          <a:avLst/>
          <a:gdLst/>
          <a:ahLst/>
          <a:cxnLst/>
          <a:rect l="0" t="0" r="0" b="0"/>
          <a:pathLst>
            <a:path>
              <a:moveTo>
                <a:pt x="0" y="7030"/>
              </a:moveTo>
              <a:lnTo>
                <a:pt x="500024" y="7030"/>
              </a:lnTo>
            </a:path>
          </a:pathLst>
        </a:custGeom>
        <a:noFill/>
        <a:ln w="25400" cap="rnd" cmpd="sng" algn="ctr">
          <a:solidFill>
            <a:schemeClr val="accent4"/>
          </a:solidFill>
          <a:prstDash val="solid"/>
        </a:ln>
        <a:effectLst>
          <a:outerShdw blurRad="38100" dist="254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IN" sz="400" kern="1200">
            <a:solidFill>
              <a:schemeClr val="tx1"/>
            </a:solidFill>
          </a:endParaRPr>
        </a:p>
      </dsp:txBody>
      <dsp:txXfrm rot="5400000">
        <a:off x="5827389" y="5086604"/>
        <a:ext cx="25001" cy="25001"/>
      </dsp:txXfrm>
    </dsp:sp>
    <dsp:sp modelId="{45CF95E5-7C89-4A34-B096-6D021F9ED4DF}">
      <dsp:nvSpPr>
        <dsp:cNvPr id="0" name=""/>
        <dsp:cNvSpPr/>
      </dsp:nvSpPr>
      <dsp:spPr>
        <a:xfrm>
          <a:off x="5242791" y="5349117"/>
          <a:ext cx="1194196" cy="717056"/>
        </a:xfrm>
        <a:prstGeom prst="ellipse">
          <a:avLst/>
        </a:prstGeom>
        <a:solidFill>
          <a:srgbClr val="00B050"/>
        </a:solidFill>
        <a:ln w="25400"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IN" sz="1400" kern="1200" dirty="0" smtClean="0">
              <a:solidFill>
                <a:schemeClr val="tx1"/>
              </a:solidFill>
            </a:rPr>
            <a:t>CENTRALI-ZATION</a:t>
          </a:r>
          <a:endParaRPr lang="en-IN" sz="1400" kern="1200" dirty="0">
            <a:solidFill>
              <a:schemeClr val="tx1"/>
            </a:solidFill>
          </a:endParaRPr>
        </a:p>
      </dsp:txBody>
      <dsp:txXfrm>
        <a:off x="5242791" y="5349117"/>
        <a:ext cx="1194196" cy="717056"/>
      </dsp:txXfrm>
    </dsp:sp>
    <dsp:sp modelId="{AD536FCF-3F1C-4A4D-8B25-50B5AC02EF5C}">
      <dsp:nvSpPr>
        <dsp:cNvPr id="0" name=""/>
        <dsp:cNvSpPr/>
      </dsp:nvSpPr>
      <dsp:spPr>
        <a:xfrm rot="6942857">
          <a:off x="4739189" y="4888616"/>
          <a:ext cx="462568" cy="14061"/>
        </a:xfrm>
        <a:custGeom>
          <a:avLst/>
          <a:gdLst/>
          <a:ahLst/>
          <a:cxnLst/>
          <a:rect l="0" t="0" r="0" b="0"/>
          <a:pathLst>
            <a:path>
              <a:moveTo>
                <a:pt x="0" y="7030"/>
              </a:moveTo>
              <a:lnTo>
                <a:pt x="462568" y="7030"/>
              </a:lnTo>
            </a:path>
          </a:pathLst>
        </a:custGeom>
        <a:noFill/>
        <a:ln w="25400" cap="rnd" cmpd="sng" algn="ctr">
          <a:solidFill>
            <a:schemeClr val="accent4"/>
          </a:solidFill>
          <a:prstDash val="solid"/>
        </a:ln>
        <a:effectLst>
          <a:outerShdw blurRad="38100" dist="254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IN" sz="400" kern="1200">
            <a:solidFill>
              <a:schemeClr val="tx1"/>
            </a:solidFill>
          </a:endParaRPr>
        </a:p>
      </dsp:txBody>
      <dsp:txXfrm rot="6942857">
        <a:off x="4958909" y="4884083"/>
        <a:ext cx="23128" cy="23128"/>
      </dsp:txXfrm>
    </dsp:sp>
    <dsp:sp modelId="{BFEFC6AD-D342-4C67-811E-935636B112C4}">
      <dsp:nvSpPr>
        <dsp:cNvPr id="0" name=""/>
        <dsp:cNvSpPr/>
      </dsp:nvSpPr>
      <dsp:spPr>
        <a:xfrm>
          <a:off x="4107161" y="5089917"/>
          <a:ext cx="1194196" cy="717056"/>
        </a:xfrm>
        <a:prstGeom prst="ellipse">
          <a:avLst/>
        </a:prstGeom>
        <a:solidFill>
          <a:srgbClr val="00B050"/>
        </a:solidFill>
        <a:ln w="25400"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IN" sz="1400" kern="1200" dirty="0" smtClean="0">
              <a:solidFill>
                <a:schemeClr val="tx1"/>
              </a:solidFill>
            </a:rPr>
            <a:t>SCALAR CHAIN</a:t>
          </a:r>
          <a:endParaRPr lang="en-IN" sz="1400" kern="1200" dirty="0">
            <a:solidFill>
              <a:schemeClr val="tx1"/>
            </a:solidFill>
          </a:endParaRPr>
        </a:p>
      </dsp:txBody>
      <dsp:txXfrm>
        <a:off x="4107161" y="5089917"/>
        <a:ext cx="1194196" cy="717056"/>
      </dsp:txXfrm>
    </dsp:sp>
    <dsp:sp modelId="{6A4E54EC-BA73-4243-80E3-7D933A872EAE}">
      <dsp:nvSpPr>
        <dsp:cNvPr id="0" name=""/>
        <dsp:cNvSpPr/>
      </dsp:nvSpPr>
      <dsp:spPr>
        <a:xfrm rot="8485714">
          <a:off x="4114155" y="4318547"/>
          <a:ext cx="353453" cy="14061"/>
        </a:xfrm>
        <a:custGeom>
          <a:avLst/>
          <a:gdLst/>
          <a:ahLst/>
          <a:cxnLst/>
          <a:rect l="0" t="0" r="0" b="0"/>
          <a:pathLst>
            <a:path>
              <a:moveTo>
                <a:pt x="0" y="7030"/>
              </a:moveTo>
              <a:lnTo>
                <a:pt x="353453" y="7030"/>
              </a:lnTo>
            </a:path>
          </a:pathLst>
        </a:custGeom>
        <a:noFill/>
        <a:ln w="25400" cap="rnd" cmpd="sng" algn="ctr">
          <a:solidFill>
            <a:schemeClr val="accent4"/>
          </a:solidFill>
          <a:prstDash val="solid"/>
        </a:ln>
        <a:effectLst>
          <a:outerShdw blurRad="38100" dist="254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IN" sz="400" kern="1200">
            <a:solidFill>
              <a:schemeClr val="tx1"/>
            </a:solidFill>
          </a:endParaRPr>
        </a:p>
      </dsp:txBody>
      <dsp:txXfrm rot="8485714">
        <a:off x="4282046" y="4316741"/>
        <a:ext cx="17672" cy="17672"/>
      </dsp:txXfrm>
    </dsp:sp>
    <dsp:sp modelId="{A1616ED9-0B57-421F-A7B8-EE9B4BD76BDB}">
      <dsp:nvSpPr>
        <dsp:cNvPr id="0" name=""/>
        <dsp:cNvSpPr/>
      </dsp:nvSpPr>
      <dsp:spPr>
        <a:xfrm>
          <a:off x="3196456" y="4363654"/>
          <a:ext cx="1194196" cy="717056"/>
        </a:xfrm>
        <a:prstGeom prst="ellipse">
          <a:avLst/>
        </a:prstGeom>
        <a:solidFill>
          <a:srgbClr val="00B050"/>
        </a:solidFill>
        <a:ln w="25400"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IN" sz="1400" kern="1200" dirty="0" smtClean="0">
              <a:solidFill>
                <a:schemeClr val="tx1"/>
              </a:solidFill>
            </a:rPr>
            <a:t>ORDER</a:t>
          </a:r>
          <a:endParaRPr lang="en-IN" sz="1400" kern="1200" dirty="0">
            <a:solidFill>
              <a:schemeClr val="tx1"/>
            </a:solidFill>
          </a:endParaRPr>
        </a:p>
      </dsp:txBody>
      <dsp:txXfrm>
        <a:off x="3196456" y="4363654"/>
        <a:ext cx="1194196" cy="717056"/>
      </dsp:txXfrm>
    </dsp:sp>
    <dsp:sp modelId="{AFB98B93-058E-4121-A673-3628BFBE1895}">
      <dsp:nvSpPr>
        <dsp:cNvPr id="0" name=""/>
        <dsp:cNvSpPr/>
      </dsp:nvSpPr>
      <dsp:spPr>
        <a:xfrm rot="10028571">
          <a:off x="3843612" y="3514540"/>
          <a:ext cx="213379" cy="14061"/>
        </a:xfrm>
        <a:custGeom>
          <a:avLst/>
          <a:gdLst/>
          <a:ahLst/>
          <a:cxnLst/>
          <a:rect l="0" t="0" r="0" b="0"/>
          <a:pathLst>
            <a:path>
              <a:moveTo>
                <a:pt x="0" y="7030"/>
              </a:moveTo>
              <a:lnTo>
                <a:pt x="213379" y="7030"/>
              </a:lnTo>
            </a:path>
          </a:pathLst>
        </a:custGeom>
        <a:noFill/>
        <a:ln w="25400" cap="rnd" cmpd="sng" algn="ctr">
          <a:solidFill>
            <a:schemeClr val="accent4"/>
          </a:solidFill>
          <a:prstDash val="solid"/>
        </a:ln>
        <a:effectLst>
          <a:outerShdw blurRad="38100" dist="254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IN" sz="400" kern="1200">
            <a:solidFill>
              <a:schemeClr val="tx1"/>
            </a:solidFill>
          </a:endParaRPr>
        </a:p>
      </dsp:txBody>
      <dsp:txXfrm rot="10028571">
        <a:off x="3944968" y="3516237"/>
        <a:ext cx="10668" cy="10668"/>
      </dsp:txXfrm>
    </dsp:sp>
    <dsp:sp modelId="{E3D3652B-9779-474D-A613-220EDF19EA27}">
      <dsp:nvSpPr>
        <dsp:cNvPr id="0" name=""/>
        <dsp:cNvSpPr/>
      </dsp:nvSpPr>
      <dsp:spPr>
        <a:xfrm>
          <a:off x="2691053" y="3314174"/>
          <a:ext cx="1194196" cy="717056"/>
        </a:xfrm>
        <a:prstGeom prst="ellipse">
          <a:avLst/>
        </a:prstGeom>
        <a:solidFill>
          <a:srgbClr val="00B050"/>
        </a:solidFill>
        <a:ln w="25400"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IN" sz="1400" kern="1200" dirty="0" smtClean="0">
              <a:solidFill>
                <a:schemeClr val="tx1"/>
              </a:solidFill>
            </a:rPr>
            <a:t>EQUITY</a:t>
          </a:r>
          <a:endParaRPr lang="en-IN" sz="1400" kern="1200" dirty="0">
            <a:solidFill>
              <a:schemeClr val="tx1"/>
            </a:solidFill>
          </a:endParaRPr>
        </a:p>
      </dsp:txBody>
      <dsp:txXfrm>
        <a:off x="2691053" y="3314174"/>
        <a:ext cx="1194196" cy="717056"/>
      </dsp:txXfrm>
    </dsp:sp>
    <dsp:sp modelId="{3A4A3DC6-3F29-486B-9B60-8848EC79F4E3}">
      <dsp:nvSpPr>
        <dsp:cNvPr id="0" name=""/>
        <dsp:cNvSpPr/>
      </dsp:nvSpPr>
      <dsp:spPr>
        <a:xfrm rot="11498706">
          <a:off x="3939319" y="2702608"/>
          <a:ext cx="107181" cy="14061"/>
        </a:xfrm>
        <a:custGeom>
          <a:avLst/>
          <a:gdLst/>
          <a:ahLst/>
          <a:cxnLst/>
          <a:rect l="0" t="0" r="0" b="0"/>
          <a:pathLst>
            <a:path>
              <a:moveTo>
                <a:pt x="0" y="7030"/>
              </a:moveTo>
              <a:lnTo>
                <a:pt x="107181" y="7030"/>
              </a:lnTo>
            </a:path>
          </a:pathLst>
        </a:custGeom>
        <a:noFill/>
        <a:ln w="25400" cap="rnd" cmpd="sng" algn="ctr">
          <a:solidFill>
            <a:schemeClr val="accent4"/>
          </a:solidFill>
          <a:prstDash val="solid"/>
        </a:ln>
        <a:effectLst>
          <a:outerShdw blurRad="38100" dist="254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IN" sz="400" kern="1200">
            <a:solidFill>
              <a:schemeClr val="tx1"/>
            </a:solidFill>
          </a:endParaRPr>
        </a:p>
      </dsp:txBody>
      <dsp:txXfrm rot="11498706">
        <a:off x="3990230" y="2706960"/>
        <a:ext cx="5359" cy="5359"/>
      </dsp:txXfrm>
    </dsp:sp>
    <dsp:sp modelId="{DA63EDE3-3871-4459-A3AC-A98CF6A34642}">
      <dsp:nvSpPr>
        <dsp:cNvPr id="0" name=""/>
        <dsp:cNvSpPr/>
      </dsp:nvSpPr>
      <dsp:spPr>
        <a:xfrm>
          <a:off x="2041097" y="1880673"/>
          <a:ext cx="1945507" cy="1254381"/>
        </a:xfrm>
        <a:prstGeom prst="ellipse">
          <a:avLst/>
        </a:prstGeom>
        <a:solidFill>
          <a:srgbClr val="00B050"/>
        </a:solidFill>
        <a:ln w="25400"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IN" sz="1400" kern="1200" dirty="0" smtClean="0">
              <a:solidFill>
                <a:schemeClr val="tx1"/>
              </a:solidFill>
            </a:rPr>
            <a:t>STABILITY OF TENURE OF PERSONNEL</a:t>
          </a:r>
          <a:endParaRPr lang="en-IN" sz="1400" kern="1200" dirty="0">
            <a:solidFill>
              <a:schemeClr val="tx1"/>
            </a:solidFill>
          </a:endParaRPr>
        </a:p>
      </dsp:txBody>
      <dsp:txXfrm>
        <a:off x="2041097" y="1880673"/>
        <a:ext cx="1945507" cy="1254381"/>
      </dsp:txXfrm>
    </dsp:sp>
    <dsp:sp modelId="{3D0F944E-EA1E-4596-BB9C-11C198454DF2}">
      <dsp:nvSpPr>
        <dsp:cNvPr id="0" name=""/>
        <dsp:cNvSpPr/>
      </dsp:nvSpPr>
      <dsp:spPr>
        <a:xfrm rot="13114286">
          <a:off x="4114155" y="1847962"/>
          <a:ext cx="353453" cy="14061"/>
        </a:xfrm>
        <a:custGeom>
          <a:avLst/>
          <a:gdLst/>
          <a:ahLst/>
          <a:cxnLst/>
          <a:rect l="0" t="0" r="0" b="0"/>
          <a:pathLst>
            <a:path>
              <a:moveTo>
                <a:pt x="0" y="7030"/>
              </a:moveTo>
              <a:lnTo>
                <a:pt x="353453" y="7030"/>
              </a:lnTo>
            </a:path>
          </a:pathLst>
        </a:custGeom>
        <a:noFill/>
        <a:ln w="25400" cap="rnd" cmpd="sng" algn="ctr">
          <a:solidFill>
            <a:schemeClr val="accent4"/>
          </a:solidFill>
          <a:prstDash val="solid"/>
        </a:ln>
        <a:effectLst>
          <a:outerShdw blurRad="38100" dist="254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IN" sz="400" kern="1200">
            <a:solidFill>
              <a:schemeClr val="tx1"/>
            </a:solidFill>
          </a:endParaRPr>
        </a:p>
      </dsp:txBody>
      <dsp:txXfrm rot="13114286">
        <a:off x="4282046" y="1846156"/>
        <a:ext cx="17672" cy="17672"/>
      </dsp:txXfrm>
    </dsp:sp>
    <dsp:sp modelId="{7923AE6A-405E-40DB-9DA9-09E3E8ECFBC0}">
      <dsp:nvSpPr>
        <dsp:cNvPr id="0" name=""/>
        <dsp:cNvSpPr/>
      </dsp:nvSpPr>
      <dsp:spPr>
        <a:xfrm>
          <a:off x="3196456" y="1099859"/>
          <a:ext cx="1194196" cy="717056"/>
        </a:xfrm>
        <a:prstGeom prst="ellipse">
          <a:avLst/>
        </a:prstGeom>
        <a:solidFill>
          <a:srgbClr val="00B050"/>
        </a:solidFill>
        <a:ln w="25400"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IN" sz="1400" kern="1200" dirty="0" smtClean="0">
              <a:solidFill>
                <a:schemeClr val="tx1"/>
              </a:solidFill>
            </a:rPr>
            <a:t>INITIATIVE</a:t>
          </a:r>
          <a:endParaRPr lang="en-IN" sz="1400" kern="1200" dirty="0">
            <a:solidFill>
              <a:schemeClr val="tx1"/>
            </a:solidFill>
          </a:endParaRPr>
        </a:p>
      </dsp:txBody>
      <dsp:txXfrm>
        <a:off x="3196456" y="1099859"/>
        <a:ext cx="1194196" cy="717056"/>
      </dsp:txXfrm>
    </dsp:sp>
    <dsp:sp modelId="{B2616478-8FB6-4E55-9B31-D0CFEAF4A971}">
      <dsp:nvSpPr>
        <dsp:cNvPr id="0" name=""/>
        <dsp:cNvSpPr/>
      </dsp:nvSpPr>
      <dsp:spPr>
        <a:xfrm rot="14424117">
          <a:off x="4581372" y="1316684"/>
          <a:ext cx="510092" cy="14061"/>
        </a:xfrm>
        <a:custGeom>
          <a:avLst/>
          <a:gdLst/>
          <a:ahLst/>
          <a:cxnLst/>
          <a:rect l="0" t="0" r="0" b="0"/>
          <a:pathLst>
            <a:path>
              <a:moveTo>
                <a:pt x="0" y="7030"/>
              </a:moveTo>
              <a:lnTo>
                <a:pt x="510092" y="7030"/>
              </a:lnTo>
            </a:path>
          </a:pathLst>
        </a:custGeom>
        <a:noFill/>
        <a:ln w="25400" cap="rnd" cmpd="sng" algn="ctr">
          <a:solidFill>
            <a:schemeClr val="accent4"/>
          </a:solidFill>
          <a:prstDash val="solid"/>
        </a:ln>
        <a:effectLst>
          <a:outerShdw blurRad="38100" dist="254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IN" sz="400" kern="1200">
            <a:solidFill>
              <a:schemeClr val="tx1"/>
            </a:solidFill>
          </a:endParaRPr>
        </a:p>
      </dsp:txBody>
      <dsp:txXfrm rot="14424117">
        <a:off x="4823666" y="1310963"/>
        <a:ext cx="25504" cy="25504"/>
      </dsp:txXfrm>
    </dsp:sp>
    <dsp:sp modelId="{D3D82D88-9B06-40CF-862E-D29044E2BEED}">
      <dsp:nvSpPr>
        <dsp:cNvPr id="0" name=""/>
        <dsp:cNvSpPr/>
      </dsp:nvSpPr>
      <dsp:spPr>
        <a:xfrm>
          <a:off x="3920596" y="404087"/>
          <a:ext cx="1194196" cy="717056"/>
        </a:xfrm>
        <a:prstGeom prst="ellipse">
          <a:avLst/>
        </a:prstGeom>
        <a:solidFill>
          <a:srgbClr val="00B050"/>
        </a:solidFill>
        <a:ln w="25400"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IN" sz="1400" kern="1200" dirty="0" smtClean="0">
              <a:solidFill>
                <a:schemeClr val="tx1"/>
              </a:solidFill>
            </a:rPr>
            <a:t>ESPIRIT DE CORPS</a:t>
          </a:r>
          <a:endParaRPr lang="en-IN" sz="1400" kern="1200" dirty="0">
            <a:solidFill>
              <a:schemeClr val="tx1"/>
            </a:solidFill>
          </a:endParaRPr>
        </a:p>
      </dsp:txBody>
      <dsp:txXfrm>
        <a:off x="3920596" y="404087"/>
        <a:ext cx="1194196" cy="717056"/>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2/4/2017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2/4/2017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2/4/2017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2/4/2017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2/4/2017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2/4/2017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2/4/2017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2/4/2017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2/4/2017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2/4/2017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2/4/2017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2/4/2017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2/4/2017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2/4/2017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2/4/2017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2/4/2017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2/4/2017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MY" dirty="0" smtClean="0"/>
              <a:t>1.0.Principal </a:t>
            </a:r>
            <a:r>
              <a:rPr lang="en-US" altLang="en-MY" dirty="0"/>
              <a:t>of Management </a:t>
            </a:r>
          </a:p>
        </p:txBody>
      </p:sp>
      <p:sp>
        <p:nvSpPr>
          <p:cNvPr id="3" name="Subtitle 2"/>
          <p:cNvSpPr>
            <a:spLocks noGrp="1"/>
          </p:cNvSpPr>
          <p:nvPr>
            <p:ph type="subTitle" idx="1"/>
          </p:nvPr>
        </p:nvSpPr>
        <p:spPr>
          <a:xfrm>
            <a:off x="1507067" y="4051468"/>
            <a:ext cx="7766936" cy="1096899"/>
          </a:xfrm>
        </p:spPr>
        <p:txBody>
          <a:bodyPr/>
          <a:lstStyle/>
          <a:p>
            <a:r>
              <a:rPr lang="en-US" altLang="en-MY" sz="2400"/>
              <a:t>Executive Diploma in Business Management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1.4.2.Functions </a:t>
            </a:r>
            <a:r>
              <a:rPr lang="en-US" dirty="0" smtClean="0"/>
              <a:t>of Management</a:t>
            </a:r>
            <a:endParaRPr lang="en-US" dirty="0"/>
          </a:p>
        </p:txBody>
      </p:sp>
      <p:sp>
        <p:nvSpPr>
          <p:cNvPr id="3" name="Content Placeholder 2"/>
          <p:cNvSpPr>
            <a:spLocks noGrp="1"/>
          </p:cNvSpPr>
          <p:nvPr>
            <p:ph idx="1"/>
          </p:nvPr>
        </p:nvSpPr>
        <p:spPr>
          <a:xfrm>
            <a:off x="677334" y="1662545"/>
            <a:ext cx="8596668" cy="4378817"/>
          </a:xfrm>
        </p:spPr>
        <p:txBody>
          <a:bodyPr>
            <a:normAutofit lnSpcReduction="10000"/>
          </a:bodyPr>
          <a:lstStyle/>
          <a:p>
            <a:r>
              <a:rPr lang="en-US" sz="2200" dirty="0" smtClean="0"/>
              <a:t>Planning</a:t>
            </a:r>
          </a:p>
          <a:p>
            <a:pPr lvl="1"/>
            <a:r>
              <a:rPr lang="en-US" sz="1800" dirty="0" smtClean="0"/>
              <a:t>It is a process of deciding the business objectives and charting out the plan/ method for achieving the same. This includes determination of what is to be done, how, and where it is to be done, who will do it and how result are to be evaluated. This function expected to be carried out throughout the organization. It should be performed by the manager at all levels.</a:t>
            </a:r>
          </a:p>
          <a:p>
            <a:r>
              <a:rPr lang="en-US" sz="1900" dirty="0" smtClean="0"/>
              <a:t>Organizing</a:t>
            </a:r>
          </a:p>
          <a:p>
            <a:pPr lvl="1">
              <a:lnSpc>
                <a:spcPct val="80000"/>
              </a:lnSpc>
            </a:pPr>
            <a:r>
              <a:rPr lang="en-US" sz="1700" dirty="0" smtClean="0"/>
              <a:t>According to Allen, the organizing refers to “ the structured which results from identifying and grouping the work, defining and delegating responsibility and authority and establishing relationships.”</a:t>
            </a:r>
          </a:p>
          <a:p>
            <a:pPr lvl="1">
              <a:lnSpc>
                <a:spcPct val="80000"/>
              </a:lnSpc>
            </a:pPr>
            <a:r>
              <a:rPr lang="en-US" sz="1700" dirty="0" smtClean="0"/>
              <a:t>To organize a business is to provide it with everything useful to its functioning i.e. personnel, raw materials, machineries, capital etc.</a:t>
            </a:r>
          </a:p>
          <a:p>
            <a:pPr lvl="1">
              <a:lnSpc>
                <a:spcPct val="80000"/>
              </a:lnSpc>
            </a:pPr>
            <a:r>
              <a:rPr lang="en-US" sz="1700" dirty="0" smtClean="0"/>
              <a:t>Once objectives are established, manager has to develop plan to achieve them with help of human resources as well as material resources.</a:t>
            </a:r>
          </a:p>
          <a:p>
            <a:pPr lvl="2"/>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Management</a:t>
            </a:r>
            <a:endParaRPr lang="en-US" dirty="0"/>
          </a:p>
        </p:txBody>
      </p:sp>
      <p:sp>
        <p:nvSpPr>
          <p:cNvPr id="3" name="Content Placeholder 2"/>
          <p:cNvSpPr>
            <a:spLocks noGrp="1"/>
          </p:cNvSpPr>
          <p:nvPr>
            <p:ph idx="1"/>
          </p:nvPr>
        </p:nvSpPr>
        <p:spPr>
          <a:xfrm>
            <a:off x="635771" y="1828080"/>
            <a:ext cx="8596668" cy="3880773"/>
          </a:xfrm>
        </p:spPr>
        <p:txBody>
          <a:bodyPr>
            <a:normAutofit/>
          </a:bodyPr>
          <a:lstStyle/>
          <a:p>
            <a:r>
              <a:rPr lang="en-US" dirty="0" smtClean="0"/>
              <a:t>Directing</a:t>
            </a:r>
          </a:p>
          <a:p>
            <a:pPr lvl="1">
              <a:lnSpc>
                <a:spcPct val="90000"/>
              </a:lnSpc>
            </a:pPr>
            <a:r>
              <a:rPr lang="en-US" dirty="0" smtClean="0"/>
              <a:t>Directing involves communication, leadership and motivation. Communication is the process of passing the information and understanding it from one person to other person. Leadership is the function whereby  the person or manager guides and influences the work of his subordinates. Motivation is to motivate the employee to give their best to the organization.</a:t>
            </a:r>
          </a:p>
          <a:p>
            <a:r>
              <a:rPr lang="en-US" dirty="0" smtClean="0"/>
              <a:t>Controlling</a:t>
            </a:r>
          </a:p>
          <a:p>
            <a:pPr lvl="1">
              <a:lnSpc>
                <a:spcPct val="90000"/>
              </a:lnSpc>
            </a:pPr>
            <a:r>
              <a:rPr lang="en-US" dirty="0" smtClean="0"/>
              <a:t>The controlling involves-</a:t>
            </a:r>
          </a:p>
          <a:p>
            <a:pPr>
              <a:lnSpc>
                <a:spcPct val="90000"/>
              </a:lnSpc>
              <a:buFontTx/>
              <a:buNone/>
            </a:pPr>
            <a:r>
              <a:rPr lang="en-US" dirty="0" smtClean="0"/>
              <a:t>			</a:t>
            </a:r>
            <a:r>
              <a:rPr lang="en-US" sz="1600" dirty="0" smtClean="0"/>
              <a:t>1. Establishing standards of performance.</a:t>
            </a:r>
          </a:p>
          <a:p>
            <a:pPr>
              <a:lnSpc>
                <a:spcPct val="90000"/>
              </a:lnSpc>
              <a:buFontTx/>
              <a:buNone/>
            </a:pPr>
            <a:r>
              <a:rPr lang="en-US" sz="1600" dirty="0" smtClean="0"/>
              <a:t>			2. Measuring current performance and comparing it against the 						established standard.</a:t>
            </a:r>
          </a:p>
          <a:p>
            <a:pPr>
              <a:lnSpc>
                <a:spcPct val="90000"/>
              </a:lnSpc>
              <a:buFontTx/>
              <a:buNone/>
            </a:pPr>
            <a:r>
              <a:rPr lang="en-US" sz="1600" dirty="0" smtClean="0"/>
              <a:t>			3. Taking corrective action that does not meet the standard. Control 					compels the events to confirm to plans.</a:t>
            </a:r>
          </a:p>
          <a:p>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Management</a:t>
            </a:r>
            <a:endParaRPr lang="en-US" dirty="0"/>
          </a:p>
        </p:txBody>
      </p:sp>
      <p:sp>
        <p:nvSpPr>
          <p:cNvPr id="3" name="Content Placeholder 2"/>
          <p:cNvSpPr>
            <a:spLocks noGrp="1"/>
          </p:cNvSpPr>
          <p:nvPr>
            <p:ph idx="1"/>
          </p:nvPr>
        </p:nvSpPr>
        <p:spPr/>
        <p:txBody>
          <a:bodyPr/>
          <a:lstStyle/>
          <a:p>
            <a:r>
              <a:rPr lang="en-US" dirty="0" smtClean="0"/>
              <a:t>Innovation and Representation</a:t>
            </a:r>
          </a:p>
          <a:p>
            <a:pPr lvl="1">
              <a:lnSpc>
                <a:spcPct val="90000"/>
              </a:lnSpc>
            </a:pPr>
            <a:r>
              <a:rPr lang="en-US" dirty="0" smtClean="0"/>
              <a:t>These are also two important additional managerial functions.</a:t>
            </a:r>
          </a:p>
          <a:p>
            <a:pPr lvl="1">
              <a:lnSpc>
                <a:spcPct val="90000"/>
              </a:lnSpc>
            </a:pPr>
            <a:r>
              <a:rPr lang="en-US" dirty="0" smtClean="0"/>
              <a:t>Innovation means crating new ideas which may either result in the development of new products or finding new uses for older ones. It is necessary to grow better.</a:t>
            </a:r>
          </a:p>
          <a:p>
            <a:pPr lvl="1">
              <a:lnSpc>
                <a:spcPct val="90000"/>
              </a:lnSpc>
            </a:pPr>
            <a:r>
              <a:rPr lang="en-US" dirty="0" smtClean="0"/>
              <a:t>The manger has to represent himself for the organization. A manger must win support effectively from different groups (either internal or external).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IMPORTANCE </a:t>
            </a:r>
            <a:r>
              <a:rPr lang="en-US" dirty="0" smtClean="0"/>
              <a:t>OF MANGEMENT</a:t>
            </a:r>
            <a:endParaRPr lang="en-US" dirty="0"/>
          </a:p>
        </p:txBody>
      </p:sp>
      <p:sp>
        <p:nvSpPr>
          <p:cNvPr id="3" name="Content Placeholder 2"/>
          <p:cNvSpPr>
            <a:spLocks noGrp="1"/>
          </p:cNvSpPr>
          <p:nvPr>
            <p:ph idx="1"/>
          </p:nvPr>
        </p:nvSpPr>
        <p:spPr/>
        <p:txBody>
          <a:bodyPr>
            <a:normAutofit/>
          </a:bodyPr>
          <a:lstStyle/>
          <a:p>
            <a:pPr lvl="1"/>
            <a:r>
              <a:rPr lang="en-US" sz="2400" dirty="0" smtClean="0"/>
              <a:t>Management is critical element in the critical growth of the country.</a:t>
            </a:r>
          </a:p>
          <a:p>
            <a:pPr lvl="1"/>
            <a:r>
              <a:rPr lang="en-US" sz="2400" dirty="0" smtClean="0"/>
              <a:t>Management is essential in all organized effort, be it business activity or any other activity.</a:t>
            </a:r>
          </a:p>
          <a:p>
            <a:pPr lvl="1"/>
            <a:r>
              <a:rPr lang="en-US" sz="2400" dirty="0" smtClean="0"/>
              <a:t>Management is the dynamic, life giving element in every organization.</a:t>
            </a:r>
          </a:p>
          <a:p>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LEVELS </a:t>
            </a:r>
            <a:r>
              <a:rPr lang="en-US" dirty="0" smtClean="0"/>
              <a:t>OF MANAGEMENT</a:t>
            </a:r>
            <a:endParaRPr lang="en-US" dirty="0"/>
          </a:p>
        </p:txBody>
      </p:sp>
      <p:sp>
        <p:nvSpPr>
          <p:cNvPr id="3" name="Content Placeholder 2"/>
          <p:cNvSpPr>
            <a:spLocks noGrp="1"/>
          </p:cNvSpPr>
          <p:nvPr>
            <p:ph idx="1"/>
          </p:nvPr>
        </p:nvSpPr>
        <p:spPr/>
        <p:txBody>
          <a:bodyPr>
            <a:normAutofit/>
          </a:bodyPr>
          <a:lstStyle/>
          <a:p>
            <a:r>
              <a:rPr lang="en-US" sz="2400" dirty="0" smtClean="0"/>
              <a:t>LOWER LEVEL (FIRST LINE)</a:t>
            </a:r>
          </a:p>
          <a:p>
            <a:pPr lvl="1"/>
            <a:r>
              <a:rPr lang="en-US" sz="2000" dirty="0" smtClean="0"/>
              <a:t>FOREMEN &amp; WHITE COLLAR SUPERVISOR</a:t>
            </a:r>
          </a:p>
          <a:p>
            <a:r>
              <a:rPr lang="en-US" sz="2400" dirty="0" smtClean="0"/>
              <a:t>MIDDLE MANAGEMENT</a:t>
            </a:r>
          </a:p>
          <a:p>
            <a:pPr lvl="1"/>
            <a:r>
              <a:rPr lang="en-US" sz="2000" dirty="0" smtClean="0"/>
              <a:t> SALES MANAGERS, PERSONNEL MANAGERS, OTHER DEPARTMENTAL HEADS</a:t>
            </a:r>
          </a:p>
          <a:p>
            <a:r>
              <a:rPr lang="en-US" sz="2400" dirty="0" smtClean="0"/>
              <a:t>TOP MANAGEMENT</a:t>
            </a:r>
          </a:p>
          <a:p>
            <a:pPr lvl="1"/>
            <a:r>
              <a:rPr lang="en-US" sz="2000" dirty="0" smtClean="0"/>
              <a:t> COMPANY PRESIDENTS, EXECUTIVES, VICE PRESIDENTS </a:t>
            </a:r>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 Evolution </a:t>
            </a:r>
            <a:r>
              <a:rPr lang="en-US" dirty="0" smtClean="0"/>
              <a:t>of Management Thought</a:t>
            </a:r>
            <a:endParaRPr lang="en-US" dirty="0"/>
          </a:p>
        </p:txBody>
      </p:sp>
      <p:sp>
        <p:nvSpPr>
          <p:cNvPr id="3" name="Content Placeholder 2"/>
          <p:cNvSpPr>
            <a:spLocks noGrp="1"/>
          </p:cNvSpPr>
          <p:nvPr>
            <p:ph idx="1"/>
          </p:nvPr>
        </p:nvSpPr>
        <p:spPr/>
        <p:txBody>
          <a:bodyPr>
            <a:normAutofit/>
          </a:bodyPr>
          <a:lstStyle/>
          <a:p>
            <a:pPr>
              <a:lnSpc>
                <a:spcPct val="90000"/>
              </a:lnSpc>
            </a:pPr>
            <a:r>
              <a:rPr lang="en-US" sz="2800" dirty="0" smtClean="0"/>
              <a:t>The need to study management arose with the industrial revolution in Europe (more specifically, England). </a:t>
            </a:r>
          </a:p>
          <a:p>
            <a:pPr>
              <a:lnSpc>
                <a:spcPct val="90000"/>
              </a:lnSpc>
            </a:pPr>
            <a:r>
              <a:rPr lang="en-US" sz="2800" dirty="0" smtClean="0"/>
              <a:t>The industrial revolution and the systematic study of management are the result of a remarkable confluence of ideas and events. </a:t>
            </a:r>
          </a:p>
          <a:p>
            <a:pPr>
              <a:lnSpc>
                <a:spcPct val="90000"/>
              </a:lnSpc>
            </a:pPr>
            <a:r>
              <a:rPr lang="en-US" sz="2800" dirty="0" smtClean="0"/>
              <a:t>Management and organizations are products of their historical and social times and places. </a:t>
            </a:r>
          </a:p>
          <a:p>
            <a:endParaRPr lang="en-U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Characteristics </a:t>
            </a:r>
            <a:r>
              <a:rPr lang="en-US" dirty="0"/>
              <a:t>of a Good</a:t>
            </a:r>
            <a:br>
              <a:rPr lang="en-US" dirty="0"/>
            </a:br>
            <a:r>
              <a:rPr lang="en-US" dirty="0"/>
              <a:t>Manager</a:t>
            </a:r>
          </a:p>
        </p:txBody>
      </p:sp>
      <p:sp>
        <p:nvSpPr>
          <p:cNvPr id="3" name="Content Placeholder 2"/>
          <p:cNvSpPr>
            <a:spLocks noGrp="1"/>
          </p:cNvSpPr>
          <p:nvPr>
            <p:ph idx="1"/>
          </p:nvPr>
        </p:nvSpPr>
        <p:spPr/>
        <p:txBody>
          <a:bodyPr/>
          <a:lstStyle/>
          <a:p>
            <a:pPr marL="0" indent="0">
              <a:buNone/>
            </a:pPr>
            <a:r>
              <a:rPr lang="en-US" b="1"/>
              <a:t>Professional Skills Required of Managers : </a:t>
            </a:r>
          </a:p>
          <a:p>
            <a:pPr marL="0" indent="0">
              <a:buNone/>
            </a:pPr>
            <a:endParaRPr lang="en-US" b="1"/>
          </a:p>
          <a:p>
            <a:pPr marL="285750" indent="-285750"/>
            <a:r>
              <a:rPr lang="en-US" b="1"/>
              <a:t>Intellectual skills	: </a:t>
            </a:r>
            <a:r>
              <a:rPr lang="en-US"/>
              <a:t>Logical thinking &amp; Problem solving</a:t>
            </a:r>
          </a:p>
          <a:p>
            <a:pPr marL="285750" indent="-285750"/>
            <a:r>
              <a:rPr lang="en-US" b="1"/>
              <a:t>Technical skills	: </a:t>
            </a:r>
            <a:r>
              <a:rPr lang="en-US"/>
              <a:t>Motor performance at various tasks</a:t>
            </a:r>
          </a:p>
          <a:p>
            <a:pPr marL="285750" indent="-285750"/>
            <a:r>
              <a:rPr lang="en-US" b="1"/>
              <a:t>Ethical skills		: </a:t>
            </a:r>
            <a:r>
              <a:rPr lang="en-US"/>
              <a:t>Define right from wrong</a:t>
            </a:r>
          </a:p>
          <a:p>
            <a:pPr marL="285750" indent="-285750"/>
            <a:r>
              <a:rPr lang="en-US" b="1"/>
              <a:t>Interactive skills	: </a:t>
            </a:r>
            <a:r>
              <a:rPr lang="en-US"/>
              <a:t>Communicate intelligently and create an atmosphere that 	 			          facilitates communication.</a:t>
            </a:r>
          </a:p>
          <a:p>
            <a:pPr marL="285750" indent="-285750"/>
            <a:r>
              <a:rPr lang="en-US" b="1"/>
              <a:t>Emotional skills	: </a:t>
            </a:r>
            <a:r>
              <a:rPr lang="en-US"/>
              <a:t>Ability to identify and handle one’s feelings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smtClean="0"/>
              <a:t>1.8.1. Most </a:t>
            </a:r>
            <a:r>
              <a:rPr lang="en-US" dirty="0"/>
              <a:t>Threatening Unresolved</a:t>
            </a:r>
            <a:br>
              <a:rPr lang="en-US" dirty="0"/>
            </a:br>
            <a:r>
              <a:rPr lang="en-US" dirty="0"/>
              <a:t>Issues</a:t>
            </a:r>
          </a:p>
        </p:txBody>
      </p:sp>
      <p:sp>
        <p:nvSpPr>
          <p:cNvPr id="3" name="Content Placeholder 2"/>
          <p:cNvSpPr>
            <a:spLocks noGrp="1"/>
          </p:cNvSpPr>
          <p:nvPr>
            <p:ph idx="1"/>
          </p:nvPr>
        </p:nvSpPr>
        <p:spPr/>
        <p:txBody>
          <a:bodyPr>
            <a:normAutofit lnSpcReduction="10000"/>
          </a:bodyPr>
          <a:lstStyle/>
          <a:p>
            <a:r>
              <a:rPr lang="en-US"/>
              <a:t>Poor communication</a:t>
            </a:r>
          </a:p>
          <a:p>
            <a:r>
              <a:rPr lang="en-US"/>
              <a:t>Developing people</a:t>
            </a:r>
          </a:p>
          <a:p>
            <a:r>
              <a:rPr lang="en-US"/>
              <a:t>Empowerment</a:t>
            </a:r>
          </a:p>
          <a:p>
            <a:r>
              <a:rPr lang="en-US"/>
              <a:t>Lack of alignment</a:t>
            </a:r>
          </a:p>
          <a:p>
            <a:r>
              <a:rPr lang="en-US"/>
              <a:t>Entitlement</a:t>
            </a:r>
          </a:p>
          <a:p>
            <a:r>
              <a:rPr lang="en-US"/>
              <a:t>Balancing work and personal life</a:t>
            </a:r>
          </a:p>
          <a:p>
            <a:r>
              <a:rPr lang="en-US"/>
              <a:t>Confronting poor performance</a:t>
            </a:r>
          </a:p>
          <a:p>
            <a:r>
              <a:rPr lang="en-US"/>
              <a:t>Coaching senior management</a:t>
            </a:r>
          </a:p>
          <a:p>
            <a:r>
              <a:rPr lang="en-US"/>
              <a:t>Cross-functional strife</a:t>
            </a:r>
          </a:p>
          <a:p>
            <a:r>
              <a:rPr lang="en-US"/>
              <a:t>Fascination with programs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1.8.2. Seeing </a:t>
            </a:r>
            <a:r>
              <a:rPr lang="en-US" dirty="0"/>
              <a:t>Decisions Through </a:t>
            </a:r>
          </a:p>
        </p:txBody>
      </p:sp>
      <p:sp>
        <p:nvSpPr>
          <p:cNvPr id="3" name="Content Placeholder 2"/>
          <p:cNvSpPr>
            <a:spLocks noGrp="1"/>
          </p:cNvSpPr>
          <p:nvPr>
            <p:ph idx="1"/>
          </p:nvPr>
        </p:nvSpPr>
        <p:spPr>
          <a:xfrm>
            <a:off x="732752" y="1703389"/>
            <a:ext cx="8596668" cy="3880773"/>
          </a:xfrm>
        </p:spPr>
        <p:txBody>
          <a:bodyPr>
            <a:normAutofit/>
          </a:bodyPr>
          <a:lstStyle/>
          <a:p>
            <a:endParaRPr lang="en-US" sz="2400" dirty="0"/>
          </a:p>
          <a:p>
            <a:r>
              <a:rPr lang="en-US" sz="2400" dirty="0"/>
              <a:t>Identify objectives</a:t>
            </a:r>
          </a:p>
          <a:p>
            <a:r>
              <a:rPr lang="en-US" sz="2400" dirty="0"/>
              <a:t>Analyze relevant factors</a:t>
            </a:r>
          </a:p>
          <a:p>
            <a:r>
              <a:rPr lang="en-US" sz="2400" dirty="0"/>
              <a:t>Consider all alternatives</a:t>
            </a:r>
          </a:p>
          <a:p>
            <a:r>
              <a:rPr lang="en-US" sz="2400" dirty="0"/>
              <a:t>Select the best option</a:t>
            </a:r>
          </a:p>
          <a:p>
            <a:r>
              <a:rPr lang="en-US" sz="2400" dirty="0"/>
              <a:t>Implement the decision</a:t>
            </a:r>
          </a:p>
          <a:p>
            <a:r>
              <a:rPr lang="en-US" sz="2400" dirty="0"/>
              <a:t>Evaluate the results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a:t>
            </a:r>
            <a:r>
              <a:rPr lang="en-US" dirty="0" smtClean="0"/>
              <a:t> </a:t>
            </a:r>
            <a:r>
              <a:rPr lang="en-US" dirty="0"/>
              <a:t>Management Style and</a:t>
            </a:r>
            <a:br>
              <a:rPr lang="en-US" dirty="0"/>
            </a:br>
            <a:r>
              <a:rPr lang="en-US" dirty="0"/>
              <a:t>Leadership</a:t>
            </a:r>
          </a:p>
        </p:txBody>
      </p:sp>
      <p:sp>
        <p:nvSpPr>
          <p:cNvPr id="3" name="Content Placeholder 2"/>
          <p:cNvSpPr>
            <a:spLocks noGrp="1"/>
          </p:cNvSpPr>
          <p:nvPr>
            <p:ph idx="1"/>
          </p:nvPr>
        </p:nvSpPr>
        <p:spPr>
          <a:xfrm>
            <a:off x="677334" y="2160589"/>
            <a:ext cx="3174230" cy="3880773"/>
          </a:xfrm>
        </p:spPr>
        <p:txBody>
          <a:bodyPr>
            <a:normAutofit/>
          </a:bodyPr>
          <a:lstStyle/>
          <a:p>
            <a:r>
              <a:rPr lang="en-US" sz="2400" dirty="0"/>
              <a:t>Organization</a:t>
            </a:r>
          </a:p>
          <a:p>
            <a:r>
              <a:rPr lang="en-US" sz="2400" dirty="0"/>
              <a:t>Situation</a:t>
            </a:r>
          </a:p>
          <a:p>
            <a:r>
              <a:rPr lang="en-US" sz="2400" dirty="0"/>
              <a:t>Personal values</a:t>
            </a:r>
          </a:p>
          <a:p>
            <a:r>
              <a:rPr lang="en-US" sz="2400" dirty="0"/>
              <a:t>Personality</a:t>
            </a:r>
          </a:p>
          <a:p>
            <a:r>
              <a:rPr lang="en-US" sz="2400" dirty="0"/>
              <a:t>Chance</a:t>
            </a:r>
          </a:p>
        </p:txBody>
      </p:sp>
      <p:sp>
        <p:nvSpPr>
          <p:cNvPr id="4" name="Content Placeholder 2"/>
          <p:cNvSpPr txBox="1">
            <a:spLocks/>
          </p:cNvSpPr>
          <p:nvPr/>
        </p:nvSpPr>
        <p:spPr>
          <a:xfrm>
            <a:off x="4057842" y="2119024"/>
            <a:ext cx="5446375" cy="3880773"/>
          </a:xfrm>
          <a:prstGeom prst="rect">
            <a:avLst/>
          </a:prstGeom>
        </p:spPr>
        <p:txBody>
          <a:bodyPr vert="horz" lIns="91440" tIns="45720" rIns="91440" bIns="45720" rtlCol="0">
            <a:normAutofit/>
          </a:bodyPr>
          <a:lstStyle/>
          <a:p>
            <a:pPr marL="342900" lvl="0" indent="-342900" defTabSz="457200">
              <a:spcBef>
                <a:spcPts val="1000"/>
              </a:spcBef>
              <a:buClr>
                <a:schemeClr val="accent1"/>
              </a:buClr>
              <a:buSzPct val="80000"/>
              <a:buFont typeface="Wingdings 3" charset="2"/>
              <a:buChar char=""/>
            </a:pPr>
            <a:r>
              <a:rPr lang="en-US" sz="2400" dirty="0" smtClean="0"/>
              <a:t>Self-Development Methods</a:t>
            </a:r>
          </a:p>
          <a:p>
            <a:pPr lvl="1">
              <a:buFont typeface="Arial" pitchFamily="34" charset="0"/>
              <a:buChar char="•"/>
            </a:pPr>
            <a:r>
              <a:rPr lang="en-US" sz="2400" dirty="0" smtClean="0"/>
              <a:t>Observation</a:t>
            </a:r>
          </a:p>
          <a:p>
            <a:pPr lvl="1">
              <a:buFont typeface="Arial" pitchFamily="34" charset="0"/>
              <a:buChar char="•"/>
            </a:pPr>
            <a:r>
              <a:rPr lang="en-US" sz="2400" dirty="0" smtClean="0"/>
              <a:t>Reflection</a:t>
            </a:r>
          </a:p>
          <a:p>
            <a:pPr lvl="1">
              <a:buFont typeface="Arial" pitchFamily="34" charset="0"/>
              <a:buChar char="•"/>
            </a:pPr>
            <a:r>
              <a:rPr lang="en-US" sz="2400" dirty="0" smtClean="0"/>
              <a:t>Guided readings</a:t>
            </a:r>
          </a:p>
          <a:p>
            <a:pPr lvl="1">
              <a:buFont typeface="Arial" pitchFamily="34" charset="0"/>
              <a:buChar char="•"/>
            </a:pPr>
            <a:r>
              <a:rPr lang="en-US" sz="2400" dirty="0" smtClean="0"/>
              <a:t>Visits / attachments</a:t>
            </a:r>
          </a:p>
          <a:p>
            <a:pPr lvl="1">
              <a:buFont typeface="Arial" pitchFamily="34" charset="0"/>
              <a:buChar char="•"/>
            </a:pPr>
            <a:r>
              <a:rPr lang="en-US" sz="2400" dirty="0" smtClean="0"/>
              <a:t>Seeking feedback</a:t>
            </a:r>
          </a:p>
          <a:p>
            <a:pPr lvl="1">
              <a:buFont typeface="Arial" pitchFamily="34" charset="0"/>
              <a:buChar char="•"/>
            </a:pPr>
            <a:r>
              <a:rPr lang="en-US" sz="2400" dirty="0" smtClean="0"/>
              <a:t>Seeking challenges</a:t>
            </a:r>
          </a:p>
          <a:p>
            <a:pPr lvl="1">
              <a:buFont typeface="Arial" pitchFamily="34" charset="0"/>
              <a:buChar char="•"/>
            </a:pPr>
            <a:r>
              <a:rPr lang="en-US" sz="2400" dirty="0" smtClean="0"/>
              <a:t>Presentations</a:t>
            </a:r>
          </a:p>
          <a:p>
            <a:pPr lvl="1">
              <a:buFont typeface="Arial" pitchFamily="34" charset="0"/>
              <a:buChar char="•"/>
            </a:pPr>
            <a:r>
              <a:rPr lang="en-US" sz="2400" dirty="0" smtClean="0"/>
              <a:t>Chairing meetings</a:t>
            </a:r>
          </a:p>
          <a:p>
            <a:pPr lvl="1">
              <a:buFont typeface="Arial" pitchFamily="34" charset="0"/>
              <a:buChar char="•"/>
            </a:pPr>
            <a:r>
              <a:rPr lang="en-US" sz="2400" dirty="0" smtClean="0"/>
              <a:t>Prepared packages</a:t>
            </a:r>
          </a:p>
          <a:p>
            <a:pPr marL="342900" lvl="0" indent="-342900" defTabSz="457200">
              <a:spcBef>
                <a:spcPts val="1000"/>
              </a:spcBef>
              <a:buClr>
                <a:schemeClr val="accent1"/>
              </a:buClr>
              <a:buSzPct val="80000"/>
              <a:buFont typeface="Wingdings 3" charset="2"/>
              <a:buChar char=""/>
            </a:pPr>
            <a:endParaRPr kumimoji="0" 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Principal </a:t>
            </a:r>
            <a:r>
              <a:rPr lang="en-US" dirty="0" smtClean="0"/>
              <a:t>Of Management </a:t>
            </a:r>
            <a:br>
              <a:rPr lang="en-US" dirty="0" smtClean="0"/>
            </a:br>
            <a:r>
              <a:rPr lang="en-US" dirty="0" smtClean="0"/>
              <a:t>Introduction</a:t>
            </a:r>
            <a:endParaRPr lang="en-US" dirty="0"/>
          </a:p>
        </p:txBody>
      </p:sp>
      <p:sp>
        <p:nvSpPr>
          <p:cNvPr id="3" name="Content Placeholder 2"/>
          <p:cNvSpPr>
            <a:spLocks noGrp="1"/>
          </p:cNvSpPr>
          <p:nvPr>
            <p:ph idx="1"/>
          </p:nvPr>
        </p:nvSpPr>
        <p:spPr>
          <a:xfrm>
            <a:off x="691188" y="2493098"/>
            <a:ext cx="8596668" cy="3880773"/>
          </a:xfrm>
        </p:spPr>
        <p:txBody>
          <a:bodyPr>
            <a:normAutofit/>
          </a:bodyPr>
          <a:lstStyle/>
          <a:p>
            <a:r>
              <a:rPr lang="en-US" sz="2400" dirty="0" smtClean="0"/>
              <a:t>Management is an important element in every organization. It is the element that coordinates currents organizational activities and plans for the future.</a:t>
            </a:r>
          </a:p>
          <a:p>
            <a:r>
              <a:rPr lang="en-US" sz="2400" dirty="0" smtClean="0"/>
              <a:t>The management adapts the organization to its environment and shapes the organization to make it more suitable to the organization. </a:t>
            </a:r>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Style and</a:t>
            </a:r>
            <a:br>
              <a:rPr lang="en-US" dirty="0" smtClean="0"/>
            </a:br>
            <a:r>
              <a:rPr lang="en-US" dirty="0" smtClean="0"/>
              <a:t>Leadership</a:t>
            </a:r>
            <a:endParaRPr lang="en-US" dirty="0"/>
          </a:p>
        </p:txBody>
      </p:sp>
      <p:sp>
        <p:nvSpPr>
          <p:cNvPr id="3" name="Content Placeholder 2"/>
          <p:cNvSpPr>
            <a:spLocks noGrp="1"/>
          </p:cNvSpPr>
          <p:nvPr>
            <p:ph idx="1"/>
          </p:nvPr>
        </p:nvSpPr>
        <p:spPr>
          <a:xfrm>
            <a:off x="677334" y="2160589"/>
            <a:ext cx="4268739" cy="3880773"/>
          </a:xfrm>
        </p:spPr>
        <p:txBody>
          <a:bodyPr/>
          <a:lstStyle/>
          <a:p>
            <a:pPr>
              <a:buNone/>
            </a:pPr>
            <a:r>
              <a:rPr lang="en-US" sz="2400" b="1" dirty="0" smtClean="0"/>
              <a:t>Concept</a:t>
            </a:r>
          </a:p>
          <a:p>
            <a:r>
              <a:rPr lang="en-US" sz="2000" dirty="0" smtClean="0"/>
              <a:t>Concern with a process of influencing other</a:t>
            </a:r>
          </a:p>
          <a:p>
            <a:r>
              <a:rPr lang="en-US" sz="2000" dirty="0" smtClean="0"/>
              <a:t>Also called Implementation aspect</a:t>
            </a:r>
          </a:p>
          <a:p>
            <a:r>
              <a:rPr lang="en-US" sz="2000" dirty="0" smtClean="0"/>
              <a:t>Two participants involvement: leader and follower</a:t>
            </a:r>
          </a:p>
          <a:p>
            <a:r>
              <a:rPr lang="en-US" sz="2000" dirty="0" smtClean="0"/>
              <a:t>Gateway of success</a:t>
            </a:r>
          </a:p>
          <a:p>
            <a:r>
              <a:rPr lang="en-US" sz="2000" dirty="0" smtClean="0"/>
              <a:t>Act as a source of light</a:t>
            </a:r>
          </a:p>
          <a:p>
            <a:endParaRPr lang="en-US" dirty="0"/>
          </a:p>
        </p:txBody>
      </p:sp>
      <p:sp>
        <p:nvSpPr>
          <p:cNvPr id="4" name="Content Placeholder 2"/>
          <p:cNvSpPr txBox="1">
            <a:spLocks/>
          </p:cNvSpPr>
          <p:nvPr/>
        </p:nvSpPr>
        <p:spPr>
          <a:xfrm>
            <a:off x="5124643" y="2202152"/>
            <a:ext cx="4268739" cy="3880773"/>
          </a:xfrm>
          <a:prstGeom prst="rect">
            <a:avLst/>
          </a:prstGeom>
        </p:spPr>
        <p:txBody>
          <a:bodyPr vert="horz" lIns="91440" tIns="45720" rIns="91440" bIns="45720" rtlCol="0">
            <a:normAutofit/>
          </a:bodyPr>
          <a:lstStyle/>
          <a:p>
            <a:r>
              <a:rPr lang="en-US" sz="2400" b="1" dirty="0" smtClean="0"/>
              <a:t>Qualities of Leader</a:t>
            </a:r>
          </a:p>
          <a:p>
            <a:pPr>
              <a:buFont typeface="Arial" charset="0"/>
              <a:buAutoNum type="romanLcPeriod"/>
            </a:pPr>
            <a:r>
              <a:rPr lang="en-US" sz="2000" dirty="0" smtClean="0"/>
              <a:t>Personal Quality</a:t>
            </a:r>
          </a:p>
          <a:p>
            <a:pPr>
              <a:buFont typeface="Arial" charset="0"/>
              <a:buAutoNum type="romanLcPeriod"/>
            </a:pPr>
            <a:r>
              <a:rPr lang="en-US" sz="2000" dirty="0" smtClean="0"/>
              <a:t>Managerial Quality</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Style and</a:t>
            </a:r>
            <a:br>
              <a:rPr lang="en-US" dirty="0" smtClean="0"/>
            </a:br>
            <a:r>
              <a:rPr lang="en-US" dirty="0" smtClean="0"/>
              <a:t>Leadership</a:t>
            </a:r>
            <a:endParaRPr lang="en-US" dirty="0"/>
          </a:p>
        </p:txBody>
      </p:sp>
      <p:sp>
        <p:nvSpPr>
          <p:cNvPr id="3" name="Content Placeholder 2"/>
          <p:cNvSpPr>
            <a:spLocks noGrp="1"/>
          </p:cNvSpPr>
          <p:nvPr>
            <p:ph idx="1"/>
          </p:nvPr>
        </p:nvSpPr>
        <p:spPr>
          <a:xfrm>
            <a:off x="4321079" y="2049752"/>
            <a:ext cx="3257357" cy="3880773"/>
          </a:xfrm>
        </p:spPr>
        <p:txBody>
          <a:bodyPr/>
          <a:lstStyle/>
          <a:p>
            <a:pPr>
              <a:buNone/>
            </a:pPr>
            <a:r>
              <a:rPr lang="en-US" b="1" dirty="0" smtClean="0"/>
              <a:t>Managerial Qualities</a:t>
            </a:r>
          </a:p>
          <a:p>
            <a:r>
              <a:rPr lang="en-US" dirty="0" smtClean="0"/>
              <a:t>Head Person</a:t>
            </a:r>
          </a:p>
          <a:p>
            <a:r>
              <a:rPr lang="en-US" dirty="0" smtClean="0"/>
              <a:t>Technical skill</a:t>
            </a:r>
          </a:p>
          <a:p>
            <a:r>
              <a:rPr lang="en-US" dirty="0" smtClean="0"/>
              <a:t>Decision Making</a:t>
            </a:r>
          </a:p>
          <a:p>
            <a:r>
              <a:rPr lang="en-US" dirty="0" smtClean="0"/>
              <a:t>Plan Maker</a:t>
            </a:r>
          </a:p>
          <a:p>
            <a:r>
              <a:rPr lang="en-US" dirty="0" smtClean="0"/>
              <a:t>Power Exercise</a:t>
            </a:r>
          </a:p>
          <a:p>
            <a:endParaRPr lang="en-US" dirty="0"/>
          </a:p>
        </p:txBody>
      </p:sp>
      <p:sp>
        <p:nvSpPr>
          <p:cNvPr id="4" name="Content Placeholder 2"/>
          <p:cNvSpPr txBox="1">
            <a:spLocks/>
          </p:cNvSpPr>
          <p:nvPr/>
        </p:nvSpPr>
        <p:spPr>
          <a:xfrm>
            <a:off x="691189" y="2022043"/>
            <a:ext cx="3257357" cy="388077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Personal Qualities</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Good personalities</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Self Dependent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Education</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Discipline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Experience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5" name="Content Placeholder 2"/>
          <p:cNvSpPr txBox="1">
            <a:spLocks/>
          </p:cNvSpPr>
          <p:nvPr/>
        </p:nvSpPr>
        <p:spPr>
          <a:xfrm>
            <a:off x="732751" y="4668982"/>
            <a:ext cx="7967903" cy="1925782"/>
          </a:xfrm>
          <a:prstGeom prst="rect">
            <a:avLst/>
          </a:prstGeom>
        </p:spPr>
        <p:txBody>
          <a:bodyPr vert="horz" lIns="91440" tIns="45720" rIns="91440" bIns="45720" rtlCol="0">
            <a:normAutofit/>
          </a:bodyPr>
          <a:lstStyle/>
          <a:p>
            <a:pPr>
              <a:buFont typeface="Arial" pitchFamily="34" charset="0"/>
              <a:buChar char="•"/>
            </a:pPr>
            <a:r>
              <a:rPr lang="en-US" sz="2000" b="1" dirty="0" smtClean="0"/>
              <a:t>Leadership Styles</a:t>
            </a:r>
          </a:p>
          <a:p>
            <a:pPr>
              <a:buFont typeface="Arial" charset="0"/>
              <a:buAutoNum type="romanLcPeriod"/>
            </a:pPr>
            <a:r>
              <a:rPr lang="en-US" dirty="0" smtClean="0"/>
              <a:t>Autocratic/ Authorities / Leader-Centered</a:t>
            </a:r>
          </a:p>
          <a:p>
            <a:pPr>
              <a:buFont typeface="Arial" charset="0"/>
              <a:buAutoNum type="romanLcPeriod"/>
            </a:pPr>
            <a:r>
              <a:rPr lang="en-US" dirty="0" smtClean="0"/>
              <a:t>Democratic/ Consultative/ Participative / People-Centered</a:t>
            </a:r>
          </a:p>
          <a:p>
            <a:pPr>
              <a:buFont typeface="Arial" charset="0"/>
              <a:buAutoNum type="romanLcPeriod"/>
            </a:pPr>
            <a:r>
              <a:rPr lang="en-US" dirty="0" err="1" smtClean="0"/>
              <a:t>Leissez</a:t>
            </a:r>
            <a:r>
              <a:rPr lang="en-US" dirty="0" smtClean="0"/>
              <a:t>-Faire/ Free-rein/ Individual- Centered</a:t>
            </a:r>
            <a:endParaRPr lang="en-US" sz="2000" dirty="0" smtClean="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1.10.</a:t>
            </a:r>
            <a:r>
              <a:rPr lang="en-US" dirty="0" smtClean="0"/>
              <a:t> </a:t>
            </a:r>
            <a:r>
              <a:rPr lang="en-US" dirty="0"/>
              <a:t>Strategic Planning –SWOT Analysis</a:t>
            </a:r>
          </a:p>
        </p:txBody>
      </p:sp>
      <p:sp>
        <p:nvSpPr>
          <p:cNvPr id="3" name="Content Placeholder 2"/>
          <p:cNvSpPr>
            <a:spLocks noGrp="1"/>
          </p:cNvSpPr>
          <p:nvPr>
            <p:ph idx="1"/>
          </p:nvPr>
        </p:nvSpPr>
        <p:spPr>
          <a:xfrm>
            <a:off x="5124854" y="2133600"/>
            <a:ext cx="4351655" cy="4298546"/>
          </a:xfrm>
        </p:spPr>
        <p:txBody>
          <a:bodyPr>
            <a:normAutofit fontScale="97500"/>
          </a:bodyPr>
          <a:lstStyle/>
          <a:p>
            <a:pPr marL="0" indent="0">
              <a:buNone/>
            </a:pPr>
            <a:r>
              <a:rPr lang="en-US" b="1" u="sng" dirty="0" smtClean="0"/>
              <a:t>Strategic </a:t>
            </a:r>
            <a:r>
              <a:rPr lang="en-US" b="1" u="sng" dirty="0"/>
              <a:t>Planning</a:t>
            </a:r>
          </a:p>
          <a:p>
            <a:pPr marL="285750" indent="-285750"/>
            <a:r>
              <a:rPr lang="en-US" dirty="0"/>
              <a:t>Where are we going?</a:t>
            </a:r>
          </a:p>
          <a:p>
            <a:pPr marL="0" indent="0">
              <a:buNone/>
            </a:pPr>
            <a:r>
              <a:rPr lang="en-US" dirty="0"/>
              <a:t>	– Mission </a:t>
            </a:r>
          </a:p>
          <a:p>
            <a:pPr marL="285750" indent="-285750"/>
            <a:r>
              <a:rPr lang="en-US" dirty="0"/>
              <a:t>How do we get there?</a:t>
            </a:r>
          </a:p>
          <a:p>
            <a:pPr marL="0" indent="0">
              <a:buNone/>
            </a:pPr>
            <a:r>
              <a:rPr lang="en-US" dirty="0"/>
              <a:t>	– Strategy</a:t>
            </a:r>
          </a:p>
          <a:p>
            <a:pPr marL="285750" indent="-285750"/>
            <a:r>
              <a:rPr lang="en-US" dirty="0"/>
              <a:t>What is our blueprint for action?</a:t>
            </a:r>
          </a:p>
          <a:p>
            <a:pPr marL="0" indent="0">
              <a:buNone/>
            </a:pPr>
            <a:r>
              <a:rPr lang="en-US" dirty="0"/>
              <a:t>	– Budgets</a:t>
            </a:r>
          </a:p>
          <a:p>
            <a:pPr marL="285750" indent="-285750"/>
            <a:r>
              <a:rPr lang="en-US" dirty="0"/>
              <a:t>How do we know if we are on track?</a:t>
            </a:r>
          </a:p>
          <a:p>
            <a:pPr marL="0" indent="0">
              <a:buNone/>
            </a:pPr>
            <a:r>
              <a:rPr lang="en-US" dirty="0"/>
              <a:t>	– Control</a:t>
            </a:r>
          </a:p>
        </p:txBody>
      </p:sp>
      <p:sp>
        <p:nvSpPr>
          <p:cNvPr id="4" name="Content Placeholder 2"/>
          <p:cNvSpPr txBox="1">
            <a:spLocks/>
          </p:cNvSpPr>
          <p:nvPr/>
        </p:nvSpPr>
        <p:spPr>
          <a:xfrm>
            <a:off x="760672" y="2216727"/>
            <a:ext cx="4351655" cy="4298546"/>
          </a:xfrm>
          <a:prstGeom prst="rect">
            <a:avLst/>
          </a:prstGeom>
        </p:spPr>
        <p:txBody>
          <a:bodyPr vert="horz" lIns="91440" tIns="45720" rIns="91440" bIns="45720" rtlCol="0">
            <a:normAutofit fontScale="97500"/>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Strengths</a:t>
            </a:r>
          </a:p>
          <a:p>
            <a:pPr marL="742950" marR="0" lvl="1"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Weakness </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Opportunities</a:t>
            </a:r>
          </a:p>
          <a:p>
            <a:pPr marL="742950" marR="0" lvl="1"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Threats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399" y="1565565"/>
            <a:ext cx="4060710" cy="4630996"/>
          </a:xfrm>
        </p:spPr>
        <p:txBody>
          <a:bodyPr>
            <a:normAutofit fontScale="97500"/>
          </a:bodyPr>
          <a:lstStyle/>
          <a:p>
            <a:pPr marL="0" indent="0">
              <a:buNone/>
            </a:pPr>
            <a:r>
              <a:rPr lang="en-US" b="1" u="sng" dirty="0">
                <a:sym typeface="+mn-ea"/>
              </a:rPr>
              <a:t>Strategic Planning</a:t>
            </a:r>
            <a:endParaRPr lang="en-US" dirty="0"/>
          </a:p>
          <a:p>
            <a:r>
              <a:rPr lang="en-US" dirty="0"/>
              <a:t>Mission statement</a:t>
            </a:r>
          </a:p>
          <a:p>
            <a:r>
              <a:rPr lang="en-US" dirty="0"/>
              <a:t>Mandates statement</a:t>
            </a:r>
          </a:p>
          <a:p>
            <a:r>
              <a:rPr lang="en-US" dirty="0"/>
              <a:t>S-W-O-T</a:t>
            </a:r>
          </a:p>
          <a:p>
            <a:r>
              <a:rPr lang="en-US" dirty="0"/>
              <a:t>Strategic issues (goals – ideal future)</a:t>
            </a:r>
          </a:p>
          <a:p>
            <a:r>
              <a:rPr lang="en-US" dirty="0"/>
              <a:t>Strategies</a:t>
            </a:r>
          </a:p>
          <a:p>
            <a:r>
              <a:rPr lang="en-US" dirty="0"/>
              <a:t>Vision of success</a:t>
            </a:r>
          </a:p>
          <a:p>
            <a:pPr marL="0" indent="0">
              <a:buNone/>
            </a:pPr>
            <a:endParaRPr lang="en-US" b="1" u="sng" dirty="0"/>
          </a:p>
        </p:txBody>
      </p:sp>
      <p:sp>
        <p:nvSpPr>
          <p:cNvPr id="4" name="Content Placeholder 2"/>
          <p:cNvSpPr txBox="1">
            <a:spLocks/>
          </p:cNvSpPr>
          <p:nvPr/>
        </p:nvSpPr>
        <p:spPr>
          <a:xfrm>
            <a:off x="4986308" y="1565563"/>
            <a:ext cx="4060710" cy="4783397"/>
          </a:xfrm>
          <a:prstGeom prst="rect">
            <a:avLst/>
          </a:prstGeom>
        </p:spPr>
        <p:txBody>
          <a:bodyPr vert="horz" lIns="91440" tIns="45720" rIns="91440" bIns="45720" rtlCol="0">
            <a:normAutofit fontScale="97500"/>
          </a:bodyPr>
          <a:lstStyle/>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1" i="0" u="sng" strike="noStrike" kern="1200" cap="none" spc="0" normalizeH="0" baseline="0" noProof="0" dirty="0" smtClean="0">
                <a:ln>
                  <a:noFill/>
                </a:ln>
                <a:solidFill>
                  <a:schemeClr val="tx1">
                    <a:lumMod val="75000"/>
                    <a:lumOff val="25000"/>
                  </a:schemeClr>
                </a:solidFill>
                <a:effectLst/>
                <a:uLnTx/>
                <a:uFillTx/>
                <a:latin typeface="+mn-lt"/>
                <a:ea typeface="+mn-ea"/>
                <a:cs typeface="+mn-cs"/>
              </a:rPr>
              <a:t>Strategies</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Practical alternatives</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Dreams, Visions</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Barriers</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Major proposals</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Major activities</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Specific steps</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Staffing plans</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Financial plans</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Timelines / responsible persons</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5" name="Title 1"/>
          <p:cNvSpPr>
            <a:spLocks noGrp="1"/>
          </p:cNvSpPr>
          <p:nvPr>
            <p:ph type="title"/>
          </p:nvPr>
        </p:nvSpPr>
        <p:spPr>
          <a:xfrm>
            <a:off x="677334" y="609600"/>
            <a:ext cx="8596668" cy="1320800"/>
          </a:xfrm>
        </p:spPr>
        <p:txBody>
          <a:bodyPr>
            <a:normAutofit/>
          </a:bodyPr>
          <a:lstStyle/>
          <a:p>
            <a:r>
              <a:rPr lang="en-US" dirty="0" smtClean="0"/>
              <a:t>Strategic </a:t>
            </a:r>
            <a:r>
              <a:rPr lang="en-US" dirty="0"/>
              <a:t>Planning –SWOT Analysis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399" y="1579419"/>
            <a:ext cx="3866746" cy="4572808"/>
          </a:xfrm>
        </p:spPr>
        <p:txBody>
          <a:bodyPr>
            <a:normAutofit/>
          </a:bodyPr>
          <a:lstStyle/>
          <a:p>
            <a:pPr marL="0" indent="0">
              <a:buNone/>
            </a:pPr>
            <a:endParaRPr lang="en-US" b="1" u="sng" dirty="0"/>
          </a:p>
          <a:p>
            <a:pPr marL="0" indent="0">
              <a:buNone/>
            </a:pPr>
            <a:r>
              <a:rPr lang="en-US" b="1" u="sng" dirty="0"/>
              <a:t>Vision of Success :</a:t>
            </a:r>
          </a:p>
          <a:p>
            <a:pPr marL="285750" indent="-285750"/>
            <a:r>
              <a:rPr lang="en-US" dirty="0"/>
              <a:t>Performance criteria</a:t>
            </a:r>
          </a:p>
          <a:p>
            <a:pPr marL="285750" indent="-285750"/>
            <a:r>
              <a:rPr lang="en-US" dirty="0"/>
              <a:t>Important decision rules</a:t>
            </a:r>
          </a:p>
          <a:p>
            <a:pPr marL="285750" indent="-285750"/>
            <a:r>
              <a:rPr lang="en-US" dirty="0"/>
              <a:t>Ethical standards expected of all employees</a:t>
            </a:r>
          </a:p>
          <a:p>
            <a:pPr marL="0" indent="0">
              <a:buNone/>
            </a:pPr>
            <a:endParaRPr lang="en-US" dirty="0"/>
          </a:p>
          <a:p>
            <a:pPr marL="285750" indent="-285750"/>
            <a:endParaRPr lang="en-US" dirty="0"/>
          </a:p>
          <a:p>
            <a:pPr marL="0" indent="0">
              <a:buNone/>
            </a:pPr>
            <a:endParaRPr lang="en-US" b="1" u="sng" dirty="0"/>
          </a:p>
          <a:p>
            <a:pPr marL="0" indent="0">
              <a:buNone/>
            </a:pPr>
            <a:endParaRPr lang="en-US" b="1" u="sng" dirty="0"/>
          </a:p>
        </p:txBody>
      </p:sp>
      <p:sp>
        <p:nvSpPr>
          <p:cNvPr id="4" name="Content Placeholder 2"/>
          <p:cNvSpPr txBox="1">
            <a:spLocks/>
          </p:cNvSpPr>
          <p:nvPr/>
        </p:nvSpPr>
        <p:spPr>
          <a:xfrm>
            <a:off x="4833909" y="1607127"/>
            <a:ext cx="3866746" cy="4572808"/>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800" b="1" i="0" u="sng"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1" i="0" u="sng" strike="noStrike" kern="1200" cap="none" spc="0" normalizeH="0" baseline="0" noProof="0" dirty="0" smtClean="0">
                <a:ln>
                  <a:noFill/>
                </a:ln>
                <a:solidFill>
                  <a:schemeClr val="tx1">
                    <a:lumMod val="75000"/>
                    <a:lumOff val="25000"/>
                  </a:schemeClr>
                </a:solidFill>
                <a:effectLst/>
                <a:uLnTx/>
                <a:uFillTx/>
                <a:latin typeface="+mn-lt"/>
                <a:ea typeface="+mn-ea"/>
                <a:cs typeface="+mn-cs"/>
              </a:rPr>
              <a:t>Environment :</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Stability</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Complexity</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Market diversity</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Hostility</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Competition</a:t>
            </a: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800" b="1" i="0" u="sng"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800" b="1" i="0" u="sng"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5" name="Content Placeholder 2"/>
          <p:cNvSpPr txBox="1">
            <a:spLocks/>
          </p:cNvSpPr>
          <p:nvPr/>
        </p:nvSpPr>
        <p:spPr>
          <a:xfrm>
            <a:off x="580563" y="3906983"/>
            <a:ext cx="8596630" cy="2590800"/>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800" b="1" i="0" u="sng" strike="noStrike" kern="1200" cap="none" spc="0" normalizeH="0" baseline="0" noProof="0" dirty="0" smtClean="0">
              <a:ln>
                <a:noFill/>
              </a:ln>
              <a:solidFill>
                <a:schemeClr val="tx1">
                  <a:lumMod val="75000"/>
                  <a:lumOff val="25000"/>
                </a:schemeClr>
              </a:solidFill>
              <a:effectLst/>
              <a:uLnTx/>
              <a:uFillTx/>
              <a:latin typeface="+mn-lt"/>
              <a:ea typeface="+mn-ea"/>
              <a:cs typeface="+mn-cs"/>
              <a:sym typeface="+mn-ea"/>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1" i="0" u="sng" strike="noStrike" kern="1200" cap="none" spc="0" normalizeH="0" baseline="0" noProof="0" dirty="0" smtClean="0">
                <a:ln>
                  <a:noFill/>
                </a:ln>
                <a:solidFill>
                  <a:schemeClr val="tx1">
                    <a:lumMod val="75000"/>
                    <a:lumOff val="25000"/>
                  </a:schemeClr>
                </a:solidFill>
                <a:effectLst/>
                <a:uLnTx/>
                <a:uFillTx/>
                <a:latin typeface="+mn-lt"/>
                <a:ea typeface="+mn-ea"/>
                <a:cs typeface="+mn-cs"/>
                <a:sym typeface="+mn-ea"/>
              </a:rPr>
              <a:t>Planning Should Lead to Programming : </a:t>
            </a:r>
            <a:endParaRPr kumimoji="0" lang="en-US" sz="1800" b="1" i="0" u="sng"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sym typeface="+mn-ea"/>
              </a:rPr>
              <a:t>The cascade of information should not just flow downward</a:t>
            </a: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sym typeface="+mn-ea"/>
              </a:rPr>
              <a:t>Important that it not be a top down </a:t>
            </a:r>
            <a:r>
              <a:rPr kumimoji="0" lang="en-US" sz="1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sym typeface="+mn-ea"/>
              </a:rPr>
              <a:t>onlyprocess</a:t>
            </a: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sym typeface="+mn-ea"/>
            </a:endParaRP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Arm all workers with strategic information allowing to do their job better</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Provide universal ownership for problems and opportunities</a:t>
            </a:r>
          </a:p>
          <a:p>
            <a:pPr marL="285750" marR="0" lvl="0" indent="-28575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800" b="1" i="0" u="sng"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800" b="1" i="0" u="sng"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6" name="Title 1"/>
          <p:cNvSpPr>
            <a:spLocks noGrp="1"/>
          </p:cNvSpPr>
          <p:nvPr>
            <p:ph type="title"/>
          </p:nvPr>
        </p:nvSpPr>
        <p:spPr>
          <a:xfrm>
            <a:off x="677334" y="609600"/>
            <a:ext cx="8596668" cy="1320800"/>
          </a:xfrm>
        </p:spPr>
        <p:txBody>
          <a:bodyPr>
            <a:normAutofit/>
          </a:bodyPr>
          <a:lstStyle/>
          <a:p>
            <a:r>
              <a:rPr lang="en-US" dirty="0" smtClean="0"/>
              <a:t>1.10.1. Strategic </a:t>
            </a:r>
            <a:r>
              <a:rPr lang="en-US" dirty="0"/>
              <a:t>Planning –SWOT Analysis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1.11. Perspective </a:t>
            </a:r>
            <a:r>
              <a:rPr lang="en-US" dirty="0" smtClean="0"/>
              <a:t>of Management</a:t>
            </a:r>
            <a:endParaRPr lang="en-US" dirty="0"/>
          </a:p>
        </p:txBody>
      </p:sp>
      <p:sp>
        <p:nvSpPr>
          <p:cNvPr id="3" name="Content Placeholder 2"/>
          <p:cNvSpPr>
            <a:spLocks noGrp="1"/>
          </p:cNvSpPr>
          <p:nvPr>
            <p:ph idx="1"/>
          </p:nvPr>
        </p:nvSpPr>
        <p:spPr>
          <a:xfrm>
            <a:off x="4847552" y="2132879"/>
            <a:ext cx="4254884" cy="3880773"/>
          </a:xfrm>
        </p:spPr>
        <p:txBody>
          <a:bodyPr>
            <a:normAutofit/>
          </a:bodyPr>
          <a:lstStyle/>
          <a:p>
            <a:pPr>
              <a:buFontTx/>
              <a:buNone/>
            </a:pPr>
            <a:r>
              <a:rPr lang="en-US" sz="2400" b="1" dirty="0" smtClean="0"/>
              <a:t>Categorization of Theories</a:t>
            </a:r>
          </a:p>
          <a:p>
            <a:r>
              <a:rPr lang="en-US" sz="2000" dirty="0" smtClean="0"/>
              <a:t>Classical Theory</a:t>
            </a:r>
          </a:p>
          <a:p>
            <a:r>
              <a:rPr lang="en-US" sz="2000" dirty="0" smtClean="0"/>
              <a:t>Behavioral Science and Human Relation Perspective</a:t>
            </a:r>
          </a:p>
          <a:p>
            <a:r>
              <a:rPr lang="en-US" sz="2000" dirty="0" smtClean="0"/>
              <a:t>Quantitative Perspective</a:t>
            </a:r>
          </a:p>
          <a:p>
            <a:r>
              <a:rPr lang="en-US" sz="2000" dirty="0" smtClean="0"/>
              <a:t>Integrating Perspective </a:t>
            </a:r>
          </a:p>
          <a:p>
            <a:endParaRPr lang="en-US" sz="2000" dirty="0"/>
          </a:p>
        </p:txBody>
      </p:sp>
      <p:sp>
        <p:nvSpPr>
          <p:cNvPr id="4" name="Content Placeholder 2"/>
          <p:cNvSpPr txBox="1">
            <a:spLocks/>
          </p:cNvSpPr>
          <p:nvPr/>
        </p:nvSpPr>
        <p:spPr>
          <a:xfrm>
            <a:off x="829734" y="2132874"/>
            <a:ext cx="4254884" cy="388077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Tx/>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Pioneers’ of Management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Ø"/>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Robert Owen</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Ø"/>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Charles Babbage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Ø"/>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Hennery Robinson Towne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Ø"/>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Captain Henry Metcalf</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1.12. Scientific </a:t>
            </a:r>
            <a:r>
              <a:rPr lang="en-US" dirty="0" smtClean="0"/>
              <a:t>Management</a:t>
            </a:r>
            <a:endParaRPr lang="en-US" dirty="0"/>
          </a:p>
        </p:txBody>
      </p:sp>
      <p:sp>
        <p:nvSpPr>
          <p:cNvPr id="3" name="Content Placeholder 2"/>
          <p:cNvSpPr>
            <a:spLocks noGrp="1"/>
          </p:cNvSpPr>
          <p:nvPr>
            <p:ph idx="1"/>
          </p:nvPr>
        </p:nvSpPr>
        <p:spPr/>
        <p:txBody>
          <a:bodyPr/>
          <a:lstStyle/>
          <a:p>
            <a:pPr>
              <a:buFontTx/>
              <a:buNone/>
            </a:pPr>
            <a:r>
              <a:rPr lang="en-US" sz="2000" dirty="0" smtClean="0"/>
              <a:t>Profounder: </a:t>
            </a:r>
            <a:r>
              <a:rPr lang="en-US" sz="2000" dirty="0" err="1" smtClean="0"/>
              <a:t>Federic</a:t>
            </a:r>
            <a:r>
              <a:rPr lang="en-US" sz="2000" dirty="0" smtClean="0"/>
              <a:t> Winslow Taylor- 1911</a:t>
            </a:r>
          </a:p>
          <a:p>
            <a:pPr>
              <a:buFontTx/>
              <a:buNone/>
            </a:pPr>
            <a:endParaRPr lang="en-US" sz="2000" dirty="0" smtClean="0"/>
          </a:p>
          <a:p>
            <a:pPr>
              <a:buFontTx/>
              <a:buNone/>
            </a:pPr>
            <a:r>
              <a:rPr lang="en-US" sz="2000" b="1" dirty="0" smtClean="0"/>
              <a:t>Principles</a:t>
            </a:r>
          </a:p>
          <a:p>
            <a:r>
              <a:rPr lang="en-US" dirty="0" smtClean="0"/>
              <a:t>Scientific work rather than tradition</a:t>
            </a:r>
          </a:p>
          <a:p>
            <a:r>
              <a:rPr lang="en-US" dirty="0" smtClean="0"/>
              <a:t>Training and Development of Workers</a:t>
            </a:r>
          </a:p>
          <a:p>
            <a:r>
              <a:rPr lang="en-US" dirty="0" smtClean="0"/>
              <a:t>Equilibrium in division of work</a:t>
            </a:r>
          </a:p>
          <a:p>
            <a:r>
              <a:rPr lang="en-US" dirty="0" smtClean="0"/>
              <a:t>Mental revolution</a:t>
            </a:r>
          </a:p>
          <a:p>
            <a:r>
              <a:rPr lang="en-US" dirty="0" smtClean="0"/>
              <a:t>Maximum output in place of restricted output</a:t>
            </a:r>
          </a:p>
          <a:p>
            <a:r>
              <a:rPr lang="en-US" dirty="0" smtClean="0"/>
              <a:t>Co-operation between manager and worker</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Management</a:t>
            </a:r>
            <a:endParaRPr lang="en-US" dirty="0"/>
          </a:p>
        </p:txBody>
      </p:sp>
      <p:sp>
        <p:nvSpPr>
          <p:cNvPr id="3" name="Content Placeholder 2"/>
          <p:cNvSpPr>
            <a:spLocks noGrp="1"/>
          </p:cNvSpPr>
          <p:nvPr>
            <p:ph idx="1"/>
          </p:nvPr>
        </p:nvSpPr>
        <p:spPr/>
        <p:txBody>
          <a:bodyPr>
            <a:normAutofit lnSpcReduction="10000"/>
          </a:bodyPr>
          <a:lstStyle/>
          <a:p>
            <a:pPr>
              <a:buFontTx/>
              <a:buNone/>
            </a:pPr>
            <a:r>
              <a:rPr lang="en-US" sz="2000" b="1" dirty="0" smtClean="0"/>
              <a:t>Contribution</a:t>
            </a:r>
          </a:p>
          <a:p>
            <a:r>
              <a:rPr lang="en-US" dirty="0" smtClean="0"/>
              <a:t>Use modern techniques to increase production</a:t>
            </a:r>
          </a:p>
          <a:p>
            <a:r>
              <a:rPr lang="en-US" dirty="0" smtClean="0"/>
              <a:t>Follows the rule minimize the cost, maximize the profit</a:t>
            </a:r>
          </a:p>
          <a:p>
            <a:r>
              <a:rPr lang="en-US" dirty="0" smtClean="0"/>
              <a:t>Improve the living standard of workers</a:t>
            </a:r>
          </a:p>
          <a:p>
            <a:r>
              <a:rPr lang="en-US" dirty="0" smtClean="0"/>
              <a:t>Bring attitude between employees and employers</a:t>
            </a:r>
          </a:p>
          <a:p>
            <a:pPr>
              <a:buFontTx/>
              <a:buNone/>
            </a:pPr>
            <a:r>
              <a:rPr lang="en-US" sz="2000" b="1" dirty="0" smtClean="0"/>
              <a:t>Limitation</a:t>
            </a:r>
          </a:p>
          <a:p>
            <a:r>
              <a:rPr lang="en-US" dirty="0" smtClean="0"/>
              <a:t>Focus on technical terms and ignores human aspect</a:t>
            </a:r>
          </a:p>
          <a:p>
            <a:r>
              <a:rPr lang="en-US" dirty="0" smtClean="0"/>
              <a:t>Has not mention informal relation </a:t>
            </a:r>
          </a:p>
          <a:p>
            <a:r>
              <a:rPr lang="en-US" dirty="0" smtClean="0"/>
              <a:t>Workers are forced to do same task again and again</a:t>
            </a:r>
          </a:p>
          <a:p>
            <a:r>
              <a:rPr lang="en-US" dirty="0" smtClean="0"/>
              <a:t>Workers are not allowed to take initiative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1.13. Administrative </a:t>
            </a:r>
            <a:r>
              <a:rPr lang="en-US" dirty="0" smtClean="0"/>
              <a:t>Management</a:t>
            </a:r>
            <a:endParaRPr lang="en-US" dirty="0"/>
          </a:p>
        </p:txBody>
      </p:sp>
      <p:sp>
        <p:nvSpPr>
          <p:cNvPr id="3" name="Content Placeholder 2"/>
          <p:cNvSpPr>
            <a:spLocks noGrp="1"/>
          </p:cNvSpPr>
          <p:nvPr>
            <p:ph idx="1"/>
          </p:nvPr>
        </p:nvSpPr>
        <p:spPr/>
        <p:txBody>
          <a:bodyPr>
            <a:normAutofit fontScale="92500" lnSpcReduction="20000"/>
          </a:bodyPr>
          <a:lstStyle/>
          <a:p>
            <a:pPr>
              <a:buFontTx/>
              <a:buNone/>
            </a:pPr>
            <a:r>
              <a:rPr lang="en-US" dirty="0" smtClean="0"/>
              <a:t>Profounder: Henry Fayol-1919</a:t>
            </a:r>
          </a:p>
          <a:p>
            <a:pPr>
              <a:buFontTx/>
              <a:buNone/>
            </a:pPr>
            <a:endParaRPr lang="en-US" dirty="0" smtClean="0"/>
          </a:p>
          <a:p>
            <a:pPr>
              <a:buFontTx/>
              <a:buNone/>
            </a:pPr>
            <a:r>
              <a:rPr lang="en-US" b="1" dirty="0" smtClean="0"/>
              <a:t>Principles</a:t>
            </a:r>
          </a:p>
          <a:p>
            <a:r>
              <a:rPr lang="en-US" dirty="0" smtClean="0"/>
              <a:t>Division of work</a:t>
            </a:r>
          </a:p>
          <a:p>
            <a:r>
              <a:rPr lang="en-US" dirty="0" smtClean="0"/>
              <a:t>Discipline</a:t>
            </a:r>
          </a:p>
          <a:p>
            <a:r>
              <a:rPr lang="en-US" dirty="0" smtClean="0"/>
              <a:t>Unity of command</a:t>
            </a:r>
          </a:p>
          <a:p>
            <a:r>
              <a:rPr lang="en-US" dirty="0" smtClean="0"/>
              <a:t>Remuneration of personnel</a:t>
            </a:r>
          </a:p>
          <a:p>
            <a:r>
              <a:rPr lang="en-US" dirty="0" smtClean="0"/>
              <a:t>Equity</a:t>
            </a:r>
          </a:p>
          <a:p>
            <a:r>
              <a:rPr lang="en-US" dirty="0" smtClean="0"/>
              <a:t>Initiative</a:t>
            </a:r>
          </a:p>
          <a:p>
            <a:r>
              <a:rPr lang="en-US" dirty="0" smtClean="0"/>
              <a:t>Centralization</a:t>
            </a:r>
          </a:p>
          <a:p>
            <a:r>
              <a:rPr lang="en-US" dirty="0" smtClean="0"/>
              <a:t>Scalar Chain</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 Management</a:t>
            </a:r>
            <a:endParaRPr lang="en-US" dirty="0"/>
          </a:p>
        </p:txBody>
      </p:sp>
      <p:sp>
        <p:nvSpPr>
          <p:cNvPr id="3" name="Content Placeholder 2"/>
          <p:cNvSpPr>
            <a:spLocks noGrp="1"/>
          </p:cNvSpPr>
          <p:nvPr>
            <p:ph idx="1"/>
          </p:nvPr>
        </p:nvSpPr>
        <p:spPr>
          <a:xfrm>
            <a:off x="621915" y="1758807"/>
            <a:ext cx="8596668" cy="3880773"/>
          </a:xfrm>
        </p:spPr>
        <p:txBody>
          <a:bodyPr>
            <a:normAutofit lnSpcReduction="10000"/>
          </a:bodyPr>
          <a:lstStyle/>
          <a:p>
            <a:pPr>
              <a:buFontTx/>
              <a:buNone/>
            </a:pPr>
            <a:r>
              <a:rPr lang="en-US" sz="2000" b="1" dirty="0" smtClean="0"/>
              <a:t>Contribution</a:t>
            </a:r>
          </a:p>
          <a:p>
            <a:r>
              <a:rPr lang="en-US" dirty="0" smtClean="0"/>
              <a:t>Laid heavy emphasis on universal principles of management</a:t>
            </a:r>
          </a:p>
          <a:p>
            <a:r>
              <a:rPr lang="en-US" dirty="0" smtClean="0"/>
              <a:t>Follows the process “planning, organizing, directing and controlling”</a:t>
            </a:r>
          </a:p>
          <a:p>
            <a:r>
              <a:rPr lang="en-US" dirty="0" smtClean="0"/>
              <a:t>Provide conceptual framework for analyzing the management process</a:t>
            </a:r>
          </a:p>
          <a:p>
            <a:r>
              <a:rPr lang="en-US" dirty="0" smtClean="0"/>
              <a:t>Has isolated and analyzed management as separate discipline</a:t>
            </a:r>
          </a:p>
          <a:p>
            <a:pPr>
              <a:buFontTx/>
              <a:buNone/>
            </a:pPr>
            <a:r>
              <a:rPr lang="en-US" sz="2000" b="1" dirty="0" smtClean="0"/>
              <a:t>Limitation</a:t>
            </a:r>
          </a:p>
          <a:p>
            <a:r>
              <a:rPr lang="en-US" dirty="0" smtClean="0"/>
              <a:t>Has not paid proper attention to the human behavioral aspects</a:t>
            </a:r>
          </a:p>
          <a:p>
            <a:r>
              <a:rPr lang="en-US" dirty="0" smtClean="0"/>
              <a:t>No clear distinction between structure and process so it is vague</a:t>
            </a:r>
          </a:p>
          <a:p>
            <a:r>
              <a:rPr lang="en-US" dirty="0" smtClean="0"/>
              <a:t>Based on personal experience and little observation</a:t>
            </a:r>
          </a:p>
          <a:p>
            <a:r>
              <a:rPr lang="en-US" dirty="0" smtClean="0"/>
              <a:t>Does not provide guidance how when and where it must be applied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Definition </a:t>
            </a:r>
            <a:endParaRPr lang="en-US" dirty="0"/>
          </a:p>
        </p:txBody>
      </p:sp>
      <p:sp>
        <p:nvSpPr>
          <p:cNvPr id="3" name="Content Placeholder 2"/>
          <p:cNvSpPr>
            <a:spLocks noGrp="1"/>
          </p:cNvSpPr>
          <p:nvPr>
            <p:ph idx="1"/>
          </p:nvPr>
        </p:nvSpPr>
        <p:spPr/>
        <p:txBody>
          <a:bodyPr>
            <a:normAutofit/>
          </a:bodyPr>
          <a:lstStyle/>
          <a:p>
            <a:r>
              <a:rPr lang="en-US" dirty="0" smtClean="0"/>
              <a:t>“Management is the art of “knowing what you want to do” and then seeing that it is done in the best and cheapest way.   ……F . W. Taylor</a:t>
            </a:r>
          </a:p>
          <a:p>
            <a:pPr>
              <a:lnSpc>
                <a:spcPct val="90000"/>
              </a:lnSpc>
            </a:pPr>
            <a:r>
              <a:rPr lang="en-US" dirty="0" smtClean="0"/>
              <a:t>Management as a process “consisting of planning, organizing, actuating and controlling, performed to determine and accomplish the objective by the use of people and resources.  ……George R. Terry</a:t>
            </a:r>
          </a:p>
          <a:p>
            <a:pPr>
              <a:lnSpc>
                <a:spcPct val="90000"/>
              </a:lnSpc>
            </a:pPr>
            <a:endParaRPr lang="en-US" dirty="0" smtClean="0"/>
          </a:p>
          <a:p>
            <a:pPr>
              <a:lnSpc>
                <a:spcPct val="80000"/>
              </a:lnSpc>
            </a:pPr>
            <a:r>
              <a:rPr lang="en-US" dirty="0" smtClean="0"/>
              <a:t>In this definition, Planning means Plan in advance. Organizing means coordination between human resources and material resources. Actuating means motivation and giving direction to subordinate. Controlling means to ensure about implementation of plan without deviation. Thus this definition tells that management is act of achieving the organization objectives.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1.13.1. Difference </a:t>
            </a:r>
            <a:r>
              <a:rPr lang="en-US" dirty="0" smtClean="0"/>
              <a:t>between administration &amp; management </a:t>
            </a:r>
            <a:endParaRPr lang="en-US" dirty="0"/>
          </a:p>
        </p:txBody>
      </p:sp>
      <p:graphicFrame>
        <p:nvGraphicFramePr>
          <p:cNvPr id="4" name="Group 91"/>
          <p:cNvGraphicFramePr>
            <a:graphicFrameLocks/>
          </p:cNvGraphicFramePr>
          <p:nvPr/>
        </p:nvGraphicFramePr>
        <p:xfrm>
          <a:off x="457202" y="2092043"/>
          <a:ext cx="9615053" cy="3838212"/>
        </p:xfrm>
        <a:graphic>
          <a:graphicData uri="http://schemas.openxmlformats.org/drawingml/2006/table">
            <a:tbl>
              <a:tblPr/>
              <a:tblGrid>
                <a:gridCol w="443343"/>
                <a:gridCol w="3338946"/>
                <a:gridCol w="2964873"/>
                <a:gridCol w="2867891"/>
              </a:tblGrid>
              <a:tr h="355981">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1800" b="1" i="0" u="none" strike="noStrike" cap="none" normalizeH="0" baseline="0" dirty="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Basis of difference </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Administration </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000000"/>
                            </a:outerShdw>
                          </a:effectLst>
                          <a:latin typeface="+mn-lt"/>
                          <a:cs typeface="Arial" pitchFamily="34" charset="0"/>
                        </a:rPr>
                        <a:t>Management </a:t>
                      </a:r>
                      <a:endParaRPr kumimoji="0" lang="en-IN" sz="1800" b="1" i="0" u="none" strike="noStrike" cap="none" normalizeH="0" baseline="0" dirty="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71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1</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Level in organization </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Top level </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000000"/>
                            </a:outerShdw>
                          </a:effectLst>
                          <a:latin typeface="+mn-lt"/>
                          <a:cs typeface="Arial" pitchFamily="34" charset="0"/>
                        </a:rPr>
                        <a:t>Middle &amp; lower</a:t>
                      </a:r>
                      <a:endParaRPr kumimoji="0" lang="en-IN" sz="1800" b="1" i="0" u="none" strike="noStrike" cap="none" normalizeH="0" baseline="0" dirty="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94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2</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Major focus </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000000"/>
                            </a:outerShdw>
                          </a:effectLst>
                          <a:latin typeface="+mn-lt"/>
                          <a:cs typeface="Arial" pitchFamily="34" charset="0"/>
                        </a:rPr>
                        <a:t>Policy formulation &amp; objective determination </a:t>
                      </a:r>
                      <a:endParaRPr kumimoji="0" lang="en-IN" sz="1800" b="1" i="0" u="none" strike="noStrike" cap="none" normalizeH="0" baseline="0" dirty="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Policy execution for objective achievement </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832">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3</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Nature of functions </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Determinative </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Executive </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16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4</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Scope of functions </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Broad &amp; conceptual </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Narrow &amp; operational </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9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5</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Factors affecting decisions</a:t>
                      </a:r>
                      <a:r>
                        <a:rPr kumimoji="0" lang="en-US" sz="2000" b="0"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 </a:t>
                      </a:r>
                      <a:endParaRPr kumimoji="0" lang="en-IN" sz="2000" b="0"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Mostly external</a:t>
                      </a:r>
                      <a:r>
                        <a:rPr kumimoji="0" lang="en-US" sz="2000" b="0"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 </a:t>
                      </a:r>
                      <a:endParaRPr kumimoji="0" lang="en-IN" sz="2000" b="0"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Mostly internal</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06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6</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Employer-employee relation</a:t>
                      </a:r>
                      <a:r>
                        <a:rPr kumimoji="0" lang="en-US" sz="2000" b="0"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 </a:t>
                      </a:r>
                      <a:endParaRPr kumimoji="0" lang="en-IN" sz="2000" b="0"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Entrepreneurs &amp; owners</a:t>
                      </a:r>
                      <a:r>
                        <a:rPr kumimoji="0" lang="en-US" sz="2000" b="0"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 </a:t>
                      </a:r>
                      <a:endParaRPr kumimoji="0" lang="en-IN" sz="2000" b="0"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Employees </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7</a:t>
                      </a:r>
                      <a:endParaRPr kumimoji="0" lang="en-IN"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Qualities required</a:t>
                      </a:r>
                      <a:r>
                        <a:rPr kumimoji="0" lang="en-US" sz="2000" b="0"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 </a:t>
                      </a:r>
                      <a:endParaRPr kumimoji="0" lang="en-IN" sz="2000" b="0"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Administrative</a:t>
                      </a:r>
                      <a:r>
                        <a:rPr kumimoji="0" lang="en-US" sz="2000" b="0"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rPr>
                        <a:t> </a:t>
                      </a:r>
                      <a:endParaRPr kumimoji="0" lang="en-IN" sz="2000" b="0" i="0" u="none" strike="noStrike" cap="none" normalizeH="0" baseline="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000000"/>
                            </a:outerShdw>
                          </a:effectLst>
                          <a:latin typeface="+mn-lt"/>
                          <a:cs typeface="Arial" pitchFamily="34" charset="0"/>
                        </a:rPr>
                        <a:t>Technical</a:t>
                      </a: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mn-lt"/>
                          <a:cs typeface="Arial" pitchFamily="34" charset="0"/>
                        </a:rPr>
                        <a:t> </a:t>
                      </a:r>
                      <a:endParaRPr kumimoji="0" lang="en-IN" sz="2000" b="0" i="0" u="none" strike="noStrike" cap="none" normalizeH="0" baseline="0" dirty="0" smtClean="0">
                        <a:ln>
                          <a:noFill/>
                        </a:ln>
                        <a:solidFill>
                          <a:schemeClr val="tx1"/>
                        </a:solidFill>
                        <a:effectLst>
                          <a:outerShdw blurRad="38100" dist="38100" dir="2700000" algn="tl">
                            <a:srgbClr val="000000"/>
                          </a:outerShdw>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1.13.2. Administration </a:t>
            </a:r>
            <a:r>
              <a:rPr lang="en-US" dirty="0" smtClean="0"/>
              <a:t>is a part of management </a:t>
            </a:r>
            <a:endParaRPr lang="en-US" dirty="0"/>
          </a:p>
        </p:txBody>
      </p:sp>
      <p:sp>
        <p:nvSpPr>
          <p:cNvPr id="3" name="Content Placeholder 2"/>
          <p:cNvSpPr>
            <a:spLocks noGrp="1"/>
          </p:cNvSpPr>
          <p:nvPr>
            <p:ph idx="1"/>
          </p:nvPr>
        </p:nvSpPr>
        <p:spPr>
          <a:xfrm>
            <a:off x="677333" y="1814945"/>
            <a:ext cx="8743757" cy="4226417"/>
          </a:xfrm>
        </p:spPr>
        <p:txBody>
          <a:bodyPr>
            <a:normAutofit fontScale="92500" lnSpcReduction="10000"/>
          </a:bodyPr>
          <a:lstStyle/>
          <a:p>
            <a:pPr>
              <a:lnSpc>
                <a:spcPct val="90000"/>
              </a:lnSpc>
              <a:buFont typeface="Wingdings" pitchFamily="2" charset="2"/>
              <a:buChar char="Ø"/>
            </a:pPr>
            <a:r>
              <a:rPr lang="en-US" dirty="0" smtClean="0"/>
              <a:t>Management is a generic name for the total process of executive control in industry or commerce.</a:t>
            </a:r>
          </a:p>
          <a:p>
            <a:pPr>
              <a:lnSpc>
                <a:spcPct val="90000"/>
              </a:lnSpc>
              <a:buFont typeface="Wingdings" pitchFamily="2" charset="2"/>
              <a:buChar char="Ø"/>
            </a:pPr>
            <a:r>
              <a:rPr lang="en-US" dirty="0" smtClean="0"/>
              <a:t>It is a social process entailing responsibility for the executive &amp; economic planning &amp; regulation of the operation of an enterprise, in the fulfillment of a given purpose or task.</a:t>
            </a:r>
          </a:p>
          <a:p>
            <a:pPr>
              <a:lnSpc>
                <a:spcPct val="90000"/>
              </a:lnSpc>
              <a:buFont typeface="Wingdings" pitchFamily="2" charset="2"/>
              <a:buChar char="Ø"/>
            </a:pPr>
            <a:r>
              <a:rPr lang="en-US" dirty="0" smtClean="0"/>
              <a:t>Administration is that part of management which is concerned with the installation &amp; carrying out the procedures by which it is laid down &amp; communicated, &amp; the process of activities regulated &amp; checked against plans.</a:t>
            </a:r>
            <a:endParaRPr lang="en-IN" dirty="0" smtClean="0"/>
          </a:p>
          <a:p>
            <a:pPr>
              <a:buFont typeface="Wingdings" pitchFamily="2" charset="2"/>
              <a:buChar char="Ø"/>
            </a:pPr>
            <a:r>
              <a:rPr lang="en-US" dirty="0" smtClean="0"/>
              <a:t>Management &amp; administration are synonymous; the difference between the two terms lies mostly in their usage in different countries or different fields of human organizations.</a:t>
            </a:r>
          </a:p>
          <a:p>
            <a:pPr>
              <a:buFont typeface="Wingdings" pitchFamily="2" charset="2"/>
              <a:buChar char="Ø"/>
            </a:pPr>
            <a:r>
              <a:rPr lang="en-US" dirty="0" smtClean="0"/>
              <a:t>The distinction between the two terms may be drawn by analyzing the origin of the word “administration”.</a:t>
            </a:r>
          </a:p>
          <a:p>
            <a:pPr>
              <a:buFont typeface="Wingdings" pitchFamily="2" charset="2"/>
              <a:buChar char="Ø"/>
            </a:pPr>
            <a:r>
              <a:rPr lang="en-US" dirty="0" smtClean="0"/>
              <a:t>The government often uses the word administrator, instead of manager, to handle &amp; manage its affairs </a:t>
            </a:r>
            <a:endParaRPr lang="en-IN"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1.14. Bureaucratic </a:t>
            </a:r>
            <a:r>
              <a:rPr lang="en-US" dirty="0" smtClean="0"/>
              <a:t>Management</a:t>
            </a:r>
            <a:endParaRPr lang="en-US" dirty="0"/>
          </a:p>
        </p:txBody>
      </p:sp>
      <p:sp>
        <p:nvSpPr>
          <p:cNvPr id="3" name="Content Placeholder 2"/>
          <p:cNvSpPr>
            <a:spLocks noGrp="1"/>
          </p:cNvSpPr>
          <p:nvPr>
            <p:ph idx="1"/>
          </p:nvPr>
        </p:nvSpPr>
        <p:spPr/>
        <p:txBody>
          <a:bodyPr/>
          <a:lstStyle/>
          <a:p>
            <a:pPr>
              <a:buFontTx/>
              <a:buNone/>
            </a:pPr>
            <a:r>
              <a:rPr lang="en-US" sz="2000" dirty="0" smtClean="0"/>
              <a:t>Profounder: Max Weber – 1920</a:t>
            </a:r>
          </a:p>
          <a:p>
            <a:pPr>
              <a:buFontTx/>
              <a:buNone/>
            </a:pPr>
            <a:endParaRPr lang="en-US" sz="2000" dirty="0" smtClean="0"/>
          </a:p>
          <a:p>
            <a:pPr>
              <a:buFontTx/>
              <a:buNone/>
            </a:pPr>
            <a:r>
              <a:rPr lang="en-US" sz="2000" b="1" dirty="0" smtClean="0"/>
              <a:t>Principles</a:t>
            </a:r>
          </a:p>
          <a:p>
            <a:r>
              <a:rPr lang="en-US" dirty="0" smtClean="0"/>
              <a:t>Formal rules and procedure</a:t>
            </a:r>
          </a:p>
          <a:p>
            <a:r>
              <a:rPr lang="en-US" dirty="0" smtClean="0"/>
              <a:t>Functional Specialization</a:t>
            </a:r>
          </a:p>
          <a:p>
            <a:r>
              <a:rPr lang="en-US" dirty="0" smtClean="0"/>
              <a:t>Well Defined Hierarchy of Authority</a:t>
            </a:r>
          </a:p>
          <a:p>
            <a:r>
              <a:rPr lang="en-US" dirty="0" smtClean="0"/>
              <a:t>Supervision by Higher Authority</a:t>
            </a:r>
          </a:p>
          <a:p>
            <a:r>
              <a:rPr lang="en-US" dirty="0" smtClean="0"/>
              <a:t>Technical Competence for Promotion</a:t>
            </a:r>
          </a:p>
          <a:p>
            <a:r>
              <a:rPr lang="en-US" dirty="0" smtClean="0"/>
              <a:t>Interpersonal relation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Bureaucratic Management</a:t>
            </a:r>
            <a:endParaRPr lang="en-US" dirty="0"/>
          </a:p>
        </p:txBody>
      </p:sp>
      <p:sp>
        <p:nvSpPr>
          <p:cNvPr id="3" name="Content Placeholder 2"/>
          <p:cNvSpPr>
            <a:spLocks noGrp="1"/>
          </p:cNvSpPr>
          <p:nvPr>
            <p:ph idx="1"/>
          </p:nvPr>
        </p:nvSpPr>
        <p:spPr>
          <a:xfrm>
            <a:off x="4695153" y="2312994"/>
            <a:ext cx="4047066" cy="3880773"/>
          </a:xfrm>
        </p:spPr>
        <p:txBody>
          <a:bodyPr>
            <a:normAutofit/>
          </a:bodyPr>
          <a:lstStyle/>
          <a:p>
            <a:pPr>
              <a:buFontTx/>
              <a:buNone/>
            </a:pPr>
            <a:r>
              <a:rPr lang="en-US" sz="2000" b="1" dirty="0" smtClean="0"/>
              <a:t>Limitation</a:t>
            </a:r>
          </a:p>
          <a:p>
            <a:r>
              <a:rPr lang="en-US" dirty="0" smtClean="0"/>
              <a:t>Rigid rules and regulation</a:t>
            </a:r>
          </a:p>
          <a:p>
            <a:r>
              <a:rPr lang="en-US" dirty="0" smtClean="0"/>
              <a:t>Ignores innovation</a:t>
            </a:r>
          </a:p>
          <a:p>
            <a:r>
              <a:rPr lang="en-US" dirty="0" smtClean="0"/>
              <a:t>Lack of effective communication</a:t>
            </a:r>
          </a:p>
          <a:p>
            <a:r>
              <a:rPr lang="en-US" dirty="0" smtClean="0"/>
              <a:t>Problem of role conflict</a:t>
            </a:r>
          </a:p>
          <a:p>
            <a:endParaRPr lang="en-US" dirty="0"/>
          </a:p>
        </p:txBody>
      </p:sp>
      <p:sp>
        <p:nvSpPr>
          <p:cNvPr id="4" name="Content Placeholder 2"/>
          <p:cNvSpPr txBox="1">
            <a:spLocks/>
          </p:cNvSpPr>
          <p:nvPr/>
        </p:nvSpPr>
        <p:spPr>
          <a:xfrm>
            <a:off x="829734" y="2312989"/>
            <a:ext cx="4047066" cy="388077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Tx/>
              <a:buNone/>
              <a:tabLst/>
              <a:defRPr/>
            </a:pPr>
            <a:r>
              <a:rPr kumimoji="0" lang="en-US" sz="2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Contribution</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Focus on Chain of command</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Proper division of work</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Specific procedure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Job security</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1.14.1. Behavioral </a:t>
            </a:r>
            <a:r>
              <a:rPr lang="en-US" dirty="0" smtClean="0"/>
              <a:t>Management Theory</a:t>
            </a:r>
            <a:br>
              <a:rPr lang="en-US" dirty="0" smtClean="0"/>
            </a:br>
            <a:r>
              <a:rPr lang="en-US" dirty="0" smtClean="0"/>
              <a:t> Neo Classical Theory</a:t>
            </a:r>
            <a:endParaRPr lang="en-US" dirty="0"/>
          </a:p>
        </p:txBody>
      </p:sp>
      <p:sp>
        <p:nvSpPr>
          <p:cNvPr id="3" name="Content Placeholder 2"/>
          <p:cNvSpPr>
            <a:spLocks noGrp="1"/>
          </p:cNvSpPr>
          <p:nvPr>
            <p:ph idx="1"/>
          </p:nvPr>
        </p:nvSpPr>
        <p:spPr/>
        <p:txBody>
          <a:bodyPr>
            <a:normAutofit/>
          </a:bodyPr>
          <a:lstStyle/>
          <a:p>
            <a:pPr>
              <a:lnSpc>
                <a:spcPct val="80000"/>
              </a:lnSpc>
            </a:pPr>
            <a:r>
              <a:rPr lang="en-US" sz="2400" dirty="0" smtClean="0"/>
              <a:t>This theory puts more emphasis on individual’s attitudes, behaviors and on the group processes. In this approach of management human factor remain central focus.</a:t>
            </a:r>
          </a:p>
          <a:p>
            <a:pPr>
              <a:lnSpc>
                <a:spcPct val="80000"/>
              </a:lnSpc>
            </a:pPr>
            <a:r>
              <a:rPr lang="en-US" sz="2400" dirty="0" smtClean="0"/>
              <a:t>This approach can be studied into two phases – </a:t>
            </a:r>
          </a:p>
          <a:p>
            <a:pPr>
              <a:lnSpc>
                <a:spcPct val="80000"/>
              </a:lnSpc>
              <a:buFontTx/>
              <a:buNone/>
            </a:pPr>
            <a:r>
              <a:rPr lang="en-US" sz="2400" dirty="0" smtClean="0"/>
              <a:t>     a. Human Relation Movement</a:t>
            </a:r>
          </a:p>
          <a:p>
            <a:pPr>
              <a:lnSpc>
                <a:spcPct val="80000"/>
              </a:lnSpc>
              <a:buFontTx/>
              <a:buNone/>
            </a:pPr>
            <a:r>
              <a:rPr lang="en-US" sz="2400" dirty="0" smtClean="0"/>
              <a:t>     b. Behavioral Science Approach</a:t>
            </a:r>
          </a:p>
          <a:p>
            <a:pPr>
              <a:lnSpc>
                <a:spcPct val="80000"/>
              </a:lnSpc>
            </a:pPr>
            <a:r>
              <a:rPr lang="en-US" sz="2400" dirty="0" smtClean="0"/>
              <a:t>Major contributors to this approach were Elton Mayo, Abraham Maslow and Douglas McGregor</a:t>
            </a:r>
          </a:p>
          <a:p>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1.15. Human </a:t>
            </a:r>
            <a:r>
              <a:rPr lang="en-US" dirty="0" smtClean="0"/>
              <a:t>Relation Movement</a:t>
            </a:r>
            <a:endParaRPr lang="en-US" dirty="0"/>
          </a:p>
        </p:txBody>
      </p:sp>
      <p:sp>
        <p:nvSpPr>
          <p:cNvPr id="3" name="Content Placeholder 2"/>
          <p:cNvSpPr>
            <a:spLocks noGrp="1"/>
          </p:cNvSpPr>
          <p:nvPr>
            <p:ph idx="1"/>
          </p:nvPr>
        </p:nvSpPr>
        <p:spPr>
          <a:xfrm>
            <a:off x="677334" y="1704109"/>
            <a:ext cx="8596668" cy="4337253"/>
          </a:xfrm>
        </p:spPr>
        <p:txBody>
          <a:bodyPr>
            <a:noAutofit/>
          </a:bodyPr>
          <a:lstStyle/>
          <a:p>
            <a:pPr>
              <a:lnSpc>
                <a:spcPct val="80000"/>
              </a:lnSpc>
            </a:pPr>
            <a:r>
              <a:rPr lang="en-US" sz="2400" dirty="0" smtClean="0"/>
              <a:t>Human relations is frequently used as a general term to describe the ways in which managers interact with their employees.</a:t>
            </a:r>
          </a:p>
          <a:p>
            <a:pPr>
              <a:lnSpc>
                <a:spcPct val="80000"/>
              </a:lnSpc>
            </a:pPr>
            <a:r>
              <a:rPr lang="en-US" sz="2400" dirty="0" smtClean="0"/>
              <a:t> When "employee management" stimulates more and better work, the organization has effective human relations; when morale and efficiency deteriorate, its human relations are said to be ineffective. </a:t>
            </a:r>
          </a:p>
          <a:p>
            <a:pPr>
              <a:lnSpc>
                <a:spcPct val="80000"/>
              </a:lnSpc>
            </a:pPr>
            <a:r>
              <a:rPr lang="en-US" sz="2400" dirty="0" smtClean="0"/>
              <a:t>The human relations movement arose from early attempts to systematically discover the social and psychological factors that would create effective human relations. </a:t>
            </a:r>
          </a:p>
          <a:p>
            <a:pPr>
              <a:lnSpc>
                <a:spcPct val="80000"/>
              </a:lnSpc>
            </a:pPr>
            <a:r>
              <a:rPr lang="en-US" sz="2400" dirty="0" smtClean="0"/>
              <a:t>This approach aims at providing high degree of satisfaction and motivation through improved working conditions, style of supervision and sense of security.</a:t>
            </a:r>
          </a:p>
          <a:p>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1.15.1. Contribution </a:t>
            </a:r>
            <a:r>
              <a:rPr lang="en-US" dirty="0" smtClean="0"/>
              <a:t>of Human Relation Movement</a:t>
            </a:r>
            <a:endParaRPr lang="en-US" dirty="0"/>
          </a:p>
        </p:txBody>
      </p:sp>
      <p:sp>
        <p:nvSpPr>
          <p:cNvPr id="3" name="Content Placeholder 2"/>
          <p:cNvSpPr>
            <a:spLocks noGrp="1"/>
          </p:cNvSpPr>
          <p:nvPr>
            <p:ph idx="1"/>
          </p:nvPr>
        </p:nvSpPr>
        <p:spPr/>
        <p:txBody>
          <a:bodyPr>
            <a:normAutofit/>
          </a:bodyPr>
          <a:lstStyle/>
          <a:p>
            <a:pPr>
              <a:lnSpc>
                <a:spcPct val="90000"/>
              </a:lnSpc>
            </a:pPr>
            <a:r>
              <a:rPr lang="en-US" sz="2400" dirty="0" smtClean="0"/>
              <a:t>This movement thrown light on, an employee doesn’t work always for money only. Non financial rewards also significantly affects the behavior of the employee.</a:t>
            </a:r>
          </a:p>
          <a:p>
            <a:pPr>
              <a:lnSpc>
                <a:spcPct val="90000"/>
              </a:lnSpc>
            </a:pPr>
            <a:r>
              <a:rPr lang="en-US" sz="2400" dirty="0" smtClean="0"/>
              <a:t>There is no correlation between improved working conditions and high production.</a:t>
            </a:r>
          </a:p>
          <a:p>
            <a:pPr>
              <a:lnSpc>
                <a:spcPct val="90000"/>
              </a:lnSpc>
            </a:pPr>
            <a:r>
              <a:rPr lang="en-US" sz="2400" dirty="0" smtClean="0"/>
              <a:t>The informal group and not the individual is the dominant unit of analysis in organizations.</a:t>
            </a:r>
          </a:p>
          <a:p>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1.15.2. Limitation </a:t>
            </a:r>
            <a:r>
              <a:rPr lang="en-US" dirty="0" smtClean="0"/>
              <a:t>of the Human Relations Movement</a:t>
            </a:r>
            <a:endParaRPr lang="en-US" dirty="0"/>
          </a:p>
        </p:txBody>
      </p:sp>
      <p:sp>
        <p:nvSpPr>
          <p:cNvPr id="3" name="Content Placeholder 2"/>
          <p:cNvSpPr>
            <a:spLocks noGrp="1"/>
          </p:cNvSpPr>
          <p:nvPr>
            <p:ph idx="1"/>
          </p:nvPr>
        </p:nvSpPr>
        <p:spPr/>
        <p:txBody>
          <a:bodyPr>
            <a:noAutofit/>
          </a:bodyPr>
          <a:lstStyle/>
          <a:p>
            <a:pPr>
              <a:lnSpc>
                <a:spcPct val="80000"/>
              </a:lnSpc>
            </a:pPr>
            <a:r>
              <a:rPr lang="en-US" sz="2400" dirty="0" smtClean="0"/>
              <a:t>This approach over-emphasizes on symbolic rewards and underplays the role of material rewards.</a:t>
            </a:r>
          </a:p>
          <a:p>
            <a:pPr>
              <a:lnSpc>
                <a:spcPct val="80000"/>
              </a:lnSpc>
            </a:pPr>
            <a:r>
              <a:rPr lang="en-US" sz="2400" dirty="0" smtClean="0"/>
              <a:t>This approach gives more importance to informal groups by describing them as a major sources of satisfaction for individual workers.</a:t>
            </a:r>
          </a:p>
          <a:p>
            <a:pPr>
              <a:lnSpc>
                <a:spcPct val="80000"/>
              </a:lnSpc>
            </a:pPr>
            <a:r>
              <a:rPr lang="en-US" sz="2400" dirty="0" smtClean="0"/>
              <a:t>This approach is based on the assumption that satisfied workers are more productive workers. Attempts to increase output by improving working conditions and the human relation skills of manager.</a:t>
            </a:r>
          </a:p>
          <a:p>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1.16. Behavioral </a:t>
            </a:r>
            <a:r>
              <a:rPr lang="en-US" dirty="0" smtClean="0"/>
              <a:t>Science Approach</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dirty="0" smtClean="0"/>
              <a:t>This approach is an improved version of the human relations approach to management.</a:t>
            </a:r>
          </a:p>
          <a:p>
            <a:pPr>
              <a:lnSpc>
                <a:spcPct val="90000"/>
              </a:lnSpc>
            </a:pPr>
            <a:r>
              <a:rPr lang="en-US" dirty="0" smtClean="0"/>
              <a:t>Douglas </a:t>
            </a:r>
            <a:r>
              <a:rPr lang="en-US" dirty="0" err="1" smtClean="0"/>
              <a:t>Mcgregor</a:t>
            </a:r>
            <a:r>
              <a:rPr lang="en-US" dirty="0" smtClean="0"/>
              <a:t>, Abraham Maslow, Kurt </a:t>
            </a:r>
            <a:r>
              <a:rPr lang="en-US" dirty="0" err="1" smtClean="0"/>
              <a:t>Lewin</a:t>
            </a:r>
            <a:r>
              <a:rPr lang="en-US" dirty="0" smtClean="0"/>
              <a:t>, Chester Barnard, Merry Follett etc. are some of the foremost behavioral scientists who made significant contributions to the development of the behavioral approach to the management.</a:t>
            </a:r>
          </a:p>
          <a:p>
            <a:pPr>
              <a:lnSpc>
                <a:spcPct val="90000"/>
              </a:lnSpc>
            </a:pPr>
            <a:r>
              <a:rPr lang="en-US" dirty="0" smtClean="0"/>
              <a:t>This approach recognizes the practical and situational constraints on human rationality for making optimal decisions.</a:t>
            </a:r>
          </a:p>
          <a:p>
            <a:pPr>
              <a:lnSpc>
                <a:spcPct val="90000"/>
              </a:lnSpc>
            </a:pPr>
            <a:r>
              <a:rPr lang="en-US" dirty="0" smtClean="0"/>
              <a:t>To behavioral scientists, the realistic model of human motivation is complex man. It suggest that different people react differently to same situation or react same way to different situations.</a:t>
            </a:r>
          </a:p>
          <a:p>
            <a:pPr>
              <a:lnSpc>
                <a:spcPct val="90000"/>
              </a:lnSpc>
            </a:pPr>
            <a:r>
              <a:rPr lang="en-US" dirty="0" smtClean="0"/>
              <a:t>The organization considered as a groups of individuals with certain goals.</a:t>
            </a:r>
          </a:p>
          <a:p>
            <a:pPr>
              <a:lnSpc>
                <a:spcPct val="90000"/>
              </a:lnSpc>
            </a:pPr>
            <a:r>
              <a:rPr lang="en-US" dirty="0" smtClean="0"/>
              <a:t>It recognizes that conflict is inevitable and even sometimes desirable and should be faced with understanding and determination.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1.16.1. Contribution </a:t>
            </a:r>
            <a:r>
              <a:rPr lang="en-US" dirty="0" smtClean="0"/>
              <a:t>of Behavioral Management Theory</a:t>
            </a:r>
            <a:endParaRPr lang="en-US" dirty="0"/>
          </a:p>
        </p:txBody>
      </p:sp>
      <p:sp>
        <p:nvSpPr>
          <p:cNvPr id="3" name="Content Placeholder 2"/>
          <p:cNvSpPr>
            <a:spLocks noGrp="1"/>
          </p:cNvSpPr>
          <p:nvPr>
            <p:ph idx="1"/>
          </p:nvPr>
        </p:nvSpPr>
        <p:spPr/>
        <p:txBody>
          <a:bodyPr>
            <a:normAutofit/>
          </a:bodyPr>
          <a:lstStyle/>
          <a:p>
            <a:pPr>
              <a:lnSpc>
                <a:spcPct val="90000"/>
              </a:lnSpc>
            </a:pPr>
            <a:r>
              <a:rPr lang="en-US" sz="2400" dirty="0" smtClean="0"/>
              <a:t>It provides important insights into motivation, leadership, group dynamics and other interpersonal process in organizations.</a:t>
            </a:r>
          </a:p>
          <a:p>
            <a:pPr>
              <a:lnSpc>
                <a:spcPct val="90000"/>
              </a:lnSpc>
            </a:pPr>
            <a:r>
              <a:rPr lang="en-US" sz="2400" dirty="0" smtClean="0"/>
              <a:t>This theory challenged the view that employees are tools instead employees are valuable resources.</a:t>
            </a:r>
          </a:p>
          <a:p>
            <a:pPr>
              <a:lnSpc>
                <a:spcPct val="90000"/>
              </a:lnSpc>
            </a:pPr>
            <a:r>
              <a:rPr lang="en-US" sz="2400" dirty="0" smtClean="0"/>
              <a:t>Focused managerial attention on employee related process.</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7334" y="609600"/>
            <a:ext cx="8596668" cy="1320800"/>
          </a:xfrm>
        </p:spPr>
        <p:txBody>
          <a:bodyPr/>
          <a:lstStyle/>
          <a:p>
            <a:r>
              <a:rPr lang="en-US" dirty="0" smtClean="0"/>
              <a:t>Definition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3900076"/>
            <a:ext cx="3887210" cy="2957924"/>
          </a:xfrm>
          <a:prstGeom prst="rect">
            <a:avLst/>
          </a:prstGeom>
          <a:noFill/>
          <a:ln w="9525">
            <a:noFill/>
            <a:miter lim="800000"/>
            <a:headEnd/>
            <a:tailEnd/>
          </a:ln>
          <a:effectLst/>
        </p:spPr>
      </p:pic>
      <p:graphicFrame>
        <p:nvGraphicFramePr>
          <p:cNvPr id="4" name="Content Placeholder 3"/>
          <p:cNvGraphicFramePr>
            <a:graphicFrameLocks noGrp="1"/>
          </p:cNvGraphicFramePr>
          <p:nvPr>
            <p:ph idx="1"/>
          </p:nvPr>
        </p:nvGraphicFramePr>
        <p:xfrm>
          <a:off x="415636" y="386474"/>
          <a:ext cx="11457710" cy="6180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1.16.2. Limitations </a:t>
            </a:r>
            <a:r>
              <a:rPr lang="en-US" dirty="0" smtClean="0"/>
              <a:t>of Behavioral Management Theory</a:t>
            </a:r>
            <a:endParaRPr lang="en-US" dirty="0"/>
          </a:p>
        </p:txBody>
      </p:sp>
      <p:sp>
        <p:nvSpPr>
          <p:cNvPr id="3" name="Content Placeholder 2"/>
          <p:cNvSpPr>
            <a:spLocks noGrp="1"/>
          </p:cNvSpPr>
          <p:nvPr>
            <p:ph idx="1"/>
          </p:nvPr>
        </p:nvSpPr>
        <p:spPr/>
        <p:txBody>
          <a:bodyPr>
            <a:normAutofit/>
          </a:bodyPr>
          <a:lstStyle/>
          <a:p>
            <a:pPr>
              <a:lnSpc>
                <a:spcPct val="90000"/>
              </a:lnSpc>
            </a:pPr>
            <a:r>
              <a:rPr lang="en-US" sz="2400" dirty="0" smtClean="0"/>
              <a:t>Many behavioral concept couldn’t be applied in organizational processes because of manager reluctance.</a:t>
            </a:r>
          </a:p>
          <a:p>
            <a:pPr>
              <a:lnSpc>
                <a:spcPct val="90000"/>
              </a:lnSpc>
            </a:pPr>
            <a:r>
              <a:rPr lang="en-US" sz="2400" dirty="0" smtClean="0"/>
              <a:t>The complex human nature can't be predicted.</a:t>
            </a:r>
          </a:p>
          <a:p>
            <a:pPr>
              <a:lnSpc>
                <a:spcPct val="90000"/>
              </a:lnSpc>
            </a:pPr>
            <a:r>
              <a:rPr lang="en-US" sz="2400" dirty="0" smtClean="0"/>
              <a:t>The findings of behavioral science often could not be communicated to the practicing manager in an understandable manner.</a:t>
            </a:r>
          </a:p>
          <a:p>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1.17. </a:t>
            </a:r>
            <a:r>
              <a:rPr lang="en-US" dirty="0"/>
              <a:t>Project Management</a:t>
            </a:r>
          </a:p>
        </p:txBody>
      </p:sp>
      <p:sp>
        <p:nvSpPr>
          <p:cNvPr id="3" name="Content Placeholder 2"/>
          <p:cNvSpPr>
            <a:spLocks noGrp="1"/>
          </p:cNvSpPr>
          <p:nvPr>
            <p:ph idx="1"/>
          </p:nvPr>
        </p:nvSpPr>
        <p:spPr>
          <a:xfrm>
            <a:off x="677545" y="1410335"/>
            <a:ext cx="8596630" cy="4631055"/>
          </a:xfrm>
        </p:spPr>
        <p:txBody>
          <a:bodyPr/>
          <a:lstStyle/>
          <a:p>
            <a:pPr marL="0" indent="0">
              <a:buNone/>
            </a:pPr>
            <a:r>
              <a:rPr lang="en-US" b="1"/>
              <a:t>Failure of Organizations in Developing Projects : </a:t>
            </a:r>
          </a:p>
          <a:p>
            <a:pPr marL="285750" indent="-285750"/>
            <a:r>
              <a:rPr lang="en-US"/>
              <a:t>Lack of focus and attention</a:t>
            </a:r>
          </a:p>
          <a:p>
            <a:pPr marL="285750" indent="-285750"/>
            <a:r>
              <a:rPr lang="en-US"/>
              <a:t>Inability to cope with different project characteristics</a:t>
            </a:r>
          </a:p>
          <a:p>
            <a:pPr marL="285750" indent="-285750"/>
            <a:r>
              <a:rPr lang="en-US"/>
              <a:t>Feelings of being used/exploited</a:t>
            </a:r>
          </a:p>
          <a:p>
            <a:pPr marL="285750" indent="-285750"/>
            <a:r>
              <a:rPr lang="en-US"/>
              <a:t>Lack of project experience</a:t>
            </a:r>
          </a:p>
          <a:p>
            <a:pPr marL="285750" indent="-285750"/>
            <a:endParaRPr lang="en-US"/>
          </a:p>
          <a:p>
            <a:pPr marL="285750" indent="-285750"/>
            <a:r>
              <a:rPr lang="en-US"/>
              <a:t>Inability to cope with different project characteristics</a:t>
            </a:r>
          </a:p>
          <a:p>
            <a:pPr marL="742950" lvl="1" indent="-285750"/>
            <a:r>
              <a:rPr lang="en-US"/>
              <a:t>New relations with other departments</a:t>
            </a:r>
          </a:p>
          <a:p>
            <a:pPr marL="742950" lvl="1" indent="-285750"/>
            <a:r>
              <a:rPr lang="en-US"/>
              <a:t>Tighter time and budget pressure</a:t>
            </a:r>
          </a:p>
          <a:p>
            <a:pPr marL="742950" lvl="1" indent="-285750"/>
            <a:r>
              <a:rPr lang="en-US"/>
              <a:t>Use of different methods and tools</a:t>
            </a:r>
          </a:p>
          <a:p>
            <a:pPr marL="742950" lvl="1" indent="-285750"/>
            <a:r>
              <a:rPr lang="en-US"/>
              <a:t>Different reporting structure to management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1.17.1. Modern </a:t>
            </a:r>
            <a:r>
              <a:rPr lang="en-US" dirty="0"/>
              <a:t>Project Management</a:t>
            </a:r>
            <a:br>
              <a:rPr lang="en-US" dirty="0"/>
            </a:br>
            <a:r>
              <a:rPr lang="en-US" dirty="0"/>
              <a:t>Process</a:t>
            </a:r>
          </a:p>
        </p:txBody>
      </p:sp>
      <p:sp>
        <p:nvSpPr>
          <p:cNvPr id="3" name="Content Placeholder 2"/>
          <p:cNvSpPr>
            <a:spLocks noGrp="1"/>
          </p:cNvSpPr>
          <p:nvPr>
            <p:ph idx="1"/>
          </p:nvPr>
        </p:nvSpPr>
        <p:spPr/>
        <p:txBody>
          <a:bodyPr/>
          <a:lstStyle/>
          <a:p>
            <a:r>
              <a:rPr lang="en-US"/>
              <a:t>Develop ideas and proposals for projects</a:t>
            </a:r>
          </a:p>
          <a:p>
            <a:r>
              <a:rPr lang="en-US"/>
              <a:t>Project approval</a:t>
            </a:r>
          </a:p>
          <a:p>
            <a:r>
              <a:rPr lang="en-US"/>
              <a:t>Project kick-off and start</a:t>
            </a:r>
          </a:p>
          <a:p>
            <a:r>
              <a:rPr lang="en-US"/>
              <a:t>Project monitoring, reporting, and management</a:t>
            </a:r>
          </a:p>
          <a:p>
            <a:r>
              <a:rPr lang="en-US"/>
              <a:t>Project end or termination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1.17.2. Project </a:t>
            </a:r>
            <a:r>
              <a:rPr lang="en-US" dirty="0"/>
              <a:t>Management 10</a:t>
            </a:r>
            <a:br>
              <a:rPr lang="en-US" dirty="0"/>
            </a:br>
            <a:r>
              <a:rPr lang="en-US" dirty="0"/>
              <a:t>Commandments</a:t>
            </a:r>
          </a:p>
        </p:txBody>
      </p:sp>
      <p:sp>
        <p:nvSpPr>
          <p:cNvPr id="3" name="Content Placeholder 2"/>
          <p:cNvSpPr>
            <a:spLocks noGrp="1"/>
          </p:cNvSpPr>
          <p:nvPr>
            <p:ph idx="1"/>
          </p:nvPr>
        </p:nvSpPr>
        <p:spPr/>
        <p:txBody>
          <a:bodyPr>
            <a:normAutofit fontScale="97500" lnSpcReduction="10000"/>
          </a:bodyPr>
          <a:lstStyle/>
          <a:p>
            <a:r>
              <a:rPr lang="en-US"/>
              <a:t>Concentrate on interfacing</a:t>
            </a:r>
          </a:p>
          <a:p>
            <a:r>
              <a:rPr lang="en-US"/>
              <a:t>Organize the project team</a:t>
            </a:r>
          </a:p>
          <a:p>
            <a:r>
              <a:rPr lang="en-US"/>
              <a:t>Plan strategically and technically</a:t>
            </a:r>
          </a:p>
          <a:p>
            <a:r>
              <a:rPr lang="en-US"/>
              <a:t>Remember Murphy’s Law</a:t>
            </a:r>
          </a:p>
          <a:p>
            <a:r>
              <a:rPr lang="en-US"/>
              <a:t>Identify project stakeholders</a:t>
            </a:r>
          </a:p>
          <a:p>
            <a:r>
              <a:rPr lang="en-US"/>
              <a:t>Be prepared to manage conflict</a:t>
            </a:r>
          </a:p>
          <a:p>
            <a:r>
              <a:rPr lang="en-US"/>
              <a:t>Expect the unexpected</a:t>
            </a:r>
          </a:p>
          <a:p>
            <a:r>
              <a:rPr lang="en-US"/>
              <a:t>Listen to intuition</a:t>
            </a:r>
          </a:p>
          <a:p>
            <a:r>
              <a:rPr lang="en-US"/>
              <a:t>Apply behavioral skills</a:t>
            </a:r>
          </a:p>
          <a:p>
            <a:r>
              <a:rPr lang="en-US"/>
              <a:t>Follow up to take corrective action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1.17.3. Developing </a:t>
            </a:r>
            <a:r>
              <a:rPr lang="en-US" dirty="0"/>
              <a:t>a Project</a:t>
            </a:r>
            <a:br>
              <a:rPr lang="en-US" dirty="0"/>
            </a:br>
            <a:r>
              <a:rPr lang="en-US" dirty="0"/>
              <a:t>Management Body of Knowledge</a:t>
            </a:r>
          </a:p>
        </p:txBody>
      </p:sp>
      <p:sp>
        <p:nvSpPr>
          <p:cNvPr id="3" name="Content Placeholder 2"/>
          <p:cNvSpPr>
            <a:spLocks noGrp="1"/>
          </p:cNvSpPr>
          <p:nvPr>
            <p:ph idx="1"/>
          </p:nvPr>
        </p:nvSpPr>
        <p:spPr>
          <a:xfrm>
            <a:off x="663480" y="2423825"/>
            <a:ext cx="3991648" cy="3880773"/>
          </a:xfrm>
        </p:spPr>
        <p:txBody>
          <a:bodyPr>
            <a:normAutofit/>
          </a:bodyPr>
          <a:lstStyle/>
          <a:p>
            <a:pPr marL="0" indent="0">
              <a:buNone/>
            </a:pPr>
            <a:r>
              <a:rPr lang="en-US" sz="2000" b="1" dirty="0"/>
              <a:t>Basic project management functions:</a:t>
            </a:r>
          </a:p>
          <a:p>
            <a:r>
              <a:rPr lang="en-US" sz="2000" dirty="0"/>
              <a:t>Scope management</a:t>
            </a:r>
          </a:p>
          <a:p>
            <a:r>
              <a:rPr lang="en-US" sz="2000" dirty="0"/>
              <a:t>Quality management</a:t>
            </a:r>
          </a:p>
          <a:p>
            <a:r>
              <a:rPr lang="en-US" sz="2000" dirty="0"/>
              <a:t>Time management</a:t>
            </a:r>
          </a:p>
          <a:p>
            <a:r>
              <a:rPr lang="en-US" sz="2000" dirty="0"/>
              <a:t>Cost management</a:t>
            </a:r>
          </a:p>
          <a:p>
            <a:pPr marL="0" indent="0">
              <a:buNone/>
            </a:pPr>
            <a:endParaRPr lang="en-US" sz="2000" dirty="0"/>
          </a:p>
        </p:txBody>
      </p:sp>
      <p:sp>
        <p:nvSpPr>
          <p:cNvPr id="4" name="Content Placeholder 2"/>
          <p:cNvSpPr txBox="1">
            <a:spLocks/>
          </p:cNvSpPr>
          <p:nvPr/>
        </p:nvSpPr>
        <p:spPr>
          <a:xfrm>
            <a:off x="4958389" y="2216007"/>
            <a:ext cx="3991648" cy="3880773"/>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6" name="Content Placeholder 2"/>
          <p:cNvSpPr txBox="1">
            <a:spLocks/>
          </p:cNvSpPr>
          <p:nvPr/>
        </p:nvSpPr>
        <p:spPr>
          <a:xfrm>
            <a:off x="4972243" y="2437680"/>
            <a:ext cx="3991648" cy="3880773"/>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Integrative project management functions : </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Risk management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Human resources management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Contract / procurement management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Communications management</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1.18.</a:t>
            </a:r>
            <a:r>
              <a:rPr lang="en-US" dirty="0" smtClean="0"/>
              <a:t> </a:t>
            </a:r>
            <a:r>
              <a:rPr lang="en-US" dirty="0"/>
              <a:t>Four Principles of Quality</a:t>
            </a:r>
            <a:br>
              <a:rPr lang="en-US" dirty="0"/>
            </a:br>
            <a:r>
              <a:rPr lang="en-US" dirty="0"/>
              <a:t>Management</a:t>
            </a:r>
          </a:p>
        </p:txBody>
      </p:sp>
      <p:sp>
        <p:nvSpPr>
          <p:cNvPr id="3" name="Content Placeholder 2"/>
          <p:cNvSpPr>
            <a:spLocks noGrp="1"/>
          </p:cNvSpPr>
          <p:nvPr>
            <p:ph idx="1"/>
          </p:nvPr>
        </p:nvSpPr>
        <p:spPr/>
        <p:txBody>
          <a:bodyPr>
            <a:normAutofit/>
          </a:bodyPr>
          <a:lstStyle/>
          <a:p>
            <a:r>
              <a:rPr lang="en-US" dirty="0"/>
              <a:t>Customer satisfaction</a:t>
            </a:r>
          </a:p>
          <a:p>
            <a:r>
              <a:rPr lang="en-US" dirty="0"/>
              <a:t>The P-D-C-A cycle: </a:t>
            </a:r>
          </a:p>
          <a:p>
            <a:pPr lvl="1"/>
            <a:r>
              <a:rPr lang="en-US" dirty="0"/>
              <a:t>Plan </a:t>
            </a:r>
          </a:p>
          <a:p>
            <a:pPr lvl="1"/>
            <a:r>
              <a:rPr lang="en-US" dirty="0"/>
              <a:t>Do </a:t>
            </a:r>
          </a:p>
          <a:p>
            <a:pPr lvl="1"/>
            <a:r>
              <a:rPr lang="en-US" dirty="0"/>
              <a:t>Check </a:t>
            </a:r>
          </a:p>
          <a:p>
            <a:pPr lvl="1"/>
            <a:r>
              <a:rPr lang="en-US" dirty="0"/>
              <a:t>Act </a:t>
            </a:r>
          </a:p>
          <a:p>
            <a:pPr marL="285750" indent="-285750"/>
            <a:r>
              <a:rPr lang="en-US" dirty="0"/>
              <a:t>Management by fact</a:t>
            </a:r>
          </a:p>
          <a:p>
            <a:r>
              <a:rPr lang="en-US" dirty="0"/>
              <a:t>Respect for people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1.18.1. Managerial </a:t>
            </a:r>
            <a:r>
              <a:rPr lang="en-US" dirty="0" smtClean="0"/>
              <a:t>qualities &amp; training</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b="1" dirty="0" smtClean="0"/>
              <a:t>Physical (health, vigor , &amp; address )</a:t>
            </a:r>
          </a:p>
          <a:p>
            <a:pPr>
              <a:buFont typeface="Wingdings" pitchFamily="2" charset="2"/>
              <a:buChar char="Ø"/>
            </a:pPr>
            <a:r>
              <a:rPr lang="en-US" b="1" dirty="0" smtClean="0"/>
              <a:t>Mental (ability to understand &amp; learn, judgment, mental </a:t>
            </a:r>
            <a:r>
              <a:rPr lang="en-US" b="1" dirty="0" err="1" smtClean="0"/>
              <a:t>vigour</a:t>
            </a:r>
            <a:r>
              <a:rPr lang="en-US" b="1" dirty="0" smtClean="0"/>
              <a:t>, &amp; capability)</a:t>
            </a:r>
          </a:p>
          <a:p>
            <a:pPr>
              <a:buFont typeface="Wingdings" pitchFamily="2" charset="2"/>
              <a:buChar char="Ø"/>
            </a:pPr>
            <a:r>
              <a:rPr lang="en-US" b="1" dirty="0" smtClean="0"/>
              <a:t>Moral (energy, firmness, initiative, loyalty, tact, &amp; dignity)</a:t>
            </a:r>
          </a:p>
          <a:p>
            <a:pPr>
              <a:buFont typeface="Wingdings" pitchFamily="2" charset="2"/>
              <a:buChar char="Ø"/>
            </a:pPr>
            <a:r>
              <a:rPr lang="en-US" b="1" dirty="0" smtClean="0"/>
              <a:t>Educational (general acquaintance with matters not belonging exclusively to the function performed)</a:t>
            </a:r>
          </a:p>
          <a:p>
            <a:pPr>
              <a:buFont typeface="Wingdings" pitchFamily="2" charset="2"/>
              <a:buChar char="Ø"/>
            </a:pPr>
            <a:r>
              <a:rPr lang="en-US" b="1" dirty="0" smtClean="0"/>
              <a:t>Technical (peculiar to the function being performed) &amp;</a:t>
            </a:r>
          </a:p>
          <a:p>
            <a:pPr>
              <a:buFont typeface="Wingdings" pitchFamily="2" charset="2"/>
              <a:buChar char="Ø"/>
            </a:pPr>
            <a:r>
              <a:rPr lang="en-US" b="1" dirty="0" smtClean="0"/>
              <a:t>Experience (arising from the work )</a:t>
            </a:r>
            <a:endParaRPr lang="en-IN" b="1" dirty="0" smtClean="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1.18.2. Project </a:t>
            </a:r>
            <a:r>
              <a:rPr lang="en-US" dirty="0"/>
              <a:t>Implementation</a:t>
            </a:r>
          </a:p>
        </p:txBody>
      </p:sp>
      <p:sp>
        <p:nvSpPr>
          <p:cNvPr id="3" name="Content Placeholder 2"/>
          <p:cNvSpPr>
            <a:spLocks noGrp="1"/>
          </p:cNvSpPr>
          <p:nvPr>
            <p:ph idx="1"/>
          </p:nvPr>
        </p:nvSpPr>
        <p:spPr/>
        <p:txBody>
          <a:bodyPr/>
          <a:lstStyle/>
          <a:p>
            <a:r>
              <a:rPr lang="en-US"/>
              <a:t>Identify project and non-project work</a:t>
            </a:r>
          </a:p>
          <a:p>
            <a:endParaRPr lang="en-US"/>
          </a:p>
          <a:p>
            <a:r>
              <a:rPr lang="en-US"/>
              <a:t>Checklist of issues</a:t>
            </a:r>
          </a:p>
          <a:p>
            <a:endParaRPr lang="en-US"/>
          </a:p>
          <a:p>
            <a:r>
              <a:rPr lang="en-US"/>
              <a:t>Project meetings</a:t>
            </a:r>
          </a:p>
          <a:p>
            <a:pPr marL="0" indent="0">
              <a:buNone/>
            </a:pPr>
            <a:endParaRPr lang="en-US"/>
          </a:p>
          <a:p>
            <a:r>
              <a:rPr lang="en-US"/>
              <a:t>Standardize reporting on the project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1.19.</a:t>
            </a:r>
            <a:r>
              <a:rPr lang="en-US" dirty="0" smtClean="0"/>
              <a:t> </a:t>
            </a:r>
            <a:r>
              <a:rPr lang="en-US" dirty="0"/>
              <a:t>Problem Solving Techniques</a:t>
            </a:r>
          </a:p>
        </p:txBody>
      </p:sp>
      <p:sp>
        <p:nvSpPr>
          <p:cNvPr id="3" name="Content Placeholder 2"/>
          <p:cNvSpPr>
            <a:spLocks noGrp="1"/>
          </p:cNvSpPr>
          <p:nvPr>
            <p:ph idx="1"/>
          </p:nvPr>
        </p:nvSpPr>
        <p:spPr>
          <a:xfrm>
            <a:off x="677545" y="1590675"/>
            <a:ext cx="8596630" cy="4450715"/>
          </a:xfrm>
        </p:spPr>
        <p:txBody>
          <a:bodyPr>
            <a:normAutofit/>
          </a:bodyPr>
          <a:lstStyle/>
          <a:p>
            <a:r>
              <a:rPr lang="en-US"/>
              <a:t>Risk assessment and management</a:t>
            </a:r>
          </a:p>
          <a:p>
            <a:r>
              <a:rPr lang="en-US"/>
              <a:t>Human resources - Shortages</a:t>
            </a:r>
          </a:p>
          <a:p>
            <a:r>
              <a:rPr lang="en-US"/>
              <a:t>Equipment - failure</a:t>
            </a:r>
          </a:p>
          <a:p>
            <a:r>
              <a:rPr lang="en-US"/>
              <a:t>Material supply</a:t>
            </a:r>
          </a:p>
          <a:p>
            <a:r>
              <a:rPr lang="en-US"/>
              <a:t>Wars/riots</a:t>
            </a:r>
          </a:p>
          <a:p>
            <a:pPr marL="0" indent="0">
              <a:buNone/>
            </a:pPr>
            <a:endParaRPr lang="en-US"/>
          </a:p>
          <a:p>
            <a:pPr marL="0" indent="0">
              <a:buNone/>
            </a:pPr>
            <a:r>
              <a:rPr lang="en-US" b="1"/>
              <a:t>Risk assessment and management</a:t>
            </a:r>
          </a:p>
          <a:p>
            <a:pPr marL="285750" indent="-285750"/>
            <a:r>
              <a:rPr lang="en-US"/>
              <a:t>Government policy - new requirements</a:t>
            </a:r>
          </a:p>
          <a:p>
            <a:pPr marL="285750" indent="-285750"/>
            <a:r>
              <a:rPr lang="en-US"/>
              <a:t>Finance - cost of borrowing changes</a:t>
            </a:r>
          </a:p>
          <a:p>
            <a:pPr marL="285750" indent="-285750"/>
            <a:r>
              <a:rPr lang="en-US"/>
              <a:t>Client customer relations - bankruptcy</a:t>
            </a:r>
          </a:p>
          <a:p>
            <a:pPr marL="285750" indent="-285750"/>
            <a:r>
              <a:rPr lang="en-US"/>
              <a:t>Climate - weather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1.19.1. Six </a:t>
            </a:r>
            <a:r>
              <a:rPr lang="en-US" dirty="0"/>
              <a:t>Step Model for Problem</a:t>
            </a:r>
            <a:br>
              <a:rPr lang="en-US" dirty="0"/>
            </a:br>
            <a:r>
              <a:rPr lang="en-US" dirty="0"/>
              <a:t>Solving</a:t>
            </a:r>
          </a:p>
        </p:txBody>
      </p:sp>
      <p:sp>
        <p:nvSpPr>
          <p:cNvPr id="3" name="Content Placeholder 2"/>
          <p:cNvSpPr>
            <a:spLocks noGrp="1"/>
          </p:cNvSpPr>
          <p:nvPr>
            <p:ph idx="1"/>
          </p:nvPr>
        </p:nvSpPr>
        <p:spPr/>
        <p:txBody>
          <a:bodyPr/>
          <a:lstStyle/>
          <a:p>
            <a:r>
              <a:rPr lang="en-US"/>
              <a:t>Define the problem</a:t>
            </a:r>
          </a:p>
          <a:p>
            <a:r>
              <a:rPr lang="en-US"/>
              <a:t> Identify the criteria</a:t>
            </a:r>
          </a:p>
          <a:p>
            <a:r>
              <a:rPr lang="en-US"/>
              <a:t>Weight the criteria (vary in importance)</a:t>
            </a:r>
          </a:p>
          <a:p>
            <a:r>
              <a:rPr lang="en-US"/>
              <a:t>Generate alternatives</a:t>
            </a:r>
          </a:p>
          <a:p>
            <a:r>
              <a:rPr lang="en-US"/>
              <a:t>Rate each alternative on each criterion</a:t>
            </a:r>
          </a:p>
          <a:p>
            <a:r>
              <a:rPr lang="en-US"/>
              <a:t>Compute the optimal decision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a:t>Management Activities</a:t>
            </a:r>
          </a:p>
        </p:txBody>
      </p:sp>
      <p:sp>
        <p:nvSpPr>
          <p:cNvPr id="3" name="Content Placeholder 2"/>
          <p:cNvSpPr>
            <a:spLocks noGrp="1"/>
          </p:cNvSpPr>
          <p:nvPr>
            <p:ph idx="1"/>
          </p:nvPr>
        </p:nvSpPr>
        <p:spPr>
          <a:xfrm>
            <a:off x="691188" y="1731098"/>
            <a:ext cx="8596668" cy="4655847"/>
          </a:xfrm>
        </p:spPr>
        <p:txBody>
          <a:bodyPr>
            <a:noAutofit/>
          </a:bodyPr>
          <a:lstStyle/>
          <a:p>
            <a:pPr>
              <a:buNone/>
            </a:pPr>
            <a:r>
              <a:rPr lang="en-US" dirty="0" smtClean="0">
                <a:cs typeface="Times New Roman" pitchFamily="18" charset="0"/>
              </a:rPr>
              <a:t>	It is defined as the development and implementation of the organization’s grand design or overall strategy for relating to its current and future environmental demands. </a:t>
            </a:r>
          </a:p>
          <a:p>
            <a:pPr>
              <a:buNone/>
            </a:pPr>
            <a:endParaRPr lang="en-US" sz="1600" dirty="0" smtClean="0"/>
          </a:p>
          <a:p>
            <a:r>
              <a:rPr lang="en-US" sz="1600" dirty="0" smtClean="0"/>
              <a:t>Satisfy varying entities</a:t>
            </a:r>
          </a:p>
          <a:p>
            <a:r>
              <a:rPr lang="en-US" sz="1600" dirty="0" smtClean="0"/>
              <a:t>Dealing </a:t>
            </a:r>
            <a:r>
              <a:rPr lang="en-US" sz="1600" dirty="0"/>
              <a:t>with emergencies</a:t>
            </a:r>
          </a:p>
          <a:p>
            <a:r>
              <a:rPr lang="en-US" sz="1600" dirty="0"/>
              <a:t>Purchasing</a:t>
            </a:r>
          </a:p>
          <a:p>
            <a:r>
              <a:rPr lang="en-US" sz="1600" dirty="0"/>
              <a:t>Recruitment</a:t>
            </a:r>
          </a:p>
          <a:p>
            <a:r>
              <a:rPr lang="en-US" sz="1600" dirty="0" smtClean="0"/>
              <a:t>Accounting</a:t>
            </a:r>
          </a:p>
          <a:p>
            <a:pPr marL="342900" lvl="1" indent="-342900"/>
            <a:r>
              <a:rPr lang="en-US" sz="1800" dirty="0" smtClean="0">
                <a:latin typeface="Times New Roman" pitchFamily="18" charset="0"/>
                <a:cs typeface="Times New Roman" pitchFamily="18" charset="0"/>
              </a:rPr>
              <a:t>Strategy formulation</a:t>
            </a:r>
          </a:p>
          <a:p>
            <a:pPr marL="342900" lvl="1" indent="-342900"/>
            <a:r>
              <a:rPr lang="en-US" sz="1800" dirty="0" smtClean="0">
                <a:latin typeface="Times New Roman" pitchFamily="18" charset="0"/>
                <a:cs typeface="Times New Roman" pitchFamily="18" charset="0"/>
              </a:rPr>
              <a:t>Strategy evaluation</a:t>
            </a:r>
          </a:p>
          <a:p>
            <a:pPr marL="342900" lvl="1" indent="-342900"/>
            <a:r>
              <a:rPr lang="en-US" sz="1800" dirty="0" smtClean="0">
                <a:latin typeface="Times New Roman" pitchFamily="18" charset="0"/>
                <a:cs typeface="Times New Roman" pitchFamily="18" charset="0"/>
              </a:rPr>
              <a:t>Strategy implementation</a:t>
            </a:r>
          </a:p>
          <a:p>
            <a:pPr marL="342900" lvl="1" indent="-342900"/>
            <a:r>
              <a:rPr lang="en-US" sz="1800" dirty="0" smtClean="0">
                <a:latin typeface="Times New Roman" pitchFamily="18" charset="0"/>
                <a:cs typeface="Times New Roman" pitchFamily="18" charset="0"/>
              </a:rPr>
              <a:t>Strategic control</a:t>
            </a:r>
          </a:p>
          <a:p>
            <a:pPr marL="342900" lvl="1" indent="-342900"/>
            <a:endParaRPr lang="en-US" sz="1800" dirty="0" smtClean="0">
              <a:latin typeface="Times New Roman" pitchFamily="18" charset="0"/>
              <a:cs typeface="Times New Roman" pitchFamily="18" charset="0"/>
            </a:endParaRPr>
          </a:p>
          <a:p>
            <a:pPr marL="342900" lvl="1" indent="-342900"/>
            <a:endParaRPr lang="en-US" sz="1800" dirty="0" smtClean="0">
              <a:latin typeface="Times New Roman" pitchFamily="18" charset="0"/>
              <a:cs typeface="Times New Roman" pitchFamily="18" charset="0"/>
            </a:endParaRPr>
          </a:p>
          <a:p>
            <a:endParaRPr lang="en-US" sz="1600" dirty="0"/>
          </a:p>
        </p:txBody>
      </p:sp>
      <p:sp>
        <p:nvSpPr>
          <p:cNvPr id="6" name="Content Placeholder 2"/>
          <p:cNvSpPr txBox="1">
            <a:spLocks/>
          </p:cNvSpPr>
          <p:nvPr/>
        </p:nvSpPr>
        <p:spPr>
          <a:xfrm>
            <a:off x="5027872" y="3034146"/>
            <a:ext cx="3797473" cy="2867891"/>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Training</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Planning</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Negotiating</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Sales</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Dealing with regulatory officials</a:t>
            </a: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1.19.2. Decision </a:t>
            </a:r>
            <a:r>
              <a:rPr lang="en-US" dirty="0"/>
              <a:t>Steps for Problem</a:t>
            </a:r>
            <a:br>
              <a:rPr lang="en-US" dirty="0"/>
            </a:br>
            <a:r>
              <a:rPr lang="en-US" dirty="0"/>
              <a:t>Analysis</a:t>
            </a:r>
          </a:p>
        </p:txBody>
      </p:sp>
      <p:sp>
        <p:nvSpPr>
          <p:cNvPr id="3" name="Content Placeholder 2"/>
          <p:cNvSpPr>
            <a:spLocks noGrp="1"/>
          </p:cNvSpPr>
          <p:nvPr>
            <p:ph idx="1"/>
          </p:nvPr>
        </p:nvSpPr>
        <p:spPr>
          <a:xfrm>
            <a:off x="677545" y="2160905"/>
            <a:ext cx="8596630" cy="4213860"/>
          </a:xfrm>
        </p:spPr>
        <p:txBody>
          <a:bodyPr>
            <a:normAutofit fontScale="90000" lnSpcReduction="10000"/>
          </a:bodyPr>
          <a:lstStyle/>
          <a:p>
            <a:r>
              <a:rPr lang="en-US"/>
              <a:t>Classifying the problem</a:t>
            </a:r>
          </a:p>
          <a:p>
            <a:r>
              <a:rPr lang="en-US"/>
              <a:t>Defining the problem</a:t>
            </a:r>
          </a:p>
          <a:p>
            <a:r>
              <a:rPr lang="en-US"/>
              <a:t>Specifying the answer to the problem</a:t>
            </a:r>
          </a:p>
          <a:p>
            <a:r>
              <a:rPr lang="en-US"/>
              <a:t>Deciding what is “right” rather than what is acceptable</a:t>
            </a:r>
          </a:p>
          <a:p>
            <a:r>
              <a:rPr lang="en-US"/>
              <a:t>Building into the decision the action to carry it out</a:t>
            </a:r>
          </a:p>
          <a:p>
            <a:r>
              <a:rPr lang="en-US"/>
              <a:t>Testing the validity and effectiveness of the decision against the actual course of events. </a:t>
            </a:r>
          </a:p>
          <a:p>
            <a:pPr marL="0" indent="0">
              <a:buNone/>
            </a:pPr>
            <a:endParaRPr lang="en-US" b="1"/>
          </a:p>
          <a:p>
            <a:pPr marL="0" indent="0">
              <a:buNone/>
            </a:pPr>
            <a:r>
              <a:rPr lang="en-US" b="1"/>
              <a:t>The Creative Cycle : </a:t>
            </a:r>
          </a:p>
          <a:p>
            <a:pPr marL="285750" indent="-285750"/>
            <a:r>
              <a:rPr lang="en-US"/>
              <a:t>Germination -&gt; creation</a:t>
            </a:r>
          </a:p>
          <a:p>
            <a:pPr marL="285750" indent="-285750"/>
            <a:r>
              <a:rPr lang="en-US"/>
              <a:t>Assimilation -&gt; internalization</a:t>
            </a:r>
          </a:p>
          <a:p>
            <a:pPr marL="285750" indent="-285750"/>
            <a:r>
              <a:rPr lang="en-US"/>
              <a:t>Completion -&gt; finalization, closure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1.20.</a:t>
            </a:r>
            <a:r>
              <a:rPr lang="en-US" dirty="0" smtClean="0"/>
              <a:t> </a:t>
            </a:r>
            <a:r>
              <a:rPr lang="en-US" dirty="0"/>
              <a:t>Managing Change</a:t>
            </a:r>
          </a:p>
        </p:txBody>
      </p:sp>
      <p:sp>
        <p:nvSpPr>
          <p:cNvPr id="3" name="Content Placeholder 2"/>
          <p:cNvSpPr>
            <a:spLocks noGrp="1"/>
          </p:cNvSpPr>
          <p:nvPr>
            <p:ph idx="1"/>
          </p:nvPr>
        </p:nvSpPr>
        <p:spPr>
          <a:xfrm>
            <a:off x="677545" y="1520825"/>
            <a:ext cx="8596630" cy="4784725"/>
          </a:xfrm>
        </p:spPr>
        <p:txBody>
          <a:bodyPr>
            <a:normAutofit/>
          </a:bodyPr>
          <a:lstStyle/>
          <a:p>
            <a:pPr marL="0" indent="0">
              <a:buNone/>
            </a:pPr>
            <a:r>
              <a:rPr lang="en-US" b="1"/>
              <a:t>Change and Chance of Success</a:t>
            </a:r>
          </a:p>
          <a:p>
            <a:pPr marL="285750" indent="-285750">
              <a:buFont typeface="Wingdings" panose="05000000000000000000" charset="0"/>
              <a:buChar char="Ø"/>
            </a:pPr>
            <a:r>
              <a:rPr lang="en-US"/>
              <a:t>75% of change products do not work!</a:t>
            </a:r>
          </a:p>
          <a:p>
            <a:pPr marL="0" indent="0">
              <a:buFont typeface="Wingdings" panose="05000000000000000000" charset="0"/>
              <a:buNone/>
            </a:pPr>
            <a:endParaRPr lang="en-US" b="1"/>
          </a:p>
          <a:p>
            <a:pPr marL="0" indent="0">
              <a:buFont typeface="Wingdings" panose="05000000000000000000" charset="0"/>
              <a:buNone/>
            </a:pPr>
            <a:r>
              <a:rPr lang="en-US" b="1"/>
              <a:t>Change Concepts : </a:t>
            </a:r>
          </a:p>
          <a:p>
            <a:pPr marL="0" indent="0">
              <a:buFont typeface="Wingdings" panose="05000000000000000000" charset="0"/>
              <a:buNone/>
            </a:pPr>
            <a:endParaRPr lang="en-US" b="1"/>
          </a:p>
          <a:p>
            <a:pPr marL="285750" indent="-285750">
              <a:buFont typeface="Wingdings" panose="05000000000000000000" charset="0"/>
              <a:buChar char="Ø"/>
            </a:pPr>
            <a:r>
              <a:rPr lang="en-US"/>
              <a:t>Change is a natural phenomenon</a:t>
            </a:r>
          </a:p>
          <a:p>
            <a:pPr marL="285750" indent="-285750">
              <a:buFont typeface="Wingdings" panose="05000000000000000000" charset="0"/>
              <a:buChar char="Ø"/>
            </a:pPr>
            <a:r>
              <a:rPr lang="en-US"/>
              <a:t>Change is continuous and ongoing</a:t>
            </a:r>
          </a:p>
          <a:p>
            <a:pPr marL="285750" indent="-285750">
              <a:buFont typeface="Wingdings" panose="05000000000000000000" charset="0"/>
              <a:buChar char="Ø"/>
            </a:pPr>
            <a:r>
              <a:rPr lang="en-US"/>
              <a:t>Survival and growth are dependent upon adaptation to changing environment</a:t>
            </a:r>
          </a:p>
          <a:p>
            <a:pPr marL="285750" indent="-285750">
              <a:buFont typeface="Wingdings" panose="05000000000000000000" charset="0"/>
              <a:buChar char="Ø"/>
            </a:pPr>
            <a:r>
              <a:rPr lang="en-US"/>
              <a:t>Environment can be and is influenced and shaped by the decisions and actions of the organization</a:t>
            </a:r>
          </a:p>
          <a:p>
            <a:pPr marL="285750" indent="-285750">
              <a:buFont typeface="Wingdings" panose="05000000000000000000" charset="0"/>
              <a:buChar char="Ø"/>
            </a:pPr>
            <a:r>
              <a:rPr lang="en-US"/>
              <a:t>Learning from experience is essential for adaptation and change</a:t>
            </a:r>
          </a:p>
          <a:p>
            <a:pPr marL="285750" indent="-285750">
              <a:buFont typeface="Wingdings" panose="05000000000000000000" charset="0"/>
              <a:buChar char="Ø"/>
            </a:pPr>
            <a:r>
              <a:rPr lang="en-US"/>
              <a:t>Individuals and organizations change in both common and unique directions</a:t>
            </a:r>
          </a:p>
          <a:p>
            <a:pPr marL="285750" indent="-285750">
              <a:buFont typeface="Wingdings" panose="05000000000000000000" charset="0"/>
              <a:buChar char="Ø"/>
            </a:pP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618" y="2133603"/>
            <a:ext cx="4129982" cy="3852372"/>
          </a:xfrm>
        </p:spPr>
        <p:txBody>
          <a:bodyPr>
            <a:normAutofit/>
          </a:bodyPr>
          <a:lstStyle/>
          <a:p>
            <a:pPr marL="0" indent="0">
              <a:buNone/>
            </a:pPr>
            <a:r>
              <a:rPr lang="en-US" b="1" dirty="0"/>
              <a:t>Change Affects :</a:t>
            </a:r>
          </a:p>
          <a:p>
            <a:r>
              <a:rPr lang="en-US" dirty="0"/>
              <a:t>Structures</a:t>
            </a:r>
          </a:p>
          <a:p>
            <a:r>
              <a:rPr lang="en-US" dirty="0"/>
              <a:t>Chains of command</a:t>
            </a:r>
          </a:p>
          <a:p>
            <a:r>
              <a:rPr lang="en-US" dirty="0"/>
              <a:t>Responsibility limits</a:t>
            </a:r>
          </a:p>
          <a:p>
            <a:r>
              <a:rPr lang="en-US" dirty="0"/>
              <a:t>Incentive systems</a:t>
            </a:r>
          </a:p>
          <a:p>
            <a:r>
              <a:rPr lang="en-US" dirty="0"/>
              <a:t>Company culture and </a:t>
            </a:r>
            <a:r>
              <a:rPr lang="en-US" dirty="0" smtClean="0"/>
              <a:t>values</a:t>
            </a:r>
            <a:endParaRPr lang="en-US" dirty="0"/>
          </a:p>
        </p:txBody>
      </p:sp>
      <p:sp>
        <p:nvSpPr>
          <p:cNvPr id="4" name="Content Placeholder 2"/>
          <p:cNvSpPr txBox="1">
            <a:spLocks/>
          </p:cNvSpPr>
          <p:nvPr/>
        </p:nvSpPr>
        <p:spPr>
          <a:xfrm>
            <a:off x="3656272" y="2119749"/>
            <a:ext cx="4129982" cy="3852372"/>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Required Skills : </a:t>
            </a: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Knowledge of product, technology, and processes</a:t>
            </a: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Knowledge of development models</a:t>
            </a: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Knowledge of organization of development activity</a:t>
            </a: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Ability to work toward long-term goals</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5" name="Title 1"/>
          <p:cNvSpPr>
            <a:spLocks noGrp="1"/>
          </p:cNvSpPr>
          <p:nvPr>
            <p:ph type="title"/>
          </p:nvPr>
        </p:nvSpPr>
        <p:spPr>
          <a:xfrm>
            <a:off x="677334" y="609600"/>
            <a:ext cx="8596668" cy="1320800"/>
          </a:xfrm>
        </p:spPr>
        <p:txBody>
          <a:bodyPr/>
          <a:lstStyle/>
          <a:p>
            <a:r>
              <a:rPr lang="en-US" dirty="0" smtClean="0"/>
              <a:t>Managing </a:t>
            </a:r>
            <a:r>
              <a:rPr lang="en-US" dirty="0"/>
              <a:t>Change</a:t>
            </a:r>
          </a:p>
        </p:txBody>
      </p:sp>
      <p:sp>
        <p:nvSpPr>
          <p:cNvPr id="6" name="Rectangle 5"/>
          <p:cNvSpPr/>
          <p:nvPr/>
        </p:nvSpPr>
        <p:spPr>
          <a:xfrm>
            <a:off x="7619999" y="2108541"/>
            <a:ext cx="3352799" cy="2031325"/>
          </a:xfrm>
          <a:prstGeom prst="rect">
            <a:avLst/>
          </a:prstGeom>
        </p:spPr>
        <p:txBody>
          <a:bodyPr wrap="square">
            <a:spAutoFit/>
          </a:bodyPr>
          <a:lstStyle/>
          <a:p>
            <a:r>
              <a:rPr lang="en-US" b="1" dirty="0" smtClean="0"/>
              <a:t>Affecting Change : </a:t>
            </a:r>
          </a:p>
          <a:p>
            <a:pPr marL="285750" indent="-285750"/>
            <a:r>
              <a:rPr lang="en-US" dirty="0" smtClean="0"/>
              <a:t>Ability to motivate people</a:t>
            </a:r>
          </a:p>
          <a:p>
            <a:pPr marL="742950" lvl="1" indent="-285750">
              <a:buFont typeface="Wingdings" panose="05000000000000000000" charset="0"/>
              <a:buChar char="Ø"/>
            </a:pPr>
            <a:r>
              <a:rPr lang="en-US" dirty="0" smtClean="0"/>
              <a:t>	Empower</a:t>
            </a:r>
          </a:p>
          <a:p>
            <a:pPr marL="742950" lvl="1" indent="-285750">
              <a:buFont typeface="Wingdings" panose="05000000000000000000" charset="0"/>
              <a:buChar char="Ø"/>
            </a:pPr>
            <a:r>
              <a:rPr lang="en-US" dirty="0" smtClean="0"/>
              <a:t>	Non-threatening</a:t>
            </a:r>
          </a:p>
          <a:p>
            <a:pPr marL="742950" lvl="1" indent="-285750">
              <a:buFont typeface="Wingdings" panose="05000000000000000000" charset="0"/>
              <a:buChar char="Ø"/>
            </a:pPr>
            <a:r>
              <a:rPr lang="en-US" dirty="0" smtClean="0"/>
              <a:t>	Facilitative</a:t>
            </a:r>
          </a:p>
          <a:p>
            <a:pPr marL="285750" indent="-285750"/>
            <a:r>
              <a:rPr lang="en-US" dirty="0" smtClean="0"/>
              <a:t>Obtain involvement</a:t>
            </a:r>
          </a:p>
          <a:p>
            <a:pPr marL="285750" indent="-285750"/>
            <a:r>
              <a:rPr lang="en-US" dirty="0" smtClean="0"/>
              <a:t>Obtain commitment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General </a:t>
            </a:r>
            <a:r>
              <a:rPr lang="en-US" dirty="0" smtClean="0"/>
              <a:t>Principles of Management</a:t>
            </a:r>
            <a:endParaRPr lang="en-US" dirty="0"/>
          </a:p>
        </p:txBody>
      </p:sp>
      <p:sp>
        <p:nvSpPr>
          <p:cNvPr id="3" name="Content Placeholder 2"/>
          <p:cNvSpPr>
            <a:spLocks noGrp="1"/>
          </p:cNvSpPr>
          <p:nvPr>
            <p:ph idx="1"/>
          </p:nvPr>
        </p:nvSpPr>
        <p:spPr>
          <a:xfrm>
            <a:off x="677334" y="2160589"/>
            <a:ext cx="3811539" cy="3880773"/>
          </a:xfrm>
        </p:spPr>
        <p:txBody>
          <a:bodyPr>
            <a:normAutofit/>
          </a:bodyPr>
          <a:lstStyle/>
          <a:p>
            <a:pPr>
              <a:buFont typeface="Wingdings" pitchFamily="2" charset="2"/>
              <a:buChar char="Ø"/>
            </a:pPr>
            <a:r>
              <a:rPr lang="en-US" b="1" dirty="0" smtClean="0"/>
              <a:t>Division of work </a:t>
            </a:r>
          </a:p>
          <a:p>
            <a:pPr>
              <a:buFont typeface="Wingdings" pitchFamily="2" charset="2"/>
              <a:buChar char="Ø"/>
            </a:pPr>
            <a:r>
              <a:rPr lang="en-US" b="1" dirty="0" smtClean="0"/>
              <a:t>Authority &amp; Responsibility</a:t>
            </a:r>
          </a:p>
          <a:p>
            <a:pPr>
              <a:buFont typeface="Wingdings" pitchFamily="2" charset="2"/>
              <a:buChar char="Ø"/>
            </a:pPr>
            <a:r>
              <a:rPr lang="en-US" b="1" dirty="0" smtClean="0"/>
              <a:t>Discipline </a:t>
            </a:r>
          </a:p>
          <a:p>
            <a:pPr>
              <a:buFont typeface="Wingdings" pitchFamily="2" charset="2"/>
              <a:buChar char="Ø"/>
            </a:pPr>
            <a:r>
              <a:rPr lang="en-US" b="1" dirty="0" smtClean="0"/>
              <a:t>Unity of Command </a:t>
            </a:r>
          </a:p>
          <a:p>
            <a:pPr>
              <a:buFont typeface="Wingdings" pitchFamily="2" charset="2"/>
              <a:buChar char="Ø"/>
            </a:pPr>
            <a:r>
              <a:rPr lang="en-US" b="1" dirty="0" smtClean="0"/>
              <a:t>Unity of Direction</a:t>
            </a:r>
          </a:p>
          <a:p>
            <a:pPr>
              <a:buFont typeface="Wingdings" pitchFamily="2" charset="2"/>
              <a:buChar char="Ø"/>
            </a:pPr>
            <a:r>
              <a:rPr lang="en-US" b="1" dirty="0" smtClean="0"/>
              <a:t>Subordination of Individual to General Interest </a:t>
            </a:r>
          </a:p>
          <a:p>
            <a:pPr>
              <a:buFont typeface="Wingdings" pitchFamily="2" charset="2"/>
              <a:buChar char="Ø"/>
            </a:pPr>
            <a:r>
              <a:rPr lang="en-US" b="1" dirty="0" smtClean="0"/>
              <a:t>Remuneration of Personnel</a:t>
            </a:r>
          </a:p>
        </p:txBody>
      </p:sp>
      <p:sp>
        <p:nvSpPr>
          <p:cNvPr id="5" name="Content Placeholder 2"/>
          <p:cNvSpPr txBox="1">
            <a:spLocks/>
          </p:cNvSpPr>
          <p:nvPr/>
        </p:nvSpPr>
        <p:spPr>
          <a:xfrm>
            <a:off x="4930680" y="2160584"/>
            <a:ext cx="3811539" cy="388077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Ø"/>
              <a:tabLst/>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Centralization</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Ø"/>
              <a:tabLst/>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Scalar chain</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Ø"/>
              <a:tabLst/>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Order</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Ø"/>
              <a:tabLst/>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Equity </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Ø"/>
              <a:tabLst/>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Stability of Tenure </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Ø"/>
              <a:tabLst/>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Initiative </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Ø"/>
              <a:tabLst/>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Esprit de corps </a:t>
            </a:r>
            <a:endPar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pitchFamily="2" charset="2"/>
              <a:buChar char="Ø"/>
              <a:tabLst/>
              <a:defRPr/>
            </a:pPr>
            <a:endPar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903605"/>
          </a:xfrm>
        </p:spPr>
        <p:txBody>
          <a:bodyPr/>
          <a:lstStyle/>
          <a:p>
            <a:r>
              <a:rPr lang="en-US" dirty="0" smtClean="0"/>
              <a:t>1.4. </a:t>
            </a:r>
            <a:r>
              <a:rPr lang="en-US" dirty="0"/>
              <a:t>Management Functions</a:t>
            </a:r>
          </a:p>
        </p:txBody>
      </p:sp>
      <p:graphicFrame>
        <p:nvGraphicFramePr>
          <p:cNvPr id="5" name="Content Placeholder 4"/>
          <p:cNvGraphicFramePr>
            <a:graphicFrameLocks noGrp="1"/>
          </p:cNvGraphicFramePr>
          <p:nvPr>
            <p:ph idx="1"/>
          </p:nvPr>
        </p:nvGraphicFramePr>
        <p:xfrm>
          <a:off x="677334" y="2104709"/>
          <a:ext cx="8596630" cy="3296920"/>
        </p:xfrm>
        <a:graphic>
          <a:graphicData uri="http://schemas.openxmlformats.org/drawingml/2006/table">
            <a:tbl>
              <a:tblPr firstRow="1" bandRow="1">
                <a:tableStyleId>{5C22544A-7EE6-4342-B048-85BDC9FD1C3A}</a:tableStyleId>
              </a:tblPr>
              <a:tblGrid>
                <a:gridCol w="3460750"/>
                <a:gridCol w="5135880"/>
              </a:tblGrid>
              <a:tr h="1648460">
                <a:tc>
                  <a:txBody>
                    <a:bodyPr/>
                    <a:lstStyle/>
                    <a:p>
                      <a:pPr marL="0" indent="0" algn="ctr">
                        <a:buNone/>
                      </a:pPr>
                      <a:r>
                        <a:rPr sz="1800" b="1" u="none">
                          <a:solidFill>
                            <a:srgbClr val="000000"/>
                          </a:solidFill>
                          <a:highlight>
                            <a:srgbClr val="FCE4D6"/>
                          </a:highlight>
                          <a:latin typeface="Calibri" panose="020F0502020204030204" charset="0"/>
                          <a:ea typeface="Calibri" panose="020F0502020204030204" charset="0"/>
                          <a:cs typeface="Calibri" panose="020F0502020204030204" charset="0"/>
                        </a:rPr>
                        <a:t>Controlling </a:t>
                      </a:r>
                      <a:endParaRPr lang="en-US" sz="1800" b="1" u="none">
                        <a:solidFill>
                          <a:srgbClr val="000000"/>
                        </a:solidFill>
                        <a:highlight>
                          <a:srgbClr val="FCE4D6"/>
                        </a:highlight>
                        <a:latin typeface="Calibri" panose="020F0502020204030204" charset="0"/>
                        <a:ea typeface="Calibri" panose="020F0502020204030204" charset="0"/>
                        <a:cs typeface="Calibri" panose="020F0502020204030204" charset="0"/>
                      </a:endParaRPr>
                    </a:p>
                  </a:txBody>
                  <a:tcPr marL="0" marR="0" marT="0" marB="0"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CE4D6"/>
                    </a:solidFill>
                  </a:tcPr>
                </a:tc>
                <a:tc>
                  <a:txBody>
                    <a:bodyPr/>
                    <a:lstStyle/>
                    <a:p>
                      <a:pPr marL="0" indent="0" algn="l">
                        <a:buNone/>
                      </a:pPr>
                      <a:r>
                        <a:rPr sz="1800" b="0" u="none">
                          <a:solidFill>
                            <a:srgbClr val="000000"/>
                          </a:solidFill>
                          <a:highlight>
                            <a:srgbClr val="FCE4D6"/>
                          </a:highlight>
                          <a:latin typeface="Calibri" panose="020F0502020204030204" charset="0"/>
                          <a:ea typeface="Calibri" panose="020F0502020204030204" charset="0"/>
                          <a:cs typeface="Calibri" panose="020F0502020204030204" charset="0"/>
                        </a:rPr>
                        <a:t>* Establishing standards based upon objectives</a:t>
                      </a:r>
                    </a:p>
                    <a:p>
                      <a:pPr marL="0" indent="0" algn="l">
                        <a:buNone/>
                      </a:pPr>
                      <a:r>
                        <a:rPr sz="1800" b="0" u="none">
                          <a:solidFill>
                            <a:srgbClr val="000000"/>
                          </a:solidFill>
                          <a:highlight>
                            <a:srgbClr val="FCE4D6"/>
                          </a:highlight>
                          <a:latin typeface="Calibri" panose="020F0502020204030204" charset="0"/>
                          <a:ea typeface="Calibri" panose="020F0502020204030204" charset="0"/>
                          <a:cs typeface="Calibri" panose="020F0502020204030204" charset="0"/>
                        </a:rPr>
                        <a:t>* Measuring and reporting performance</a:t>
                      </a:r>
                    </a:p>
                    <a:p>
                      <a:pPr marL="0" indent="0" algn="l">
                        <a:buNone/>
                      </a:pPr>
                      <a:r>
                        <a:rPr sz="1800" b="0" u="none">
                          <a:solidFill>
                            <a:srgbClr val="000000"/>
                          </a:solidFill>
                          <a:highlight>
                            <a:srgbClr val="FCE4D6"/>
                          </a:highlight>
                          <a:latin typeface="Calibri" panose="020F0502020204030204" charset="0"/>
                          <a:ea typeface="Calibri" panose="020F0502020204030204" charset="0"/>
                          <a:cs typeface="Calibri" panose="020F0502020204030204" charset="0"/>
                        </a:rPr>
                        <a:t>* Comparing the two </a:t>
                      </a:r>
                    </a:p>
                    <a:p>
                      <a:pPr marL="0" indent="0" algn="l">
                        <a:buNone/>
                      </a:pPr>
                      <a:r>
                        <a:rPr sz="1800" b="0" u="none">
                          <a:solidFill>
                            <a:srgbClr val="000000"/>
                          </a:solidFill>
                          <a:highlight>
                            <a:srgbClr val="FCE4D6"/>
                          </a:highlight>
                          <a:latin typeface="Calibri" panose="020F0502020204030204" charset="0"/>
                          <a:ea typeface="Calibri" panose="020F0502020204030204" charset="0"/>
                          <a:cs typeface="Calibri" panose="020F0502020204030204" charset="0"/>
                        </a:rPr>
                        <a:t>* Taking corrective/preventive action</a:t>
                      </a:r>
                    </a:p>
                    <a:p>
                      <a:pPr marL="0" indent="0" algn="l">
                        <a:buNone/>
                      </a:pPr>
                      <a:r>
                        <a:rPr sz="1800" b="0" u="none">
                          <a:solidFill>
                            <a:srgbClr val="000000"/>
                          </a:solidFill>
                          <a:highlight>
                            <a:srgbClr val="FCE4D6"/>
                          </a:highlight>
                          <a:latin typeface="Calibri" panose="020F0502020204030204" charset="0"/>
                          <a:ea typeface="Calibri" panose="020F0502020204030204" charset="0"/>
                          <a:cs typeface="Calibri" panose="020F0502020204030204" charset="0"/>
                        </a:rPr>
                        <a:t>* Directing</a:t>
                      </a:r>
                    </a:p>
                    <a:p>
                      <a:pPr marL="0" indent="0" algn="l">
                        <a:buNone/>
                      </a:pPr>
                      <a:endParaRPr lang="en-US" sz="1800" b="0" u="none">
                        <a:solidFill>
                          <a:srgbClr val="000000"/>
                        </a:solidFill>
                        <a:highlight>
                          <a:srgbClr val="FCE4D6"/>
                        </a:highlight>
                        <a:latin typeface="Calibri" panose="020F0502020204030204" charset="0"/>
                        <a:ea typeface="Calibri" panose="020F0502020204030204" charset="0"/>
                        <a:cs typeface="Calibri" panose="020F0502020204030204" charset="0"/>
                      </a:endParaRPr>
                    </a:p>
                  </a:txBody>
                  <a:tcPr marL="0" marR="0" marT="0" marB="0">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CE4D6"/>
                    </a:solidFill>
                  </a:tcPr>
                </a:tc>
              </a:tr>
              <a:tr h="1648460">
                <a:tc>
                  <a:txBody>
                    <a:bodyPr/>
                    <a:lstStyle/>
                    <a:p>
                      <a:pPr marL="0" indent="0" algn="ctr">
                        <a:buNone/>
                      </a:pPr>
                      <a:r>
                        <a:rPr sz="1800" b="1" u="none">
                          <a:solidFill>
                            <a:srgbClr val="000000"/>
                          </a:solidFill>
                          <a:highlight>
                            <a:srgbClr val="FCE4D6"/>
                          </a:highlight>
                          <a:latin typeface="Calibri" panose="020F0502020204030204" charset="0"/>
                          <a:ea typeface="Calibri" panose="020F0502020204030204" charset="0"/>
                          <a:cs typeface="Calibri" panose="020F0502020204030204" charset="0"/>
                        </a:rPr>
                        <a:t>Directing</a:t>
                      </a:r>
                      <a:endParaRPr lang="en-US" sz="1800" b="1" u="none">
                        <a:solidFill>
                          <a:srgbClr val="000000"/>
                        </a:solidFill>
                        <a:highlight>
                          <a:srgbClr val="FCE4D6"/>
                        </a:highlight>
                        <a:latin typeface="Calibri" panose="020F0502020204030204" charset="0"/>
                        <a:ea typeface="Calibri" panose="020F0502020204030204" charset="0"/>
                        <a:cs typeface="Calibri" panose="020F0502020204030204" charset="0"/>
                      </a:endParaRPr>
                    </a:p>
                  </a:txBody>
                  <a:tcPr marL="0" marR="0" marT="0" marB="0"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CE4D6"/>
                    </a:solidFill>
                  </a:tcPr>
                </a:tc>
                <a:tc>
                  <a:txBody>
                    <a:bodyPr/>
                    <a:lstStyle/>
                    <a:p>
                      <a:pPr marL="0" indent="0" algn="l">
                        <a:buNone/>
                      </a:pPr>
                      <a:r>
                        <a:rPr sz="1800" b="0" u="none">
                          <a:solidFill>
                            <a:srgbClr val="000000"/>
                          </a:solidFill>
                          <a:highlight>
                            <a:srgbClr val="FCE4D6"/>
                          </a:highlight>
                          <a:latin typeface="Calibri" panose="020F0502020204030204" charset="0"/>
                          <a:ea typeface="Calibri" panose="020F0502020204030204" charset="0"/>
                          <a:cs typeface="Calibri" panose="020F0502020204030204" charset="0"/>
                        </a:rPr>
                        <a:t>* Motivation</a:t>
                      </a:r>
                    </a:p>
                    <a:p>
                      <a:pPr marL="0" indent="0" algn="l">
                        <a:buNone/>
                      </a:pPr>
                      <a:r>
                        <a:rPr sz="1800" b="0" u="none">
                          <a:solidFill>
                            <a:srgbClr val="000000"/>
                          </a:solidFill>
                          <a:highlight>
                            <a:srgbClr val="FCE4D6"/>
                          </a:highlight>
                          <a:latin typeface="Calibri" panose="020F0502020204030204" charset="0"/>
                          <a:ea typeface="Calibri" panose="020F0502020204030204" charset="0"/>
                          <a:cs typeface="Calibri" panose="020F0502020204030204" charset="0"/>
                        </a:rPr>
                        <a:t>* Communication</a:t>
                      </a:r>
                    </a:p>
                    <a:p>
                      <a:pPr marL="0" indent="0" algn="l">
                        <a:buNone/>
                      </a:pPr>
                      <a:r>
                        <a:rPr sz="1800" b="0" u="none">
                          <a:solidFill>
                            <a:srgbClr val="000000"/>
                          </a:solidFill>
                          <a:highlight>
                            <a:srgbClr val="FCE4D6"/>
                          </a:highlight>
                          <a:latin typeface="Calibri" panose="020F0502020204030204" charset="0"/>
                          <a:ea typeface="Calibri" panose="020F0502020204030204" charset="0"/>
                          <a:cs typeface="Calibri" panose="020F0502020204030204" charset="0"/>
                        </a:rPr>
                        <a:t>* Performance appraisal</a:t>
                      </a:r>
                    </a:p>
                    <a:p>
                      <a:pPr marL="0" indent="0" algn="l">
                        <a:buNone/>
                      </a:pPr>
                      <a:r>
                        <a:rPr sz="1800" b="0" u="none">
                          <a:solidFill>
                            <a:srgbClr val="000000"/>
                          </a:solidFill>
                          <a:highlight>
                            <a:srgbClr val="FCE4D6"/>
                          </a:highlight>
                          <a:latin typeface="Calibri" panose="020F0502020204030204" charset="0"/>
                          <a:ea typeface="Calibri" panose="020F0502020204030204" charset="0"/>
                          <a:cs typeface="Calibri" panose="020F0502020204030204" charset="0"/>
                        </a:rPr>
                        <a:t>* Discipline</a:t>
                      </a:r>
                    </a:p>
                    <a:p>
                      <a:pPr marL="0" indent="0" algn="l">
                        <a:buNone/>
                      </a:pPr>
                      <a:r>
                        <a:rPr sz="1800" b="0" u="none">
                          <a:solidFill>
                            <a:srgbClr val="000000"/>
                          </a:solidFill>
                          <a:highlight>
                            <a:srgbClr val="FCE4D6"/>
                          </a:highlight>
                          <a:latin typeface="Calibri" panose="020F0502020204030204" charset="0"/>
                          <a:ea typeface="Calibri" panose="020F0502020204030204" charset="0"/>
                          <a:cs typeface="Calibri" panose="020F0502020204030204" charset="0"/>
                        </a:rPr>
                        <a:t>* Conflict resolution</a:t>
                      </a:r>
                    </a:p>
                    <a:p>
                      <a:pPr marL="0" indent="0" algn="l">
                        <a:buNone/>
                      </a:pPr>
                      <a:endParaRPr lang="en-US" sz="1800" b="0" u="none">
                        <a:solidFill>
                          <a:srgbClr val="000000"/>
                        </a:solidFill>
                        <a:highlight>
                          <a:srgbClr val="FCE4D6"/>
                        </a:highlight>
                        <a:latin typeface="Calibri" panose="020F0502020204030204" charset="0"/>
                        <a:ea typeface="Calibri" panose="020F0502020204030204" charset="0"/>
                        <a:cs typeface="Calibri" panose="020F0502020204030204" charset="0"/>
                      </a:endParaRPr>
                    </a:p>
                  </a:txBody>
                  <a:tcPr marL="0" marR="0" marT="0" marB="0"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CE4D6"/>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Management Functions</a:t>
            </a:r>
            <a:endParaRPr lang="en-US" dirty="0"/>
          </a:p>
        </p:txBody>
      </p:sp>
      <p:graphicFrame>
        <p:nvGraphicFramePr>
          <p:cNvPr id="2" name="Content Placeholder -1"/>
          <p:cNvGraphicFramePr>
            <a:graphicFrameLocks noGrp="1"/>
          </p:cNvGraphicFramePr>
          <p:nvPr>
            <p:ph idx="1"/>
          </p:nvPr>
        </p:nvGraphicFramePr>
        <p:xfrm>
          <a:off x="816091" y="1468581"/>
          <a:ext cx="7496637" cy="4663440"/>
        </p:xfrm>
        <a:graphic>
          <a:graphicData uri="http://schemas.openxmlformats.org/drawingml/2006/table">
            <a:tbl>
              <a:tblPr firstRow="1" bandRow="1">
                <a:tableStyleId>{5C22544A-7EE6-4342-B048-85BDC9FD1C3A}</a:tableStyleId>
              </a:tblPr>
              <a:tblGrid>
                <a:gridCol w="3017925"/>
                <a:gridCol w="4478712"/>
              </a:tblGrid>
              <a:tr h="1173562">
                <a:tc>
                  <a:txBody>
                    <a:bodyPr/>
                    <a:lstStyle/>
                    <a:p>
                      <a:pPr marL="0" indent="0" algn="ctr">
                        <a:buNone/>
                      </a:pPr>
                      <a:r>
                        <a:rPr sz="1800" b="1" u="none" dirty="0">
                          <a:solidFill>
                            <a:srgbClr val="000000"/>
                          </a:solidFill>
                          <a:highlight>
                            <a:srgbClr val="FCE4D6"/>
                          </a:highlight>
                          <a:latin typeface="Calibri" panose="020F0502020204030204" charset="0"/>
                          <a:ea typeface="Calibri" panose="020F0502020204030204" charset="0"/>
                          <a:cs typeface="Calibri" panose="020F0502020204030204" charset="0"/>
                        </a:rPr>
                        <a:t>Organizing</a:t>
                      </a:r>
                      <a:endParaRPr lang="en-US" sz="1800" b="1" u="none" dirty="0">
                        <a:solidFill>
                          <a:srgbClr val="000000"/>
                        </a:solidFill>
                        <a:highlight>
                          <a:srgbClr val="FCE4D6"/>
                        </a:highlight>
                        <a:latin typeface="Calibri" panose="020F0502020204030204" charset="0"/>
                        <a:ea typeface="Calibri" panose="020F0502020204030204" charset="0"/>
                        <a:cs typeface="Calibri" panose="020F0502020204030204" charset="0"/>
                      </a:endParaRPr>
                    </a:p>
                  </a:txBody>
                  <a:tcPr marL="0" marR="0" marT="0" marB="0"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CE4D6"/>
                    </a:solidFill>
                  </a:tcPr>
                </a:tc>
                <a:tc>
                  <a:txBody>
                    <a:bodyPr/>
                    <a:lstStyle/>
                    <a:p>
                      <a:pPr marL="0" indent="0" algn="l">
                        <a:buNone/>
                      </a:pPr>
                      <a:r>
                        <a:rPr sz="1800" b="0" u="none" dirty="0">
                          <a:solidFill>
                            <a:srgbClr val="000000"/>
                          </a:solidFill>
                          <a:highlight>
                            <a:srgbClr val="FCE4D6"/>
                          </a:highlight>
                          <a:latin typeface="Calibri" panose="020F0502020204030204" charset="0"/>
                          <a:ea typeface="Calibri" panose="020F0502020204030204" charset="0"/>
                          <a:cs typeface="Calibri" panose="020F0502020204030204" charset="0"/>
                        </a:rPr>
                        <a:t>* Division of labor</a:t>
                      </a:r>
                    </a:p>
                    <a:p>
                      <a:pPr marL="0" indent="0" algn="l">
                        <a:buNone/>
                      </a:pPr>
                      <a:r>
                        <a:rPr sz="1800" b="0" u="none" dirty="0">
                          <a:solidFill>
                            <a:srgbClr val="000000"/>
                          </a:solidFill>
                          <a:highlight>
                            <a:srgbClr val="FCE4D6"/>
                          </a:highlight>
                          <a:latin typeface="Calibri" panose="020F0502020204030204" charset="0"/>
                          <a:ea typeface="Calibri" panose="020F0502020204030204" charset="0"/>
                          <a:cs typeface="Calibri" panose="020F0502020204030204" charset="0"/>
                        </a:rPr>
                        <a:t>* Delegation of authority</a:t>
                      </a:r>
                    </a:p>
                    <a:p>
                      <a:pPr marL="0" indent="0" algn="l">
                        <a:buNone/>
                      </a:pPr>
                      <a:r>
                        <a:rPr sz="1800" b="0" u="none" dirty="0">
                          <a:solidFill>
                            <a:srgbClr val="000000"/>
                          </a:solidFill>
                          <a:highlight>
                            <a:srgbClr val="FCE4D6"/>
                          </a:highlight>
                          <a:latin typeface="Calibri" panose="020F0502020204030204" charset="0"/>
                          <a:ea typeface="Calibri" panose="020F0502020204030204" charset="0"/>
                          <a:cs typeface="Calibri" panose="020F0502020204030204" charset="0"/>
                        </a:rPr>
                        <a:t>* Departmentalization</a:t>
                      </a:r>
                    </a:p>
                    <a:p>
                      <a:pPr marL="0" indent="0" algn="l">
                        <a:buNone/>
                      </a:pPr>
                      <a:r>
                        <a:rPr sz="1800" b="0" u="none" dirty="0">
                          <a:solidFill>
                            <a:srgbClr val="000000"/>
                          </a:solidFill>
                          <a:highlight>
                            <a:srgbClr val="FCE4D6"/>
                          </a:highlight>
                          <a:latin typeface="Calibri" panose="020F0502020204030204" charset="0"/>
                          <a:ea typeface="Calibri" panose="020F0502020204030204" charset="0"/>
                          <a:cs typeface="Calibri" panose="020F0502020204030204" charset="0"/>
                        </a:rPr>
                        <a:t>* Span of control</a:t>
                      </a:r>
                    </a:p>
                    <a:p>
                      <a:pPr marL="0" indent="0" algn="l">
                        <a:buNone/>
                      </a:pPr>
                      <a:r>
                        <a:rPr sz="1800" b="0" u="none" dirty="0">
                          <a:solidFill>
                            <a:srgbClr val="000000"/>
                          </a:solidFill>
                          <a:highlight>
                            <a:srgbClr val="FCE4D6"/>
                          </a:highlight>
                          <a:latin typeface="Calibri" panose="020F0502020204030204" charset="0"/>
                          <a:ea typeface="Calibri" panose="020F0502020204030204" charset="0"/>
                          <a:cs typeface="Calibri" panose="020F0502020204030204" charset="0"/>
                        </a:rPr>
                        <a:t>* Coordination</a:t>
                      </a:r>
                    </a:p>
                    <a:p>
                      <a:pPr marL="0" indent="0" algn="l">
                        <a:buNone/>
                      </a:pPr>
                      <a:endParaRPr lang="en-US" sz="1800" b="0" u="none" dirty="0">
                        <a:solidFill>
                          <a:srgbClr val="000000"/>
                        </a:solidFill>
                        <a:highlight>
                          <a:srgbClr val="FCE4D6"/>
                        </a:highlight>
                        <a:latin typeface="Calibri" panose="020F0502020204030204" charset="0"/>
                        <a:ea typeface="Calibri" panose="020F0502020204030204" charset="0"/>
                        <a:cs typeface="Calibri" panose="020F0502020204030204" charset="0"/>
                      </a:endParaRPr>
                    </a:p>
                  </a:txBody>
                  <a:tcPr marL="0" marR="0" marT="0" marB="0"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CE4D6"/>
                    </a:solidFill>
                  </a:tcPr>
                </a:tc>
              </a:tr>
              <a:tr h="1173562">
                <a:tc>
                  <a:txBody>
                    <a:bodyPr/>
                    <a:lstStyle/>
                    <a:p>
                      <a:pPr marL="0" indent="0" algn="ctr">
                        <a:buNone/>
                      </a:pPr>
                      <a:r>
                        <a:rPr sz="1800" b="1" u="none">
                          <a:solidFill>
                            <a:srgbClr val="000000"/>
                          </a:solidFill>
                          <a:highlight>
                            <a:srgbClr val="FCE4D6"/>
                          </a:highlight>
                          <a:latin typeface="Calibri" panose="020F0502020204030204" charset="0"/>
                          <a:ea typeface="Calibri" panose="020F0502020204030204" charset="0"/>
                          <a:cs typeface="Calibri" panose="020F0502020204030204" charset="0"/>
                        </a:rPr>
                        <a:t>Staffing</a:t>
                      </a:r>
                      <a:endParaRPr lang="en-US" sz="1800" b="1" u="none">
                        <a:solidFill>
                          <a:srgbClr val="000000"/>
                        </a:solidFill>
                        <a:highlight>
                          <a:srgbClr val="FCE4D6"/>
                        </a:highlight>
                        <a:latin typeface="Calibri" panose="020F0502020204030204" charset="0"/>
                        <a:ea typeface="Calibri" panose="020F0502020204030204" charset="0"/>
                        <a:cs typeface="Calibri" panose="020F0502020204030204" charset="0"/>
                      </a:endParaRPr>
                    </a:p>
                  </a:txBody>
                  <a:tcPr marL="0" marR="0" marT="0" marB="0"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CE4D6"/>
                    </a:solidFill>
                  </a:tcPr>
                </a:tc>
                <a:tc>
                  <a:txBody>
                    <a:bodyPr/>
                    <a:lstStyle/>
                    <a:p>
                      <a:pPr marL="0" indent="0" algn="l">
                        <a:buNone/>
                      </a:pPr>
                      <a:r>
                        <a:rPr sz="1800" b="0" u="none" dirty="0">
                          <a:solidFill>
                            <a:srgbClr val="000000"/>
                          </a:solidFill>
                          <a:highlight>
                            <a:srgbClr val="FCE4D6"/>
                          </a:highlight>
                          <a:latin typeface="Calibri" panose="020F0502020204030204" charset="0"/>
                          <a:ea typeface="Calibri" panose="020F0502020204030204" charset="0"/>
                          <a:cs typeface="Calibri" panose="020F0502020204030204" charset="0"/>
                        </a:rPr>
                        <a:t>* Recruiting </a:t>
                      </a:r>
                    </a:p>
                    <a:p>
                      <a:pPr marL="0" indent="0" algn="l">
                        <a:buNone/>
                      </a:pPr>
                      <a:r>
                        <a:rPr sz="1800" b="0" u="none" dirty="0">
                          <a:solidFill>
                            <a:srgbClr val="000000"/>
                          </a:solidFill>
                          <a:highlight>
                            <a:srgbClr val="FCE4D6"/>
                          </a:highlight>
                          <a:latin typeface="Calibri" panose="020F0502020204030204" charset="0"/>
                          <a:ea typeface="Calibri" panose="020F0502020204030204" charset="0"/>
                          <a:cs typeface="Calibri" panose="020F0502020204030204" charset="0"/>
                        </a:rPr>
                        <a:t>* Selecting </a:t>
                      </a:r>
                    </a:p>
                    <a:p>
                      <a:pPr marL="0" indent="0" algn="l">
                        <a:buNone/>
                      </a:pPr>
                      <a:r>
                        <a:rPr sz="1800" b="0" u="none" dirty="0">
                          <a:solidFill>
                            <a:srgbClr val="000000"/>
                          </a:solidFill>
                          <a:highlight>
                            <a:srgbClr val="FCE4D6"/>
                          </a:highlight>
                          <a:latin typeface="Calibri" panose="020F0502020204030204" charset="0"/>
                          <a:ea typeface="Calibri" panose="020F0502020204030204" charset="0"/>
                          <a:cs typeface="Calibri" panose="020F0502020204030204" charset="0"/>
                        </a:rPr>
                        <a:t>* Hiring </a:t>
                      </a:r>
                    </a:p>
                    <a:p>
                      <a:pPr marL="0" indent="0" algn="l">
                        <a:buNone/>
                      </a:pPr>
                      <a:r>
                        <a:rPr sz="1800" b="0" u="none" dirty="0">
                          <a:solidFill>
                            <a:srgbClr val="000000"/>
                          </a:solidFill>
                          <a:highlight>
                            <a:srgbClr val="FCE4D6"/>
                          </a:highlight>
                          <a:latin typeface="Calibri" panose="020F0502020204030204" charset="0"/>
                          <a:ea typeface="Calibri" panose="020F0502020204030204" charset="0"/>
                          <a:cs typeface="Calibri" panose="020F0502020204030204" charset="0"/>
                        </a:rPr>
                        <a:t>* Training </a:t>
                      </a:r>
                    </a:p>
                    <a:p>
                      <a:pPr marL="0" indent="0" algn="l">
                        <a:buNone/>
                      </a:pPr>
                      <a:r>
                        <a:rPr sz="1800" b="0" u="none" dirty="0">
                          <a:solidFill>
                            <a:srgbClr val="000000"/>
                          </a:solidFill>
                          <a:highlight>
                            <a:srgbClr val="FCE4D6"/>
                          </a:highlight>
                          <a:latin typeface="Calibri" panose="020F0502020204030204" charset="0"/>
                          <a:ea typeface="Calibri" panose="020F0502020204030204" charset="0"/>
                          <a:cs typeface="Calibri" panose="020F0502020204030204" charset="0"/>
                        </a:rPr>
                        <a:t>* Retraining </a:t>
                      </a:r>
                    </a:p>
                    <a:p>
                      <a:pPr marL="0" indent="0" algn="l">
                        <a:buNone/>
                      </a:pPr>
                      <a:endParaRPr lang="en-US" sz="1800" b="0" u="none" dirty="0">
                        <a:solidFill>
                          <a:srgbClr val="000000"/>
                        </a:solidFill>
                        <a:highlight>
                          <a:srgbClr val="FCE4D6"/>
                        </a:highlight>
                        <a:latin typeface="Calibri" panose="020F0502020204030204" charset="0"/>
                        <a:ea typeface="Calibri" panose="020F0502020204030204" charset="0"/>
                        <a:cs typeface="Calibri" panose="020F0502020204030204" charset="0"/>
                      </a:endParaRPr>
                    </a:p>
                  </a:txBody>
                  <a:tcPr marL="0" marR="0" marT="0" marB="0"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CE4D6"/>
                    </a:solidFill>
                  </a:tcPr>
                </a:tc>
              </a:tr>
              <a:tr h="977968">
                <a:tc>
                  <a:txBody>
                    <a:bodyPr/>
                    <a:lstStyle/>
                    <a:p>
                      <a:pPr marL="0" indent="0" algn="ctr">
                        <a:buNone/>
                      </a:pPr>
                      <a:r>
                        <a:rPr sz="1800" b="1" u="none">
                          <a:solidFill>
                            <a:srgbClr val="000000"/>
                          </a:solidFill>
                          <a:highlight>
                            <a:srgbClr val="FCE4D6"/>
                          </a:highlight>
                          <a:latin typeface="Calibri" panose="020F0502020204030204" charset="0"/>
                          <a:ea typeface="Calibri" panose="020F0502020204030204" charset="0"/>
                          <a:cs typeface="Calibri" panose="020F0502020204030204" charset="0"/>
                        </a:rPr>
                        <a:t>Planning</a:t>
                      </a:r>
                      <a:endParaRPr lang="en-US" sz="1800" b="1" u="none">
                        <a:solidFill>
                          <a:srgbClr val="000000"/>
                        </a:solidFill>
                        <a:highlight>
                          <a:srgbClr val="FCE4D6"/>
                        </a:highlight>
                        <a:latin typeface="Calibri" panose="020F0502020204030204" charset="0"/>
                        <a:ea typeface="Calibri" panose="020F0502020204030204" charset="0"/>
                        <a:cs typeface="Calibri" panose="020F0502020204030204" charset="0"/>
                      </a:endParaRPr>
                    </a:p>
                  </a:txBody>
                  <a:tcPr marL="0" marR="0" marT="0" marB="0"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CE4D6"/>
                    </a:solidFill>
                  </a:tcPr>
                </a:tc>
                <a:tc>
                  <a:txBody>
                    <a:bodyPr/>
                    <a:lstStyle/>
                    <a:p>
                      <a:pPr marL="0" indent="0" algn="l">
                        <a:buNone/>
                      </a:pPr>
                      <a:r>
                        <a:rPr sz="1800" b="0" u="none" dirty="0">
                          <a:solidFill>
                            <a:srgbClr val="000000"/>
                          </a:solidFill>
                          <a:highlight>
                            <a:srgbClr val="FCE4D6"/>
                          </a:highlight>
                          <a:latin typeface="Calibri" panose="020F0502020204030204" charset="0"/>
                          <a:ea typeface="Calibri" panose="020F0502020204030204" charset="0"/>
                          <a:cs typeface="Calibri" panose="020F0502020204030204" charset="0"/>
                        </a:rPr>
                        <a:t>* Vision </a:t>
                      </a:r>
                    </a:p>
                    <a:p>
                      <a:pPr marL="0" indent="0" algn="l">
                        <a:buNone/>
                      </a:pPr>
                      <a:r>
                        <a:rPr sz="1800" b="0" u="none" dirty="0">
                          <a:solidFill>
                            <a:srgbClr val="000000"/>
                          </a:solidFill>
                          <a:highlight>
                            <a:srgbClr val="FCE4D6"/>
                          </a:highlight>
                          <a:latin typeface="Calibri" panose="020F0502020204030204" charset="0"/>
                          <a:ea typeface="Calibri" panose="020F0502020204030204" charset="0"/>
                          <a:cs typeface="Calibri" panose="020F0502020204030204" charset="0"/>
                        </a:rPr>
                        <a:t>* Mission </a:t>
                      </a:r>
                    </a:p>
                    <a:p>
                      <a:pPr marL="0" indent="0" algn="l">
                        <a:buNone/>
                      </a:pPr>
                      <a:r>
                        <a:rPr sz="1800" b="0" u="none" dirty="0">
                          <a:solidFill>
                            <a:srgbClr val="000000"/>
                          </a:solidFill>
                          <a:highlight>
                            <a:srgbClr val="FCE4D6"/>
                          </a:highlight>
                          <a:latin typeface="Calibri" panose="020F0502020204030204" charset="0"/>
                          <a:ea typeface="Calibri" panose="020F0502020204030204" charset="0"/>
                          <a:cs typeface="Calibri" panose="020F0502020204030204" charset="0"/>
                        </a:rPr>
                        <a:t>* Objectives</a:t>
                      </a:r>
                    </a:p>
                    <a:p>
                      <a:pPr marL="0" indent="0" algn="l">
                        <a:buNone/>
                      </a:pPr>
                      <a:r>
                        <a:rPr sz="1800" b="0" u="none" dirty="0">
                          <a:solidFill>
                            <a:srgbClr val="000000"/>
                          </a:solidFill>
                          <a:highlight>
                            <a:srgbClr val="FCE4D6"/>
                          </a:highlight>
                          <a:latin typeface="Calibri" panose="020F0502020204030204" charset="0"/>
                          <a:ea typeface="Calibri" panose="020F0502020204030204" charset="0"/>
                          <a:cs typeface="Calibri" panose="020F0502020204030204" charset="0"/>
                        </a:rPr>
                        <a:t>* Goals</a:t>
                      </a:r>
                    </a:p>
                    <a:p>
                      <a:pPr marL="0" indent="0" algn="l">
                        <a:buNone/>
                      </a:pPr>
                      <a:endParaRPr lang="en-US" sz="1800" b="0" u="none" dirty="0">
                        <a:solidFill>
                          <a:srgbClr val="000000"/>
                        </a:solidFill>
                        <a:highlight>
                          <a:srgbClr val="FCE4D6"/>
                        </a:highlight>
                        <a:latin typeface="Calibri" panose="020F0502020204030204" charset="0"/>
                        <a:ea typeface="Calibri" panose="020F0502020204030204" charset="0"/>
                        <a:cs typeface="Calibri" panose="020F0502020204030204" charset="0"/>
                      </a:endParaRPr>
                    </a:p>
                  </a:txBody>
                  <a:tcPr marL="0" marR="0" marT="0" marB="0"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CE4D6"/>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1.4.1. Management </a:t>
            </a:r>
            <a:r>
              <a:rPr lang="en-US" dirty="0" smtClean="0"/>
              <a:t>Functions</a:t>
            </a:r>
            <a:endParaRPr lang="en-US" dirty="0"/>
          </a:p>
        </p:txBody>
      </p:sp>
      <p:sp>
        <p:nvSpPr>
          <p:cNvPr id="3" name="Content Placeholder 2"/>
          <p:cNvSpPr>
            <a:spLocks noGrp="1"/>
          </p:cNvSpPr>
          <p:nvPr>
            <p:ph idx="1"/>
          </p:nvPr>
        </p:nvSpPr>
        <p:spPr/>
        <p:txBody>
          <a:bodyPr/>
          <a:lstStyle/>
          <a:p>
            <a:pPr>
              <a:lnSpc>
                <a:spcPct val="90000"/>
              </a:lnSpc>
            </a:pPr>
            <a:r>
              <a:rPr lang="en-US" dirty="0" smtClean="0"/>
              <a:t>Planning, Organizing, Leading &amp; Controlling (Newman &amp; Summer)</a:t>
            </a:r>
          </a:p>
          <a:p>
            <a:pPr>
              <a:lnSpc>
                <a:spcPct val="90000"/>
              </a:lnSpc>
            </a:pPr>
            <a:r>
              <a:rPr lang="en-US" dirty="0" smtClean="0"/>
              <a:t>Planning, Organizing, Commanding, Coordinating and Controlling (Henri </a:t>
            </a:r>
            <a:r>
              <a:rPr lang="en-US" dirty="0" err="1" smtClean="0"/>
              <a:t>Fayol</a:t>
            </a:r>
            <a:r>
              <a:rPr lang="en-US" dirty="0" smtClean="0"/>
              <a:t>)</a:t>
            </a:r>
          </a:p>
          <a:p>
            <a:pPr>
              <a:lnSpc>
                <a:spcPct val="90000"/>
              </a:lnSpc>
            </a:pPr>
            <a:r>
              <a:rPr lang="en-US" dirty="0" smtClean="0"/>
              <a:t>‘POSDCORB’: Planning, Organizing, Staffing, Directing, Coordinating, Reporting &amp; Budgeting (Luther </a:t>
            </a:r>
            <a:r>
              <a:rPr lang="en-US" dirty="0" err="1" smtClean="0"/>
              <a:t>Gulick</a:t>
            </a:r>
            <a:r>
              <a:rPr lang="en-US" dirty="0" smtClean="0"/>
              <a:t>)</a:t>
            </a:r>
          </a:p>
          <a:p>
            <a:pPr>
              <a:lnSpc>
                <a:spcPct val="90000"/>
              </a:lnSpc>
            </a:pPr>
            <a:r>
              <a:rPr lang="en-US" dirty="0" smtClean="0"/>
              <a:t>Decision Making, Organizing, Staffing, Planning, Controlling, Communicating &amp; Directing (Warren Haynes &amp; Joseph Massie)</a:t>
            </a:r>
          </a:p>
          <a:p>
            <a:pPr>
              <a:lnSpc>
                <a:spcPct val="90000"/>
              </a:lnSpc>
            </a:pPr>
            <a:r>
              <a:rPr lang="en-US" dirty="0" smtClean="0"/>
              <a:t>Planning, Organizing, staffing, directing &amp; Controlling (Koontz O’Donnell)   </a:t>
            </a:r>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190</TotalTime>
  <Words>2814</Words>
  <Application>Microsoft Office PowerPoint</Application>
  <PresentationFormat>Custom</PresentationFormat>
  <Paragraphs>535</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Facet</vt:lpstr>
      <vt:lpstr>1.0.Principal of Management </vt:lpstr>
      <vt:lpstr>1.0. Principal Of Management  Introduction</vt:lpstr>
      <vt:lpstr>1.1. Definition </vt:lpstr>
      <vt:lpstr>Definition </vt:lpstr>
      <vt:lpstr>1.2. Management Activities</vt:lpstr>
      <vt:lpstr>1.3. General Principles of Management</vt:lpstr>
      <vt:lpstr>1.4. Management Functions</vt:lpstr>
      <vt:lpstr>Management Functions</vt:lpstr>
      <vt:lpstr>1.4.1. Management Functions</vt:lpstr>
      <vt:lpstr>1.4.2.Functions of Management</vt:lpstr>
      <vt:lpstr>Functions of Management</vt:lpstr>
      <vt:lpstr>Functions of Management</vt:lpstr>
      <vt:lpstr>1.5. IMPORTANCE OF MANGEMENT</vt:lpstr>
      <vt:lpstr>1.6. LEVELS OF MANAGEMENT</vt:lpstr>
      <vt:lpstr>1.7. Evolution of Management Thought</vt:lpstr>
      <vt:lpstr>1.8. Characteristics of a Good Manager</vt:lpstr>
      <vt:lpstr>1.8.1. Most Threatening Unresolved Issues</vt:lpstr>
      <vt:lpstr>1.8.2. Seeing Decisions Through </vt:lpstr>
      <vt:lpstr>1.9. Management Style and Leadership</vt:lpstr>
      <vt:lpstr>Management Style and Leadership</vt:lpstr>
      <vt:lpstr>Management Style and Leadership</vt:lpstr>
      <vt:lpstr>1.10. Strategic Planning –SWOT Analysis</vt:lpstr>
      <vt:lpstr>Strategic Planning –SWOT Analysis</vt:lpstr>
      <vt:lpstr>1.10.1. Strategic Planning –SWOT Analysis</vt:lpstr>
      <vt:lpstr>1.11. Perspective of Management</vt:lpstr>
      <vt:lpstr>1.12. Scientific Management</vt:lpstr>
      <vt:lpstr>Scientific Management</vt:lpstr>
      <vt:lpstr>1.13. Administrative Management</vt:lpstr>
      <vt:lpstr>Administrative Management</vt:lpstr>
      <vt:lpstr>1.13.1. Difference between administration &amp; management </vt:lpstr>
      <vt:lpstr>1.13.2. Administration is a part of management </vt:lpstr>
      <vt:lpstr>1.14. Bureaucratic Management</vt:lpstr>
      <vt:lpstr>Bureaucratic Management</vt:lpstr>
      <vt:lpstr>1.14.1. Behavioral Management Theory  Neo Classical Theory</vt:lpstr>
      <vt:lpstr>1.15. Human Relation Movement</vt:lpstr>
      <vt:lpstr>1.15.1. Contribution of Human Relation Movement</vt:lpstr>
      <vt:lpstr>1.15.2. Limitation of the Human Relations Movement</vt:lpstr>
      <vt:lpstr>1.16. Behavioral Science Approach</vt:lpstr>
      <vt:lpstr>1.16.1. Contribution of Behavioral Management Theory</vt:lpstr>
      <vt:lpstr>1.16.2. Limitations of Behavioral Management Theory</vt:lpstr>
      <vt:lpstr>1.17. Project Management</vt:lpstr>
      <vt:lpstr>1.17.1. Modern Project Management Process</vt:lpstr>
      <vt:lpstr>1.17.2. Project Management 10 Commandments</vt:lpstr>
      <vt:lpstr>1.17.3. Developing a Project Management Body of Knowledge</vt:lpstr>
      <vt:lpstr>1.18. Four Principles of Quality Management</vt:lpstr>
      <vt:lpstr>1.18.1. Managerial qualities &amp; training</vt:lpstr>
      <vt:lpstr>1.18.2. Project Implementation</vt:lpstr>
      <vt:lpstr>1.19. Problem Solving Techniques</vt:lpstr>
      <vt:lpstr>1.19.1. Six Step Model for Problem Solving</vt:lpstr>
      <vt:lpstr>1.19.2. Decision Steps for Problem Analysis</vt:lpstr>
      <vt:lpstr>1.20. Managing Change</vt:lpstr>
      <vt:lpstr>Managing Change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ad</cp:lastModifiedBy>
  <cp:revision>23</cp:revision>
  <dcterms:created xsi:type="dcterms:W3CDTF">2017-03-22T11:34:00Z</dcterms:created>
  <dcterms:modified xsi:type="dcterms:W3CDTF">2017-04-02T05:31:25Z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