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66"/>
  </p:notesMasterIdLst>
  <p:handoutMasterIdLst>
    <p:handoutMasterId r:id="rId67"/>
  </p:handoutMasterIdLst>
  <p:sldIdLst>
    <p:sldId id="569" r:id="rId2"/>
    <p:sldId id="518" r:id="rId3"/>
    <p:sldId id="533" r:id="rId4"/>
    <p:sldId id="519" r:id="rId5"/>
    <p:sldId id="520" r:id="rId6"/>
    <p:sldId id="556" r:id="rId7"/>
    <p:sldId id="557" r:id="rId8"/>
    <p:sldId id="521" r:id="rId9"/>
    <p:sldId id="522" r:id="rId10"/>
    <p:sldId id="523" r:id="rId11"/>
    <p:sldId id="532" r:id="rId12"/>
    <p:sldId id="524" r:id="rId13"/>
    <p:sldId id="558" r:id="rId14"/>
    <p:sldId id="564" r:id="rId15"/>
    <p:sldId id="565" r:id="rId16"/>
    <p:sldId id="525" r:id="rId17"/>
    <p:sldId id="527" r:id="rId18"/>
    <p:sldId id="528" r:id="rId19"/>
    <p:sldId id="529" r:id="rId20"/>
    <p:sldId id="531" r:id="rId21"/>
    <p:sldId id="538" r:id="rId22"/>
    <p:sldId id="526" r:id="rId23"/>
    <p:sldId id="539" r:id="rId24"/>
    <p:sldId id="542" r:id="rId25"/>
    <p:sldId id="566" r:id="rId26"/>
    <p:sldId id="544" r:id="rId27"/>
    <p:sldId id="545" r:id="rId28"/>
    <p:sldId id="534" r:id="rId29"/>
    <p:sldId id="535" r:id="rId30"/>
    <p:sldId id="536" r:id="rId31"/>
    <p:sldId id="537" r:id="rId32"/>
    <p:sldId id="568" r:id="rId33"/>
    <p:sldId id="567" r:id="rId34"/>
    <p:sldId id="374" r:id="rId35"/>
    <p:sldId id="449" r:id="rId36"/>
    <p:sldId id="492" r:id="rId37"/>
    <p:sldId id="493" r:id="rId38"/>
    <p:sldId id="494" r:id="rId39"/>
    <p:sldId id="460" r:id="rId40"/>
    <p:sldId id="461" r:id="rId41"/>
    <p:sldId id="462" r:id="rId42"/>
    <p:sldId id="463" r:id="rId43"/>
    <p:sldId id="465" r:id="rId44"/>
    <p:sldId id="473" r:id="rId45"/>
    <p:sldId id="482" r:id="rId46"/>
    <p:sldId id="483" r:id="rId47"/>
    <p:sldId id="484" r:id="rId48"/>
    <p:sldId id="468" r:id="rId49"/>
    <p:sldId id="505" r:id="rId50"/>
    <p:sldId id="506" r:id="rId51"/>
    <p:sldId id="509" r:id="rId52"/>
    <p:sldId id="469" r:id="rId53"/>
    <p:sldId id="470" r:id="rId54"/>
    <p:sldId id="471" r:id="rId55"/>
    <p:sldId id="472" r:id="rId56"/>
    <p:sldId id="515" r:id="rId57"/>
    <p:sldId id="512" r:id="rId58"/>
    <p:sldId id="496" r:id="rId59"/>
    <p:sldId id="499" r:id="rId60"/>
    <p:sldId id="500" r:id="rId61"/>
    <p:sldId id="503" r:id="rId62"/>
    <p:sldId id="507" r:id="rId63"/>
    <p:sldId id="508" r:id="rId64"/>
    <p:sldId id="516" r:id="rId65"/>
  </p:sldIdLst>
  <p:sldSz cx="9144000" cy="6858000" type="screen4x3"/>
  <p:notesSz cx="6858000" cy="9144000"/>
  <p:custDataLst>
    <p:tags r:id="rId68"/>
  </p:custDataLst>
  <p:defaultTextStyle>
    <a:defPPr>
      <a:defRPr lang="en-US"/>
    </a:defPPr>
    <a:lvl1pPr algn="l" rtl="0" fontAlgn="base">
      <a:spcBef>
        <a:spcPct val="0"/>
      </a:spcBef>
      <a:spcAft>
        <a:spcPct val="0"/>
      </a:spcAft>
      <a:defRPr b="1" kern="1200">
        <a:solidFill>
          <a:schemeClr val="tx1"/>
        </a:solidFill>
        <a:latin typeface="Rockwell" pitchFamily="18"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5pPr>
    <a:lvl6pPr marL="2286000" algn="l" defTabSz="914400" rtl="0" eaLnBrk="1" latinLnBrk="0" hangingPunct="1">
      <a:defRPr b="1" kern="1200">
        <a:solidFill>
          <a:schemeClr val="tx1"/>
        </a:solidFill>
        <a:latin typeface="Rockwell" pitchFamily="18" charset="0"/>
        <a:ea typeface="ＭＳ Ｐゴシック" pitchFamily="34" charset="-128"/>
        <a:cs typeface="+mn-cs"/>
      </a:defRPr>
    </a:lvl6pPr>
    <a:lvl7pPr marL="2743200" algn="l" defTabSz="914400" rtl="0" eaLnBrk="1" latinLnBrk="0" hangingPunct="1">
      <a:defRPr b="1" kern="1200">
        <a:solidFill>
          <a:schemeClr val="tx1"/>
        </a:solidFill>
        <a:latin typeface="Rockwell" pitchFamily="18" charset="0"/>
        <a:ea typeface="ＭＳ Ｐゴシック" pitchFamily="34" charset="-128"/>
        <a:cs typeface="+mn-cs"/>
      </a:defRPr>
    </a:lvl7pPr>
    <a:lvl8pPr marL="3200400" algn="l" defTabSz="914400" rtl="0" eaLnBrk="1" latinLnBrk="0" hangingPunct="1">
      <a:defRPr b="1" kern="1200">
        <a:solidFill>
          <a:schemeClr val="tx1"/>
        </a:solidFill>
        <a:latin typeface="Rockwell" pitchFamily="18" charset="0"/>
        <a:ea typeface="ＭＳ Ｐゴシック" pitchFamily="34" charset="-128"/>
        <a:cs typeface="+mn-cs"/>
      </a:defRPr>
    </a:lvl8pPr>
    <a:lvl9pPr marL="3657600" algn="l" defTabSz="914400" rtl="0" eaLnBrk="1" latinLnBrk="0" hangingPunct="1">
      <a:defRPr b="1" kern="1200">
        <a:solidFill>
          <a:schemeClr val="tx1"/>
        </a:solidFill>
        <a:latin typeface="Rockwell"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432143"/>
    <a:srgbClr val="331933"/>
    <a:srgbClr val="F50516"/>
    <a:srgbClr val="AE0420"/>
    <a:srgbClr val="FFCC00"/>
    <a:srgbClr val="FFCC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6232" autoAdjust="0"/>
  </p:normalViewPr>
  <p:slideViewPr>
    <p:cSldViewPr>
      <p:cViewPr varScale="1">
        <p:scale>
          <a:sx n="68" d="100"/>
          <a:sy n="68"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858000" cy="468313"/>
          </a:xfrm>
          <a:prstGeom prst="rect">
            <a:avLst/>
          </a:prstGeom>
        </p:spPr>
        <p:txBody>
          <a:bodyPr vert="horz" lIns="91440" tIns="45720" rIns="91440" bIns="45720" rtlCol="0"/>
          <a:lstStyle>
            <a:lvl1pPr algn="l">
              <a:defRPr sz="1200" b="0">
                <a:latin typeface="Arial" charset="0"/>
                <a:ea typeface="ＭＳ Ｐゴシック" charset="0"/>
                <a:cs typeface="Arial" charset="0"/>
              </a:defRPr>
            </a:lvl1pPr>
          </a:lstStyle>
          <a:p>
            <a:pPr>
              <a:defRPr/>
            </a:pPr>
            <a:r>
              <a:rPr lang="en-US"/>
              <a:t>Solving Problems and Making Decisions</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pitchFamily="34" charset="0"/>
              </a:defRPr>
            </a:lvl1pPr>
          </a:lstStyle>
          <a:p>
            <a:pPr>
              <a:defRPr/>
            </a:pPr>
            <a:fld id="{50AFA019-B74B-4DBF-93DC-02771DDBB3D5}" type="slidenum">
              <a:rPr lang="en-US"/>
              <a:pPr>
                <a:defRPr/>
              </a:pPr>
              <a:t>‹#›</a:t>
            </a:fld>
            <a:endParaRPr lang="en-US"/>
          </a:p>
        </p:txBody>
      </p:sp>
    </p:spTree>
    <p:extLst>
      <p:ext uri="{BB962C8B-B14F-4D97-AF65-F5344CB8AC3E}">
        <p14:creationId xmlns:p14="http://schemas.microsoft.com/office/powerpoint/2010/main" val="23322170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a:latin typeface="Calibri" charset="0"/>
                <a:ea typeface="ＭＳ Ｐゴシック" charset="0"/>
                <a:cs typeface="Arial" charset="0"/>
              </a:defRPr>
            </a:lvl1pPr>
          </a:lstStyle>
          <a:p>
            <a:pPr>
              <a:defRPr/>
            </a:pPr>
            <a:r>
              <a:rPr lang="en-GB"/>
              <a:t>Solving Problems and Making Decisions</a:t>
            </a: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Calibri" pitchFamily="34" charset="0"/>
              </a:defRPr>
            </a:lvl1pPr>
          </a:lstStyle>
          <a:p>
            <a:pPr>
              <a:defRPr/>
            </a:pPr>
            <a:fld id="{2B8579A1-B3A6-344D-A8EA-CE23F2BD5B4A}" type="datetime1">
              <a:rPr lang="en-SG" smtClean="0"/>
              <a:t>24/2/2016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a:latin typeface="Calibri" charset="0"/>
                <a:ea typeface="ＭＳ Ｐゴシック"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Calibri" pitchFamily="34" charset="0"/>
              </a:defRPr>
            </a:lvl1pPr>
          </a:lstStyle>
          <a:p>
            <a:pPr>
              <a:defRPr/>
            </a:pPr>
            <a:fld id="{3F229DA5-169B-4BE4-8ECD-FE25101EA873}" type="slidenum">
              <a:rPr lang="en-GB"/>
              <a:pPr>
                <a:defRPr/>
              </a:pPr>
              <a:t>‹#›</a:t>
            </a:fld>
            <a:endParaRPr lang="en-GB"/>
          </a:p>
        </p:txBody>
      </p:sp>
    </p:spTree>
    <p:extLst>
      <p:ext uri="{BB962C8B-B14F-4D97-AF65-F5344CB8AC3E}">
        <p14:creationId xmlns:p14="http://schemas.microsoft.com/office/powerpoint/2010/main" val="108401764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pitchFamily="34" charset="-128"/>
            </a:endParaRPr>
          </a:p>
        </p:txBody>
      </p:sp>
      <p:sp>
        <p:nvSpPr>
          <p:cNvPr id="50180"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GB">
                <a:latin typeface="Calibri" pitchFamily="34" charset="0"/>
              </a:rPr>
              <a:t>Solving Problems and Making Decisions</a:t>
            </a:r>
            <a:endParaRPr lang="en-GB" dirty="0">
              <a:latin typeface="Calibri" pitchFamily="34" charset="0"/>
            </a:endParaRPr>
          </a:p>
        </p:txBody>
      </p:sp>
      <p:sp>
        <p:nvSpPr>
          <p:cNvPr id="50181" name="Slide Number Placeholder 4"/>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F6D43FE9-53AB-4F42-AE7C-6546D6C261AF}" type="slidenum">
              <a:rPr lang="en-GB" smtClean="0">
                <a:latin typeface="Calibri" pitchFamily="34" charset="0"/>
              </a:rPr>
              <a:pPr eaLnBrk="1" hangingPunct="1"/>
              <a:t>38</a:t>
            </a:fld>
            <a:endParaRPr lang="en-GB" dirty="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GB"/>
              <a:t>Solving Problems and Making Decisions</a:t>
            </a:r>
          </a:p>
        </p:txBody>
      </p:sp>
      <p:sp>
        <p:nvSpPr>
          <p:cNvPr id="5" name="Slide Number Placeholder 4"/>
          <p:cNvSpPr>
            <a:spLocks noGrp="1"/>
          </p:cNvSpPr>
          <p:nvPr>
            <p:ph type="sldNum" sz="quarter" idx="11"/>
          </p:nvPr>
        </p:nvSpPr>
        <p:spPr/>
        <p:txBody>
          <a:bodyPr/>
          <a:lstStyle/>
          <a:p>
            <a:pPr>
              <a:defRPr/>
            </a:pPr>
            <a:fld id="{3F229DA5-169B-4BE4-8ECD-FE25101EA873}" type="slidenum">
              <a:rPr lang="en-GB" smtClean="0"/>
              <a:pPr>
                <a:defRPr/>
              </a:pPr>
              <a:t>53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pic>
        <p:nvPicPr>
          <p:cNvPr id="10" name="Picture 12" descr="ETT Academy Long.png"/>
          <p:cNvPicPr>
            <a:picLocks noChangeAspect="1"/>
          </p:cNvPicPr>
          <p:nvPr/>
        </p:nvPicPr>
        <p:blipFill>
          <a:blip r:embed="rId2"/>
          <a:srcRect/>
          <a:stretch>
            <a:fillRect/>
          </a:stretch>
        </p:blipFill>
        <p:spPr bwMode="auto">
          <a:xfrm>
            <a:off x="381000" y="6248400"/>
            <a:ext cx="3962400" cy="304800"/>
          </a:xfrm>
          <a:prstGeom prst="rect">
            <a:avLst/>
          </a:prstGeom>
          <a:noFill/>
          <a:ln w="9525">
            <a:noFill/>
            <a:miter lim="800000"/>
            <a:headEnd/>
            <a:tailEnd/>
          </a:ln>
        </p:spPr>
      </p:pic>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pic>
        <p:nvPicPr>
          <p:cNvPr id="11" name="Picture 12" descr="ilm.psd"/>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5288" y="5607050"/>
            <a:ext cx="1584325"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0"/>
          </p:nvPr>
        </p:nvSpPr>
        <p:spPr/>
        <p:txBody>
          <a:bodyPr/>
          <a:lstStyle>
            <a:lvl1pPr>
              <a:defRPr/>
            </a:lvl1pPr>
          </a:lstStyle>
          <a:p>
            <a:pPr>
              <a:defRPr/>
            </a:pPr>
            <a:endParaRPr lang="en-GB"/>
          </a:p>
        </p:txBody>
      </p:sp>
      <p:sp>
        <p:nvSpPr>
          <p:cNvPr id="5" name="Slide Number Placeholder 4"/>
          <p:cNvSpPr>
            <a:spLocks noGrp="1"/>
          </p:cNvSpPr>
          <p:nvPr>
            <p:ph type="sldNum" sz="quarter" idx="11"/>
          </p:nvPr>
        </p:nvSpPr>
        <p:spPr/>
        <p:txBody>
          <a:bodyPr/>
          <a:lstStyle>
            <a:lvl1pPr>
              <a:defRPr/>
            </a:lvl1pPr>
          </a:lstStyle>
          <a:p>
            <a:pPr>
              <a:defRPr/>
            </a:pPr>
            <a:fld id="{0930C207-9EEE-4887-A40A-523F963A9D1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3" name="Footer Placeholder 2"/>
          <p:cNvSpPr>
            <a:spLocks noGrp="1"/>
          </p:cNvSpPr>
          <p:nvPr>
            <p:ph type="ftr" sz="quarter" idx="10"/>
          </p:nvPr>
        </p:nvSpPr>
        <p:spPr/>
        <p:txBody>
          <a:bodyPr/>
          <a:lstStyle>
            <a:lvl1pPr>
              <a:defRPr/>
            </a:lvl1pPr>
          </a:lstStyle>
          <a:p>
            <a:pPr>
              <a:defRPr/>
            </a:pPr>
            <a:endParaRPr lang="en-GB"/>
          </a:p>
        </p:txBody>
      </p:sp>
      <p:sp>
        <p:nvSpPr>
          <p:cNvPr id="4" name="Slide Number Placeholder 3"/>
          <p:cNvSpPr>
            <a:spLocks noGrp="1"/>
          </p:cNvSpPr>
          <p:nvPr>
            <p:ph type="sldNum" sz="quarter" idx="11"/>
          </p:nvPr>
        </p:nvSpPr>
        <p:spPr/>
        <p:txBody>
          <a:bodyPr/>
          <a:lstStyle>
            <a:lvl1pPr>
              <a:defRPr/>
            </a:lvl1pPr>
          </a:lstStyle>
          <a:p>
            <a:pPr>
              <a:defRPr/>
            </a:pPr>
            <a:fld id="{38C0A4F5-5A98-43AE-98BD-C56D90A21886}"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3859213" y="6423025"/>
            <a:ext cx="3316287" cy="365125"/>
          </a:xfrm>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4191000" y="6423025"/>
            <a:ext cx="3005138" cy="365125"/>
          </a:xfrm>
        </p:spPr>
        <p:txBody>
          <a:bodyPr/>
          <a:lstStyle>
            <a:lvl1pPr>
              <a:defRPr/>
            </a:lvl1pPr>
          </a:lstStyle>
          <a:p>
            <a:pPr>
              <a:defRPr/>
            </a:pPr>
            <a:endParaRPr lang="en-GB"/>
          </a:p>
        </p:txBody>
      </p:sp>
      <p:sp>
        <p:nvSpPr>
          <p:cNvPr id="7" name="Slide Number Placeholder 6"/>
          <p:cNvSpPr>
            <a:spLocks noGrp="1"/>
          </p:cNvSpPr>
          <p:nvPr>
            <p:ph type="sldNum" sz="quarter" idx="11"/>
          </p:nvPr>
        </p:nvSpPr>
        <p:spPr/>
        <p:txBody>
          <a:bodyPr/>
          <a:lstStyle>
            <a:lvl1pPr>
              <a:defRPr/>
            </a:lvl1pPr>
          </a:lstStyle>
          <a:p>
            <a:pPr>
              <a:defRPr/>
            </a:pPr>
            <a:fld id="{1A3002D9-2686-4322-913C-5F0AB0A806C6}"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5"/>
          <p:cNvSpPr>
            <a:spLocks noGrp="1"/>
          </p:cNvSpPr>
          <p:nvPr>
            <p:ph type="ftr" sz="quarter" idx="10"/>
          </p:nvPr>
        </p:nvSpPr>
        <p:spPr/>
        <p:txBody>
          <a:bodyPr/>
          <a:lstStyle>
            <a:lvl1pPr>
              <a:defRPr/>
            </a:lvl1pPr>
          </a:lstStyle>
          <a:p>
            <a:pPr>
              <a:defRPr/>
            </a:pPr>
            <a:endParaRPr lang="en-GB"/>
          </a:p>
        </p:txBody>
      </p:sp>
      <p:sp>
        <p:nvSpPr>
          <p:cNvPr id="8" name="Slide Number Placeholder 6"/>
          <p:cNvSpPr>
            <a:spLocks noGrp="1"/>
          </p:cNvSpPr>
          <p:nvPr>
            <p:ph type="sldNum" sz="quarter" idx="11"/>
          </p:nvPr>
        </p:nvSpPr>
        <p:spPr/>
        <p:txBody>
          <a:bodyPr/>
          <a:lstStyle>
            <a:lvl1pPr>
              <a:defRPr/>
            </a:lvl1pPr>
          </a:lstStyle>
          <a:p>
            <a:pPr>
              <a:defRPr/>
            </a:pPr>
            <a:fld id="{8E23B928-D01D-4315-BBAB-58802858EAC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381000" y="6235700"/>
            <a:ext cx="4648200" cy="365125"/>
          </a:xfrm>
        </p:spPr>
        <p:txBody>
          <a:bodyPr/>
          <a:lstStyle>
            <a:lvl1pPr>
              <a:defRPr>
                <a:solidFill>
                  <a:schemeClr val="bg1"/>
                </a:solidFill>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6CE9C66E-B4E8-4F91-8384-6533DC8C736F}"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US" noProof="0"/>
              <a:t>Drag picture to placeholder or click icon to add</a:t>
            </a:r>
            <a:endParaRPr noProof="0"/>
          </a:p>
        </p:txBody>
      </p:sp>
      <p:sp>
        <p:nvSpPr>
          <p:cNvPr id="10" name="Footer Placeholder 5"/>
          <p:cNvSpPr>
            <a:spLocks noGrp="1"/>
          </p:cNvSpPr>
          <p:nvPr>
            <p:ph type="ftr" sz="quarter" idx="16"/>
          </p:nvPr>
        </p:nvSpPr>
        <p:spPr>
          <a:xfrm>
            <a:off x="381000" y="6235700"/>
            <a:ext cx="2590800" cy="365125"/>
          </a:xfrm>
        </p:spPr>
        <p:txBody>
          <a:bodyPr/>
          <a:lstStyle>
            <a:lvl1pPr>
              <a:defRPr>
                <a:solidFill>
                  <a:schemeClr val="bg1"/>
                </a:solidFill>
              </a:defRPr>
            </a:lvl1pPr>
          </a:lstStyle>
          <a:p>
            <a:pPr>
              <a:defRPr/>
            </a:pPr>
            <a:endParaRPr lang="en-GB"/>
          </a:p>
        </p:txBody>
      </p:sp>
      <p:sp>
        <p:nvSpPr>
          <p:cNvPr id="11" name="Slide Number Placeholder 6"/>
          <p:cNvSpPr>
            <a:spLocks noGrp="1"/>
          </p:cNvSpPr>
          <p:nvPr>
            <p:ph type="sldNum" sz="quarter" idx="17"/>
          </p:nvPr>
        </p:nvSpPr>
        <p:spPr/>
        <p:txBody>
          <a:bodyPr/>
          <a:lstStyle>
            <a:lvl1pPr>
              <a:defRPr/>
            </a:lvl1pPr>
          </a:lstStyle>
          <a:p>
            <a:pPr>
              <a:defRPr/>
            </a:pPr>
            <a:fld id="{A03FCDA5-5BA6-436C-A79E-E71C5CC80148}"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4191000" y="6423025"/>
            <a:ext cx="3005138" cy="365125"/>
          </a:xfrm>
        </p:spPr>
        <p:txBody>
          <a:bodyPr/>
          <a:lstStyle>
            <a:lvl1pPr>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49CAB1F9-244E-4643-9E97-A9C3030DA958}"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3D1B9168-6819-42CD-88B0-E58EE79F3F1D}"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Vertical Title 1"/>
          <p:cNvSpPr>
            <a:spLocks noGrp="1"/>
          </p:cNvSpPr>
          <p:nvPr>
            <p:ph type="title" orient="vert"/>
          </p:nvPr>
        </p:nvSpPr>
        <p:spPr>
          <a:xfrm>
            <a:off x="7995772" y="954742"/>
            <a:ext cx="681318" cy="517142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48F5F889-73F7-45BD-90CE-7FDEF37D121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5A86D123-AAA0-4D58-84F7-784D57E77189}"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12"/>
          <p:cNvSpPr>
            <a:spLocks noGrp="1" noChangeArrowheads="1"/>
          </p:cNvSpPr>
          <p:nvPr>
            <p:ph type="ftr" sz="quarter" idx="10"/>
          </p:nvPr>
        </p:nvSpPr>
        <p:spPr>
          <a:xfrm>
            <a:off x="3657600" y="6243638"/>
            <a:ext cx="2895600" cy="457200"/>
          </a:xfrm>
        </p:spPr>
        <p:txBody>
          <a:bodyPr/>
          <a:lstStyle>
            <a:lvl1pPr>
              <a:defRPr>
                <a:cs typeface="Arial" charset="0"/>
              </a:defRPr>
            </a:lvl1pPr>
          </a:lstStyle>
          <a:p>
            <a:pPr>
              <a:defRPr/>
            </a:pPr>
            <a:endParaRPr lang="en-GB"/>
          </a:p>
        </p:txBody>
      </p:sp>
      <p:sp>
        <p:nvSpPr>
          <p:cNvPr id="4" name="Rectangle 13"/>
          <p:cNvSpPr>
            <a:spLocks noGrp="1" noChangeArrowheads="1"/>
          </p:cNvSpPr>
          <p:nvPr>
            <p:ph type="sldNum" sz="quarter" idx="11"/>
          </p:nvPr>
        </p:nvSpPr>
        <p:spPr/>
        <p:txBody>
          <a:bodyPr/>
          <a:lstStyle>
            <a:lvl1pPr>
              <a:defRPr/>
            </a:lvl1pPr>
          </a:lstStyle>
          <a:p>
            <a:pPr>
              <a:defRPr/>
            </a:pPr>
            <a:fld id="{2F1F4B0B-1593-4A5B-B592-17CF73312063}"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1182688" y="2017713"/>
            <a:ext cx="3810000" cy="4114800"/>
          </a:xfrm>
        </p:spPr>
        <p:txBody>
          <a:bodyPr rtlCol="0">
            <a:normAutofit/>
          </a:bodyPr>
          <a:lstStyle/>
          <a:p>
            <a:pPr lvl="0"/>
            <a:r>
              <a:rPr lang="en-US" noProof="0"/>
              <a:t>Click icon to add clip art</a:t>
            </a:r>
            <a:endParaRPr lang="en-GB"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2"/>
          <p:cNvSpPr>
            <a:spLocks noGrp="1" noChangeArrowheads="1"/>
          </p:cNvSpPr>
          <p:nvPr>
            <p:ph type="ftr" sz="quarter" idx="10"/>
          </p:nvPr>
        </p:nvSpPr>
        <p:spPr>
          <a:xfrm>
            <a:off x="3657600" y="6243638"/>
            <a:ext cx="2895600" cy="457200"/>
          </a:xfrm>
        </p:spPr>
        <p:txBody>
          <a:bodyPr/>
          <a:lstStyle>
            <a:lvl1pPr>
              <a:defRPr>
                <a:cs typeface="Arial" charset="0"/>
              </a:defRPr>
            </a:lvl1pPr>
          </a:lstStyle>
          <a:p>
            <a:pPr>
              <a:defRPr/>
            </a:pPr>
            <a:endParaRPr lang="en-GB"/>
          </a:p>
        </p:txBody>
      </p:sp>
      <p:sp>
        <p:nvSpPr>
          <p:cNvPr id="6" name="Rectangle 13"/>
          <p:cNvSpPr>
            <a:spLocks noGrp="1" noChangeArrowheads="1"/>
          </p:cNvSpPr>
          <p:nvPr>
            <p:ph type="sldNum" sz="quarter" idx="11"/>
          </p:nvPr>
        </p:nvSpPr>
        <p:spPr/>
        <p:txBody>
          <a:bodyPr/>
          <a:lstStyle>
            <a:lvl1pPr>
              <a:defRPr/>
            </a:lvl1pPr>
          </a:lstStyle>
          <a:p>
            <a:pPr>
              <a:defRPr/>
            </a:pPr>
            <a:fld id="{9A801405-2F76-4D5C-85E5-2A0730213B81}"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8474" y="134471"/>
            <a:ext cx="7556313" cy="995082"/>
          </a:xfrm>
        </p:spPr>
        <p:txBody>
          <a:bodyPr anchor="b"/>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DAA63A29-15D5-4037-84D2-8C5CBE2C231B}"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US"/>
              <a:t>Click to edit Master text styles</a:t>
            </a:r>
          </a:p>
        </p:txBody>
      </p:sp>
      <p:sp>
        <p:nvSpPr>
          <p:cNvPr id="10" name="Footer Placeholder 4"/>
          <p:cNvSpPr>
            <a:spLocks noGrp="1"/>
          </p:cNvSpPr>
          <p:nvPr>
            <p:ph type="ftr" sz="quarter" idx="14"/>
          </p:nvPr>
        </p:nvSpPr>
        <p:spPr>
          <a:xfrm>
            <a:off x="6311900" y="6426200"/>
            <a:ext cx="2616200" cy="365125"/>
          </a:xfrm>
        </p:spPr>
        <p:txBody>
          <a:bodyPr/>
          <a:lstStyle>
            <a:lvl1pPr algn="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p:cNvSpPr>
            <a:spLocks noGrp="1"/>
          </p:cNvSpPr>
          <p:nvPr>
            <p:ph type="ftr" sz="quarter" idx="10"/>
          </p:nvPr>
        </p:nvSpPr>
        <p:spPr>
          <a:xfrm>
            <a:off x="2286000" y="6248400"/>
            <a:ext cx="5638800" cy="365125"/>
          </a:xfrm>
        </p:spPr>
        <p:txBody>
          <a:bodyPr/>
          <a:lstStyle>
            <a:lvl1pPr>
              <a:defRPr>
                <a:solidFill>
                  <a:schemeClr val="bg1"/>
                </a:solidFill>
              </a:defRPr>
            </a:lvl1pPr>
          </a:lstStyle>
          <a:p>
            <a:pPr>
              <a:defRPr/>
            </a:pPr>
            <a:endParaRPr lang="en-GB"/>
          </a:p>
        </p:txBody>
      </p:sp>
      <p:sp>
        <p:nvSpPr>
          <p:cNvPr id="7" name="Slide Number Placeholder 5"/>
          <p:cNvSpPr>
            <a:spLocks noGrp="1"/>
          </p:cNvSpPr>
          <p:nvPr>
            <p:ph type="sldNum" sz="quarter" idx="11"/>
          </p:nvPr>
        </p:nvSpPr>
        <p:spPr>
          <a:xfrm>
            <a:off x="8305800" y="6248400"/>
            <a:ext cx="554038" cy="365125"/>
          </a:xfrm>
        </p:spPr>
        <p:txBody>
          <a:bodyPr/>
          <a:lstStyle>
            <a:lvl1pPr>
              <a:defRPr/>
            </a:lvl1pPr>
          </a:lstStyle>
          <a:p>
            <a:pPr>
              <a:defRPr/>
            </a:pPr>
            <a:fld id="{0DC342D2-FE9B-4F99-8E75-09ED39531EE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0"/>
          </p:nvPr>
        </p:nvSpPr>
        <p:spPr/>
        <p:txBody>
          <a:bodyPr/>
          <a:lstStyle>
            <a:lvl1pPr>
              <a:defRPr/>
            </a:lvl1pPr>
          </a:lstStyle>
          <a:p>
            <a:pPr>
              <a:defRPr/>
            </a:pPr>
            <a:endParaRPr lang="en-GB"/>
          </a:p>
        </p:txBody>
      </p:sp>
      <p:sp>
        <p:nvSpPr>
          <p:cNvPr id="9" name="Slide Number Placeholder 8"/>
          <p:cNvSpPr>
            <a:spLocks noGrp="1"/>
          </p:cNvSpPr>
          <p:nvPr>
            <p:ph type="sldNum" sz="quarter" idx="11"/>
          </p:nvPr>
        </p:nvSpPr>
        <p:spPr/>
        <p:txBody>
          <a:bodyPr/>
          <a:lstStyle>
            <a:lvl1pPr>
              <a:defRPr/>
            </a:lvl1pPr>
          </a:lstStyle>
          <a:p>
            <a:pPr>
              <a:defRPr/>
            </a:pPr>
            <a:fld id="{FC6138C1-5F78-42F3-8365-BB8B6BD5AD5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5"/>
          </p:nvPr>
        </p:nvSpPr>
        <p:spPr/>
        <p:txBody>
          <a:bodyPr/>
          <a:lstStyle>
            <a:lvl1pPr>
              <a:defRPr/>
            </a:lvl1pPr>
          </a:lstStyle>
          <a:p>
            <a:pPr>
              <a:defRPr/>
            </a:pPr>
            <a:endParaRPr lang="en-GB"/>
          </a:p>
        </p:txBody>
      </p:sp>
      <p:sp>
        <p:nvSpPr>
          <p:cNvPr id="7" name="Slide Number Placeholder 6"/>
          <p:cNvSpPr>
            <a:spLocks noGrp="1"/>
          </p:cNvSpPr>
          <p:nvPr>
            <p:ph type="sldNum" sz="quarter" idx="16"/>
          </p:nvPr>
        </p:nvSpPr>
        <p:spPr/>
        <p:txBody>
          <a:bodyPr/>
          <a:lstStyle>
            <a:lvl1pPr>
              <a:defRPr/>
            </a:lvl1pPr>
          </a:lstStyle>
          <a:p>
            <a:pPr>
              <a:defRPr/>
            </a:pPr>
            <a:fld id="{8CA837C6-A837-49F2-B3CC-6EDA96DA40F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Footer Placeholder 5"/>
          <p:cNvSpPr>
            <a:spLocks noGrp="1"/>
          </p:cNvSpPr>
          <p:nvPr>
            <p:ph type="ftr" sz="quarter" idx="17"/>
          </p:nvPr>
        </p:nvSpPr>
        <p:spPr/>
        <p:txBody>
          <a:bodyPr/>
          <a:lstStyle>
            <a:lvl1pPr>
              <a:defRPr/>
            </a:lvl1pPr>
          </a:lstStyle>
          <a:p>
            <a:pPr>
              <a:defRPr/>
            </a:pPr>
            <a:endParaRPr lang="en-GB"/>
          </a:p>
        </p:txBody>
      </p:sp>
      <p:sp>
        <p:nvSpPr>
          <p:cNvPr id="8" name="Slide Number Placeholder 6"/>
          <p:cNvSpPr>
            <a:spLocks noGrp="1"/>
          </p:cNvSpPr>
          <p:nvPr>
            <p:ph type="sldNum" sz="quarter" idx="18"/>
          </p:nvPr>
        </p:nvSpPr>
        <p:spPr/>
        <p:txBody>
          <a:bodyPr/>
          <a:lstStyle>
            <a:lvl1pPr>
              <a:defRPr/>
            </a:lvl1pPr>
          </a:lstStyle>
          <a:p>
            <a:pPr>
              <a:defRPr/>
            </a:pPr>
            <a:fld id="{1FEC055B-41D5-4016-A315-8D68C37155F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5"/>
          <p:cNvSpPr>
            <a:spLocks noGrp="1"/>
          </p:cNvSpPr>
          <p:nvPr>
            <p:ph type="ftr" sz="quarter" idx="19"/>
          </p:nvPr>
        </p:nvSpPr>
        <p:spPr/>
        <p:txBody>
          <a:bodyPr/>
          <a:lstStyle>
            <a:lvl1pPr>
              <a:defRPr/>
            </a:lvl1pPr>
          </a:lstStyle>
          <a:p>
            <a:pPr>
              <a:defRPr/>
            </a:pPr>
            <a:endParaRPr lang="en-GB"/>
          </a:p>
        </p:txBody>
      </p:sp>
      <p:sp>
        <p:nvSpPr>
          <p:cNvPr id="9" name="Slide Number Placeholder 6"/>
          <p:cNvSpPr>
            <a:spLocks noGrp="1"/>
          </p:cNvSpPr>
          <p:nvPr>
            <p:ph type="sldNum" sz="quarter" idx="20"/>
          </p:nvPr>
        </p:nvSpPr>
        <p:spPr/>
        <p:txBody>
          <a:bodyPr/>
          <a:lstStyle>
            <a:lvl1pPr>
              <a:defRPr/>
            </a:lvl1pPr>
          </a:lstStyle>
          <a:p>
            <a:pPr>
              <a:defRPr/>
            </a:pPr>
            <a:fld id="{3D66BC23-31F7-4F3D-9681-ED8427013EF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8475" y="484188"/>
            <a:ext cx="7556500" cy="1116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98475" y="1981200"/>
            <a:ext cx="7556500" cy="4144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b="0">
                <a:solidFill>
                  <a:schemeClr val="tx1">
                    <a:lumMod val="65000"/>
                    <a:lumOff val="35000"/>
                  </a:schemeClr>
                </a:solidFill>
                <a:latin typeface="Arial" charset="0"/>
                <a:ea typeface="ＭＳ Ｐゴシック" charset="0"/>
                <a:cs typeface="Arial" charset="0"/>
              </a:defRPr>
            </a:lvl1pPr>
          </a:lstStyle>
          <a:p>
            <a:pPr>
              <a:defRPr/>
            </a:pPr>
            <a:endParaRPr lang="en-GB"/>
          </a:p>
        </p:txBody>
      </p:sp>
      <p:sp>
        <p:nvSpPr>
          <p:cNvPr id="6" name="Slide Number Placeholder 5"/>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b="0">
                <a:solidFill>
                  <a:schemeClr val="bg1"/>
                </a:solidFill>
                <a:latin typeface="Arial" pitchFamily="34" charset="0"/>
              </a:defRPr>
            </a:lvl1pPr>
          </a:lstStyle>
          <a:p>
            <a:pPr>
              <a:defRPr/>
            </a:pPr>
            <a:fld id="{A9EAB4A2-7E8D-41A0-B7C9-72DAF8C0F79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487" r:id="rId12"/>
    <p:sldLayoutId id="2147484488" r:id="rId13"/>
    <p:sldLayoutId id="2147484489" r:id="rId14"/>
    <p:sldLayoutId id="2147484490" r:id="rId15"/>
    <p:sldLayoutId id="2147484491" r:id="rId16"/>
    <p:sldLayoutId id="2147484492" r:id="rId17"/>
    <p:sldLayoutId id="2147484493" r:id="rId18"/>
    <p:sldLayoutId id="2147484494" r:id="rId19"/>
    <p:sldLayoutId id="2147484495" r:id="rId20"/>
    <p:sldLayoutId id="2147484496" r:id="rId21"/>
  </p:sldLayoutIdLst>
  <p:hf sldNum="0" hdr="0" ftr="0" dt="0"/>
  <p:txStyles>
    <p:title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p:titleStyle>
    <p:bodyStyle>
      <a:lvl1pPr marL="228600" indent="-228600" algn="l" rtl="0" eaLnBrk="0" fontAlgn="base" hangingPunct="0">
        <a:spcBef>
          <a:spcPts val="20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ＭＳ Ｐゴシック" charset="0"/>
        </a:defRPr>
      </a:lvl1pPr>
      <a:lvl2pPr marL="457200" indent="-228600" algn="l" rtl="0" eaLnBrk="0" fontAlgn="base" hangingPunct="0">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charset="0"/>
          <a:cs typeface="+mn-cs"/>
        </a:defRPr>
      </a:lvl2pPr>
      <a:lvl3pPr marL="685800" indent="-228600" algn="l" rtl="0" eaLnBrk="0" fontAlgn="base" hangingPunct="0">
        <a:spcBef>
          <a:spcPts val="600"/>
        </a:spcBef>
        <a:spcAft>
          <a:spcPct val="0"/>
        </a:spcAft>
        <a:buClr>
          <a:schemeClr val="accent1"/>
        </a:buClr>
        <a:buSzPct val="75000"/>
        <a:buFont typeface="Wingdings" pitchFamily="2" charset="2"/>
        <a:buChar char="n"/>
        <a:defRPr sz="2400" kern="1200">
          <a:solidFill>
            <a:srgbClr val="595959"/>
          </a:solidFill>
          <a:latin typeface="+mn-lt"/>
          <a:ea typeface="ＭＳ Ｐゴシック" charset="0"/>
          <a:cs typeface="+mn-cs"/>
        </a:defRPr>
      </a:lvl3pPr>
      <a:lvl4pPr marL="914400" indent="-228600" algn="l" rtl="0" eaLnBrk="0" fontAlgn="base" hangingPunct="0">
        <a:spcBef>
          <a:spcPts val="600"/>
        </a:spcBef>
        <a:spcAft>
          <a:spcPct val="0"/>
        </a:spcAft>
        <a:buClr>
          <a:srgbClr val="B870B8"/>
        </a:buClr>
        <a:buSzPct val="75000"/>
        <a:buFont typeface="Wingdings" pitchFamily="2" charset="2"/>
        <a:buChar char="n"/>
        <a:defRPr sz="2000" kern="1200">
          <a:solidFill>
            <a:srgbClr val="595959"/>
          </a:solidFill>
          <a:latin typeface="+mn-lt"/>
          <a:ea typeface="ＭＳ Ｐゴシック" charset="0"/>
          <a:cs typeface="+mn-cs"/>
        </a:defRPr>
      </a:lvl4pPr>
      <a:lvl5pPr marL="1143000" indent="-228600" algn="l" rtl="0" eaLnBrk="0" fontAlgn="base" hangingPunct="0">
        <a:spcBef>
          <a:spcPts val="6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8640"/>
            <a:ext cx="8712968" cy="4363367"/>
          </a:xfrm>
          <a:prstGeom prst="rect">
            <a:avLst/>
          </a:prstGeom>
        </p:spPr>
      </p:pic>
      <p:sp>
        <p:nvSpPr>
          <p:cNvPr id="5" name="Title 2"/>
          <p:cNvSpPr txBox="1">
            <a:spLocks/>
          </p:cNvSpPr>
          <p:nvPr/>
        </p:nvSpPr>
        <p:spPr bwMode="auto">
          <a:xfrm>
            <a:off x="4800600" y="4624388"/>
            <a:ext cx="4038600" cy="93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a:lstStyle>
          <a:p>
            <a:pPr eaLnBrk="1" hangingPunct="1">
              <a:defRPr/>
            </a:pPr>
            <a:r>
              <a:rPr lang="en-US" sz="2100" b="0" dirty="0">
                <a:latin typeface="Rockwell" charset="0"/>
              </a:rPr>
              <a:t>8600-300 : Solving Problems and Making Business Decisions</a:t>
            </a:r>
          </a:p>
        </p:txBody>
      </p:sp>
      <p:sp>
        <p:nvSpPr>
          <p:cNvPr id="6" name="Rectangle 5"/>
          <p:cNvSpPr/>
          <p:nvPr/>
        </p:nvSpPr>
        <p:spPr>
          <a:xfrm>
            <a:off x="323528" y="5630219"/>
            <a:ext cx="831503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Business Administration</a:t>
            </a:r>
          </a:p>
        </p:txBody>
      </p:sp>
    </p:spTree>
    <p:extLst>
      <p:ext uri="{BB962C8B-B14F-4D97-AF65-F5344CB8AC3E}">
        <p14:creationId xmlns:p14="http://schemas.microsoft.com/office/powerpoint/2010/main" val="233950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t>How much freedom does the group have in gathering information and attempting to solve the problem?</a:t>
            </a:r>
          </a:p>
          <a:p>
            <a:pPr marL="457200" indent="-457200">
              <a:buFont typeface="+mj-lt"/>
              <a:buAutoNum type="arabicPeriod" startAt="7"/>
            </a:pPr>
            <a:r>
              <a:rPr lang="en-US" dirty="0"/>
              <a:t>What obstacles keep the group from achieving the goal?</a:t>
            </a:r>
          </a:p>
          <a:p>
            <a:pPr marL="457200" indent="-457200">
              <a:buFont typeface="+mj-lt"/>
              <a:buAutoNum type="arabicPeriod" startAt="7"/>
            </a:pPr>
            <a:r>
              <a:rPr lang="en-US" dirty="0"/>
              <a:t>Can the problem be divided into sub problems for definition and analysis?</a:t>
            </a:r>
          </a:p>
        </p:txBody>
      </p:sp>
    </p:spTree>
    <p:extLst>
      <p:ext uri="{BB962C8B-B14F-4D97-AF65-F5344CB8AC3E}">
        <p14:creationId xmlns:p14="http://schemas.microsoft.com/office/powerpoint/2010/main" val="380094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objective setting in relation to problem</a:t>
            </a:r>
          </a:p>
        </p:txBody>
      </p:sp>
      <p:sp>
        <p:nvSpPr>
          <p:cNvPr id="3" name="Content Placeholder 2"/>
          <p:cNvSpPr>
            <a:spLocks noGrp="1"/>
          </p:cNvSpPr>
          <p:nvPr>
            <p:ph idx="1"/>
          </p:nvPr>
        </p:nvSpPr>
        <p:spPr/>
        <p:txBody>
          <a:bodyPr/>
          <a:lstStyle/>
          <a:p>
            <a:r>
              <a:rPr lang="en-US" dirty="0"/>
              <a:t>Objectives are those specific steps that enable you to accomplish a goal.</a:t>
            </a:r>
          </a:p>
          <a:p>
            <a:r>
              <a:rPr lang="en-US" dirty="0"/>
              <a:t>Setting objectives involves a continuous process of research, evaluation, measurement, and realignment.</a:t>
            </a:r>
          </a:p>
          <a:p>
            <a:r>
              <a:rPr lang="en-US" dirty="0"/>
              <a:t>Knowledge to the problem is a vital starting point in setting objectives.  It allows you to understand exactly where you stand in the problem.</a:t>
            </a:r>
          </a:p>
        </p:txBody>
      </p:sp>
    </p:spTree>
    <p:extLst>
      <p:ext uri="{BB962C8B-B14F-4D97-AF65-F5344CB8AC3E}">
        <p14:creationId xmlns:p14="http://schemas.microsoft.com/office/powerpoint/2010/main" val="147320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Investigating problems</a:t>
            </a:r>
          </a:p>
        </p:txBody>
      </p:sp>
      <p:sp>
        <p:nvSpPr>
          <p:cNvPr id="3" name="Content Placeholder 2"/>
          <p:cNvSpPr>
            <a:spLocks noGrp="1"/>
          </p:cNvSpPr>
          <p:nvPr>
            <p:ph idx="1"/>
          </p:nvPr>
        </p:nvSpPr>
        <p:spPr>
          <a:xfrm>
            <a:off x="4952999" y="1981200"/>
            <a:ext cx="3886201" cy="4144963"/>
          </a:xfrm>
        </p:spPr>
        <p:txBody>
          <a:bodyPr/>
          <a:lstStyle/>
          <a:p>
            <a:r>
              <a:rPr lang="en-US" dirty="0"/>
              <a:t>The ability to problem-solve is an important skill.  Investing a problem can help you decide what goal you want to achieve and what actions to take towards that goal.  The investigation component of problem-solving is often overlooked, leading to rash decisions or, conversely, inaction.</a:t>
            </a:r>
          </a:p>
        </p:txBody>
      </p:sp>
      <p:pic>
        <p:nvPicPr>
          <p:cNvPr id="4" name="Picture 3"/>
          <p:cNvPicPr>
            <a:picLocks noChangeAspect="1"/>
          </p:cNvPicPr>
          <p:nvPr/>
        </p:nvPicPr>
        <p:blipFill rotWithShape="1">
          <a:blip r:embed="rId2"/>
          <a:srcRect l="1724" t="5334" r="1494" b="2934"/>
          <a:stretch/>
        </p:blipFill>
        <p:spPr>
          <a:xfrm>
            <a:off x="533400" y="1981200"/>
            <a:ext cx="4310517" cy="3522133"/>
          </a:xfrm>
          <a:prstGeom prst="rect">
            <a:avLst/>
          </a:prstGeom>
        </p:spPr>
      </p:pic>
    </p:spTree>
    <p:extLst>
      <p:ext uri="{BB962C8B-B14F-4D97-AF65-F5344CB8AC3E}">
        <p14:creationId xmlns:p14="http://schemas.microsoft.com/office/powerpoint/2010/main" val="354074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Data and information</a:t>
            </a:r>
          </a:p>
        </p:txBody>
      </p:sp>
      <p:sp>
        <p:nvSpPr>
          <p:cNvPr id="3" name="Content Placeholder 2"/>
          <p:cNvSpPr>
            <a:spLocks noGrp="1"/>
          </p:cNvSpPr>
          <p:nvPr>
            <p:ph idx="1"/>
          </p:nvPr>
        </p:nvSpPr>
        <p:spPr>
          <a:xfrm>
            <a:off x="498475" y="1752600"/>
            <a:ext cx="7556500" cy="4373563"/>
          </a:xfrm>
        </p:spPr>
        <p:txBody>
          <a:bodyPr/>
          <a:lstStyle/>
          <a:p>
            <a:r>
              <a:rPr lang="en-US" dirty="0"/>
              <a:t>Data are facts while information are interpreted facts.</a:t>
            </a:r>
          </a:p>
          <a:p>
            <a:pPr lvl="1"/>
            <a:r>
              <a:rPr lang="en-US" sz="2000" dirty="0"/>
              <a:t>When we talk about the data, they are facts that people gather based on their observation and experiences.  They are raw facts which people gather.  Meanwhile, information is what becomes of these data.  They are interpreted facts based on a data gathered.</a:t>
            </a:r>
          </a:p>
          <a:p>
            <a:r>
              <a:rPr lang="en-US" dirty="0"/>
              <a:t>Data is based from records and observations while information is based on research.</a:t>
            </a:r>
          </a:p>
          <a:p>
            <a:pPr lvl="1"/>
            <a:r>
              <a:rPr lang="en-US" sz="2000" dirty="0"/>
              <a:t>Most data are just simple records of  facts and observation.  They are often written down on a sheet of paper or stored in one’s brain.  On the other hand, information is more factual in nature.  They’re also more reliable since they’re backed from research.  Often, they are gathered  from experts.</a:t>
            </a:r>
          </a:p>
          <a:p>
            <a:endParaRPr lang="en-US" dirty="0"/>
          </a:p>
          <a:p>
            <a:endParaRPr lang="en-US" dirty="0"/>
          </a:p>
          <a:p>
            <a:endParaRPr lang="en-US" dirty="0"/>
          </a:p>
        </p:txBody>
      </p:sp>
    </p:spTree>
    <p:extLst>
      <p:ext uri="{BB962C8B-B14F-4D97-AF65-F5344CB8AC3E}">
        <p14:creationId xmlns:p14="http://schemas.microsoft.com/office/powerpoint/2010/main" val="48330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are mere numbers and figures while information	 give meaning to these numbers and figures.</a:t>
            </a:r>
          </a:p>
          <a:p>
            <a:pPr lvl="1"/>
            <a:r>
              <a:rPr lang="en-US" sz="2000" dirty="0"/>
              <a:t>When we talked about data we refer to the numbers and figures we often see in math textbooks.  They come in the form of graphs, timelines, fractions, decimal, ratio and proportion, and many more.  But once these are interpreted and given meaning t they become information.</a:t>
            </a:r>
          </a:p>
          <a:p>
            <a:r>
              <a:rPr lang="en-US" dirty="0"/>
              <a:t>Data lack meaning while information are meaningful.</a:t>
            </a:r>
          </a:p>
          <a:p>
            <a:pPr lvl="1"/>
            <a:r>
              <a:rPr lang="en-US" sz="2000" dirty="0"/>
              <a:t>Indeed, numbers and figures alone lack meaning.  They can never tell you something unless they are interpreted and explained.  This is what data are.  On the contrary, information are full of meanings.  They’re data which are explained or interpreted to be understood by individuals.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167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are valueless while information are useful and valuable.</a:t>
            </a:r>
          </a:p>
          <a:p>
            <a:pPr lvl="1"/>
            <a:r>
              <a:rPr lang="en-US" sz="2000" dirty="0"/>
              <a:t>Data alone are meaningless.  What’s the use of gathering them if you don’t know what they are about or what they stand for?  Information on the other hand are something  you can readily understand and use.  You can benefit a lot from information since you can apply them in your daily life.</a:t>
            </a:r>
          </a:p>
          <a:p>
            <a:endParaRPr lang="en-US" dirty="0"/>
          </a:p>
          <a:p>
            <a:endParaRPr lang="en-US" dirty="0"/>
          </a:p>
        </p:txBody>
      </p:sp>
    </p:spTree>
    <p:extLst>
      <p:ext uri="{BB962C8B-B14F-4D97-AF65-F5344CB8AC3E}">
        <p14:creationId xmlns:p14="http://schemas.microsoft.com/office/powerpoint/2010/main" val="197757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lstStyle/>
          <a:p>
            <a:r>
              <a:rPr lang="en-US" sz="2800" b="1" dirty="0"/>
              <a:t>Workplace dispute over an internal promotion</a:t>
            </a:r>
            <a:endParaRPr lang="en-US" sz="2800" dirty="0"/>
          </a:p>
          <a:p>
            <a:r>
              <a:rPr lang="en-US" b="1" dirty="0"/>
              <a:t>Type of dispute: </a:t>
            </a:r>
            <a:r>
              <a:rPr lang="en-US" dirty="0"/>
              <a:t>Workplace conflict due to promotion.</a:t>
            </a:r>
          </a:p>
          <a:p>
            <a:r>
              <a:rPr lang="en-US" b="1" dirty="0"/>
              <a:t>Background: </a:t>
            </a:r>
            <a:r>
              <a:rPr lang="en-US" dirty="0"/>
              <a:t>Both Jessica and Alan have been working alongside one another for many years at the local newspaper. As their existing manager leaves the company, Alan is promoted, but still shares an office with the team, of which he used to be a member. Tensions arise when Alan decides to introduce a new policy, which makes little sense to the rest of the team and is likely to increase their already heavy workload.</a:t>
            </a:r>
          </a:p>
        </p:txBody>
      </p:sp>
    </p:spTree>
    <p:extLst>
      <p:ext uri="{BB962C8B-B14F-4D97-AF65-F5344CB8AC3E}">
        <p14:creationId xmlns:p14="http://schemas.microsoft.com/office/powerpoint/2010/main" val="54443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8475" y="457200"/>
            <a:ext cx="5292725" cy="5668963"/>
          </a:xfrm>
        </p:spPr>
        <p:txBody>
          <a:bodyPr/>
          <a:lstStyle/>
          <a:p>
            <a:r>
              <a:rPr lang="en-US" b="1" dirty="0"/>
              <a:t>The challenge: </a:t>
            </a:r>
            <a:r>
              <a:rPr lang="en-US" dirty="0"/>
              <a:t>Alan and Jessica have been close friends and professional work colleagues for many years. For this reason the biggest challenge was to identify the “spark” that ignited the disagreement and decipher (decode) the most appropriate way of resolving the conflict, so that they could regain their previous friendship.</a:t>
            </a:r>
          </a:p>
          <a:p>
            <a:r>
              <a:rPr lang="en-US" b="1" dirty="0"/>
              <a:t>Objectives: </a:t>
            </a:r>
          </a:p>
          <a:p>
            <a:pPr lvl="1"/>
            <a:r>
              <a:rPr lang="en-US" sz="2000" dirty="0"/>
              <a:t>Allow each individual to express what is troubling them in a safe manner.</a:t>
            </a:r>
          </a:p>
          <a:p>
            <a:pPr lvl="1"/>
            <a:r>
              <a:rPr lang="en-US" sz="2000" dirty="0"/>
              <a:t>Find a common ground which they can both agree on.</a:t>
            </a:r>
          </a:p>
          <a:p>
            <a:pPr lvl="1"/>
            <a:r>
              <a:rPr lang="en-US" sz="2000" dirty="0"/>
              <a:t>Make a future agreement, rather than dwelling on the past.</a:t>
            </a:r>
          </a:p>
          <a:p>
            <a:pPr lvl="1"/>
            <a:r>
              <a:rPr lang="en-US" sz="2000" dirty="0"/>
              <a:t>Get them working together as a team again.</a:t>
            </a:r>
          </a:p>
        </p:txBody>
      </p:sp>
      <p:pic>
        <p:nvPicPr>
          <p:cNvPr id="5" name="Picture 4"/>
          <p:cNvPicPr>
            <a:picLocks noChangeAspect="1"/>
          </p:cNvPicPr>
          <p:nvPr/>
        </p:nvPicPr>
        <p:blipFill>
          <a:blip r:embed="rId2"/>
          <a:stretch>
            <a:fillRect/>
          </a:stretch>
        </p:blipFill>
        <p:spPr>
          <a:xfrm>
            <a:off x="5943600" y="2109407"/>
            <a:ext cx="2895600" cy="1929193"/>
          </a:xfrm>
          <a:prstGeom prst="rect">
            <a:avLst/>
          </a:prstGeom>
        </p:spPr>
      </p:pic>
      <p:pic>
        <p:nvPicPr>
          <p:cNvPr id="6" name="Picture 5"/>
          <p:cNvPicPr>
            <a:picLocks noChangeAspect="1"/>
          </p:cNvPicPr>
          <p:nvPr/>
        </p:nvPicPr>
        <p:blipFill>
          <a:blip r:embed="rId3"/>
          <a:stretch>
            <a:fillRect/>
          </a:stretch>
        </p:blipFill>
        <p:spPr>
          <a:xfrm>
            <a:off x="5943600" y="4343400"/>
            <a:ext cx="2921000" cy="1752600"/>
          </a:xfrm>
          <a:prstGeom prst="rect">
            <a:avLst/>
          </a:prstGeom>
        </p:spPr>
      </p:pic>
    </p:spTree>
    <p:extLst>
      <p:ext uri="{BB962C8B-B14F-4D97-AF65-F5344CB8AC3E}">
        <p14:creationId xmlns:p14="http://schemas.microsoft.com/office/powerpoint/2010/main" val="64956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8475" y="457200"/>
            <a:ext cx="7556500" cy="5668963"/>
          </a:xfrm>
        </p:spPr>
        <p:txBody>
          <a:bodyPr/>
          <a:lstStyle/>
          <a:p>
            <a:r>
              <a:rPr lang="en-US" b="1" dirty="0"/>
              <a:t>Reason for conflict:</a:t>
            </a:r>
          </a:p>
          <a:p>
            <a:r>
              <a:rPr lang="en-US" b="1" dirty="0"/>
              <a:t>Jessica’s position: </a:t>
            </a:r>
            <a:r>
              <a:rPr lang="en-US" dirty="0"/>
              <a:t>Working at the newspaper for the longest period of time, Jessica has seen what initiatives worked well and what tended to cause problems. She was convinced that the new policy would fail, as well as increasing everybody’s individual workload. It was clear that the policy was set by senior management, but Jessica felt that Alan could have demonstrated a firmer opposition to the proposal, as he also believes it would make everybody’s working day more strenuous.</a:t>
            </a:r>
          </a:p>
          <a:p>
            <a:r>
              <a:rPr lang="en-US" dirty="0"/>
              <a:t>Jessica believes that as a person Alan lacks in confidence and has overcompensated for this by becoming overly strict with a couple of the team members, in an attempt to demonstrate that he is the boss. Aside to this Jessica, also believes that the team meetings are a waste of time, as Alan takes a while to get started and becomes distracted easily. This just adds to the mounting frustrations of the team.</a:t>
            </a:r>
          </a:p>
        </p:txBody>
      </p:sp>
    </p:spTree>
    <p:extLst>
      <p:ext uri="{BB962C8B-B14F-4D97-AF65-F5344CB8AC3E}">
        <p14:creationId xmlns:p14="http://schemas.microsoft.com/office/powerpoint/2010/main" val="327382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8475" y="457200"/>
            <a:ext cx="7556500" cy="5668963"/>
          </a:xfrm>
        </p:spPr>
        <p:txBody>
          <a:bodyPr/>
          <a:lstStyle/>
          <a:p>
            <a:r>
              <a:rPr lang="en-US" b="1" dirty="0"/>
              <a:t>Alan’s position: </a:t>
            </a:r>
            <a:r>
              <a:rPr lang="en-US" dirty="0"/>
              <a:t>Having not done particularly well at school, Alan has found a job that he really enjoys and suits him. Surprised by the promotion that he receives, it boosted his confidence and he was looking forward to managing the colleagues that he previously worked with.</a:t>
            </a:r>
          </a:p>
          <a:p>
            <a:r>
              <a:rPr lang="en-US" dirty="0"/>
              <a:t>Due to this, Alan sees a split in the team dynamic. Half of the team continue to treat him in the same as they did before the promotion, which is difficult when challenging the standard of work that is produced. The other half of the team distance themselves from Alan, and he gets the impression that they degrade his performance by saying negative things about him in secret. Jessica becomes more difficult to work with, and Alan thinks she is annoyed that she was not offered the promotion, as she is slightly more experienced and is a longer serving member of the newspaper. Jessica seems to want to sabotage Alan’s attempts to become a successful manager, as she makes small remarks during team meetings, which undermines his authority.</a:t>
            </a:r>
          </a:p>
        </p:txBody>
      </p:sp>
    </p:spTree>
    <p:extLst>
      <p:ext uri="{BB962C8B-B14F-4D97-AF65-F5344CB8AC3E}">
        <p14:creationId xmlns:p14="http://schemas.microsoft.com/office/powerpoint/2010/main" val="327729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1</a:t>
            </a:r>
          </a:p>
        </p:txBody>
      </p:sp>
      <p:sp>
        <p:nvSpPr>
          <p:cNvPr id="3" name="Content Placeholder 2"/>
          <p:cNvSpPr>
            <a:spLocks noGrp="1"/>
          </p:cNvSpPr>
          <p:nvPr>
            <p:ph idx="1"/>
          </p:nvPr>
        </p:nvSpPr>
        <p:spPr/>
        <p:txBody>
          <a:bodyPr>
            <a:noAutofit/>
          </a:bodyPr>
          <a:lstStyle/>
          <a:p>
            <a:pPr>
              <a:lnSpc>
                <a:spcPct val="110000"/>
              </a:lnSpc>
            </a:pPr>
            <a:r>
              <a:rPr lang="en-US" b="1" dirty="0"/>
              <a:t>Question 1</a:t>
            </a:r>
          </a:p>
          <a:p>
            <a:pPr>
              <a:lnSpc>
                <a:spcPct val="110000"/>
              </a:lnSpc>
            </a:pPr>
            <a:r>
              <a:rPr lang="en-US" dirty="0"/>
              <a:t>Describe a problem, its nature scope and impact (12 marks)</a:t>
            </a:r>
          </a:p>
          <a:p>
            <a:pPr>
              <a:lnSpc>
                <a:spcPct val="110000"/>
              </a:lnSpc>
            </a:pPr>
            <a:r>
              <a:rPr lang="en-US" dirty="0"/>
              <a:t>Describe:</a:t>
            </a:r>
          </a:p>
          <a:p>
            <a:pPr lvl="1">
              <a:lnSpc>
                <a:spcPct val="110000"/>
              </a:lnSpc>
            </a:pPr>
            <a:r>
              <a:rPr lang="en-US" sz="2000" dirty="0"/>
              <a:t>What the problem is and what may have caused it.</a:t>
            </a:r>
          </a:p>
          <a:p>
            <a:pPr lvl="1">
              <a:lnSpc>
                <a:spcPct val="110000"/>
              </a:lnSpc>
            </a:pPr>
            <a:r>
              <a:rPr lang="en-US" sz="2000" dirty="0"/>
              <a:t>Its scope (e.g. how widespread, how often, how much, </a:t>
            </a:r>
            <a:r>
              <a:rPr lang="en-US" sz="2000" dirty="0" err="1"/>
              <a:t>etc</a:t>
            </a:r>
            <a:r>
              <a:rPr lang="en-US" sz="2000" dirty="0"/>
              <a:t>).</a:t>
            </a:r>
          </a:p>
          <a:p>
            <a:pPr lvl="1">
              <a:lnSpc>
                <a:spcPct val="110000"/>
              </a:lnSpc>
            </a:pPr>
            <a:r>
              <a:rPr lang="en-US" sz="2000" dirty="0"/>
              <a:t>Who, how and what it affects in the workplace/team.</a:t>
            </a:r>
          </a:p>
          <a:p>
            <a:pPr lvl="1">
              <a:lnSpc>
                <a:spcPct val="110000"/>
              </a:lnSpc>
            </a:pPr>
            <a:r>
              <a:rPr lang="en-US" sz="2000" dirty="0"/>
              <a:t>What you are trying to achieve by solving the problem.</a:t>
            </a:r>
          </a:p>
          <a:p>
            <a:pPr lvl="1">
              <a:lnSpc>
                <a:spcPct val="110000"/>
              </a:lnSpc>
            </a:pPr>
            <a:r>
              <a:rPr lang="en-US" sz="2000" dirty="0"/>
              <a:t>What the result would be if no action is taken.</a:t>
            </a:r>
          </a:p>
        </p:txBody>
      </p:sp>
    </p:spTree>
    <p:extLst>
      <p:ext uri="{BB962C8B-B14F-4D97-AF65-F5344CB8AC3E}">
        <p14:creationId xmlns:p14="http://schemas.microsoft.com/office/powerpoint/2010/main" val="700062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p:txBody>
          <a:bodyPr/>
          <a:lstStyle/>
          <a:p>
            <a:r>
              <a:rPr lang="en-US" dirty="0"/>
              <a:t>After studying the case study, answer the following questions:</a:t>
            </a:r>
          </a:p>
          <a:p>
            <a:pPr lvl="1">
              <a:lnSpc>
                <a:spcPct val="110000"/>
              </a:lnSpc>
            </a:pPr>
            <a:r>
              <a:rPr lang="en-US" sz="2000" dirty="0"/>
              <a:t>What the problem is and what may have caused it.</a:t>
            </a:r>
          </a:p>
          <a:p>
            <a:pPr lvl="1">
              <a:lnSpc>
                <a:spcPct val="110000"/>
              </a:lnSpc>
            </a:pPr>
            <a:r>
              <a:rPr lang="en-US" sz="2000" dirty="0"/>
              <a:t>Its scope (e.g. how widespread, how often, how much, </a:t>
            </a:r>
            <a:r>
              <a:rPr lang="en-US" sz="2000" dirty="0" err="1"/>
              <a:t>etc</a:t>
            </a:r>
            <a:r>
              <a:rPr lang="en-US" sz="2000" dirty="0"/>
              <a:t>).</a:t>
            </a:r>
          </a:p>
          <a:p>
            <a:pPr lvl="1">
              <a:lnSpc>
                <a:spcPct val="110000"/>
              </a:lnSpc>
            </a:pPr>
            <a:r>
              <a:rPr lang="en-US" sz="2000" dirty="0"/>
              <a:t>Who, how and what it affects in the workplace/team.</a:t>
            </a:r>
          </a:p>
          <a:p>
            <a:pPr lvl="1">
              <a:lnSpc>
                <a:spcPct val="110000"/>
              </a:lnSpc>
            </a:pPr>
            <a:r>
              <a:rPr lang="en-US" sz="2000" dirty="0"/>
              <a:t>What you are trying to achieve by solving the problem.</a:t>
            </a:r>
          </a:p>
          <a:p>
            <a:pPr lvl="1">
              <a:lnSpc>
                <a:spcPct val="110000"/>
              </a:lnSpc>
            </a:pPr>
            <a:r>
              <a:rPr lang="en-US" sz="2000" dirty="0"/>
              <a:t>What the result would be if no action is taken.</a:t>
            </a:r>
          </a:p>
        </p:txBody>
      </p:sp>
      <p:pic>
        <p:nvPicPr>
          <p:cNvPr id="4" name="Picture 3"/>
          <p:cNvPicPr>
            <a:picLocks noChangeAspect="1"/>
          </p:cNvPicPr>
          <p:nvPr/>
        </p:nvPicPr>
        <p:blipFill>
          <a:blip r:embed="rId2"/>
          <a:stretch>
            <a:fillRect/>
          </a:stretch>
        </p:blipFill>
        <p:spPr>
          <a:xfrm>
            <a:off x="6019800" y="4405800"/>
            <a:ext cx="3048000" cy="2376000"/>
          </a:xfrm>
          <a:prstGeom prst="rect">
            <a:avLst/>
          </a:prstGeom>
        </p:spPr>
      </p:pic>
    </p:spTree>
    <p:extLst>
      <p:ext uri="{BB962C8B-B14F-4D97-AF65-F5344CB8AC3E}">
        <p14:creationId xmlns:p14="http://schemas.microsoft.com/office/powerpoint/2010/main" val="88280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Assignment Q.1</a:t>
            </a:r>
          </a:p>
        </p:txBody>
      </p:sp>
      <p:sp>
        <p:nvSpPr>
          <p:cNvPr id="3" name="Content Placeholder 2"/>
          <p:cNvSpPr>
            <a:spLocks noGrp="1"/>
          </p:cNvSpPr>
          <p:nvPr>
            <p:ph idx="1"/>
          </p:nvPr>
        </p:nvSpPr>
        <p:spPr/>
        <p:txBody>
          <a:bodyPr/>
          <a:lstStyle/>
          <a:p>
            <a:r>
              <a:rPr lang="en-US" dirty="0"/>
              <a:t>Attempt to answer question 1 of the assignment, the following questions may be able to help you start:</a:t>
            </a:r>
          </a:p>
          <a:p>
            <a:pPr lvl="1">
              <a:lnSpc>
                <a:spcPct val="110000"/>
              </a:lnSpc>
            </a:pPr>
            <a:r>
              <a:rPr lang="en-US" sz="2000" dirty="0"/>
              <a:t>What the problem is and what may have caused it.</a:t>
            </a:r>
          </a:p>
          <a:p>
            <a:pPr lvl="1">
              <a:lnSpc>
                <a:spcPct val="110000"/>
              </a:lnSpc>
            </a:pPr>
            <a:r>
              <a:rPr lang="en-US" sz="2000" dirty="0"/>
              <a:t>Its scope (e.g. how widespread, how often, how much, </a:t>
            </a:r>
            <a:r>
              <a:rPr lang="en-US" sz="2000" dirty="0" err="1"/>
              <a:t>etc</a:t>
            </a:r>
            <a:r>
              <a:rPr lang="en-US" sz="2000" dirty="0"/>
              <a:t>).</a:t>
            </a:r>
          </a:p>
          <a:p>
            <a:pPr lvl="1">
              <a:lnSpc>
                <a:spcPct val="110000"/>
              </a:lnSpc>
            </a:pPr>
            <a:r>
              <a:rPr lang="en-US" sz="2000" dirty="0"/>
              <a:t>Who, how and what it affects in the workplace/team.</a:t>
            </a:r>
          </a:p>
          <a:p>
            <a:pPr lvl="1">
              <a:lnSpc>
                <a:spcPct val="110000"/>
              </a:lnSpc>
            </a:pPr>
            <a:r>
              <a:rPr lang="en-US" sz="2000" dirty="0"/>
              <a:t>What you are trying to achieve by solving the problem.</a:t>
            </a:r>
          </a:p>
          <a:p>
            <a:pPr lvl="1">
              <a:lnSpc>
                <a:spcPct val="110000"/>
              </a:lnSpc>
            </a:pPr>
            <a:r>
              <a:rPr lang="en-US" sz="2000" dirty="0"/>
              <a:t>What the result would be if no action is taken.</a:t>
            </a:r>
          </a:p>
          <a:p>
            <a:endParaRPr lang="en-US" dirty="0"/>
          </a:p>
        </p:txBody>
      </p:sp>
    </p:spTree>
    <p:extLst>
      <p:ext uri="{BB962C8B-B14F-4D97-AF65-F5344CB8AC3E}">
        <p14:creationId xmlns:p14="http://schemas.microsoft.com/office/powerpoint/2010/main" val="386496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http://</a:t>
            </a:r>
            <a:r>
              <a:rPr lang="en-US" dirty="0" err="1"/>
              <a:t>www.ukmediation.net</a:t>
            </a:r>
            <a:r>
              <a:rPr lang="en-US" dirty="0"/>
              <a:t>/case-studies/case-study-1-workplace-dispute-over-an-internal-promotion</a:t>
            </a:r>
          </a:p>
        </p:txBody>
      </p:sp>
    </p:spTree>
    <p:extLst>
      <p:ext uri="{BB962C8B-B14F-4D97-AF65-F5344CB8AC3E}">
        <p14:creationId xmlns:p14="http://schemas.microsoft.com/office/powerpoint/2010/main" val="222703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techniques</a:t>
            </a:r>
          </a:p>
        </p:txBody>
      </p:sp>
      <p:sp>
        <p:nvSpPr>
          <p:cNvPr id="3" name="Content Placeholder 2"/>
          <p:cNvSpPr>
            <a:spLocks noGrp="1"/>
          </p:cNvSpPr>
          <p:nvPr>
            <p:ph idx="1"/>
          </p:nvPr>
        </p:nvSpPr>
        <p:spPr/>
        <p:txBody>
          <a:bodyPr/>
          <a:lstStyle/>
          <a:p>
            <a:r>
              <a:rPr lang="en-US" b="1" dirty="0"/>
              <a:t>Identify the problem </a:t>
            </a:r>
            <a:r>
              <a:rPr lang="en-US" dirty="0"/>
              <a:t>– be sure to state or define what is hindering your process in achieving your goal.  Don’t mistake contributors to the problem as the actual problem.</a:t>
            </a:r>
          </a:p>
          <a:p>
            <a:r>
              <a:rPr lang="en-US" b="1" dirty="0"/>
              <a:t>Assess your available resources/options </a:t>
            </a:r>
            <a:r>
              <a:rPr lang="en-US" dirty="0"/>
              <a:t>– look all the things you can do to eliminate the problem and list all the resources available to you to use in resolving the problem.</a:t>
            </a:r>
          </a:p>
          <a:p>
            <a:r>
              <a:rPr lang="en-US" b="1" dirty="0"/>
              <a:t>Set objectives </a:t>
            </a:r>
            <a:r>
              <a:rPr lang="en-US" dirty="0"/>
              <a:t>– determine what results you want to achieve or what is beneficial to you as the outcome.</a:t>
            </a:r>
          </a:p>
          <a:p>
            <a:endParaRPr lang="en-US" dirty="0"/>
          </a:p>
          <a:p>
            <a:endParaRPr lang="en-US" dirty="0"/>
          </a:p>
        </p:txBody>
      </p:sp>
    </p:spTree>
    <p:extLst>
      <p:ext uri="{BB962C8B-B14F-4D97-AF65-F5344CB8AC3E}">
        <p14:creationId xmlns:p14="http://schemas.microsoft.com/office/powerpoint/2010/main" val="25234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8475" y="457200"/>
            <a:ext cx="7556500" cy="5668963"/>
          </a:xfrm>
        </p:spPr>
        <p:txBody>
          <a:bodyPr/>
          <a:lstStyle/>
          <a:p>
            <a:r>
              <a:rPr lang="en-US" b="1" dirty="0"/>
              <a:t>Plan development </a:t>
            </a:r>
            <a:r>
              <a:rPr lang="en-US" dirty="0"/>
              <a:t>– select, one by one, the resources you will test and get all available information about the resources so that you can eliminate the least helpful ones and make a selection.</a:t>
            </a:r>
          </a:p>
          <a:p>
            <a:r>
              <a:rPr lang="en-US" b="1" dirty="0"/>
              <a:t>Implement the plan </a:t>
            </a:r>
            <a:r>
              <a:rPr lang="en-US" dirty="0"/>
              <a:t>– now that you made your decision on which resources serve you the best, it is time to implement your plan.  Plans or strategies are of little value if you do not follow-though to work the plan you have developed.  This is the test period also to see if you made the best selection of your resources.</a:t>
            </a:r>
          </a:p>
          <a:p>
            <a:r>
              <a:rPr lang="en-US" b="1" dirty="0"/>
              <a:t>Evaluate the Results </a:t>
            </a:r>
            <a:r>
              <a:rPr lang="en-US" dirty="0"/>
              <a:t>– obviously, some results are immediate and therefore evaluation will be easy.  You will be able to see that you made the right decision because you are able to begin achieving your goal.  However if you are dissatisfied with the results/resources you choose after a reasonable period of time, then start over again and make another selection using the same procedure as before.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6944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solutions</a:t>
            </a:r>
          </a:p>
        </p:txBody>
      </p:sp>
      <p:sp>
        <p:nvSpPr>
          <p:cNvPr id="3" name="Content Placeholder 2"/>
          <p:cNvSpPr>
            <a:spLocks noGrp="1"/>
          </p:cNvSpPr>
          <p:nvPr>
            <p:ph idx="1"/>
          </p:nvPr>
        </p:nvSpPr>
        <p:spPr>
          <a:xfrm>
            <a:off x="498475" y="1600200"/>
            <a:ext cx="7556500" cy="4525963"/>
          </a:xfrm>
        </p:spPr>
        <p:txBody>
          <a:bodyPr/>
          <a:lstStyle/>
          <a:p>
            <a:r>
              <a:rPr lang="en-US" dirty="0"/>
              <a:t>Generating several options will normally help you to select the one that will best help you achieve your decision’s objectives.</a:t>
            </a:r>
          </a:p>
          <a:p>
            <a:r>
              <a:rPr lang="en-US" dirty="0"/>
              <a:t>The time and effort spent generating options depends on the importance of the decision being made.</a:t>
            </a:r>
          </a:p>
          <a:p>
            <a:r>
              <a:rPr lang="en-US" dirty="0"/>
              <a:t>There is not an optimum number of option for making an effective decision.</a:t>
            </a:r>
          </a:p>
          <a:p>
            <a:r>
              <a:rPr lang="en-US" dirty="0"/>
              <a:t>Options can be generated by:</a:t>
            </a:r>
          </a:p>
          <a:p>
            <a:pPr lvl="1"/>
            <a:r>
              <a:rPr lang="en-US" sz="2000" dirty="0"/>
              <a:t>Research</a:t>
            </a:r>
          </a:p>
          <a:p>
            <a:pPr lvl="1"/>
            <a:r>
              <a:rPr lang="en-US" sz="2000" dirty="0"/>
              <a:t>Brainstorming</a:t>
            </a:r>
          </a:p>
          <a:p>
            <a:pPr lvl="1"/>
            <a:r>
              <a:rPr lang="en-US" sz="2000" dirty="0"/>
              <a:t>Informal Discussion</a:t>
            </a:r>
          </a:p>
          <a:p>
            <a:pPr lvl="1"/>
            <a:r>
              <a:rPr lang="en-US" sz="2000" dirty="0"/>
              <a:t>Meetings</a:t>
            </a:r>
          </a:p>
          <a:p>
            <a:pPr lvl="1"/>
            <a:endParaRPr lang="en-US" sz="2000" dirty="0"/>
          </a:p>
        </p:txBody>
      </p:sp>
    </p:spTree>
    <p:extLst>
      <p:ext uri="{BB962C8B-B14F-4D97-AF65-F5344CB8AC3E}">
        <p14:creationId xmlns:p14="http://schemas.microsoft.com/office/powerpoint/2010/main" val="2706272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 and interpret information to identify possible solutions to a problem.</a:t>
            </a:r>
          </a:p>
        </p:txBody>
      </p:sp>
      <p:sp>
        <p:nvSpPr>
          <p:cNvPr id="3" name="Content Placeholder 2"/>
          <p:cNvSpPr>
            <a:spLocks noGrp="1"/>
          </p:cNvSpPr>
          <p:nvPr>
            <p:ph idx="1"/>
          </p:nvPr>
        </p:nvSpPr>
        <p:spPr>
          <a:xfrm>
            <a:off x="498475" y="2362200"/>
            <a:ext cx="7556500" cy="3763963"/>
          </a:xfrm>
        </p:spPr>
        <p:txBody>
          <a:bodyPr/>
          <a:lstStyle/>
          <a:p>
            <a:r>
              <a:rPr lang="en-US" b="1" dirty="0"/>
              <a:t>Know the facts </a:t>
            </a:r>
            <a:r>
              <a:rPr lang="en-US" dirty="0"/>
              <a:t>- this may help you with the next step to identifying possible solutions.</a:t>
            </a:r>
          </a:p>
          <a:p>
            <a:pPr lvl="1"/>
            <a:r>
              <a:rPr lang="en-US" sz="2000" dirty="0"/>
              <a:t>List specific observation about the problem.</a:t>
            </a:r>
          </a:p>
          <a:p>
            <a:pPr lvl="1"/>
            <a:r>
              <a:rPr lang="en-US" sz="2000" dirty="0"/>
              <a:t>What steps or hurdles do you have to deal with.</a:t>
            </a:r>
          </a:p>
          <a:p>
            <a:r>
              <a:rPr lang="en-US" b="1" dirty="0"/>
              <a:t>Do Background research on the problem </a:t>
            </a:r>
            <a:r>
              <a:rPr lang="en-US" dirty="0"/>
              <a:t>- you may discover that the ideal solution already exists. </a:t>
            </a:r>
          </a:p>
          <a:p>
            <a:pPr lvl="1"/>
            <a:r>
              <a:rPr lang="en-US" sz="2000" dirty="0"/>
              <a:t>This could include:</a:t>
            </a:r>
          </a:p>
          <a:p>
            <a:pPr lvl="1"/>
            <a:r>
              <a:rPr lang="en-US" sz="2000" dirty="0"/>
              <a:t>Information research – gather the relevant facts and details.</a:t>
            </a:r>
          </a:p>
          <a:p>
            <a:pPr lvl="1"/>
            <a:r>
              <a:rPr lang="en-US" sz="2000" dirty="0"/>
              <a:t>Interviews with successful individuals – talk to people who have dealt with this or a similar problem.</a:t>
            </a:r>
          </a:p>
          <a:p>
            <a:endParaRPr lang="en-US" dirty="0"/>
          </a:p>
          <a:p>
            <a:endParaRPr lang="en-US" dirty="0"/>
          </a:p>
        </p:txBody>
      </p:sp>
    </p:spTree>
    <p:extLst>
      <p:ext uri="{BB962C8B-B14F-4D97-AF65-F5344CB8AC3E}">
        <p14:creationId xmlns:p14="http://schemas.microsoft.com/office/powerpoint/2010/main" val="658315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sz="2000" dirty="0"/>
              <a:t>A poll of friends, teachers - talk to people who have dealt with this or a similar problem, or who have relevant facts to share.</a:t>
            </a:r>
          </a:p>
          <a:p>
            <a:pPr lvl="1"/>
            <a:r>
              <a:rPr lang="en-US" sz="2000" dirty="0"/>
              <a:t>A poll of individuals affected by the problem – this will shed light on the dimensions of the problem or provide valuable leads.</a:t>
            </a:r>
            <a:endParaRPr lang="en-US" dirty="0"/>
          </a:p>
        </p:txBody>
      </p:sp>
    </p:spTree>
    <p:extLst>
      <p:ext uri="{BB962C8B-B14F-4D97-AF65-F5344CB8AC3E}">
        <p14:creationId xmlns:p14="http://schemas.microsoft.com/office/powerpoint/2010/main" val="1860414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lstStyle/>
          <a:p>
            <a:r>
              <a:rPr lang="en-US" dirty="0"/>
              <a:t>Brainstorming is a group activity technique.  It is designed to generate lots of ideas for solution of a problem.  The underlying principle is that the greater the number of ideas generated, the possibility that a quality solution will be found.</a:t>
            </a:r>
          </a:p>
        </p:txBody>
      </p:sp>
      <p:pic>
        <p:nvPicPr>
          <p:cNvPr id="4" name="Picture 3"/>
          <p:cNvPicPr>
            <a:picLocks noChangeAspect="1"/>
          </p:cNvPicPr>
          <p:nvPr/>
        </p:nvPicPr>
        <p:blipFill>
          <a:blip r:embed="rId2"/>
          <a:stretch>
            <a:fillRect/>
          </a:stretch>
        </p:blipFill>
        <p:spPr>
          <a:xfrm>
            <a:off x="3505200" y="3352800"/>
            <a:ext cx="5003800" cy="3312516"/>
          </a:xfrm>
          <a:prstGeom prst="rect">
            <a:avLst/>
          </a:prstGeom>
        </p:spPr>
      </p:pic>
    </p:spTree>
    <p:extLst>
      <p:ext uri="{BB962C8B-B14F-4D97-AF65-F5344CB8AC3E}">
        <p14:creationId xmlns:p14="http://schemas.microsoft.com/office/powerpoint/2010/main" val="382192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brainstorming</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Free Writing</a:t>
            </a:r>
          </a:p>
          <a:p>
            <a:r>
              <a:rPr lang="en-US" dirty="0"/>
              <a:t>When you free write, you write whatever comes into your mind.  You don’t judge the quality of writing and don’t worry about the style, spelling, grammar, or punctuation.  When you have finished writing and have reach your goal, read back over the text, decide the solution.</a:t>
            </a:r>
          </a:p>
          <a:p>
            <a:pPr marL="457200" indent="-457200">
              <a:buFont typeface="+mj-lt"/>
              <a:buAutoNum type="arabicPeriod" startAt="2"/>
            </a:pPr>
            <a:r>
              <a:rPr lang="en-US" b="1" dirty="0"/>
              <a:t>Nominal Group Technique</a:t>
            </a:r>
          </a:p>
          <a:p>
            <a:r>
              <a:rPr lang="en-US" dirty="0"/>
              <a:t>Participants are asked to write their ideas anonymously.  Then the moderator collects the ideas and each is voted on by the group.  The best idea is chosen.</a:t>
            </a:r>
          </a:p>
          <a:p>
            <a:endParaRPr lang="en-US" dirty="0"/>
          </a:p>
          <a:p>
            <a:endParaRPr lang="en-US" dirty="0"/>
          </a:p>
          <a:p>
            <a:endParaRPr lang="en-US" dirty="0"/>
          </a:p>
        </p:txBody>
      </p:sp>
    </p:spTree>
    <p:extLst>
      <p:ext uri="{BB962C8B-B14F-4D97-AF65-F5344CB8AC3E}">
        <p14:creationId xmlns:p14="http://schemas.microsoft.com/office/powerpoint/2010/main" val="21304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Question 2</a:t>
            </a:r>
          </a:p>
          <a:p>
            <a:r>
              <a:rPr lang="en-US" dirty="0"/>
              <a:t>Gather and interpret information to identify possible solutions to a problem (24 marks)</a:t>
            </a:r>
          </a:p>
          <a:p>
            <a:r>
              <a:rPr lang="en-US" dirty="0"/>
              <a:t>Briefly describe possible solutions to the problem. To do this you must gather and interpret information to identify possible solutions.</a:t>
            </a:r>
          </a:p>
        </p:txBody>
      </p:sp>
    </p:spTree>
    <p:extLst>
      <p:ext uri="{BB962C8B-B14F-4D97-AF65-F5344CB8AC3E}">
        <p14:creationId xmlns:p14="http://schemas.microsoft.com/office/powerpoint/2010/main" val="4235610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8475" y="457200"/>
            <a:ext cx="7556500" cy="5668963"/>
          </a:xfrm>
        </p:spPr>
        <p:txBody>
          <a:bodyPr/>
          <a:lstStyle/>
          <a:p>
            <a:pPr marL="457200" indent="-457200">
              <a:buFont typeface="+mj-lt"/>
              <a:buAutoNum type="arabicPeriod" startAt="3"/>
            </a:pPr>
            <a:r>
              <a:rPr lang="en-US" b="1" dirty="0"/>
              <a:t>Group passing technique</a:t>
            </a:r>
          </a:p>
          <a:p>
            <a:r>
              <a:rPr lang="en-US" dirty="0"/>
              <a:t>Each person in a circular group writes down one idea, and then passes the piece of paper to the next person in a clockwise direction, who adds some thoughts.  This continues until everybody gets his or her original piece of paper back. By this time, they will examined each idea in detail.  </a:t>
            </a:r>
          </a:p>
          <a:p>
            <a:pPr marL="457200" indent="-457200">
              <a:buFont typeface="+mj-lt"/>
              <a:buAutoNum type="arabicPeriod" startAt="4"/>
            </a:pPr>
            <a:r>
              <a:rPr lang="en-US" b="1" dirty="0"/>
              <a:t>Team Idea Mapping Method</a:t>
            </a:r>
          </a:p>
          <a:p>
            <a:r>
              <a:rPr lang="en-US" dirty="0"/>
              <a:t>This technique may improve collaboration and increase the quantity of ideas, and is designed so that all attendees participate and no ideas are rejected.</a:t>
            </a:r>
          </a:p>
          <a:p>
            <a:r>
              <a:rPr lang="en-US" dirty="0"/>
              <a:t>The process begins with a well-defined topic.  Each participants brainstorms individually, then all the ideas merged onto one large idea map.</a:t>
            </a:r>
          </a:p>
          <a:p>
            <a:endParaRPr lang="en-US" dirty="0"/>
          </a:p>
          <a:p>
            <a:endParaRPr lang="en-US" dirty="0"/>
          </a:p>
          <a:p>
            <a:endParaRPr lang="en-US" dirty="0"/>
          </a:p>
        </p:txBody>
      </p:sp>
    </p:spTree>
    <p:extLst>
      <p:ext uri="{BB962C8B-B14F-4D97-AF65-F5344CB8AC3E}">
        <p14:creationId xmlns:p14="http://schemas.microsoft.com/office/powerpoint/2010/main" val="3646832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8475" y="457200"/>
            <a:ext cx="7556500" cy="5668963"/>
          </a:xfrm>
        </p:spPr>
        <p:txBody>
          <a:bodyPr/>
          <a:lstStyle/>
          <a:p>
            <a:pPr marL="457200" indent="-457200">
              <a:buFont typeface="+mj-lt"/>
              <a:buAutoNum type="arabicPeriod" startAt="5"/>
            </a:pPr>
            <a:r>
              <a:rPr lang="en-US" b="1" dirty="0"/>
              <a:t>Individual Brainstorming</a:t>
            </a:r>
          </a:p>
          <a:p>
            <a:r>
              <a:rPr lang="en-US" dirty="0"/>
              <a:t>It typically includes such techniques as free writing, free speaking, word association, and drawing a mind map, which people diagram their thoughts. Individual brainstorming is useful method in creative writing.</a:t>
            </a:r>
          </a:p>
          <a:p>
            <a:pPr marL="457200" indent="-457200">
              <a:buFont typeface="+mj-lt"/>
              <a:buAutoNum type="arabicPeriod" startAt="6"/>
            </a:pPr>
            <a:r>
              <a:rPr lang="en-US" b="1" dirty="0"/>
              <a:t>Question Brainstorming</a:t>
            </a:r>
          </a:p>
          <a:p>
            <a:r>
              <a:rPr lang="en-US" dirty="0"/>
              <a:t>This process involves brainstorming the questions, rather than trying to come up with immediate answers and short term solutions.</a:t>
            </a:r>
          </a:p>
          <a:p>
            <a:r>
              <a:rPr lang="en-US" dirty="0"/>
              <a:t>Questions are important in that technique.  We  need a list of questions to reach to the best solution in an orderly way.</a:t>
            </a:r>
          </a:p>
          <a:p>
            <a:endParaRPr lang="en-US" dirty="0"/>
          </a:p>
          <a:p>
            <a:endParaRPr lang="en-US" dirty="0"/>
          </a:p>
        </p:txBody>
      </p:sp>
      <p:pic>
        <p:nvPicPr>
          <p:cNvPr id="4" name="Picture 4" descr="imagesCA596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38340"/>
            <a:ext cx="5867400" cy="1614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635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a summary sheet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9890561"/>
              </p:ext>
            </p:extLst>
          </p:nvPr>
        </p:nvGraphicFramePr>
        <p:xfrm>
          <a:off x="498475" y="1981200"/>
          <a:ext cx="7556500" cy="1752600"/>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20000"/>
                    </a:ext>
                  </a:extLst>
                </a:gridCol>
                <a:gridCol w="1889125">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1889125">
                  <a:extLst>
                    <a:ext uri="{9D8B030D-6E8A-4147-A177-3AD203B41FA5}">
                      <a16:colId xmlns:a16="http://schemas.microsoft.com/office/drawing/2014/main" val="20003"/>
                    </a:ext>
                  </a:extLst>
                </a:gridCol>
              </a:tblGrid>
              <a:tr h="370840">
                <a:tc>
                  <a:txBody>
                    <a:bodyPr/>
                    <a:lstStyle/>
                    <a:p>
                      <a:r>
                        <a:rPr lang="en-US" dirty="0"/>
                        <a:t>Problem</a:t>
                      </a:r>
                    </a:p>
                  </a:txBody>
                  <a:tcPr/>
                </a:tc>
                <a:tc>
                  <a:txBody>
                    <a:bodyPr/>
                    <a:lstStyle/>
                    <a:p>
                      <a:r>
                        <a:rPr lang="en-US" dirty="0"/>
                        <a:t>Facts</a:t>
                      </a:r>
                    </a:p>
                  </a:txBody>
                  <a:tcPr/>
                </a:tc>
                <a:tc>
                  <a:txBody>
                    <a:bodyPr/>
                    <a:lstStyle/>
                    <a:p>
                      <a:r>
                        <a:rPr lang="en-US" dirty="0"/>
                        <a:t>Evidence</a:t>
                      </a:r>
                    </a:p>
                  </a:txBody>
                  <a:tcPr/>
                </a:tc>
                <a:tc>
                  <a:txBody>
                    <a:bodyPr/>
                    <a:lstStyle/>
                    <a:p>
                      <a:r>
                        <a:rPr lang="en-US" dirty="0"/>
                        <a:t>Possible</a:t>
                      </a:r>
                      <a:r>
                        <a:rPr lang="en-US" baseline="0" dirty="0"/>
                        <a:t> Solution</a:t>
                      </a:r>
                      <a:endParaRPr lang="en-US" dirty="0"/>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430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4773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
        <p:nvSpPr>
          <p:cNvPr id="8" name="Title 1"/>
          <p:cNvSpPr>
            <a:spLocks noGrp="1"/>
          </p:cNvSpPr>
          <p:nvPr>
            <p:ph type="title" idx="4294967295"/>
          </p:nvPr>
        </p:nvSpPr>
        <p:spPr>
          <a:xfrm>
            <a:off x="395536" y="1863725"/>
            <a:ext cx="7596188" cy="574675"/>
          </a:xfrm>
        </p:spPr>
        <p:txBody>
          <a:bodyPr/>
          <a:lstStyle/>
          <a:p>
            <a:pPr algn="ctr" eaLnBrk="1" hangingPunct="1"/>
            <a:r>
              <a:rPr lang="en-US" sz="2800" b="1" dirty="0">
                <a:solidFill>
                  <a:srgbClr val="663366"/>
                </a:solidFill>
              </a:rPr>
              <a:t>CREATIVE THINKING TECHNIQUE</a:t>
            </a:r>
            <a:br>
              <a:rPr lang="en-US" sz="2800" b="1" dirty="0">
                <a:ea typeface="ＭＳ Ｐゴシック" pitchFamily="34" charset="-128"/>
              </a:rPr>
            </a:br>
            <a:endParaRPr lang="en-US" sz="2800" b="1" dirty="0">
              <a:ea typeface="ＭＳ Ｐゴシック" pitchFamily="34" charset="-128"/>
            </a:endParaRPr>
          </a:p>
        </p:txBody>
      </p:sp>
      <p:sp>
        <p:nvSpPr>
          <p:cNvPr id="4" name="TextBox 3"/>
          <p:cNvSpPr txBox="1"/>
          <p:nvPr/>
        </p:nvSpPr>
        <p:spPr>
          <a:xfrm>
            <a:off x="672952" y="2849940"/>
            <a:ext cx="7632848"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n"/>
            </a:pPr>
            <a:r>
              <a:rPr lang="en-US" sz="2400" b="0" dirty="0">
                <a:solidFill>
                  <a:schemeClr val="bg1">
                    <a:lumMod val="50000"/>
                  </a:schemeClr>
                </a:solidFill>
                <a:latin typeface="Rockwell"/>
                <a:ea typeface="ＭＳ Ｐゴシック" charset="0"/>
              </a:rPr>
              <a:t>Creative thinking technique are very much useful in generating new ideas in every organization.  The new way of thinking should always be encouraged and creativity should always be welcome.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
        <p:nvSpPr>
          <p:cNvPr id="6" name="TextBox 5"/>
          <p:cNvSpPr txBox="1"/>
          <p:nvPr/>
        </p:nvSpPr>
        <p:spPr>
          <a:xfrm>
            <a:off x="152400" y="4114800"/>
            <a:ext cx="8229600" cy="1107996"/>
          </a:xfrm>
          <a:prstGeom prst="rect">
            <a:avLst/>
          </a:prstGeom>
          <a:noFill/>
        </p:spPr>
        <p:txBody>
          <a:bodyPr wrap="square" rtlCol="0">
            <a:spAutoFit/>
          </a:bodyPr>
          <a:lstStyle/>
          <a:p>
            <a:pPr lvl="1" algn="just">
              <a:buFont typeface="Arial" pitchFamily="34" charset="0"/>
              <a:buChar char="•"/>
            </a:pPr>
            <a:r>
              <a:rPr lang="en-US" sz="2200" i="1" dirty="0">
                <a:solidFill>
                  <a:schemeClr val="bg1">
                    <a:lumMod val="50000"/>
                  </a:schemeClr>
                </a:solidFill>
              </a:rPr>
              <a:t>Two-way Focus Group – one focus group watches another focus group discusses the observed interactions and conclusions.</a:t>
            </a:r>
          </a:p>
        </p:txBody>
      </p:sp>
      <p:sp>
        <p:nvSpPr>
          <p:cNvPr id="7" name="Content Placeholder 2"/>
          <p:cNvSpPr>
            <a:spLocks noGrp="1"/>
          </p:cNvSpPr>
          <p:nvPr>
            <p:ph idx="4294967295"/>
          </p:nvPr>
        </p:nvSpPr>
        <p:spPr>
          <a:xfrm>
            <a:off x="467544" y="1905000"/>
            <a:ext cx="7776716" cy="1512168"/>
          </a:xfrm>
        </p:spPr>
        <p:txBody>
          <a:bodyPr/>
          <a:lstStyle/>
          <a:p>
            <a:pPr algn="just"/>
            <a:r>
              <a:rPr lang="en-US" sz="2400" b="1" dirty="0">
                <a:solidFill>
                  <a:schemeClr val="bg1">
                    <a:lumMod val="50000"/>
                  </a:schemeClr>
                </a:solidFill>
              </a:rPr>
              <a:t>Focus Group </a:t>
            </a:r>
            <a:r>
              <a:rPr lang="en-US" sz="2400" dirty="0">
                <a:solidFill>
                  <a:schemeClr val="bg1">
                    <a:lumMod val="50000"/>
                  </a:schemeClr>
                </a:solidFill>
              </a:rPr>
              <a:t>– is a form of qualitative research in which a group of people are asked about their attitude towards a product, service, concept, advertisement, idea, or packaging.</a:t>
            </a:r>
            <a:endParaRPr lang="en-US" sz="2200" dirty="0">
              <a:solidFill>
                <a:schemeClr val="bg1">
                  <a:lumMod val="50000"/>
                </a:schemeClr>
              </a:solidFill>
            </a:endParaRPr>
          </a:p>
        </p:txBody>
      </p:sp>
      <p:sp>
        <p:nvSpPr>
          <p:cNvPr id="8" name="TextBox 7"/>
          <p:cNvSpPr txBox="1"/>
          <p:nvPr/>
        </p:nvSpPr>
        <p:spPr>
          <a:xfrm>
            <a:off x="152400" y="5334000"/>
            <a:ext cx="8229600" cy="1107996"/>
          </a:xfrm>
          <a:prstGeom prst="rect">
            <a:avLst/>
          </a:prstGeom>
          <a:noFill/>
        </p:spPr>
        <p:txBody>
          <a:bodyPr wrap="square" rtlCol="0">
            <a:spAutoFit/>
          </a:bodyPr>
          <a:lstStyle/>
          <a:p>
            <a:pPr lvl="1" algn="just">
              <a:buFont typeface="Arial" pitchFamily="34" charset="0"/>
              <a:buChar char="•"/>
            </a:pPr>
            <a:r>
              <a:rPr lang="en-US" sz="2200" i="1" dirty="0">
                <a:solidFill>
                  <a:schemeClr val="bg1">
                    <a:lumMod val="50000"/>
                  </a:schemeClr>
                </a:solidFill>
              </a:rPr>
              <a:t>Dual Moderator Focus Group – one moderator ensures the session progresses smoothly, while another ensures that all the topics are covered.</a:t>
            </a:r>
          </a:p>
        </p:txBody>
      </p:sp>
      <p:sp>
        <p:nvSpPr>
          <p:cNvPr id="9" name="Title 1"/>
          <p:cNvSpPr>
            <a:spLocks noGrp="1"/>
          </p:cNvSpPr>
          <p:nvPr>
            <p:ph type="title" idx="4294967295"/>
          </p:nvPr>
        </p:nvSpPr>
        <p:spPr>
          <a:xfrm>
            <a:off x="609600" y="3505200"/>
            <a:ext cx="7596188" cy="574675"/>
          </a:xfrm>
        </p:spPr>
        <p:txBody>
          <a:bodyPr/>
          <a:lstStyle/>
          <a:p>
            <a:pPr algn="ctr" eaLnBrk="1" hangingPunct="1"/>
            <a:r>
              <a:rPr lang="en-US" sz="2400" b="1" i="1" dirty="0"/>
              <a:t>Types of Focus Group</a:t>
            </a:r>
            <a:endParaRPr lang="en-US" sz="2400" b="1" i="1"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6" grpId="0"/>
      <p:bldP spid="7" grpId="0" build="p"/>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378234" y="1447800"/>
            <a:ext cx="7596188" cy="574675"/>
          </a:xfrm>
        </p:spPr>
        <p:txBody>
          <a:bodyPr/>
          <a:lstStyle/>
          <a:p>
            <a:pPr algn="ctr" eaLnBrk="1" hangingPunct="1"/>
            <a:r>
              <a:rPr lang="en-US" sz="2400" b="1" dirty="0"/>
              <a:t>Types of Focus Group</a:t>
            </a:r>
            <a:endParaRPr lang="en-US" sz="2400" b="1" dirty="0">
              <a:ea typeface="ＭＳ Ｐゴシック" pitchFamily="34" charset="-128"/>
            </a:endParaRPr>
          </a:p>
        </p:txBody>
      </p:sp>
      <p:sp>
        <p:nvSpPr>
          <p:cNvPr id="10" name="TextBox 9"/>
          <p:cNvSpPr txBox="1"/>
          <p:nvPr/>
        </p:nvSpPr>
        <p:spPr>
          <a:xfrm>
            <a:off x="304800" y="3581400"/>
            <a:ext cx="8305800" cy="1200329"/>
          </a:xfrm>
          <a:prstGeom prst="rect">
            <a:avLst/>
          </a:prstGeom>
          <a:noFill/>
        </p:spPr>
        <p:txBody>
          <a:bodyPr wrap="square" rtlCol="0">
            <a:spAutoFit/>
          </a:bodyPr>
          <a:lstStyle/>
          <a:p>
            <a:pPr marL="342900" indent="-342900">
              <a:buFont typeface="Arial" pitchFamily="34" charset="0"/>
              <a:buChar char="•"/>
            </a:pPr>
            <a:r>
              <a:rPr lang="en-PH" sz="2400" b="0" dirty="0">
                <a:solidFill>
                  <a:schemeClr val="tx1">
                    <a:lumMod val="50000"/>
                    <a:lumOff val="50000"/>
                  </a:schemeClr>
                </a:solidFill>
              </a:rPr>
              <a:t>Respondent Moderator Focus Group – one or more are respondents are asked to act as the moderator temporarily.</a:t>
            </a:r>
          </a:p>
        </p:txBody>
      </p:sp>
      <p:sp>
        <p:nvSpPr>
          <p:cNvPr id="5" name="TextBox 4"/>
          <p:cNvSpPr txBox="1"/>
          <p:nvPr/>
        </p:nvSpPr>
        <p:spPr>
          <a:xfrm>
            <a:off x="304800" y="4953000"/>
            <a:ext cx="8458200" cy="1200329"/>
          </a:xfrm>
          <a:prstGeom prst="rect">
            <a:avLst/>
          </a:prstGeom>
          <a:noFill/>
        </p:spPr>
        <p:txBody>
          <a:bodyPr wrap="square" rtlCol="0">
            <a:spAutoFit/>
          </a:bodyPr>
          <a:lstStyle/>
          <a:p>
            <a:pPr marL="342900" indent="-342900">
              <a:buFont typeface="Arial" pitchFamily="34" charset="0"/>
              <a:buChar char="•"/>
            </a:pPr>
            <a:r>
              <a:rPr lang="en-PH" sz="2400" b="0" dirty="0">
                <a:solidFill>
                  <a:schemeClr val="tx1">
                    <a:lumMod val="50000"/>
                    <a:lumOff val="50000"/>
                  </a:schemeClr>
                </a:solidFill>
              </a:rPr>
              <a:t>Client Participant Focus Group – one or more client representatives participate in the discussion, either covertly or overtly.</a:t>
            </a:r>
          </a:p>
        </p:txBody>
      </p:sp>
      <p:sp>
        <p:nvSpPr>
          <p:cNvPr id="6" name="TextBox 5"/>
          <p:cNvSpPr txBox="1"/>
          <p:nvPr/>
        </p:nvSpPr>
        <p:spPr>
          <a:xfrm>
            <a:off x="381000" y="2209800"/>
            <a:ext cx="7914456" cy="1200329"/>
          </a:xfrm>
          <a:prstGeom prst="rect">
            <a:avLst/>
          </a:prstGeom>
          <a:noFill/>
        </p:spPr>
        <p:txBody>
          <a:bodyPr wrap="square" rtlCol="0">
            <a:spAutoFit/>
          </a:bodyPr>
          <a:lstStyle/>
          <a:p>
            <a:pPr marL="342900" indent="-342900">
              <a:buFont typeface="Arial" pitchFamily="34" charset="0"/>
              <a:buChar char="•"/>
            </a:pPr>
            <a:r>
              <a:rPr lang="en-PH" sz="2400" b="0" dirty="0">
                <a:solidFill>
                  <a:schemeClr val="bg1">
                    <a:lumMod val="50000"/>
                  </a:schemeClr>
                </a:solidFill>
              </a:rPr>
              <a:t>Duelling Moderator Focus Group – two moderators deliberately take opposite sides on the issue under discussion.</a:t>
            </a:r>
          </a:p>
        </p:txBody>
      </p:sp>
      <p:sp>
        <p:nvSpPr>
          <p:cNvPr id="7"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Tree>
    <p:extLst>
      <p:ext uri="{BB962C8B-B14F-4D97-AF65-F5344CB8AC3E}">
        <p14:creationId xmlns:p14="http://schemas.microsoft.com/office/powerpoint/2010/main" val="322865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5"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txBox="1">
            <a:spLocks/>
          </p:cNvSpPr>
          <p:nvPr/>
        </p:nvSpPr>
        <p:spPr bwMode="auto">
          <a:xfrm>
            <a:off x="323528" y="4800600"/>
            <a:ext cx="7731448" cy="1511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228600" lvl="0" indent="-228600" algn="just">
              <a:spcBef>
                <a:spcPts val="2000"/>
              </a:spcBef>
              <a:buClr>
                <a:srgbClr val="663366"/>
              </a:buClr>
              <a:buSzPct val="75000"/>
              <a:buFont typeface="Wingdings" pitchFamily="2" charset="2"/>
              <a:buChar char="n"/>
            </a:pPr>
            <a:r>
              <a:rPr lang="en-US" sz="2200" b="0" dirty="0">
                <a:solidFill>
                  <a:schemeClr val="bg1">
                    <a:lumMod val="50000"/>
                  </a:schemeClr>
                </a:solidFill>
                <a:latin typeface="Rockwell"/>
                <a:ea typeface="ＭＳ Ｐゴシック" charset="0"/>
              </a:rPr>
              <a:t>Attribute Analysis – is a process of breaking down a problem, idea, or thing, into attributes or component or component parts and then thinking about the attributes rather than the thing itself.</a:t>
            </a:r>
          </a:p>
        </p:txBody>
      </p:sp>
      <p:sp>
        <p:nvSpPr>
          <p:cNvPr id="10" name="TextBox 9"/>
          <p:cNvSpPr txBox="1"/>
          <p:nvPr/>
        </p:nvSpPr>
        <p:spPr>
          <a:xfrm>
            <a:off x="323528" y="2234803"/>
            <a:ext cx="7804150" cy="769441"/>
          </a:xfrm>
          <a:prstGeom prst="rect">
            <a:avLst/>
          </a:prstGeom>
          <a:noFill/>
        </p:spPr>
        <p:txBody>
          <a:bodyPr wrap="square" rtlCol="0">
            <a:spAutoFit/>
          </a:bodyPr>
          <a:lstStyle/>
          <a:p>
            <a:pPr marL="342900" indent="-342900">
              <a:buFont typeface="Arial" pitchFamily="34" charset="0"/>
              <a:buChar char="•"/>
            </a:pPr>
            <a:r>
              <a:rPr lang="en-PH" sz="2200" b="0" dirty="0">
                <a:solidFill>
                  <a:schemeClr val="bg1">
                    <a:lumMod val="50000"/>
                  </a:schemeClr>
                </a:solidFill>
              </a:rPr>
              <a:t>Mini Focus Group – groups are composed of four or five members rather than 6 to 12.</a:t>
            </a:r>
          </a:p>
        </p:txBody>
      </p:sp>
      <p:sp>
        <p:nvSpPr>
          <p:cNvPr id="11" name="TextBox 10"/>
          <p:cNvSpPr txBox="1"/>
          <p:nvPr/>
        </p:nvSpPr>
        <p:spPr>
          <a:xfrm>
            <a:off x="323528" y="3004244"/>
            <a:ext cx="7273503" cy="769441"/>
          </a:xfrm>
          <a:prstGeom prst="rect">
            <a:avLst/>
          </a:prstGeom>
          <a:noFill/>
        </p:spPr>
        <p:txBody>
          <a:bodyPr wrap="square" rtlCol="0">
            <a:spAutoFit/>
          </a:bodyPr>
          <a:lstStyle/>
          <a:p>
            <a:pPr marL="342900" indent="-342900">
              <a:buFont typeface="Arial" pitchFamily="34" charset="0"/>
              <a:buChar char="•"/>
            </a:pPr>
            <a:r>
              <a:rPr lang="en-PH" sz="2200" b="0" dirty="0">
                <a:solidFill>
                  <a:schemeClr val="bg1">
                    <a:lumMod val="50000"/>
                  </a:schemeClr>
                </a:solidFill>
              </a:rPr>
              <a:t>Teleconference Focus Groups – telephone network is used.</a:t>
            </a:r>
          </a:p>
        </p:txBody>
      </p:sp>
      <p:sp>
        <p:nvSpPr>
          <p:cNvPr id="12" name="TextBox 11"/>
          <p:cNvSpPr txBox="1"/>
          <p:nvPr/>
        </p:nvSpPr>
        <p:spPr>
          <a:xfrm>
            <a:off x="331540" y="3773685"/>
            <a:ext cx="7417519" cy="769441"/>
          </a:xfrm>
          <a:prstGeom prst="rect">
            <a:avLst/>
          </a:prstGeom>
          <a:noFill/>
        </p:spPr>
        <p:txBody>
          <a:bodyPr wrap="square" rtlCol="0">
            <a:spAutoFit/>
          </a:bodyPr>
          <a:lstStyle/>
          <a:p>
            <a:pPr marL="342900" indent="-342900">
              <a:buFont typeface="Arial" pitchFamily="34" charset="0"/>
              <a:buChar char="•"/>
            </a:pPr>
            <a:r>
              <a:rPr lang="en-PH" sz="2200" b="0" dirty="0">
                <a:solidFill>
                  <a:schemeClr val="tx1">
                    <a:lumMod val="50000"/>
                    <a:lumOff val="50000"/>
                  </a:schemeClr>
                </a:solidFill>
              </a:rPr>
              <a:t>Online Focus Groups – computers connected via the internet. </a:t>
            </a:r>
          </a:p>
        </p:txBody>
      </p:sp>
      <p:sp>
        <p:nvSpPr>
          <p:cNvPr id="8" name="Title 1"/>
          <p:cNvSpPr>
            <a:spLocks noGrp="1"/>
          </p:cNvSpPr>
          <p:nvPr>
            <p:ph type="title" idx="4294967295"/>
          </p:nvPr>
        </p:nvSpPr>
        <p:spPr>
          <a:xfrm>
            <a:off x="378234" y="1447800"/>
            <a:ext cx="7596188" cy="574675"/>
          </a:xfrm>
        </p:spPr>
        <p:txBody>
          <a:bodyPr/>
          <a:lstStyle/>
          <a:p>
            <a:pPr algn="ctr" eaLnBrk="1" hangingPunct="1"/>
            <a:r>
              <a:rPr lang="en-US" sz="2400" b="1" dirty="0"/>
              <a:t>Types of Focus Group</a:t>
            </a:r>
            <a:endParaRPr lang="en-US" sz="2400" b="1" dirty="0">
              <a:ea typeface="ＭＳ Ｐゴシック" pitchFamily="34" charset="-128"/>
            </a:endParaRPr>
          </a:p>
        </p:txBody>
      </p:sp>
      <p:sp>
        <p:nvSpPr>
          <p:cNvPr id="9"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Tree>
    <p:extLst>
      <p:ext uri="{BB962C8B-B14F-4D97-AF65-F5344CB8AC3E}">
        <p14:creationId xmlns:p14="http://schemas.microsoft.com/office/powerpoint/2010/main" val="215976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4819"/>
                                        </p:tgtEl>
                                        <p:attrNameLst>
                                          <p:attrName>style.visibility</p:attrName>
                                        </p:attrNameLst>
                                      </p:cBhvr>
                                      <p:to>
                                        <p:strVal val="visible"/>
                                      </p:to>
                                    </p:set>
                                    <p:anim calcmode="lin" valueType="num">
                                      <p:cBhvr additive="base">
                                        <p:cTn id="36" dur="500" fill="hold"/>
                                        <p:tgtEl>
                                          <p:spTgt spid="34819"/>
                                        </p:tgtEl>
                                        <p:attrNameLst>
                                          <p:attrName>ppt_x</p:attrName>
                                        </p:attrNameLst>
                                      </p:cBhvr>
                                      <p:tavLst>
                                        <p:tav tm="0">
                                          <p:val>
                                            <p:strVal val="#ppt_x"/>
                                          </p:val>
                                        </p:tav>
                                        <p:tav tm="100000">
                                          <p:val>
                                            <p:strVal val="#ppt_x"/>
                                          </p:val>
                                        </p:tav>
                                      </p:tavLst>
                                    </p:anim>
                                    <p:anim calcmode="lin" valueType="num">
                                      <p:cBhvr additive="base">
                                        <p:cTn id="37"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10" grpId="0"/>
      <p:bldP spid="11" grpId="0"/>
      <p:bldP spid="12"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txBox="1">
            <a:spLocks/>
          </p:cNvSpPr>
          <p:nvPr/>
        </p:nvSpPr>
        <p:spPr bwMode="auto">
          <a:xfrm>
            <a:off x="327024" y="2819400"/>
            <a:ext cx="8131176"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228600" lvl="0" indent="-228600" algn="just">
              <a:spcBef>
                <a:spcPts val="2000"/>
              </a:spcBef>
              <a:buClr>
                <a:srgbClr val="663366"/>
              </a:buClr>
              <a:buSzPct val="75000"/>
              <a:buFont typeface="Wingdings" pitchFamily="2" charset="2"/>
              <a:buChar char="n"/>
            </a:pPr>
            <a:r>
              <a:rPr lang="en-US" sz="2400" b="0" dirty="0" err="1">
                <a:solidFill>
                  <a:schemeClr val="bg1">
                    <a:lumMod val="50000"/>
                  </a:schemeClr>
                </a:solidFill>
                <a:latin typeface="Rockwell"/>
                <a:ea typeface="ＭＳ Ｐゴシック" charset="0"/>
              </a:rPr>
              <a:t>Synectic</a:t>
            </a:r>
            <a:r>
              <a:rPr lang="en-US" sz="2400" b="0" dirty="0">
                <a:solidFill>
                  <a:schemeClr val="bg1">
                    <a:lumMod val="50000"/>
                  </a:schemeClr>
                </a:solidFill>
                <a:latin typeface="Rockwell"/>
                <a:ea typeface="ＭＳ Ｐゴシック" charset="0"/>
              </a:rPr>
              <a:t> – is a problem solving method that stimulates thought processes of which the subject maybe unaware.</a:t>
            </a:r>
          </a:p>
          <a:p>
            <a:pPr lvl="0" algn="just">
              <a:spcBef>
                <a:spcPts val="2000"/>
              </a:spcBef>
              <a:buClr>
                <a:srgbClr val="663366"/>
              </a:buClr>
              <a:buSzPct val="75000"/>
            </a:pPr>
            <a:r>
              <a:rPr lang="en-US" sz="2400" b="0" dirty="0">
                <a:solidFill>
                  <a:schemeClr val="bg1">
                    <a:lumMod val="50000"/>
                  </a:schemeClr>
                </a:solidFill>
                <a:latin typeface="Rockwell"/>
                <a:ea typeface="ＭＳ Ｐゴシック" charset="0"/>
              </a:rPr>
              <a:t>	        - It is also a technique of problem solving by using a variety of analogies.</a:t>
            </a:r>
          </a:p>
        </p:txBody>
      </p:sp>
      <p:sp>
        <p:nvSpPr>
          <p:cNvPr id="8" name="Content Placeholder 2"/>
          <p:cNvSpPr txBox="1">
            <a:spLocks/>
          </p:cNvSpPr>
          <p:nvPr/>
        </p:nvSpPr>
        <p:spPr bwMode="auto">
          <a:xfrm>
            <a:off x="570161" y="5257800"/>
            <a:ext cx="7659439" cy="395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spcBef>
                <a:spcPts val="2000"/>
              </a:spcBef>
              <a:buClr>
                <a:schemeClr val="accent1"/>
              </a:buClr>
              <a:buSzPct val="75000"/>
            </a:pPr>
            <a:r>
              <a:rPr lang="en-US" sz="2000" dirty="0">
                <a:solidFill>
                  <a:schemeClr val="bg1">
                    <a:lumMod val="50000"/>
                  </a:schemeClr>
                </a:solidFill>
                <a:latin typeface="Rockwell" pitchFamily="18" charset="0"/>
              </a:rPr>
              <a:t>Major Analogies </a:t>
            </a:r>
          </a:p>
        </p:txBody>
      </p:sp>
      <p:sp>
        <p:nvSpPr>
          <p:cNvPr id="10" name="Content Placeholder 2"/>
          <p:cNvSpPr txBox="1">
            <a:spLocks/>
          </p:cNvSpPr>
          <p:nvPr/>
        </p:nvSpPr>
        <p:spPr bwMode="auto">
          <a:xfrm>
            <a:off x="1219200" y="5665440"/>
            <a:ext cx="2187575" cy="43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chemeClr val="bg1">
                    <a:lumMod val="50000"/>
                  </a:schemeClr>
                </a:solidFill>
                <a:latin typeface="Rockwell" pitchFamily="18" charset="0"/>
              </a:rPr>
              <a:t>Direct Analogy	</a:t>
            </a:r>
            <a:r>
              <a:rPr lang="en-US" dirty="0">
                <a:solidFill>
                  <a:srgbClr val="595959"/>
                </a:solidFill>
                <a:latin typeface="Rockwell" pitchFamily="18" charset="0"/>
              </a:rPr>
              <a:t>		</a:t>
            </a:r>
          </a:p>
        </p:txBody>
      </p:sp>
      <p:sp>
        <p:nvSpPr>
          <p:cNvPr id="2" name="Rectangle 1"/>
          <p:cNvSpPr/>
          <p:nvPr/>
        </p:nvSpPr>
        <p:spPr>
          <a:xfrm>
            <a:off x="471735" y="1985764"/>
            <a:ext cx="3829719" cy="369332"/>
          </a:xfrm>
          <a:prstGeom prst="rect">
            <a:avLst/>
          </a:prstGeom>
        </p:spPr>
        <p:txBody>
          <a:bodyPr wrap="square">
            <a:spAutoFit/>
          </a:bodyPr>
          <a:lstStyle/>
          <a:p>
            <a:pPr eaLnBrk="1" hangingPunct="1">
              <a:spcBef>
                <a:spcPts val="2000"/>
              </a:spcBef>
              <a:buClr>
                <a:schemeClr val="accent1"/>
              </a:buClr>
              <a:buSzPct val="75000"/>
              <a:buFont typeface="Arial" pitchFamily="34" charset="0"/>
              <a:buChar char="•"/>
            </a:pPr>
            <a:r>
              <a:rPr lang="en-US" i="1" dirty="0">
                <a:solidFill>
                  <a:schemeClr val="tx1">
                    <a:lumMod val="50000"/>
                    <a:lumOff val="50000"/>
                  </a:schemeClr>
                </a:solidFill>
              </a:rPr>
              <a:t>Identification of major attributes  </a:t>
            </a:r>
          </a:p>
        </p:txBody>
      </p:sp>
      <p:sp>
        <p:nvSpPr>
          <p:cNvPr id="3" name="Rectangle 2"/>
          <p:cNvSpPr/>
          <p:nvPr/>
        </p:nvSpPr>
        <p:spPr>
          <a:xfrm>
            <a:off x="4860032" y="1969532"/>
            <a:ext cx="3044551" cy="369332"/>
          </a:xfrm>
          <a:prstGeom prst="rect">
            <a:avLst/>
          </a:prstGeom>
        </p:spPr>
        <p:txBody>
          <a:bodyPr wrap="none">
            <a:spAutoFit/>
          </a:bodyPr>
          <a:lstStyle/>
          <a:p>
            <a:pPr eaLnBrk="1" hangingPunct="1">
              <a:spcBef>
                <a:spcPts val="2000"/>
              </a:spcBef>
              <a:buClr>
                <a:schemeClr val="accent1"/>
              </a:buClr>
              <a:buSzPct val="75000"/>
              <a:buFont typeface="Arial" pitchFamily="34" charset="0"/>
              <a:buChar char="•"/>
            </a:pPr>
            <a:r>
              <a:rPr lang="en-US" i="1" dirty="0">
                <a:solidFill>
                  <a:schemeClr val="tx1">
                    <a:lumMod val="50000"/>
                    <a:lumOff val="50000"/>
                  </a:schemeClr>
                </a:solidFill>
              </a:rPr>
              <a:t>Evaluation of alternatives</a:t>
            </a:r>
          </a:p>
        </p:txBody>
      </p:sp>
      <p:sp>
        <p:nvSpPr>
          <p:cNvPr id="5" name="TextBox 4"/>
          <p:cNvSpPr txBox="1"/>
          <p:nvPr/>
        </p:nvSpPr>
        <p:spPr>
          <a:xfrm>
            <a:off x="2459843" y="2362200"/>
            <a:ext cx="3538513" cy="369332"/>
          </a:xfrm>
          <a:prstGeom prst="rect">
            <a:avLst/>
          </a:prstGeom>
          <a:noFill/>
        </p:spPr>
        <p:txBody>
          <a:bodyPr wrap="square" rtlCol="0">
            <a:spAutoFit/>
          </a:bodyPr>
          <a:lstStyle/>
          <a:p>
            <a:pPr eaLnBrk="1" hangingPunct="1">
              <a:spcBef>
                <a:spcPts val="2000"/>
              </a:spcBef>
              <a:buClr>
                <a:schemeClr val="accent1"/>
              </a:buClr>
              <a:buSzPct val="75000"/>
              <a:buFont typeface="Arial" pitchFamily="34" charset="0"/>
              <a:buChar char="•"/>
            </a:pPr>
            <a:r>
              <a:rPr lang="en-US" i="1" dirty="0">
                <a:solidFill>
                  <a:schemeClr val="tx1">
                    <a:lumMod val="50000"/>
                    <a:lumOff val="50000"/>
                  </a:schemeClr>
                </a:solidFill>
              </a:rPr>
              <a:t> Generation of Alternatives  </a:t>
            </a:r>
          </a:p>
        </p:txBody>
      </p:sp>
      <p:sp>
        <p:nvSpPr>
          <p:cNvPr id="11" name="Title 1"/>
          <p:cNvSpPr>
            <a:spLocks noGrp="1"/>
          </p:cNvSpPr>
          <p:nvPr>
            <p:ph type="title" idx="4294967295"/>
          </p:nvPr>
        </p:nvSpPr>
        <p:spPr>
          <a:xfrm>
            <a:off x="378234" y="1447800"/>
            <a:ext cx="7596188" cy="574675"/>
          </a:xfrm>
        </p:spPr>
        <p:txBody>
          <a:bodyPr/>
          <a:lstStyle/>
          <a:p>
            <a:pPr algn="ctr" eaLnBrk="1" hangingPunct="1"/>
            <a:r>
              <a:rPr lang="en-US" sz="2400" b="1" dirty="0"/>
              <a:t>Steps in Attributes Analysis</a:t>
            </a:r>
            <a:endParaRPr lang="en-US" sz="2400" b="1" dirty="0">
              <a:ea typeface="ＭＳ Ｐゴシック" pitchFamily="34" charset="-128"/>
            </a:endParaRPr>
          </a:p>
        </p:txBody>
      </p:sp>
      <p:sp>
        <p:nvSpPr>
          <p:cNvPr id="12" name="Content Placeholder 2"/>
          <p:cNvSpPr txBox="1">
            <a:spLocks/>
          </p:cNvSpPr>
          <p:nvPr/>
        </p:nvSpPr>
        <p:spPr bwMode="auto">
          <a:xfrm>
            <a:off x="5410200" y="6172200"/>
            <a:ext cx="3124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chemeClr val="bg1">
                    <a:lumMod val="50000"/>
                  </a:schemeClr>
                </a:solidFill>
                <a:latin typeface="Rockwell" pitchFamily="18" charset="0"/>
              </a:rPr>
              <a:t>Symbolic Analogy		</a:t>
            </a:r>
          </a:p>
        </p:txBody>
      </p:sp>
      <p:sp>
        <p:nvSpPr>
          <p:cNvPr id="13" name="Content Placeholder 2"/>
          <p:cNvSpPr txBox="1">
            <a:spLocks/>
          </p:cNvSpPr>
          <p:nvPr/>
        </p:nvSpPr>
        <p:spPr bwMode="auto">
          <a:xfrm>
            <a:off x="1219200" y="6198840"/>
            <a:ext cx="2590800" cy="43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chemeClr val="bg1">
                    <a:lumMod val="50000"/>
                  </a:schemeClr>
                </a:solidFill>
                <a:latin typeface="Rockwell" pitchFamily="18" charset="0"/>
              </a:rPr>
              <a:t>Personal Analogy</a:t>
            </a:r>
          </a:p>
        </p:txBody>
      </p:sp>
      <p:sp>
        <p:nvSpPr>
          <p:cNvPr id="14" name="Content Placeholder 2"/>
          <p:cNvSpPr txBox="1">
            <a:spLocks/>
          </p:cNvSpPr>
          <p:nvPr/>
        </p:nvSpPr>
        <p:spPr bwMode="auto">
          <a:xfrm>
            <a:off x="5410200" y="5665440"/>
            <a:ext cx="2819400" cy="43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rgbClr val="595959"/>
                </a:solidFill>
                <a:latin typeface="Rockwell" pitchFamily="18" charset="0"/>
              </a:rPr>
              <a:t> </a:t>
            </a:r>
            <a:r>
              <a:rPr lang="en-US" dirty="0">
                <a:solidFill>
                  <a:schemeClr val="bg1">
                    <a:lumMod val="50000"/>
                  </a:schemeClr>
                </a:solidFill>
                <a:latin typeface="Rockwell" pitchFamily="18" charset="0"/>
              </a:rPr>
              <a:t>Fantasy Analogy </a:t>
            </a:r>
            <a:r>
              <a:rPr lang="en-US" dirty="0">
                <a:solidFill>
                  <a:srgbClr val="595959"/>
                </a:solidFill>
                <a:latin typeface="Rockwell" pitchFamily="18" charset="0"/>
              </a:rPr>
              <a:t>			</a:t>
            </a:r>
          </a:p>
        </p:txBody>
      </p:sp>
      <p:sp>
        <p:nvSpPr>
          <p:cNvPr id="15"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Tree>
    <p:extLst>
      <p:ext uri="{BB962C8B-B14F-4D97-AF65-F5344CB8AC3E}">
        <p14:creationId xmlns:p14="http://schemas.microsoft.com/office/powerpoint/2010/main" val="403216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edg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edg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edg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4819"/>
                                        </p:tgtEl>
                                        <p:attrNameLst>
                                          <p:attrName>style.visibility</p:attrName>
                                        </p:attrNameLst>
                                      </p:cBhvr>
                                      <p:to>
                                        <p:strVal val="visible"/>
                                      </p:to>
                                    </p:set>
                                    <p:anim calcmode="lin" valueType="num">
                                      <p:cBhvr additive="base">
                                        <p:cTn id="33" dur="1000" fill="hold"/>
                                        <p:tgtEl>
                                          <p:spTgt spid="34819"/>
                                        </p:tgtEl>
                                        <p:attrNameLst>
                                          <p:attrName>ppt_x</p:attrName>
                                        </p:attrNameLst>
                                      </p:cBhvr>
                                      <p:tavLst>
                                        <p:tav tm="0">
                                          <p:val>
                                            <p:strVal val="#ppt_x"/>
                                          </p:val>
                                        </p:tav>
                                        <p:tav tm="100000">
                                          <p:val>
                                            <p:strVal val="#ppt_x"/>
                                          </p:val>
                                        </p:tav>
                                      </p:tavLst>
                                    </p:anim>
                                    <p:anim calcmode="lin" valueType="num">
                                      <p:cBhvr additive="base">
                                        <p:cTn id="34" dur="10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edg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edg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edg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edg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8" grpId="0"/>
      <p:bldP spid="10" grpId="0"/>
      <p:bldP spid="2" grpId="0"/>
      <p:bldP spid="3" grpId="0"/>
      <p:bldP spid="5" grpId="0"/>
      <p:bldP spid="11" grpId="0"/>
      <p:bldP spid="12" grpId="0"/>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457200" y="1738353"/>
            <a:ext cx="7848600" cy="852447"/>
          </a:xfrm>
        </p:spPr>
        <p:txBody>
          <a:bodyPr/>
          <a:lstStyle/>
          <a:p>
            <a:pPr marL="342900" indent="-342900" eaLnBrk="1" hangingPunct="1">
              <a:buFont typeface="Wingdings" pitchFamily="2" charset="2"/>
              <a:buChar char="v"/>
            </a:pPr>
            <a:r>
              <a:rPr lang="en-US" sz="2000" b="1" dirty="0">
                <a:solidFill>
                  <a:schemeClr val="tx2">
                    <a:lumMod val="75000"/>
                    <a:lumOff val="25000"/>
                  </a:schemeClr>
                </a:solidFill>
                <a:ea typeface="ＭＳ Ｐゴシック" pitchFamily="34" charset="-128"/>
              </a:rPr>
              <a:t>Describe how to calculate and use simple averages and basic summary statistics</a:t>
            </a:r>
          </a:p>
        </p:txBody>
      </p:sp>
      <p:sp>
        <p:nvSpPr>
          <p:cNvPr id="3" name="TextBox 2"/>
          <p:cNvSpPr txBox="1"/>
          <p:nvPr/>
        </p:nvSpPr>
        <p:spPr>
          <a:xfrm>
            <a:off x="250824" y="332656"/>
            <a:ext cx="7777559"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304800" y="2979003"/>
            <a:ext cx="82296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Statistics is a problem-solving process that seeks answers to questions through data.</a:t>
            </a:r>
          </a:p>
        </p:txBody>
      </p:sp>
      <p:sp>
        <p:nvSpPr>
          <p:cNvPr id="6" name="TextBox 5"/>
          <p:cNvSpPr txBox="1"/>
          <p:nvPr/>
        </p:nvSpPr>
        <p:spPr>
          <a:xfrm>
            <a:off x="304800" y="4274403"/>
            <a:ext cx="83058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Tables and graphs can provide basic information about variables of interest using simple descriptive statistics.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Recognising</a:t>
            </a:r>
            <a:r>
              <a:rPr lang="en-US" dirty="0"/>
              <a:t> problems</a:t>
            </a:r>
          </a:p>
        </p:txBody>
      </p:sp>
      <p:sp>
        <p:nvSpPr>
          <p:cNvPr id="3" name="Content Placeholder 2"/>
          <p:cNvSpPr>
            <a:spLocks noGrp="1"/>
          </p:cNvSpPr>
          <p:nvPr>
            <p:ph idx="1"/>
          </p:nvPr>
        </p:nvSpPr>
        <p:spPr>
          <a:xfrm>
            <a:off x="498475" y="1981200"/>
            <a:ext cx="5140325" cy="4144963"/>
          </a:xfrm>
        </p:spPr>
        <p:txBody>
          <a:bodyPr/>
          <a:lstStyle/>
          <a:p>
            <a:r>
              <a:rPr lang="en-US" dirty="0"/>
              <a:t>It is an issue or obstacle which make it difficult to achieve a desired goal, objective or purpose.  It refers to a situation, condition, or issue that is yet unresolved.</a:t>
            </a:r>
          </a:p>
          <a:p>
            <a:r>
              <a:rPr lang="en-US" dirty="0"/>
              <a:t>It is a question that motivates you to search for a solution.  This implies first that you want or need to solve a problem and second that you have to search for a way to find a solution.  Whether a question is a problem or an exercise depends on a prior knowledge of the problem solver.</a:t>
            </a:r>
          </a:p>
          <a:p>
            <a:endParaRPr lang="en-US" dirty="0"/>
          </a:p>
        </p:txBody>
      </p:sp>
      <p:pic>
        <p:nvPicPr>
          <p:cNvPr id="4" name="Picture 3"/>
          <p:cNvPicPr>
            <a:picLocks noChangeAspect="1"/>
          </p:cNvPicPr>
          <p:nvPr/>
        </p:nvPicPr>
        <p:blipFill>
          <a:blip r:embed="rId2"/>
          <a:stretch>
            <a:fillRect/>
          </a:stretch>
        </p:blipFill>
        <p:spPr>
          <a:xfrm>
            <a:off x="5638800" y="2286000"/>
            <a:ext cx="3143723" cy="3657600"/>
          </a:xfrm>
          <a:prstGeom prst="rect">
            <a:avLst/>
          </a:prstGeom>
        </p:spPr>
      </p:pic>
    </p:spTree>
    <p:extLst>
      <p:ext uri="{BB962C8B-B14F-4D97-AF65-F5344CB8AC3E}">
        <p14:creationId xmlns:p14="http://schemas.microsoft.com/office/powerpoint/2010/main" val="1936330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865188"/>
          </a:xfrm>
          <a:prstGeom prst="rect">
            <a:avLst/>
          </a:prstGeom>
          <a:noFill/>
          <a:ln w="9525">
            <a:noFill/>
            <a:miter lim="800000"/>
            <a:headEnd/>
            <a:tailEnd/>
          </a:ln>
        </p:spPr>
        <p:txBody>
          <a:bodyPr/>
          <a:lstStyle/>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785812" y="1524000"/>
            <a:ext cx="7596188" cy="444321"/>
          </a:xfrm>
        </p:spPr>
        <p:txBody>
          <a:bodyPr/>
          <a:lstStyle/>
          <a:p>
            <a:pPr marL="342900" indent="-342900" eaLnBrk="1" hangingPunct="1">
              <a:buFont typeface="Wingdings" pitchFamily="2" charset="2"/>
              <a:buChar char="v"/>
            </a:pPr>
            <a:r>
              <a:rPr lang="en-US" sz="2000" b="1" dirty="0">
                <a:solidFill>
                  <a:schemeClr val="tx2">
                    <a:lumMod val="75000"/>
                    <a:lumOff val="25000"/>
                  </a:schemeClr>
                </a:solidFill>
                <a:ea typeface="ＭＳ Ｐゴシック" pitchFamily="34" charset="-128"/>
              </a:rPr>
              <a:t>Describe how to prepare and used data and tables</a:t>
            </a:r>
          </a:p>
        </p:txBody>
      </p:sp>
      <p:sp>
        <p:nvSpPr>
          <p:cNvPr id="7" name="TextBox 6"/>
          <p:cNvSpPr txBox="1"/>
          <p:nvPr/>
        </p:nvSpPr>
        <p:spPr>
          <a:xfrm>
            <a:off x="250825" y="260350"/>
            <a:ext cx="7561585"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graphicFrame>
        <p:nvGraphicFramePr>
          <p:cNvPr id="6" name="Table 5"/>
          <p:cNvGraphicFramePr>
            <a:graphicFrameLocks noGrp="1"/>
          </p:cNvGraphicFramePr>
          <p:nvPr>
            <p:extLst>
              <p:ext uri="{D42A27DB-BD31-4B8C-83A1-F6EECF244321}">
                <p14:modId xmlns:p14="http://schemas.microsoft.com/office/powerpoint/2010/main" val="486208502"/>
              </p:ext>
            </p:extLst>
          </p:nvPr>
        </p:nvGraphicFramePr>
        <p:xfrm>
          <a:off x="410534" y="2209800"/>
          <a:ext cx="8047662" cy="2484000"/>
        </p:xfrm>
        <a:graphic>
          <a:graphicData uri="http://schemas.openxmlformats.org/drawingml/2006/table">
            <a:tbl>
              <a:tblPr/>
              <a:tblGrid>
                <a:gridCol w="574192">
                  <a:extLst>
                    <a:ext uri="{9D8B030D-6E8A-4147-A177-3AD203B41FA5}">
                      <a16:colId xmlns:a16="http://schemas.microsoft.com/office/drawing/2014/main" val="20000"/>
                    </a:ext>
                  </a:extLst>
                </a:gridCol>
                <a:gridCol w="574192">
                  <a:extLst>
                    <a:ext uri="{9D8B030D-6E8A-4147-A177-3AD203B41FA5}">
                      <a16:colId xmlns:a16="http://schemas.microsoft.com/office/drawing/2014/main" val="20001"/>
                    </a:ext>
                  </a:extLst>
                </a:gridCol>
                <a:gridCol w="1112498">
                  <a:extLst>
                    <a:ext uri="{9D8B030D-6E8A-4147-A177-3AD203B41FA5}">
                      <a16:colId xmlns:a16="http://schemas.microsoft.com/office/drawing/2014/main" val="20002"/>
                    </a:ext>
                  </a:extLst>
                </a:gridCol>
                <a:gridCol w="574192">
                  <a:extLst>
                    <a:ext uri="{9D8B030D-6E8A-4147-A177-3AD203B41FA5}">
                      <a16:colId xmlns:a16="http://schemas.microsoft.com/office/drawing/2014/main" val="20003"/>
                    </a:ext>
                  </a:extLst>
                </a:gridCol>
                <a:gridCol w="574192">
                  <a:extLst>
                    <a:ext uri="{9D8B030D-6E8A-4147-A177-3AD203B41FA5}">
                      <a16:colId xmlns:a16="http://schemas.microsoft.com/office/drawing/2014/main" val="20004"/>
                    </a:ext>
                  </a:extLst>
                </a:gridCol>
                <a:gridCol w="574192">
                  <a:extLst>
                    <a:ext uri="{9D8B030D-6E8A-4147-A177-3AD203B41FA5}">
                      <a16:colId xmlns:a16="http://schemas.microsoft.com/office/drawing/2014/main" val="20005"/>
                    </a:ext>
                  </a:extLst>
                </a:gridCol>
                <a:gridCol w="574192">
                  <a:extLst>
                    <a:ext uri="{9D8B030D-6E8A-4147-A177-3AD203B41FA5}">
                      <a16:colId xmlns:a16="http://schemas.microsoft.com/office/drawing/2014/main" val="20006"/>
                    </a:ext>
                  </a:extLst>
                </a:gridCol>
                <a:gridCol w="619051">
                  <a:extLst>
                    <a:ext uri="{9D8B030D-6E8A-4147-A177-3AD203B41FA5}">
                      <a16:colId xmlns:a16="http://schemas.microsoft.com/office/drawing/2014/main" val="20007"/>
                    </a:ext>
                  </a:extLst>
                </a:gridCol>
                <a:gridCol w="574192">
                  <a:extLst>
                    <a:ext uri="{9D8B030D-6E8A-4147-A177-3AD203B41FA5}">
                      <a16:colId xmlns:a16="http://schemas.microsoft.com/office/drawing/2014/main" val="20008"/>
                    </a:ext>
                  </a:extLst>
                </a:gridCol>
                <a:gridCol w="574192">
                  <a:extLst>
                    <a:ext uri="{9D8B030D-6E8A-4147-A177-3AD203B41FA5}">
                      <a16:colId xmlns:a16="http://schemas.microsoft.com/office/drawing/2014/main" val="20009"/>
                    </a:ext>
                  </a:extLst>
                </a:gridCol>
                <a:gridCol w="574192">
                  <a:extLst>
                    <a:ext uri="{9D8B030D-6E8A-4147-A177-3AD203B41FA5}">
                      <a16:colId xmlns:a16="http://schemas.microsoft.com/office/drawing/2014/main" val="20010"/>
                    </a:ext>
                  </a:extLst>
                </a:gridCol>
                <a:gridCol w="1148385">
                  <a:extLst>
                    <a:ext uri="{9D8B030D-6E8A-4147-A177-3AD203B41FA5}">
                      <a16:colId xmlns:a16="http://schemas.microsoft.com/office/drawing/2014/main" val="20011"/>
                    </a:ext>
                  </a:extLst>
                </a:gridCol>
              </a:tblGrid>
              <a:tr h="370527">
                <a:tc gridSpan="3">
                  <a:txBody>
                    <a:bodyPr/>
                    <a:lstStyle/>
                    <a:p>
                      <a:pPr algn="ctr" fontAlgn="b"/>
                      <a:r>
                        <a:rPr lang="en-PH" sz="1100" b="1" i="0" u="none" strike="noStrike" dirty="0">
                          <a:solidFill>
                            <a:schemeClr val="bg1">
                              <a:lumMod val="50000"/>
                            </a:schemeClr>
                          </a:solidFill>
                          <a:effectLst/>
                          <a:latin typeface="Rockwell"/>
                        </a:rPr>
                        <a:t>APPROACH</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gridSpan="5">
                  <a:txBody>
                    <a:bodyPr/>
                    <a:lstStyle/>
                    <a:p>
                      <a:pPr algn="ctr" fontAlgn="b"/>
                      <a:r>
                        <a:rPr lang="en-PH" sz="1100" b="1" i="0" u="none" strike="noStrike" dirty="0">
                          <a:solidFill>
                            <a:schemeClr val="bg1">
                              <a:lumMod val="50000"/>
                            </a:schemeClr>
                          </a:solidFill>
                          <a:effectLst/>
                          <a:latin typeface="Rockwell"/>
                        </a:rPr>
                        <a:t>WHEN TO USE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ctr" fontAlgn="b"/>
                      <a:r>
                        <a:rPr lang="en-PH" sz="1100" b="1" i="0" u="none" strike="noStrike">
                          <a:solidFill>
                            <a:schemeClr val="bg1">
                              <a:lumMod val="50000"/>
                            </a:schemeClr>
                          </a:solidFill>
                          <a:effectLst/>
                          <a:latin typeface="Rockwell"/>
                        </a:rPr>
                        <a:t>WHAT</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0"/>
                  </a:ext>
                </a:extLst>
              </a:tr>
              <a:tr h="168421">
                <a:tc gridSpan="3">
                  <a:txBody>
                    <a:bodyPr/>
                    <a:lstStyle/>
                    <a:p>
                      <a:pPr algn="l" fontAlgn="b"/>
                      <a:r>
                        <a:rPr lang="en-PH" sz="1000" b="0" i="0" u="none" strike="noStrike">
                          <a:solidFill>
                            <a:schemeClr val="bg1">
                              <a:lumMod val="50000"/>
                            </a:schemeClr>
                          </a:solidFill>
                          <a:effectLst/>
                          <a:latin typeface="Rockwell"/>
                        </a:rPr>
                        <a:t>Write Action Plan</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Suspected cause(s) cannot be</a:t>
                      </a:r>
                    </a:p>
                  </a:txBody>
                  <a:tcPr marL="8421" marR="8421" marT="8421" marB="0" anchor="b">
                    <a:lnL w="1270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gridSpan="4">
                  <a:txBody>
                    <a:bodyPr/>
                    <a:lstStyle/>
                    <a:p>
                      <a:pPr algn="l" fontAlgn="b"/>
                      <a:r>
                        <a:rPr lang="en-PH" sz="1000" b="0" i="0" u="none" strike="noStrike">
                          <a:solidFill>
                            <a:schemeClr val="bg1">
                              <a:lumMod val="50000"/>
                            </a:schemeClr>
                          </a:solidFill>
                          <a:effectLst/>
                          <a:latin typeface="Rockwell"/>
                        </a:rPr>
                        <a:t>Brainstorm solutions to major</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1"/>
                  </a:ext>
                </a:extLst>
              </a:tr>
              <a:tr h="160000">
                <a:tc gridSpan="3">
                  <a:txBody>
                    <a:bodyPr/>
                    <a:lstStyle/>
                    <a:p>
                      <a:pPr algn="l" fontAlgn="b"/>
                      <a:r>
                        <a:rPr lang="en-PH" sz="1000" b="0" i="0" u="none" strike="noStrike">
                          <a:solidFill>
                            <a:schemeClr val="bg1">
                              <a:lumMod val="50000"/>
                            </a:schemeClr>
                          </a:solidFill>
                          <a:effectLst/>
                          <a:latin typeface="Rockwell"/>
                        </a:rPr>
                        <a:t>(for Cause Remedies)</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changed or undone easily once</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PH" sz="1000" b="0" i="0" u="none" strike="noStrike">
                          <a:solidFill>
                            <a:schemeClr val="bg1">
                              <a:lumMod val="50000"/>
                            </a:schemeClr>
                          </a:solidFill>
                          <a:effectLst/>
                          <a:latin typeface="Rockwell"/>
                        </a:rPr>
                        <a:t>causes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they are made; dependent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variable (other than Measure</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Solution "areas" identified for</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4"/>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of Effectiveness) not obvious;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PH" sz="1000" b="0" i="0" u="none" strike="noStrike">
                          <a:solidFill>
                            <a:schemeClr val="bg1">
                              <a:lumMod val="50000"/>
                            </a:schemeClr>
                          </a:solidFill>
                          <a:effectLst/>
                          <a:latin typeface="Rockwell"/>
                        </a:rPr>
                        <a:t>major causes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dirty="0">
                          <a:solidFill>
                            <a:schemeClr val="bg1">
                              <a:lumMod val="50000"/>
                            </a:schemeClr>
                          </a:solidFill>
                          <a:effectLst/>
                          <a:latin typeface="Rockwell"/>
                        </a:rPr>
                        <a:t>lack of data to study causes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Action Plan written to describe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7"/>
                  </a:ext>
                </a:extLst>
              </a:tr>
              <a:tr h="168421">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PH" sz="1000" b="0" i="0" u="none" strike="noStrike">
                          <a:solidFill>
                            <a:schemeClr val="bg1">
                              <a:lumMod val="50000"/>
                            </a:schemeClr>
                          </a:solidFill>
                          <a:effectLst/>
                          <a:latin typeface="Rockwell"/>
                        </a:rPr>
                        <a:t>What, Who, how of solutions</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8"/>
                  </a:ext>
                </a:extLst>
              </a:tr>
              <a:tr h="160000">
                <a:tc gridSpan="3">
                  <a:txBody>
                    <a:bodyPr/>
                    <a:lstStyle/>
                    <a:p>
                      <a:pPr algn="l" fontAlgn="b"/>
                      <a:r>
                        <a:rPr lang="en-PH" sz="1000" b="0" i="0" u="none" strike="noStrike">
                          <a:solidFill>
                            <a:schemeClr val="bg1">
                              <a:lumMod val="50000"/>
                            </a:schemeClr>
                          </a:solidFill>
                          <a:effectLst/>
                          <a:latin typeface="Rockwell"/>
                        </a:rPr>
                        <a:t>Write Experimental test Plan</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gridSpan="5">
                  <a:txBody>
                    <a:bodyPr/>
                    <a:lstStyle/>
                    <a:p>
                      <a:pPr algn="l" fontAlgn="b"/>
                      <a:r>
                        <a:rPr lang="en-PH" sz="1000" b="0" i="0" u="none" strike="noStrike">
                          <a:solidFill>
                            <a:schemeClr val="bg1">
                              <a:lumMod val="50000"/>
                            </a:schemeClr>
                          </a:solidFill>
                          <a:effectLst/>
                          <a:latin typeface="Rockwell"/>
                        </a:rPr>
                        <a:t>When the suspected cause(s) can "operate"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Experimental Design test Plan written to </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9"/>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l" fontAlgn="b"/>
                      <a:r>
                        <a:rPr lang="en-PH" sz="1000" b="0" i="0" u="none" strike="noStrike">
                          <a:solidFill>
                            <a:schemeClr val="bg1">
                              <a:lumMod val="50000"/>
                            </a:schemeClr>
                          </a:solidFill>
                          <a:effectLst/>
                          <a:latin typeface="Rockwell"/>
                        </a:rPr>
                        <a:t>at two or more levels; the levels can be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test and verify all major causes, uses other</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0"/>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l" fontAlgn="b"/>
                      <a:r>
                        <a:rPr lang="en-PH" sz="1000" b="0" i="0" u="none" strike="noStrike">
                          <a:solidFill>
                            <a:schemeClr val="bg1">
                              <a:lumMod val="50000"/>
                            </a:schemeClr>
                          </a:solidFill>
                          <a:effectLst/>
                          <a:latin typeface="Rockwell"/>
                        </a:rPr>
                        <a:t>deliberately and easily altered; the effects</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techniques or experimental design</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1"/>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l" fontAlgn="b"/>
                      <a:r>
                        <a:rPr lang="en-PH" sz="1000" b="0" i="0" u="none" strike="noStrike">
                          <a:solidFill>
                            <a:schemeClr val="bg1">
                              <a:lumMod val="50000"/>
                            </a:schemeClr>
                          </a:solidFill>
                          <a:effectLst/>
                          <a:latin typeface="Rockwell"/>
                        </a:rPr>
                        <a:t>can be measured through dependent</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2">
                  <a:txBody>
                    <a:bodyPr/>
                    <a:lstStyle/>
                    <a:p>
                      <a:pPr algn="l" fontAlgn="b"/>
                      <a:r>
                        <a:rPr lang="en-PH" sz="1000" b="0" i="0" u="none" strike="noStrike">
                          <a:solidFill>
                            <a:schemeClr val="bg1">
                              <a:lumMod val="50000"/>
                            </a:schemeClr>
                          </a:solidFill>
                          <a:effectLst/>
                          <a:latin typeface="Rockwell"/>
                        </a:rPr>
                        <a:t>techniques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68421">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dirty="0">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PH" sz="1000" b="0" i="0" u="none" strike="noStrike">
                          <a:solidFill>
                            <a:schemeClr val="bg1">
                              <a:lumMod val="50000"/>
                            </a:schemeClr>
                          </a:solidFill>
                          <a:effectLst/>
                          <a:latin typeface="Rockwell"/>
                        </a:rPr>
                        <a:t>variables</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dirty="0">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9" name="TextBox 8"/>
          <p:cNvSpPr txBox="1"/>
          <p:nvPr/>
        </p:nvSpPr>
        <p:spPr>
          <a:xfrm>
            <a:off x="152400" y="4953000"/>
            <a:ext cx="8839200" cy="1477328"/>
          </a:xfrm>
          <a:prstGeom prst="rect">
            <a:avLst/>
          </a:prstGeom>
          <a:noFill/>
        </p:spPr>
        <p:txBody>
          <a:bodyPr wrap="square" rtlCol="0">
            <a:spAutoFit/>
          </a:bodyPr>
          <a:lstStyle/>
          <a:p>
            <a:pPr algn="just"/>
            <a:r>
              <a:rPr lang="en-PH" b="0" dirty="0">
                <a:solidFill>
                  <a:schemeClr val="bg1">
                    <a:lumMod val="50000"/>
                  </a:schemeClr>
                </a:solidFill>
              </a:rPr>
              <a:t>Shown in the data above is the distinction between these two strategies and in particular, the difference between an Action Plan and Experimental Test Plan. It will necessary to use a combination of Action Plans and Experimental Test Plans.  That is, for some cause areas an Action Plan is appropriate and other causes within the same problem, carrying out an Experimental Test Plan is the best route.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3" name="TextBox 2"/>
          <p:cNvSpPr txBox="1"/>
          <p:nvPr/>
        </p:nvSpPr>
        <p:spPr>
          <a:xfrm>
            <a:off x="250825" y="332655"/>
            <a:ext cx="7705551"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752649" y="1600200"/>
            <a:ext cx="7248351" cy="400110"/>
          </a:xfrm>
          <a:prstGeom prst="rect">
            <a:avLst/>
          </a:prstGeom>
          <a:noFill/>
        </p:spPr>
        <p:txBody>
          <a:bodyPr wrap="square" rtlCol="0">
            <a:spAutoFit/>
          </a:bodyPr>
          <a:lstStyle/>
          <a:p>
            <a:pPr marL="342900" indent="-342900">
              <a:buFont typeface="Wingdings" pitchFamily="2" charset="2"/>
              <a:buChar char="v"/>
            </a:pPr>
            <a:r>
              <a:rPr lang="en-US" sz="2000" dirty="0">
                <a:solidFill>
                  <a:srgbClr val="2B142D">
                    <a:lumMod val="75000"/>
                    <a:lumOff val="25000"/>
                  </a:srgbClr>
                </a:solidFill>
                <a:latin typeface="Rockwell"/>
              </a:rPr>
              <a:t>Describe the interpretation of charts and diagrams</a:t>
            </a:r>
            <a:endParaRPr lang="en-PH" sz="1600" dirty="0"/>
          </a:p>
        </p:txBody>
      </p:sp>
      <p:pic>
        <p:nvPicPr>
          <p:cNvPr id="10" name="Picture 9" descr="Ishikawa_Fishbone_Diagram.svg.png"/>
          <p:cNvPicPr>
            <a:picLocks noChangeAspect="1"/>
          </p:cNvPicPr>
          <p:nvPr/>
        </p:nvPicPr>
        <p:blipFill>
          <a:blip r:embed="rId2"/>
          <a:stretch>
            <a:fillRect/>
          </a:stretch>
        </p:blipFill>
        <p:spPr>
          <a:xfrm>
            <a:off x="3048000" y="2287781"/>
            <a:ext cx="5968515" cy="4113019"/>
          </a:xfrm>
          <a:prstGeom prst="rect">
            <a:avLst/>
          </a:prstGeom>
        </p:spPr>
      </p:pic>
      <p:sp>
        <p:nvSpPr>
          <p:cNvPr id="6" name="Rectangle 5"/>
          <p:cNvSpPr/>
          <p:nvPr/>
        </p:nvSpPr>
        <p:spPr>
          <a:xfrm>
            <a:off x="187786" y="2509877"/>
            <a:ext cx="2987699" cy="3785652"/>
          </a:xfrm>
          <a:prstGeom prst="rect">
            <a:avLst/>
          </a:prstGeom>
        </p:spPr>
        <p:txBody>
          <a:bodyPr wrap="square">
            <a:spAutoFit/>
          </a:bodyPr>
          <a:lstStyle/>
          <a:p>
            <a:pPr marL="228600" lvl="0" indent="-228600" eaLnBrk="0" hangingPunct="0">
              <a:spcBef>
                <a:spcPts val="2000"/>
              </a:spcBef>
              <a:buClr>
                <a:srgbClr val="663366"/>
              </a:buClr>
              <a:buSzPct val="75000"/>
            </a:pPr>
            <a:r>
              <a:rPr lang="en-US" sz="2000" b="0" dirty="0">
                <a:solidFill>
                  <a:prstClr val="black">
                    <a:lumMod val="65000"/>
                    <a:lumOff val="35000"/>
                  </a:prstClr>
                </a:solidFill>
                <a:latin typeface="Rockwell"/>
                <a:ea typeface="ＭＳ Ｐゴシック" charset="0"/>
              </a:rPr>
              <a:t>   </a:t>
            </a:r>
            <a:r>
              <a:rPr lang="en-US" sz="2000" b="0" dirty="0">
                <a:solidFill>
                  <a:schemeClr val="bg1">
                    <a:lumMod val="50000"/>
                  </a:schemeClr>
                </a:solidFill>
                <a:latin typeface="Rockwell"/>
                <a:ea typeface="ＭＳ Ｐゴシック" charset="0"/>
              </a:rPr>
              <a:t>Ishikawa diagram, in fishbone shape, showing factors of Equipment, Process, People, Materials, Environment and Management, all affecting the overall problem. Smaller arrows connect the sub-causes to major causes.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edge">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3" name="TextBox 2"/>
          <p:cNvSpPr txBox="1"/>
          <p:nvPr/>
        </p:nvSpPr>
        <p:spPr>
          <a:xfrm>
            <a:off x="228600" y="2209800"/>
            <a:ext cx="8458200" cy="4042132"/>
          </a:xfrm>
          <a:prstGeom prst="rect">
            <a:avLst/>
          </a:prstGeom>
          <a:noFill/>
        </p:spPr>
        <p:txBody>
          <a:bodyPr wrap="square" rtlCol="0">
            <a:spAutoFit/>
          </a:bodyPr>
          <a:lstStyle/>
          <a:p>
            <a:pPr marL="228600" lvl="0" indent="-228600" algn="just" eaLnBrk="0" hangingPunct="0">
              <a:spcBef>
                <a:spcPts val="2000"/>
              </a:spcBef>
              <a:buClr>
                <a:srgbClr val="663366"/>
              </a:buClr>
              <a:buSzPct val="75000"/>
            </a:pPr>
            <a:r>
              <a:rPr lang="en-US" sz="2400" dirty="0">
                <a:solidFill>
                  <a:schemeClr val="bg1">
                    <a:lumMod val="50000"/>
                  </a:schemeClr>
                </a:solidFill>
                <a:latin typeface="Rockwell"/>
                <a:ea typeface="ＭＳ Ｐゴシック" charset="0"/>
              </a:rPr>
              <a:t>    Ishikawa diagrams</a:t>
            </a:r>
          </a:p>
          <a:p>
            <a:pPr marL="228600" lvl="0" indent="-228600" algn="just" eaLnBrk="0" hangingPunct="0">
              <a:spcBef>
                <a:spcPts val="2000"/>
              </a:spcBef>
              <a:buClr>
                <a:srgbClr val="663366"/>
              </a:buClr>
              <a:buSzPct val="75000"/>
            </a:pPr>
            <a:r>
              <a:rPr lang="en-US" sz="2400" dirty="0">
                <a:solidFill>
                  <a:prstClr val="black">
                    <a:lumMod val="65000"/>
                    <a:lumOff val="35000"/>
                  </a:prstClr>
                </a:solidFill>
                <a:latin typeface="Rockwell"/>
                <a:ea typeface="ＭＳ Ｐゴシック" charset="0"/>
              </a:rPr>
              <a:t>	</a:t>
            </a:r>
            <a:r>
              <a:rPr lang="en-US" sz="2400" b="0" dirty="0">
                <a:solidFill>
                  <a:schemeClr val="bg1">
                    <a:lumMod val="50000"/>
                  </a:schemeClr>
                </a:solidFill>
                <a:latin typeface="Rockwell"/>
                <a:ea typeface="ＭＳ Ｐゴシック" charset="0"/>
              </a:rPr>
              <a:t>(also called </a:t>
            </a:r>
            <a:r>
              <a:rPr lang="en-US" sz="2400" dirty="0">
                <a:solidFill>
                  <a:schemeClr val="bg1">
                    <a:lumMod val="50000"/>
                  </a:schemeClr>
                </a:solidFill>
                <a:latin typeface="Rockwell"/>
                <a:ea typeface="ＭＳ Ｐゴシック" charset="0"/>
              </a:rPr>
              <a:t>fishbone diagrams</a:t>
            </a:r>
            <a:r>
              <a:rPr lang="en-US" sz="2400" b="0" dirty="0">
                <a:solidFill>
                  <a:schemeClr val="bg1">
                    <a:lumMod val="50000"/>
                  </a:schemeClr>
                </a:solidFill>
                <a:latin typeface="Rockwell"/>
                <a:ea typeface="ＭＳ Ｐゴシック" charset="0"/>
              </a:rPr>
              <a:t>, </a:t>
            </a:r>
            <a:r>
              <a:rPr lang="en-US" sz="2400" dirty="0">
                <a:solidFill>
                  <a:schemeClr val="bg1">
                    <a:lumMod val="50000"/>
                  </a:schemeClr>
                </a:solidFill>
                <a:latin typeface="Rockwell"/>
                <a:ea typeface="ＭＳ Ｐゴシック" charset="0"/>
              </a:rPr>
              <a:t>herringbone diagrams</a:t>
            </a:r>
            <a:r>
              <a:rPr lang="en-US" sz="2400" b="0" dirty="0">
                <a:solidFill>
                  <a:schemeClr val="bg1">
                    <a:lumMod val="50000"/>
                  </a:schemeClr>
                </a:solidFill>
                <a:latin typeface="Rockwell"/>
                <a:ea typeface="ＭＳ Ｐゴシック" charset="0"/>
              </a:rPr>
              <a:t>, </a:t>
            </a:r>
            <a:r>
              <a:rPr lang="en-US" sz="2400" dirty="0">
                <a:solidFill>
                  <a:schemeClr val="bg1">
                    <a:lumMod val="50000"/>
                  </a:schemeClr>
                </a:solidFill>
                <a:latin typeface="Rockwell"/>
                <a:ea typeface="ＭＳ Ｐゴシック" charset="0"/>
              </a:rPr>
              <a:t>cause-and-effect diagrams</a:t>
            </a:r>
            <a:r>
              <a:rPr lang="en-US" sz="2400" b="0" dirty="0">
                <a:solidFill>
                  <a:schemeClr val="bg1">
                    <a:lumMod val="50000"/>
                  </a:schemeClr>
                </a:solidFill>
                <a:latin typeface="Rockwell"/>
                <a:ea typeface="ＭＳ Ｐゴシック" charset="0"/>
              </a:rPr>
              <a:t>, or </a:t>
            </a:r>
            <a:r>
              <a:rPr lang="en-US" sz="2400" dirty="0" err="1">
                <a:solidFill>
                  <a:schemeClr val="bg1">
                    <a:lumMod val="50000"/>
                  </a:schemeClr>
                </a:solidFill>
                <a:latin typeface="Rockwell"/>
                <a:ea typeface="ＭＳ Ｐゴシック" charset="0"/>
              </a:rPr>
              <a:t>Fishikawa</a:t>
            </a:r>
            <a:r>
              <a:rPr lang="en-US" sz="2400" b="0" dirty="0">
                <a:solidFill>
                  <a:schemeClr val="bg1">
                    <a:lumMod val="50000"/>
                  </a:schemeClr>
                </a:solidFill>
                <a:latin typeface="Rockwell"/>
                <a:ea typeface="ＭＳ Ｐゴシック" charset="0"/>
              </a:rPr>
              <a:t>) are causal diagrams created by Kaoru Ishikawa (1968) that show the causes of a specific event. Common uses of the Ishikawa diagram are product design and quality defect prevention, to identify potential factors causing an overall effect. Each cause or reason for imperfection is a source of variation. Causes are usually grouped into major categories to identify these sources of variation.</a:t>
            </a:r>
          </a:p>
        </p:txBody>
      </p:sp>
      <p:sp>
        <p:nvSpPr>
          <p:cNvPr id="4" name="TextBox 3"/>
          <p:cNvSpPr txBox="1"/>
          <p:nvPr/>
        </p:nvSpPr>
        <p:spPr>
          <a:xfrm>
            <a:off x="747712" y="1581090"/>
            <a:ext cx="7329488"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interpretation of charts and diagrams</a:t>
            </a:r>
            <a:endParaRPr lang="en-PH" sz="16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88330"/>
            <a:ext cx="7778999"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3" name="TextBox 2"/>
          <p:cNvSpPr txBox="1"/>
          <p:nvPr/>
        </p:nvSpPr>
        <p:spPr>
          <a:xfrm>
            <a:off x="228600" y="2667000"/>
            <a:ext cx="2905288" cy="3416320"/>
          </a:xfrm>
          <a:prstGeom prst="rect">
            <a:avLst/>
          </a:prstGeom>
          <a:noFill/>
        </p:spPr>
        <p:txBody>
          <a:bodyPr wrap="square" rtlCol="0">
            <a:spAutoFit/>
          </a:bodyPr>
          <a:lstStyle/>
          <a:p>
            <a:pPr>
              <a:buNone/>
            </a:pPr>
            <a:r>
              <a:rPr lang="en-US" dirty="0">
                <a:solidFill>
                  <a:schemeClr val="bg1">
                    <a:lumMod val="50000"/>
                  </a:schemeClr>
                </a:solidFill>
              </a:rPr>
              <a:t>Pareto Chart</a:t>
            </a:r>
          </a:p>
          <a:p>
            <a:pPr>
              <a:buNone/>
            </a:pPr>
            <a:r>
              <a:rPr lang="en-US" dirty="0">
                <a:solidFill>
                  <a:schemeClr val="bg1">
                    <a:lumMod val="50000"/>
                  </a:schemeClr>
                </a:solidFill>
              </a:rPr>
              <a:t>	A Pareto chart, named after </a:t>
            </a:r>
            <a:r>
              <a:rPr lang="en-US" dirty="0" err="1">
                <a:solidFill>
                  <a:schemeClr val="bg1">
                    <a:lumMod val="50000"/>
                  </a:schemeClr>
                </a:solidFill>
              </a:rPr>
              <a:t>Vilfredo</a:t>
            </a:r>
            <a:r>
              <a:rPr lang="en-US" dirty="0">
                <a:solidFill>
                  <a:schemeClr val="bg1">
                    <a:lumMod val="50000"/>
                  </a:schemeClr>
                </a:solidFill>
              </a:rPr>
              <a:t> Pareto, is a type of chart that contains both bars and a line graph, where individual values are represented in descending order by bars, and the cumulative total is represented by the line.</a:t>
            </a:r>
          </a:p>
        </p:txBody>
      </p:sp>
      <p:pic>
        <p:nvPicPr>
          <p:cNvPr id="7" name="Picture 6" descr="Pareto.PNG"/>
          <p:cNvPicPr>
            <a:picLocks noChangeAspect="1"/>
          </p:cNvPicPr>
          <p:nvPr/>
        </p:nvPicPr>
        <p:blipFill>
          <a:blip r:embed="rId2"/>
          <a:stretch>
            <a:fillRect/>
          </a:stretch>
        </p:blipFill>
        <p:spPr>
          <a:xfrm>
            <a:off x="3048000" y="2409160"/>
            <a:ext cx="5955095" cy="3839240"/>
          </a:xfrm>
          <a:prstGeom prst="rect">
            <a:avLst/>
          </a:prstGeom>
        </p:spPr>
      </p:pic>
      <p:sp>
        <p:nvSpPr>
          <p:cNvPr id="4" name="TextBox 3"/>
          <p:cNvSpPr txBox="1"/>
          <p:nvPr/>
        </p:nvSpPr>
        <p:spPr>
          <a:xfrm>
            <a:off x="250825" y="1484784"/>
            <a:ext cx="7778999" cy="830997"/>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interpretation of charts and diagrams</a:t>
            </a:r>
            <a:endParaRPr lang="en-PH"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edge">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4" name="TextBox 3"/>
          <p:cNvSpPr txBox="1"/>
          <p:nvPr/>
        </p:nvSpPr>
        <p:spPr>
          <a:xfrm>
            <a:off x="250826" y="1556792"/>
            <a:ext cx="7634288" cy="830997"/>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interpretation of charts and diagrams</a:t>
            </a:r>
            <a:endParaRPr lang="en-PH" dirty="0">
              <a:solidFill>
                <a:prstClr val="black"/>
              </a:solidFill>
            </a:endParaRPr>
          </a:p>
        </p:txBody>
      </p:sp>
      <p:pic>
        <p:nvPicPr>
          <p:cNvPr id="5" name="Picture 2" descr="Run ch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2590800"/>
            <a:ext cx="5279504" cy="3810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250826" y="2440742"/>
            <a:ext cx="3482974" cy="3960058"/>
          </a:xfrm>
          <a:prstGeom prst="rect">
            <a:avLst/>
          </a:prstGeom>
          <a:noFill/>
        </p:spPr>
        <p:txBody>
          <a:bodyPr wrap="square" rtlCol="0">
            <a:spAutoFit/>
          </a:bodyPr>
          <a:lstStyle/>
          <a:p>
            <a:pPr marL="228600" lvl="0" indent="-228600" eaLnBrk="0" hangingPunct="0">
              <a:spcBef>
                <a:spcPts val="2000"/>
              </a:spcBef>
              <a:buClr>
                <a:srgbClr val="663366"/>
              </a:buClr>
              <a:buSzPct val="75000"/>
            </a:pPr>
            <a:r>
              <a:rPr lang="en-US" sz="1400" dirty="0">
                <a:solidFill>
                  <a:schemeClr val="bg1">
                    <a:lumMod val="50000"/>
                  </a:schemeClr>
                </a:solidFill>
                <a:latin typeface="Rockwell"/>
                <a:ea typeface="ＭＳ Ｐゴシック" charset="0"/>
              </a:rPr>
              <a:t>Control Chart</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Good way to show data over time</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Collect data over time.  Look for the average.</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Consider the moving average for rapidly changing results.</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Set control limits for upper and lower boundaries.</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Look for “out of control” patterns.  Points outside control limits, run up and down, points always and under  or over average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edge">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3" name="TextBox 2"/>
          <p:cNvSpPr txBox="1"/>
          <p:nvPr/>
        </p:nvSpPr>
        <p:spPr>
          <a:xfrm>
            <a:off x="250825" y="1700808"/>
            <a:ext cx="7634288" cy="461665"/>
          </a:xfrm>
          <a:prstGeom prst="rect">
            <a:avLst/>
          </a:prstGeom>
          <a:noFill/>
        </p:spPr>
        <p:txBody>
          <a:bodyPr wrap="square" rtlCol="0">
            <a:spAutoFit/>
          </a:bodyPr>
          <a:lstStyle/>
          <a:p>
            <a:pPr marL="342900" lvl="0" indent="-342900" algn="ctr">
              <a:buFont typeface="Wingdings" pitchFamily="2" charset="2"/>
              <a:buChar char="v"/>
            </a:pPr>
            <a:r>
              <a:rPr lang="en-US" sz="2400" dirty="0">
                <a:solidFill>
                  <a:srgbClr val="2B142D">
                    <a:lumMod val="75000"/>
                    <a:lumOff val="25000"/>
                  </a:srgbClr>
                </a:solidFill>
                <a:latin typeface="Rockwell"/>
              </a:rPr>
              <a:t>Describe how to evaluate options.</a:t>
            </a:r>
          </a:p>
        </p:txBody>
      </p:sp>
      <p:sp>
        <p:nvSpPr>
          <p:cNvPr id="6" name="TextBox 5"/>
          <p:cNvSpPr txBox="1"/>
          <p:nvPr/>
        </p:nvSpPr>
        <p:spPr>
          <a:xfrm>
            <a:off x="152400" y="2438400"/>
            <a:ext cx="8305800" cy="830997"/>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Wingdings" pitchFamily="2" charset="2"/>
              <a:buChar char="q"/>
            </a:pPr>
            <a:r>
              <a:rPr lang="en-US" sz="2400" b="0" dirty="0">
                <a:solidFill>
                  <a:prstClr val="black">
                    <a:lumMod val="50000"/>
                    <a:lumOff val="50000"/>
                  </a:prstClr>
                </a:solidFill>
                <a:latin typeface="Rockwell"/>
                <a:ea typeface="ＭＳ Ｐゴシック" charset="0"/>
              </a:rPr>
              <a:t>To evaluate options  you should use </a:t>
            </a:r>
            <a:r>
              <a:rPr lang="en-US" sz="2400" b="0" i="1" dirty="0">
                <a:solidFill>
                  <a:prstClr val="black">
                    <a:lumMod val="50000"/>
                    <a:lumOff val="50000"/>
                  </a:prstClr>
                </a:solidFill>
                <a:latin typeface="Rockwell"/>
                <a:ea typeface="ＭＳ Ｐゴシック" charset="0"/>
              </a:rPr>
              <a:t>critical thinking skills</a:t>
            </a:r>
            <a:r>
              <a:rPr lang="en-US" sz="2400" b="0" dirty="0">
                <a:solidFill>
                  <a:prstClr val="black">
                    <a:lumMod val="50000"/>
                    <a:lumOff val="50000"/>
                  </a:prstClr>
                </a:solidFill>
                <a:latin typeface="Rockwell"/>
                <a:ea typeface="ＭＳ Ｐゴシック" charset="0"/>
              </a:rPr>
              <a:t> and feel confident in your decision.  </a:t>
            </a:r>
            <a:endParaRPr lang="en-US" sz="2400" b="0" i="1" dirty="0">
              <a:solidFill>
                <a:prstClr val="black">
                  <a:lumMod val="50000"/>
                  <a:lumOff val="50000"/>
                </a:prstClr>
              </a:solidFill>
              <a:latin typeface="Rockwell"/>
              <a:ea typeface="ＭＳ Ｐゴシック" charset="0"/>
            </a:endParaRPr>
          </a:p>
        </p:txBody>
      </p:sp>
      <p:sp>
        <p:nvSpPr>
          <p:cNvPr id="7" name="TextBox 6"/>
          <p:cNvSpPr txBox="1"/>
          <p:nvPr/>
        </p:nvSpPr>
        <p:spPr>
          <a:xfrm>
            <a:off x="228600" y="3506212"/>
            <a:ext cx="8363272" cy="3046988"/>
          </a:xfrm>
          <a:prstGeom prst="rect">
            <a:avLst/>
          </a:prstGeom>
          <a:noFill/>
        </p:spPr>
        <p:txBody>
          <a:bodyPr wrap="square" rtlCol="0">
            <a:spAutoFit/>
          </a:bodyPr>
          <a:lstStyle/>
          <a:p>
            <a:pPr marL="228600" lvl="0" indent="-228600" algn="just" eaLnBrk="0" hangingPunct="0">
              <a:spcBef>
                <a:spcPts val="2000"/>
              </a:spcBef>
              <a:buClr>
                <a:srgbClr val="663366"/>
              </a:buClr>
              <a:buSzPct val="75000"/>
            </a:pPr>
            <a:r>
              <a:rPr lang="en-US" sz="2000" b="0" dirty="0">
                <a:solidFill>
                  <a:prstClr val="black">
                    <a:lumMod val="50000"/>
                    <a:lumOff val="50000"/>
                  </a:prstClr>
                </a:solidFill>
                <a:latin typeface="Rockwell"/>
                <a:ea typeface="ＭＳ Ｐゴシック" charset="0"/>
              </a:rPr>
              <a:t>	</a:t>
            </a:r>
            <a:r>
              <a:rPr lang="en-US" sz="2400" b="0" dirty="0">
                <a:solidFill>
                  <a:prstClr val="black">
                    <a:lumMod val="50000"/>
                    <a:lumOff val="50000"/>
                  </a:prstClr>
                </a:solidFill>
                <a:latin typeface="Rockwell"/>
                <a:ea typeface="ＭＳ Ｐゴシック" charset="0"/>
              </a:rPr>
              <a:t>Critical thinking is the important skill set to develop for your personal and professional life.   Practice critical thinking by taking the time to reflect on possible outcomes.  Analyze the things you watch, read and listen to according to pros or cons.  Critical thinking often takes often takes out of their comfort zone, so try to put yourself out of your mental comfort zone more often,  and you will find you can think faster and smarter.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3" name="TextBox 2"/>
          <p:cNvSpPr txBox="1"/>
          <p:nvPr/>
        </p:nvSpPr>
        <p:spPr>
          <a:xfrm>
            <a:off x="366713" y="1447800"/>
            <a:ext cx="7634287" cy="461665"/>
          </a:xfrm>
          <a:prstGeom prst="rect">
            <a:avLst/>
          </a:prstGeom>
          <a:noFill/>
        </p:spPr>
        <p:txBody>
          <a:bodyPr wrap="square" rtlCol="0">
            <a:spAutoFit/>
          </a:bodyPr>
          <a:lstStyle/>
          <a:p>
            <a:pPr marL="342900" lvl="0" indent="-342900" algn="ctr">
              <a:buFont typeface="Wingdings" pitchFamily="2" charset="2"/>
              <a:buChar char="v"/>
            </a:pPr>
            <a:r>
              <a:rPr lang="en-US" sz="2400" dirty="0">
                <a:solidFill>
                  <a:srgbClr val="2B142D">
                    <a:lumMod val="75000"/>
                    <a:lumOff val="25000"/>
                  </a:srgbClr>
                </a:solidFill>
                <a:latin typeface="Rockwell"/>
              </a:rPr>
              <a:t>Describe how to evaluate options.</a:t>
            </a:r>
          </a:p>
        </p:txBody>
      </p:sp>
      <p:sp>
        <p:nvSpPr>
          <p:cNvPr id="4" name="TextBox 3"/>
          <p:cNvSpPr txBox="1"/>
          <p:nvPr/>
        </p:nvSpPr>
        <p:spPr>
          <a:xfrm>
            <a:off x="152400" y="1981200"/>
            <a:ext cx="8610600" cy="2677656"/>
          </a:xfrm>
          <a:prstGeom prst="rect">
            <a:avLst/>
          </a:prstGeom>
          <a:noFill/>
        </p:spPr>
        <p:txBody>
          <a:bodyPr wrap="square" rtlCol="0">
            <a:spAutoFit/>
          </a:bodyPr>
          <a:lstStyle/>
          <a:p>
            <a:pPr marL="342900" indent="-342900" algn="just">
              <a:buFont typeface="Wingdings" pitchFamily="2" charset="2"/>
              <a:buChar char="q"/>
            </a:pPr>
            <a:r>
              <a:rPr lang="en-US" sz="2400" b="0" dirty="0">
                <a:solidFill>
                  <a:prstClr val="black">
                    <a:lumMod val="50000"/>
                    <a:lumOff val="50000"/>
                  </a:prstClr>
                </a:solidFill>
                <a:latin typeface="Rockwell"/>
                <a:ea typeface="ＭＳ Ｐゴシック" charset="0"/>
              </a:rPr>
              <a:t>It is recommended by many that when making a decisions you should list all the option as well your criteria in order to sort out the best path to take.  And there are many decision making tools and techniques designed for this purpose, decision trees,  decision matrix, decision risk matrices, spreadsheet and database analysis programs and so on.</a:t>
            </a:r>
          </a:p>
        </p:txBody>
      </p:sp>
      <p:sp>
        <p:nvSpPr>
          <p:cNvPr id="6" name="TextBox 5"/>
          <p:cNvSpPr txBox="1"/>
          <p:nvPr/>
        </p:nvSpPr>
        <p:spPr>
          <a:xfrm>
            <a:off x="152400" y="4321076"/>
            <a:ext cx="8686800" cy="2308324"/>
          </a:xfrm>
          <a:prstGeom prst="rect">
            <a:avLst/>
          </a:prstGeom>
          <a:noFill/>
        </p:spPr>
        <p:txBody>
          <a:bodyPr wrap="square" rtlCol="0">
            <a:spAutoFit/>
          </a:bodyPr>
          <a:lstStyle/>
          <a:p>
            <a:endParaRPr lang="en-US" sz="2400" b="0" dirty="0">
              <a:solidFill>
                <a:prstClr val="black">
                  <a:lumMod val="50000"/>
                  <a:lumOff val="50000"/>
                </a:prstClr>
              </a:solidFill>
              <a:latin typeface="Rockwell"/>
              <a:ea typeface="ＭＳ Ｐゴシック" charset="0"/>
            </a:endParaRPr>
          </a:p>
          <a:p>
            <a:pPr marL="342900" indent="-342900" algn="just">
              <a:buFont typeface="Wingdings" pitchFamily="2" charset="2"/>
              <a:buChar char="q"/>
            </a:pPr>
            <a:r>
              <a:rPr lang="en-US" sz="2400" b="0" dirty="0">
                <a:solidFill>
                  <a:prstClr val="black">
                    <a:lumMod val="50000"/>
                    <a:lumOff val="50000"/>
                  </a:prstClr>
                </a:solidFill>
                <a:latin typeface="Rockwell"/>
                <a:ea typeface="ＭＳ Ｐゴシック" charset="0"/>
              </a:rPr>
              <a:t>And basically the idea here is to make sure that you’re  making </a:t>
            </a:r>
            <a:r>
              <a:rPr lang="en-US" sz="2400" b="0" i="1" dirty="0">
                <a:solidFill>
                  <a:prstClr val="black">
                    <a:lumMod val="50000"/>
                    <a:lumOff val="50000"/>
                  </a:prstClr>
                </a:solidFill>
                <a:latin typeface="Rockwell"/>
                <a:ea typeface="ＭＳ Ｐゴシック" charset="0"/>
              </a:rPr>
              <a:t>the best choice</a:t>
            </a:r>
            <a:r>
              <a:rPr lang="en-US" sz="2400" b="0" dirty="0">
                <a:solidFill>
                  <a:prstClr val="black">
                    <a:lumMod val="50000"/>
                    <a:lumOff val="50000"/>
                  </a:prstClr>
                </a:solidFill>
                <a:latin typeface="Rockwell"/>
                <a:ea typeface="ＭＳ Ｐゴシック" charset="0"/>
              </a:rPr>
              <a:t> and </a:t>
            </a:r>
            <a:r>
              <a:rPr lang="en-US" sz="2400" b="0" i="1" dirty="0">
                <a:solidFill>
                  <a:prstClr val="black">
                    <a:lumMod val="50000"/>
                    <a:lumOff val="50000"/>
                  </a:prstClr>
                </a:solidFill>
                <a:latin typeface="Rockwell"/>
                <a:ea typeface="ＭＳ Ｐゴシック" charset="0"/>
              </a:rPr>
              <a:t>avoiding negative consequences.  </a:t>
            </a:r>
            <a:r>
              <a:rPr lang="en-US" sz="2400" b="0" dirty="0">
                <a:solidFill>
                  <a:prstClr val="black">
                    <a:lumMod val="50000"/>
                    <a:lumOff val="50000"/>
                  </a:prstClr>
                </a:solidFill>
                <a:latin typeface="Rockwell"/>
                <a:ea typeface="ＭＳ Ｐゴシック" charset="0"/>
              </a:rPr>
              <a:t>At the same time, it is often where people waste time, worrying about what will happen and trying to predict the future.</a:t>
            </a:r>
            <a:endParaRPr lang="en-PH" sz="2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3" name="TextBox 2"/>
          <p:cNvSpPr txBox="1"/>
          <p:nvPr/>
        </p:nvSpPr>
        <p:spPr>
          <a:xfrm>
            <a:off x="838200" y="1447800"/>
            <a:ext cx="6934200"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importance of adequate and relevant information for effective decision-making</a:t>
            </a:r>
          </a:p>
        </p:txBody>
      </p:sp>
      <p:sp>
        <p:nvSpPr>
          <p:cNvPr id="4" name="TextBox 3"/>
          <p:cNvSpPr txBox="1"/>
          <p:nvPr/>
        </p:nvSpPr>
        <p:spPr>
          <a:xfrm>
            <a:off x="228600" y="2438400"/>
            <a:ext cx="83820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An effective decision is one that optimizes some set of factors</a:t>
            </a:r>
          </a:p>
        </p:txBody>
      </p:sp>
      <p:sp>
        <p:nvSpPr>
          <p:cNvPr id="5" name="TextBox 4"/>
          <p:cNvSpPr txBox="1"/>
          <p:nvPr/>
        </p:nvSpPr>
        <p:spPr>
          <a:xfrm>
            <a:off x="228600" y="3429000"/>
            <a:ext cx="84582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Consider relevant information to resist the temptation to consider everything in a case as a “fact”</a:t>
            </a:r>
          </a:p>
        </p:txBody>
      </p:sp>
      <p:sp>
        <p:nvSpPr>
          <p:cNvPr id="7" name="TextBox 6"/>
          <p:cNvSpPr txBox="1"/>
          <p:nvPr/>
        </p:nvSpPr>
        <p:spPr>
          <a:xfrm>
            <a:off x="228600" y="4495800"/>
            <a:ext cx="83820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Create relevant information, if not available,  by blending together the data given in the case</a:t>
            </a:r>
          </a:p>
        </p:txBody>
      </p:sp>
      <p:sp>
        <p:nvSpPr>
          <p:cNvPr id="8" name="TextBox 7"/>
          <p:cNvSpPr txBox="1"/>
          <p:nvPr/>
        </p:nvSpPr>
        <p:spPr>
          <a:xfrm>
            <a:off x="228600" y="5562600"/>
            <a:ext cx="86106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An effective decision is one which is action-oriented, goal-directed, and provides efficiency in implementation.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P spid="5"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TextBox 1"/>
          <p:cNvSpPr txBox="1"/>
          <p:nvPr/>
        </p:nvSpPr>
        <p:spPr>
          <a:xfrm>
            <a:off x="381000" y="1563469"/>
            <a:ext cx="7777559" cy="646331"/>
          </a:xfrm>
          <a:prstGeom prst="rect">
            <a:avLst/>
          </a:prstGeom>
          <a:noFill/>
        </p:spPr>
        <p:txBody>
          <a:bodyPr wrap="square" rtlCol="0">
            <a:spAutoFit/>
          </a:bodyPr>
          <a:lstStyle/>
          <a:p>
            <a:pPr marL="342900" lvl="0" indent="-342900">
              <a:buFont typeface="Wingdings" pitchFamily="2" charset="2"/>
              <a:buChar char="v"/>
            </a:pPr>
            <a:r>
              <a:rPr lang="en-US" dirty="0">
                <a:solidFill>
                  <a:srgbClr val="2B142D">
                    <a:lumMod val="75000"/>
                    <a:lumOff val="25000"/>
                  </a:srgbClr>
                </a:solidFill>
                <a:latin typeface="Rockwell"/>
              </a:rPr>
              <a:t>Describe the importance of adequate and relevant information for effective decision-making</a:t>
            </a:r>
          </a:p>
        </p:txBody>
      </p:sp>
      <p:sp>
        <p:nvSpPr>
          <p:cNvPr id="7" name="TextBox 6"/>
          <p:cNvSpPr txBox="1"/>
          <p:nvPr/>
        </p:nvSpPr>
        <p:spPr>
          <a:xfrm>
            <a:off x="-228600" y="2381071"/>
            <a:ext cx="9144000" cy="1200329"/>
          </a:xfrm>
          <a:prstGeom prst="rect">
            <a:avLst/>
          </a:prstGeom>
          <a:noFill/>
        </p:spPr>
        <p:txBody>
          <a:bodyPr wrap="square" rtlCol="0">
            <a:spAutoFit/>
          </a:bodyPr>
          <a:lstStyle/>
          <a:p>
            <a:pPr marL="685800" lvl="1"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Action oriented - decisions are </a:t>
            </a:r>
            <a:r>
              <a:rPr lang="en-US" sz="2400" b="0" i="1" dirty="0">
                <a:solidFill>
                  <a:schemeClr val="bg1">
                    <a:lumMod val="50000"/>
                  </a:schemeClr>
                </a:solidFill>
                <a:latin typeface="Rockwell"/>
                <a:ea typeface="ＭＳ Ｐゴシック" charset="0"/>
              </a:rPr>
              <a:t>action-oriented </a:t>
            </a:r>
            <a:r>
              <a:rPr lang="en-US" sz="2400" b="0" dirty="0">
                <a:solidFill>
                  <a:schemeClr val="bg1">
                    <a:lumMod val="50000"/>
                  </a:schemeClr>
                </a:solidFill>
                <a:latin typeface="Rockwell"/>
                <a:ea typeface="ＭＳ Ｐゴシック" charset="0"/>
              </a:rPr>
              <a:t>and are directed towards relevant and controllable aspects of the environment.</a:t>
            </a:r>
          </a:p>
        </p:txBody>
      </p:sp>
      <p:sp>
        <p:nvSpPr>
          <p:cNvPr id="5" name="TextBox 4"/>
          <p:cNvSpPr txBox="1"/>
          <p:nvPr/>
        </p:nvSpPr>
        <p:spPr>
          <a:xfrm>
            <a:off x="0" y="3697069"/>
            <a:ext cx="8610600" cy="646331"/>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Decisions are totally pragmatic in nature and their value is dependent on the success of the actions that follow.</a:t>
            </a:r>
          </a:p>
        </p:txBody>
      </p:sp>
      <p:sp>
        <p:nvSpPr>
          <p:cNvPr id="6" name="TextBox 5"/>
          <p:cNvSpPr txBox="1"/>
          <p:nvPr/>
        </p:nvSpPr>
        <p:spPr>
          <a:xfrm>
            <a:off x="0" y="4459069"/>
            <a:ext cx="8534400" cy="646331"/>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Decisions may be treated as an intervening variable which may ultimately lead to the end-result variables.</a:t>
            </a:r>
          </a:p>
        </p:txBody>
      </p:sp>
      <p:sp>
        <p:nvSpPr>
          <p:cNvPr id="8" name="TextBox 7"/>
          <p:cNvSpPr txBox="1"/>
          <p:nvPr/>
        </p:nvSpPr>
        <p:spPr>
          <a:xfrm>
            <a:off x="0" y="5276671"/>
            <a:ext cx="8534400" cy="1200329"/>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From this point of view, decisions should ultimately find their utility in implementation.  Therefore, the decisions to be effective must specify the various actions which are to be taken to achieve the objective necessitating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7" grpId="0"/>
      <p:bldP spid="5" grpId="0"/>
      <p:bldP spid="6"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144" y="260648"/>
            <a:ext cx="7704856"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372344" y="1628800"/>
            <a:ext cx="7704856" cy="646331"/>
          </a:xfrm>
          <a:prstGeom prst="rect">
            <a:avLst/>
          </a:prstGeom>
          <a:noFill/>
        </p:spPr>
        <p:txBody>
          <a:bodyPr wrap="square" rtlCol="0">
            <a:spAutoFit/>
          </a:bodyPr>
          <a:lstStyle/>
          <a:p>
            <a:pPr marL="342900" lvl="0" indent="-342900">
              <a:buFont typeface="Wingdings" pitchFamily="2" charset="2"/>
              <a:buChar char="v"/>
            </a:pPr>
            <a:r>
              <a:rPr lang="en-US" dirty="0">
                <a:solidFill>
                  <a:srgbClr val="2B142D">
                    <a:lumMod val="75000"/>
                    <a:lumOff val="25000"/>
                  </a:srgbClr>
                </a:solidFill>
                <a:latin typeface="Rockwell"/>
              </a:rPr>
              <a:t>Describe the importance of adequate and relevant information for effective decision-making</a:t>
            </a:r>
          </a:p>
        </p:txBody>
      </p:sp>
      <p:sp>
        <p:nvSpPr>
          <p:cNvPr id="2" name="TextBox 1"/>
          <p:cNvSpPr txBox="1"/>
          <p:nvPr/>
        </p:nvSpPr>
        <p:spPr>
          <a:xfrm>
            <a:off x="-152400" y="2438400"/>
            <a:ext cx="8382000" cy="1323439"/>
          </a:xfrm>
          <a:prstGeom prst="rect">
            <a:avLst/>
          </a:prstGeom>
          <a:noFill/>
        </p:spPr>
        <p:txBody>
          <a:bodyPr wrap="square" rtlCol="0">
            <a:spAutoFit/>
          </a:bodyPr>
          <a:lstStyle/>
          <a:p>
            <a:pPr marL="742950" lvl="1" indent="-28575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Goal Direction – organizations are goal-directed units and, therefore, any organizational process, including decision making, should be goal-directed to enable the organization to meet its objectives.</a:t>
            </a:r>
          </a:p>
        </p:txBody>
      </p:sp>
      <p:sp>
        <p:nvSpPr>
          <p:cNvPr id="6" name="TextBox 5"/>
          <p:cNvSpPr txBox="1"/>
          <p:nvPr/>
        </p:nvSpPr>
        <p:spPr>
          <a:xfrm>
            <a:off x="152400" y="3856672"/>
            <a:ext cx="8305800" cy="1477328"/>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Naturally , the value of the decision and the associated action is related to the dispatch with which the goal is achieved.  While the value of the decision is dependent on the attainment of a given goal or set of goals, such attainment is a function of both the accuracy of the decision and its implementation.</a:t>
            </a:r>
          </a:p>
        </p:txBody>
      </p:sp>
      <p:sp>
        <p:nvSpPr>
          <p:cNvPr id="7" name="TextBox 6"/>
          <p:cNvSpPr txBox="1"/>
          <p:nvPr/>
        </p:nvSpPr>
        <p:spPr>
          <a:xfrm>
            <a:off x="152400" y="5401270"/>
            <a:ext cx="8229600" cy="923330"/>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In evaluating the decision, then, a distinction should be made between the effects of goal attainment brought about by the better decision and those attainments arising out of execution.</a:t>
            </a:r>
          </a:p>
        </p:txBody>
      </p:sp>
    </p:spTree>
    <p:extLst>
      <p:ext uri="{BB962C8B-B14F-4D97-AF65-F5344CB8AC3E}">
        <p14:creationId xmlns:p14="http://schemas.microsoft.com/office/powerpoint/2010/main" val="1209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problems</a:t>
            </a:r>
          </a:p>
        </p:txBody>
      </p:sp>
      <p:sp>
        <p:nvSpPr>
          <p:cNvPr id="3" name="Content Placeholder 2"/>
          <p:cNvSpPr>
            <a:spLocks noGrp="1"/>
          </p:cNvSpPr>
          <p:nvPr>
            <p:ph idx="1"/>
          </p:nvPr>
        </p:nvSpPr>
        <p:spPr>
          <a:xfrm>
            <a:off x="498475" y="1981200"/>
            <a:ext cx="5368925" cy="4144963"/>
          </a:xfrm>
        </p:spPr>
        <p:txBody>
          <a:bodyPr/>
          <a:lstStyle/>
          <a:p>
            <a:r>
              <a:rPr lang="en-US" dirty="0"/>
              <a:t>Defining a problem can be tricky.  You need to evaluate the situation and, if necessary, get guidance as to exactly what is the problem.  If you fail to correctly define the problem you may continue to get the same undesirable outcomes. </a:t>
            </a:r>
          </a:p>
          <a:p>
            <a:r>
              <a:rPr lang="en-US" dirty="0"/>
              <a:t>A good way to define a problem is to write down a accurate statement which </a:t>
            </a:r>
            <a:r>
              <a:rPr lang="en-US" dirty="0" err="1"/>
              <a:t>summarises</a:t>
            </a:r>
            <a:r>
              <a:rPr lang="en-US" dirty="0"/>
              <a:t> the problem, and write down where you want to be after the problem has been resolved.  The objective is to get as much as information as possible.</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5954656" y="2133600"/>
            <a:ext cx="2884543" cy="3048000"/>
          </a:xfrm>
          <a:prstGeom prst="rect">
            <a:avLst/>
          </a:prstGeom>
        </p:spPr>
      </p:pic>
    </p:spTree>
    <p:extLst>
      <p:ext uri="{BB962C8B-B14F-4D97-AF65-F5344CB8AC3E}">
        <p14:creationId xmlns:p14="http://schemas.microsoft.com/office/powerpoint/2010/main" val="3756135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800" y="188640"/>
            <a:ext cx="7632848"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866156" y="1484784"/>
            <a:ext cx="6982444"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importance of adequate and relevant information for effective decision-making</a:t>
            </a:r>
          </a:p>
        </p:txBody>
      </p:sp>
      <p:sp>
        <p:nvSpPr>
          <p:cNvPr id="7" name="TextBox 6"/>
          <p:cNvSpPr txBox="1"/>
          <p:nvPr/>
        </p:nvSpPr>
        <p:spPr>
          <a:xfrm>
            <a:off x="266800" y="2438400"/>
            <a:ext cx="8420000" cy="341632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Efficiency in Implementation – an effective decision should provide the way in which it can be implemented.  Therefore, decision making should take into account all the possible factors not only in terms of external context but also in internal context so that a question can be implemented properly.  Often, the results are obtain by proper implementation of proper decision.  Therefore a brilliant may fail if it is not suitable for the implementation.</a:t>
            </a:r>
            <a:endParaRPr lang="en-US" sz="2000" b="0" dirty="0">
              <a:solidFill>
                <a:schemeClr val="bg1">
                  <a:lumMod val="50000"/>
                </a:schemeClr>
              </a:solidFill>
              <a:latin typeface="Rockwell"/>
              <a:ea typeface="ＭＳ Ｐゴシック" charset="0"/>
            </a:endParaRPr>
          </a:p>
        </p:txBody>
      </p:sp>
    </p:spTree>
    <p:extLst>
      <p:ext uri="{BB962C8B-B14F-4D97-AF65-F5344CB8AC3E}">
        <p14:creationId xmlns:p14="http://schemas.microsoft.com/office/powerpoint/2010/main" val="34938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7"/>
            <a:ext cx="7704856"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821160" y="1502276"/>
            <a:ext cx="7560840"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importance of adequate and relevant information for effective decision-making</a:t>
            </a:r>
          </a:p>
        </p:txBody>
      </p:sp>
      <p:sp>
        <p:nvSpPr>
          <p:cNvPr id="6" name="TextBox 5"/>
          <p:cNvSpPr txBox="1"/>
          <p:nvPr/>
        </p:nvSpPr>
        <p:spPr>
          <a:xfrm>
            <a:off x="-108520" y="2209800"/>
            <a:ext cx="7992888" cy="430887"/>
          </a:xfrm>
          <a:prstGeom prst="rect">
            <a:avLst/>
          </a:prstGeom>
          <a:noFill/>
        </p:spPr>
        <p:txBody>
          <a:bodyPr wrap="square" rtlCol="0">
            <a:spAutoFit/>
          </a:bodyPr>
          <a:lstStyle/>
          <a:p>
            <a:pPr marL="685800" lvl="1"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Effective decision-making:</a:t>
            </a:r>
          </a:p>
        </p:txBody>
      </p:sp>
      <p:sp>
        <p:nvSpPr>
          <p:cNvPr id="7" name="TextBox 6"/>
          <p:cNvSpPr txBox="1"/>
          <p:nvPr/>
        </p:nvSpPr>
        <p:spPr>
          <a:xfrm>
            <a:off x="457200" y="5867400"/>
            <a:ext cx="7992888" cy="369332"/>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is straightforward, reliable,  easy to use, and flexible. </a:t>
            </a:r>
          </a:p>
        </p:txBody>
      </p:sp>
      <p:sp>
        <p:nvSpPr>
          <p:cNvPr id="8" name="TextBox 7"/>
          <p:cNvSpPr txBox="1"/>
          <p:nvPr/>
        </p:nvSpPr>
        <p:spPr>
          <a:xfrm>
            <a:off x="457200" y="2667000"/>
            <a:ext cx="4724400" cy="369332"/>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focuses on what is important.</a:t>
            </a:r>
          </a:p>
        </p:txBody>
      </p:sp>
      <p:sp>
        <p:nvSpPr>
          <p:cNvPr id="9" name="TextBox 8"/>
          <p:cNvSpPr txBox="1"/>
          <p:nvPr/>
        </p:nvSpPr>
        <p:spPr>
          <a:xfrm>
            <a:off x="457200" y="3124200"/>
            <a:ext cx="4724400" cy="369332"/>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is logical and consistent</a:t>
            </a:r>
            <a:r>
              <a:rPr lang="en-US" dirty="0">
                <a:solidFill>
                  <a:schemeClr val="bg1">
                    <a:lumMod val="50000"/>
                  </a:schemeClr>
                </a:solidFill>
                <a:latin typeface="Rockwell"/>
                <a:ea typeface="ＭＳ Ｐゴシック" charset="0"/>
              </a:rPr>
              <a:t>.</a:t>
            </a:r>
          </a:p>
        </p:txBody>
      </p:sp>
      <p:sp>
        <p:nvSpPr>
          <p:cNvPr id="10" name="TextBox 9"/>
          <p:cNvSpPr txBox="1"/>
          <p:nvPr/>
        </p:nvSpPr>
        <p:spPr>
          <a:xfrm>
            <a:off x="457200" y="3581400"/>
            <a:ext cx="8001000" cy="646331"/>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acknowledges both subjective and objective thinking and blends analytical with intuitive thinking.</a:t>
            </a:r>
          </a:p>
        </p:txBody>
      </p:sp>
      <p:sp>
        <p:nvSpPr>
          <p:cNvPr id="11" name="TextBox 10"/>
          <p:cNvSpPr txBox="1"/>
          <p:nvPr/>
        </p:nvSpPr>
        <p:spPr>
          <a:xfrm>
            <a:off x="457200" y="4343400"/>
            <a:ext cx="8001000" cy="646331"/>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requires only as much information in analysis as is necessary  to resolve a particular dilemma.</a:t>
            </a:r>
          </a:p>
        </p:txBody>
      </p:sp>
      <p:sp>
        <p:nvSpPr>
          <p:cNvPr id="12" name="TextBox 11"/>
          <p:cNvSpPr txBox="1"/>
          <p:nvPr/>
        </p:nvSpPr>
        <p:spPr>
          <a:xfrm>
            <a:off x="457200" y="5105400"/>
            <a:ext cx="8001000" cy="646331"/>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encourages and guides the gathering of relevant information  and informed opinion.</a:t>
            </a:r>
          </a:p>
        </p:txBody>
      </p:sp>
    </p:spTree>
    <p:extLst>
      <p:ext uri="{BB962C8B-B14F-4D97-AF65-F5344CB8AC3E}">
        <p14:creationId xmlns:p14="http://schemas.microsoft.com/office/powerpoint/2010/main" val="268347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500" fill="hold"/>
                                        <p:tgtEl>
                                          <p:spTgt spid="7"/>
                                        </p:tgtEl>
                                        <p:attrNameLst>
                                          <p:attrName>ppt_x</p:attrName>
                                        </p:attrNameLst>
                                      </p:cBhvr>
                                      <p:tavLst>
                                        <p:tav tm="0">
                                          <p:val>
                                            <p:strVal val="#ppt_x"/>
                                          </p:val>
                                        </p:tav>
                                        <p:tav tm="100000">
                                          <p:val>
                                            <p:strVal val="#ppt_x"/>
                                          </p:val>
                                        </p:tav>
                                      </p:tavLst>
                                    </p:anim>
                                    <p:anim calcmode="lin" valueType="num">
                                      <p:cBhvr additive="base">
                                        <p:cTn id="5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TextBox 1"/>
          <p:cNvSpPr txBox="1"/>
          <p:nvPr/>
        </p:nvSpPr>
        <p:spPr>
          <a:xfrm>
            <a:off x="246013" y="1371600"/>
            <a:ext cx="7634288" cy="400110"/>
          </a:xfrm>
          <a:prstGeom prst="rect">
            <a:avLst/>
          </a:prstGeom>
          <a:noFill/>
        </p:spPr>
        <p:txBody>
          <a:bodyPr wrap="square" rtlCol="0">
            <a:spAutoFit/>
          </a:bodyPr>
          <a:lstStyle/>
          <a:p>
            <a:pPr marL="342900" lvl="0" indent="-342900" algn="ctr">
              <a:buFont typeface="Wingdings" pitchFamily="2" charset="2"/>
              <a:buChar char="v"/>
            </a:pPr>
            <a:r>
              <a:rPr lang="en-US" sz="2000" dirty="0">
                <a:solidFill>
                  <a:srgbClr val="2B142D">
                    <a:lumMod val="75000"/>
                    <a:lumOff val="25000"/>
                  </a:srgbClr>
                </a:solidFill>
                <a:latin typeface="Rockwell"/>
              </a:rPr>
              <a:t>Identify techniques in decision-making.</a:t>
            </a:r>
          </a:p>
        </p:txBody>
      </p:sp>
      <p:sp>
        <p:nvSpPr>
          <p:cNvPr id="4" name="TextBox 3"/>
          <p:cNvSpPr txBox="1"/>
          <p:nvPr/>
        </p:nvSpPr>
        <p:spPr>
          <a:xfrm>
            <a:off x="152400" y="1752600"/>
            <a:ext cx="7561585" cy="461665"/>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Techniques</a:t>
            </a:r>
            <a:r>
              <a:rPr lang="en-US" sz="2200" b="0" dirty="0">
                <a:solidFill>
                  <a:schemeClr val="bg1">
                    <a:lumMod val="50000"/>
                  </a:schemeClr>
                </a:solidFill>
                <a:latin typeface="Rockwell"/>
                <a:ea typeface="ＭＳ Ｐゴシック" charset="0"/>
              </a:rPr>
              <a:t> in Decision-making</a:t>
            </a:r>
          </a:p>
        </p:txBody>
      </p:sp>
      <p:sp>
        <p:nvSpPr>
          <p:cNvPr id="5" name="TextBox 4"/>
          <p:cNvSpPr txBox="1"/>
          <p:nvPr/>
        </p:nvSpPr>
        <p:spPr>
          <a:xfrm>
            <a:off x="152400" y="2209800"/>
            <a:ext cx="85344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Cost/Benefit Analysis </a:t>
            </a:r>
            <a:r>
              <a:rPr lang="en-US" sz="2400" b="0" dirty="0">
                <a:solidFill>
                  <a:schemeClr val="bg1">
                    <a:lumMod val="50000"/>
                  </a:schemeClr>
                </a:solidFill>
                <a:latin typeface="Rockwell"/>
                <a:ea typeface="ＭＳ Ｐゴシック" charset="0"/>
              </a:rPr>
              <a:t>– a tool that allows the decision maker to simply compare the costs with the benefit of something</a:t>
            </a:r>
          </a:p>
        </p:txBody>
      </p:sp>
      <p:sp>
        <p:nvSpPr>
          <p:cNvPr id="6" name="TextBox 5"/>
          <p:cNvSpPr txBox="1"/>
          <p:nvPr/>
        </p:nvSpPr>
        <p:spPr>
          <a:xfrm>
            <a:off x="152400" y="3429000"/>
            <a:ext cx="8610600" cy="2308324"/>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SWOT</a:t>
            </a:r>
            <a:r>
              <a:rPr lang="en-US" sz="2400" b="0" dirty="0">
                <a:solidFill>
                  <a:schemeClr val="bg1">
                    <a:lumMod val="50000"/>
                  </a:schemeClr>
                </a:solidFill>
                <a:latin typeface="Rockwell"/>
                <a:ea typeface="ＭＳ Ｐゴシック" charset="0"/>
              </a:rPr>
              <a:t> – the acronym stands Strengths, Weaknesses, Opportunities, and Threats.  It is very useful and effective tool for various situations in businesses and organizations wherein the strengths and weaknesses are identified as well as the opportunities and threats in order to arrive at sound decisions</a:t>
            </a:r>
          </a:p>
        </p:txBody>
      </p:sp>
      <p:sp>
        <p:nvSpPr>
          <p:cNvPr id="7" name="TextBox 6"/>
          <p:cNvSpPr txBox="1"/>
          <p:nvPr/>
        </p:nvSpPr>
        <p:spPr>
          <a:xfrm>
            <a:off x="152400" y="5638800"/>
            <a:ext cx="86106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Pareto Analysis </a:t>
            </a:r>
            <a:r>
              <a:rPr lang="en-US" sz="2400" b="0" dirty="0">
                <a:solidFill>
                  <a:schemeClr val="bg1">
                    <a:lumMod val="50000"/>
                  </a:schemeClr>
                </a:solidFill>
                <a:latin typeface="Rockwell"/>
                <a:ea typeface="ＭＳ Ｐゴシック" charset="0"/>
              </a:rPr>
              <a:t>– this tool is useful in focusing on major causes for changes that will bring about huge benefits  to the decision maker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4" grpId="0"/>
      <p:bldP spid="5"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TextBox 1"/>
          <p:cNvSpPr txBox="1"/>
          <p:nvPr/>
        </p:nvSpPr>
        <p:spPr>
          <a:xfrm>
            <a:off x="228600" y="2052935"/>
            <a:ext cx="7597937" cy="461665"/>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Techniques in Decision-making</a:t>
            </a:r>
          </a:p>
        </p:txBody>
      </p:sp>
      <p:sp>
        <p:nvSpPr>
          <p:cNvPr id="3" name="TextBox 2"/>
          <p:cNvSpPr txBox="1"/>
          <p:nvPr/>
        </p:nvSpPr>
        <p:spPr>
          <a:xfrm>
            <a:off x="515615" y="1447800"/>
            <a:ext cx="7561585" cy="461665"/>
          </a:xfrm>
          <a:prstGeom prst="rect">
            <a:avLst/>
          </a:prstGeom>
          <a:noFill/>
        </p:spPr>
        <p:txBody>
          <a:bodyPr wrap="square" rtlCol="0">
            <a:spAutoFit/>
          </a:bodyPr>
          <a:lstStyle/>
          <a:p>
            <a:pPr marL="342900" lvl="0" indent="-342900" algn="ctr">
              <a:buFont typeface="Wingdings" pitchFamily="2" charset="2"/>
              <a:buChar char="v"/>
            </a:pPr>
            <a:r>
              <a:rPr lang="en-US" sz="2400" dirty="0">
                <a:solidFill>
                  <a:srgbClr val="2B142D">
                    <a:lumMod val="75000"/>
                    <a:lumOff val="25000"/>
                  </a:srgbClr>
                </a:solidFill>
                <a:latin typeface="Rockwell"/>
              </a:rPr>
              <a:t>Identify techniques in decision-making.</a:t>
            </a:r>
          </a:p>
        </p:txBody>
      </p:sp>
      <p:sp>
        <p:nvSpPr>
          <p:cNvPr id="5" name="TextBox 4"/>
          <p:cNvSpPr txBox="1"/>
          <p:nvPr/>
        </p:nvSpPr>
        <p:spPr>
          <a:xfrm>
            <a:off x="228600" y="4057471"/>
            <a:ext cx="86106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err="1">
                <a:solidFill>
                  <a:schemeClr val="bg1">
                    <a:lumMod val="50000"/>
                  </a:schemeClr>
                </a:solidFill>
                <a:latin typeface="Rockwell"/>
                <a:ea typeface="ＭＳ Ｐゴシック" charset="0"/>
              </a:rPr>
              <a:t>Starbusting</a:t>
            </a:r>
            <a:r>
              <a:rPr lang="en-US" sz="2400" b="0" dirty="0">
                <a:solidFill>
                  <a:schemeClr val="bg1">
                    <a:lumMod val="50000"/>
                  </a:schemeClr>
                </a:solidFill>
                <a:latin typeface="Rockwell"/>
                <a:ea typeface="ＭＳ Ｐゴシック" charset="0"/>
              </a:rPr>
              <a:t> – is a process of gaining knowledge on new ideas through brainstorming but the focus is more on the questions and not the answer</a:t>
            </a:r>
          </a:p>
        </p:txBody>
      </p:sp>
      <p:sp>
        <p:nvSpPr>
          <p:cNvPr id="6" name="TextBox 5"/>
          <p:cNvSpPr txBox="1"/>
          <p:nvPr/>
        </p:nvSpPr>
        <p:spPr>
          <a:xfrm>
            <a:off x="228600" y="2468940"/>
            <a:ext cx="8534400" cy="1569660"/>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Stepladder-Technique</a:t>
            </a:r>
            <a:r>
              <a:rPr lang="en-US" sz="2400" b="0" dirty="0">
                <a:solidFill>
                  <a:schemeClr val="bg1">
                    <a:lumMod val="50000"/>
                  </a:schemeClr>
                </a:solidFill>
                <a:latin typeface="Rockwell"/>
                <a:ea typeface="ＭＳ Ｐゴシック" charset="0"/>
              </a:rPr>
              <a:t> – the technique works by managing the entry or admission of members in a decision making group.  It encourages every member to contribute ideas and alternatives to the group</a:t>
            </a:r>
          </a:p>
        </p:txBody>
      </p:sp>
      <p:sp>
        <p:nvSpPr>
          <p:cNvPr id="7" name="TextBox 6"/>
          <p:cNvSpPr txBox="1"/>
          <p:nvPr/>
        </p:nvSpPr>
        <p:spPr>
          <a:xfrm>
            <a:off x="228600" y="5276671"/>
            <a:ext cx="86868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PMI</a:t>
            </a:r>
            <a:r>
              <a:rPr lang="en-US" sz="2400" b="0" dirty="0">
                <a:solidFill>
                  <a:schemeClr val="bg1">
                    <a:lumMod val="50000"/>
                  </a:schemeClr>
                </a:solidFill>
                <a:latin typeface="Rockwell"/>
                <a:ea typeface="ＭＳ Ｐゴシック" charset="0"/>
              </a:rPr>
              <a:t> – is used for arriving at quick decisions that do not quite have problems.  The acronym stands for Plus, Minuses and Interesting points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P spid="5" grpId="0"/>
      <p:bldP spid="6"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4" name="TextBox 3"/>
          <p:cNvSpPr txBox="1"/>
          <p:nvPr/>
        </p:nvSpPr>
        <p:spPr>
          <a:xfrm>
            <a:off x="381000" y="2656344"/>
            <a:ext cx="8153400" cy="2677656"/>
          </a:xfrm>
          <a:prstGeom prst="rect">
            <a:avLst/>
          </a:prstGeom>
          <a:noFill/>
        </p:spPr>
        <p:txBody>
          <a:bodyPr wrap="square" rtlCol="0">
            <a:spAutoFit/>
          </a:bodyPr>
          <a:lstStyle/>
          <a:p>
            <a:pPr marL="342900" lvl="0" indent="-342900" algn="just">
              <a:buFont typeface="Wingdings" pitchFamily="2" charset="2"/>
              <a:buChar char="q"/>
            </a:pPr>
            <a:r>
              <a:rPr lang="en-US" sz="2400" b="0" dirty="0">
                <a:solidFill>
                  <a:prstClr val="black">
                    <a:lumMod val="50000"/>
                    <a:lumOff val="50000"/>
                  </a:prstClr>
                </a:solidFill>
                <a:latin typeface="Rockwell"/>
                <a:ea typeface="ＭＳ Ｐゴシック" charset="0"/>
              </a:rPr>
              <a:t>Decision making without planning is fairly common, it is often not pretty.  Planning allows decisions to be made in a much more comfortable and intelligent way.  Planning even makes a decisions easier by providing guidelines and goals for decision.  We might even say that planning is a type of decision simplification technique.</a:t>
            </a:r>
          </a:p>
        </p:txBody>
      </p:sp>
      <p:sp>
        <p:nvSpPr>
          <p:cNvPr id="3" name="TextBox 2"/>
          <p:cNvSpPr txBox="1"/>
          <p:nvPr/>
        </p:nvSpPr>
        <p:spPr>
          <a:xfrm>
            <a:off x="323528" y="1595735"/>
            <a:ext cx="7982272"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simple planning 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4"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TextBox 1"/>
          <p:cNvSpPr txBox="1"/>
          <p:nvPr/>
        </p:nvSpPr>
        <p:spPr>
          <a:xfrm>
            <a:off x="371649" y="1600200"/>
            <a:ext cx="7705551"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simple planning techniques</a:t>
            </a:r>
          </a:p>
        </p:txBody>
      </p:sp>
      <p:sp>
        <p:nvSpPr>
          <p:cNvPr id="3" name="TextBox 2"/>
          <p:cNvSpPr txBox="1"/>
          <p:nvPr/>
        </p:nvSpPr>
        <p:spPr>
          <a:xfrm>
            <a:off x="381000" y="2667000"/>
            <a:ext cx="8305800" cy="2308324"/>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converts values to action.  </a:t>
            </a:r>
            <a:r>
              <a:rPr lang="en-US" sz="2400" b="0" dirty="0">
                <a:solidFill>
                  <a:prstClr val="black">
                    <a:lumMod val="50000"/>
                    <a:lumOff val="50000"/>
                  </a:prstClr>
                </a:solidFill>
                <a:latin typeface="Rockwell"/>
                <a:ea typeface="ＭＳ Ｐゴシック" charset="0"/>
              </a:rPr>
              <a:t>When you are faced with a decision, you can consult your plan and determine which decision will help advance your plan best.  Decisions made under the guidance of planning can work together in a coherent way to advance company or individual goals.</a:t>
            </a:r>
            <a:r>
              <a:rPr lang="en-US" sz="2400" b="0" i="1" dirty="0">
                <a:solidFill>
                  <a:prstClr val="black">
                    <a:lumMod val="50000"/>
                    <a:lumOff val="50000"/>
                  </a:prstClr>
                </a:solidFill>
                <a:latin typeface="Rockwell"/>
                <a:ea typeface="ＭＳ Ｐゴシック"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TextBox 1"/>
          <p:cNvSpPr txBox="1"/>
          <p:nvPr/>
        </p:nvSpPr>
        <p:spPr>
          <a:xfrm>
            <a:off x="295449" y="1524000"/>
            <a:ext cx="7705551"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simple planning techniques</a:t>
            </a:r>
          </a:p>
        </p:txBody>
      </p:sp>
      <p:sp>
        <p:nvSpPr>
          <p:cNvPr id="3" name="TextBox 2"/>
          <p:cNvSpPr txBox="1"/>
          <p:nvPr/>
        </p:nvSpPr>
        <p:spPr>
          <a:xfrm>
            <a:off x="152400" y="1981200"/>
            <a:ext cx="8668072" cy="2308324"/>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converts values to action.  </a:t>
            </a:r>
            <a:r>
              <a:rPr lang="en-US" sz="2400" b="0" dirty="0">
                <a:solidFill>
                  <a:prstClr val="black">
                    <a:lumMod val="50000"/>
                    <a:lumOff val="50000"/>
                  </a:prstClr>
                </a:solidFill>
                <a:latin typeface="Rockwell"/>
                <a:ea typeface="ＭＳ Ｐゴシック" charset="0"/>
              </a:rPr>
              <a:t>When you are faced with a decision, you can consult your plan and determine which decision will help advance your plan best.  Decisions made under the guidance of planning can work together in a coherent way to advance company or individual goals.</a:t>
            </a:r>
            <a:r>
              <a:rPr lang="en-US" sz="2400" b="0" i="1" dirty="0">
                <a:solidFill>
                  <a:prstClr val="black">
                    <a:lumMod val="50000"/>
                    <a:lumOff val="50000"/>
                  </a:prstClr>
                </a:solidFill>
                <a:latin typeface="Rockwell"/>
                <a:ea typeface="ＭＳ Ｐゴシック" charset="0"/>
              </a:rPr>
              <a:t> </a:t>
            </a:r>
          </a:p>
        </p:txBody>
      </p:sp>
      <p:sp>
        <p:nvSpPr>
          <p:cNvPr id="4" name="TextBox 3"/>
          <p:cNvSpPr txBox="1"/>
          <p:nvPr/>
        </p:nvSpPr>
        <p:spPr>
          <a:xfrm>
            <a:off x="94928" y="4191000"/>
            <a:ext cx="8744272" cy="2677656"/>
          </a:xfrm>
          <a:prstGeom prst="rect">
            <a:avLst/>
          </a:prstGeom>
          <a:noFill/>
        </p:spPr>
        <p:txBody>
          <a:bodyPr wrap="square" rtlCol="0">
            <a:spAutoFit/>
          </a:bodyPr>
          <a:lstStyle/>
          <a:p>
            <a:pPr marL="342900" lvl="0" indent="-342900" algn="just">
              <a:buFont typeface="Arial" pitchFamily="34" charset="0"/>
              <a:buChar char="•"/>
            </a:pPr>
            <a:r>
              <a:rPr lang="en-US" sz="2400" b="0" i="1" dirty="0">
                <a:solidFill>
                  <a:schemeClr val="bg1">
                    <a:lumMod val="50000"/>
                  </a:schemeClr>
                </a:solidFill>
                <a:latin typeface="Rockwell"/>
                <a:ea typeface="ＭＳ Ｐゴシック" charset="0"/>
              </a:rPr>
              <a:t>Planning allows the establishment of independent goals</a:t>
            </a:r>
            <a:r>
              <a:rPr lang="en-US" sz="2400" b="0" dirty="0">
                <a:solidFill>
                  <a:schemeClr val="bg1">
                    <a:lumMod val="50000"/>
                  </a:schemeClr>
                </a:solidFill>
                <a:latin typeface="Rockwell"/>
                <a:ea typeface="ＭＳ Ｐゴシック" charset="0"/>
              </a:rPr>
              <a:t>.  The vision which will shape the decision is set apart from surrounding events.  Decisions are not made only as reactions to external stimuli.  Sometimes the difference between planning and not planning is describe as “proactive” (taking control of the situation) versus  “reactive” (responding to stimuli).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8"/>
            <a:ext cx="7776864"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452736" y="1524000"/>
            <a:ext cx="7776864"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a:t>
            </a:r>
            <a:r>
              <a:rPr lang="en-US" sz="2000" dirty="0">
                <a:solidFill>
                  <a:srgbClr val="2B142D">
                    <a:lumMod val="75000"/>
                    <a:lumOff val="25000"/>
                  </a:srgbClr>
                </a:solidFill>
                <a:latin typeface="Rockwell"/>
              </a:rPr>
              <a:t>simple</a:t>
            </a:r>
            <a:r>
              <a:rPr lang="en-US" sz="2400" dirty="0">
                <a:solidFill>
                  <a:srgbClr val="2B142D">
                    <a:lumMod val="75000"/>
                    <a:lumOff val="25000"/>
                  </a:srgbClr>
                </a:solidFill>
                <a:latin typeface="Rockwell"/>
              </a:rPr>
              <a:t> planning techniques</a:t>
            </a:r>
          </a:p>
        </p:txBody>
      </p:sp>
      <p:sp>
        <p:nvSpPr>
          <p:cNvPr id="6" name="TextBox 5"/>
          <p:cNvSpPr txBox="1"/>
          <p:nvPr/>
        </p:nvSpPr>
        <p:spPr>
          <a:xfrm>
            <a:off x="76200" y="2164140"/>
            <a:ext cx="8686800" cy="1569660"/>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allows limited resources to be committed in an orderly way.  </a:t>
            </a:r>
            <a:r>
              <a:rPr lang="en-US" sz="2400" b="0" dirty="0">
                <a:solidFill>
                  <a:prstClr val="black">
                    <a:lumMod val="50000"/>
                    <a:lumOff val="50000"/>
                  </a:prstClr>
                </a:solidFill>
                <a:latin typeface="Rockwell"/>
                <a:ea typeface="ＭＳ Ｐゴシック" charset="0"/>
              </a:rPr>
              <a:t>Budgets, time, effort, manpower—all are limited. Their best use can be made when a plan governs their use.</a:t>
            </a:r>
            <a:endParaRPr lang="en-US" sz="2400" b="0" i="1" dirty="0">
              <a:solidFill>
                <a:prstClr val="black">
                  <a:lumMod val="50000"/>
                  <a:lumOff val="50000"/>
                </a:prstClr>
              </a:solidFill>
              <a:latin typeface="Rockwell"/>
              <a:ea typeface="ＭＳ Ｐゴシック" charset="0"/>
            </a:endParaRPr>
          </a:p>
        </p:txBody>
      </p:sp>
      <p:sp>
        <p:nvSpPr>
          <p:cNvPr id="7" name="TextBox 6"/>
          <p:cNvSpPr txBox="1"/>
          <p:nvPr/>
        </p:nvSpPr>
        <p:spPr>
          <a:xfrm>
            <a:off x="76200" y="3799344"/>
            <a:ext cx="8686800" cy="2677656"/>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is useful in emergency situations, too.  When a crisis arises, a little thought about the overall plan will help you to determine which decision to make that will not only help resolve the crisis but will also help advance the overall plan.  Without a plan, crises are dealt with haphazardly and decisions are made which may ultimately be in conflict with each other.</a:t>
            </a:r>
          </a:p>
        </p:txBody>
      </p:sp>
    </p:spTree>
    <p:extLst>
      <p:ext uri="{BB962C8B-B14F-4D97-AF65-F5344CB8AC3E}">
        <p14:creationId xmlns:p14="http://schemas.microsoft.com/office/powerpoint/2010/main" val="197887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lvl="0" eaLnBrk="1" hangingPunct="1"/>
            <a:r>
              <a:rPr lang="en-US" sz="3600" dirty="0">
                <a:solidFill>
                  <a:srgbClr val="2B142D">
                    <a:lumMod val="75000"/>
                    <a:lumOff val="25000"/>
                  </a:srgbClr>
                </a:solidFill>
                <a:latin typeface="Rockwell" pitchFamily="18" charset="0"/>
              </a:rPr>
              <a:t>Solving Problems and Making Decisions</a:t>
            </a:r>
          </a:p>
        </p:txBody>
      </p:sp>
      <p:sp>
        <p:nvSpPr>
          <p:cNvPr id="2" name="TextBox 1"/>
          <p:cNvSpPr txBox="1"/>
          <p:nvPr/>
        </p:nvSpPr>
        <p:spPr>
          <a:xfrm>
            <a:off x="371649" y="1524000"/>
            <a:ext cx="7705551"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use of monitoring and review techniques to evaluate outcomes of problem solving activities</a:t>
            </a:r>
          </a:p>
        </p:txBody>
      </p:sp>
      <p:sp>
        <p:nvSpPr>
          <p:cNvPr id="5" name="TextBox 4"/>
          <p:cNvSpPr txBox="1"/>
          <p:nvPr/>
        </p:nvSpPr>
        <p:spPr>
          <a:xfrm>
            <a:off x="304800" y="2316540"/>
            <a:ext cx="8199486"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determine if all major steps in the criteria are included.  If steps are missing, determine if their absence is likely to have materially negative impact on problem-solving or decision-making.</a:t>
            </a:r>
          </a:p>
        </p:txBody>
      </p:sp>
      <p:sp>
        <p:nvSpPr>
          <p:cNvPr id="6" name="TextBox 5"/>
          <p:cNvSpPr txBox="1"/>
          <p:nvPr/>
        </p:nvSpPr>
        <p:spPr>
          <a:xfrm>
            <a:off x="304800" y="5569803"/>
            <a:ext cx="79248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review the doctor of the steps in the process to determine if it promotes productivity.</a:t>
            </a:r>
            <a:endParaRPr lang="en-PH" sz="2400" dirty="0">
              <a:solidFill>
                <a:schemeClr val="bg1">
                  <a:lumMod val="50000"/>
                </a:schemeClr>
              </a:solidFill>
            </a:endParaRPr>
          </a:p>
        </p:txBody>
      </p:sp>
      <p:sp>
        <p:nvSpPr>
          <p:cNvPr id="7" name="TextBox 6"/>
          <p:cNvSpPr txBox="1"/>
          <p:nvPr/>
        </p:nvSpPr>
        <p:spPr>
          <a:xfrm>
            <a:off x="304800" y="3962400"/>
            <a:ext cx="8077200"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determine if all the steps in the process to  add value.   If there are steps that do not appear to add value, try to get additional information on why they are included in the process.</a:t>
            </a:r>
          </a:p>
        </p:txBody>
      </p:sp>
    </p:spTree>
    <p:extLst>
      <p:ext uri="{BB962C8B-B14F-4D97-AF65-F5344CB8AC3E}">
        <p14:creationId xmlns:p14="http://schemas.microsoft.com/office/powerpoint/2010/main" val="279104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 grpId="0"/>
      <p:bldP spid="5"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lvl="0" eaLnBrk="1" hangingPunct="1"/>
            <a:r>
              <a:rPr lang="en-US" sz="3600" dirty="0">
                <a:solidFill>
                  <a:srgbClr val="2B142D">
                    <a:lumMod val="75000"/>
                    <a:lumOff val="25000"/>
                  </a:srgbClr>
                </a:solidFill>
                <a:latin typeface="Rockwell" pitchFamily="18" charset="0"/>
              </a:rPr>
              <a:t>Solving Problems and Making Decisions</a:t>
            </a:r>
          </a:p>
        </p:txBody>
      </p:sp>
      <p:sp>
        <p:nvSpPr>
          <p:cNvPr id="2" name="TextBox 1"/>
          <p:cNvSpPr txBox="1"/>
          <p:nvPr/>
        </p:nvSpPr>
        <p:spPr>
          <a:xfrm>
            <a:off x="371649" y="1524000"/>
            <a:ext cx="7705551"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use of monitoring and review techniques to evaluate outcomes of problem solving activities</a:t>
            </a:r>
          </a:p>
        </p:txBody>
      </p:sp>
      <p:sp>
        <p:nvSpPr>
          <p:cNvPr id="4" name="TextBox 3"/>
          <p:cNvSpPr txBox="1"/>
          <p:nvPr/>
        </p:nvSpPr>
        <p:spPr>
          <a:xfrm>
            <a:off x="76200" y="2339876"/>
            <a:ext cx="8458200" cy="2308324"/>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review the level of technology used in the process to determine if it is up-to-date and appropriate to the task.  Besides computer, electronic. Communications and other technology, this should include problem-solving and decision-making technology such as that listed in the appendix to this module.</a:t>
            </a:r>
          </a:p>
        </p:txBody>
      </p:sp>
      <p:sp>
        <p:nvSpPr>
          <p:cNvPr id="5" name="TextBox 4"/>
          <p:cNvSpPr txBox="1"/>
          <p:nvPr/>
        </p:nvSpPr>
        <p:spPr>
          <a:xfrm>
            <a:off x="76200" y="4831140"/>
            <a:ext cx="8534400"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review the information about existing problem-solving process to determine if they are appropriate to the task.  Compare the materiality of the issue to the thoroughness of the process, degree of documentation, and time spent.</a:t>
            </a:r>
          </a:p>
        </p:txBody>
      </p:sp>
    </p:spTree>
    <p:extLst>
      <p:ext uri="{BB962C8B-B14F-4D97-AF65-F5344CB8AC3E}">
        <p14:creationId xmlns:p14="http://schemas.microsoft.com/office/powerpoint/2010/main" val="13953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lstStyle/>
          <a:p>
            <a:r>
              <a:rPr lang="en-US" dirty="0"/>
              <a:t>A problem is one of those words we use loose to describe any situation which looks uncertain or difficult in any respect.  It is something which is difficult to deal with or to resolve.</a:t>
            </a:r>
          </a:p>
          <a:p>
            <a:r>
              <a:rPr lang="en-US" dirty="0"/>
              <a:t>A problem is the difference between the actual condition and the desired condition.</a:t>
            </a:r>
          </a:p>
          <a:p>
            <a:r>
              <a:rPr lang="en-US" dirty="0"/>
              <a:t>Problem exist when someone or something is not performing as it expected.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644789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lvl="0" eaLnBrk="1" hangingPunct="1"/>
            <a:r>
              <a:rPr lang="en-US" sz="3600" dirty="0">
                <a:solidFill>
                  <a:srgbClr val="2B142D">
                    <a:lumMod val="75000"/>
                    <a:lumOff val="25000"/>
                  </a:srgbClr>
                </a:solidFill>
                <a:latin typeface="Rockwell" pitchFamily="18" charset="0"/>
              </a:rPr>
              <a:t>Solving Problems and Making Decisions</a:t>
            </a:r>
          </a:p>
        </p:txBody>
      </p:sp>
      <p:sp>
        <p:nvSpPr>
          <p:cNvPr id="2" name="TextBox 1"/>
          <p:cNvSpPr txBox="1"/>
          <p:nvPr/>
        </p:nvSpPr>
        <p:spPr>
          <a:xfrm>
            <a:off x="-53976" y="1581090"/>
            <a:ext cx="8207376"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Plan the implementation and communication of the decision. </a:t>
            </a:r>
          </a:p>
        </p:txBody>
      </p:sp>
      <p:sp>
        <p:nvSpPr>
          <p:cNvPr id="4" name="TextBox 3"/>
          <p:cNvSpPr txBox="1"/>
          <p:nvPr/>
        </p:nvSpPr>
        <p:spPr>
          <a:xfrm>
            <a:off x="76200" y="2209800"/>
            <a:ext cx="8610600" cy="1015663"/>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The plan to implement the decision should anticipate the obstacles, account for details, know which actions are critical and necessary, develop contingency plans and minimize risk.</a:t>
            </a:r>
          </a:p>
        </p:txBody>
      </p:sp>
      <p:sp>
        <p:nvSpPr>
          <p:cNvPr id="5" name="TextBox 4"/>
          <p:cNvSpPr txBox="1"/>
          <p:nvPr/>
        </p:nvSpPr>
        <p:spPr>
          <a:xfrm>
            <a:off x="106065" y="5385137"/>
            <a:ext cx="8580735" cy="1015663"/>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The implementation of a chosen alternative involves the use of managerial, administrative, and persuasive abilities to cause the decision to be carried out.</a:t>
            </a:r>
          </a:p>
        </p:txBody>
      </p:sp>
      <p:sp>
        <p:nvSpPr>
          <p:cNvPr id="6" name="TextBox 5"/>
          <p:cNvSpPr txBox="1"/>
          <p:nvPr/>
        </p:nvSpPr>
        <p:spPr>
          <a:xfrm>
            <a:off x="76200" y="3330714"/>
            <a:ext cx="8610600" cy="707886"/>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Any implementation plan should assign both responsibilities and time lines for all tasks.</a:t>
            </a:r>
          </a:p>
        </p:txBody>
      </p:sp>
      <p:sp>
        <p:nvSpPr>
          <p:cNvPr id="7" name="TextBox 6"/>
          <p:cNvSpPr txBox="1"/>
          <p:nvPr/>
        </p:nvSpPr>
        <p:spPr>
          <a:xfrm>
            <a:off x="76200" y="4242137"/>
            <a:ext cx="8610600" cy="1015663"/>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Decisions are not fully implemented until they are effectively communicated.  The decision must be implemented with the proper delegation of the authority to the individual(s) responsible.</a:t>
            </a:r>
            <a:endParaRPr lang="en-PH" sz="2000" dirty="0">
              <a:solidFill>
                <a:schemeClr val="bg1">
                  <a:lumMod val="50000"/>
                </a:schemeClr>
              </a:solidFill>
            </a:endParaRPr>
          </a:p>
        </p:txBody>
      </p:sp>
    </p:spTree>
    <p:extLst>
      <p:ext uri="{BB962C8B-B14F-4D97-AF65-F5344CB8AC3E}">
        <p14:creationId xmlns:p14="http://schemas.microsoft.com/office/powerpoint/2010/main" val="29832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 grpId="0"/>
      <p:bldP spid="4" grpId="0"/>
      <p:bldP spid="5" grpId="0"/>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556500" cy="1116012"/>
          </a:xfrm>
        </p:spPr>
        <p:txBody>
          <a:bodyPr/>
          <a:lstStyle/>
          <a:p>
            <a:pPr lvl="0" eaLnBrk="1" hangingPunct="1"/>
            <a:r>
              <a:rPr lang="en-US" b="1" dirty="0">
                <a:solidFill>
                  <a:srgbClr val="2B142D">
                    <a:lumMod val="75000"/>
                    <a:lumOff val="25000"/>
                  </a:srgbClr>
                </a:solidFill>
                <a:latin typeface="Rockwell" pitchFamily="18" charset="0"/>
                <a:ea typeface="ＭＳ Ｐゴシック" pitchFamily="34" charset="-128"/>
                <a:cs typeface="+mn-cs"/>
              </a:rPr>
              <a:t>Solving Problems and Making Decisions</a:t>
            </a:r>
            <a:br>
              <a:rPr lang="en-US" b="1" dirty="0">
                <a:solidFill>
                  <a:srgbClr val="2B142D">
                    <a:lumMod val="75000"/>
                    <a:lumOff val="25000"/>
                  </a:srgbClr>
                </a:solidFill>
                <a:latin typeface="Rockwell" pitchFamily="18" charset="0"/>
                <a:ea typeface="ＭＳ Ｐゴシック" pitchFamily="34" charset="-128"/>
                <a:cs typeface="+mn-cs"/>
              </a:rPr>
            </a:br>
            <a:endParaRPr lang="en-PH" dirty="0"/>
          </a:p>
        </p:txBody>
      </p:sp>
      <p:sp>
        <p:nvSpPr>
          <p:cNvPr id="3" name="Content Placeholder 2"/>
          <p:cNvSpPr>
            <a:spLocks noGrp="1"/>
          </p:cNvSpPr>
          <p:nvPr>
            <p:ph idx="1"/>
          </p:nvPr>
        </p:nvSpPr>
        <p:spPr>
          <a:xfrm>
            <a:off x="-76200" y="1566665"/>
            <a:ext cx="8363272" cy="871735"/>
          </a:xfrm>
        </p:spPr>
        <p:txBody>
          <a:bodyPr/>
          <a:lstStyle/>
          <a:p>
            <a:pPr marL="342900" lvl="0" indent="-342900" eaLnBrk="1" hangingPunct="1">
              <a:spcBef>
                <a:spcPct val="0"/>
              </a:spcBef>
              <a:buClrTx/>
              <a:buSzTx/>
              <a:buFont typeface="Wingdings" pitchFamily="2" charset="2"/>
              <a:buChar char="v"/>
            </a:pPr>
            <a:r>
              <a:rPr lang="en-US" b="1" dirty="0">
                <a:solidFill>
                  <a:srgbClr val="2B142D">
                    <a:lumMod val="75000"/>
                    <a:lumOff val="25000"/>
                  </a:srgbClr>
                </a:solidFill>
                <a:ea typeface="ＭＳ Ｐゴシック" pitchFamily="34" charset="-128"/>
                <a:cs typeface="+mn-cs"/>
              </a:rPr>
              <a:t>Plan the implementation and communication of the decision. </a:t>
            </a:r>
          </a:p>
        </p:txBody>
      </p:sp>
      <p:sp>
        <p:nvSpPr>
          <p:cNvPr id="5" name="TextBox 4"/>
          <p:cNvSpPr txBox="1"/>
          <p:nvPr/>
        </p:nvSpPr>
        <p:spPr>
          <a:xfrm>
            <a:off x="304800" y="2209800"/>
            <a:ext cx="8152060" cy="4154984"/>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In the first place, people must be available and willing to organize the implementation.  Everyone must know well, what is going to happen, who are involved in the implementation of the selected strategy and how much time is to carry out the steps.  Also, in these stage, an evaluation planning must be prepared.  As well for the short term as for the long term strategy for the implementation of the selected solution must be prepared.  If procedures and the strategy are not clear, there is a great chance that the implementation of the selected solution of a problem will not be effective.</a:t>
            </a:r>
          </a:p>
        </p:txBody>
      </p:sp>
    </p:spTree>
    <p:extLst>
      <p:ext uri="{BB962C8B-B14F-4D97-AF65-F5344CB8AC3E}">
        <p14:creationId xmlns:p14="http://schemas.microsoft.com/office/powerpoint/2010/main" val="185973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362200"/>
            <a:ext cx="8534400" cy="3429000"/>
          </a:xfrm>
        </p:spPr>
        <p:txBody>
          <a:bodyPr/>
          <a:lstStyle/>
          <a:p>
            <a:pPr lvl="0" algn="just">
              <a:buClr>
                <a:srgbClr val="663366"/>
              </a:buClr>
              <a:buFont typeface="Wingdings" pitchFamily="2" charset="2"/>
              <a:buChar char="q"/>
            </a:pPr>
            <a:r>
              <a:rPr lang="en-US" sz="2400" dirty="0">
                <a:solidFill>
                  <a:schemeClr val="bg1">
                    <a:lumMod val="50000"/>
                  </a:schemeClr>
                </a:solidFill>
                <a:cs typeface="+mn-cs"/>
              </a:rPr>
              <a:t>In the second place attention must be  paid, at implementation, to friction against the selected solution of a problem.  Such possible frictions have to be taken account.  It is only natural that the changes make people afraid and uncertain, is it not?  This manifests itself in frictions, tensions, and irritation.  That is not uncommon but nevertheless it is difficult to surmount such problems.  Uncertainty can be reduced by good information and communication.</a:t>
            </a:r>
          </a:p>
        </p:txBody>
      </p:sp>
      <p:sp>
        <p:nvSpPr>
          <p:cNvPr id="4" name="TextBox 3"/>
          <p:cNvSpPr txBox="1"/>
          <p:nvPr/>
        </p:nvSpPr>
        <p:spPr>
          <a:xfrm>
            <a:off x="50540" y="1752600"/>
            <a:ext cx="8179060"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Plan the implementation and communication of the decision. </a:t>
            </a:r>
          </a:p>
        </p:txBody>
      </p:sp>
      <p:sp>
        <p:nvSpPr>
          <p:cNvPr id="5" name="TextBox 4"/>
          <p:cNvSpPr txBox="1"/>
          <p:nvPr/>
        </p:nvSpPr>
        <p:spPr>
          <a:xfrm>
            <a:off x="431540" y="404663"/>
            <a:ext cx="7416824" cy="1200329"/>
          </a:xfrm>
          <a:prstGeom prst="rect">
            <a:avLst/>
          </a:prstGeom>
          <a:noFill/>
        </p:spPr>
        <p:txBody>
          <a:bodyPr wrap="square" rtlCol="0">
            <a:spAutoFit/>
          </a:bodyPr>
          <a:lstStyle/>
          <a:p>
            <a:r>
              <a:rPr lang="en-US" sz="3600" dirty="0">
                <a:solidFill>
                  <a:srgbClr val="2B142D">
                    <a:lumMod val="75000"/>
                    <a:lumOff val="25000"/>
                  </a:srgbClr>
                </a:solidFill>
              </a:rPr>
              <a:t>Solving Problems and Making Decisions</a:t>
            </a:r>
            <a:endParaRPr lang="en-PH" dirty="0"/>
          </a:p>
        </p:txBody>
      </p:sp>
    </p:spTree>
    <p:extLst>
      <p:ext uri="{BB962C8B-B14F-4D97-AF65-F5344CB8AC3E}">
        <p14:creationId xmlns:p14="http://schemas.microsoft.com/office/powerpoint/2010/main" val="247696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76672"/>
            <a:ext cx="7488832"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endParaRPr lang="en-PH" dirty="0">
              <a:solidFill>
                <a:prstClr val="black"/>
              </a:solidFill>
            </a:endParaRPr>
          </a:p>
        </p:txBody>
      </p:sp>
      <p:sp>
        <p:nvSpPr>
          <p:cNvPr id="5" name="TextBox 4"/>
          <p:cNvSpPr txBox="1"/>
          <p:nvPr/>
        </p:nvSpPr>
        <p:spPr>
          <a:xfrm>
            <a:off x="25872" y="1885890"/>
            <a:ext cx="8203728"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Plan the implementation and communication of the decision. </a:t>
            </a:r>
          </a:p>
        </p:txBody>
      </p:sp>
      <p:sp>
        <p:nvSpPr>
          <p:cNvPr id="7" name="TextBox 6"/>
          <p:cNvSpPr txBox="1"/>
          <p:nvPr/>
        </p:nvSpPr>
        <p:spPr>
          <a:xfrm>
            <a:off x="330672" y="2777421"/>
            <a:ext cx="7697712" cy="2082621"/>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Implementation requires a series of step to:</a:t>
            </a:r>
          </a:p>
          <a:p>
            <a:pPr marL="800100" lvl="1" indent="-342900" algn="just" eaLnBrk="0" hangingPunct="0">
              <a:spcBef>
                <a:spcPts val="2000"/>
              </a:spcBef>
              <a:buClr>
                <a:srgbClr val="663366"/>
              </a:buClr>
              <a:buSzPct val="75000"/>
              <a:buFont typeface="Arial" pitchFamily="34" charset="0"/>
              <a:buChar char="•"/>
            </a:pPr>
            <a:r>
              <a:rPr lang="en-US" sz="2400" b="0" dirty="0">
                <a:solidFill>
                  <a:schemeClr val="bg1">
                    <a:lumMod val="50000"/>
                  </a:schemeClr>
                </a:solidFill>
                <a:latin typeface="Rockwell"/>
                <a:ea typeface="ＭＳ Ｐゴシック" charset="0"/>
              </a:rPr>
              <a:t>Articulate who has to do what, with what resources, by what time, and toward what goal.</a:t>
            </a:r>
          </a:p>
          <a:p>
            <a:pPr marL="800100" lvl="1" indent="-342900" algn="just" eaLnBrk="0" hangingPunct="0">
              <a:spcBef>
                <a:spcPts val="2000"/>
              </a:spcBef>
              <a:buClr>
                <a:srgbClr val="663366"/>
              </a:buClr>
              <a:buSzPct val="75000"/>
              <a:buFont typeface="Arial" pitchFamily="34" charset="0"/>
              <a:buChar char="•"/>
            </a:pPr>
            <a:r>
              <a:rPr lang="en-US" sz="2400" b="0" dirty="0">
                <a:solidFill>
                  <a:schemeClr val="bg1">
                    <a:lumMod val="50000"/>
                  </a:schemeClr>
                </a:solidFill>
                <a:latin typeface="Rockwell"/>
                <a:ea typeface="ＭＳ Ｐゴシック" charset="0"/>
              </a:rPr>
              <a:t>Identify who must know about the decision.</a:t>
            </a:r>
          </a:p>
        </p:txBody>
      </p:sp>
    </p:spTree>
    <p:extLst>
      <p:ext uri="{BB962C8B-B14F-4D97-AF65-F5344CB8AC3E}">
        <p14:creationId xmlns:p14="http://schemas.microsoft.com/office/powerpoint/2010/main" val="132168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529909" cy="1116012"/>
          </a:xfrm>
        </p:spPr>
        <p:txBody>
          <a:bodyPr/>
          <a:lstStyle/>
          <a:p>
            <a:r>
              <a:rPr lang="en-US" b="1" dirty="0">
                <a:solidFill>
                  <a:srgbClr val="2B142D">
                    <a:lumMod val="75000"/>
                    <a:lumOff val="25000"/>
                  </a:srgbClr>
                </a:solidFill>
                <a:latin typeface="Rockwell" pitchFamily="18" charset="0"/>
                <a:ea typeface="ＭＳ Ｐゴシック" pitchFamily="34" charset="-128"/>
                <a:cs typeface="+mn-cs"/>
              </a:rPr>
              <a:t>Solving Problems and Making Decisions</a:t>
            </a:r>
            <a:endParaRPr lang="en-PH" dirty="0"/>
          </a:p>
        </p:txBody>
      </p:sp>
      <p:sp>
        <p:nvSpPr>
          <p:cNvPr id="4" name="TextBox 3"/>
          <p:cNvSpPr txBox="1"/>
          <p:nvPr/>
        </p:nvSpPr>
        <p:spPr>
          <a:xfrm>
            <a:off x="395536" y="1654314"/>
            <a:ext cx="7560840" cy="707886"/>
          </a:xfrm>
          <a:prstGeom prst="rect">
            <a:avLst/>
          </a:prstGeom>
          <a:noFill/>
        </p:spPr>
        <p:txBody>
          <a:bodyPr wrap="square" rtlCol="0">
            <a:spAutoFit/>
          </a:bodyPr>
          <a:lstStyle/>
          <a:p>
            <a:pPr marL="342900" lvl="0" indent="-342900" algn="ctr">
              <a:buFont typeface="Wingdings" pitchFamily="2" charset="2"/>
              <a:buChar char="v"/>
            </a:pPr>
            <a:r>
              <a:rPr lang="en-US" sz="2000" dirty="0">
                <a:solidFill>
                  <a:schemeClr val="tx2">
                    <a:lumMod val="75000"/>
                    <a:lumOff val="25000"/>
                  </a:schemeClr>
                </a:solidFill>
              </a:rPr>
              <a:t>Explain which monitoring and review techniques could be used to evaluate outcomes</a:t>
            </a:r>
            <a:endParaRPr lang="en-US" sz="2000" dirty="0">
              <a:solidFill>
                <a:schemeClr val="tx2">
                  <a:lumMod val="75000"/>
                  <a:lumOff val="25000"/>
                </a:schemeClr>
              </a:solidFill>
              <a:latin typeface="Rockwell"/>
            </a:endParaRPr>
          </a:p>
        </p:txBody>
      </p:sp>
      <p:sp>
        <p:nvSpPr>
          <p:cNvPr id="5" name="TextBox 4"/>
          <p:cNvSpPr txBox="1"/>
          <p:nvPr/>
        </p:nvSpPr>
        <p:spPr>
          <a:xfrm>
            <a:off x="395536" y="2603480"/>
            <a:ext cx="8215064" cy="341632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Among the data analysis technique useful in planning, implementing, monitoring, and evaluating outcomes are: cause-effect analysis, contingency planning, cost-benefit analysis, decision tree, </a:t>
            </a:r>
            <a:r>
              <a:rPr lang="en-US" sz="2400" b="0" dirty="0" err="1">
                <a:solidFill>
                  <a:schemeClr val="bg1">
                    <a:lumMod val="50000"/>
                  </a:schemeClr>
                </a:solidFill>
                <a:latin typeface="Rockwell"/>
                <a:ea typeface="ＭＳ Ｐゴシック" charset="0"/>
              </a:rPr>
              <a:t>Delpi</a:t>
            </a:r>
            <a:r>
              <a:rPr lang="en-US" sz="2400" b="0" dirty="0">
                <a:solidFill>
                  <a:schemeClr val="bg1">
                    <a:lumMod val="50000"/>
                  </a:schemeClr>
                </a:solidFill>
                <a:latin typeface="Rockwell"/>
                <a:ea typeface="ＭＳ Ｐゴシック" charset="0"/>
              </a:rPr>
              <a:t> technique, failure mode and effect analysis, fault free analysis, flowchart, force field analysis, </a:t>
            </a:r>
            <a:r>
              <a:rPr lang="en-US" sz="2400" b="0" dirty="0" err="1">
                <a:solidFill>
                  <a:schemeClr val="bg1">
                    <a:lumMod val="50000"/>
                  </a:schemeClr>
                </a:solidFill>
                <a:latin typeface="Rockwell"/>
                <a:ea typeface="ＭＳ Ｐゴシック" charset="0"/>
              </a:rPr>
              <a:t>gantt</a:t>
            </a:r>
            <a:r>
              <a:rPr lang="en-US" sz="2400" b="0" dirty="0">
                <a:solidFill>
                  <a:schemeClr val="bg1">
                    <a:lumMod val="50000"/>
                  </a:schemeClr>
                </a:solidFill>
                <a:latin typeface="Rockwell"/>
                <a:ea typeface="ＭＳ Ｐゴシック" charset="0"/>
              </a:rPr>
              <a:t> chart, histogram, list reduction, paired comparison, Pareto analysis, PERT/Cost, PERT/CPM, satisfaction, time chart, and weighted voting.</a:t>
            </a:r>
          </a:p>
        </p:txBody>
      </p:sp>
    </p:spTree>
    <p:extLst>
      <p:ext uri="{BB962C8B-B14F-4D97-AF65-F5344CB8AC3E}">
        <p14:creationId xmlns:p14="http://schemas.microsoft.com/office/powerpoint/2010/main" val="344623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Action needs to be taken to solve the problem thus action should follow from a clear understanding of the problem.</a:t>
            </a:r>
          </a:p>
          <a:p>
            <a:r>
              <a:rPr lang="en-US" dirty="0"/>
              <a:t>It’s critical to get input from other people who noticed the problem and who are affected by it.</a:t>
            </a:r>
          </a:p>
          <a:p>
            <a:r>
              <a:rPr lang="en-US" dirty="0"/>
              <a:t>It’s often useful to collect input from other individuals one at a time.  Otherwise, people tend to be inhibited about the offering their impressions of the real causes of the problems.</a:t>
            </a:r>
          </a:p>
          <a:p>
            <a:r>
              <a:rPr lang="en-US" dirty="0"/>
              <a:t>To the extent possible, the entity should gather data and information through such primary research techniques as interview, observation, and survey.  That gathering relevant information may lead to restating the problem.</a:t>
            </a:r>
          </a:p>
          <a:p>
            <a:endParaRPr lang="en-US" dirty="0"/>
          </a:p>
          <a:p>
            <a:endParaRPr lang="en-US" dirty="0"/>
          </a:p>
        </p:txBody>
      </p:sp>
    </p:spTree>
    <p:extLst>
      <p:ext uri="{BB962C8B-B14F-4D97-AF65-F5344CB8AC3E}">
        <p14:creationId xmlns:p14="http://schemas.microsoft.com/office/powerpoint/2010/main" val="74199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Analysing</a:t>
            </a:r>
            <a:r>
              <a:rPr lang="en-US" dirty="0"/>
              <a:t> problems</a:t>
            </a:r>
          </a:p>
        </p:txBody>
      </p:sp>
      <p:sp>
        <p:nvSpPr>
          <p:cNvPr id="3" name="Content Placeholder 2"/>
          <p:cNvSpPr>
            <a:spLocks noGrp="1"/>
          </p:cNvSpPr>
          <p:nvPr>
            <p:ph idx="1"/>
          </p:nvPr>
        </p:nvSpPr>
        <p:spPr/>
        <p:txBody>
          <a:bodyPr/>
          <a:lstStyle/>
          <a:p>
            <a:pPr lvl="0"/>
            <a:r>
              <a:rPr lang="en-US" dirty="0">
                <a:solidFill>
                  <a:prstClr val="black">
                    <a:lumMod val="65000"/>
                    <a:lumOff val="35000"/>
                  </a:prstClr>
                </a:solidFill>
              </a:rPr>
              <a:t>Question should be asked and information gathered and sifted (separating key points from irrelevant information).</a:t>
            </a:r>
          </a:p>
          <a:p>
            <a:pPr lvl="0"/>
            <a:r>
              <a:rPr lang="en-US" dirty="0">
                <a:solidFill>
                  <a:prstClr val="black">
                    <a:lumMod val="65000"/>
                    <a:lumOff val="35000"/>
                  </a:prstClr>
                </a:solidFill>
              </a:rPr>
              <a:t>Do not make the mistake of assuming you know what is causing the problem without an effort to fully investigate the problem you have defined. </a:t>
            </a:r>
          </a:p>
          <a:p>
            <a:pPr lvl="0"/>
            <a:r>
              <a:rPr lang="en-US" dirty="0">
                <a:solidFill>
                  <a:prstClr val="black">
                    <a:lumMod val="65000"/>
                    <a:lumOff val="35000"/>
                  </a:prstClr>
                </a:solidFill>
              </a:rPr>
              <a:t>Try to view the problem from a variety of viewpoints, not just how it affects you.  Think about how the issue affects others.  It is essential to spend some time researching the problem.</a:t>
            </a:r>
          </a:p>
          <a:p>
            <a:endParaRPr lang="en-US" dirty="0"/>
          </a:p>
        </p:txBody>
      </p:sp>
    </p:spTree>
    <p:extLst>
      <p:ext uri="{BB962C8B-B14F-4D97-AF65-F5344CB8AC3E}">
        <p14:creationId xmlns:p14="http://schemas.microsoft.com/office/powerpoint/2010/main" val="263182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ask when </a:t>
            </a:r>
            <a:r>
              <a:rPr lang="en-GB" dirty="0"/>
              <a:t>analysing</a:t>
            </a:r>
          </a:p>
        </p:txBody>
      </p:sp>
      <p:sp>
        <p:nvSpPr>
          <p:cNvPr id="3" name="Content Placeholder 2"/>
          <p:cNvSpPr>
            <a:spLocks noGrp="1"/>
          </p:cNvSpPr>
          <p:nvPr>
            <p:ph idx="1"/>
          </p:nvPr>
        </p:nvSpPr>
        <p:spPr/>
        <p:txBody>
          <a:bodyPr/>
          <a:lstStyle/>
          <a:p>
            <a:r>
              <a:rPr lang="en-US" b="1" dirty="0"/>
              <a:t>Questions to ask when </a:t>
            </a:r>
            <a:r>
              <a:rPr lang="en-US" b="1" dirty="0" err="1"/>
              <a:t>analysing</a:t>
            </a:r>
            <a:r>
              <a:rPr lang="en-US" b="1" dirty="0"/>
              <a:t> a problem:</a:t>
            </a:r>
          </a:p>
          <a:p>
            <a:pPr marL="457200" indent="-457200">
              <a:buFont typeface="+mj-lt"/>
              <a:buAutoNum type="arabicPeriod"/>
            </a:pPr>
            <a:r>
              <a:rPr lang="en-US" dirty="0"/>
              <a:t>What is the history of the problem?  How long has it existed?</a:t>
            </a:r>
          </a:p>
          <a:p>
            <a:pPr marL="457200" indent="-457200">
              <a:buFont typeface="+mj-lt"/>
              <a:buAutoNum type="arabicPeriod"/>
            </a:pPr>
            <a:r>
              <a:rPr lang="en-US" dirty="0"/>
              <a:t>How serious is the problem?</a:t>
            </a:r>
          </a:p>
          <a:p>
            <a:pPr marL="457200" indent="-457200">
              <a:buFont typeface="+mj-lt"/>
              <a:buAutoNum type="arabicPeriod"/>
            </a:pPr>
            <a:r>
              <a:rPr lang="en-US" dirty="0"/>
              <a:t>What are the causes of the problem?</a:t>
            </a:r>
          </a:p>
          <a:p>
            <a:pPr marL="457200" indent="-457200">
              <a:buFont typeface="+mj-lt"/>
              <a:buAutoNum type="arabicPeriod"/>
            </a:pPr>
            <a:r>
              <a:rPr lang="en-US" dirty="0"/>
              <a:t>What are the symptoms of the problem?</a:t>
            </a:r>
          </a:p>
          <a:p>
            <a:pPr marL="457200" indent="-457200">
              <a:buFont typeface="+mj-lt"/>
              <a:buAutoNum type="arabicPeriod"/>
            </a:pPr>
            <a:r>
              <a:rPr lang="en-US" dirty="0"/>
              <a:t>What methods does the group already have for dealing with the problem?</a:t>
            </a:r>
          </a:p>
          <a:p>
            <a:pPr marL="457200" indent="-457200">
              <a:buFont typeface="+mj-lt"/>
              <a:buAutoNum type="arabicPeriod"/>
            </a:pPr>
            <a:r>
              <a:rPr lang="en-US" dirty="0"/>
              <a:t>What are the limitations of those methods?</a:t>
            </a:r>
          </a:p>
          <a:p>
            <a:endParaRPr lang="en-US" dirty="0"/>
          </a:p>
        </p:txBody>
      </p:sp>
    </p:spTree>
    <p:extLst>
      <p:ext uri="{BB962C8B-B14F-4D97-AF65-F5344CB8AC3E}">
        <p14:creationId xmlns:p14="http://schemas.microsoft.com/office/powerpoint/2010/main" val="3293219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UIDATA" val="&lt;database version=&quot;7.0&quot;&gt;&lt;object type=&quot;1&quot; unique_id=&quot;10001&quot;&gt;&lt;property id=&quot;20141&quot; value=&quot;Introduction to Business Operations&quot;/&gt;&lt;property id=&quot;20144&quot; value=&quot;0&quot;/&gt;&lt;property id=&quot;20146&quot; value=&quot;1&quot;/&gt;&lt;property id=&quot;20147&quot; value=&quot;0&quot;/&gt;&lt;property id=&quot;20148&quot; value=&quot;5&quot;/&gt;&lt;property id=&quot;20180&quot; value=&quot;2&quot;/&gt;&lt;property id=&quot;20181&quot; value=&quot;4&quot;/&gt;&lt;property id=&quot;20182&quot; value=&quot;1&quot;/&gt;&lt;property id=&quot;20183&quot; value=&quot;0&quot;/&gt;&lt;property id=&quot;20184&quot; value=&quot;7&quot;/&gt;&lt;property id=&quot;20224&quot; value=&quot;D:\My Adobe Presentations\Ch 2&quot;/&gt;&lt;property id=&quot;20250&quot; value=&quot;0&quot;/&gt;&lt;property id=&quot;20251&quot; value=&quot;0&quot;/&gt;&lt;property id=&quot;20259&quot; value=&quot;0&quot;/&gt;&lt;object type=&quot;8&quot; unique_id=&quot;10002&quot;&gt;&lt;/object&gt;&lt;object type=&quot;10&quot; unique_id=&quot;10003&quot;&gt;&lt;object type=&quot;11&quot; unique_id=&quot;10004&quot;&gt;&lt;property id=&quot;20180&quot; value=&quot;2&quot;/&gt;&lt;property id=&quot;20181&quot; value=&quot;4&quot;/&gt;&lt;property id=&quot;20182&quot; value=&quot;1&quot;/&gt;&lt;property id=&quot;20183&quot; value=&quot;0&quot;/&gt;&lt;/object&gt;&lt;object type=&quot;12&quot; unique_id=&quot;10005&quot;&gt;&lt;/object&gt;&lt;/object&gt;&lt;object type=&quot;4&quot; unique_id=&quot;10010&quot;&gt;&lt;/object&gt;&lt;object type=&quot;2&quot; unique_id=&quot;10011&quot;&gt;&lt;object type=&quot;3&quot; unique_id=&quot;10012&quot;&gt;&lt;property id=&quot;20148&quot; value=&quot;5&quot;/&gt;&lt;property id=&quot;20300&quot; value=&quot;Slide 1 - &amp;quot;INTRODUCTION to HOSPITALITY &amp;amp; TOURISM BUSINESS OPERATIONS - MANAGEMENT&amp;quot;&quot;/&gt;&lt;property id=&quot;20307&quot; value=&quot;256&quot;/&gt;&lt;property id=&quot;20309&quot; value=&quot;-1&quot;/&gt;&lt;/object&gt;&lt;object type=&quot;3&quot; unique_id=&quot;10013&quot;&gt;&lt;property id=&quot;20148&quot; value=&quot;5&quot;/&gt;&lt;property id=&quot;20300&quot; value=&quot;Slide 2 - &amp;quot;Management&amp;quot;&quot;/&gt;&lt;property id=&quot;20307&quot; value=&quot;257&quot;/&gt;&lt;property id=&quot;20309&quot; value=&quot;-1&quot;/&gt;&lt;/object&gt;&lt;object type=&quot;3&quot; unique_id=&quot;10014&quot;&gt;&lt;property id=&quot;20148&quot; value=&quot;5&quot;/&gt;&lt;property id=&quot;20300&quot; value=&quot;Slide 3 - &amp;quot;PETER FERDINAND DRUCKER&amp;#x0D;&amp;#x0A;“Father of Modern Management”&amp;quot;&quot;/&gt;&lt;property id=&quot;20307&quot; value=&quot;260&quot;/&gt;&lt;property id=&quot;20309&quot; value=&quot;-1&quot;/&gt;&lt;/object&gt;&lt;object type=&quot;3&quot; unique_id=&quot;10015&quot;&gt;&lt;property id=&quot;20148&quot; value=&quot;5&quot;/&gt;&lt;property id=&quot;20300&quot; value=&quot;Slide 4&quot;/&gt;&lt;property id=&quot;20307&quot; value=&quot;261&quot;/&gt;&lt;property id=&quot;20309&quot; value=&quot;-1&quot;/&gt;&lt;/object&gt;&lt;object type=&quot;3&quot; unique_id=&quot;10016&quot;&gt;&lt;property id=&quot;20148&quot; value=&quot;5&quot;/&gt;&lt;property id=&quot;20300&quot; value=&quot;Slide 5 - &amp;quot;Behaviours and Themes in Management&amp;quot;&quot;/&gt;&lt;property id=&quot;20307&quot; value=&quot;264&quot;/&gt;&lt;property id=&quot;20309&quot; value=&quot;-1&quot;/&gt;&lt;/object&gt;&lt;object type=&quot;3&quot; unique_id=&quot;10017&quot;&gt;&lt;property id=&quot;20148&quot; value=&quot;5&quot;/&gt;&lt;property id=&quot;20300&quot; value=&quot;Slide 6&quot;/&gt;&lt;property id=&quot;20307&quot; value=&quot;258&quot;/&gt;&lt;property id=&quot;20309&quot; value=&quot;-1&quot;/&gt;&lt;/object&gt;&lt;object type=&quot;3&quot; unique_id=&quot;10018&quot;&gt;&lt;property id=&quot;20148&quot; value=&quot;5&quot;/&gt;&lt;property id=&quot;20300&quot; value=&quot;Slide 7&quot;/&gt;&lt;property id=&quot;20307&quot; value=&quot;259&quot;/&gt;&lt;property id=&quot;20309&quot; value=&quot;-1&quot;/&gt;&lt;/object&gt;&lt;object type=&quot;3&quot; unique_id=&quot;10019&quot;&gt;&lt;property id=&quot;20148&quot; value=&quot;5&quot;/&gt;&lt;property id=&quot;20300&quot; value=&quot;Slide 8&quot;/&gt;&lt;property id=&quot;20307&quot; value=&quot;262&quot;/&gt;&lt;property id=&quot;20309&quot; value=&quot;-1&quot;/&gt;&lt;/object&gt;&lt;object type=&quot;3&quot; unique_id=&quot;10020&quot;&gt;&lt;property id=&quot;20148&quot; value=&quot;5&quot;/&gt;&lt;property id=&quot;20300&quot; value=&quot;Slide 9 - &amp;quot;Management by Objectives (MBO)&amp;quot;&quot;/&gt;&lt;property id=&quot;20307&quot; value=&quot;284&quot;/&gt;&lt;property id=&quot;20309&quot; value=&quot;-1&quot;/&gt;&lt;/object&gt;&lt;object type=&quot;3&quot; unique_id=&quot;10021&quot;&gt;&lt;property id=&quot;20148&quot; value=&quot;5&quot;/&gt;&lt;property id=&quot;20300&quot; value=&quot;Slide 10 - &amp;quot;Features of MBO&amp;quot;&quot;/&gt;&lt;property id=&quot;20307&quot; value=&quot;285&quot;/&gt;&lt;property id=&quot;20309&quot; value=&quot;-1&quot;/&gt;&lt;/object&gt;&lt;object type=&quot;3&quot; unique_id=&quot;10022&quot;&gt;&lt;property id=&quot;20148&quot; value=&quot;5&quot;/&gt;&lt;property id=&quot;20300&quot; value=&quot;Slide 11 - &amp;quot;Job Improvement Plan&amp;quot;&quot;/&gt;&lt;property id=&quot;20307&quot; value=&quot;286&quot;/&gt;&lt;property id=&quot;20309&quot; value=&quot;-1&quot;/&gt;&lt;/object&gt;&lt;object type=&quot;3&quot; unique_id=&quot;10023&quot;&gt;&lt;property id=&quot;20148&quot; value=&quot;5&quot;/&gt;&lt;property id=&quot;20300&quot; value=&quot;Slide 12 - &amp;quot;Reviewing MBO&amp;quot;&quot;/&gt;&lt;property id=&quot;20307&quot; value=&quot;287&quot;/&gt;&lt;property id=&quot;20309&quot; value=&quot;-1&quot;/&gt;&lt;/object&gt;&lt;object type=&quot;3&quot; unique_id=&quot;10024&quot;&gt;&lt;property id=&quot;20148&quot; value=&quot;5&quot;/&gt;&lt;property id=&quot;20300&quot; value=&quot;Slide 13 - &amp;quot;Two types of review&amp;quot;&quot;/&gt;&lt;property id=&quot;20307&quot; value=&quot;288&quot;/&gt;&lt;property id=&quot;20309&quot; value=&quot;-1&quot;/&gt;&lt;/object&gt;&lt;object type=&quot;3&quot; unique_id=&quot;10025&quot;&gt;&lt;property id=&quot;20148&quot; value=&quot;5&quot;/&gt;&lt;property id=&quot;20300&quot; value=&quot;Slide 14&quot;/&gt;&lt;property id=&quot;20307&quot; value=&quot;289&quot;/&gt;&lt;property id=&quot;20309&quot; value=&quot;-1&quot;/&gt;&lt;/object&gt;&lt;object type=&quot;3&quot; unique_id=&quot;10026&quot;&gt;&lt;property id=&quot;20148&quot; value=&quot;5&quot;/&gt;&lt;property id=&quot;20300&quot; value=&quot;Slide 15 - &amp;quot;Maximilian Carl Emil Weber&amp;quot;&quot;/&gt;&lt;property id=&quot;20307&quot; value=&quot;265&quot;/&gt;&lt;property id=&quot;20309&quot; value=&quot;-1&quot;/&gt;&lt;/object&gt;&lt;object type=&quot;3&quot; unique_id=&quot;10027&quot;&gt;&lt;property id=&quot;20148&quot; value=&quot;5&quot;/&gt;&lt;property id=&quot;20300&quot; value=&quot;Slide 16 - &amp;quot;Charismatic Organisations&amp;quot;&quot;/&gt;&lt;property id=&quot;20307&quot; value=&quot;266&quot;/&gt;&lt;property id=&quot;20309&quot; value=&quot;-1&quot;/&gt;&lt;/object&gt;&lt;object type=&quot;3&quot; unique_id=&quot;10028&quot;&gt;&lt;property id=&quot;20148&quot; value=&quot;5&quot;/&gt;&lt;property id=&quot;20300&quot; value=&quot;Slide 17 - &amp;quot;Traditional Organisations&amp;quot;&quot;/&gt;&lt;property id=&quot;20307&quot; value=&quot;267&quot;/&gt;&lt;property id=&quot;20309&quot; value=&quot;-1&quot;/&gt;&lt;/object&gt;&lt;object type=&quot;3&quot; unique_id=&quot;10029&quot;&gt;&lt;property id=&quot;20148&quot; value=&quot;5&quot;/&gt;&lt;property id=&quot;20300&quot; value=&quot;Slide 18 - &amp;quot;Bureaucratic Organisations&amp;quot;&quot;/&gt;&lt;property id=&quot;20307&quot; value=&quot;268&quot;/&gt;&lt;property id=&quot;20309&quot; value=&quot;-1&quot;/&gt;&lt;/object&gt;&lt;object type=&quot;3&quot; unique_id=&quot;10030&quot;&gt;&lt;property id=&quot;20148&quot; value=&quot;5&quot;/&gt;&lt;property id=&quot;20300&quot; value=&quot;Slide 19 - &amp;quot;Structure of Bureaucratic Systems&amp;quot;&quot;/&gt;&lt;property id=&quot;20307&quot; value=&quot;269&quot;/&gt;&lt;property id=&quot;20309&quot; value=&quot;-1&quot;/&gt;&lt;/object&gt;&lt;object type=&quot;3&quot; unique_id=&quot;10031&quot;&gt;&lt;property id=&quot;20148&quot; value=&quot;5&quot;/&gt;&lt;property id=&quot;20300&quot; value=&quot;Slide 20&quot;/&gt;&lt;property id=&quot;20307&quot; value=&quot;270&quot;/&gt;&lt;property id=&quot;20309&quot; value=&quot;-1&quot;/&gt;&lt;/object&gt;&lt;object type=&quot;3&quot; unique_id=&quot;10032&quot;&gt;&lt;property id=&quot;20148&quot; value=&quot;5&quot;/&gt;&lt;property id=&quot;20300&quot; value=&quot;Slide 21 - &amp;quot;Frederick Winslow Taylor&amp;#x0D;&amp;#x0A;“Father of Scientific Management”&amp;quot;&quot;/&gt;&lt;property id=&quot;20307&quot; value=&quot;271&quot;/&gt;&lt;property id=&quot;20309&quot; value=&quot;-1&quot;/&gt;&lt;/object&gt;&lt;object type=&quot;3&quot; unique_id=&quot;10033&quot;&gt;&lt;property id=&quot;20148&quot; value=&quot;5&quot;/&gt;&lt;property id=&quot;20300&quot; value=&quot;Slide 22 - &amp;quot;Scientific Management&amp;quot;&quot;/&gt;&lt;property id=&quot;20307&quot; value=&quot;274&quot;/&gt;&lt;property id=&quot;20309&quot; value=&quot;-1&quot;/&gt;&lt;/object&gt;&lt;object type=&quot;3&quot; unique_id=&quot;10034&quot;&gt;&lt;property id=&quot;20148&quot; value=&quot;5&quot;/&gt;&lt;property id=&quot;20300&quot; value=&quot;Slide 23&quot;/&gt;&lt;property id=&quot;20307&quot; value=&quot;272&quot;/&gt;&lt;property id=&quot;20309&quot; value=&quot;-1&quot;/&gt;&lt;/object&gt;&lt;object type=&quot;3&quot; unique_id=&quot;10035&quot;&gt;&lt;property id=&quot;20148&quot; value=&quot;5&quot;/&gt;&lt;property id=&quot;20300&quot; value=&quot;Slide 24 - &amp;quot;Principles of Management&amp;#x0D;&amp;#x0A;by Henri Fayol&amp;quot;&quot;/&gt;&lt;property id=&quot;20307&quot; value=&quot;273&quot;/&gt;&lt;property id=&quot;20309&quot; value=&quot;-1&quot;/&gt;&lt;/object&gt;&lt;object type=&quot;3&quot; unique_id=&quot;10036&quot;&gt;&lt;property id=&quot;20148&quot; value=&quot;5&quot;/&gt;&lt;property id=&quot;20300&quot; value=&quot;Slide 25&quot;/&gt;&lt;property id=&quot;20307&quot; value=&quot;275&quot;/&gt;&lt;property id=&quot;20309&quot; value=&quot;-1&quot;/&gt;&lt;/object&gt;&lt;object type=&quot;3&quot; unique_id=&quot;10037&quot;&gt;&lt;property id=&quot;20148&quot; value=&quot;5&quot;/&gt;&lt;property id=&quot;20300&quot; value=&quot;Slide 26&quot;/&gt;&lt;property id=&quot;20307&quot; value=&quot;276&quot;/&gt;&lt;property id=&quot;20309&quot; value=&quot;-1&quot;/&gt;&lt;/object&gt;&lt;object type=&quot;3&quot; unique_id=&quot;10038&quot;&gt;&lt;property id=&quot;20148&quot; value=&quot;5&quot;/&gt;&lt;property id=&quot;20300&quot; value=&quot;Slide 27&quot;/&gt;&lt;property id=&quot;20307&quot; value=&quot;277&quot;/&gt;&lt;property id=&quot;20309&quot; value=&quot;-1&quot;/&gt;&lt;/object&gt;&lt;object type=&quot;3&quot; unique_id=&quot;10039&quot;&gt;&lt;property id=&quot;20148&quot; value=&quot;5&quot;/&gt;&lt;property id=&quot;20300&quot; value=&quot;Slide 28&quot;/&gt;&lt;property id=&quot;20307&quot; value=&quot;278&quot;/&gt;&lt;property id=&quot;20309&quot; value=&quot;-1&quot;/&gt;&lt;/object&gt;&lt;object type=&quot;3&quot; unique_id=&quot;10040&quot;&gt;&lt;property id=&quot;20148&quot; value=&quot;5&quot;/&gt;&lt;property id=&quot;20300&quot; value=&quot;Slide 29&quot;/&gt;&lt;property id=&quot;20307&quot; value=&quot;279&quot;/&gt;&lt;property id=&quot;20309&quot; value=&quot;-1&quot;/&gt;&lt;/object&gt;&lt;object type=&quot;3&quot; unique_id=&quot;10041&quot;&gt;&lt;property id=&quot;20148&quot; value=&quot;5&quot;/&gt;&lt;property id=&quot;20300&quot; value=&quot;Slide 30 - &amp;quot;Management Skills&amp;quot;&quot;/&gt;&lt;property id=&quot;20307&quot; value=&quot;280&quot;/&gt;&lt;property id=&quot;20309&quot; value=&quot;-1&quot;/&gt;&lt;/object&gt;&lt;object type=&quot;3&quot; unique_id=&quot;10042&quot;&gt;&lt;property id=&quot;20148&quot; value=&quot;5&quot;/&gt;&lt;property id=&quot;20300&quot; value=&quot;Slide 31&quot;/&gt;&lt;property id=&quot;20307&quot; value=&quot;281&quot;/&gt;&lt;property id=&quot;20309&quot; value=&quot;-1&quot;/&gt;&lt;/object&gt;&lt;object type=&quot;3&quot; unique_id=&quot;10043&quot;&gt;&lt;property id=&quot;20148&quot; value=&quot;5&quot;/&gt;&lt;property id=&quot;20300&quot; value=&quot;Slide 32&quot;/&gt;&lt;property id=&quot;20307&quot; value=&quot;282&quot;/&gt;&lt;property id=&quot;20309&quot; value=&quot;-1&quot;/&gt;&lt;/object&gt;&lt;/object&gt;&lt;/object&gt;&lt;/database&gt;"/>
  <p:tag name="MMPROD_TAG_VCONFIG" val="PD94bWwgdmVyc2lvbj0iMS4wIiBlbmNvZGluZz0iVVRGLTgiPz4NCjxjb25maWd1cmF0aW9uPg0KCTxicmFuZGluZz4NCgkJPHVpZm9udCBuYW1lPSJGT05UX05PVEVTX1RFWFQiIHZhbHVlPSJjYWxpYnJpLDksZmFsc2UsZmFsc2UsZmFsc2UiLz4NCgk8L2JyYW5kaW5nPg0KCTxjb2xvcnM+DQoJCTx1aWNvbG9yIG5hbWU9InByaW1hcnkiIHZhbHVlPSIweENDQ0NDQyIvPg0KCQk8dWljb2xvciBuYW1lPSJnbG93IiB2YWx1ZT0iMHgzNUQzMzQiLz4NCgkJPHVpY29sb3IgbmFtZT0idGV4dCIgdmFsdWU9IjB4MDAwMDAwIi8+DQoJCTx1aWNvbG9yIG5hbWU9ImxpZ2h0IiB2YWx1ZT0iMHg4RjhGOEYiLz4NCgkJPHVpY29sb3IgbmFtZT0ic2hhZG93IiB2YWx1ZT0iMHhGRkZGRkYiLz4NCgkJPHVpY29sb3IgbmFtZT0iYmFja2dyb3VuZCIgdmFsdWU9IjB4OEY4RjhGIi8+DQoJPC9jb2xvcnM+DQoJPGxheW91dD4NCgkJPHVpc2hvdyBuYW1lPSJwcmVzZW50YXRpb250aXRsZSIgdmFsdWU9InRydWUiLz4NCgkJPHVpc2hvdyBuYW1lPSJwcmVzZW50ZXJwaG90byIgdmFsdWU9ImZhbHNlIi8+DQoJCTx1aXNob3cgbmFtZT0icHJlc2VudGVybmFtZSIgdmFsdWU9ImZhbHNlIi8+DQoJCTx1aXNob3cgbmFtZT0icHJlc2VudGVydGl0bGUiIHZhbHVlPSJmYWxz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ZmFsc2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mZhbHNlIi8+DQoJCTx1aXNob3cgbmFtZT0idmlld2NoYW5nZSIgdmFsdWU9InRydWUiLz4NCgkJPHVpc2hvdyBuYW1lPSJhbHdheXNTY3J1bmNoIiB2YWx1ZT0iZmFsc2UiLz4NCgkJPHVpc2hvdyBuYW1lPSJpbml0aWFsZGlzcGxheW1vZGVpc25vcm1hbCIgdmFsdWU9InRydWUiLz4NCgkJPHVpcmVwbGFjZSBuYW1lPSJsb2dvIiB2YWx1ZT0iIi8+DQoJCTx1aXJlcGxhY2UgbmFtZT0iYmdpbWFnZSIgdmFsdWU9IiIvPg0KCQk8dWlyZXBsYWNlIG5hbWU9ImluaXRpYWx0YWIiIHZhbHVlPSJvdXRsaW5lIi8+DQoJPC9sYXlvdXQ+DQoJPHByZWxvYWRlcj48c2V0SW50IG5hbWU9ImF1ZGlvQnVmZmVyVGltZSIgdmFsdWU9IjA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PC9jb25maWd1cmF0aW9uPg0K"/>
  <p:tag name="SECTOMILLISECCONVERTED" val="1"/>
</p:tagLst>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CTH.pot</Template>
  <TotalTime>17428</TotalTime>
  <Words>5176</Words>
  <Application>Microsoft Office PowerPoint</Application>
  <PresentationFormat>On-screen Show (4:3)</PresentationFormat>
  <Paragraphs>373</Paragraphs>
  <Slides>64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ＭＳ Ｐゴシック</vt:lpstr>
      <vt:lpstr>Arial</vt:lpstr>
      <vt:lpstr>Calibri</vt:lpstr>
      <vt:lpstr>Rockwell</vt:lpstr>
      <vt:lpstr>Wingdings</vt:lpstr>
      <vt:lpstr>Advantage</vt:lpstr>
      <vt:lpstr>PowerPoint Presentation</vt:lpstr>
      <vt:lpstr>Week 1</vt:lpstr>
      <vt:lpstr>PowerPoint Presentation</vt:lpstr>
      <vt:lpstr>Recognising problems</vt:lpstr>
      <vt:lpstr>Define problems</vt:lpstr>
      <vt:lpstr>Problems</vt:lpstr>
      <vt:lpstr>PowerPoint Presentation</vt:lpstr>
      <vt:lpstr>Analysing problems</vt:lpstr>
      <vt:lpstr>Questions to ask when analysing</vt:lpstr>
      <vt:lpstr>PowerPoint Presentation</vt:lpstr>
      <vt:lpstr>Describe objective setting in relation to problem</vt:lpstr>
      <vt:lpstr>Investigating problems</vt:lpstr>
      <vt:lpstr>Differences between Data and information</vt:lpstr>
      <vt:lpstr>PowerPoint Presentation</vt:lpstr>
      <vt:lpstr>PowerPoint Presentation</vt:lpstr>
      <vt:lpstr>Case Study</vt:lpstr>
      <vt:lpstr>PowerPoint Presentation</vt:lpstr>
      <vt:lpstr>PowerPoint Presentation</vt:lpstr>
      <vt:lpstr>PowerPoint Presentation</vt:lpstr>
      <vt:lpstr>Class activity</vt:lpstr>
      <vt:lpstr>! Assignment Q.1</vt:lpstr>
      <vt:lpstr>References</vt:lpstr>
      <vt:lpstr>Problem solving techniques</vt:lpstr>
      <vt:lpstr>PowerPoint Presentation</vt:lpstr>
      <vt:lpstr>Possible solutions</vt:lpstr>
      <vt:lpstr>Gather and interpret information to identify possible solutions to a problem.</vt:lpstr>
      <vt:lpstr>PowerPoint Presentation</vt:lpstr>
      <vt:lpstr>Brainstorming</vt:lpstr>
      <vt:lpstr>Techniques for brainstorming</vt:lpstr>
      <vt:lpstr>PowerPoint Presentation</vt:lpstr>
      <vt:lpstr>PowerPoint Presentation</vt:lpstr>
      <vt:lpstr>Preparing a summary sheet</vt:lpstr>
      <vt:lpstr>PowerPoint Presentation</vt:lpstr>
      <vt:lpstr>CREATIVE THINKING TECHNIQUE </vt:lpstr>
      <vt:lpstr>Types of Focus Group</vt:lpstr>
      <vt:lpstr>Types of Focus Group</vt:lpstr>
      <vt:lpstr>Types of Focus Group</vt:lpstr>
      <vt:lpstr>Steps in Attributes Analysis</vt:lpstr>
      <vt:lpstr>Describe how to calculate and use simple averages and basic summary statistics</vt:lpstr>
      <vt:lpstr>Describe how to prepare and used data and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Solving Problems and Making Decisions </vt:lpstr>
      <vt:lpstr>PowerPoint Presentation</vt:lpstr>
      <vt:lpstr>PowerPoint Presentation</vt:lpstr>
      <vt:lpstr>Solving Problems and Making Decisions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HOSPITALITY &amp; TOURISM BUSINESS OPERATIONS - MANAGEMENT</dc:title>
  <dc:creator>Aileen</dc:creator>
  <cp:lastModifiedBy>root</cp:lastModifiedBy>
  <cp:revision>680</cp:revision>
  <dcterms:created xsi:type="dcterms:W3CDTF">2008-10-29T06:29:58Z</dcterms:created>
  <dcterms:modified xsi:type="dcterms:W3CDTF">2016-02-24T18:33:25Z</dcterms:modified>
</cp:coreProperties>
</file>