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2"/>
  </p:notesMasterIdLst>
  <p:handoutMasterIdLst>
    <p:handoutMasterId r:id="rId133"/>
  </p:handoutMasterIdLst>
  <p:sldIdLst>
    <p:sldId id="471" r:id="rId2"/>
    <p:sldId id="257" r:id="rId3"/>
    <p:sldId id="387" r:id="rId4"/>
    <p:sldId id="260" r:id="rId5"/>
    <p:sldId id="388" r:id="rId6"/>
    <p:sldId id="389" r:id="rId7"/>
    <p:sldId id="390" r:id="rId8"/>
    <p:sldId id="391" r:id="rId9"/>
    <p:sldId id="263" r:id="rId10"/>
    <p:sldId id="392" r:id="rId11"/>
    <p:sldId id="393" r:id="rId12"/>
    <p:sldId id="394" r:id="rId13"/>
    <p:sldId id="395" r:id="rId14"/>
    <p:sldId id="396" r:id="rId15"/>
    <p:sldId id="397" r:id="rId16"/>
    <p:sldId id="398" r:id="rId17"/>
    <p:sldId id="399" r:id="rId18"/>
    <p:sldId id="400" r:id="rId19"/>
    <p:sldId id="268" r:id="rId20"/>
    <p:sldId id="401" r:id="rId21"/>
    <p:sldId id="402" r:id="rId22"/>
    <p:sldId id="403" r:id="rId23"/>
    <p:sldId id="279" r:id="rId24"/>
    <p:sldId id="404" r:id="rId25"/>
    <p:sldId id="281" r:id="rId26"/>
    <p:sldId id="282" r:id="rId27"/>
    <p:sldId id="405" r:id="rId28"/>
    <p:sldId id="406" r:id="rId29"/>
    <p:sldId id="407" r:id="rId30"/>
    <p:sldId id="408" r:id="rId31"/>
    <p:sldId id="409" r:id="rId32"/>
    <p:sldId id="410" r:id="rId33"/>
    <p:sldId id="289" r:id="rId34"/>
    <p:sldId id="290" r:id="rId35"/>
    <p:sldId id="411" r:id="rId36"/>
    <p:sldId id="412" r:id="rId37"/>
    <p:sldId id="293" r:id="rId38"/>
    <p:sldId id="294" r:id="rId39"/>
    <p:sldId id="413" r:id="rId40"/>
    <p:sldId id="295" r:id="rId41"/>
    <p:sldId id="296" r:id="rId42"/>
    <p:sldId id="297" r:id="rId43"/>
    <p:sldId id="298" r:id="rId44"/>
    <p:sldId id="414" r:id="rId45"/>
    <p:sldId id="299" r:id="rId46"/>
    <p:sldId id="415" r:id="rId47"/>
    <p:sldId id="416" r:id="rId48"/>
    <p:sldId id="301" r:id="rId49"/>
    <p:sldId id="417" r:id="rId50"/>
    <p:sldId id="418" r:id="rId51"/>
    <p:sldId id="419" r:id="rId52"/>
    <p:sldId id="420" r:id="rId53"/>
    <p:sldId id="306" r:id="rId54"/>
    <p:sldId id="421" r:id="rId55"/>
    <p:sldId id="308" r:id="rId56"/>
    <p:sldId id="422" r:id="rId57"/>
    <p:sldId id="423" r:id="rId58"/>
    <p:sldId id="424" r:id="rId59"/>
    <p:sldId id="425" r:id="rId60"/>
    <p:sldId id="426" r:id="rId61"/>
    <p:sldId id="314" r:id="rId62"/>
    <p:sldId id="315" r:id="rId63"/>
    <p:sldId id="316" r:id="rId64"/>
    <p:sldId id="317" r:id="rId65"/>
    <p:sldId id="427" r:id="rId66"/>
    <p:sldId id="428" r:id="rId67"/>
    <p:sldId id="429" r:id="rId68"/>
    <p:sldId id="321" r:id="rId69"/>
    <p:sldId id="430" r:id="rId70"/>
    <p:sldId id="431" r:id="rId71"/>
    <p:sldId id="324" r:id="rId72"/>
    <p:sldId id="432" r:id="rId73"/>
    <p:sldId id="326" r:id="rId74"/>
    <p:sldId id="433" r:id="rId75"/>
    <p:sldId id="434" r:id="rId76"/>
    <p:sldId id="329" r:id="rId77"/>
    <p:sldId id="330" r:id="rId78"/>
    <p:sldId id="435" r:id="rId79"/>
    <p:sldId id="332" r:id="rId80"/>
    <p:sldId id="436" r:id="rId81"/>
    <p:sldId id="334" r:id="rId82"/>
    <p:sldId id="335" r:id="rId83"/>
    <p:sldId id="437" r:id="rId84"/>
    <p:sldId id="337" r:id="rId85"/>
    <p:sldId id="438" r:id="rId86"/>
    <p:sldId id="439" r:id="rId87"/>
    <p:sldId id="440" r:id="rId88"/>
    <p:sldId id="341" r:id="rId89"/>
    <p:sldId id="342" r:id="rId90"/>
    <p:sldId id="441" r:id="rId91"/>
    <p:sldId id="442" r:id="rId92"/>
    <p:sldId id="345" r:id="rId93"/>
    <p:sldId id="443" r:id="rId94"/>
    <p:sldId id="444" r:id="rId95"/>
    <p:sldId id="445" r:id="rId96"/>
    <p:sldId id="349" r:id="rId97"/>
    <p:sldId id="446" r:id="rId98"/>
    <p:sldId id="447" r:id="rId99"/>
    <p:sldId id="448" r:id="rId100"/>
    <p:sldId id="353" r:id="rId101"/>
    <p:sldId id="354" r:id="rId102"/>
    <p:sldId id="449" r:id="rId103"/>
    <p:sldId id="450" r:id="rId104"/>
    <p:sldId id="451" r:id="rId105"/>
    <p:sldId id="358" r:id="rId106"/>
    <p:sldId id="452" r:id="rId107"/>
    <p:sldId id="453" r:id="rId108"/>
    <p:sldId id="361" r:id="rId109"/>
    <p:sldId id="454" r:id="rId110"/>
    <p:sldId id="455" r:id="rId111"/>
    <p:sldId id="456" r:id="rId112"/>
    <p:sldId id="365" r:id="rId113"/>
    <p:sldId id="457" r:id="rId114"/>
    <p:sldId id="367" r:id="rId115"/>
    <p:sldId id="458" r:id="rId116"/>
    <p:sldId id="369" r:id="rId117"/>
    <p:sldId id="459" r:id="rId118"/>
    <p:sldId id="371" r:id="rId119"/>
    <p:sldId id="460" r:id="rId120"/>
    <p:sldId id="461" r:id="rId121"/>
    <p:sldId id="462" r:id="rId122"/>
    <p:sldId id="463" r:id="rId123"/>
    <p:sldId id="464" r:id="rId124"/>
    <p:sldId id="465" r:id="rId125"/>
    <p:sldId id="466" r:id="rId126"/>
    <p:sldId id="379" r:id="rId127"/>
    <p:sldId id="467" r:id="rId128"/>
    <p:sldId id="468" r:id="rId129"/>
    <p:sldId id="469" r:id="rId130"/>
    <p:sldId id="470" r:id="rId1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46" y="72"/>
      </p:cViewPr>
      <p:guideLst>
        <p:guide orient="horz" pos="2160"/>
        <p:guide pos="290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6856413" cy="457200"/>
          </a:xfrm>
          <a:prstGeom prst="rect">
            <a:avLst/>
          </a:prstGeom>
        </p:spPr>
        <p:txBody>
          <a:bodyPr vert="horz" lIns="91440" tIns="45720" rIns="91440" bIns="45720" rtlCol="0"/>
          <a:lstStyle>
            <a:lvl1pPr algn="l">
              <a:defRPr sz="1200"/>
            </a:lvl1pPr>
          </a:lstStyle>
          <a:p>
            <a:r>
              <a:rPr lang="en-US"/>
              <a:t>Understanding Recruitment and Selection of New Staff in the Workplace</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5642DF6-8037-E04D-A7FA-10835CD8541D}" type="slidenum">
              <a:rPr lang="en-US" smtClean="0"/>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Understanding Recruitment and Selection of New Staff in the Workplace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9BDEA9-AF54-6041-A421-563CA3D6161E}" type="datetime1">
              <a:rPr lang="en-SG" smtClean="0"/>
              <a:t>24/2/2016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527096-7431-5A4A-B89C-3A5EAA6BE69B}"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4"/>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Rectangle 7"/>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9" name="Picture 12" descr="ETT Academy Lo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248400"/>
            <a:ext cx="3962400" cy="304800"/>
          </a:xfrm>
          <a:prstGeom prst="rect">
            <a:avLst/>
          </a:prstGeom>
          <a:noFill/>
          <a:ln>
            <a:noFill/>
          </a:ln>
        </p:spPr>
      </p:pic>
      <p:pic>
        <p:nvPicPr>
          <p:cNvPr id="10" name="Picture 12" descr="ilm.ps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5607050"/>
            <a:ext cx="1584325" cy="568325"/>
          </a:xfrm>
          <a:prstGeom prst="rect">
            <a:avLst/>
          </a:prstGeom>
          <a:noFill/>
          <a:ln>
            <a:noFill/>
          </a:ln>
        </p:spPr>
      </p:pic>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Rectangle 2"/>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ectangle 1"/>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3859213" y="6423025"/>
            <a:ext cx="3316287" cy="365125"/>
          </a:xfrm>
        </p:spPr>
        <p:txBody>
          <a:bodyPr/>
          <a:lstStyle>
            <a:lvl1pPr>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p>
        </p:txBody>
      </p:sp>
      <p:sp>
        <p:nvSpPr>
          <p:cNvPr id="3" name="Picture Placeholder 2"/>
          <p:cNvSpPr>
            <a:spLocks noGrp="1"/>
          </p:cNvSpPr>
          <p:nvPr>
            <p:ph type="pic" idx="1" hasCustomPrompt="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0"/>
          </p:nvPr>
        </p:nvSpPr>
        <p:spPr>
          <a:xfrm>
            <a:off x="4191000" y="6423025"/>
            <a:ext cx="3005138" cy="365125"/>
          </a:xfrm>
        </p:spPr>
        <p:txBody>
          <a:bodyPr/>
          <a:lstStyle>
            <a:lvl1pPr>
              <a:defRPr/>
            </a:lvl1pPr>
          </a:lstStyle>
          <a:p>
            <a:endParaRPr lang="en-US"/>
          </a:p>
        </p:txBody>
      </p:sp>
      <p:sp>
        <p:nvSpPr>
          <p:cNvPr id="7" name="Slide Number Placeholder 6"/>
          <p:cNvSpPr>
            <a:spLocks noGrp="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p>
        </p:txBody>
      </p:sp>
      <p:sp>
        <p:nvSpPr>
          <p:cNvPr id="3" name="Picture Placeholder 2"/>
          <p:cNvSpPr>
            <a:spLocks noGrp="1"/>
          </p:cNvSpPr>
          <p:nvPr>
            <p:ph type="pic" idx="1" hasCustomPrompt="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5"/>
          <p:cNvSpPr>
            <a:spLocks noGrp="1"/>
          </p:cNvSpPr>
          <p:nvPr>
            <p:ph type="ftr" sz="quarter" idx="10"/>
          </p:nvPr>
        </p:nvSpPr>
        <p:spPr/>
        <p:txBody>
          <a:bodyPr/>
          <a:lstStyle>
            <a:lvl1pPr>
              <a:defRPr/>
            </a:lvl1pPr>
          </a:lstStyle>
          <a:p>
            <a:endParaRPr lang="en-US"/>
          </a:p>
        </p:txBody>
      </p:sp>
      <p:sp>
        <p:nvSpPr>
          <p:cNvPr id="8" name="Slide Number Placeholder 6"/>
          <p:cNvSpPr>
            <a:spLocks noGrp="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6" name="Rectangle 5"/>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hasCustomPrompt="1"/>
          </p:nvPr>
        </p:nvSpPr>
        <p:spPr>
          <a:xfrm>
            <a:off x="6802438" y="23749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hasCustomPrompt="1"/>
          </p:nvPr>
        </p:nvSpPr>
        <p:spPr>
          <a:xfrm>
            <a:off x="6802438" y="4535424"/>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381000" y="6235700"/>
            <a:ext cx="4648200" cy="365125"/>
          </a:xfrm>
        </p:spPr>
        <p:txBody>
          <a:bodyPr/>
          <a:lstStyle>
            <a:lvl1pPr>
              <a:defRPr>
                <a:solidFill>
                  <a:schemeClr val="bg1"/>
                </a:solidFill>
              </a:defRPr>
            </a:lvl1pPr>
          </a:lstStyle>
          <a:p>
            <a:endParaRPr lang="en-US"/>
          </a:p>
        </p:txBody>
      </p:sp>
      <p:sp>
        <p:nvSpPr>
          <p:cNvPr id="9" name="Slide Number Placeholder 6"/>
          <p:cNvSpPr>
            <a:spLocks noGrp="1"/>
          </p:cNvSpPr>
          <p:nvPr>
            <p:ph type="sldNum" sz="quarter" idx="16"/>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7" name="Rectangle 6"/>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9" name="Rectangle 8"/>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Picture Placeholder 12"/>
          <p:cNvSpPr>
            <a:spLocks noGrp="1"/>
          </p:cNvSpPr>
          <p:nvPr>
            <p:ph type="pic" sz="quarter" idx="13" hasCustomPrompt="1"/>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3" name="Picture Placeholder 12"/>
          <p:cNvSpPr>
            <a:spLocks noGrp="1"/>
          </p:cNvSpPr>
          <p:nvPr>
            <p:ph type="pic" sz="quarter" idx="14" hasCustomPrompt="1"/>
          </p:nvPr>
        </p:nvSpPr>
        <p:spPr>
          <a:xfrm>
            <a:off x="4624388" y="2381663"/>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5" hasCustomPrompt="1"/>
          </p:nvPr>
        </p:nvSpPr>
        <p:spPr>
          <a:xfrm>
            <a:off x="6803136" y="2381662"/>
            <a:ext cx="2057400" cy="4187952"/>
          </a:xfrm>
        </p:spPr>
        <p:txBody>
          <a:bodyPr rtlCol="0">
            <a:normAutofit/>
          </a:bodyPr>
          <a:lstStyle>
            <a:lvl1pPr>
              <a:buNone/>
              <a:defRPr/>
            </a:lvl1pPr>
          </a:lstStyle>
          <a:p>
            <a:pPr lvl="0"/>
            <a:r>
              <a:rPr lang="en-US" noProof="0"/>
              <a:t>Drag picture to placeholder or click icon to add</a:t>
            </a:r>
            <a:endParaRPr noProof="0"/>
          </a:p>
        </p:txBody>
      </p:sp>
      <p:sp>
        <p:nvSpPr>
          <p:cNvPr id="10" name="Footer Placeholder 5"/>
          <p:cNvSpPr>
            <a:spLocks noGrp="1"/>
          </p:cNvSpPr>
          <p:nvPr>
            <p:ph type="ftr" sz="quarter" idx="16"/>
          </p:nvPr>
        </p:nvSpPr>
        <p:spPr>
          <a:xfrm>
            <a:off x="381000" y="6235700"/>
            <a:ext cx="2590800" cy="365125"/>
          </a:xfrm>
        </p:spPr>
        <p:txBody>
          <a:bodyPr/>
          <a:lstStyle>
            <a:lvl1pPr>
              <a:defRPr>
                <a:solidFill>
                  <a:schemeClr val="bg1"/>
                </a:solidFill>
              </a:defRPr>
            </a:lvl1pPr>
          </a:lstStyle>
          <a:p>
            <a:endParaRPr lang="en-US"/>
          </a:p>
        </p:txBody>
      </p:sp>
      <p:sp>
        <p:nvSpPr>
          <p:cNvPr id="11" name="Slide Number Placeholder 6"/>
          <p:cNvSpPr>
            <a:spLocks noGrp="1"/>
          </p:cNvSpPr>
          <p:nvPr>
            <p:ph type="sldNum" sz="quarter" idx="17"/>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7" name="Rectangle 6"/>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p>
        </p:txBody>
      </p:sp>
      <p:sp>
        <p:nvSpPr>
          <p:cNvPr id="3" name="Picture Placeholder 2"/>
          <p:cNvSpPr>
            <a:spLocks noGrp="1"/>
          </p:cNvSpPr>
          <p:nvPr>
            <p:ph type="pic" idx="1" hasCustomPrompt="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Picture Placeholder 12"/>
          <p:cNvSpPr>
            <a:spLocks noGrp="1"/>
          </p:cNvSpPr>
          <p:nvPr>
            <p:ph type="pic" sz="quarter" idx="13" hasCustomPrompt="1"/>
          </p:nvPr>
        </p:nvSpPr>
        <p:spPr>
          <a:xfrm>
            <a:off x="27790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5" name="Picture Placeholder 12"/>
          <p:cNvSpPr>
            <a:spLocks noGrp="1"/>
          </p:cNvSpPr>
          <p:nvPr>
            <p:ph type="pic" sz="quarter" idx="14" hasCustomPrompt="1"/>
          </p:nvPr>
        </p:nvSpPr>
        <p:spPr>
          <a:xfrm>
            <a:off x="2460625"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8" name="Footer Placeholder 5"/>
          <p:cNvSpPr>
            <a:spLocks noGrp="1"/>
          </p:cNvSpPr>
          <p:nvPr>
            <p:ph type="ftr" sz="quarter" idx="15"/>
          </p:nvPr>
        </p:nvSpPr>
        <p:spPr>
          <a:xfrm>
            <a:off x="4191000" y="6423025"/>
            <a:ext cx="3005138" cy="365125"/>
          </a:xfrm>
        </p:spPr>
        <p:txBody>
          <a:bodyPr/>
          <a:lstStyle>
            <a:lvl1pPr>
              <a:defRPr/>
            </a:lvl1pPr>
          </a:lstStyle>
          <a:p>
            <a:endParaRPr lang="en-US"/>
          </a:p>
        </p:txBody>
      </p:sp>
      <p:sp>
        <p:nvSpPr>
          <p:cNvPr id="9" name="Slide Number Placeholder 6"/>
          <p:cNvSpPr>
            <a:spLocks noGrp="1"/>
          </p:cNvSpPr>
          <p:nvPr>
            <p:ph type="sldNum" sz="quarter" idx="16"/>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Vertical Title 1"/>
          <p:cNvSpPr>
            <a:spLocks noGrp="1"/>
          </p:cNvSpPr>
          <p:nvPr>
            <p:ph type="title" orient="vert"/>
          </p:nvPr>
        </p:nvSpPr>
        <p:spPr>
          <a:xfrm>
            <a:off x="7995772" y="954742"/>
            <a:ext cx="681318" cy="51714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8210550" y="282575"/>
            <a:ext cx="64135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4"/>
          <p:cNvSpPr/>
          <p:nvPr/>
        </p:nvSpPr>
        <p:spPr>
          <a:xfrm>
            <a:off x="8067675" y="282575"/>
            <a:ext cx="92075"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4"/>
          <p:cNvSpPr>
            <a:spLocks noGrp="1"/>
          </p:cNvSpPr>
          <p:nvPr>
            <p:ph type="ftr" sz="quarter" idx="10"/>
          </p:nvPr>
        </p:nvSpPr>
        <p:spPr/>
        <p:txBody>
          <a:bodyPr/>
          <a:lstStyle>
            <a:lvl1pPr>
              <a:defRPr/>
            </a:lvl1pPr>
          </a:lstStyle>
          <a:p>
            <a:endParaRPr lang="en-US"/>
          </a:p>
        </p:txBody>
      </p:sp>
      <p:sp>
        <p:nvSpPr>
          <p:cNvPr id="7" name="Slide Number Placeholder 5"/>
          <p:cNvSpPr>
            <a:spLocks noGrp="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12"/>
          <p:cNvSpPr>
            <a:spLocks noGrp="1" noChangeArrowheads="1"/>
          </p:cNvSpPr>
          <p:nvPr>
            <p:ph type="ftr" sz="quarter" idx="10"/>
          </p:nvPr>
        </p:nvSpPr>
        <p:spPr>
          <a:xfrm>
            <a:off x="3657600" y="6243638"/>
            <a:ext cx="2895600" cy="457200"/>
          </a:xfrm>
        </p:spPr>
        <p:txBody>
          <a:bodyPr/>
          <a:lstStyle>
            <a:lvl1pPr>
              <a:defRPr>
                <a:cs typeface="Arial" panose="02080604020202020204" charset="0"/>
              </a:defRPr>
            </a:lvl1pPr>
          </a:lstStyle>
          <a:p>
            <a:endParaRPr lang="en-US"/>
          </a:p>
        </p:txBody>
      </p:sp>
      <p:sp>
        <p:nvSpPr>
          <p:cNvPr id="4" name="Rectangle 13"/>
          <p:cNvSpPr>
            <a:spLocks noGrp="1" noChangeArrowheads="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endParaRPr lang="en-GB"/>
          </a:p>
        </p:txBody>
      </p:sp>
      <p:sp>
        <p:nvSpPr>
          <p:cNvPr id="3" name="ClipArt Placeholder 2"/>
          <p:cNvSpPr>
            <a:spLocks noGrp="1"/>
          </p:cNvSpPr>
          <p:nvPr>
            <p:ph type="clipArt" sz="half" idx="1" hasCustomPrompt="1"/>
          </p:nvPr>
        </p:nvSpPr>
        <p:spPr>
          <a:xfrm>
            <a:off x="1182688" y="2017713"/>
            <a:ext cx="3810000" cy="4114800"/>
          </a:xfrm>
        </p:spPr>
        <p:txBody>
          <a:bodyPr rtlCol="0">
            <a:normAutofit/>
          </a:bodyPr>
          <a:lstStyle/>
          <a:p>
            <a:pPr lvl="0"/>
            <a:r>
              <a:rPr lang="en-US" noProof="0"/>
              <a:t>Click icon to add clip art</a:t>
            </a:r>
            <a:endParaRPr lang="en-GB" noProof="0"/>
          </a:p>
        </p:txBody>
      </p:sp>
      <p:sp>
        <p:nvSpPr>
          <p:cNvPr id="4" name="Text Placeholder 3"/>
          <p:cNvSpPr>
            <a:spLocks noGrp="1"/>
          </p:cNvSpPr>
          <p:nvPr>
            <p:ph type="body"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2"/>
          <p:cNvSpPr>
            <a:spLocks noGrp="1" noChangeArrowheads="1"/>
          </p:cNvSpPr>
          <p:nvPr>
            <p:ph type="ftr" sz="quarter" idx="10"/>
          </p:nvPr>
        </p:nvSpPr>
        <p:spPr>
          <a:xfrm>
            <a:off x="3657600" y="6243638"/>
            <a:ext cx="2895600" cy="457200"/>
          </a:xfrm>
        </p:spPr>
        <p:txBody>
          <a:bodyPr/>
          <a:lstStyle>
            <a:lvl1pPr>
              <a:defRPr>
                <a:cs typeface="Arial" panose="02080604020202020204" charset="0"/>
              </a:defRPr>
            </a:lvl1pPr>
          </a:lstStyle>
          <a:p>
            <a:endParaRPr lang="en-US"/>
          </a:p>
        </p:txBody>
      </p:sp>
      <p:sp>
        <p:nvSpPr>
          <p:cNvPr id="6" name="Rectangle 13"/>
          <p:cNvSpPr>
            <a:spLocks noGrp="1" noChangeArrowheads="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498474" y="134471"/>
            <a:ext cx="7556313" cy="995082"/>
          </a:xfrm>
        </p:spPr>
        <p:txBody>
          <a:bodyPr anchor="b"/>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4"/>
          <p:cNvSpPr>
            <a:spLocks noGrp="1"/>
          </p:cNvSpPr>
          <p:nvPr>
            <p:ph type="ftr" sz="quarter" idx="10"/>
          </p:nvPr>
        </p:nvSpPr>
        <p:spPr/>
        <p:txBody>
          <a:bodyPr/>
          <a:lstStyle>
            <a:lvl1pPr>
              <a:defRPr/>
            </a:lvl1pPr>
          </a:lstStyle>
          <a:p>
            <a:endParaRPr lang="en-US"/>
          </a:p>
        </p:txBody>
      </p:sp>
      <p:sp>
        <p:nvSpPr>
          <p:cNvPr id="7" name="Slide Number Placeholder 5"/>
          <p:cNvSpPr>
            <a:spLocks noGrp="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7" name="Rectangle 6"/>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8" name="Rectangle 7"/>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9" name="Rectangle 8"/>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Picture Placeholder 12"/>
          <p:cNvSpPr>
            <a:spLocks noGrp="1"/>
          </p:cNvSpPr>
          <p:nvPr>
            <p:ph type="pic" sz="quarter" idx="12" hasCustomPrompt="1"/>
          </p:nvPr>
        </p:nvSpPr>
        <p:spPr>
          <a:xfrm>
            <a:off x="4624388" y="22860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4" name="Picture Placeholder 12"/>
          <p:cNvSpPr>
            <a:spLocks noGrp="1"/>
          </p:cNvSpPr>
          <p:nvPr>
            <p:ph type="pic" sz="quarter" idx="13" hasCustomPrompt="1"/>
          </p:nvPr>
        </p:nvSpPr>
        <p:spPr>
          <a:xfrm>
            <a:off x="6802438" y="2377440"/>
            <a:ext cx="2057400" cy="2039112"/>
          </a:xfrm>
        </p:spPr>
        <p:txBody>
          <a:bodyPr rtlCol="0">
            <a:normAutofit/>
          </a:bodyPr>
          <a:lstStyle>
            <a:lvl1pPr>
              <a:buNone/>
              <a:defRPr/>
            </a:lvl1pPr>
          </a:lstStyle>
          <a:p>
            <a:pPr lvl="0"/>
            <a:r>
              <a:rPr lang="en-US" noProof="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US"/>
              <a:t>Click to edit Master text styles</a:t>
            </a:r>
          </a:p>
        </p:txBody>
      </p:sp>
      <p:sp>
        <p:nvSpPr>
          <p:cNvPr id="10" name="Footer Placeholder 4"/>
          <p:cNvSpPr>
            <a:spLocks noGrp="1"/>
          </p:cNvSpPr>
          <p:nvPr>
            <p:ph type="ftr" sz="quarter" idx="14"/>
          </p:nvPr>
        </p:nvSpPr>
        <p:spPr>
          <a:xfrm>
            <a:off x="6311900" y="6426200"/>
            <a:ext cx="2616200" cy="365125"/>
          </a:xfrm>
        </p:spPr>
        <p:txBody>
          <a:bodyPr/>
          <a:lstStyle>
            <a:lvl1pPr algn="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4"/>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Footer Placeholder 4"/>
          <p:cNvSpPr>
            <a:spLocks noGrp="1"/>
          </p:cNvSpPr>
          <p:nvPr>
            <p:ph type="ftr" sz="quarter" idx="10"/>
          </p:nvPr>
        </p:nvSpPr>
        <p:spPr>
          <a:xfrm>
            <a:off x="2286000" y="6248400"/>
            <a:ext cx="5638800" cy="365125"/>
          </a:xfrm>
        </p:spPr>
        <p:txBody>
          <a:bodyPr/>
          <a:lstStyle>
            <a:lvl1pPr>
              <a:defRPr>
                <a:solidFill>
                  <a:schemeClr val="bg1"/>
                </a:solidFill>
              </a:defRPr>
            </a:lvl1pPr>
          </a:lstStyle>
          <a:p>
            <a:endParaRPr lang="en-US"/>
          </a:p>
        </p:txBody>
      </p:sp>
      <p:sp>
        <p:nvSpPr>
          <p:cNvPr id="7" name="Slide Number Placeholder 5"/>
          <p:cNvSpPr>
            <a:spLocks noGrp="1"/>
          </p:cNvSpPr>
          <p:nvPr>
            <p:ph type="sldNum" sz="quarter" idx="11"/>
          </p:nvPr>
        </p:nvSpPr>
        <p:spPr>
          <a:xfrm>
            <a:off x="8305800" y="6248400"/>
            <a:ext cx="554038" cy="365125"/>
          </a:xfrm>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Footer Placeholder 7"/>
          <p:cNvSpPr>
            <a:spLocks noGrp="1"/>
          </p:cNvSpPr>
          <p:nvPr>
            <p:ph type="ftr" sz="quarter" idx="10"/>
          </p:nvPr>
        </p:nvSpPr>
        <p:spPr/>
        <p:txBody>
          <a:bodyPr/>
          <a:lstStyle>
            <a:lvl1pPr>
              <a:defRPr/>
            </a:lvl1pPr>
          </a:lstStyle>
          <a:p>
            <a:endParaRPr lang="en-US"/>
          </a:p>
        </p:txBody>
      </p:sp>
      <p:sp>
        <p:nvSpPr>
          <p:cNvPr id="9" name="Slide Number Placeholder 8"/>
          <p:cNvSpPr>
            <a:spLocks noGrp="1"/>
          </p:cNvSpPr>
          <p:nvPr>
            <p:ph type="sldNum" sz="quarter" idx="11"/>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5" name="Rectangle 4"/>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5"/>
          </p:nvPr>
        </p:nvSpPr>
        <p:spPr/>
        <p:txBody>
          <a:bodyPr/>
          <a:lstStyle>
            <a:lvl1pPr>
              <a:defRPr/>
            </a:lvl1pPr>
          </a:lstStyle>
          <a:p>
            <a:endParaRPr lang="en-US"/>
          </a:p>
        </p:txBody>
      </p:sp>
      <p:sp>
        <p:nvSpPr>
          <p:cNvPr id="7" name="Slide Number Placeholder 6"/>
          <p:cNvSpPr>
            <a:spLocks noGrp="1"/>
          </p:cNvSpPr>
          <p:nvPr>
            <p:ph type="sldNum" sz="quarter" idx="16"/>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6" name="Rectangle 5"/>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Footer Placeholder 5"/>
          <p:cNvSpPr>
            <a:spLocks noGrp="1"/>
          </p:cNvSpPr>
          <p:nvPr>
            <p:ph type="ftr" sz="quarter" idx="17"/>
          </p:nvPr>
        </p:nvSpPr>
        <p:spPr/>
        <p:txBody>
          <a:bodyPr/>
          <a:lstStyle>
            <a:lvl1pPr>
              <a:defRPr/>
            </a:lvl1pPr>
          </a:lstStyle>
          <a:p>
            <a:endParaRPr lang="en-US"/>
          </a:p>
        </p:txBody>
      </p:sp>
      <p:sp>
        <p:nvSpPr>
          <p:cNvPr id="8" name="Slide Number Placeholder 6"/>
          <p:cNvSpPr>
            <a:spLocks noGrp="1"/>
          </p:cNvSpPr>
          <p:nvPr>
            <p:ph type="sldNum" sz="quarter" idx="18"/>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7" name="Rectangle 6"/>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5"/>
          <p:cNvSpPr>
            <a:spLocks noGrp="1"/>
          </p:cNvSpPr>
          <p:nvPr>
            <p:ph type="ftr" sz="quarter" idx="19"/>
          </p:nvPr>
        </p:nvSpPr>
        <p:spPr/>
        <p:txBody>
          <a:bodyPr/>
          <a:lstStyle>
            <a:lvl1pPr>
              <a:defRPr/>
            </a:lvl1pPr>
          </a:lstStyle>
          <a:p>
            <a:endParaRPr lang="en-US"/>
          </a:p>
        </p:txBody>
      </p:sp>
      <p:sp>
        <p:nvSpPr>
          <p:cNvPr id="9" name="Slide Number Placeholder 6"/>
          <p:cNvSpPr>
            <a:spLocks noGrp="1"/>
          </p:cNvSpPr>
          <p:nvPr>
            <p:ph type="sldNum" sz="quarter" idx="20"/>
          </p:nvPr>
        </p:nvSpPr>
        <p:spPr/>
        <p:txBody>
          <a:bodyPr/>
          <a:lstStyle>
            <a:lvl1pPr>
              <a:defRPr/>
            </a:lvl1pPr>
          </a:lstStyle>
          <a:p>
            <a:fld id="{6DA205D4-E3B7-9D4E-A8B7-3CCF7E15DA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98475" y="484188"/>
            <a:ext cx="7556500" cy="1116012"/>
          </a:xfrm>
          <a:prstGeom prst="rect">
            <a:avLst/>
          </a:prstGeom>
          <a:noFill/>
          <a:ln>
            <a:noFill/>
          </a:ln>
        </p:spPr>
        <p:txBody>
          <a:bodyPr vert="horz" wrap="square" lIns="91440" tIns="45720" rIns="91440" bIns="45720" numCol="1" anchor="t" anchorCtr="0" compatLnSpc="1"/>
          <a:lstStyle/>
          <a:p>
            <a:pPr lvl="0"/>
            <a:r>
              <a:rPr lang="en-US"/>
              <a:t>Click to edit Master title style</a:t>
            </a:r>
          </a:p>
        </p:txBody>
      </p:sp>
      <p:sp>
        <p:nvSpPr>
          <p:cNvPr id="1027" name="Text Placeholder 2"/>
          <p:cNvSpPr>
            <a:spLocks noGrp="1"/>
          </p:cNvSpPr>
          <p:nvPr>
            <p:ph type="body" idx="1"/>
          </p:nvPr>
        </p:nvSpPr>
        <p:spPr bwMode="auto">
          <a:xfrm>
            <a:off x="498475" y="1981200"/>
            <a:ext cx="7556500" cy="4144963"/>
          </a:xfrm>
          <a:prstGeom prst="rect">
            <a:avLst/>
          </a:prstGeom>
          <a:noFill/>
          <a:ln>
            <a:noFill/>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Arial" panose="02080604020202020204" charset="0"/>
                <a:ea typeface="ＭＳ Ｐゴシック" charset="0"/>
                <a:cs typeface="Arial" panose="02080604020202020204" charset="0"/>
              </a:defRPr>
            </a:lvl1pPr>
          </a:lstStyle>
          <a:p>
            <a:endParaRPr lang="en-US"/>
          </a:p>
        </p:txBody>
      </p:sp>
      <p:sp>
        <p:nvSpPr>
          <p:cNvPr id="6" name="Slide Number Placeholder 5"/>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lstStyle>
            <a:lvl1pPr algn="r">
              <a:defRPr sz="1400">
                <a:solidFill>
                  <a:schemeClr val="bg1"/>
                </a:solidFill>
                <a:latin typeface="Arial" panose="02080604020202020204" charset="0"/>
              </a:defRPr>
            </a:lvl1pPr>
          </a:lstStyle>
          <a:p>
            <a:fld id="{6DA205D4-E3B7-9D4E-A8B7-3CCF7E15DA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rtl="0" eaLnBrk="1" fontAlgn="base" hangingPunct="1">
        <a:spcBef>
          <a:spcPct val="0"/>
        </a:spcBef>
        <a:spcAft>
          <a:spcPct val="0"/>
        </a:spcAft>
        <a:defRPr sz="3600" kern="1200">
          <a:solidFill>
            <a:schemeClr val="accent1"/>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p:titleStyle>
    <p:bodyStyle>
      <a:lvl1pPr marL="228600" indent="-228600" algn="l" rtl="0" eaLnBrk="1" fontAlgn="base" hangingPunct="1">
        <a:spcBef>
          <a:spcPts val="2000"/>
        </a:spcBef>
        <a:spcAft>
          <a:spcPct val="0"/>
        </a:spcAft>
        <a:buClr>
          <a:schemeClr val="accent1"/>
        </a:buClr>
        <a:buSzPct val="75000"/>
        <a:buFont typeface="Wingdings" charset="0"/>
        <a:buChar char="n"/>
        <a:defRPr sz="2000" kern="1200">
          <a:solidFill>
            <a:srgbClr val="595959"/>
          </a:solidFill>
          <a:latin typeface="+mn-lt"/>
          <a:ea typeface="ＭＳ Ｐゴシック" charset="0"/>
          <a:cs typeface="ＭＳ Ｐゴシック" charset="0"/>
        </a:defRPr>
      </a:lvl1pPr>
      <a:lvl2pPr marL="457200" indent="-228600" algn="l" rtl="0" eaLnBrk="1" fontAlgn="base" hangingPunct="1">
        <a:spcBef>
          <a:spcPts val="600"/>
        </a:spcBef>
        <a:spcAft>
          <a:spcPct val="0"/>
        </a:spcAft>
        <a:buClr>
          <a:srgbClr val="B870B8"/>
        </a:buClr>
        <a:buSzPct val="75000"/>
        <a:buFont typeface="Wingdings" charset="0"/>
        <a:buChar char="n"/>
        <a:defRPr sz="2800" kern="1200">
          <a:solidFill>
            <a:srgbClr val="595959"/>
          </a:solidFill>
          <a:latin typeface="+mn-lt"/>
          <a:ea typeface="ＭＳ Ｐゴシック" charset="0"/>
          <a:cs typeface="+mn-cs"/>
        </a:defRPr>
      </a:lvl2pPr>
      <a:lvl3pPr marL="685800" indent="-228600" algn="l" rtl="0" eaLnBrk="1" fontAlgn="base" hangingPunct="1">
        <a:spcBef>
          <a:spcPts val="600"/>
        </a:spcBef>
        <a:spcAft>
          <a:spcPct val="0"/>
        </a:spcAft>
        <a:buClr>
          <a:schemeClr val="accent1"/>
        </a:buClr>
        <a:buSzPct val="75000"/>
        <a:buFont typeface="Wingdings" charset="0"/>
        <a:buChar char="n"/>
        <a:defRPr sz="2400" kern="1200">
          <a:solidFill>
            <a:srgbClr val="595959"/>
          </a:solidFill>
          <a:latin typeface="+mn-lt"/>
          <a:ea typeface="ＭＳ Ｐゴシック" charset="0"/>
          <a:cs typeface="+mn-cs"/>
        </a:defRPr>
      </a:lvl3pPr>
      <a:lvl4pPr marL="914400" indent="-228600" algn="l" rtl="0" eaLnBrk="1" fontAlgn="base" hangingPunct="1">
        <a:spcBef>
          <a:spcPts val="600"/>
        </a:spcBef>
        <a:spcAft>
          <a:spcPct val="0"/>
        </a:spcAft>
        <a:buClr>
          <a:srgbClr val="B870B8"/>
        </a:buClr>
        <a:buSzPct val="75000"/>
        <a:buFont typeface="Wingdings" charset="0"/>
        <a:buChar char="n"/>
        <a:defRPr sz="2000" kern="1200">
          <a:solidFill>
            <a:srgbClr val="595959"/>
          </a:solidFill>
          <a:latin typeface="+mn-lt"/>
          <a:ea typeface="ＭＳ Ｐゴシック" charset="0"/>
          <a:cs typeface="+mn-cs"/>
        </a:defRPr>
      </a:lvl4pPr>
      <a:lvl5pPr marL="1143000" indent="-228600" algn="l" rtl="0" eaLnBrk="1" fontAlgn="base" hangingPunct="1">
        <a:spcBef>
          <a:spcPts val="600"/>
        </a:spcBef>
        <a:spcAft>
          <a:spcPct val="0"/>
        </a:spcAft>
        <a:buClr>
          <a:schemeClr val="accent1"/>
        </a:buClr>
        <a:buSzPct val="75000"/>
        <a:buFont typeface="Wingdings" charset="0"/>
        <a:buChar char="n"/>
        <a:defRPr sz="2000" kern="1200">
          <a:solidFill>
            <a:srgbClr val="595959"/>
          </a:solidFill>
          <a:latin typeface="+mn-lt"/>
          <a:ea typeface="ＭＳ Ｐゴシック" charset="0"/>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705"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88640"/>
            <a:ext cx="8712968" cy="4363367"/>
          </a:xfrm>
          <a:prstGeom prst="rect">
            <a:avLst/>
          </a:prstGeom>
        </p:spPr>
      </p:pic>
      <p:sp>
        <p:nvSpPr>
          <p:cNvPr id="6" name="Title 1"/>
          <p:cNvSpPr txBox="1"/>
          <p:nvPr/>
        </p:nvSpPr>
        <p:spPr bwMode="auto">
          <a:xfrm>
            <a:off x="4800600" y="4624668"/>
            <a:ext cx="4038600" cy="933450"/>
          </a:xfrm>
          <a:prstGeom prst="rect">
            <a:avLst/>
          </a:prstGeom>
          <a:noFill/>
          <a:ln>
            <a:noFill/>
          </a:ln>
        </p:spPr>
        <p:txBody>
          <a:bodyPr vert="horz" wrap="square" lIns="91440" tIns="45720" rIns="91440" bIns="45720" numCol="1" anchor="t" anchorCtr="0" compatLnSpc="1">
            <a:noAutofit/>
          </a:bodyPr>
          <a:lstStyle>
            <a:lvl1pPr algn="l" rtl="0" eaLnBrk="1" fontAlgn="base" hangingPunct="1">
              <a:spcBef>
                <a:spcPct val="0"/>
              </a:spcBef>
              <a:spcAft>
                <a:spcPct val="0"/>
              </a:spcAft>
              <a:defRPr sz="3600" kern="1200">
                <a:solidFill>
                  <a:schemeClr val="accent1"/>
                </a:solidFill>
                <a:latin typeface="+mj-lt"/>
                <a:ea typeface="ＭＳ Ｐゴシック" charset="0"/>
                <a:cs typeface="ＭＳ Ｐゴシック" charset="0"/>
              </a:defRPr>
            </a:lvl1pPr>
            <a:lvl2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2pPr>
            <a:lvl3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3pPr>
            <a:lvl4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4pPr>
            <a:lvl5pPr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5pPr>
            <a:lvl6pPr marL="4572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6pPr>
            <a:lvl7pPr marL="9144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7pPr>
            <a:lvl8pPr marL="13716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8pPr>
            <a:lvl9pPr marL="1828800" algn="l" rtl="0" eaLnBrk="1" fontAlgn="base" hangingPunct="1">
              <a:spcBef>
                <a:spcPct val="0"/>
              </a:spcBef>
              <a:spcAft>
                <a:spcPct val="0"/>
              </a:spcAft>
              <a:defRPr sz="3600">
                <a:solidFill>
                  <a:schemeClr val="accent1"/>
                </a:solidFill>
                <a:latin typeface="Rockwell" charset="0"/>
                <a:ea typeface="ＭＳ Ｐゴシック" charset="0"/>
                <a:cs typeface="ＭＳ Ｐゴシック" charset="0"/>
              </a:defRPr>
            </a:lvl9pPr>
          </a:lstStyle>
          <a:p>
            <a:pPr defTabSz="914400"/>
            <a:r>
              <a:rPr lang="en-US" sz="2000" dirty="0"/>
              <a:t>8600-315 : Understanding Recruitment and Selection of New Staff in the Business Workplace</a:t>
            </a:r>
          </a:p>
        </p:txBody>
      </p:sp>
      <p:sp>
        <p:nvSpPr>
          <p:cNvPr id="7" name="Rectangle 6"/>
          <p:cNvSpPr/>
          <p:nvPr/>
        </p:nvSpPr>
        <p:spPr>
          <a:xfrm>
            <a:off x="323528" y="5630219"/>
            <a:ext cx="831503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Business Administration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employer has the legal responsibility to ensure that no unlawful discrimination occurs in the recruitment and selection process on the grounds of sex, race, disability, age, sexual orientation, and religion or belief. </a:t>
            </a:r>
          </a:p>
          <a:p>
            <a:r>
              <a:rPr lang="en-US" dirty="0"/>
              <a:t>Equality of opportunity is an integral part of the recruitment and selection process, and to this end employers may offer training and encouragement to any under-represented groups. </a:t>
            </a:r>
          </a:p>
          <a:p>
            <a:r>
              <a:rPr lang="en-US" dirty="0"/>
              <a:t>Examples include pre-application assistance for those who do not have English as their first language, or management development training for women where they are under-represented in management grades.</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Effective interview questioning</a:t>
            </a:r>
          </a:p>
        </p:txBody>
      </p:sp>
      <p:sp>
        <p:nvSpPr>
          <p:cNvPr id="3" name="Content Placeholder 2"/>
          <p:cNvSpPr>
            <a:spLocks noGrp="1"/>
          </p:cNvSpPr>
          <p:nvPr>
            <p:ph idx="1"/>
          </p:nvPr>
        </p:nvSpPr>
        <p:spPr/>
        <p:txBody>
          <a:bodyPr/>
          <a:lstStyle/>
          <a:p>
            <a:pPr marL="457200" indent="-342900"/>
            <a:r>
              <a:rPr lang="en-US" dirty="0">
                <a:solidFill>
                  <a:srgbClr val="564B3C"/>
                </a:solidFill>
              </a:rPr>
              <a:t>Effective questioning is the method by which you obtain information from each candidate to enable you to reach a decision. You need to plan questions in advance- both in terms of what to ask and what not to ask. Poor questioning may mean the wrong person is appointed and can also lead to discrimination.</a:t>
            </a:r>
          </a:p>
          <a:p>
            <a:pPr algn="just"/>
            <a:endParaRPr lang="en-US" dirty="0">
              <a:solidFill>
                <a:srgbClr val="564B3C"/>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question</a:t>
            </a:r>
          </a:p>
        </p:txBody>
      </p:sp>
      <p:sp>
        <p:nvSpPr>
          <p:cNvPr id="3" name="Content Placeholder 2"/>
          <p:cNvSpPr>
            <a:spLocks noGrp="1"/>
          </p:cNvSpPr>
          <p:nvPr>
            <p:ph idx="1"/>
          </p:nvPr>
        </p:nvSpPr>
        <p:spPr/>
        <p:txBody>
          <a:bodyPr>
            <a:normAutofit/>
          </a:bodyPr>
          <a:lstStyle/>
          <a:p>
            <a:pPr marL="0" indent="0" algn="just">
              <a:buNone/>
            </a:pPr>
            <a:r>
              <a:rPr lang="en-US" i="1" dirty="0"/>
              <a:t>Use the following types of question to obtain more detail.</a:t>
            </a:r>
          </a:p>
          <a:p>
            <a:pPr marL="0" indent="0" algn="just">
              <a:buNone/>
            </a:pPr>
            <a:r>
              <a:rPr lang="en-US" b="1" u="sng" dirty="0"/>
              <a:t>Probing Questions</a:t>
            </a:r>
            <a:endParaRPr lang="en-US" dirty="0"/>
          </a:p>
          <a:p>
            <a:r>
              <a:rPr lang="en-US" dirty="0"/>
              <a:t>These allow candidates to develop their initial answers. You use them to follow up the answer to one question with another open question. This can be a supplementary question or the first question put in a different way. They are particularly useful to find out what lies behind an answer. For example: ‘</a:t>
            </a:r>
            <a:r>
              <a:rPr lang="en-US" i="1" dirty="0"/>
              <a:t>Why did you feel that hadn’t gone as well as expected?’</a:t>
            </a:r>
          </a:p>
          <a:p>
            <a:pPr marL="0" indent="0" algn="just">
              <a:buNone/>
            </a:pPr>
            <a:endParaRPr lang="en-US" i="1" dirty="0"/>
          </a:p>
          <a:p>
            <a:pPr algn="just"/>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Reflective Questions</a:t>
            </a:r>
            <a:endParaRPr lang="en-US" dirty="0">
              <a:solidFill>
                <a:srgbClr val="564B3C"/>
              </a:solidFill>
            </a:endParaRPr>
          </a:p>
          <a:p>
            <a:pPr algn="just"/>
            <a:r>
              <a:rPr lang="en-US" dirty="0">
                <a:solidFill>
                  <a:srgbClr val="564B3C"/>
                </a:solidFill>
              </a:rPr>
              <a:t>Here you rephrase an answer as another question and send it back to the interviewee. You can use it to check understanding or to encourage expansion of a previous answer. For example: ‘</a:t>
            </a:r>
            <a:r>
              <a:rPr lang="en-US" i="1" dirty="0">
                <a:solidFill>
                  <a:srgbClr val="564B3C"/>
                </a:solidFill>
              </a:rPr>
              <a:t>When you say you were successful, what was your benchmark?’</a:t>
            </a:r>
          </a:p>
          <a:p>
            <a:pPr marL="0" indent="0" algn="just">
              <a:buNone/>
            </a:pPr>
            <a:r>
              <a:rPr lang="en-US" b="1" u="sng" dirty="0">
                <a:solidFill>
                  <a:srgbClr val="564B3C"/>
                </a:solidFill>
              </a:rPr>
              <a:t>Hypothetical Questions</a:t>
            </a:r>
          </a:p>
          <a:p>
            <a:pPr algn="just"/>
            <a:r>
              <a:rPr lang="en-US" dirty="0">
                <a:solidFill>
                  <a:srgbClr val="564B3C"/>
                </a:solidFill>
              </a:rPr>
              <a:t>These are the ‘what if' questions. They’re designed to assess a candidate’s ability to handle particular situations related to the job. For example: ‘</a:t>
            </a:r>
            <a:r>
              <a:rPr lang="en-US" i="1" dirty="0">
                <a:solidFill>
                  <a:srgbClr val="564B3C"/>
                </a:solidFill>
              </a:rPr>
              <a:t>If that situation arose again, what would you do differently?’</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Encouraging Questions</a:t>
            </a:r>
            <a:endParaRPr lang="en-US" b="1" dirty="0">
              <a:solidFill>
                <a:srgbClr val="564B3C"/>
              </a:solidFill>
            </a:endParaRPr>
          </a:p>
          <a:p>
            <a:pPr algn="just"/>
            <a:r>
              <a:rPr lang="en-US" dirty="0">
                <a:solidFill>
                  <a:srgbClr val="564B3C"/>
                </a:solidFill>
              </a:rPr>
              <a:t>You can use these to express interest in a particular area of a candidate’s experience to draw out further information. They perform a similar function to probing questions but are particularly useful with timid candidates. For example: </a:t>
            </a:r>
            <a:r>
              <a:rPr lang="en-US" i="1" dirty="0">
                <a:solidFill>
                  <a:srgbClr val="564B3C"/>
                </a:solidFill>
              </a:rPr>
              <a:t>‘I’m fascinated by your work with the youth club. How would you say the skills you use there may be of value in this new role?’</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Closed Questions</a:t>
            </a:r>
            <a:endParaRPr lang="en-US" b="1" dirty="0">
              <a:solidFill>
                <a:srgbClr val="564B3C"/>
              </a:solidFill>
            </a:endParaRPr>
          </a:p>
          <a:p>
            <a:pPr algn="just"/>
            <a:r>
              <a:rPr lang="en-US" dirty="0">
                <a:solidFill>
                  <a:srgbClr val="564B3C"/>
                </a:solidFill>
              </a:rPr>
              <a:t>These tend to lead to a short ‘yes’, ‘no' or ‘don’t know' answer.  We tend to use closed questions as part of normal conversation. You can use them in an interview to check understanding, </a:t>
            </a:r>
            <a:r>
              <a:rPr lang="en-US" dirty="0" err="1">
                <a:solidFill>
                  <a:srgbClr val="564B3C"/>
                </a:solidFill>
              </a:rPr>
              <a:t>summarise</a:t>
            </a:r>
            <a:r>
              <a:rPr lang="en-US" dirty="0">
                <a:solidFill>
                  <a:srgbClr val="564B3C"/>
                </a:solidFill>
              </a:rPr>
              <a:t>, bring the conversation back to the point if it has gone off track and to close the interview.</a:t>
            </a:r>
            <a:endParaRPr lang="en-US" b="1" dirty="0">
              <a:solidFill>
                <a:srgbClr val="564B3C"/>
              </a:solidFill>
            </a:endParaRP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do you hope to find out?</a:t>
            </a:r>
          </a:p>
        </p:txBody>
      </p:sp>
      <p:sp>
        <p:nvSpPr>
          <p:cNvPr id="3" name="Content Placeholder 2"/>
          <p:cNvSpPr>
            <a:spLocks noGrp="1"/>
          </p:cNvSpPr>
          <p:nvPr>
            <p:ph idx="1"/>
          </p:nvPr>
        </p:nvSpPr>
        <p:spPr/>
        <p:txBody>
          <a:bodyPr/>
          <a:lstStyle/>
          <a:p>
            <a:pPr marL="0" indent="0" algn="just">
              <a:buNone/>
            </a:pPr>
            <a:r>
              <a:rPr lang="en-US" i="1" dirty="0"/>
              <a:t>General areas of questioning:</a:t>
            </a:r>
          </a:p>
          <a:p>
            <a:pPr algn="just"/>
            <a:r>
              <a:rPr lang="en-US" dirty="0"/>
              <a:t>Major achievements in previous role.</a:t>
            </a:r>
          </a:p>
          <a:p>
            <a:pPr algn="just"/>
            <a:r>
              <a:rPr lang="en-US" dirty="0"/>
              <a:t>Goal setting and methods of achieving goals.</a:t>
            </a:r>
          </a:p>
          <a:p>
            <a:pPr algn="just"/>
            <a:r>
              <a:rPr lang="en-US" dirty="0"/>
              <a:t>Demonstrating ability to deal with challenges and problems.</a:t>
            </a:r>
          </a:p>
          <a:p>
            <a:pPr algn="just"/>
            <a:r>
              <a:rPr lang="en-US" dirty="0"/>
              <a:t>Decision making under pressure.</a:t>
            </a:r>
          </a:p>
          <a:p>
            <a:pPr algn="just"/>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Time management and </a:t>
            </a:r>
            <a:r>
              <a:rPr lang="en-US" dirty="0" err="1"/>
              <a:t>organisational</a:t>
            </a:r>
            <a:r>
              <a:rPr lang="en-US" dirty="0"/>
              <a:t> abilities.</a:t>
            </a:r>
          </a:p>
          <a:p>
            <a:r>
              <a:rPr lang="en-US" dirty="0"/>
              <a:t>Setting priorities and dealing with conflicting priorities.</a:t>
            </a:r>
          </a:p>
          <a:p>
            <a:r>
              <a:rPr lang="en-US" dirty="0"/>
              <a:t>Use of communication skills to get a point across or persuade others to change.</a:t>
            </a:r>
          </a:p>
          <a:p>
            <a:r>
              <a:rPr lang="en-US" dirty="0"/>
              <a:t>Motivation of colleagues and subordinates.</a:t>
            </a:r>
          </a:p>
          <a:p>
            <a:r>
              <a:rPr lang="en-US" dirty="0"/>
              <a:t>Dealing with poor performance.</a:t>
            </a:r>
          </a:p>
          <a:p>
            <a:endParaRPr lang="en-US" dirty="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Demonstrating influencing skills.</a:t>
            </a:r>
          </a:p>
          <a:p>
            <a:r>
              <a:rPr lang="en-US" dirty="0"/>
              <a:t>Contribution to teamwork.</a:t>
            </a:r>
          </a:p>
          <a:p>
            <a:r>
              <a:rPr lang="en-US" dirty="0"/>
              <a:t>Describing a problem and how this was overcome.</a:t>
            </a:r>
          </a:p>
          <a:p>
            <a:r>
              <a:rPr lang="en-US" dirty="0"/>
              <a:t>Ability to be flexible/ adaptable.</a:t>
            </a:r>
          </a:p>
          <a:p>
            <a:r>
              <a:rPr lang="en-US" dirty="0"/>
              <a:t>Demonstrating creativity or flair.</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Questions to avoid and why?</a:t>
            </a:r>
          </a:p>
        </p:txBody>
      </p:sp>
      <p:sp>
        <p:nvSpPr>
          <p:cNvPr id="3" name="Content Placeholder 2"/>
          <p:cNvSpPr>
            <a:spLocks noGrp="1"/>
          </p:cNvSpPr>
          <p:nvPr>
            <p:ph idx="1"/>
          </p:nvPr>
        </p:nvSpPr>
        <p:spPr/>
        <p:txBody>
          <a:bodyPr/>
          <a:lstStyle/>
          <a:p>
            <a:pPr marL="114300" indent="0" algn="just">
              <a:buNone/>
            </a:pPr>
            <a:r>
              <a:rPr lang="en-US" b="1" u="sng" dirty="0">
                <a:solidFill>
                  <a:srgbClr val="564B3C"/>
                </a:solidFill>
              </a:rPr>
              <a:t>Leading Questions </a:t>
            </a:r>
            <a:endParaRPr lang="en-US" b="1" dirty="0">
              <a:solidFill>
                <a:srgbClr val="564B3C"/>
              </a:solidFill>
            </a:endParaRPr>
          </a:p>
          <a:p>
            <a:r>
              <a:rPr lang="en-US" dirty="0">
                <a:solidFill>
                  <a:srgbClr val="564B3C"/>
                </a:solidFill>
              </a:rPr>
              <a:t>These are questions that are phrased in such a way that the person is forced to provide the answer you want to hear. For example: </a:t>
            </a:r>
            <a:r>
              <a:rPr lang="en-US" i="1" dirty="0">
                <a:solidFill>
                  <a:srgbClr val="564B3C"/>
                </a:solidFill>
              </a:rPr>
              <a:t>‘It seems to me that this is an example of performing over and above the requirements of the role. Wouldn’t you agree?’</a:t>
            </a:r>
          </a:p>
          <a:p>
            <a:pPr algn="just"/>
            <a:endParaRPr lang="en-US" dirty="0">
              <a:solidFill>
                <a:srgbClr val="564B3C"/>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Critical Questions</a:t>
            </a:r>
            <a:endParaRPr lang="en-US" b="1" dirty="0">
              <a:solidFill>
                <a:srgbClr val="564B3C"/>
              </a:solidFill>
            </a:endParaRPr>
          </a:p>
          <a:p>
            <a:r>
              <a:rPr lang="en-US" dirty="0">
                <a:solidFill>
                  <a:srgbClr val="564B3C"/>
                </a:solidFill>
              </a:rPr>
              <a:t>Questions that bring the person’s ability, skill or </a:t>
            </a:r>
            <a:r>
              <a:rPr lang="en-US" dirty="0" err="1">
                <a:solidFill>
                  <a:srgbClr val="564B3C"/>
                </a:solidFill>
              </a:rPr>
              <a:t>judgement</a:t>
            </a:r>
            <a:r>
              <a:rPr lang="en-US" dirty="0">
                <a:solidFill>
                  <a:srgbClr val="564B3C"/>
                </a:solidFill>
              </a:rPr>
              <a:t> into question should be avoided. They can undermine the confidence of even the most promising candidate. You do have to probe; you do not have to be personal. For example: </a:t>
            </a:r>
            <a:r>
              <a:rPr lang="en-US" i="1" dirty="0">
                <a:solidFill>
                  <a:srgbClr val="564B3C"/>
                </a:solidFill>
              </a:rPr>
              <a:t>‘This would indicate that you lack some of the skills required of a good team player, wouldn’t it?</a:t>
            </a:r>
            <a:endParaRPr lang="en-US" dirty="0">
              <a:solidFill>
                <a:srgbClr val="564B3C"/>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Job advertisements may also state that the employer encourages applications from those groups that are under- represented in the </a:t>
            </a:r>
            <a:r>
              <a:rPr lang="en-US" dirty="0" err="1"/>
              <a:t>organisation</a:t>
            </a:r>
            <a:r>
              <a:rPr lang="en-US" dirty="0"/>
              <a:t>.</a:t>
            </a:r>
          </a:p>
          <a:p>
            <a:endParaRPr lang="en-US" dirty="0"/>
          </a:p>
          <a:p>
            <a:r>
              <a:rPr lang="en-US" dirty="0"/>
              <a:t>Employees and their representatives will also have an interest in fair, non-discriminatory recruitment and selection policies, and they should be fully consulted when new procedures are introduced or existing procedures reviewed. </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Multiple Questions</a:t>
            </a:r>
            <a:endParaRPr lang="en-US" u="sng" dirty="0">
              <a:solidFill>
                <a:srgbClr val="564B3C"/>
              </a:solidFill>
            </a:endParaRPr>
          </a:p>
          <a:p>
            <a:r>
              <a:rPr lang="en-US" dirty="0">
                <a:solidFill>
                  <a:srgbClr val="564B3C"/>
                </a:solidFill>
              </a:rPr>
              <a:t>This arises when several questions are put together, leading to confusion and a poor response. For example: ‘</a:t>
            </a:r>
            <a:r>
              <a:rPr lang="en-US" i="1" dirty="0">
                <a:solidFill>
                  <a:srgbClr val="564B3C"/>
                </a:solidFill>
              </a:rPr>
              <a:t>Would you say you have strong problem-solving skills? Does the example you have outlined highlight this and how can what you have learned from that experience be applied to future situations?’</a:t>
            </a:r>
          </a:p>
          <a:p>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Discriminatory Questions</a:t>
            </a:r>
            <a:endParaRPr lang="en-US" dirty="0">
              <a:solidFill>
                <a:srgbClr val="564B3C"/>
              </a:solidFill>
            </a:endParaRPr>
          </a:p>
          <a:p>
            <a:r>
              <a:rPr lang="en-US" i="1" dirty="0">
                <a:solidFill>
                  <a:srgbClr val="564B3C"/>
                </a:solidFill>
              </a:rPr>
              <a:t>These questions have overtones of discrimination, bias or stereotyping. These are not only unfair, but can lead to very public consequences should a candidate decide to take things further. Questions that have the potential of being discriminatory are usually about issues such as:</a:t>
            </a:r>
          </a:p>
          <a:p>
            <a:pPr lvl="1"/>
            <a:r>
              <a:rPr lang="en-US" sz="2000" dirty="0">
                <a:solidFill>
                  <a:srgbClr val="564B3C"/>
                </a:solidFill>
              </a:rPr>
              <a:t>Marital status</a:t>
            </a:r>
          </a:p>
          <a:p>
            <a:pPr lvl="1"/>
            <a:r>
              <a:rPr lang="en-US" sz="2000" dirty="0">
                <a:solidFill>
                  <a:srgbClr val="564B3C"/>
                </a:solidFill>
              </a:rPr>
              <a:t>Family/</a:t>
            </a:r>
            <a:r>
              <a:rPr lang="en-US" sz="2000" dirty="0" err="1">
                <a:solidFill>
                  <a:srgbClr val="564B3C"/>
                </a:solidFill>
              </a:rPr>
              <a:t>Carer</a:t>
            </a:r>
            <a:r>
              <a:rPr lang="en-US" sz="2000" dirty="0">
                <a:solidFill>
                  <a:srgbClr val="564B3C"/>
                </a:solidFill>
              </a:rPr>
              <a:t> responsibility</a:t>
            </a:r>
          </a:p>
          <a:p>
            <a:pPr lvl="1"/>
            <a:r>
              <a:rPr lang="en-US" sz="2000" dirty="0">
                <a:solidFill>
                  <a:srgbClr val="564B3C"/>
                </a:solidFill>
              </a:rPr>
              <a:t>Gender</a:t>
            </a:r>
          </a:p>
          <a:p>
            <a:pPr lvl="1"/>
            <a:r>
              <a:rPr lang="en-US" sz="2000" dirty="0">
                <a:solidFill>
                  <a:srgbClr val="564B3C"/>
                </a:solidFill>
              </a:rPr>
              <a:t>Race</a:t>
            </a:r>
          </a:p>
          <a:p>
            <a:pPr lvl="1"/>
            <a:r>
              <a:rPr lang="en-US" sz="2000" dirty="0">
                <a:solidFill>
                  <a:srgbClr val="564B3C"/>
                </a:solidFill>
              </a:rPr>
              <a:t>Disability and ability to undertake the role</a:t>
            </a:r>
          </a:p>
          <a:p>
            <a:pPr lvl="1"/>
            <a:r>
              <a:rPr lang="en-US" sz="2000" dirty="0">
                <a:solidFill>
                  <a:srgbClr val="564B3C"/>
                </a:solidFill>
              </a:rPr>
              <a:t>Age</a:t>
            </a:r>
          </a:p>
          <a:p>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Potentially discriminatory questions</a:t>
            </a:r>
          </a:p>
        </p:txBody>
      </p:sp>
      <p:sp>
        <p:nvSpPr>
          <p:cNvPr id="3" name="Content Placeholder 2"/>
          <p:cNvSpPr>
            <a:spLocks noGrp="1"/>
          </p:cNvSpPr>
          <p:nvPr>
            <p:ph idx="1"/>
          </p:nvPr>
        </p:nvSpPr>
        <p:spPr/>
        <p:txBody>
          <a:bodyPr/>
          <a:lstStyle/>
          <a:p>
            <a:r>
              <a:rPr lang="en-US" dirty="0">
                <a:solidFill>
                  <a:srgbClr val="564B3C"/>
                </a:solidFill>
              </a:rPr>
              <a:t>‘There are very few women working here. Do you think you could cope?’</a:t>
            </a:r>
          </a:p>
          <a:p>
            <a:r>
              <a:rPr lang="en-US" dirty="0">
                <a:solidFill>
                  <a:srgbClr val="564B3C"/>
                </a:solidFill>
              </a:rPr>
              <a:t>‘Does your condition mean you need to take time off to visit a doctor?’</a:t>
            </a:r>
          </a:p>
          <a:p>
            <a:r>
              <a:rPr lang="en-US" dirty="0">
                <a:solidFill>
                  <a:srgbClr val="564B3C"/>
                </a:solidFill>
              </a:rPr>
              <a:t>‘I see you’re recently married. Do you intend to have children in the near future?’</a:t>
            </a:r>
          </a:p>
          <a:p>
            <a:pPr algn="just"/>
            <a:endParaRPr lang="en-US" dirty="0">
              <a:solidFill>
                <a:srgbClr val="564B3C"/>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‘You live rather a long way away and don’t drive. With the shift patterns here, will you be all right going to and from work in the dark?’</a:t>
            </a:r>
          </a:p>
          <a:p>
            <a:r>
              <a:rPr lang="en-US" dirty="0">
                <a:solidFill>
                  <a:srgbClr val="564B3C"/>
                </a:solidFill>
              </a:rPr>
              <a:t>‘We don’t have anyone else here from an ethnic minority. Will you be able to cope with the jokes and banter?’</a:t>
            </a:r>
          </a:p>
          <a:p>
            <a:r>
              <a:rPr lang="en-US" dirty="0">
                <a:solidFill>
                  <a:srgbClr val="564B3C"/>
                </a:solidFill>
              </a:rPr>
              <a:t>‘You’re older than most of our staff. How do you think you’ll fit in?’</a:t>
            </a:r>
          </a:p>
          <a:p>
            <a:r>
              <a:rPr lang="en-US" dirty="0">
                <a:solidFill>
                  <a:srgbClr val="564B3C"/>
                </a:solidFill>
              </a:rPr>
              <a:t>‘What arrangements have you made for childcare while you’re at work?’</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Sample interview questions</a:t>
            </a:r>
          </a:p>
        </p:txBody>
      </p:sp>
      <p:sp>
        <p:nvSpPr>
          <p:cNvPr id="3" name="Content Placeholder 2"/>
          <p:cNvSpPr>
            <a:spLocks noGrp="1"/>
          </p:cNvSpPr>
          <p:nvPr>
            <p:ph idx="1"/>
          </p:nvPr>
        </p:nvSpPr>
        <p:spPr/>
        <p:txBody>
          <a:bodyPr>
            <a:normAutofit/>
          </a:bodyPr>
          <a:lstStyle/>
          <a:p>
            <a:r>
              <a:rPr lang="en-US" dirty="0"/>
              <a:t>‘What would you say was your major achievement in your previous job?’</a:t>
            </a:r>
          </a:p>
          <a:p>
            <a:r>
              <a:rPr lang="en-US" dirty="0"/>
              <a:t>‘What would be an example of an important goal you set yourself in the past and how did you go about achieving it?’</a:t>
            </a:r>
          </a:p>
          <a:p>
            <a:r>
              <a:rPr lang="en-US" dirty="0"/>
              <a:t>‘What do you do when faced with a problem that tests your ability to cope? Give an example.’</a:t>
            </a:r>
          </a:p>
          <a:p>
            <a:r>
              <a:rPr lang="en-US" dirty="0"/>
              <a:t>‘How do you go about reaching decisions in </a:t>
            </a:r>
            <a:r>
              <a:rPr lang="en-US" dirty="0" err="1"/>
              <a:t>pressurised</a:t>
            </a:r>
            <a:r>
              <a:rPr lang="en-US" dirty="0"/>
              <a:t> situations?’</a:t>
            </a:r>
          </a:p>
          <a:p>
            <a:pPr marL="0" indent="0">
              <a:buNone/>
            </a:pPr>
            <a:endParaRPr lang="en-US" dirty="0"/>
          </a:p>
          <a:p>
            <a:endParaRPr lang="en-US" dirty="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‘What did you do in your last role to ensure you were effective with your planning and </a:t>
            </a:r>
            <a:r>
              <a:rPr lang="en-US" dirty="0" err="1">
                <a:solidFill>
                  <a:srgbClr val="564B3C"/>
                </a:solidFill>
              </a:rPr>
              <a:t>organising</a:t>
            </a:r>
            <a:r>
              <a:rPr lang="en-US" dirty="0">
                <a:solidFill>
                  <a:srgbClr val="564B3C"/>
                </a:solidFill>
              </a:rPr>
              <a:t>?’</a:t>
            </a:r>
          </a:p>
          <a:p>
            <a:r>
              <a:rPr lang="en-US" dirty="0">
                <a:solidFill>
                  <a:srgbClr val="564B3C"/>
                </a:solidFill>
              </a:rPr>
              <a:t>‘How do you deal with conflicting priorities? Use examples to illustrate your point.’</a:t>
            </a:r>
          </a:p>
          <a:p>
            <a:r>
              <a:rPr lang="en-US" dirty="0">
                <a:solidFill>
                  <a:srgbClr val="564B3C"/>
                </a:solidFill>
              </a:rPr>
              <a:t>‘How would you use your communication skills to get your point across when others are in disagreement with you?’</a:t>
            </a:r>
          </a:p>
          <a:p>
            <a:r>
              <a:rPr lang="en-US" dirty="0">
                <a:solidFill>
                  <a:srgbClr val="564B3C"/>
                </a:solidFill>
              </a:rPr>
              <a:t>‘How do you go about motivating colleagues and subordinates when you are all under pressure?’</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Interviewing skills</a:t>
            </a:r>
          </a:p>
        </p:txBody>
      </p:sp>
      <p:sp>
        <p:nvSpPr>
          <p:cNvPr id="3" name="Content Placeholder 2"/>
          <p:cNvSpPr>
            <a:spLocks noGrp="1"/>
          </p:cNvSpPr>
          <p:nvPr>
            <p:ph idx="1"/>
          </p:nvPr>
        </p:nvSpPr>
        <p:spPr/>
        <p:txBody>
          <a:bodyPr>
            <a:normAutofit/>
          </a:bodyPr>
          <a:lstStyle/>
          <a:p>
            <a:r>
              <a:rPr lang="en-US" i="1" dirty="0"/>
              <a:t>Interviewing is more than asking pertinent questions. It is also about listening carefully to what you are told and interpreting the information you receive, through both oral and non-verbal communication.</a:t>
            </a:r>
          </a:p>
          <a:p>
            <a:pPr marL="0" indent="0">
              <a:buNone/>
            </a:pPr>
            <a:r>
              <a:rPr lang="en-US" i="1" dirty="0"/>
              <a:t> </a:t>
            </a:r>
            <a:r>
              <a:rPr lang="en-US" b="1" u="sng" dirty="0"/>
              <a:t>Listening Skills</a:t>
            </a:r>
            <a:endParaRPr lang="en-US" b="1" dirty="0"/>
          </a:p>
          <a:p>
            <a:r>
              <a:rPr lang="en-US" dirty="0"/>
              <a:t>Listening is harder than we think. This is partly because the brain can process information faster than someone can talk. Research shows that we remember only 30 per cent of what we hear. Here are some common traits that people display when listening: </a:t>
            </a:r>
          </a:p>
          <a:p>
            <a:pPr marL="114300" indent="0">
              <a:buNone/>
            </a:pPr>
            <a:endParaRPr lang="en-US" i="1" dirty="0"/>
          </a:p>
          <a:p>
            <a:pPr marL="114300" indent="0">
              <a:buNone/>
            </a:pP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solidFill>
                  <a:srgbClr val="564B3C"/>
                </a:solidFill>
              </a:rPr>
              <a:t>Hearing only what we expect to hear.</a:t>
            </a:r>
          </a:p>
          <a:p>
            <a:pPr algn="just"/>
            <a:r>
              <a:rPr lang="en-US" dirty="0">
                <a:solidFill>
                  <a:srgbClr val="564B3C"/>
                </a:solidFill>
              </a:rPr>
              <a:t>Making assumptions about what the other person means.</a:t>
            </a:r>
          </a:p>
          <a:p>
            <a:pPr algn="just"/>
            <a:r>
              <a:rPr lang="en-US" dirty="0">
                <a:solidFill>
                  <a:srgbClr val="564B3C"/>
                </a:solidFill>
              </a:rPr>
              <a:t>Becoming distracted.</a:t>
            </a:r>
          </a:p>
          <a:p>
            <a:pPr algn="just"/>
            <a:r>
              <a:rPr lang="en-US" dirty="0">
                <a:solidFill>
                  <a:srgbClr val="564B3C"/>
                </a:solidFill>
              </a:rPr>
              <a:t>Interrupting to make a point.</a:t>
            </a:r>
          </a:p>
          <a:p>
            <a:pPr algn="just"/>
            <a:r>
              <a:rPr lang="en-US" dirty="0">
                <a:solidFill>
                  <a:srgbClr val="564B3C"/>
                </a:solidFill>
              </a:rPr>
              <a:t>Finishing someone’s sentence for them.</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following points may help:</a:t>
            </a:r>
          </a:p>
        </p:txBody>
      </p:sp>
      <p:sp>
        <p:nvSpPr>
          <p:cNvPr id="3" name="Content Placeholder 2"/>
          <p:cNvSpPr>
            <a:spLocks noGrp="1"/>
          </p:cNvSpPr>
          <p:nvPr>
            <p:ph idx="1"/>
          </p:nvPr>
        </p:nvSpPr>
        <p:spPr/>
        <p:txBody>
          <a:bodyPr/>
          <a:lstStyle/>
          <a:p>
            <a:r>
              <a:rPr lang="en-US" dirty="0"/>
              <a:t>Sit up straight and maintain eye contact with the interviewee, without staring. Nod and smile appropriately as they answer your questions.</a:t>
            </a:r>
          </a:p>
          <a:p>
            <a:r>
              <a:rPr lang="en-US" dirty="0"/>
              <a:t>Avoid being distracted by things around you- a ringing phone, a ticking clock or what’s going on outside the window.</a:t>
            </a:r>
          </a:p>
          <a:p>
            <a:r>
              <a:rPr lang="en-US" dirty="0"/>
              <a:t>Make notes to help you concentrate on relating the answer you are hearing to the question you posed.</a:t>
            </a:r>
          </a:p>
          <a:p>
            <a:pPr marL="114300" indent="0">
              <a:buNone/>
            </a:pP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Mentally pick out the key issues they are </a:t>
            </a:r>
            <a:r>
              <a:rPr lang="en-US" dirty="0" err="1">
                <a:solidFill>
                  <a:srgbClr val="564B3C"/>
                </a:solidFill>
              </a:rPr>
              <a:t>emphasising</a:t>
            </a:r>
            <a:r>
              <a:rPr lang="en-US" dirty="0">
                <a:solidFill>
                  <a:srgbClr val="564B3C"/>
                </a:solidFill>
              </a:rPr>
              <a:t>.</a:t>
            </a:r>
          </a:p>
          <a:p>
            <a:r>
              <a:rPr lang="en-US" dirty="0">
                <a:solidFill>
                  <a:srgbClr val="564B3C"/>
                </a:solidFill>
              </a:rPr>
              <a:t>Ask questions to clarify any unclear responses and </a:t>
            </a:r>
            <a:r>
              <a:rPr lang="en-US" dirty="0" err="1">
                <a:solidFill>
                  <a:srgbClr val="564B3C"/>
                </a:solidFill>
              </a:rPr>
              <a:t>summarise</a:t>
            </a:r>
            <a:r>
              <a:rPr lang="en-US" dirty="0">
                <a:solidFill>
                  <a:srgbClr val="564B3C"/>
                </a:solidFill>
              </a:rPr>
              <a:t> what has been said to check you understand.</a:t>
            </a:r>
          </a:p>
          <a:p>
            <a:r>
              <a:rPr lang="en-US" dirty="0">
                <a:solidFill>
                  <a:srgbClr val="564B3C"/>
                </a:solidFill>
              </a:rPr>
              <a:t>Allow the other person time to speak. Don’t hurry them or finish their sentences for them.</a:t>
            </a:r>
          </a:p>
          <a:p>
            <a:r>
              <a:rPr lang="en-US" dirty="0">
                <a:solidFill>
                  <a:srgbClr val="564B3C"/>
                </a:solidFill>
              </a:rPr>
              <a:t>Remember silences are part of the process- they allow the candidate time to formulate their answer.</a:t>
            </a:r>
          </a:p>
          <a:p>
            <a:endParaRPr lang="en-US" dirty="0">
              <a:solidFill>
                <a:srgbClr val="564B3C"/>
              </a:solidFill>
            </a:endParaRPr>
          </a:p>
          <a:p>
            <a:pPr marL="342900" indent="-342900">
              <a:buFont typeface="Arial"/>
              <a:buChar char="•"/>
            </a:pPr>
            <a:endParaRPr lang="en-US" dirty="0">
              <a:solidFill>
                <a:srgbClr val="564B3C"/>
              </a:solidFill>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most common problem that can occur during recruitment is that an applicant experiences discrimination. This may be deliberate or unintended.</a:t>
            </a:r>
          </a:p>
          <a:p>
            <a:r>
              <a:rPr lang="en-US" i="1" dirty="0"/>
              <a:t>There are two main forms of discrimination:</a:t>
            </a:r>
            <a:endParaRPr lang="en-US" dirty="0"/>
          </a:p>
          <a:p>
            <a:r>
              <a:rPr lang="en-US" dirty="0"/>
              <a:t>1) Direct discrimination arises when a person treats another person or group of people less </a:t>
            </a:r>
            <a:r>
              <a:rPr lang="en-US" dirty="0" err="1"/>
              <a:t>favourably</a:t>
            </a:r>
            <a:r>
              <a:rPr lang="en-US" dirty="0"/>
              <a:t> in a particular situation because of their race, religion, ethnic origin, gender, marital status, disability, responsibility for </a:t>
            </a:r>
            <a:r>
              <a:rPr lang="en-US" dirty="0" err="1"/>
              <a:t>dependants</a:t>
            </a:r>
            <a:r>
              <a:rPr lang="en-US" dirty="0"/>
              <a:t>, sexual orientation or gender reassignment.</a:t>
            </a:r>
          </a:p>
          <a:p>
            <a:endParaRPr lang="en-US" dirty="0"/>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Avoid formulating your next question until the present one has been fully answered.</a:t>
            </a:r>
          </a:p>
          <a:p>
            <a:r>
              <a:rPr lang="en-US" dirty="0">
                <a:solidFill>
                  <a:srgbClr val="564B3C"/>
                </a:solidFill>
              </a:rPr>
              <a:t>Listen to the tone of voice. A high pitch may indicate an emotional response, while a dull tone may indicate lack of interest.</a:t>
            </a:r>
          </a:p>
          <a:p>
            <a:r>
              <a:rPr lang="en-US" dirty="0">
                <a:solidFill>
                  <a:srgbClr val="564B3C"/>
                </a:solidFill>
              </a:rPr>
              <a:t>Listen for certain words or phrases that may indicate lack of conviction, such as ‘I should have…’, ‘I might have …’or ‘I tried but…’</a:t>
            </a: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Body Language</a:t>
            </a:r>
          </a:p>
          <a:p>
            <a:r>
              <a:rPr lang="en-US" dirty="0">
                <a:solidFill>
                  <a:srgbClr val="564B3C"/>
                </a:solidFill>
              </a:rPr>
              <a:t>Less than 10 per cent of a first impression is created by what we say. As a good interviewer, you need to pay attention to body language as it can reflect the candidate’s real feelings about something. It is equally important to pay attention to your own body language- or you may betray your own thoughts about a candidate before giving them a fair chance.</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solidFill>
                  <a:schemeClr val="tx2"/>
                </a:solidFill>
              </a:rPr>
              <a:t>T</a:t>
            </a:r>
            <a:r>
              <a:rPr lang="en-US" b="1" u="sng" dirty="0">
                <a:solidFill>
                  <a:schemeClr val="tx2"/>
                </a:solidFill>
              </a:rPr>
              <a:t>he Importance of Body Language</a:t>
            </a:r>
          </a:p>
          <a:p>
            <a:r>
              <a:rPr lang="en-US" dirty="0">
                <a:solidFill>
                  <a:schemeClr val="tx2"/>
                </a:solidFill>
              </a:rPr>
              <a:t>If the language of the rest of the body appears to contradict what the mouth is saying, we should not believe the mouth.</a:t>
            </a:r>
          </a:p>
          <a:p>
            <a:r>
              <a:rPr lang="en-US" dirty="0">
                <a:solidFill>
                  <a:schemeClr val="tx2"/>
                </a:solidFill>
              </a:rPr>
              <a:t>Language is the most sophisticated product of the human intellect, and we spend much effort in refining and controlling our use of it. The rest of the body is a complex and comparatively primitive entity, over which we can only exercise partial control. If it indicates something different from our words, it is virtually certain to be nearer the truth.</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The interviewer must learn to look closely for signs of unexpected tension or other spontaneous actions when interviewing. We will rarely see the candidate actually squirm when we probe a particular point, but we may well observe tension or anxiety in the hands or eyes, or by shift of posture.</a:t>
            </a:r>
          </a:p>
          <a:p>
            <a:r>
              <a:rPr lang="en-US" dirty="0">
                <a:solidFill>
                  <a:srgbClr val="564B3C"/>
                </a:solidFill>
              </a:rPr>
              <a:t>If the candidate expresses keen interest in some aspect of the job, or agrees with a statement we make, we will watch to see if his posture and expression tell the same story.</a:t>
            </a:r>
          </a:p>
          <a:p>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i="1" dirty="0">
                <a:solidFill>
                  <a:srgbClr val="564B3C"/>
                </a:solidFill>
              </a:rPr>
              <a:t>Be aware of the following aspects of body language:</a:t>
            </a:r>
          </a:p>
          <a:p>
            <a:r>
              <a:rPr lang="en-US" dirty="0">
                <a:solidFill>
                  <a:srgbClr val="564B3C"/>
                </a:solidFill>
              </a:rPr>
              <a:t>Body orientation- facing you or turning the body towards you is generally a positive sign of interest and involvement. Sudden changes in orientation suggest a sudden change in reaction.</a:t>
            </a:r>
          </a:p>
          <a:p>
            <a:r>
              <a:rPr lang="en-US" dirty="0">
                <a:solidFill>
                  <a:srgbClr val="564B3C"/>
                </a:solidFill>
              </a:rPr>
              <a:t>Posture- an upright posture is preferable to someone slumped in the chair as it suggests the person is alert and interested. </a:t>
            </a:r>
          </a:p>
          <a:p>
            <a:pPr marL="342900" indent="-342900">
              <a:buFont typeface="Arial"/>
              <a:buChar char="•"/>
            </a:pPr>
            <a:endParaRPr lang="en-US" dirty="0">
              <a:solidFill>
                <a:srgbClr val="564B3C"/>
              </a:solidFill>
            </a:endParaRPr>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Eye Contact</a:t>
            </a:r>
            <a:endParaRPr lang="en-US" dirty="0">
              <a:solidFill>
                <a:srgbClr val="564B3C"/>
              </a:solidFill>
            </a:endParaRPr>
          </a:p>
          <a:p>
            <a:r>
              <a:rPr lang="en-US" dirty="0">
                <a:solidFill>
                  <a:srgbClr val="564B3C"/>
                </a:solidFill>
              </a:rPr>
              <a:t>Looking at you without staring is positive. So is making eye contact with each member of the interview panel. You need to be aware, however, that in some cultures, avoiding eye contact is actually a sign of respect.</a:t>
            </a:r>
          </a:p>
          <a:p>
            <a:pPr marL="0" indent="0">
              <a:buNone/>
            </a:pPr>
            <a:r>
              <a:rPr lang="en-US" b="1" u="sng" dirty="0">
                <a:solidFill>
                  <a:srgbClr val="564B3C"/>
                </a:solidFill>
              </a:rPr>
              <a:t>Head and Facial Movements</a:t>
            </a:r>
            <a:endParaRPr lang="en-US" dirty="0">
              <a:solidFill>
                <a:srgbClr val="564B3C"/>
              </a:solidFill>
            </a:endParaRPr>
          </a:p>
          <a:p>
            <a:r>
              <a:rPr lang="en-US" dirty="0">
                <a:solidFill>
                  <a:srgbClr val="564B3C"/>
                </a:solidFill>
              </a:rPr>
              <a:t>These should match what the person is saying. For example, answering a question positively, yet shaking the head from side to side gives out contradictory signals.</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While you’re interpreting non-verbal communication signals from candidates, it’s equally important to be aware of the messages you transmit</a:t>
            </a:r>
          </a:p>
        </p:txBody>
      </p:sp>
      <p:graphicFrame>
        <p:nvGraphicFramePr>
          <p:cNvPr id="4" name="Table 3"/>
          <p:cNvGraphicFramePr>
            <a:graphicFrameLocks noGrp="1"/>
          </p:cNvGraphicFramePr>
          <p:nvPr/>
        </p:nvGraphicFramePr>
        <p:xfrm>
          <a:off x="498475" y="2307749"/>
          <a:ext cx="8260672" cy="3845559"/>
        </p:xfrm>
        <a:graphic>
          <a:graphicData uri="http://schemas.openxmlformats.org/drawingml/2006/table">
            <a:tbl>
              <a:tblPr firstRow="1" bandRow="1">
                <a:tableStyleId>{5C22544A-7EE6-4342-B048-85BDC9FD1C3A}</a:tableStyleId>
              </a:tblPr>
              <a:tblGrid>
                <a:gridCol w="4130336">
                  <a:extLst>
                    <a:ext uri="{9D8B030D-6E8A-4147-A177-3AD203B41FA5}">
                      <a16:colId xmlns:a16="http://schemas.microsoft.com/office/drawing/2014/main" val="20000"/>
                    </a:ext>
                  </a:extLst>
                </a:gridCol>
                <a:gridCol w="4130336">
                  <a:extLst>
                    <a:ext uri="{9D8B030D-6E8A-4147-A177-3AD203B41FA5}">
                      <a16:colId xmlns:a16="http://schemas.microsoft.com/office/drawing/2014/main" val="20001"/>
                    </a:ext>
                  </a:extLst>
                </a:gridCol>
              </a:tblGrid>
              <a:tr h="370840">
                <a:tc>
                  <a:txBody>
                    <a:bodyPr/>
                    <a:lstStyle/>
                    <a:p>
                      <a:pPr algn="ctr"/>
                      <a:r>
                        <a:rPr lang="en-US" dirty="0"/>
                        <a:t>Positive</a:t>
                      </a:r>
                      <a:r>
                        <a:rPr lang="en-US" baseline="0" dirty="0"/>
                        <a:t> Signals</a:t>
                      </a:r>
                      <a:endParaRPr lang="en-US" dirty="0"/>
                    </a:p>
                  </a:txBody>
                  <a:tcPr/>
                </a:tc>
                <a:tc>
                  <a:txBody>
                    <a:bodyPr/>
                    <a:lstStyle/>
                    <a:p>
                      <a:pPr algn="ctr"/>
                      <a:r>
                        <a:rPr lang="en-US" dirty="0"/>
                        <a:t>Negative</a:t>
                      </a:r>
                      <a:r>
                        <a:rPr lang="en-US" baseline="0" dirty="0"/>
                        <a:t> Signals</a:t>
                      </a:r>
                      <a:endParaRPr lang="en-US" dirty="0"/>
                    </a:p>
                  </a:txBody>
                  <a:tcPr/>
                </a:tc>
                <a:extLst>
                  <a:ext uri="{0D108BD9-81ED-4DB2-BD59-A6C34878D82A}">
                    <a16:rowId xmlns:a16="http://schemas.microsoft.com/office/drawing/2014/main" val="10000"/>
                  </a:ext>
                </a:extLst>
              </a:tr>
              <a:tr h="370840">
                <a:tc>
                  <a:txBody>
                    <a:bodyPr/>
                    <a:lstStyle/>
                    <a:p>
                      <a:pPr algn="just"/>
                      <a:r>
                        <a:rPr lang="en-US" dirty="0"/>
                        <a:t>Sitting</a:t>
                      </a:r>
                      <a:r>
                        <a:rPr lang="en-US" baseline="0" dirty="0"/>
                        <a:t> in an open position with legs and arms uncrossed</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Folding your</a:t>
                      </a:r>
                      <a:r>
                        <a:rPr lang="en-US" baseline="0" dirty="0"/>
                        <a:t> arms or sitting in a hunched position</a:t>
                      </a:r>
                      <a:endParaRPr lang="en-US" dirty="0"/>
                    </a:p>
                  </a:txBody>
                  <a:tcPr/>
                </a:tc>
                <a:extLst>
                  <a:ext uri="{0D108BD9-81ED-4DB2-BD59-A6C34878D82A}">
                    <a16:rowId xmlns:a16="http://schemas.microsoft.com/office/drawing/2014/main" val="1000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Turning</a:t>
                      </a:r>
                      <a:r>
                        <a:rPr lang="en-US" baseline="0" dirty="0"/>
                        <a:t> your body towards the person</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Fiddling- with paper, rings or pens or ‘doodling’ when someone is talking</a:t>
                      </a:r>
                    </a:p>
                  </a:txBody>
                  <a:tcPr/>
                </a:tc>
                <a:extLst>
                  <a:ext uri="{0D108BD9-81ED-4DB2-BD59-A6C34878D82A}">
                    <a16:rowId xmlns:a16="http://schemas.microsoft.com/office/drawing/2014/main" val="10002"/>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Being</a:t>
                      </a:r>
                      <a:r>
                        <a:rPr lang="en-US" baseline="0" dirty="0"/>
                        <a:t> aware of their comfort zone in terms of how close you sit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Yawning, looking bored</a:t>
                      </a:r>
                      <a:r>
                        <a:rPr lang="en-US" baseline="0" dirty="0"/>
                        <a:t> or letting your eyes wander</a:t>
                      </a:r>
                    </a:p>
                  </a:txBody>
                  <a:tcPr/>
                </a:tc>
                <a:extLst>
                  <a:ext uri="{0D108BD9-81ED-4DB2-BD59-A6C34878D82A}">
                    <a16:rowId xmlns:a16="http://schemas.microsoft.com/office/drawing/2014/main" val="10003"/>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Making positive eye contact</a:t>
                      </a:r>
                      <a:r>
                        <a:rPr lang="en-US" baseline="0" dirty="0"/>
                        <a:t> without staring</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Shuffling and constantly changing body position</a:t>
                      </a:r>
                    </a:p>
                  </a:txBody>
                  <a:tcPr/>
                </a:tc>
                <a:extLst>
                  <a:ext uri="{0D108BD9-81ED-4DB2-BD59-A6C34878D82A}">
                    <a16:rowId xmlns:a16="http://schemas.microsoft.com/office/drawing/2014/main" val="10004"/>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Nodding, smiling and</a:t>
                      </a:r>
                      <a:r>
                        <a:rPr lang="en-US" baseline="0" dirty="0"/>
                        <a:t> making listening noises to help build rapport and show encouragement</a:t>
                      </a:r>
                      <a:endParaRPr lang="en-US"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dirty="0"/>
                        <a:t>Smiling inappropriately when someone is making a serious point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solidFill>
                  <a:srgbClr val="564B3C"/>
                </a:solidFill>
              </a:rPr>
              <a:t>Note Taking</a:t>
            </a:r>
          </a:p>
          <a:p>
            <a:r>
              <a:rPr lang="en-US" dirty="0">
                <a:solidFill>
                  <a:srgbClr val="564B3C"/>
                </a:solidFill>
              </a:rPr>
              <a:t>Note taking is essential. Make notes at the side of each question.</a:t>
            </a:r>
          </a:p>
          <a:p>
            <a:r>
              <a:rPr lang="en-US" dirty="0">
                <a:solidFill>
                  <a:srgbClr val="564B3C"/>
                </a:solidFill>
              </a:rPr>
              <a:t>Use only key words or abbreviated notes while the interviewee is speaking. It can be distracting if all the interviewee sees is the top of your head.</a:t>
            </a:r>
          </a:p>
          <a:p>
            <a:r>
              <a:rPr lang="en-US" dirty="0">
                <a:solidFill>
                  <a:srgbClr val="564B3C"/>
                </a:solidFill>
              </a:rPr>
              <a:t>Use underlining or asterisks to highlight important areas of your notes. Avoid using ticks and crosses as the candidate may feel they are being marked and lose confidence.</a:t>
            </a:r>
          </a:p>
          <a:p>
            <a:r>
              <a:rPr lang="en-US" dirty="0">
                <a:solidFill>
                  <a:srgbClr val="564B3C"/>
                </a:solidFill>
              </a:rPr>
              <a:t>Make sure your notes cover facts and not opinion.</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solidFill>
                  <a:srgbClr val="564B3C"/>
                </a:solidFill>
              </a:rPr>
              <a:t>Remaining Unbiased</a:t>
            </a:r>
          </a:p>
          <a:p>
            <a:r>
              <a:rPr lang="en-US" i="1" dirty="0">
                <a:solidFill>
                  <a:srgbClr val="564B3C"/>
                </a:solidFill>
              </a:rPr>
              <a:t>Common sources of bias include the following:</a:t>
            </a:r>
          </a:p>
          <a:p>
            <a:pPr marL="0" indent="0">
              <a:buNone/>
            </a:pPr>
            <a:r>
              <a:rPr lang="en-US" b="1" u="sng" dirty="0">
                <a:solidFill>
                  <a:srgbClr val="564B3C"/>
                </a:solidFill>
              </a:rPr>
              <a:t>a. Physical Attractiveness</a:t>
            </a:r>
          </a:p>
          <a:p>
            <a:r>
              <a:rPr lang="en-US" dirty="0">
                <a:solidFill>
                  <a:srgbClr val="564B3C"/>
                </a:solidFill>
              </a:rPr>
              <a:t>There is evidence to show that people who are physically attractive are viewed more </a:t>
            </a:r>
            <a:r>
              <a:rPr lang="en-US" dirty="0" err="1">
                <a:solidFill>
                  <a:srgbClr val="564B3C"/>
                </a:solidFill>
              </a:rPr>
              <a:t>favourably</a:t>
            </a:r>
            <a:r>
              <a:rPr lang="en-US" dirty="0">
                <a:solidFill>
                  <a:srgbClr val="564B3C"/>
                </a:solidFill>
              </a:rPr>
              <a:t> than those who are not, irrespective of their gender.</a:t>
            </a:r>
          </a:p>
          <a:p>
            <a:pPr marL="0" indent="0">
              <a:buNone/>
            </a:pPr>
            <a:r>
              <a:rPr lang="en-US" b="1" u="sng" dirty="0">
                <a:solidFill>
                  <a:srgbClr val="564B3C"/>
                </a:solidFill>
              </a:rPr>
              <a:t>b. Personal Liking</a:t>
            </a:r>
          </a:p>
          <a:p>
            <a:r>
              <a:rPr lang="en-US" dirty="0">
                <a:solidFill>
                  <a:srgbClr val="564B3C"/>
                </a:solidFill>
              </a:rPr>
              <a:t>If a person has similar attitudes, beliefs and background to you, you are not likely to regard them in a </a:t>
            </a:r>
          </a:p>
          <a:p>
            <a:pPr marL="342900" indent="-342900" algn="just">
              <a:buFont typeface="Arial"/>
              <a:buChar char="•"/>
            </a:pPr>
            <a:endParaRPr lang="en-US" dirty="0">
              <a:solidFill>
                <a:srgbClr val="564B3C"/>
              </a:solidFill>
            </a:endParaRP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solidFill>
                  <a:srgbClr val="564B3C"/>
                </a:solidFill>
              </a:rPr>
              <a:t>c. </a:t>
            </a:r>
            <a:r>
              <a:rPr lang="en-US" b="1" u="sng" dirty="0" err="1">
                <a:solidFill>
                  <a:srgbClr val="564B3C"/>
                </a:solidFill>
              </a:rPr>
              <a:t>Favourable</a:t>
            </a:r>
            <a:r>
              <a:rPr lang="en-US" b="1" u="sng" dirty="0">
                <a:solidFill>
                  <a:srgbClr val="564B3C"/>
                </a:solidFill>
              </a:rPr>
              <a:t> Light</a:t>
            </a:r>
            <a:endParaRPr lang="en-US" u="sng" dirty="0">
              <a:solidFill>
                <a:srgbClr val="564B3C"/>
              </a:solidFill>
            </a:endParaRPr>
          </a:p>
          <a:p>
            <a:r>
              <a:rPr lang="en-US" dirty="0">
                <a:solidFill>
                  <a:srgbClr val="564B3C"/>
                </a:solidFill>
              </a:rPr>
              <a:t>This can include having the same hobbies or going to similar schools and colleges- all of which bears no relationship to their ability to do the job.</a:t>
            </a:r>
          </a:p>
          <a:p>
            <a:pPr marL="0" indent="0">
              <a:buNone/>
            </a:pPr>
            <a:r>
              <a:rPr lang="en-US" b="1" u="sng" dirty="0">
                <a:solidFill>
                  <a:srgbClr val="564B3C"/>
                </a:solidFill>
              </a:rPr>
              <a:t>d. Halo and Horns Effect</a:t>
            </a:r>
            <a:endParaRPr lang="en-US" u="sng" dirty="0">
              <a:solidFill>
                <a:srgbClr val="564B3C"/>
              </a:solidFill>
            </a:endParaRPr>
          </a:p>
          <a:p>
            <a:r>
              <a:rPr lang="en-US" dirty="0">
                <a:solidFill>
                  <a:srgbClr val="564B3C"/>
                </a:solidFill>
              </a:rPr>
              <a:t>It is very easy to judge a candidate as all good (halo) or all bad (horns), when in fact everyone as both good and bad features. It happens when a candidate has one outstanding characteristic and the interviewer tries to </a:t>
            </a:r>
            <a:r>
              <a:rPr lang="en-US" dirty="0" err="1">
                <a:solidFill>
                  <a:srgbClr val="564B3C"/>
                </a:solidFill>
              </a:rPr>
              <a:t>minimise</a:t>
            </a:r>
            <a:r>
              <a:rPr lang="en-US" dirty="0">
                <a:solidFill>
                  <a:srgbClr val="564B3C"/>
                </a:solidFill>
              </a:rPr>
              <a:t> all the other, opposite characteristics.</a:t>
            </a:r>
          </a:p>
          <a:p>
            <a:pPr marL="342900" indent="-342900" algn="just">
              <a:buFont typeface="Arial"/>
              <a:buChar char="•"/>
            </a:pPr>
            <a:endParaRPr lang="en-US" dirty="0">
              <a:solidFill>
                <a:srgbClr val="564B3C"/>
              </a:solidFill>
            </a:endParaRPr>
          </a:p>
          <a:p>
            <a:pPr algn="just"/>
            <a:endParaRPr lang="en-US" dirty="0">
              <a:solidFill>
                <a:srgbClr val="564B3C"/>
              </a:solidFill>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2) Indirect discrimination means specifying a requirement or condition which, although applied equally to persons of all groups, is such that:</a:t>
            </a:r>
          </a:p>
          <a:p>
            <a:r>
              <a:rPr lang="en-US" dirty="0"/>
              <a:t> - a considerably smaller proportion of one particular group of people can comply with it than the proportion of people outside that group;</a:t>
            </a:r>
          </a:p>
          <a:p>
            <a:r>
              <a:rPr lang="en-US" dirty="0"/>
              <a:t> - it is to the detriment of the person or group who cannot comply with it; and</a:t>
            </a:r>
          </a:p>
          <a:p>
            <a:r>
              <a:rPr lang="en-US" dirty="0"/>
              <a:t> - it cannot be shown to be justifiable on the basis of merit/ ability or objective criteria.</a:t>
            </a:r>
          </a:p>
          <a:p>
            <a:endParaRPr lang="en-US" dirty="0"/>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solidFill>
                  <a:srgbClr val="564B3C"/>
                </a:solidFill>
              </a:rPr>
              <a:t>e. Primary Bias</a:t>
            </a:r>
            <a:endParaRPr lang="en-US" u="sng" dirty="0">
              <a:solidFill>
                <a:srgbClr val="564B3C"/>
              </a:solidFill>
            </a:endParaRPr>
          </a:p>
          <a:p>
            <a:r>
              <a:rPr lang="en-US" dirty="0">
                <a:solidFill>
                  <a:srgbClr val="564B3C"/>
                </a:solidFill>
              </a:rPr>
              <a:t>It’s easy to be influenced by information obtained early in the interview, whether positive or negative. The interviewer establishes their opinion in the first three minutes and spends the rest of the session trying to justify their belief.</a:t>
            </a:r>
          </a:p>
          <a:p>
            <a:pPr marL="0" indent="0">
              <a:buNone/>
            </a:pPr>
            <a:r>
              <a:rPr lang="en-US" b="1" u="sng">
                <a:solidFill>
                  <a:srgbClr val="564B3C"/>
                </a:solidFill>
              </a:rPr>
              <a:t>f. Contrast </a:t>
            </a:r>
            <a:r>
              <a:rPr lang="en-US" b="1" u="sng" dirty="0">
                <a:solidFill>
                  <a:srgbClr val="564B3C"/>
                </a:solidFill>
              </a:rPr>
              <a:t>Effect</a:t>
            </a:r>
            <a:endParaRPr lang="en-US" u="sng" dirty="0">
              <a:solidFill>
                <a:srgbClr val="564B3C"/>
              </a:solidFill>
            </a:endParaRPr>
          </a:p>
          <a:p>
            <a:r>
              <a:rPr lang="en-US" dirty="0">
                <a:solidFill>
                  <a:srgbClr val="564B3C"/>
                </a:solidFill>
              </a:rPr>
              <a:t>This happens when a candidate is judged by the standard of the preceding couple of interviewees. For example, if an average candidate follows two weak ones, the average candidate is judged as strong when in fact they are not.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law sets the parameters for good practice and protects people and </a:t>
            </a:r>
            <a:r>
              <a:rPr lang="en-US" dirty="0" err="1"/>
              <a:t>organisations</a:t>
            </a:r>
            <a:r>
              <a:rPr lang="en-US" dirty="0"/>
              <a:t> from unfairness and inequality. Adopting good equal opportunities practice within your recruitment and selection process matters from a commercial point of view.</a:t>
            </a:r>
          </a:p>
          <a:p>
            <a:r>
              <a:rPr lang="en-US" dirty="0"/>
              <a:t>You have more people with talent to select from. An </a:t>
            </a:r>
            <a:r>
              <a:rPr lang="en-US" dirty="0" err="1"/>
              <a:t>organisation</a:t>
            </a:r>
            <a:r>
              <a:rPr lang="en-US" dirty="0"/>
              <a:t> with a wide employee base presents an attractive image to a greater diversity of potential recruits.</a:t>
            </a:r>
          </a:p>
          <a:p>
            <a:r>
              <a:rPr lang="en-US" dirty="0"/>
              <a:t>Creativity is enhanced as more diverse ideas are to day-to-day decision making and problem solving within your team, rather than having a narrow outlook in terms of age, gender and ethnicity.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Morale and motivation increase as employees see you recruiting people on factors that matter. In other words, what they know, not who they know. This in turn reduces employee turnover and the need for yet more costly recruitment.</a:t>
            </a:r>
          </a:p>
          <a:p>
            <a:r>
              <a:rPr lang="en-US" dirty="0"/>
              <a:t>Your customer service standards improve and your customer base can grow. A greater empathy develops between staff and customers, so your reputation is enhanced.</a:t>
            </a:r>
          </a:p>
          <a:p>
            <a:r>
              <a:rPr lang="en-US" dirty="0"/>
              <a:t>There is less chance of being prosecuted under equal opportunities laws, which means that fines and costs, as well as bad publicity, are avoided.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The following  will help you make certain that your recruitment policy conforms to good equal opportunities practice:</a:t>
            </a:r>
            <a:endParaRPr lang="en-US" dirty="0"/>
          </a:p>
          <a:p>
            <a:r>
              <a:rPr lang="en-US" dirty="0"/>
              <a:t>Make sure your </a:t>
            </a:r>
            <a:r>
              <a:rPr lang="en-US" dirty="0" err="1"/>
              <a:t>organisation’s</a:t>
            </a:r>
            <a:r>
              <a:rPr lang="en-US" dirty="0"/>
              <a:t> equal opportunities policy complies with current legislation and best practice.</a:t>
            </a:r>
          </a:p>
          <a:p>
            <a:r>
              <a:rPr lang="en-US" dirty="0"/>
              <a:t>Be involved personally at every step of the recruitment and selection process– and don’t let others dip in and out, as consistency is the key.</a:t>
            </a:r>
          </a:p>
          <a:p>
            <a:r>
              <a:rPr lang="en-US" dirty="0"/>
              <a:t>Make sure everyone clearly understands what’s involved and is trained in key skills, especially interviewing techniques.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Look into ways of widening access to jobs, for example by working with local community groups and carrying out projects with local schools.</a:t>
            </a:r>
          </a:p>
          <a:p>
            <a:endParaRPr lang="en-US" dirty="0"/>
          </a:p>
          <a:p>
            <a:r>
              <a:rPr lang="en-US" dirty="0"/>
              <a:t>Assess ways of making your </a:t>
            </a:r>
            <a:r>
              <a:rPr lang="en-US" dirty="0" err="1"/>
              <a:t>organisation</a:t>
            </a:r>
            <a:r>
              <a:rPr lang="en-US" dirty="0"/>
              <a:t> more attractive, for example by offering flexible working and reviewing local childcare options. Think about introducing a system of ‘work tasters' so people have an idea of what’s it like to work for you.</a:t>
            </a:r>
          </a:p>
          <a:p>
            <a:endParaRPr lang="en-US" dirty="0"/>
          </a:p>
          <a:p>
            <a:endParaRPr lang="en-US" dirty="0"/>
          </a:p>
          <a:p>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Consider changing the way you recruit for posts. For example, if this is the traditional route of CV and interview, look at the feasibility of using application forms and testing.</a:t>
            </a:r>
          </a:p>
          <a:p>
            <a:endParaRPr lang="en-US" dirty="0"/>
          </a:p>
          <a:p>
            <a:r>
              <a:rPr lang="en-US" dirty="0"/>
              <a:t>Discuss with others the idea of introducing ‘positive action’. This is the practice of encouraging members of certain ethnic, gender or other specific groups to apply for positions previously held exclusively or mainly by members of different groups over the previous 12 months. Lead by example and only discriminate on the grounds of merit, capability and performance.</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Policy Essentials</a:t>
            </a:r>
          </a:p>
        </p:txBody>
      </p:sp>
      <p:sp>
        <p:nvSpPr>
          <p:cNvPr id="3" name="Content Placeholder 2"/>
          <p:cNvSpPr>
            <a:spLocks noGrp="1"/>
          </p:cNvSpPr>
          <p:nvPr>
            <p:ph idx="1"/>
          </p:nvPr>
        </p:nvSpPr>
        <p:spPr/>
        <p:txBody>
          <a:bodyPr>
            <a:noAutofit/>
          </a:bodyPr>
          <a:lstStyle/>
          <a:p>
            <a:pPr marL="114300" indent="0">
              <a:buNone/>
            </a:pPr>
            <a:r>
              <a:rPr lang="en-US" sz="2200" i="1" dirty="0"/>
              <a:t>Make sure your own equal opportunities policy covers these areas:</a:t>
            </a:r>
            <a:endParaRPr lang="en-US" sz="2200" dirty="0"/>
          </a:p>
          <a:p>
            <a:r>
              <a:rPr lang="en-US" sz="2200" dirty="0"/>
              <a:t>Purpose / statement of intent / commitment.</a:t>
            </a:r>
          </a:p>
          <a:p>
            <a:r>
              <a:rPr lang="en-US" sz="2200" dirty="0"/>
              <a:t>Objectives - what you are trying to achieve.</a:t>
            </a:r>
          </a:p>
          <a:p>
            <a:r>
              <a:rPr lang="en-US" sz="2200" dirty="0"/>
              <a:t>Definitions such as discrimination or </a:t>
            </a:r>
            <a:r>
              <a:rPr lang="en-US" sz="2200" dirty="0" err="1"/>
              <a:t>victimisation</a:t>
            </a:r>
            <a:r>
              <a:rPr lang="en-US" sz="2200" dirty="0"/>
              <a:t>.</a:t>
            </a:r>
          </a:p>
          <a:p>
            <a:r>
              <a:rPr lang="en-US" sz="2200" dirty="0"/>
              <a:t>Its importance - how it will benefit the </a:t>
            </a:r>
            <a:r>
              <a:rPr lang="en-US" sz="2200" dirty="0" err="1"/>
              <a:t>organisation</a:t>
            </a:r>
            <a:r>
              <a:rPr lang="en-US" sz="2200" dirty="0"/>
              <a:t>, its people and the community.</a:t>
            </a:r>
          </a:p>
          <a:p>
            <a:pPr marL="114300" indent="0">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p:txBody>
          <a:bodyPr>
            <a:normAutofit/>
          </a:bodyPr>
          <a:lstStyle/>
          <a:p>
            <a:r>
              <a:rPr lang="en-US" dirty="0"/>
              <a:t>Recruitment and selection is the process of identifying the need for a job, defining the requirements of the position and the job holder, advertising the position and choosing the most appropriate person for the job.</a:t>
            </a:r>
          </a:p>
          <a:p>
            <a:r>
              <a:rPr lang="en-US" dirty="0"/>
              <a:t>In this module we look at the first stage of managing people – attracting and selecting staff. Recruitment and selection are usually considered as one process. However, we will make the distinction here between the initial actions and considerations when planning staff recruitment and the process of selecting an individual from a pool of applicants.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Who is responsible for the policy at a senior level.</a:t>
            </a:r>
          </a:p>
          <a:p>
            <a:r>
              <a:rPr lang="en-US" dirty="0"/>
              <a:t>What is covered, for example, vacancy advertising, recruitment and selection, promotion and training.</a:t>
            </a:r>
          </a:p>
          <a:p>
            <a:r>
              <a:rPr lang="en-US" dirty="0"/>
              <a:t>Positive action.</a:t>
            </a:r>
          </a:p>
          <a:p>
            <a:r>
              <a:rPr lang="en-US" dirty="0"/>
              <a:t>Record keeping.</a:t>
            </a:r>
          </a:p>
          <a:p>
            <a:r>
              <a:rPr lang="en-US" dirty="0"/>
              <a:t>Discriminate only on relevant factors such as ability and potential, never on irrelevancies like gender, race or age.</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Analysis</a:t>
            </a:r>
          </a:p>
        </p:txBody>
      </p:sp>
      <p:sp>
        <p:nvSpPr>
          <p:cNvPr id="3" name="Content Placeholder 2"/>
          <p:cNvSpPr>
            <a:spLocks noGrp="1"/>
          </p:cNvSpPr>
          <p:nvPr>
            <p:ph idx="1"/>
          </p:nvPr>
        </p:nvSpPr>
        <p:spPr/>
        <p:txBody>
          <a:bodyPr/>
          <a:lstStyle/>
          <a:p>
            <a:r>
              <a:rPr lang="en-US" dirty="0"/>
              <a:t>Job analysis means adopting a method for establishing what is required to perform a job efficiently and effectively.</a:t>
            </a:r>
          </a:p>
          <a:p>
            <a:r>
              <a:rPr lang="en-US" dirty="0"/>
              <a:t>External pressures force change and </a:t>
            </a:r>
            <a:r>
              <a:rPr lang="en-US" dirty="0" err="1"/>
              <a:t>organisations</a:t>
            </a:r>
            <a:r>
              <a:rPr lang="en-US" dirty="0"/>
              <a:t> and their people must adapt to survive. This means that what a person was employed to do two years ago may no longer be relevant. Therefore recruiting someone on that basis means you don’t get the skills you actually need.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Job analysis helps you to assess your requirements for the future, rather than basing decisions on historic information. </a:t>
            </a:r>
          </a:p>
          <a:p>
            <a:r>
              <a:rPr lang="en-US" dirty="0"/>
              <a:t>At its simplest, the information obtained can be used to amend information relating to the job, such as the job description and person specification. </a:t>
            </a:r>
          </a:p>
          <a:p>
            <a:r>
              <a:rPr lang="en-US" dirty="0"/>
              <a:t>This ensures the recruitment process is based on current data, making it easier to identify the person with the necessary skills and abilities. </a:t>
            </a:r>
          </a:p>
          <a:p>
            <a:r>
              <a:rPr lang="en-US" dirty="0"/>
              <a:t>Systematic job analysis is increasingly important as external factors force people and jobs to adapt to survive.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To Involve</a:t>
            </a:r>
          </a:p>
        </p:txBody>
      </p:sp>
      <p:sp>
        <p:nvSpPr>
          <p:cNvPr id="3" name="Content Placeholder 2"/>
          <p:cNvSpPr>
            <a:spLocks noGrp="1"/>
          </p:cNvSpPr>
          <p:nvPr>
            <p:ph idx="1"/>
          </p:nvPr>
        </p:nvSpPr>
        <p:spPr/>
        <p:txBody>
          <a:bodyPr/>
          <a:lstStyle/>
          <a:p>
            <a:r>
              <a:rPr lang="en-US" dirty="0"/>
              <a:t>Who you involve in a job analysis is largely dependent on how simple or complex the exercise is. At the very minimum it will be yourself and the jobholder.</a:t>
            </a:r>
          </a:p>
          <a:p>
            <a:endParaRPr lang="en-US" dirty="0"/>
          </a:p>
          <a:p>
            <a:r>
              <a:rPr lang="en-US" dirty="0"/>
              <a:t>However, there is a strong case for involving others. For example, it can be useful to gain the perspective of your own manager who can see the job within the context of the </a:t>
            </a:r>
            <a:r>
              <a:rPr lang="en-US" dirty="0" err="1"/>
              <a:t>organisation</a:t>
            </a:r>
            <a:r>
              <a:rPr lang="en-US" dirty="0"/>
              <a:t> as a whole.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can also be helpful to include people who may be affected by the job, such as other parts of the business, customers or suppliers. It’s useful to gain their views on what changes would help to improve the quality of service they receive.</a:t>
            </a:r>
          </a:p>
          <a:p>
            <a:r>
              <a:rPr lang="en-US" dirty="0"/>
              <a:t>If the job is technical or complex, you could also include others with expertise in the same or similar activities. </a:t>
            </a:r>
          </a:p>
          <a:p>
            <a:r>
              <a:rPr lang="en-US" dirty="0"/>
              <a:t>If you have a human resource function, it should clearly be involved. Indeed, if you have an HR department, it is likely to take the lead as staff are trained in job analysis techniques.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you need to find out</a:t>
            </a:r>
          </a:p>
        </p:txBody>
      </p:sp>
      <p:sp>
        <p:nvSpPr>
          <p:cNvPr id="3" name="Content Placeholder 2"/>
          <p:cNvSpPr>
            <a:spLocks noGrp="1"/>
          </p:cNvSpPr>
          <p:nvPr>
            <p:ph idx="1"/>
          </p:nvPr>
        </p:nvSpPr>
        <p:spPr/>
        <p:txBody>
          <a:bodyPr/>
          <a:lstStyle/>
          <a:p>
            <a:r>
              <a:rPr lang="en-US" i="1" dirty="0"/>
              <a:t>Job analysis is about finding out what the role is all about, and why it exists and how it contributes to the goals of the </a:t>
            </a:r>
            <a:r>
              <a:rPr lang="en-US" i="1" dirty="0" err="1"/>
              <a:t>organisation</a:t>
            </a:r>
            <a:r>
              <a:rPr lang="en-US" i="1" dirty="0"/>
              <a:t>. Therefore any analysis will need to identify: </a:t>
            </a:r>
          </a:p>
          <a:p>
            <a:pPr marL="114300" indent="0">
              <a:buNone/>
            </a:pPr>
            <a:endParaRPr lang="en-US" dirty="0"/>
          </a:p>
          <a:p>
            <a:pPr lvl="1"/>
            <a:r>
              <a:rPr lang="en-US" sz="2000" dirty="0"/>
              <a:t>The purpose of the role.</a:t>
            </a:r>
          </a:p>
          <a:p>
            <a:pPr lvl="1"/>
            <a:r>
              <a:rPr lang="en-US" sz="2000" dirty="0"/>
              <a:t>The tasks and responsibilities that are  required of the jobholder.</a:t>
            </a:r>
          </a:p>
          <a:p>
            <a:pPr lvl="1"/>
            <a:r>
              <a:rPr lang="en-US" sz="2000" dirty="0"/>
              <a:t>The skills, knowledge and abilities needed for effective performance.</a:t>
            </a:r>
          </a:p>
          <a:p>
            <a:pPr lvl="1"/>
            <a:r>
              <a:rPr lang="en-US" sz="2000" dirty="0"/>
              <a:t>The targets that are used to measure performance.</a:t>
            </a:r>
          </a:p>
          <a:p>
            <a:pPr lvl="1"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Analysis Methodology</a:t>
            </a:r>
          </a:p>
        </p:txBody>
      </p:sp>
      <p:sp>
        <p:nvSpPr>
          <p:cNvPr id="3" name="Content Placeholder 2"/>
          <p:cNvSpPr>
            <a:spLocks noGrp="1"/>
          </p:cNvSpPr>
          <p:nvPr>
            <p:ph idx="1"/>
          </p:nvPr>
        </p:nvSpPr>
        <p:spPr/>
        <p:txBody>
          <a:bodyPr>
            <a:normAutofit/>
          </a:bodyPr>
          <a:lstStyle/>
          <a:p>
            <a:r>
              <a:rPr lang="en-US" b="1" u="sng" dirty="0"/>
              <a:t>Observation</a:t>
            </a:r>
            <a:r>
              <a:rPr lang="en-US" b="1" dirty="0"/>
              <a:t> - </a:t>
            </a:r>
            <a:r>
              <a:rPr lang="en-US" dirty="0"/>
              <a:t>This is probably the most straightforward and easy-to-use technique. It involves recording everything the jobholder is doing as part of the job. </a:t>
            </a:r>
          </a:p>
          <a:p>
            <a:r>
              <a:rPr lang="en-US" dirty="0"/>
              <a:t>It provides an overview of a job, but does not highlight the level of difficulty of the various tasks or the importance of each. It can be made more meaningful if the jobholder is also interviewed while performing the role. </a:t>
            </a:r>
          </a:p>
          <a:p>
            <a:r>
              <a:rPr lang="en-US" dirty="0"/>
              <a:t>It works best for routine activities where the tasks can be  seen in sequence, such as machine operation or on a production line.</a:t>
            </a:r>
          </a:p>
          <a:p>
            <a:pPr marL="114300" indent="0" algn="just">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Diaries and Logs - </a:t>
            </a:r>
            <a:r>
              <a:rPr lang="en-US" dirty="0"/>
              <a:t>This involves the jobholder recording what they do. This might happen at the end of  a given time period or when they change from one activity to another. </a:t>
            </a:r>
          </a:p>
          <a:p>
            <a:r>
              <a:rPr lang="en-US" b="1" dirty="0"/>
              <a:t> </a:t>
            </a:r>
            <a:r>
              <a:rPr lang="en-US" dirty="0"/>
              <a:t>This method can be useful for jobs where the day-to-day activities are not easily observable, for example, in management.</a:t>
            </a:r>
          </a:p>
          <a:p>
            <a:r>
              <a:rPr lang="en-US" dirty="0"/>
              <a:t>However, it can become subjective as the jobholder concentrates only on those areas of work that they consider to be important.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Job Analysis Interviews - </a:t>
            </a:r>
            <a:r>
              <a:rPr lang="en-US" dirty="0"/>
              <a:t>This involves interviewing the jobholder, without a predetermined list of questions or checklist, thus bringing greater flexibility to the discussion.</a:t>
            </a:r>
          </a:p>
          <a:p>
            <a:r>
              <a:rPr lang="en-US" dirty="0"/>
              <a:t>It can involve talking around the job description or bringing two jobholders together to talk about their work. </a:t>
            </a:r>
          </a:p>
          <a:p>
            <a:r>
              <a:rPr lang="en-US" dirty="0"/>
              <a:t>It can be used for a variety of jobs and requires strong interviewing techniques on the part of the manager.</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Critical Incident Technique - </a:t>
            </a:r>
            <a:r>
              <a:rPr lang="en-US" dirty="0"/>
              <a:t>This concentrates on collecting information about critical incidents that are related to success and failure in a job. </a:t>
            </a:r>
          </a:p>
          <a:p>
            <a:r>
              <a:rPr lang="en-US" dirty="0"/>
              <a:t>The incidents are recorded in relation to how the person handles certain situations and a composite picture is built up. </a:t>
            </a:r>
          </a:p>
          <a:p>
            <a:r>
              <a:rPr lang="en-US" dirty="0"/>
              <a:t>The analysis can take place through keeping a log, completing a pro forma and/or interviews. </a:t>
            </a:r>
          </a:p>
          <a:p>
            <a:r>
              <a:rPr lang="en-US" dirty="0"/>
              <a:t>It is useful for a range of jobs but can be time-consuming as many incidents must be recorded to obtain a full picture. </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Recruitment needs to be carefully planned in order to attract the right type of applicant. Ultimately, this increases the chances of making a suitable selection and appointment. Your involvement may be limited to a discussion of the need for a particular job within your team or work area, or you may be required to interview job applicants.</a:t>
            </a:r>
          </a:p>
          <a:p>
            <a:endParaRPr lang="en-US" dirty="0"/>
          </a:p>
          <a:p>
            <a:r>
              <a:rPr lang="en-US" dirty="0"/>
              <a:t>Whatever your involvement, this module makes it clear that it is important for you to understand the whole process to make an effective contribution to the staffing of your </a:t>
            </a:r>
            <a:r>
              <a:rPr lang="en-US" dirty="0" err="1"/>
              <a:t>organisation</a:t>
            </a:r>
            <a:r>
              <a:rPr lang="en-US" dirty="0"/>
              <a:t>.</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Repertory Grid - </a:t>
            </a:r>
            <a:r>
              <a:rPr lang="en-US" dirty="0"/>
              <a:t>Like critical incident analysis, this allows the identification of good and poor performance. It is generally undertaken with the manager or supervisor of people doing the same job, using a system of cards.</a:t>
            </a:r>
          </a:p>
          <a:p>
            <a:r>
              <a:rPr lang="en-US" dirty="0"/>
              <a:t>The names of three people are written on cards, separated into two piles- one for good performers, one for poor. The supervisor then pulls out two good and one bad, and is asked to describe how the two good performers are similar and how they differ from the bad.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exercise is then repeated. This is a very flexible tool, but does require an enormous amount of data for it to work, and it’s a highly skilled activity. </a:t>
            </a:r>
            <a:endParaRPr lang="en-US" b="1"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Checklist/Inventories - </a:t>
            </a:r>
            <a:r>
              <a:rPr lang="en-US" dirty="0"/>
              <a:t>This involves developing a list of tasks associated with a job and asking the jobholder to indicate which ones they perform and to rank them in order. </a:t>
            </a:r>
          </a:p>
          <a:p>
            <a:r>
              <a:rPr lang="en-US" dirty="0"/>
              <a:t>While one checklist is needed for each job, it is a method that can be used for all types of jobs. It also produces some quantifiable data because of the ratings people provide.</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Job Description and Person Specification</a:t>
            </a:r>
          </a:p>
        </p:txBody>
      </p:sp>
      <p:sp>
        <p:nvSpPr>
          <p:cNvPr id="3" name="Content Placeholder 2"/>
          <p:cNvSpPr>
            <a:spLocks noGrp="1"/>
          </p:cNvSpPr>
          <p:nvPr>
            <p:ph idx="1"/>
          </p:nvPr>
        </p:nvSpPr>
        <p:spPr/>
        <p:txBody>
          <a:bodyPr/>
          <a:lstStyle/>
          <a:p>
            <a:pPr algn="just"/>
            <a:r>
              <a:rPr lang="en-US" dirty="0"/>
              <a:t>The job description states the purpose, responsibilities and conditions of the job. </a:t>
            </a:r>
          </a:p>
          <a:p>
            <a:pPr algn="just"/>
            <a:endParaRPr lang="en-US" dirty="0"/>
          </a:p>
          <a:p>
            <a:pPr algn="just"/>
            <a:r>
              <a:rPr lang="en-US" dirty="0"/>
              <a:t>The person specification outlines the abilities and qualities that would best fit the job.</a:t>
            </a:r>
          </a:p>
          <a:p>
            <a:pPr marL="114300" indent="0" algn="just">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these documents are important</a:t>
            </a:r>
          </a:p>
        </p:txBody>
      </p:sp>
      <p:sp>
        <p:nvSpPr>
          <p:cNvPr id="3" name="Content Placeholder 2"/>
          <p:cNvSpPr>
            <a:spLocks noGrp="1"/>
          </p:cNvSpPr>
          <p:nvPr>
            <p:ph idx="1"/>
          </p:nvPr>
        </p:nvSpPr>
        <p:spPr/>
        <p:txBody>
          <a:bodyPr/>
          <a:lstStyle/>
          <a:p>
            <a:r>
              <a:rPr lang="en-US" dirty="0"/>
              <a:t>The job description is at the heart of any recruitment you undertake. It is derived from a thorough job analysis and it specifies exactly what the job involves. </a:t>
            </a:r>
          </a:p>
          <a:p>
            <a:endParaRPr lang="en-US" dirty="0"/>
          </a:p>
          <a:p>
            <a:r>
              <a:rPr lang="en-US" dirty="0"/>
              <a:t>It is therefore important in developing the person specification. It can also be used as the basis of advertising and be sent to applicants requiring further information.</a:t>
            </a:r>
          </a:p>
          <a:p>
            <a:pPr marL="114300" indent="0" algn="just">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it is accurate, it presents a fair picture of what the job involves on a daily basis. </a:t>
            </a:r>
          </a:p>
          <a:p>
            <a:r>
              <a:rPr lang="en-US" dirty="0"/>
              <a:t>This last point is important and can save you time and money.</a:t>
            </a:r>
          </a:p>
          <a:p>
            <a:r>
              <a:rPr lang="en-US" dirty="0"/>
              <a:t>If potential applicants can identify whether they are capable of doing the job, then inappropriate people usually rule themselves out an early stage.</a:t>
            </a:r>
          </a:p>
          <a:p>
            <a:r>
              <a:rPr lang="en-US" dirty="0"/>
              <a:t>The person specification is used as the basis of the selection process. It also goes same way to providing evidence that your selection process is fair.</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can be used in marketing the role, makes shortlisting and selection easier, and helps to make the process objective. </a:t>
            </a:r>
          </a:p>
          <a:p>
            <a:r>
              <a:rPr lang="en-US" dirty="0"/>
              <a:t>This is because all parties are clear about the qualities and abilities being sought.</a:t>
            </a:r>
          </a:p>
          <a:p>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a Job Description</a:t>
            </a:r>
          </a:p>
        </p:txBody>
      </p:sp>
      <p:sp>
        <p:nvSpPr>
          <p:cNvPr id="3" name="Content Placeholder 2"/>
          <p:cNvSpPr>
            <a:spLocks noGrp="1"/>
          </p:cNvSpPr>
          <p:nvPr>
            <p:ph idx="1"/>
          </p:nvPr>
        </p:nvSpPr>
        <p:spPr>
          <a:xfrm>
            <a:off x="457200" y="1962962"/>
            <a:ext cx="8229600" cy="4701215"/>
          </a:xfrm>
        </p:spPr>
        <p:txBody>
          <a:bodyPr>
            <a:normAutofit fontScale="62500" lnSpcReduction="20000"/>
          </a:bodyPr>
          <a:lstStyle/>
          <a:p>
            <a:pPr algn="just">
              <a:lnSpc>
                <a:spcPct val="120000"/>
              </a:lnSpc>
            </a:pPr>
            <a:r>
              <a:rPr lang="en-US" sz="2900" dirty="0"/>
              <a:t>The job description describes the job and how it fits into the </a:t>
            </a:r>
            <a:r>
              <a:rPr lang="en-US" sz="2900" dirty="0" err="1"/>
              <a:t>organisation</a:t>
            </a:r>
            <a:r>
              <a:rPr lang="en-US" sz="2900" dirty="0"/>
              <a:t>. A good job description will include:</a:t>
            </a:r>
            <a:endParaRPr lang="en-US" dirty="0"/>
          </a:p>
          <a:p>
            <a:pPr lvl="1" algn="just">
              <a:lnSpc>
                <a:spcPct val="120000"/>
              </a:lnSpc>
            </a:pPr>
            <a:r>
              <a:rPr lang="en-US" dirty="0"/>
              <a:t>Job title.</a:t>
            </a:r>
          </a:p>
          <a:p>
            <a:pPr lvl="1" algn="just">
              <a:lnSpc>
                <a:spcPct val="120000"/>
              </a:lnSpc>
            </a:pPr>
            <a:r>
              <a:rPr lang="en-US" dirty="0"/>
              <a:t>Location / department / areas of the business.</a:t>
            </a:r>
          </a:p>
          <a:p>
            <a:pPr lvl="1" algn="just">
              <a:lnSpc>
                <a:spcPct val="120000"/>
              </a:lnSpc>
            </a:pPr>
            <a:r>
              <a:rPr lang="en-US" dirty="0"/>
              <a:t>The grade of job, if relevant.</a:t>
            </a:r>
          </a:p>
          <a:p>
            <a:pPr lvl="1" algn="just">
              <a:lnSpc>
                <a:spcPct val="120000"/>
              </a:lnSpc>
            </a:pPr>
            <a:r>
              <a:rPr lang="en-US" dirty="0"/>
              <a:t>The overall purpose of the job.</a:t>
            </a:r>
          </a:p>
          <a:p>
            <a:pPr lvl="1" algn="just">
              <a:lnSpc>
                <a:spcPct val="120000"/>
              </a:lnSpc>
            </a:pPr>
            <a:r>
              <a:rPr lang="en-US" dirty="0"/>
              <a:t>The title of the person to whom the jobholder reports.</a:t>
            </a:r>
          </a:p>
          <a:p>
            <a:pPr lvl="1" algn="just">
              <a:lnSpc>
                <a:spcPct val="120000"/>
              </a:lnSpc>
            </a:pPr>
            <a:r>
              <a:rPr lang="en-US" dirty="0"/>
              <a:t>The title of any employees who report to the jobholder.</a:t>
            </a:r>
          </a:p>
          <a:p>
            <a:pPr lvl="1" algn="just">
              <a:lnSpc>
                <a:spcPct val="120000"/>
              </a:lnSpc>
            </a:pPr>
            <a:r>
              <a:rPr lang="en-US" dirty="0"/>
              <a:t>The main duties and responsibilities of the post, </a:t>
            </a:r>
            <a:r>
              <a:rPr lang="en-US" dirty="0" err="1"/>
              <a:t>prioritised</a:t>
            </a:r>
            <a:r>
              <a:rPr lang="en-US" dirty="0"/>
              <a:t> in some way, for example by order or by giving each a percentage weighting.</a:t>
            </a:r>
          </a:p>
          <a:p>
            <a:pPr lvl="1" algn="just">
              <a:lnSpc>
                <a:spcPct val="120000"/>
              </a:lnSpc>
            </a:pPr>
            <a:r>
              <a:rPr lang="en-US" dirty="0"/>
              <a:t>Any other significant information, such as special working conditions.</a:t>
            </a:r>
          </a:p>
          <a:p>
            <a:pPr lvl="1" algn="just">
              <a:lnSpc>
                <a:spcPct val="120000"/>
              </a:lnSpc>
            </a:pPr>
            <a:r>
              <a:rPr lang="en-US" dirty="0"/>
              <a:t>The date of issue.</a:t>
            </a:r>
          </a:p>
          <a:p>
            <a:pPr lvl="1" algn="just"/>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Checklist- writing a Job Description</a:t>
            </a:r>
          </a:p>
        </p:txBody>
      </p:sp>
      <p:sp>
        <p:nvSpPr>
          <p:cNvPr id="3" name="Content Placeholder 2"/>
          <p:cNvSpPr>
            <a:spLocks noGrp="1"/>
          </p:cNvSpPr>
          <p:nvPr>
            <p:ph idx="1"/>
          </p:nvPr>
        </p:nvSpPr>
        <p:spPr>
          <a:xfrm>
            <a:off x="457200" y="1979458"/>
            <a:ext cx="8229600" cy="4547769"/>
          </a:xfrm>
        </p:spPr>
        <p:txBody>
          <a:bodyPr>
            <a:normAutofit/>
          </a:bodyPr>
          <a:lstStyle/>
          <a:p>
            <a:r>
              <a:rPr lang="en-US" dirty="0"/>
              <a:t>Check that it does not overstate the importance and scope of the role.</a:t>
            </a:r>
          </a:p>
          <a:p>
            <a:r>
              <a:rPr lang="en-US" dirty="0"/>
              <a:t>Make sure that there is no bias in terms of gender, age, marital status or disability.</a:t>
            </a:r>
          </a:p>
          <a:p>
            <a:r>
              <a:rPr lang="en-US" dirty="0"/>
              <a:t>Ensure sexist language has been avoided.</a:t>
            </a:r>
          </a:p>
          <a:p>
            <a:r>
              <a:rPr lang="en-US" dirty="0"/>
              <a:t>Make sure the language is clear and easily understood by someone from outside the </a:t>
            </a:r>
            <a:r>
              <a:rPr lang="en-US" dirty="0" err="1"/>
              <a:t>organisation</a:t>
            </a:r>
            <a:r>
              <a:rPr 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Check it doesn’t include jargon, acronyms or abbreviations and use as few technical terms as possible.</a:t>
            </a:r>
          </a:p>
          <a:p>
            <a:r>
              <a:rPr lang="en-US" dirty="0"/>
              <a:t>Consider offering flexible working arrangements such as the possibility of a job-share.</a:t>
            </a:r>
          </a:p>
          <a:p>
            <a:r>
              <a:rPr lang="en-US" dirty="0"/>
              <a:t>Avoid including an age range as it is meaningless in determining past experience and you may eliminate the most capable candidate.</a:t>
            </a:r>
          </a:p>
          <a:p>
            <a:r>
              <a:rPr lang="en-US" dirty="0"/>
              <a:t>Make sure the audience it is aimed at can easily understand it.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Recruitment Policies and Procedures</a:t>
            </a:r>
          </a:p>
        </p:txBody>
      </p:sp>
      <p:sp>
        <p:nvSpPr>
          <p:cNvPr id="3" name="Content Placeholder 2"/>
          <p:cNvSpPr>
            <a:spLocks noGrp="1"/>
          </p:cNvSpPr>
          <p:nvPr>
            <p:ph idx="1"/>
          </p:nvPr>
        </p:nvSpPr>
        <p:spPr/>
        <p:txBody>
          <a:bodyPr>
            <a:noAutofit/>
          </a:bodyPr>
          <a:lstStyle/>
          <a:p>
            <a:r>
              <a:rPr lang="en-US" sz="2200" dirty="0"/>
              <a:t>Finding and hiring competent, capable and quality staff is a constant challenge facing large, medium and small businesses. Many companies find that it is even tougher today to compete for talent and that as a result, many hire new staff quickly just to have somebody fill a position. </a:t>
            </a:r>
          </a:p>
          <a:p>
            <a:r>
              <a:rPr lang="en-US" sz="2200" dirty="0"/>
              <a:t>This often leads to the expensive consequences of a bad hire - workplace disruption, lost productivity, increased stress, and deceased morale. In addition, firing a "bad hire" creates workplace anxiety and legal and personal complications and expenses. </a:t>
            </a:r>
          </a:p>
          <a:p>
            <a:pPr algn="just"/>
            <a:endParaRPr lang="en-US" sz="2200" dirty="0"/>
          </a:p>
          <a:p>
            <a:pPr algn="just"/>
            <a:endParaRPr lang="en-US" sz="2200" dirty="0"/>
          </a:p>
          <a:p>
            <a:pPr algn="just"/>
            <a:endParaRPr lang="en-US" sz="2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Putting together a Person Specification</a:t>
            </a:r>
          </a:p>
        </p:txBody>
      </p:sp>
      <p:sp>
        <p:nvSpPr>
          <p:cNvPr id="3" name="Content Placeholder 2"/>
          <p:cNvSpPr>
            <a:spLocks noGrp="1"/>
          </p:cNvSpPr>
          <p:nvPr>
            <p:ph idx="1"/>
          </p:nvPr>
        </p:nvSpPr>
        <p:spPr/>
        <p:txBody>
          <a:bodyPr/>
          <a:lstStyle/>
          <a:p>
            <a:r>
              <a:rPr lang="en-US" dirty="0"/>
              <a:t>The person specification is derived from the job description. The factors you include in the person specification will be the criteria against which you judge candidate’s suitability. Unrealistic criteria on a person specification may deter the most able candidate for the post.</a:t>
            </a:r>
          </a:p>
          <a:p>
            <a:endParaRPr lang="en-US" dirty="0"/>
          </a:p>
          <a:p>
            <a:r>
              <a:rPr lang="en-US" dirty="0"/>
              <a:t>The two most widely known formats for developing a person specification are Rodger’s seven-point plan (1952) and Munro Fraser’s five-fold grading (1954). </a:t>
            </a:r>
          </a:p>
          <a:p>
            <a:pPr marL="114300" indent="0" algn="just">
              <a:buNone/>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Formats for developing a person specification</a:t>
            </a:r>
          </a:p>
        </p:txBody>
      </p:sp>
      <p:graphicFrame>
        <p:nvGraphicFramePr>
          <p:cNvPr id="4" name="Content Placeholder 3"/>
          <p:cNvGraphicFramePr>
            <a:graphicFrameLocks noGrp="1"/>
          </p:cNvGraphicFramePr>
          <p:nvPr>
            <p:ph idx="1"/>
          </p:nvPr>
        </p:nvGraphicFramePr>
        <p:xfrm>
          <a:off x="246956" y="2123440"/>
          <a:ext cx="8643472" cy="2966720"/>
        </p:xfrm>
        <a:graphic>
          <a:graphicData uri="http://schemas.openxmlformats.org/drawingml/2006/table">
            <a:tbl>
              <a:tblPr firstRow="1" bandRow="1">
                <a:tableStyleId>{5C22544A-7EE6-4342-B048-85BDC9FD1C3A}</a:tableStyleId>
              </a:tblPr>
              <a:tblGrid>
                <a:gridCol w="4286456">
                  <a:extLst>
                    <a:ext uri="{9D8B030D-6E8A-4147-A177-3AD203B41FA5}">
                      <a16:colId xmlns:a16="http://schemas.microsoft.com/office/drawing/2014/main" val="20000"/>
                    </a:ext>
                  </a:extLst>
                </a:gridCol>
                <a:gridCol w="4357016">
                  <a:extLst>
                    <a:ext uri="{9D8B030D-6E8A-4147-A177-3AD203B41FA5}">
                      <a16:colId xmlns:a16="http://schemas.microsoft.com/office/drawing/2014/main" val="20001"/>
                    </a:ext>
                  </a:extLst>
                </a:gridCol>
              </a:tblGrid>
              <a:tr h="370840">
                <a:tc>
                  <a:txBody>
                    <a:bodyPr/>
                    <a:lstStyle/>
                    <a:p>
                      <a:pPr algn="ctr"/>
                      <a:r>
                        <a:rPr lang="en-US" b="1" dirty="0"/>
                        <a:t>Rodger’s Seven</a:t>
                      </a:r>
                      <a:r>
                        <a:rPr lang="en-US" b="1" baseline="0" dirty="0"/>
                        <a:t> Point Plan</a:t>
                      </a:r>
                      <a:endParaRPr lang="en-US" b="1" dirty="0"/>
                    </a:p>
                  </a:txBody>
                  <a:tcPr/>
                </a:tc>
                <a:tc>
                  <a:txBody>
                    <a:bodyPr/>
                    <a:lstStyle/>
                    <a:p>
                      <a:pPr algn="ctr"/>
                      <a:r>
                        <a:rPr lang="en-US" dirty="0"/>
                        <a:t>Fraser’s Five Fold Grading</a:t>
                      </a:r>
                    </a:p>
                  </a:txBody>
                  <a:tcPr/>
                </a:tc>
                <a:extLst>
                  <a:ext uri="{0D108BD9-81ED-4DB2-BD59-A6C34878D82A}">
                    <a16:rowId xmlns:a16="http://schemas.microsoft.com/office/drawing/2014/main" val="10000"/>
                  </a:ext>
                </a:extLst>
              </a:tr>
              <a:tr h="370840">
                <a:tc>
                  <a:txBody>
                    <a:bodyPr/>
                    <a:lstStyle/>
                    <a:p>
                      <a:pPr algn="just"/>
                      <a:r>
                        <a:rPr lang="en-US" dirty="0">
                          <a:solidFill>
                            <a:srgbClr val="564B3C"/>
                          </a:solidFill>
                        </a:rPr>
                        <a:t>Phy</a:t>
                      </a:r>
                      <a:r>
                        <a:rPr lang="en-US" baseline="0" dirty="0">
                          <a:solidFill>
                            <a:srgbClr val="564B3C"/>
                          </a:solidFill>
                        </a:rPr>
                        <a:t>sical make-up</a:t>
                      </a:r>
                      <a:endParaRPr lang="en-US" dirty="0">
                        <a:solidFill>
                          <a:srgbClr val="564B3C"/>
                        </a:solidFill>
                      </a:endParaRPr>
                    </a:p>
                  </a:txBody>
                  <a:tcPr/>
                </a:tc>
                <a:tc>
                  <a:txBody>
                    <a:bodyPr/>
                    <a:lstStyle/>
                    <a:p>
                      <a:pPr algn="just"/>
                      <a:r>
                        <a:rPr lang="en-US" dirty="0">
                          <a:solidFill>
                            <a:srgbClr val="564B3C"/>
                          </a:solidFill>
                        </a:rPr>
                        <a:t>Impact on others</a:t>
                      </a:r>
                    </a:p>
                  </a:txBody>
                  <a:tcPr/>
                </a:tc>
                <a:extLst>
                  <a:ext uri="{0D108BD9-81ED-4DB2-BD59-A6C34878D82A}">
                    <a16:rowId xmlns:a16="http://schemas.microsoft.com/office/drawing/2014/main" val="10001"/>
                  </a:ext>
                </a:extLst>
              </a:tr>
              <a:tr h="370840">
                <a:tc>
                  <a:txBody>
                    <a:bodyPr/>
                    <a:lstStyle/>
                    <a:p>
                      <a:pPr algn="just"/>
                      <a:r>
                        <a:rPr lang="en-US" dirty="0">
                          <a:solidFill>
                            <a:srgbClr val="564B3C"/>
                          </a:solidFill>
                        </a:rPr>
                        <a:t>Attainments</a:t>
                      </a:r>
                    </a:p>
                  </a:txBody>
                  <a:tcPr/>
                </a:tc>
                <a:tc>
                  <a:txBody>
                    <a:bodyPr/>
                    <a:lstStyle/>
                    <a:p>
                      <a:pPr algn="just"/>
                      <a:r>
                        <a:rPr lang="en-US" dirty="0">
                          <a:solidFill>
                            <a:srgbClr val="564B3C"/>
                          </a:solidFill>
                        </a:rPr>
                        <a:t>Qualifications or Acquired knowledge</a:t>
                      </a:r>
                      <a:r>
                        <a:rPr lang="en-US" baseline="0" dirty="0">
                          <a:solidFill>
                            <a:srgbClr val="564B3C"/>
                          </a:solidFill>
                        </a:rPr>
                        <a:t> </a:t>
                      </a:r>
                      <a:endParaRPr lang="en-US" dirty="0">
                        <a:solidFill>
                          <a:srgbClr val="564B3C"/>
                        </a:solidFill>
                      </a:endParaRPr>
                    </a:p>
                  </a:txBody>
                  <a:tcPr/>
                </a:tc>
                <a:extLst>
                  <a:ext uri="{0D108BD9-81ED-4DB2-BD59-A6C34878D82A}">
                    <a16:rowId xmlns:a16="http://schemas.microsoft.com/office/drawing/2014/main" val="10002"/>
                  </a:ext>
                </a:extLst>
              </a:tr>
              <a:tr h="370840">
                <a:tc>
                  <a:txBody>
                    <a:bodyPr/>
                    <a:lstStyle/>
                    <a:p>
                      <a:pPr algn="just"/>
                      <a:r>
                        <a:rPr lang="en-US" dirty="0">
                          <a:solidFill>
                            <a:srgbClr val="564B3C"/>
                          </a:solidFill>
                        </a:rPr>
                        <a:t>General Intelligence </a:t>
                      </a:r>
                    </a:p>
                  </a:txBody>
                  <a:tcPr/>
                </a:tc>
                <a:tc>
                  <a:txBody>
                    <a:bodyPr/>
                    <a:lstStyle/>
                    <a:p>
                      <a:pPr algn="just"/>
                      <a:r>
                        <a:rPr lang="en-US" dirty="0">
                          <a:solidFill>
                            <a:srgbClr val="564B3C"/>
                          </a:solidFill>
                        </a:rPr>
                        <a:t>Innate Abilities</a:t>
                      </a:r>
                    </a:p>
                  </a:txBody>
                  <a:tcPr/>
                </a:tc>
                <a:extLst>
                  <a:ext uri="{0D108BD9-81ED-4DB2-BD59-A6C34878D82A}">
                    <a16:rowId xmlns:a16="http://schemas.microsoft.com/office/drawing/2014/main" val="10003"/>
                  </a:ext>
                </a:extLst>
              </a:tr>
              <a:tr h="370840">
                <a:tc>
                  <a:txBody>
                    <a:bodyPr/>
                    <a:lstStyle/>
                    <a:p>
                      <a:pPr algn="just"/>
                      <a:r>
                        <a:rPr lang="en-US" dirty="0">
                          <a:solidFill>
                            <a:srgbClr val="564B3C"/>
                          </a:solidFill>
                        </a:rPr>
                        <a:t>Special Aptitudes</a:t>
                      </a:r>
                    </a:p>
                  </a:txBody>
                  <a:tcPr/>
                </a:tc>
                <a:tc>
                  <a:txBody>
                    <a:bodyPr/>
                    <a:lstStyle/>
                    <a:p>
                      <a:pPr algn="just"/>
                      <a:r>
                        <a:rPr lang="en-US" dirty="0">
                          <a:solidFill>
                            <a:srgbClr val="564B3C"/>
                          </a:solidFill>
                        </a:rPr>
                        <a:t>Motivation</a:t>
                      </a:r>
                    </a:p>
                  </a:txBody>
                  <a:tcPr/>
                </a:tc>
                <a:extLst>
                  <a:ext uri="{0D108BD9-81ED-4DB2-BD59-A6C34878D82A}">
                    <a16:rowId xmlns:a16="http://schemas.microsoft.com/office/drawing/2014/main" val="10004"/>
                  </a:ext>
                </a:extLst>
              </a:tr>
              <a:tr h="370840">
                <a:tc>
                  <a:txBody>
                    <a:bodyPr/>
                    <a:lstStyle/>
                    <a:p>
                      <a:pPr algn="just"/>
                      <a:r>
                        <a:rPr lang="en-US" dirty="0">
                          <a:solidFill>
                            <a:srgbClr val="564B3C"/>
                          </a:solidFill>
                        </a:rPr>
                        <a:t>Interests</a:t>
                      </a:r>
                    </a:p>
                  </a:txBody>
                  <a:tcPr/>
                </a:tc>
                <a:tc>
                  <a:txBody>
                    <a:bodyPr/>
                    <a:lstStyle/>
                    <a:p>
                      <a:pPr algn="just"/>
                      <a:r>
                        <a:rPr lang="en-US" dirty="0">
                          <a:solidFill>
                            <a:srgbClr val="564B3C"/>
                          </a:solidFill>
                        </a:rPr>
                        <a:t>Adjustments or Emotional balance</a:t>
                      </a:r>
                    </a:p>
                  </a:txBody>
                  <a:tcPr/>
                </a:tc>
                <a:extLst>
                  <a:ext uri="{0D108BD9-81ED-4DB2-BD59-A6C34878D82A}">
                    <a16:rowId xmlns:a16="http://schemas.microsoft.com/office/drawing/2014/main" val="10005"/>
                  </a:ext>
                </a:extLst>
              </a:tr>
              <a:tr h="370840">
                <a:tc>
                  <a:txBody>
                    <a:bodyPr/>
                    <a:lstStyle/>
                    <a:p>
                      <a:pPr algn="just"/>
                      <a:r>
                        <a:rPr lang="en-US" dirty="0">
                          <a:solidFill>
                            <a:srgbClr val="564B3C"/>
                          </a:solidFill>
                        </a:rPr>
                        <a:t>Disposition</a:t>
                      </a:r>
                    </a:p>
                  </a:txBody>
                  <a:tcPr/>
                </a:tc>
                <a:tc>
                  <a:txBody>
                    <a:bodyPr/>
                    <a:lstStyle/>
                    <a:p>
                      <a:pPr algn="just"/>
                      <a:endParaRPr lang="en-US" dirty="0"/>
                    </a:p>
                  </a:txBody>
                  <a:tcPr/>
                </a:tc>
                <a:extLst>
                  <a:ext uri="{0D108BD9-81ED-4DB2-BD59-A6C34878D82A}">
                    <a16:rowId xmlns:a16="http://schemas.microsoft.com/office/drawing/2014/main" val="10006"/>
                  </a:ext>
                </a:extLst>
              </a:tr>
              <a:tr h="370840">
                <a:tc>
                  <a:txBody>
                    <a:bodyPr/>
                    <a:lstStyle/>
                    <a:p>
                      <a:pPr algn="just"/>
                      <a:r>
                        <a:rPr lang="en-US" dirty="0">
                          <a:solidFill>
                            <a:srgbClr val="564B3C"/>
                          </a:solidFill>
                        </a:rPr>
                        <a:t>Circumstances</a:t>
                      </a:r>
                    </a:p>
                  </a:txBody>
                  <a:tcPr/>
                </a:tc>
                <a:tc>
                  <a:txBody>
                    <a:bodyPr/>
                    <a:lstStyle/>
                    <a:p>
                      <a:pPr algn="just"/>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100" b="1" dirty="0"/>
              <a:t>The most common format usually includes the following information</a:t>
            </a:r>
          </a:p>
        </p:txBody>
      </p:sp>
      <p:sp>
        <p:nvSpPr>
          <p:cNvPr id="3" name="Content Placeholder 2"/>
          <p:cNvSpPr>
            <a:spLocks noGrp="1"/>
          </p:cNvSpPr>
          <p:nvPr>
            <p:ph idx="1"/>
          </p:nvPr>
        </p:nvSpPr>
        <p:spPr/>
        <p:txBody>
          <a:bodyPr/>
          <a:lstStyle/>
          <a:p>
            <a:r>
              <a:rPr lang="en-US" dirty="0"/>
              <a:t>Skills required such as planning, communication and team working.</a:t>
            </a:r>
          </a:p>
          <a:p>
            <a:r>
              <a:rPr lang="en-US" dirty="0"/>
              <a:t>Knowledge requirements such as ability to work with computers, handle statistics, writing reports.</a:t>
            </a:r>
          </a:p>
          <a:p>
            <a:r>
              <a:rPr lang="en-US" dirty="0"/>
              <a:t>Experience such as previous types of job and relevant interests.</a:t>
            </a:r>
          </a:p>
          <a:p>
            <a:r>
              <a:rPr lang="en-US" dirty="0"/>
              <a:t>Educational qualifications, professional qualifications, technical skills.</a:t>
            </a:r>
          </a:p>
          <a:p>
            <a:r>
              <a:rPr lang="en-US" dirty="0"/>
              <a:t>Special requirements such as shift work, a valid driving license, physical demands of the job.</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Checklist- putting together a Person Specification</a:t>
            </a:r>
          </a:p>
        </p:txBody>
      </p:sp>
      <p:sp>
        <p:nvSpPr>
          <p:cNvPr id="3" name="Content Placeholder 2"/>
          <p:cNvSpPr>
            <a:spLocks noGrp="1"/>
          </p:cNvSpPr>
          <p:nvPr>
            <p:ph idx="1"/>
          </p:nvPr>
        </p:nvSpPr>
        <p:spPr/>
        <p:txBody>
          <a:bodyPr/>
          <a:lstStyle/>
          <a:p>
            <a:pPr algn="just"/>
            <a:r>
              <a:rPr lang="en-US" dirty="0">
                <a:solidFill>
                  <a:srgbClr val="564B3C"/>
                </a:solidFill>
              </a:rPr>
              <a:t>Directly related to the job description.</a:t>
            </a:r>
          </a:p>
          <a:p>
            <a:pPr algn="just"/>
            <a:r>
              <a:rPr lang="en-US" dirty="0">
                <a:solidFill>
                  <a:srgbClr val="564B3C"/>
                </a:solidFill>
              </a:rPr>
              <a:t>Ability-based in line with the requirements of the role.</a:t>
            </a:r>
          </a:p>
          <a:p>
            <a:pPr algn="just"/>
            <a:r>
              <a:rPr lang="en-US" dirty="0">
                <a:solidFill>
                  <a:srgbClr val="564B3C"/>
                </a:solidFill>
              </a:rPr>
              <a:t>Realistic in terms of how the factors you choose contribute to job performance.</a:t>
            </a:r>
          </a:p>
          <a:p>
            <a:pPr algn="just"/>
            <a:r>
              <a:rPr lang="en-US" dirty="0">
                <a:solidFill>
                  <a:srgbClr val="564B3C"/>
                </a:solidFill>
              </a:rPr>
              <a:t>Clearly defined.</a:t>
            </a:r>
          </a:p>
          <a:p>
            <a:pPr marL="114300" indent="0" algn="just">
              <a:buNone/>
            </a:pPr>
            <a:endParaRPr lang="en-US" dirty="0">
              <a:solidFill>
                <a:srgbClr val="564B3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Measurable and/ or observable.</a:t>
            </a:r>
          </a:p>
          <a:p>
            <a:r>
              <a:rPr lang="en-US" dirty="0"/>
              <a:t>Agreed by everyone involved in the process.</a:t>
            </a:r>
          </a:p>
          <a:p>
            <a:r>
              <a:rPr lang="en-US" dirty="0"/>
              <a:t>Weighted realistically in terms of essential and desirable qualities.</a:t>
            </a:r>
          </a:p>
          <a:p>
            <a:r>
              <a:rPr lang="en-US" dirty="0"/>
              <a:t>Justifiable in terms of the criteria you have chosen.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of Advertising</a:t>
            </a:r>
          </a:p>
        </p:txBody>
      </p:sp>
      <p:sp>
        <p:nvSpPr>
          <p:cNvPr id="3" name="Content Placeholder 2"/>
          <p:cNvSpPr>
            <a:spLocks noGrp="1"/>
          </p:cNvSpPr>
          <p:nvPr>
            <p:ph idx="1"/>
          </p:nvPr>
        </p:nvSpPr>
        <p:spPr/>
        <p:txBody>
          <a:bodyPr>
            <a:normAutofit/>
          </a:bodyPr>
          <a:lstStyle/>
          <a:p>
            <a:pPr marL="0" indent="0">
              <a:buNone/>
            </a:pPr>
            <a:r>
              <a:rPr lang="en-US" dirty="0">
                <a:solidFill>
                  <a:srgbClr val="564B3C"/>
                </a:solidFill>
              </a:rPr>
              <a:t>Good equal opportunities practice in recruitment advertising</a:t>
            </a:r>
          </a:p>
          <a:p>
            <a:r>
              <a:rPr lang="en-US" dirty="0">
                <a:solidFill>
                  <a:srgbClr val="564B3C"/>
                </a:solidFill>
              </a:rPr>
              <a:t>Avoid specifying age or requesting qualifications that only the young may have.</a:t>
            </a:r>
          </a:p>
          <a:p>
            <a:r>
              <a:rPr lang="en-US" dirty="0">
                <a:solidFill>
                  <a:srgbClr val="564B3C"/>
                </a:solidFill>
              </a:rPr>
              <a:t>Avoid using terms such as ‘dynamic’, ‘young’, 'energetic’, which again imply the suitability of young people.</a:t>
            </a:r>
          </a:p>
          <a:p>
            <a:r>
              <a:rPr lang="en-US" dirty="0">
                <a:solidFill>
                  <a:srgbClr val="564B3C"/>
                </a:solidFill>
              </a:rPr>
              <a:t>Avoid being gender specific in job titles and refer to potential candidates as ‘he/ she’ or ‘they’.</a:t>
            </a:r>
          </a:p>
          <a:p>
            <a:pPr algn="just"/>
            <a:endParaRPr lang="en-US" dirty="0">
              <a:solidFill>
                <a:srgbClr val="564B3C"/>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Avoid photographs that show a particular type of applicant, for example showing a picture of all-male, all-white, twenty-something employees suggests that you are looking for tis type of person.</a:t>
            </a:r>
          </a:p>
          <a:p>
            <a:r>
              <a:rPr lang="en-US" dirty="0"/>
              <a:t>Avoid symbols or visuals that represent strength and power - usually associated with a  male, for example certain types of animals such as tigers and lions.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Avoid overstating the job - you may get somebody who is highly qualified but who is not the most suitable person for the job.</a:t>
            </a:r>
          </a:p>
          <a:p>
            <a:r>
              <a:rPr lang="en-US" dirty="0"/>
              <a:t>The job description and person specification should always be the basis of a recruitment advertisement.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Four main choices in Press Advertising</a:t>
            </a:r>
          </a:p>
        </p:txBody>
      </p:sp>
      <p:sp>
        <p:nvSpPr>
          <p:cNvPr id="3" name="Content Placeholder 2"/>
          <p:cNvSpPr>
            <a:spLocks noGrp="1"/>
          </p:cNvSpPr>
          <p:nvPr>
            <p:ph idx="1"/>
          </p:nvPr>
        </p:nvSpPr>
        <p:spPr/>
        <p:txBody>
          <a:bodyPr/>
          <a:lstStyle/>
          <a:p>
            <a:r>
              <a:rPr lang="en-US" b="1" u="sng" dirty="0"/>
              <a:t>The National Press</a:t>
            </a:r>
            <a:r>
              <a:rPr lang="en-US" b="1" dirty="0"/>
              <a:t> </a:t>
            </a:r>
            <a:r>
              <a:rPr lang="en-US" dirty="0"/>
              <a:t>- this is usually in the ‘quality’ press such </a:t>
            </a:r>
            <a:r>
              <a:rPr lang="en-US" i="1" dirty="0"/>
              <a:t>The Times, The Telegraph </a:t>
            </a:r>
            <a:r>
              <a:rPr lang="en-US" dirty="0"/>
              <a:t>and </a:t>
            </a:r>
            <a:r>
              <a:rPr lang="en-US" i="1" dirty="0"/>
              <a:t>The Guardian </a:t>
            </a:r>
            <a:r>
              <a:rPr lang="en-US" dirty="0"/>
              <a:t>in the UK. These papers tend to feature different types of jobs on different days.</a:t>
            </a:r>
          </a:p>
          <a:p>
            <a:r>
              <a:rPr lang="en-US" b="1" u="sng" dirty="0"/>
              <a:t>Local Press</a:t>
            </a:r>
            <a:r>
              <a:rPr lang="en-US" b="1" dirty="0"/>
              <a:t> </a:t>
            </a:r>
            <a:r>
              <a:rPr lang="en-US" dirty="0"/>
              <a:t>- often the best choice for non-specialist jobs, as they will reach a wide audience if you are looking for local </a:t>
            </a:r>
            <a:r>
              <a:rPr lang="en-US" dirty="0" err="1"/>
              <a:t>labour</a:t>
            </a:r>
            <a:r>
              <a:rPr lang="en-US" dirty="0"/>
              <a:t>. Some city-based papers have a huge circulation, some local papers are part of a group of publications and may offer reduced rates in their sister papers.</a:t>
            </a:r>
          </a:p>
          <a:p>
            <a:pPr marL="114300" indent="0" algn="just">
              <a:buNone/>
            </a:pPr>
            <a:endParaRPr lang="en-US" dirty="0"/>
          </a:p>
          <a:p>
            <a:pPr marL="114300" indent="0" algn="just">
              <a:buNone/>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nvGraphicFramePr>
        <p:xfrm>
          <a:off x="388074" y="673712"/>
          <a:ext cx="7529165" cy="5857239"/>
        </p:xfrm>
        <a:graphic>
          <a:graphicData uri="http://schemas.openxmlformats.org/drawingml/2006/table">
            <a:tbl>
              <a:tblPr firstRow="1" bandRow="1">
                <a:tableStyleId>{5C22544A-7EE6-4342-B048-85BDC9FD1C3A}</a:tableStyleId>
              </a:tblPr>
              <a:tblGrid>
                <a:gridCol w="2185029">
                  <a:extLst>
                    <a:ext uri="{9D8B030D-6E8A-4147-A177-3AD203B41FA5}">
                      <a16:colId xmlns:a16="http://schemas.microsoft.com/office/drawing/2014/main" val="20000"/>
                    </a:ext>
                  </a:extLst>
                </a:gridCol>
                <a:gridCol w="2818496">
                  <a:extLst>
                    <a:ext uri="{9D8B030D-6E8A-4147-A177-3AD203B41FA5}">
                      <a16:colId xmlns:a16="http://schemas.microsoft.com/office/drawing/2014/main" val="20001"/>
                    </a:ext>
                  </a:extLst>
                </a:gridCol>
                <a:gridCol w="2525640">
                  <a:extLst>
                    <a:ext uri="{9D8B030D-6E8A-4147-A177-3AD203B41FA5}">
                      <a16:colId xmlns:a16="http://schemas.microsoft.com/office/drawing/2014/main" val="20002"/>
                    </a:ext>
                  </a:extLst>
                </a:gridCol>
              </a:tblGrid>
              <a:tr h="370840">
                <a:tc>
                  <a:txBody>
                    <a:bodyPr/>
                    <a:lstStyle/>
                    <a:p>
                      <a:pPr algn="ctr"/>
                      <a:r>
                        <a:rPr lang="en-US" b="1" dirty="0"/>
                        <a:t>Location</a:t>
                      </a:r>
                    </a:p>
                  </a:txBody>
                  <a:tcPr/>
                </a:tc>
                <a:tc>
                  <a:txBody>
                    <a:bodyPr/>
                    <a:lstStyle/>
                    <a:p>
                      <a:pPr algn="ctr"/>
                      <a:r>
                        <a:rPr lang="en-US" dirty="0"/>
                        <a:t>Advantages</a:t>
                      </a:r>
                    </a:p>
                  </a:txBody>
                  <a:tcPr/>
                </a:tc>
                <a:tc>
                  <a:txBody>
                    <a:bodyPr/>
                    <a:lstStyle/>
                    <a:p>
                      <a:pPr algn="ctr"/>
                      <a:r>
                        <a:rPr lang="en-US" dirty="0"/>
                        <a:t>Disadvantages</a:t>
                      </a:r>
                    </a:p>
                  </a:txBody>
                  <a:tcPr/>
                </a:tc>
                <a:extLst>
                  <a:ext uri="{0D108BD9-81ED-4DB2-BD59-A6C34878D82A}">
                    <a16:rowId xmlns:a16="http://schemas.microsoft.com/office/drawing/2014/main" val="10000"/>
                  </a:ext>
                </a:extLst>
              </a:tr>
              <a:tr h="370840">
                <a:tc>
                  <a:txBody>
                    <a:bodyPr/>
                    <a:lstStyle/>
                    <a:p>
                      <a:pPr algn="l"/>
                      <a:r>
                        <a:rPr lang="en-US" dirty="0">
                          <a:solidFill>
                            <a:srgbClr val="564B3C"/>
                          </a:solidFill>
                        </a:rPr>
                        <a:t>National</a:t>
                      </a:r>
                      <a:r>
                        <a:rPr lang="en-US" baseline="0" dirty="0">
                          <a:solidFill>
                            <a:srgbClr val="564B3C"/>
                          </a:solidFill>
                        </a:rPr>
                        <a:t> Press</a:t>
                      </a:r>
                      <a:endParaRPr lang="en-US" dirty="0">
                        <a:solidFill>
                          <a:srgbClr val="564B3C"/>
                        </a:solidFill>
                      </a:endParaRPr>
                    </a:p>
                  </a:txBody>
                  <a:tcPr/>
                </a:tc>
                <a:tc>
                  <a:txBody>
                    <a:bodyPr/>
                    <a:lstStyle/>
                    <a:p>
                      <a:pPr marL="285750" indent="-285750" algn="just">
                        <a:buFont typeface="Arial"/>
                        <a:buChar char="•"/>
                      </a:pPr>
                      <a:r>
                        <a:rPr lang="en-US" dirty="0">
                          <a:solidFill>
                            <a:srgbClr val="564B3C"/>
                          </a:solidFill>
                        </a:rPr>
                        <a:t>Good for senior posts</a:t>
                      </a:r>
                      <a:r>
                        <a:rPr lang="en-US" baseline="0" dirty="0">
                          <a:solidFill>
                            <a:srgbClr val="564B3C"/>
                          </a:solidFill>
                        </a:rPr>
                        <a:t> or those where skills are scarce </a:t>
                      </a:r>
                    </a:p>
                    <a:p>
                      <a:pPr marL="285750" indent="-285750" algn="just">
                        <a:buFont typeface="Arial"/>
                        <a:buChar char="•"/>
                      </a:pPr>
                      <a:r>
                        <a:rPr lang="en-US" baseline="0" dirty="0">
                          <a:solidFill>
                            <a:srgbClr val="564B3C"/>
                          </a:solidFill>
                        </a:rPr>
                        <a:t>Will reach national audience</a:t>
                      </a:r>
                    </a:p>
                  </a:txBody>
                  <a:tcPr/>
                </a:tc>
                <a:tc>
                  <a:txBody>
                    <a:bodyPr/>
                    <a:lstStyle/>
                    <a:p>
                      <a:pPr marL="285750" indent="-285750" algn="just">
                        <a:buFont typeface="Arial"/>
                        <a:buChar char="•"/>
                      </a:pPr>
                      <a:r>
                        <a:rPr lang="en-US" dirty="0">
                          <a:solidFill>
                            <a:srgbClr val="564B3C"/>
                          </a:solidFill>
                        </a:rPr>
                        <a:t>Costly – based</a:t>
                      </a:r>
                      <a:r>
                        <a:rPr lang="en-US" baseline="0" dirty="0">
                          <a:solidFill>
                            <a:srgbClr val="564B3C"/>
                          </a:solidFill>
                        </a:rPr>
                        <a:t> on size of advert and location on the page</a:t>
                      </a:r>
                      <a:endParaRPr lang="en-US" dirty="0">
                        <a:solidFill>
                          <a:srgbClr val="564B3C"/>
                        </a:solidFill>
                      </a:endParaRPr>
                    </a:p>
                  </a:txBody>
                  <a:tcPr/>
                </a:tc>
                <a:extLst>
                  <a:ext uri="{0D108BD9-81ED-4DB2-BD59-A6C34878D82A}">
                    <a16:rowId xmlns:a16="http://schemas.microsoft.com/office/drawing/2014/main" val="10001"/>
                  </a:ext>
                </a:extLst>
              </a:tr>
              <a:tr h="370840">
                <a:tc>
                  <a:txBody>
                    <a:bodyPr/>
                    <a:lstStyle/>
                    <a:p>
                      <a:pPr algn="l"/>
                      <a:r>
                        <a:rPr lang="en-US" dirty="0">
                          <a:solidFill>
                            <a:srgbClr val="564B3C"/>
                          </a:solidFill>
                        </a:rPr>
                        <a:t>Local Press</a:t>
                      </a:r>
                    </a:p>
                  </a:txBody>
                  <a:tcPr/>
                </a:tc>
                <a:tc>
                  <a:txBody>
                    <a:bodyPr/>
                    <a:lstStyle/>
                    <a:p>
                      <a:pPr marL="285750" indent="-285750" algn="just">
                        <a:buFont typeface="Arial"/>
                        <a:buChar char="•"/>
                      </a:pPr>
                      <a:r>
                        <a:rPr lang="en-US" baseline="0" dirty="0">
                          <a:solidFill>
                            <a:srgbClr val="564B3C"/>
                          </a:solidFill>
                        </a:rPr>
                        <a:t>Good for all and senior and highly </a:t>
                      </a:r>
                      <a:r>
                        <a:rPr lang="en-US" baseline="0" dirty="0" err="1">
                          <a:solidFill>
                            <a:srgbClr val="564B3C"/>
                          </a:solidFill>
                        </a:rPr>
                        <a:t>specialised</a:t>
                      </a:r>
                      <a:r>
                        <a:rPr lang="en-US" baseline="0" dirty="0">
                          <a:solidFill>
                            <a:srgbClr val="564B3C"/>
                          </a:solidFill>
                        </a:rPr>
                        <a:t> posts</a:t>
                      </a:r>
                    </a:p>
                    <a:p>
                      <a:pPr marL="285750" indent="-285750" algn="just">
                        <a:buFont typeface="Arial"/>
                        <a:buChar char="•"/>
                      </a:pPr>
                      <a:r>
                        <a:rPr lang="en-US" baseline="0" dirty="0">
                          <a:solidFill>
                            <a:srgbClr val="564B3C"/>
                          </a:solidFill>
                        </a:rPr>
                        <a:t>Relatively inexpensive</a:t>
                      </a:r>
                    </a:p>
                  </a:txBody>
                  <a:tcPr/>
                </a:tc>
                <a:tc>
                  <a:txBody>
                    <a:bodyPr/>
                    <a:lstStyle/>
                    <a:p>
                      <a:pPr marL="285750" indent="-285750" algn="just">
                        <a:buFont typeface="Arial"/>
                        <a:buChar char="•"/>
                      </a:pPr>
                      <a:r>
                        <a:rPr lang="en-US" dirty="0">
                          <a:solidFill>
                            <a:srgbClr val="564B3C"/>
                          </a:solidFill>
                        </a:rPr>
                        <a:t>May not look as professional as advertising in the nationals</a:t>
                      </a:r>
                    </a:p>
                    <a:p>
                      <a:pPr marL="285750" indent="-285750" algn="just">
                        <a:buFont typeface="Arial"/>
                        <a:buChar char="•"/>
                      </a:pPr>
                      <a:r>
                        <a:rPr lang="en-US" dirty="0">
                          <a:solidFill>
                            <a:srgbClr val="564B3C"/>
                          </a:solidFill>
                        </a:rPr>
                        <a:t>Can</a:t>
                      </a:r>
                      <a:r>
                        <a:rPr lang="en-US" baseline="0" dirty="0">
                          <a:solidFill>
                            <a:srgbClr val="564B3C"/>
                          </a:solidFill>
                        </a:rPr>
                        <a:t> miss some able applicants who may live out of area</a:t>
                      </a:r>
                      <a:endParaRPr lang="en-US" dirty="0">
                        <a:solidFill>
                          <a:srgbClr val="564B3C"/>
                        </a:solidFill>
                      </a:endParaRPr>
                    </a:p>
                  </a:txBody>
                  <a:tcPr/>
                </a:tc>
                <a:extLst>
                  <a:ext uri="{0D108BD9-81ED-4DB2-BD59-A6C34878D82A}">
                    <a16:rowId xmlns:a16="http://schemas.microsoft.com/office/drawing/2014/main" val="10002"/>
                  </a:ext>
                </a:extLst>
              </a:tr>
              <a:tr h="370840">
                <a:tc>
                  <a:txBody>
                    <a:bodyPr/>
                    <a:lstStyle/>
                    <a:p>
                      <a:pPr algn="l"/>
                      <a:r>
                        <a:rPr lang="en-US" dirty="0">
                          <a:solidFill>
                            <a:srgbClr val="564B3C"/>
                          </a:solidFill>
                        </a:rPr>
                        <a:t>Trade Press</a:t>
                      </a:r>
                    </a:p>
                  </a:txBody>
                  <a:tcPr/>
                </a:tc>
                <a:tc>
                  <a:txBody>
                    <a:bodyPr/>
                    <a:lstStyle/>
                    <a:p>
                      <a:pPr marL="285750" indent="-285750" algn="just">
                        <a:buFont typeface="Arial"/>
                        <a:buChar char="•"/>
                      </a:pPr>
                      <a:r>
                        <a:rPr lang="en-US" baseline="0" dirty="0">
                          <a:solidFill>
                            <a:srgbClr val="564B3C"/>
                          </a:solidFill>
                        </a:rPr>
                        <a:t>Good for </a:t>
                      </a:r>
                      <a:r>
                        <a:rPr lang="en-US" baseline="0" dirty="0" err="1">
                          <a:solidFill>
                            <a:srgbClr val="564B3C"/>
                          </a:solidFill>
                        </a:rPr>
                        <a:t>specialised</a:t>
                      </a:r>
                      <a:r>
                        <a:rPr lang="en-US" baseline="0" dirty="0">
                          <a:solidFill>
                            <a:srgbClr val="564B3C"/>
                          </a:solidFill>
                        </a:rPr>
                        <a:t> and technical posts </a:t>
                      </a:r>
                    </a:p>
                    <a:p>
                      <a:pPr marL="285750" indent="-285750" algn="just">
                        <a:buFont typeface="Arial"/>
                        <a:buChar char="•"/>
                      </a:pPr>
                      <a:r>
                        <a:rPr lang="en-US" baseline="0" dirty="0">
                          <a:solidFill>
                            <a:srgbClr val="564B3C"/>
                          </a:solidFill>
                        </a:rPr>
                        <a:t>Usually a mid – priced option</a:t>
                      </a:r>
                    </a:p>
                  </a:txBody>
                  <a:tcPr/>
                </a:tc>
                <a:tc>
                  <a:txBody>
                    <a:bodyPr/>
                    <a:lstStyle/>
                    <a:p>
                      <a:pPr marL="285750" indent="-285750" algn="just">
                        <a:buFont typeface="Arial"/>
                        <a:buChar char="•"/>
                      </a:pPr>
                      <a:r>
                        <a:rPr lang="en-US" dirty="0">
                          <a:solidFill>
                            <a:srgbClr val="564B3C"/>
                          </a:solidFill>
                        </a:rPr>
                        <a:t>Be wary of claims</a:t>
                      </a:r>
                      <a:r>
                        <a:rPr lang="en-US" baseline="0" dirty="0">
                          <a:solidFill>
                            <a:srgbClr val="564B3C"/>
                          </a:solidFill>
                        </a:rPr>
                        <a:t> for large readership figures which may not be the same as publications sold</a:t>
                      </a:r>
                      <a:endParaRPr lang="en-US" dirty="0">
                        <a:solidFill>
                          <a:srgbClr val="564B3C"/>
                        </a:solidFill>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make the best hiring choice, companies must make a commitment to the importance of the hiring process, instead of rushing through it. </a:t>
            </a:r>
          </a:p>
          <a:p>
            <a:endParaRPr lang="en-US" dirty="0"/>
          </a:p>
          <a:p>
            <a:r>
              <a:rPr lang="en-US" dirty="0"/>
              <a:t>Creating Recruitment Policies is the first step. Companies who develop common-sense recruitment policies are the most effective at identifying, attracting and retaining quality employees. However, few companies and recruiters have policies in place that address issues surrounding effective recruitment.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nvGraphicFramePr>
        <p:xfrm>
          <a:off x="388074" y="2191297"/>
          <a:ext cx="8343596" cy="2108199"/>
        </p:xfrm>
        <a:graphic>
          <a:graphicData uri="http://schemas.openxmlformats.org/drawingml/2006/table">
            <a:tbl>
              <a:tblPr firstRow="1" bandRow="1">
                <a:tableStyleId>{5C22544A-7EE6-4342-B048-85BDC9FD1C3A}</a:tableStyleId>
              </a:tblPr>
              <a:tblGrid>
                <a:gridCol w="2745918">
                  <a:extLst>
                    <a:ext uri="{9D8B030D-6E8A-4147-A177-3AD203B41FA5}">
                      <a16:colId xmlns:a16="http://schemas.microsoft.com/office/drawing/2014/main" val="20000"/>
                    </a:ext>
                  </a:extLst>
                </a:gridCol>
                <a:gridCol w="2798839">
                  <a:extLst>
                    <a:ext uri="{9D8B030D-6E8A-4147-A177-3AD203B41FA5}">
                      <a16:colId xmlns:a16="http://schemas.microsoft.com/office/drawing/2014/main" val="20001"/>
                    </a:ext>
                  </a:extLst>
                </a:gridCol>
                <a:gridCol w="2798839">
                  <a:extLst>
                    <a:ext uri="{9D8B030D-6E8A-4147-A177-3AD203B41FA5}">
                      <a16:colId xmlns:a16="http://schemas.microsoft.com/office/drawing/2014/main" val="20002"/>
                    </a:ext>
                  </a:extLst>
                </a:gridCol>
              </a:tblGrid>
              <a:tr h="370840">
                <a:tc>
                  <a:txBody>
                    <a:bodyPr/>
                    <a:lstStyle/>
                    <a:p>
                      <a:pPr algn="ctr"/>
                      <a:r>
                        <a:rPr lang="en-US" dirty="0"/>
                        <a:t>Location</a:t>
                      </a:r>
                    </a:p>
                  </a:txBody>
                  <a:tcPr/>
                </a:tc>
                <a:tc>
                  <a:txBody>
                    <a:bodyPr/>
                    <a:lstStyle/>
                    <a:p>
                      <a:pPr algn="ctr"/>
                      <a:r>
                        <a:rPr lang="en-US" dirty="0"/>
                        <a:t>Advantages</a:t>
                      </a:r>
                    </a:p>
                  </a:txBody>
                  <a:tcPr/>
                </a:tc>
                <a:tc>
                  <a:txBody>
                    <a:bodyPr/>
                    <a:lstStyle/>
                    <a:p>
                      <a:pPr algn="ctr"/>
                      <a:r>
                        <a:rPr lang="en-US" dirty="0"/>
                        <a:t>Disadvantages</a:t>
                      </a:r>
                    </a:p>
                  </a:txBody>
                  <a:tcPr/>
                </a:tc>
                <a:extLst>
                  <a:ext uri="{0D108BD9-81ED-4DB2-BD59-A6C34878D82A}">
                    <a16:rowId xmlns:a16="http://schemas.microsoft.com/office/drawing/2014/main" val="10000"/>
                  </a:ext>
                </a:extLst>
              </a:tr>
              <a:tr h="370840">
                <a:tc>
                  <a:txBody>
                    <a:bodyPr/>
                    <a:lstStyle/>
                    <a:p>
                      <a:pPr algn="l"/>
                      <a:r>
                        <a:rPr lang="en-US" dirty="0">
                          <a:solidFill>
                            <a:srgbClr val="564B3C"/>
                          </a:solidFill>
                        </a:rPr>
                        <a:t>Minority Press</a:t>
                      </a:r>
                    </a:p>
                  </a:txBody>
                  <a:tcPr/>
                </a:tc>
                <a:tc>
                  <a:txBody>
                    <a:bodyPr/>
                    <a:lstStyle/>
                    <a:p>
                      <a:pPr marL="285750" indent="-285750" algn="just">
                        <a:buFont typeface="Arial"/>
                        <a:buChar char="•"/>
                      </a:pPr>
                      <a:r>
                        <a:rPr lang="en-US" dirty="0">
                          <a:solidFill>
                            <a:srgbClr val="564B3C"/>
                          </a:solidFill>
                        </a:rPr>
                        <a:t>Will clearly target</a:t>
                      </a:r>
                      <a:r>
                        <a:rPr lang="en-US" baseline="0" dirty="0">
                          <a:solidFill>
                            <a:srgbClr val="564B3C"/>
                          </a:solidFill>
                        </a:rPr>
                        <a:t> certain sectors of the population</a:t>
                      </a:r>
                    </a:p>
                    <a:p>
                      <a:pPr marL="285750" indent="-285750" algn="just">
                        <a:buFont typeface="Arial"/>
                        <a:buChar char="•"/>
                      </a:pPr>
                      <a:r>
                        <a:rPr lang="en-US" baseline="0" dirty="0">
                          <a:solidFill>
                            <a:srgbClr val="564B3C"/>
                          </a:solidFill>
                        </a:rPr>
                        <a:t>Can be an expensive option</a:t>
                      </a:r>
                    </a:p>
                  </a:txBody>
                  <a:tcPr/>
                </a:tc>
                <a:tc>
                  <a:txBody>
                    <a:bodyPr/>
                    <a:lstStyle/>
                    <a:p>
                      <a:pPr marL="285750" indent="-285750" algn="just">
                        <a:buFont typeface="Arial"/>
                        <a:buChar char="•"/>
                      </a:pPr>
                      <a:r>
                        <a:rPr lang="en-US" dirty="0">
                          <a:solidFill>
                            <a:srgbClr val="564B3C"/>
                          </a:solidFill>
                        </a:rPr>
                        <a:t>May miss</a:t>
                      </a:r>
                      <a:r>
                        <a:rPr lang="en-US" baseline="0" dirty="0">
                          <a:solidFill>
                            <a:srgbClr val="564B3C"/>
                          </a:solidFill>
                        </a:rPr>
                        <a:t> a wider audience </a:t>
                      </a:r>
                    </a:p>
                    <a:p>
                      <a:pPr marL="285750" indent="-285750" algn="just">
                        <a:buFont typeface="Arial"/>
                        <a:buChar char="•"/>
                      </a:pPr>
                      <a:r>
                        <a:rPr lang="en-US" baseline="0" dirty="0">
                          <a:solidFill>
                            <a:srgbClr val="564B3C"/>
                          </a:solidFill>
                        </a:rPr>
                        <a:t>Could be additional costs involved if the advert needs translating</a:t>
                      </a:r>
                      <a:endParaRPr lang="en-US" dirty="0">
                        <a:solidFill>
                          <a:srgbClr val="564B3C"/>
                        </a:solidFill>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Getting the best from the press</a:t>
            </a:r>
            <a:endParaRPr lang="en-US" dirty="0"/>
          </a:p>
        </p:txBody>
      </p:sp>
      <p:sp>
        <p:nvSpPr>
          <p:cNvPr id="3" name="Content Placeholder 2"/>
          <p:cNvSpPr>
            <a:spLocks noGrp="1"/>
          </p:cNvSpPr>
          <p:nvPr>
            <p:ph idx="1"/>
          </p:nvPr>
        </p:nvSpPr>
        <p:spPr/>
        <p:txBody>
          <a:bodyPr/>
          <a:lstStyle/>
          <a:p>
            <a:pPr marL="0" indent="0">
              <a:buNone/>
            </a:pPr>
            <a:r>
              <a:rPr lang="en-US" dirty="0"/>
              <a:t>Before advertising in the press, make sure you know the following:</a:t>
            </a:r>
          </a:p>
          <a:p>
            <a:r>
              <a:rPr lang="en-US" dirty="0"/>
              <a:t>The paper’s circulation figures and / or readership profile.</a:t>
            </a:r>
          </a:p>
          <a:p>
            <a:r>
              <a:rPr lang="en-US" dirty="0"/>
              <a:t>The paper’s geographical coverage.</a:t>
            </a:r>
          </a:p>
          <a:p>
            <a:r>
              <a:rPr lang="en-US" dirty="0"/>
              <a:t>The best day to advertise for the post you have available.</a:t>
            </a:r>
          </a:p>
          <a:p>
            <a:r>
              <a:rPr lang="en-US" dirty="0"/>
              <a:t>On which page of the publication your advert will appear.</a:t>
            </a:r>
          </a:p>
          <a:p>
            <a:endParaRPr lang="en-US"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Where your advert will appear on the page and the cost of premium placements.</a:t>
            </a:r>
          </a:p>
          <a:p>
            <a:r>
              <a:rPr lang="en-US" dirty="0"/>
              <a:t>The costs involved- and what you get for your money in terms of size and location.</a:t>
            </a:r>
          </a:p>
          <a:p>
            <a:r>
              <a:rPr lang="en-US" dirty="0"/>
              <a:t>What assistance you can expect in preparing copy and at what cost.</a:t>
            </a:r>
          </a:p>
          <a:p>
            <a:r>
              <a:rPr lang="en-US" dirty="0"/>
              <a:t>Whether the journal has a relationship with any advertising agencies where you might expect a reduced rate.</a:t>
            </a:r>
          </a:p>
          <a:p>
            <a:r>
              <a:rPr lang="en-US" dirty="0"/>
              <a:t>What the copy deadlines are.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 with an agency	</a:t>
            </a:r>
          </a:p>
        </p:txBody>
      </p:sp>
      <p:sp>
        <p:nvSpPr>
          <p:cNvPr id="3" name="Content Placeholder 2"/>
          <p:cNvSpPr>
            <a:spLocks noGrp="1"/>
          </p:cNvSpPr>
          <p:nvPr>
            <p:ph idx="1"/>
          </p:nvPr>
        </p:nvSpPr>
        <p:spPr/>
        <p:txBody>
          <a:bodyPr/>
          <a:lstStyle/>
          <a:p>
            <a:r>
              <a:rPr lang="en-US" dirty="0"/>
              <a:t>Deciding whether to work with an advertising agency will depend on a range of factors such as the level of job you are advertising, your budget and your personal level of experience in recruitment advertising.</a:t>
            </a:r>
          </a:p>
          <a:p>
            <a:endParaRPr lang="en-US" dirty="0"/>
          </a:p>
          <a:p>
            <a:r>
              <a:rPr lang="en-US" dirty="0"/>
              <a:t>Using an agency can seem expensive option but may be cost-effective in the long term. For example, the agency may be able to negotiate discounts for space. </a:t>
            </a:r>
          </a:p>
          <a:p>
            <a:pPr marL="114300" indent="0" algn="just">
              <a:buNone/>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Its experience and developing and placing professional advertisements may be hard to match within your </a:t>
            </a:r>
            <a:r>
              <a:rPr lang="en-US" dirty="0" err="1"/>
              <a:t>organisation</a:t>
            </a:r>
            <a:r>
              <a:rPr lang="en-US" dirty="0"/>
              <a:t>. In addition, the brief you provide may help you to clarify your own thoughts about what you want.</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Putting together a recruitment advert</a:t>
            </a:r>
          </a:p>
        </p:txBody>
      </p:sp>
      <p:sp>
        <p:nvSpPr>
          <p:cNvPr id="3" name="Content Placeholder 2"/>
          <p:cNvSpPr>
            <a:spLocks noGrp="1"/>
          </p:cNvSpPr>
          <p:nvPr>
            <p:ph idx="1"/>
          </p:nvPr>
        </p:nvSpPr>
        <p:spPr/>
        <p:txBody>
          <a:bodyPr>
            <a:noAutofit/>
          </a:bodyPr>
          <a:lstStyle/>
          <a:p>
            <a:pPr marL="0" indent="0">
              <a:buNone/>
            </a:pPr>
            <a:r>
              <a:rPr lang="en-US" dirty="0"/>
              <a:t>There are three areas to consider when designing an advertisement for the press. They are size, style and content.</a:t>
            </a:r>
          </a:p>
          <a:p>
            <a:pPr marL="0" indent="0">
              <a:buNone/>
            </a:pPr>
            <a:r>
              <a:rPr lang="en-US" b="1" u="sng" dirty="0"/>
              <a:t>Size</a:t>
            </a:r>
            <a:endParaRPr lang="en-US" b="1" dirty="0"/>
          </a:p>
          <a:p>
            <a:pPr marL="0" indent="0">
              <a:buNone/>
            </a:pPr>
            <a:r>
              <a:rPr lang="en-US" dirty="0"/>
              <a:t>The size will be affected by the following factors:</a:t>
            </a:r>
          </a:p>
          <a:p>
            <a:r>
              <a:rPr lang="en-US" dirty="0"/>
              <a:t>Your budget versus the cost of space in the publication.</a:t>
            </a:r>
          </a:p>
          <a:p>
            <a:r>
              <a:rPr lang="en-US" dirty="0"/>
              <a:t>The seniority of the post or number of posts available.</a:t>
            </a:r>
          </a:p>
          <a:p>
            <a:pPr marL="114300" indent="0" algn="just">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speciality</a:t>
            </a:r>
            <a:r>
              <a:rPr lang="en-US" dirty="0"/>
              <a:t> of the post on offer.</a:t>
            </a:r>
          </a:p>
          <a:p>
            <a:r>
              <a:rPr lang="en-US" dirty="0"/>
              <a:t>The importance of the post to the </a:t>
            </a:r>
            <a:r>
              <a:rPr lang="en-US" dirty="0" err="1"/>
              <a:t>organisation</a:t>
            </a:r>
            <a:r>
              <a:rPr lang="en-US" dirty="0"/>
              <a:t>.</a:t>
            </a:r>
          </a:p>
          <a:p>
            <a:r>
              <a:rPr lang="en-US" dirty="0"/>
              <a:t>The known scarcity of quality candidates to fill the post.</a:t>
            </a:r>
          </a:p>
          <a:p>
            <a:r>
              <a:rPr lang="en-US" dirty="0"/>
              <a:t>The size of other adverts competing for similar candidates.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t>Style</a:t>
            </a:r>
          </a:p>
          <a:p>
            <a:pPr marL="0" indent="0">
              <a:buNone/>
            </a:pPr>
            <a:r>
              <a:rPr lang="en-US" dirty="0"/>
              <a:t>The style is to do with the way the advert looks on the page. It consists of these elements:</a:t>
            </a:r>
          </a:p>
          <a:p>
            <a:r>
              <a:rPr lang="en-US" i="1" dirty="0"/>
              <a:t>Layout - </a:t>
            </a:r>
            <a:r>
              <a:rPr lang="en-US" dirty="0"/>
              <a:t>Use the border of the advert to draw the reader into it. Avoid using a small type size to fit in more words- it will only looked cramped. Easy-to-read copy with plenty of white space is more appealing, even if it includes less detail.</a:t>
            </a:r>
          </a:p>
          <a:p>
            <a:r>
              <a:rPr lang="en-US" i="1" dirty="0"/>
              <a:t>Typeface - </a:t>
            </a:r>
            <a:r>
              <a:rPr lang="en-US" dirty="0"/>
              <a:t>Choose a common typeface and use upper and lower case as it’s easier to read. If you have corporate guidelines on typeface and design, then use them as it helps promote the right image.</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Visuals - </a:t>
            </a:r>
            <a:r>
              <a:rPr lang="en-US" dirty="0"/>
              <a:t>These are nice to have but can be expensive. So if your budget is limited, a larger advertisement is probably better than one that’s elaborate but smaller.</a:t>
            </a:r>
          </a:p>
          <a:p>
            <a:r>
              <a:rPr lang="en-US" i="1" dirty="0" err="1"/>
              <a:t>Colour</a:t>
            </a:r>
            <a:r>
              <a:rPr lang="en-US" i="1" dirty="0"/>
              <a:t> - </a:t>
            </a:r>
            <a:r>
              <a:rPr lang="en-US" dirty="0"/>
              <a:t>As with visuals, </a:t>
            </a:r>
            <a:r>
              <a:rPr lang="en-US" dirty="0" err="1"/>
              <a:t>colour</a:t>
            </a:r>
            <a:r>
              <a:rPr lang="en-US" dirty="0"/>
              <a:t> can be an unnecessary expense. However, you may want to consider a small area of single </a:t>
            </a:r>
            <a:r>
              <a:rPr lang="en-US" dirty="0" err="1"/>
              <a:t>colour</a:t>
            </a:r>
            <a:r>
              <a:rPr lang="en-US" dirty="0"/>
              <a:t> that can attract the reader’s eye if everything on the page is black and white.</a:t>
            </a:r>
            <a:endParaRPr lang="en-US" i="1" dirty="0"/>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t>Content</a:t>
            </a:r>
          </a:p>
          <a:p>
            <a:pPr marL="0" indent="0">
              <a:buNone/>
            </a:pPr>
            <a:r>
              <a:rPr lang="en-US" i="1" dirty="0"/>
              <a:t>The following details are all relevant:</a:t>
            </a:r>
            <a:endParaRPr lang="en-US" dirty="0"/>
          </a:p>
          <a:p>
            <a:r>
              <a:rPr lang="en-US" dirty="0"/>
              <a:t>Name of the </a:t>
            </a:r>
            <a:r>
              <a:rPr lang="en-US" dirty="0" err="1"/>
              <a:t>organisation</a:t>
            </a:r>
            <a:r>
              <a:rPr lang="en-US" dirty="0"/>
              <a:t>.</a:t>
            </a:r>
          </a:p>
          <a:p>
            <a:r>
              <a:rPr lang="en-US" dirty="0"/>
              <a:t>Location, size and brief details about the </a:t>
            </a:r>
            <a:r>
              <a:rPr lang="en-US" dirty="0" err="1"/>
              <a:t>organisation</a:t>
            </a:r>
            <a:r>
              <a:rPr lang="en-US" dirty="0"/>
              <a:t>.</a:t>
            </a:r>
          </a:p>
          <a:p>
            <a:r>
              <a:rPr lang="en-US" dirty="0"/>
              <a:t>Job title and basic information based on the job description.</a:t>
            </a:r>
          </a:p>
          <a:p>
            <a:r>
              <a:rPr lang="en-US" dirty="0"/>
              <a:t>Job tenure, for example length of contract.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organizations begin to recognize the importance of effective recruitment to the bottom line, the need for clear and concise policies that outline how new staff are treated become paramount. High orientation, recruitment and turnover costs can be avoided if all new staff are treated equitably. </a:t>
            </a:r>
          </a:p>
          <a:p>
            <a:r>
              <a:rPr lang="en-US" dirty="0"/>
              <a:t>Constantly hiring new staff hinders production which in turn hurts the bottom line. This can easily be avoided if new employees are hired using the same criteria and if they know how they will be treated as new employees.</a:t>
            </a:r>
          </a:p>
          <a:p>
            <a:r>
              <a:rPr lang="en-US" dirty="0"/>
              <a:t>A solid recruitment strategy reduces turnover and training and their associated costs which in turn create a loyal and skilled staff, increasing productivity &amp; profits.</a:t>
            </a:r>
          </a:p>
          <a:p>
            <a:endParaRPr lang="en-US" dirty="0"/>
          </a:p>
          <a:p>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Skills and qualities needed, based on the person specification.</a:t>
            </a:r>
          </a:p>
          <a:p>
            <a:r>
              <a:rPr lang="en-US" dirty="0"/>
              <a:t>Any essential qualifications.</a:t>
            </a:r>
          </a:p>
          <a:p>
            <a:r>
              <a:rPr lang="en-US" dirty="0"/>
              <a:t>Salary and other benefits.</a:t>
            </a:r>
          </a:p>
          <a:p>
            <a:r>
              <a:rPr lang="en-US" dirty="0"/>
              <a:t>Hours and any flexible working on offer.</a:t>
            </a:r>
          </a:p>
          <a:p>
            <a:r>
              <a:rPr lang="en-US" dirty="0"/>
              <a:t>How, where and to whom to apply.</a:t>
            </a:r>
          </a:p>
          <a:p>
            <a:r>
              <a:rPr lang="en-US" dirty="0"/>
              <a:t>The closing date.</a:t>
            </a:r>
          </a:p>
          <a:p>
            <a:r>
              <a:rPr lang="en-US" dirty="0"/>
              <a:t>Telephone number plus fax or e-mail address to request an application form and further details.</a:t>
            </a:r>
            <a:r>
              <a:rPr lang="en-US" b="1" dirty="0"/>
              <a:t>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b="1" dirty="0"/>
              <a:t>A checklist of points to bear in mind when preparing a recruitment advert</a:t>
            </a:r>
          </a:p>
        </p:txBody>
      </p:sp>
      <p:graphicFrame>
        <p:nvGraphicFramePr>
          <p:cNvPr id="4" name="Table 3"/>
          <p:cNvGraphicFramePr>
            <a:graphicFrameLocks noGrp="1"/>
          </p:cNvGraphicFramePr>
          <p:nvPr/>
        </p:nvGraphicFramePr>
        <p:xfrm>
          <a:off x="475610" y="2040378"/>
          <a:ext cx="8260672" cy="4485640"/>
        </p:xfrm>
        <a:graphic>
          <a:graphicData uri="http://schemas.openxmlformats.org/drawingml/2006/table">
            <a:tbl>
              <a:tblPr firstRow="1" bandRow="1">
                <a:tableStyleId>{5C22544A-7EE6-4342-B048-85BDC9FD1C3A}</a:tableStyleId>
              </a:tblPr>
              <a:tblGrid>
                <a:gridCol w="4043806">
                  <a:extLst>
                    <a:ext uri="{9D8B030D-6E8A-4147-A177-3AD203B41FA5}">
                      <a16:colId xmlns:a16="http://schemas.microsoft.com/office/drawing/2014/main" val="20000"/>
                    </a:ext>
                  </a:extLst>
                </a:gridCol>
                <a:gridCol w="4216866">
                  <a:extLst>
                    <a:ext uri="{9D8B030D-6E8A-4147-A177-3AD203B41FA5}">
                      <a16:colId xmlns:a16="http://schemas.microsoft.com/office/drawing/2014/main" val="20001"/>
                    </a:ext>
                  </a:extLst>
                </a:gridCol>
              </a:tblGrid>
              <a:tr h="370840">
                <a:tc>
                  <a:txBody>
                    <a:bodyPr/>
                    <a:lstStyle/>
                    <a:p>
                      <a:pPr algn="just"/>
                      <a:r>
                        <a:rPr lang="en-US" sz="1800" dirty="0"/>
                        <a:t>Do…</a:t>
                      </a:r>
                    </a:p>
                  </a:txBody>
                  <a:tcPr/>
                </a:tc>
                <a:tc>
                  <a:txBody>
                    <a:bodyPr/>
                    <a:lstStyle/>
                    <a:p>
                      <a:pPr algn="just"/>
                      <a:r>
                        <a:rPr lang="en-US" sz="1800" dirty="0"/>
                        <a:t>Don’t…</a:t>
                      </a:r>
                    </a:p>
                  </a:txBody>
                  <a:tcPr/>
                </a:tc>
                <a:extLst>
                  <a:ext uri="{0D108BD9-81ED-4DB2-BD59-A6C34878D82A}">
                    <a16:rowId xmlns:a16="http://schemas.microsoft.com/office/drawing/2014/main" val="10000"/>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solidFill>
                            <a:srgbClr val="564B3C"/>
                          </a:solidFill>
                        </a:rPr>
                        <a:t>Use the </a:t>
                      </a:r>
                      <a:r>
                        <a:rPr lang="en-US" sz="1600" dirty="0" err="1">
                          <a:solidFill>
                            <a:srgbClr val="564B3C"/>
                          </a:solidFill>
                        </a:rPr>
                        <a:t>organisation’s</a:t>
                      </a:r>
                      <a:r>
                        <a:rPr lang="en-US" sz="1600" dirty="0">
                          <a:solidFill>
                            <a:srgbClr val="564B3C"/>
                          </a:solidFill>
                        </a:rPr>
                        <a:t> name,</a:t>
                      </a:r>
                      <a:r>
                        <a:rPr lang="en-US" sz="1600" baseline="0" dirty="0">
                          <a:solidFill>
                            <a:srgbClr val="564B3C"/>
                          </a:solidFill>
                        </a:rPr>
                        <a:t> the job, the location and salary in the heading</a:t>
                      </a:r>
                      <a:endParaRPr lang="en-US" sz="1600" dirty="0">
                        <a:solidFill>
                          <a:srgbClr val="564B3C"/>
                        </a:solidFill>
                      </a:endParaRPr>
                    </a:p>
                    <a:p>
                      <a:pPr algn="just"/>
                      <a:endParaRPr lang="en-US" sz="1600" dirty="0">
                        <a:solidFill>
                          <a:srgbClr val="564B3C"/>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solidFill>
                            <a:srgbClr val="564B3C"/>
                          </a:solidFill>
                        </a:rPr>
                        <a:t>Exaggerate the</a:t>
                      </a:r>
                      <a:r>
                        <a:rPr lang="en-US" sz="1600" baseline="0" dirty="0">
                          <a:solidFill>
                            <a:srgbClr val="564B3C"/>
                          </a:solidFill>
                        </a:rPr>
                        <a:t> job or the </a:t>
                      </a:r>
                      <a:r>
                        <a:rPr lang="en-US" sz="1600" baseline="0" dirty="0" err="1">
                          <a:solidFill>
                            <a:srgbClr val="564B3C"/>
                          </a:solidFill>
                        </a:rPr>
                        <a:t>organisation’s</a:t>
                      </a:r>
                      <a:r>
                        <a:rPr lang="en-US" sz="1600" baseline="0" dirty="0">
                          <a:solidFill>
                            <a:srgbClr val="564B3C"/>
                          </a:solidFill>
                        </a:rPr>
                        <a:t> track-record</a:t>
                      </a:r>
                      <a:endParaRPr lang="en-US" sz="1600" dirty="0">
                        <a:solidFill>
                          <a:srgbClr val="564B3C"/>
                        </a:solidFill>
                      </a:endParaRPr>
                    </a:p>
                  </a:txBody>
                  <a:tcPr/>
                </a:tc>
                <a:extLst>
                  <a:ext uri="{0D108BD9-81ED-4DB2-BD59-A6C34878D82A}">
                    <a16:rowId xmlns:a16="http://schemas.microsoft.com/office/drawing/2014/main" val="1000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solidFill>
                            <a:srgbClr val="564B3C"/>
                          </a:solidFill>
                        </a:rPr>
                        <a:t>Include</a:t>
                      </a:r>
                      <a:r>
                        <a:rPr lang="en-US" sz="1600" baseline="0" dirty="0">
                          <a:solidFill>
                            <a:srgbClr val="564B3C"/>
                          </a:solidFill>
                        </a:rPr>
                        <a:t> any </a:t>
                      </a:r>
                      <a:r>
                        <a:rPr lang="en-US" sz="1600" baseline="0" dirty="0" err="1">
                          <a:solidFill>
                            <a:srgbClr val="564B3C"/>
                          </a:solidFill>
                        </a:rPr>
                        <a:t>organisational</a:t>
                      </a:r>
                      <a:r>
                        <a:rPr lang="en-US" sz="1600" baseline="0" dirty="0">
                          <a:solidFill>
                            <a:srgbClr val="564B3C"/>
                          </a:solidFill>
                        </a:rPr>
                        <a:t> successes, e.g. recent growth</a:t>
                      </a:r>
                      <a:endParaRPr lang="en-US" sz="1600" dirty="0">
                        <a:solidFill>
                          <a:srgbClr val="564B3C"/>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solidFill>
                            <a:srgbClr val="564B3C"/>
                          </a:solidFill>
                        </a:rPr>
                        <a:t>Use </a:t>
                      </a:r>
                      <a:r>
                        <a:rPr lang="en-US" sz="1600" dirty="0" err="1">
                          <a:solidFill>
                            <a:srgbClr val="564B3C"/>
                          </a:solidFill>
                        </a:rPr>
                        <a:t>generalised</a:t>
                      </a:r>
                      <a:r>
                        <a:rPr lang="en-US" sz="1600" dirty="0">
                          <a:solidFill>
                            <a:srgbClr val="564B3C"/>
                          </a:solidFill>
                        </a:rPr>
                        <a:t> statements</a:t>
                      </a:r>
                      <a:r>
                        <a:rPr lang="en-US" sz="1600" baseline="0" dirty="0">
                          <a:solidFill>
                            <a:srgbClr val="564B3C"/>
                          </a:solidFill>
                        </a:rPr>
                        <a:t> about the responsibilities of the job</a:t>
                      </a:r>
                    </a:p>
                  </a:txBody>
                  <a:tcPr/>
                </a:tc>
                <a:extLst>
                  <a:ext uri="{0D108BD9-81ED-4DB2-BD59-A6C34878D82A}">
                    <a16:rowId xmlns:a16="http://schemas.microsoft.com/office/drawing/2014/main" val="10002"/>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solidFill>
                            <a:srgbClr val="564B3C"/>
                          </a:solidFill>
                        </a:rPr>
                        <a:t>Be specific about salary</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solidFill>
                            <a:srgbClr val="564B3C"/>
                          </a:solidFill>
                        </a:rPr>
                        <a:t>Include criteria</a:t>
                      </a:r>
                      <a:r>
                        <a:rPr lang="en-US" sz="1600" baseline="0" dirty="0">
                          <a:solidFill>
                            <a:srgbClr val="564B3C"/>
                          </a:solidFill>
                        </a:rPr>
                        <a:t> that applicants do not need to meet to make the job sound more attractive</a:t>
                      </a:r>
                      <a:endParaRPr lang="en-US" sz="1600" dirty="0">
                        <a:solidFill>
                          <a:srgbClr val="564B3C"/>
                        </a:solidFill>
                      </a:endParaRPr>
                    </a:p>
                  </a:txBody>
                  <a:tcPr/>
                </a:tc>
                <a:extLst>
                  <a:ext uri="{0D108BD9-81ED-4DB2-BD59-A6C34878D82A}">
                    <a16:rowId xmlns:a16="http://schemas.microsoft.com/office/drawing/2014/main" val="10003"/>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solidFill>
                            <a:srgbClr val="564B3C"/>
                          </a:solidFill>
                        </a:rPr>
                        <a:t>Highlight</a:t>
                      </a:r>
                      <a:r>
                        <a:rPr lang="en-US" sz="1600" baseline="0" dirty="0">
                          <a:solidFill>
                            <a:srgbClr val="564B3C"/>
                          </a:solidFill>
                        </a:rPr>
                        <a:t> benefits that may attract applicants, especially if the salary is not overly attractive</a:t>
                      </a:r>
                      <a:endParaRPr lang="en-US" sz="1600" dirty="0">
                        <a:solidFill>
                          <a:srgbClr val="564B3C"/>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solidFill>
                            <a:srgbClr val="564B3C"/>
                          </a:solidFill>
                        </a:rPr>
                        <a:t>Use words that make the job more</a:t>
                      </a:r>
                      <a:r>
                        <a:rPr lang="en-US" sz="1600" baseline="0" dirty="0">
                          <a:solidFill>
                            <a:srgbClr val="564B3C"/>
                          </a:solidFill>
                        </a:rPr>
                        <a:t> interesting, such as ‘go-ahead’ or ‘dynamic’- they are meaningless and can deter some applicants</a:t>
                      </a:r>
                      <a:endParaRPr lang="en-US" sz="1600" dirty="0">
                        <a:solidFill>
                          <a:srgbClr val="564B3C"/>
                        </a:solidFill>
                      </a:endParaRPr>
                    </a:p>
                  </a:txBody>
                  <a:tcPr/>
                </a:tc>
                <a:extLst>
                  <a:ext uri="{0D108BD9-81ED-4DB2-BD59-A6C34878D82A}">
                    <a16:rowId xmlns:a16="http://schemas.microsoft.com/office/drawing/2014/main" val="10004"/>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600" dirty="0">
                          <a:solidFill>
                            <a:srgbClr val="564B3C"/>
                          </a:solidFill>
                        </a:rPr>
                        <a:t>State</a:t>
                      </a:r>
                      <a:r>
                        <a:rPr lang="en-US" sz="1600" baseline="0" dirty="0">
                          <a:solidFill>
                            <a:srgbClr val="564B3C"/>
                          </a:solidFill>
                        </a:rPr>
                        <a:t> what development opportunities are on offer</a:t>
                      </a:r>
                      <a:endParaRPr lang="en-US" sz="1600" dirty="0">
                        <a:solidFill>
                          <a:srgbClr val="564B3C"/>
                        </a:solidFill>
                      </a:endParaRPr>
                    </a:p>
                    <a:p>
                      <a:pPr marL="0" marR="0" indent="0" algn="just" defTabSz="914400" rtl="0" eaLnBrk="1" fontAlgn="auto" latinLnBrk="0" hangingPunct="1">
                        <a:lnSpc>
                          <a:spcPct val="100000"/>
                        </a:lnSpc>
                        <a:spcBef>
                          <a:spcPts val="0"/>
                        </a:spcBef>
                        <a:spcAft>
                          <a:spcPts val="0"/>
                        </a:spcAft>
                        <a:buClrTx/>
                        <a:buSzTx/>
                        <a:buFontTx/>
                        <a:buNone/>
                        <a:defRPr/>
                      </a:pPr>
                      <a:endParaRPr lang="en-US" sz="1600" dirty="0">
                        <a:solidFill>
                          <a:srgbClr val="564B3C"/>
                        </a:solidFill>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endParaRPr lang="en-US" sz="1600" dirty="0">
                        <a:solidFill>
                          <a:srgbClr val="564B3C"/>
                        </a:solidFill>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the Internet</a:t>
            </a:r>
          </a:p>
        </p:txBody>
      </p:sp>
      <p:sp>
        <p:nvSpPr>
          <p:cNvPr id="3" name="Content Placeholder 2"/>
          <p:cNvSpPr>
            <a:spLocks noGrp="1"/>
          </p:cNvSpPr>
          <p:nvPr>
            <p:ph idx="1"/>
          </p:nvPr>
        </p:nvSpPr>
        <p:spPr/>
        <p:txBody>
          <a:bodyPr>
            <a:normAutofit/>
          </a:bodyPr>
          <a:lstStyle/>
          <a:p>
            <a:r>
              <a:rPr lang="en-US" i="1" dirty="0"/>
              <a:t>The Internet is an increasingly popular way of recruiting staff because it is quick and relatively easy. Online job sites use technology to offer three main benefits to employers:</a:t>
            </a:r>
            <a:endParaRPr lang="en-US" dirty="0"/>
          </a:p>
          <a:p>
            <a:r>
              <a:rPr lang="en-US" dirty="0"/>
              <a:t>The option to post a job on the job board.</a:t>
            </a:r>
          </a:p>
          <a:p>
            <a:r>
              <a:rPr lang="en-US" dirty="0"/>
              <a:t>Screening and assessment of applicants against pre-set criteria.</a:t>
            </a:r>
          </a:p>
          <a:p>
            <a:r>
              <a:rPr lang="en-US" dirty="0"/>
              <a:t>Access to a database of CVs from potential applicants already registered with the agency.</a:t>
            </a:r>
          </a:p>
          <a:p>
            <a:pPr algn="just"/>
            <a:endParaRPr lang="en-US" dirty="0"/>
          </a:p>
          <a:p>
            <a:pPr marL="114300" indent="0" algn="just">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Alternative methods of recruitment</a:t>
            </a:r>
          </a:p>
        </p:txBody>
      </p:sp>
      <p:sp>
        <p:nvSpPr>
          <p:cNvPr id="3" name="Content Placeholder 2"/>
          <p:cNvSpPr>
            <a:spLocks noGrp="1"/>
          </p:cNvSpPr>
          <p:nvPr>
            <p:ph idx="1"/>
          </p:nvPr>
        </p:nvSpPr>
        <p:spPr/>
        <p:txBody>
          <a:bodyPr/>
          <a:lstStyle/>
          <a:p>
            <a:r>
              <a:rPr lang="en-US" dirty="0"/>
              <a:t>While the traditional route of attracting applicants for a vacant post is through press advertising, there are alternative approaches. Some of these can be arranged in-house, while others involve drawing on external specialists.</a:t>
            </a:r>
          </a:p>
          <a:p>
            <a:pPr marL="114300" indent="0" algn="just">
              <a:buNone/>
            </a:pP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a:t>
            </a:r>
            <a:r>
              <a:rPr lang="en-US" b="1" dirty="0" err="1"/>
              <a:t>organisations</a:t>
            </a:r>
            <a:endParaRPr lang="en-US" b="1" dirty="0"/>
          </a:p>
        </p:txBody>
      </p:sp>
      <p:sp>
        <p:nvSpPr>
          <p:cNvPr id="3" name="Content Placeholder 2"/>
          <p:cNvSpPr>
            <a:spLocks noGrp="1"/>
          </p:cNvSpPr>
          <p:nvPr>
            <p:ph idx="1"/>
          </p:nvPr>
        </p:nvSpPr>
        <p:spPr/>
        <p:txBody>
          <a:bodyPr/>
          <a:lstStyle/>
          <a:p>
            <a:pPr marL="0" indent="0" algn="just">
              <a:buNone/>
            </a:pPr>
            <a:r>
              <a:rPr lang="en-US" b="1" u="sng" dirty="0"/>
              <a:t>Employment Agencies</a:t>
            </a:r>
            <a:endParaRPr lang="en-US" b="1" dirty="0"/>
          </a:p>
          <a:p>
            <a:pPr marL="0" indent="0">
              <a:buNone/>
            </a:pPr>
            <a:r>
              <a:rPr lang="en-US" dirty="0"/>
              <a:t>Employment agencies generally hold a register of job seekers. They tend to </a:t>
            </a:r>
            <a:r>
              <a:rPr lang="en-US" dirty="0" err="1"/>
              <a:t>specialise</a:t>
            </a:r>
            <a:r>
              <a:rPr lang="en-US" dirty="0"/>
              <a:t> in jobs that are relatively low level and common across </a:t>
            </a:r>
            <a:r>
              <a:rPr lang="en-US" dirty="0" err="1"/>
              <a:t>organisations</a:t>
            </a:r>
            <a:r>
              <a:rPr lang="en-US" dirty="0"/>
              <a:t>, such as administrative staff, drivers or warehouse operatives. For a fee they will match your needs with people registered with them and will operate to fill vacancies quickly.</a:t>
            </a:r>
          </a:p>
          <a:p>
            <a:pPr marL="114300" indent="0" algn="just">
              <a:buNone/>
            </a:pP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Recruitment Consultancies</a:t>
            </a:r>
          </a:p>
          <a:p>
            <a:pPr marL="0" indent="0">
              <a:buNone/>
            </a:pPr>
            <a:r>
              <a:rPr lang="en-US" dirty="0">
                <a:solidFill>
                  <a:srgbClr val="564B3C"/>
                </a:solidFill>
              </a:rPr>
              <a:t>These </a:t>
            </a:r>
            <a:r>
              <a:rPr lang="en-US" dirty="0" err="1">
                <a:solidFill>
                  <a:srgbClr val="564B3C"/>
                </a:solidFill>
              </a:rPr>
              <a:t>organisations</a:t>
            </a:r>
            <a:r>
              <a:rPr lang="en-US" dirty="0">
                <a:solidFill>
                  <a:srgbClr val="564B3C"/>
                </a:solidFill>
              </a:rPr>
              <a:t> tend to </a:t>
            </a:r>
            <a:r>
              <a:rPr lang="en-US" dirty="0" err="1">
                <a:solidFill>
                  <a:srgbClr val="564B3C"/>
                </a:solidFill>
              </a:rPr>
              <a:t>specialise</a:t>
            </a:r>
            <a:r>
              <a:rPr lang="en-US" dirty="0">
                <a:solidFill>
                  <a:srgbClr val="564B3C"/>
                </a:solidFill>
              </a:rPr>
              <a:t> in management or sales posts. They generally have named individuals on their lists who may be either employed or unemployed. A large recruitment consultancy can draw on a national database or have links with other consultancies in different geographical areas.</a:t>
            </a:r>
          </a:p>
          <a:p>
            <a:pPr marL="0" indent="0">
              <a:buNone/>
            </a:pPr>
            <a:r>
              <a:rPr lang="en-US" dirty="0">
                <a:solidFill>
                  <a:srgbClr val="564B3C"/>
                </a:solidFill>
              </a:rPr>
              <a:t>You will need to manage any consultancy relationship and brief consultants very carefully. It’s also important to ensure they match the person to your job, rather than the other way round, otherwise you could end up with an unsuitable employee.</a:t>
            </a:r>
          </a:p>
          <a:p>
            <a:pPr algn="just"/>
            <a:endParaRPr lang="en-US" dirty="0">
              <a:solidFill>
                <a:srgbClr val="564B3C"/>
              </a:solidFill>
            </a:endParaRP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chemeClr val="tx2"/>
                </a:solidFill>
              </a:rPr>
              <a:t>Outplacement Consultancies</a:t>
            </a:r>
            <a:endParaRPr lang="en-US" b="1" dirty="0">
              <a:solidFill>
                <a:schemeClr val="tx2"/>
              </a:solidFill>
            </a:endParaRPr>
          </a:p>
          <a:p>
            <a:pPr marL="0" indent="0">
              <a:buNone/>
            </a:pPr>
            <a:r>
              <a:rPr lang="en-US" dirty="0">
                <a:solidFill>
                  <a:schemeClr val="tx2"/>
                </a:solidFill>
              </a:rPr>
              <a:t>These are </a:t>
            </a:r>
            <a:r>
              <a:rPr lang="en-US" dirty="0" err="1">
                <a:solidFill>
                  <a:schemeClr val="tx2"/>
                </a:solidFill>
              </a:rPr>
              <a:t>organisations</a:t>
            </a:r>
            <a:r>
              <a:rPr lang="en-US" dirty="0">
                <a:solidFill>
                  <a:schemeClr val="tx2"/>
                </a:solidFill>
              </a:rPr>
              <a:t> dealing specifically  with people who have been made redundant, often from managerial and professional roles. Costs are relatively low and the </a:t>
            </a:r>
            <a:r>
              <a:rPr lang="en-US" dirty="0" err="1">
                <a:solidFill>
                  <a:schemeClr val="tx2"/>
                </a:solidFill>
              </a:rPr>
              <a:t>calibre</a:t>
            </a:r>
            <a:r>
              <a:rPr lang="en-US" dirty="0">
                <a:solidFill>
                  <a:schemeClr val="tx2"/>
                </a:solidFill>
              </a:rPr>
              <a:t> of people can be high. In addition, the consultant is likely to know the individual well as they work closely through a redundancy process.</a:t>
            </a:r>
          </a:p>
          <a:p>
            <a:pPr marL="0" indent="0">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chemeClr val="tx2"/>
                </a:solidFill>
              </a:rPr>
              <a:t>Search Consultancies</a:t>
            </a:r>
          </a:p>
          <a:p>
            <a:pPr marL="0" indent="0">
              <a:buNone/>
            </a:pPr>
            <a:r>
              <a:rPr lang="en-US" dirty="0">
                <a:solidFill>
                  <a:schemeClr val="tx2"/>
                </a:solidFill>
              </a:rPr>
              <a:t>These are often referred to ‘head </a:t>
            </a:r>
            <a:r>
              <a:rPr lang="en-US" dirty="0" err="1">
                <a:solidFill>
                  <a:schemeClr val="tx2"/>
                </a:solidFill>
              </a:rPr>
              <a:t>hunters’and</a:t>
            </a:r>
            <a:r>
              <a:rPr lang="en-US" dirty="0">
                <a:solidFill>
                  <a:schemeClr val="tx2"/>
                </a:solidFill>
              </a:rPr>
              <a:t> are the most expensive option because they will look for suitable candidates currently working in other </a:t>
            </a:r>
            <a:r>
              <a:rPr lang="en-US" dirty="0" err="1">
                <a:solidFill>
                  <a:schemeClr val="tx2"/>
                </a:solidFill>
              </a:rPr>
              <a:t>organisations</a:t>
            </a:r>
            <a:r>
              <a:rPr lang="en-US" dirty="0">
                <a:solidFill>
                  <a:schemeClr val="tx2"/>
                </a:solidFill>
              </a:rPr>
              <a:t>. If you’re considering head hunters, make sure the consultants understand your line of business and the type of employee you are looking for.</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Questions to ask an external agency</a:t>
            </a:r>
          </a:p>
        </p:txBody>
      </p:sp>
      <p:sp>
        <p:nvSpPr>
          <p:cNvPr id="3" name="Content Placeholder 2"/>
          <p:cNvSpPr>
            <a:spLocks noGrp="1"/>
          </p:cNvSpPr>
          <p:nvPr>
            <p:ph idx="1"/>
          </p:nvPr>
        </p:nvSpPr>
        <p:spPr/>
        <p:txBody>
          <a:bodyPr>
            <a:normAutofit/>
          </a:bodyPr>
          <a:lstStyle/>
          <a:p>
            <a:r>
              <a:rPr lang="en-US" dirty="0"/>
              <a:t>What would you see as a successful outcome?</a:t>
            </a:r>
          </a:p>
          <a:p>
            <a:r>
              <a:rPr lang="en-US" dirty="0"/>
              <a:t>What level of involvement do you have in the process?</a:t>
            </a:r>
          </a:p>
          <a:p>
            <a:r>
              <a:rPr lang="en-US" dirty="0"/>
              <a:t>How do you attract candidates for an </a:t>
            </a:r>
            <a:r>
              <a:rPr lang="en-US" dirty="0" err="1"/>
              <a:t>organisation</a:t>
            </a:r>
            <a:r>
              <a:rPr lang="en-US" dirty="0"/>
              <a:t> / opening like ours?</a:t>
            </a:r>
          </a:p>
          <a:p>
            <a:r>
              <a:rPr lang="en-US" dirty="0"/>
              <a:t>How much do you know about our business?</a:t>
            </a:r>
          </a:p>
          <a:p>
            <a:pPr marL="114300" indent="0" algn="just">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Who will work on our behalf and what is their experience?</a:t>
            </a:r>
          </a:p>
          <a:p>
            <a:r>
              <a:rPr lang="en-US" dirty="0"/>
              <a:t>How much time will this person devote to our search?</a:t>
            </a:r>
          </a:p>
          <a:p>
            <a:r>
              <a:rPr lang="en-US" dirty="0"/>
              <a:t>What other </a:t>
            </a:r>
            <a:r>
              <a:rPr lang="en-US" dirty="0" err="1"/>
              <a:t>organisations</a:t>
            </a:r>
            <a:r>
              <a:rPr lang="en-US" dirty="0"/>
              <a:t> are you working for at present?</a:t>
            </a:r>
          </a:p>
          <a:p>
            <a:r>
              <a:rPr lang="en-US" dirty="0"/>
              <a:t>Who do we speak to if our relationship appears not to be working?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While it is difficult to determine the exact cost of hiring a new employee, research in this area estimates that it costs the average company between $8,000 and $12,000 to hire and train each new employee. </a:t>
            </a:r>
          </a:p>
          <a:p>
            <a:pPr marL="0" indent="0">
              <a:buNone/>
            </a:pPr>
            <a:endParaRPr lang="en-US" dirty="0"/>
          </a:p>
          <a:p>
            <a:r>
              <a:rPr lang="en-US" dirty="0"/>
              <a:t>This expense cannot be ignored as these costs directly impact the company's productivity and the bottom line. Hiring the right person the first time will help reduce the number of new staff your company has to hire and train, thereby reducing overall operating costs. </a:t>
            </a:r>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do you do to ensure good equal opportunities practices are incorporated into your work?</a:t>
            </a:r>
          </a:p>
          <a:p>
            <a:r>
              <a:rPr lang="en-US" dirty="0"/>
              <a:t>Can I have references from other </a:t>
            </a:r>
            <a:r>
              <a:rPr lang="en-US" dirty="0" err="1"/>
              <a:t>organisations</a:t>
            </a:r>
            <a:r>
              <a:rPr lang="en-US" dirty="0"/>
              <a:t> you have worked for?</a:t>
            </a:r>
          </a:p>
          <a:p>
            <a:r>
              <a:rPr lang="en-US" dirty="0"/>
              <a:t>How much is it going to cost and how are fees charged, for example by the hour or per project?</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Going it alone</a:t>
            </a:r>
          </a:p>
        </p:txBody>
      </p:sp>
      <p:sp>
        <p:nvSpPr>
          <p:cNvPr id="3" name="Content Placeholder 2"/>
          <p:cNvSpPr>
            <a:spLocks noGrp="1"/>
          </p:cNvSpPr>
          <p:nvPr>
            <p:ph idx="1"/>
          </p:nvPr>
        </p:nvSpPr>
        <p:spPr/>
        <p:txBody>
          <a:bodyPr/>
          <a:lstStyle/>
          <a:p>
            <a:pPr marL="0" indent="0" algn="just">
              <a:buNone/>
            </a:pPr>
            <a:r>
              <a:rPr lang="en-US" sz="2200" i="1" dirty="0">
                <a:solidFill>
                  <a:srgbClr val="564B3C"/>
                </a:solidFill>
              </a:rPr>
              <a:t>You could always try to find suitable applicants yourself.</a:t>
            </a:r>
          </a:p>
          <a:p>
            <a:pPr marL="0" indent="0" algn="just">
              <a:buNone/>
            </a:pPr>
            <a:endParaRPr lang="en-US" dirty="0">
              <a:solidFill>
                <a:srgbClr val="564B3C"/>
              </a:solidFill>
            </a:endParaRPr>
          </a:p>
          <a:p>
            <a:pPr algn="just"/>
            <a:r>
              <a:rPr lang="en-US" b="1" u="sng" dirty="0">
                <a:solidFill>
                  <a:srgbClr val="564B3C"/>
                </a:solidFill>
              </a:rPr>
              <a:t>Job </a:t>
            </a:r>
            <a:r>
              <a:rPr lang="en-US" b="1" u="sng" dirty="0" err="1">
                <a:solidFill>
                  <a:srgbClr val="564B3C"/>
                </a:solidFill>
              </a:rPr>
              <a:t>Centres</a:t>
            </a:r>
            <a:r>
              <a:rPr lang="en-US" b="1" dirty="0">
                <a:solidFill>
                  <a:srgbClr val="564B3C"/>
                </a:solidFill>
              </a:rPr>
              <a:t> </a:t>
            </a:r>
            <a:r>
              <a:rPr lang="en-US" dirty="0">
                <a:solidFill>
                  <a:srgbClr val="564B3C"/>
                </a:solidFill>
              </a:rPr>
              <a:t>are still widely used for recruiting into low-skill, low-paid jobs. You provide the specific job details and the </a:t>
            </a:r>
            <a:r>
              <a:rPr lang="en-US" dirty="0" err="1">
                <a:solidFill>
                  <a:srgbClr val="564B3C"/>
                </a:solidFill>
              </a:rPr>
              <a:t>centre</a:t>
            </a:r>
            <a:r>
              <a:rPr lang="en-US" dirty="0">
                <a:solidFill>
                  <a:srgbClr val="564B3C"/>
                </a:solidFill>
              </a:rPr>
              <a:t> will make people aware that the job exists. However, they don’t actively promote your business, so the information you provide must be carefully framed.</a:t>
            </a:r>
          </a:p>
          <a:p>
            <a:pPr algn="just"/>
            <a:endParaRPr lang="en-US" dirty="0">
              <a:solidFill>
                <a:srgbClr val="564B3C"/>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a:t>Local Commercial Radio</a:t>
            </a:r>
            <a:r>
              <a:rPr lang="en-US" b="1" dirty="0"/>
              <a:t> </a:t>
            </a:r>
            <a:r>
              <a:rPr lang="en-US" dirty="0"/>
              <a:t>is useful if recruiting for a number of positions at a semi-skilled or unskilled level. It is very different from press advertising and you will need to hire a scriptwriter to put your advert together.</a:t>
            </a:r>
            <a:endParaRPr lang="en-US" u="sng" dirty="0"/>
          </a:p>
          <a:p>
            <a:r>
              <a:rPr lang="en-US" b="1" u="sng" dirty="0"/>
              <a:t>Internal Marketing</a:t>
            </a:r>
            <a:r>
              <a:rPr lang="en-US" b="1" dirty="0"/>
              <a:t> </a:t>
            </a:r>
            <a:r>
              <a:rPr lang="en-US" dirty="0"/>
              <a:t>is useful as part of a wider recruitment process. Full details of the post should be made available through notice boards, newsletters or the </a:t>
            </a:r>
            <a:r>
              <a:rPr lang="en-US" dirty="0" err="1"/>
              <a:t>organisation’s</a:t>
            </a:r>
            <a:r>
              <a:rPr lang="en-US" dirty="0"/>
              <a:t> magazine or Intranet. </a:t>
            </a:r>
            <a:endParaRPr lang="en-US" u="sng" dirty="0"/>
          </a:p>
          <a:p>
            <a:r>
              <a:rPr lang="en-US" i="1" u="sng" dirty="0"/>
              <a:t>Your own </a:t>
            </a:r>
            <a:r>
              <a:rPr lang="en-US" i="1" u="sng" dirty="0" err="1"/>
              <a:t>organisation’s</a:t>
            </a:r>
            <a:r>
              <a:rPr lang="en-US" i="1" u="sng" dirty="0"/>
              <a:t> website can be a useful (and free) vehicle to </a:t>
            </a:r>
            <a:r>
              <a:rPr lang="en-US" i="1" u="sng" dirty="0" err="1"/>
              <a:t>publicise</a:t>
            </a:r>
            <a:r>
              <a:rPr lang="en-US" i="1" u="sng" dirty="0"/>
              <a:t> your vacancy, particularly if the </a:t>
            </a:r>
            <a:r>
              <a:rPr lang="en-US" i="1" u="sng" dirty="0" err="1"/>
              <a:t>organisation</a:t>
            </a:r>
            <a:r>
              <a:rPr lang="en-US" i="1" u="sng" dirty="0"/>
              <a:t> has a high profile. </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 shortlist</a:t>
            </a:r>
          </a:p>
        </p:txBody>
      </p:sp>
      <p:sp>
        <p:nvSpPr>
          <p:cNvPr id="3" name="Content Placeholder 2"/>
          <p:cNvSpPr>
            <a:spLocks noGrp="1"/>
          </p:cNvSpPr>
          <p:nvPr>
            <p:ph idx="1"/>
          </p:nvPr>
        </p:nvSpPr>
        <p:spPr/>
        <p:txBody>
          <a:bodyPr/>
          <a:lstStyle/>
          <a:p>
            <a:pPr marL="457200" indent="-342900"/>
            <a:r>
              <a:rPr lang="en-US" dirty="0"/>
              <a:t>Your objective in creating a shortlist is to identify those applicants who most closely fit the person specification. The most common problem with shortlisting is inconsistency - relating to both the people you involve and the process you use.</a:t>
            </a:r>
          </a:p>
          <a:p>
            <a:pPr algn="just"/>
            <a:endParaRPr lang="en-US" dirty="0"/>
          </a:p>
          <a:p>
            <a:pPr algn="just"/>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t>The People</a:t>
            </a:r>
          </a:p>
          <a:p>
            <a:r>
              <a:rPr lang="en-US" dirty="0"/>
              <a:t>Avoid inconsistency by ensuring those involved in shortlisting are involved every step of the way - through to final selection of the most suitable person. Ideally, they will be the same people involved in developing the job description and the person specification. This involvement builds ownership and consistency into the decision-making process.</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t>The Process</a:t>
            </a:r>
          </a:p>
          <a:p>
            <a:r>
              <a:rPr lang="en-US" dirty="0"/>
              <a:t>The process itself can also fall down if you have not clearly defined the selection criteria. Everyone must know what to look for when examining an application. Therefore, they may need training on how to shortlist and they will certainly find it useful to have shortlisting documentation. This documentation contains the criteria against which people will be judged, with essential factors first. This allows everyone to judge each applicant against the same relevant, weighted criteria.</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Applying consistent criteria</a:t>
            </a:r>
          </a:p>
        </p:txBody>
      </p:sp>
      <p:sp>
        <p:nvSpPr>
          <p:cNvPr id="3" name="Content Placeholder 2"/>
          <p:cNvSpPr>
            <a:spLocks noGrp="1"/>
          </p:cNvSpPr>
          <p:nvPr>
            <p:ph idx="1"/>
          </p:nvPr>
        </p:nvSpPr>
        <p:spPr/>
        <p:txBody>
          <a:bodyPr/>
          <a:lstStyle/>
          <a:p>
            <a:pPr marL="0" indent="0" algn="just">
              <a:buNone/>
            </a:pPr>
            <a:r>
              <a:rPr lang="en-US" b="1" dirty="0"/>
              <a:t>What matters most?</a:t>
            </a:r>
          </a:p>
          <a:p>
            <a:r>
              <a:rPr lang="en-US" dirty="0"/>
              <a:t>The most important features you have to assess are how closely the information provided matches the essential criteria for the job. you are paying particular attention to the person’s experience and qualifications. When looking at experience, look for what has been achieved rather than a straight description of the role.</a:t>
            </a:r>
          </a:p>
          <a:p>
            <a:pPr algn="just"/>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Selection interview</a:t>
            </a:r>
          </a:p>
        </p:txBody>
      </p:sp>
      <p:sp>
        <p:nvSpPr>
          <p:cNvPr id="3" name="Content Placeholder 2"/>
          <p:cNvSpPr>
            <a:spLocks noGrp="1"/>
          </p:cNvSpPr>
          <p:nvPr>
            <p:ph idx="1"/>
          </p:nvPr>
        </p:nvSpPr>
        <p:spPr/>
        <p:txBody>
          <a:bodyPr/>
          <a:lstStyle/>
          <a:p>
            <a:pPr marL="457200" indent="-342900"/>
            <a:r>
              <a:rPr lang="en-US" dirty="0"/>
              <a:t>It is a situation in which a personnel selector, through personal contact provides himself with </a:t>
            </a:r>
            <a:r>
              <a:rPr lang="en-US" dirty="0" err="1"/>
              <a:t>behaviour</a:t>
            </a:r>
            <a:r>
              <a:rPr lang="en-US" dirty="0"/>
              <a:t> to observe - in order to assess the candidate's suitability for a post. </a:t>
            </a:r>
          </a:p>
          <a:p>
            <a:pPr marL="457200" indent="-342900"/>
            <a:r>
              <a:rPr lang="en-US" dirty="0"/>
              <a:t>The aim of the selection interview is to determine whether the candidate is interested in the job and competent to do it. A selection interview also has the following functions:</a:t>
            </a:r>
          </a:p>
          <a:p>
            <a:pPr marL="114300" indent="0" algn="just">
              <a:buNone/>
            </a:pP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explain the work of the </a:t>
            </a:r>
            <a:r>
              <a:rPr lang="en-US" dirty="0" err="1"/>
              <a:t>organisation</a:t>
            </a:r>
            <a:r>
              <a:rPr lang="en-US" dirty="0"/>
              <a:t>, the job and any features such as induction and probation.</a:t>
            </a:r>
          </a:p>
          <a:p>
            <a:r>
              <a:rPr lang="en-US" dirty="0"/>
              <a:t>To set expectations on both sides, including a realistic discussion of any potential difficulties (if appropriate).</a:t>
            </a:r>
          </a:p>
          <a:p>
            <a:r>
              <a:rPr lang="en-US" dirty="0"/>
              <a:t>To enable the candidate to assess whether they want the job being offered.</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a shortlist</a:t>
            </a:r>
          </a:p>
        </p:txBody>
      </p:sp>
      <p:sp>
        <p:nvSpPr>
          <p:cNvPr id="3" name="Content Placeholder 2"/>
          <p:cNvSpPr>
            <a:spLocks noGrp="1"/>
          </p:cNvSpPr>
          <p:nvPr>
            <p:ph idx="1"/>
          </p:nvPr>
        </p:nvSpPr>
        <p:spPr/>
        <p:txBody>
          <a:bodyPr/>
          <a:lstStyle/>
          <a:p>
            <a:pPr marL="0" indent="0">
              <a:buNone/>
            </a:pPr>
            <a:r>
              <a:rPr lang="en-US" i="1" dirty="0"/>
              <a:t>The following steps will help you ensure the shortlisting process is fair and consistent:</a:t>
            </a:r>
          </a:p>
          <a:p>
            <a:r>
              <a:rPr lang="en-US" dirty="0"/>
              <a:t>People involved in sifting and sorting meet to agree the shortlisting criteria and are provided with shortlisting documentation.</a:t>
            </a:r>
          </a:p>
          <a:p>
            <a:r>
              <a:rPr lang="en-US" dirty="0"/>
              <a:t>Each person shortlists on essential factors, with desirable factors being used if too many applicants meet the essential ones. </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Hiring a bad employee can be deadly, especially in small-medium sized companies. They can tie the company up for months because management is afraid to do anything for fear of a lawsuit, but at the same time, the company's needs are not being met. </a:t>
            </a:r>
          </a:p>
          <a:p>
            <a:endParaRPr lang="en-US" dirty="0"/>
          </a:p>
          <a:p>
            <a:r>
              <a:rPr lang="en-US" dirty="0"/>
              <a:t>Avoid this situation by developing and implementing effective Recruitment Policies. Consistent application of your hiring process will ensure you minimize bad hiring decisions. </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Each </a:t>
            </a:r>
            <a:r>
              <a:rPr lang="en-US" dirty="0" err="1"/>
              <a:t>shortlister</a:t>
            </a:r>
            <a:r>
              <a:rPr lang="en-US" dirty="0"/>
              <a:t> decides whether a person should be called in or not and writes down their reasons.</a:t>
            </a:r>
          </a:p>
          <a:p>
            <a:r>
              <a:rPr lang="en-US" dirty="0"/>
              <a:t>The group meets together to pull together the final list of candidates and the decisions are recorded as to why a person is being shortlisted.</a:t>
            </a:r>
          </a:p>
          <a:p>
            <a:r>
              <a:rPr lang="en-US" dirty="0"/>
              <a:t>The group also records reasons for rejection. This is important because, should the decision ever be the subject of legal action, you’ll need to be able to justify your choice.</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do next</a:t>
            </a:r>
          </a:p>
        </p:txBody>
      </p:sp>
      <p:sp>
        <p:nvSpPr>
          <p:cNvPr id="3" name="Content Placeholder 2"/>
          <p:cNvSpPr>
            <a:spLocks noGrp="1"/>
          </p:cNvSpPr>
          <p:nvPr>
            <p:ph idx="1"/>
          </p:nvPr>
        </p:nvSpPr>
        <p:spPr/>
        <p:txBody>
          <a:bodyPr/>
          <a:lstStyle/>
          <a:p>
            <a:pPr marL="457200" indent="-342900"/>
            <a:r>
              <a:rPr lang="en-US" dirty="0"/>
              <a:t>Once the final shortlist has been agreed, you must contact successful applicants with all the relevant information they need. This includes date, time, duration and place of the interview plus the details of any assessment or testing that will take place and why this is relevant. </a:t>
            </a:r>
          </a:p>
          <a:p>
            <a:pPr marL="457200" indent="-342900"/>
            <a:r>
              <a:rPr lang="en-US" dirty="0"/>
              <a:t>Candidates may also need a location map plus instructions about what to do on arrival. It is also courteous to ask if they have any special needs such as dietary requirements or building access.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poor response</a:t>
            </a:r>
          </a:p>
        </p:txBody>
      </p:sp>
      <p:sp>
        <p:nvSpPr>
          <p:cNvPr id="3" name="Content Placeholder 2"/>
          <p:cNvSpPr>
            <a:spLocks noGrp="1"/>
          </p:cNvSpPr>
          <p:nvPr>
            <p:ph idx="1"/>
          </p:nvPr>
        </p:nvSpPr>
        <p:spPr/>
        <p:txBody>
          <a:bodyPr/>
          <a:lstStyle/>
          <a:p>
            <a:pPr marL="0" indent="0">
              <a:buNone/>
            </a:pPr>
            <a:r>
              <a:rPr lang="en-US" dirty="0"/>
              <a:t>If you have too few applicants, it is important to </a:t>
            </a:r>
            <a:r>
              <a:rPr lang="en-US" dirty="0" err="1"/>
              <a:t>analyse</a:t>
            </a:r>
            <a:r>
              <a:rPr lang="en-US" dirty="0"/>
              <a:t> what went wrong.</a:t>
            </a:r>
          </a:p>
          <a:p>
            <a:r>
              <a:rPr lang="en-US" dirty="0"/>
              <a:t>Is the job description a true reflection of the job?</a:t>
            </a:r>
          </a:p>
          <a:p>
            <a:r>
              <a:rPr lang="en-US" dirty="0"/>
              <a:t>Does the person specification clearly match the job description or are your expectations too high?</a:t>
            </a:r>
          </a:p>
          <a:p>
            <a:r>
              <a:rPr lang="en-US" dirty="0"/>
              <a:t>Is the salary too low for the role, the skill level required and / or market conditions?</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Did you market the role widely or were you too restrictive?</a:t>
            </a:r>
          </a:p>
          <a:p>
            <a:r>
              <a:rPr lang="en-US" dirty="0"/>
              <a:t>Did the advertising copy give a positive yet realistic impression of the </a:t>
            </a:r>
            <a:r>
              <a:rPr lang="en-US" dirty="0" err="1"/>
              <a:t>organisation</a:t>
            </a:r>
            <a:r>
              <a:rPr lang="en-US" dirty="0"/>
              <a:t> and the role?</a:t>
            </a:r>
          </a:p>
          <a:p>
            <a:r>
              <a:rPr lang="en-US" dirty="0"/>
              <a:t>Were the essential criteria used for shortlisting the correct ones?</a:t>
            </a:r>
          </a:p>
          <a:p>
            <a:r>
              <a:rPr lang="en-US" dirty="0"/>
              <a:t>Was processing of applications timely and efficient?</a:t>
            </a:r>
          </a:p>
          <a:p>
            <a:endParaRPr lang="en-US" dirty="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interview</a:t>
            </a:r>
          </a:p>
        </p:txBody>
      </p:sp>
      <p:sp>
        <p:nvSpPr>
          <p:cNvPr id="3" name="Content Placeholder 2"/>
          <p:cNvSpPr>
            <a:spLocks noGrp="1"/>
          </p:cNvSpPr>
          <p:nvPr>
            <p:ph idx="1"/>
          </p:nvPr>
        </p:nvSpPr>
        <p:spPr/>
        <p:txBody>
          <a:bodyPr>
            <a:normAutofit/>
          </a:bodyPr>
          <a:lstStyle/>
          <a:p>
            <a:pPr marL="0" indent="0">
              <a:buNone/>
            </a:pPr>
            <a:r>
              <a:rPr lang="en-US" b="1" u="sng" dirty="0"/>
              <a:t>Structured Interviews</a:t>
            </a:r>
            <a:endParaRPr lang="en-US" b="1" dirty="0"/>
          </a:p>
          <a:p>
            <a:pPr marL="0" indent="0">
              <a:buNone/>
            </a:pPr>
            <a:r>
              <a:rPr lang="en-US" i="1" dirty="0"/>
              <a:t>A structured interview typically has three characteristics:</a:t>
            </a:r>
            <a:endParaRPr lang="en-US" dirty="0"/>
          </a:p>
          <a:p>
            <a:r>
              <a:rPr lang="en-US" dirty="0"/>
              <a:t>The questions are developed from the job analysis and are based on the job description, person specification or competence framework.</a:t>
            </a:r>
          </a:p>
          <a:p>
            <a:r>
              <a:rPr lang="en-US" dirty="0"/>
              <a:t>Each candidate is asked the standard though not necessarily identical questions.</a:t>
            </a:r>
          </a:p>
          <a:p>
            <a:r>
              <a:rPr lang="en-US" dirty="0"/>
              <a:t>A systematic scoring system is used.</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Structured interviews aim to replicate the </a:t>
            </a:r>
            <a:r>
              <a:rPr lang="en-US" dirty="0" err="1">
                <a:solidFill>
                  <a:srgbClr val="564B3C"/>
                </a:solidFill>
              </a:rPr>
              <a:t>standardised</a:t>
            </a:r>
            <a:r>
              <a:rPr lang="en-US" dirty="0">
                <a:solidFill>
                  <a:srgbClr val="564B3C"/>
                </a:solidFill>
              </a:rPr>
              <a:t> and scientific nature of tests, but there are issues. Some candidates are extremely good at articulating their achievements and plans but might not put these into practice. The converse is also true.</a:t>
            </a:r>
          </a:p>
          <a:p>
            <a:endParaRPr lang="en-US" u="sng" dirty="0">
              <a:solidFill>
                <a:srgbClr val="564B3C"/>
              </a:solidFill>
            </a:endParaRPr>
          </a:p>
          <a:p>
            <a:pPr marL="0" indent="0">
              <a:buNone/>
            </a:pPr>
            <a:r>
              <a:rPr lang="en-US" b="1" u="sng" dirty="0">
                <a:solidFill>
                  <a:srgbClr val="564B3C"/>
                </a:solidFill>
              </a:rPr>
              <a:t>One-to-one and Panel Interviews</a:t>
            </a:r>
            <a:endParaRPr lang="en-US" b="1" dirty="0">
              <a:solidFill>
                <a:srgbClr val="564B3C"/>
              </a:solidFill>
            </a:endParaRPr>
          </a:p>
          <a:p>
            <a:r>
              <a:rPr lang="en-US" dirty="0">
                <a:solidFill>
                  <a:srgbClr val="564B3C"/>
                </a:solidFill>
              </a:rPr>
              <a:t>One-to-one interviews are common and you may find they’re appropriate for unskilled or semi-skilled posts where the job is unlikely to change or develop. The difficulty is that one person will unlikely to change or develop.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The difficulty is that one person will be making all the decisions. While you may think it’s an economic option, this is not the case if the wrong person is appointed and leaves you within the first few months.</a:t>
            </a:r>
          </a:p>
          <a:p>
            <a:r>
              <a:rPr lang="en-US" dirty="0">
                <a:solidFill>
                  <a:srgbClr val="564B3C"/>
                </a:solidFill>
              </a:rPr>
              <a:t>What you’ll find is that in the majority of cases, and particularly for management, technical and new roles, a panel interview is best. It not only broadens the decision-making process, but it is seen to be fair.</a:t>
            </a:r>
          </a:p>
          <a:p>
            <a:endParaRPr lang="en-US" dirty="0">
              <a:solidFill>
                <a:srgbClr val="564B3C"/>
              </a:solidFill>
            </a:endParaRPr>
          </a:p>
          <a:p>
            <a:endParaRPr lang="en-US" dirty="0">
              <a:solidFill>
                <a:srgbClr val="564B3C"/>
              </a:solidFill>
            </a:endParaRP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However, panel interviewing brings its own challenges, for example, if </a:t>
            </a:r>
            <a:r>
              <a:rPr lang="en-US" dirty="0" err="1">
                <a:solidFill>
                  <a:srgbClr val="564B3C"/>
                </a:solidFill>
              </a:rPr>
              <a:t>panellists</a:t>
            </a:r>
            <a:r>
              <a:rPr lang="en-US" dirty="0">
                <a:solidFill>
                  <a:srgbClr val="564B3C"/>
                </a:solidFill>
              </a:rPr>
              <a:t> are not clear about their own role and how to question candidates. In addition, one interviewer may try to dominate the interview and there is a danger that if you can’t all reach </a:t>
            </a:r>
            <a:r>
              <a:rPr lang="en-US" dirty="0" err="1">
                <a:solidFill>
                  <a:srgbClr val="564B3C"/>
                </a:solidFill>
              </a:rPr>
              <a:t>concensus</a:t>
            </a:r>
            <a:r>
              <a:rPr lang="en-US" dirty="0">
                <a:solidFill>
                  <a:srgbClr val="564B3C"/>
                </a:solidFill>
              </a:rPr>
              <a:t>, a ‘compromise candidate’ may be appointed.</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Preparing for an interview</a:t>
            </a:r>
          </a:p>
        </p:txBody>
      </p:sp>
      <p:sp>
        <p:nvSpPr>
          <p:cNvPr id="3" name="Content Placeholder 2"/>
          <p:cNvSpPr>
            <a:spLocks noGrp="1"/>
          </p:cNvSpPr>
          <p:nvPr>
            <p:ph idx="1"/>
          </p:nvPr>
        </p:nvSpPr>
        <p:spPr/>
        <p:txBody>
          <a:bodyPr/>
          <a:lstStyle/>
          <a:p>
            <a:r>
              <a:rPr lang="en-US" dirty="0">
                <a:solidFill>
                  <a:srgbClr val="564B3C"/>
                </a:solidFill>
              </a:rPr>
              <a:t>Everyone involved needs to be clear about what it is you’re trying to achieve. This is more than just grilling each candidate to find out who best matches the specification. </a:t>
            </a:r>
          </a:p>
          <a:p>
            <a:r>
              <a:rPr lang="en-US" dirty="0">
                <a:solidFill>
                  <a:srgbClr val="564B3C"/>
                </a:solidFill>
              </a:rPr>
              <a:t>It’s also about providing candidates with sufficient information to let them decide if they want to work for you. You also want to leave people with a positive impression of your </a:t>
            </a:r>
            <a:r>
              <a:rPr lang="en-US" dirty="0" err="1">
                <a:solidFill>
                  <a:srgbClr val="564B3C"/>
                </a:solidFill>
              </a:rPr>
              <a:t>organisation</a:t>
            </a:r>
            <a:r>
              <a:rPr lang="en-US" dirty="0">
                <a:solidFill>
                  <a:srgbClr val="564B3C"/>
                </a:solidFill>
              </a:rPr>
              <a:t>- whether or not they are appointed.</a:t>
            </a:r>
          </a:p>
          <a:p>
            <a:endParaRPr lang="en-US" dirty="0">
              <a:solidFill>
                <a:srgbClr val="564B3C"/>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b="1" dirty="0"/>
              <a:t>Job candidates see these problems in the interview process</a:t>
            </a:r>
          </a:p>
        </p:txBody>
      </p:sp>
      <p:sp>
        <p:nvSpPr>
          <p:cNvPr id="3" name="Content Placeholder 2"/>
          <p:cNvSpPr>
            <a:spLocks noGrp="1"/>
          </p:cNvSpPr>
          <p:nvPr>
            <p:ph idx="1"/>
          </p:nvPr>
        </p:nvSpPr>
        <p:spPr/>
        <p:txBody>
          <a:bodyPr>
            <a:normAutofit fontScale="92500" lnSpcReduction="10000"/>
          </a:bodyPr>
          <a:lstStyle/>
          <a:p>
            <a:pPr indent="-342900"/>
            <a:r>
              <a:rPr lang="en-US" sz="2000" dirty="0"/>
              <a:t>Interviewer not prepared or focused		39%</a:t>
            </a:r>
          </a:p>
          <a:p>
            <a:pPr indent="-342900"/>
            <a:r>
              <a:rPr lang="en-US" sz="2000" dirty="0"/>
              <a:t>Lack of feedback on status			38%</a:t>
            </a:r>
          </a:p>
          <a:p>
            <a:pPr indent="-342900"/>
            <a:r>
              <a:rPr lang="en-US" sz="2000" dirty="0"/>
              <a:t>Inconsistent, or no concrete </a:t>
            </a:r>
          </a:p>
          <a:p>
            <a:pPr marL="0" indent="0">
              <a:buNone/>
            </a:pPr>
            <a:r>
              <a:rPr lang="en-US" sz="2000" dirty="0"/>
              <a:t>     description of job description		 	37%</a:t>
            </a:r>
          </a:p>
          <a:p>
            <a:pPr indent="-342900"/>
            <a:r>
              <a:rPr lang="en-US" sz="2000" dirty="0"/>
              <a:t>Being kept waiting an -</a:t>
            </a:r>
          </a:p>
          <a:p>
            <a:pPr marL="0" indent="0">
              <a:buNone/>
            </a:pPr>
            <a:r>
              <a:rPr lang="en-US" sz="2000" dirty="0"/>
              <a:t>     unreasonable amount of time			37%</a:t>
            </a:r>
          </a:p>
          <a:p>
            <a:pPr indent="-342900"/>
            <a:r>
              <a:rPr lang="en-US" sz="2000" dirty="0"/>
              <a:t>Next step unclear				23%</a:t>
            </a:r>
          </a:p>
          <a:p>
            <a:pPr indent="-342900"/>
            <a:r>
              <a:rPr lang="en-US" sz="2000" dirty="0"/>
              <a:t>Process too long and complicated		17%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Legal Aspects of Recruitment</a:t>
            </a:r>
          </a:p>
        </p:txBody>
      </p:sp>
      <p:sp>
        <p:nvSpPr>
          <p:cNvPr id="3" name="Content Placeholder 2"/>
          <p:cNvSpPr>
            <a:spLocks noGrp="1"/>
          </p:cNvSpPr>
          <p:nvPr>
            <p:ph idx="1"/>
          </p:nvPr>
        </p:nvSpPr>
        <p:spPr/>
        <p:txBody>
          <a:bodyPr>
            <a:normAutofit/>
          </a:bodyPr>
          <a:lstStyle/>
          <a:p>
            <a:r>
              <a:rPr lang="en-US" sz="2200" dirty="0"/>
              <a:t>While a sound recruitment process helps in appointing the most capable person, it is also essential to ensure that you fulfill all legal requirements. The law that governs recruitment is not designed to constrict an </a:t>
            </a:r>
            <a:r>
              <a:rPr lang="en-US" sz="2200" dirty="0" err="1"/>
              <a:t>organisation’s</a:t>
            </a:r>
            <a:r>
              <a:rPr lang="en-US" sz="2200" dirty="0"/>
              <a:t> choice, it is rather to assure fair access to jobs.</a:t>
            </a:r>
          </a:p>
          <a:p>
            <a:pPr algn="just"/>
            <a:endParaRPr lang="en-US" sz="22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You have to make sure that interviewers are clear about how the selection criteria will be weighted. In other words, which criteria are essential and which are desirable.</a:t>
            </a:r>
          </a:p>
          <a:p>
            <a:r>
              <a:rPr lang="en-US" dirty="0">
                <a:solidFill>
                  <a:srgbClr val="564B3C"/>
                </a:solidFill>
              </a:rPr>
              <a:t>You need to assign responsibility in terms of who asks what. This means that basic questions should be prepared for each factor/ criterion- both main questions and likely follow-ups. This does not mean that additional questions cannot be used to probe for further detail, but these basic questions will establish the standard for questioning each candidate you see. </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564B3C"/>
                </a:solidFill>
              </a:rPr>
              <a:t>You will also need to check that everyone has been trained in interviewing skills and techniques.</a:t>
            </a:r>
          </a:p>
          <a:p>
            <a:r>
              <a:rPr lang="en-US" dirty="0">
                <a:solidFill>
                  <a:srgbClr val="564B3C"/>
                </a:solidFill>
              </a:rPr>
              <a:t>Interviewers must also be encouraged to keep to time. It gives a poor impression to run over the allotted time, and there must be space between each candidate for interviewers to record their comments.</a:t>
            </a:r>
          </a:p>
          <a:p>
            <a:r>
              <a:rPr lang="en-US" dirty="0">
                <a:solidFill>
                  <a:srgbClr val="564B3C"/>
                </a:solidFill>
              </a:rPr>
              <a:t>In terms of practicalities, make sure that your interview room is quiet, private, well lit and accessible. Make sure the room is set out to put people at ease. Avoid barriers such as desks, if at all possible, and make sure you won’t be interrupted. Also check arrangements have been made to greet each candidate and offer refreshments.</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Conducting the interview</a:t>
            </a:r>
          </a:p>
        </p:txBody>
      </p:sp>
      <p:sp>
        <p:nvSpPr>
          <p:cNvPr id="3" name="Content Placeholder 2"/>
          <p:cNvSpPr>
            <a:spLocks noGrp="1"/>
          </p:cNvSpPr>
          <p:nvPr>
            <p:ph idx="1"/>
          </p:nvPr>
        </p:nvSpPr>
        <p:spPr/>
        <p:txBody>
          <a:bodyPr/>
          <a:lstStyle/>
          <a:p>
            <a:pPr marL="0" indent="0" algn="just">
              <a:buNone/>
            </a:pPr>
            <a:r>
              <a:rPr lang="en-US" b="1" u="sng" dirty="0"/>
              <a:t>Welcome the Candidate</a:t>
            </a:r>
            <a:endParaRPr lang="en-US" b="1" dirty="0"/>
          </a:p>
          <a:p>
            <a:r>
              <a:rPr lang="en-US" dirty="0"/>
              <a:t>Greet each candidate by name. introduce yourselves and thank them for coming. Ask them about their journey to put them at ease. Explain what kind of interview it is going to be, how long you expect it to take and its format. Ask if they have any questions before you start. Setting the scene in this way and involving them at an early stage helps to remove early tensions.</a:t>
            </a:r>
          </a:p>
          <a:p>
            <a:pPr algn="just"/>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Collect the detail you need</a:t>
            </a:r>
            <a:endParaRPr lang="en-US" b="1" dirty="0">
              <a:solidFill>
                <a:srgbClr val="564B3C"/>
              </a:solidFill>
            </a:endParaRPr>
          </a:p>
          <a:p>
            <a:r>
              <a:rPr lang="en-US" dirty="0">
                <a:solidFill>
                  <a:srgbClr val="564B3C"/>
                </a:solidFill>
              </a:rPr>
              <a:t>The same interviewer should put the same basic questions to all candidates. This ensures fairness in the interview process, but should not rule out asking supplementary questions to probe for information. Make sure you ask each candidate to supply specific examples/ evidence of their experience and abilities to show how they are suited to the role.</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Record Relevant Information</a:t>
            </a:r>
            <a:endParaRPr lang="en-US" dirty="0">
              <a:solidFill>
                <a:srgbClr val="564B3C"/>
              </a:solidFill>
            </a:endParaRPr>
          </a:p>
          <a:p>
            <a:r>
              <a:rPr lang="en-US" dirty="0">
                <a:solidFill>
                  <a:srgbClr val="564B3C"/>
                </a:solidFill>
              </a:rPr>
              <a:t>Make a note of key information and explain to the candidates what you are doing and why. Do not rely on memory. You don’t need to make copious notes, but do record all essential information- in particular, evidence which highlights the ways in which they meet the essential criteria. </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a:solidFill>
                  <a:srgbClr val="564B3C"/>
                </a:solidFill>
              </a:rPr>
              <a:t>Records are useful for several reasons:</a:t>
            </a:r>
            <a:endParaRPr lang="en-US" dirty="0">
              <a:solidFill>
                <a:srgbClr val="564B3C"/>
              </a:solidFill>
            </a:endParaRPr>
          </a:p>
          <a:p>
            <a:r>
              <a:rPr lang="en-US" dirty="0">
                <a:solidFill>
                  <a:srgbClr val="564B3C"/>
                </a:solidFill>
              </a:rPr>
              <a:t>To jog your memory when you compare candidates before reaching your final decision.</a:t>
            </a:r>
          </a:p>
          <a:p>
            <a:r>
              <a:rPr lang="en-US" dirty="0">
                <a:solidFill>
                  <a:srgbClr val="564B3C"/>
                </a:solidFill>
              </a:rPr>
              <a:t>To help interviewers recall information when giving feedback to unsuccessful candidates.</a:t>
            </a:r>
          </a:p>
          <a:p>
            <a:r>
              <a:rPr lang="en-US" dirty="0">
                <a:solidFill>
                  <a:srgbClr val="564B3C"/>
                </a:solidFill>
              </a:rPr>
              <a:t>To have a record of proceedings for protection if a candidate accuses you of discrimination.</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Recording information</a:t>
            </a:r>
          </a:p>
        </p:txBody>
      </p:sp>
      <p:graphicFrame>
        <p:nvGraphicFramePr>
          <p:cNvPr id="4" name="Content Placeholder 3"/>
          <p:cNvGraphicFramePr>
            <a:graphicFrameLocks noGrp="1"/>
          </p:cNvGraphicFramePr>
          <p:nvPr>
            <p:ph idx="1"/>
          </p:nvPr>
        </p:nvGraphicFramePr>
        <p:xfrm>
          <a:off x="498475" y="1981200"/>
          <a:ext cx="7556499" cy="4719320"/>
        </p:xfrm>
        <a:graphic>
          <a:graphicData uri="http://schemas.openxmlformats.org/drawingml/2006/table">
            <a:tbl>
              <a:tblPr firstRow="1" bandRow="1">
                <a:tableStyleId>{5C22544A-7EE6-4342-B048-85BDC9FD1C3A}</a:tableStyleId>
              </a:tblPr>
              <a:tblGrid>
                <a:gridCol w="2518833">
                  <a:extLst>
                    <a:ext uri="{9D8B030D-6E8A-4147-A177-3AD203B41FA5}">
                      <a16:colId xmlns:a16="http://schemas.microsoft.com/office/drawing/2014/main" val="20000"/>
                    </a:ext>
                  </a:extLst>
                </a:gridCol>
                <a:gridCol w="2518833">
                  <a:extLst>
                    <a:ext uri="{9D8B030D-6E8A-4147-A177-3AD203B41FA5}">
                      <a16:colId xmlns:a16="http://schemas.microsoft.com/office/drawing/2014/main" val="20001"/>
                    </a:ext>
                  </a:extLst>
                </a:gridCol>
                <a:gridCol w="2518833">
                  <a:extLst>
                    <a:ext uri="{9D8B030D-6E8A-4147-A177-3AD203B41FA5}">
                      <a16:colId xmlns:a16="http://schemas.microsoft.com/office/drawing/2014/main" val="20002"/>
                    </a:ext>
                  </a:extLst>
                </a:gridCol>
              </a:tblGrid>
              <a:tr h="370840">
                <a:tc>
                  <a:txBody>
                    <a:bodyPr/>
                    <a:lstStyle/>
                    <a:p>
                      <a:pPr algn="ctr"/>
                      <a:endParaRPr lang="en-US" dirty="0"/>
                    </a:p>
                  </a:txBody>
                  <a:tcPr marL="83961" marR="83961"/>
                </a:tc>
                <a:tc>
                  <a:txBody>
                    <a:bodyPr/>
                    <a:lstStyle/>
                    <a:p>
                      <a:pPr algn="ctr"/>
                      <a:r>
                        <a:rPr lang="en-US" dirty="0"/>
                        <a:t>CANDIDATE</a:t>
                      </a:r>
                    </a:p>
                  </a:txBody>
                  <a:tcPr marL="83961" marR="83961"/>
                </a:tc>
                <a:tc>
                  <a:txBody>
                    <a:bodyPr/>
                    <a:lstStyle/>
                    <a:p>
                      <a:pPr algn="ctr"/>
                      <a:endParaRPr lang="en-US" dirty="0"/>
                    </a:p>
                  </a:txBody>
                  <a:tcPr marL="83961" marR="83961"/>
                </a:tc>
                <a:extLst>
                  <a:ext uri="{0D108BD9-81ED-4DB2-BD59-A6C34878D82A}">
                    <a16:rowId xmlns:a16="http://schemas.microsoft.com/office/drawing/2014/main" val="10000"/>
                  </a:ext>
                </a:extLst>
              </a:tr>
              <a:tr h="370840">
                <a:tc>
                  <a:txBody>
                    <a:bodyPr/>
                    <a:lstStyle/>
                    <a:p>
                      <a:pPr algn="ctr"/>
                      <a:r>
                        <a:rPr lang="en-US" dirty="0">
                          <a:solidFill>
                            <a:srgbClr val="564B3C"/>
                          </a:solidFill>
                        </a:rPr>
                        <a:t>Criteria and Weighting</a:t>
                      </a:r>
                    </a:p>
                  </a:txBody>
                  <a:tcPr marL="83961" marR="83961"/>
                </a:tc>
                <a:tc>
                  <a:txBody>
                    <a:bodyPr/>
                    <a:lstStyle/>
                    <a:p>
                      <a:pPr algn="ctr"/>
                      <a:r>
                        <a:rPr lang="en-US" dirty="0">
                          <a:solidFill>
                            <a:srgbClr val="564B3C"/>
                          </a:solidFill>
                        </a:rPr>
                        <a:t>Grade/Assessment</a:t>
                      </a:r>
                    </a:p>
                  </a:txBody>
                  <a:tcPr marL="83961" marR="83961"/>
                </a:tc>
                <a:tc>
                  <a:txBody>
                    <a:bodyPr/>
                    <a:lstStyle/>
                    <a:p>
                      <a:pPr algn="ctr"/>
                      <a:r>
                        <a:rPr lang="en-US" dirty="0">
                          <a:solidFill>
                            <a:srgbClr val="564B3C"/>
                          </a:solidFill>
                        </a:rPr>
                        <a:t>Evidence/Comments</a:t>
                      </a:r>
                    </a:p>
                  </a:txBody>
                  <a:tcPr marL="83961" marR="83961"/>
                </a:tc>
                <a:extLst>
                  <a:ext uri="{0D108BD9-81ED-4DB2-BD59-A6C34878D82A}">
                    <a16:rowId xmlns:a16="http://schemas.microsoft.com/office/drawing/2014/main" val="10001"/>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02"/>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03"/>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04"/>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05"/>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06"/>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07"/>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08"/>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09"/>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10"/>
                  </a:ext>
                </a:extLst>
              </a:tr>
              <a:tr h="370840">
                <a:tc>
                  <a:txBody>
                    <a:bodyPr/>
                    <a:lstStyle/>
                    <a:p>
                      <a:pPr algn="ctr"/>
                      <a:endParaRPr lang="en-US" dirty="0"/>
                    </a:p>
                  </a:txBody>
                  <a:tcPr marL="83961" marR="83961"/>
                </a:tc>
                <a:tc>
                  <a:txBody>
                    <a:bodyPr/>
                    <a:lstStyle/>
                    <a:p>
                      <a:pPr algn="ctr"/>
                      <a:endParaRPr lang="en-US" dirty="0"/>
                    </a:p>
                  </a:txBody>
                  <a:tcPr marL="83961" marR="83961"/>
                </a:tc>
                <a:tc>
                  <a:txBody>
                    <a:bodyPr/>
                    <a:lstStyle/>
                    <a:p>
                      <a:pPr algn="ctr"/>
                      <a:endParaRPr lang="en-US" dirty="0"/>
                    </a:p>
                  </a:txBody>
                  <a:tcPr marL="83961" marR="83961"/>
                </a:tc>
                <a:extLst>
                  <a:ext uri="{0D108BD9-81ED-4DB2-BD59-A6C34878D82A}">
                    <a16:rowId xmlns:a16="http://schemas.microsoft.com/office/drawing/2014/main" val="10011"/>
                  </a:ext>
                </a:extLst>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Answer Candidate’s Questions</a:t>
            </a:r>
            <a:endParaRPr lang="en-US" b="1" dirty="0">
              <a:solidFill>
                <a:srgbClr val="564B3C"/>
              </a:solidFill>
            </a:endParaRPr>
          </a:p>
          <a:p>
            <a:r>
              <a:rPr lang="en-US" dirty="0">
                <a:solidFill>
                  <a:srgbClr val="564B3C"/>
                </a:solidFill>
              </a:rPr>
              <a:t>Candidates often leave the interview feeling they have been pumped for information and received nothing in return. In other words, they have had no opportunity to find out what they need to know about the job and the </a:t>
            </a:r>
            <a:r>
              <a:rPr lang="en-US" dirty="0" err="1">
                <a:solidFill>
                  <a:srgbClr val="564B3C"/>
                </a:solidFill>
              </a:rPr>
              <a:t>organisation</a:t>
            </a:r>
            <a:r>
              <a:rPr lang="en-US" dirty="0">
                <a:solidFill>
                  <a:srgbClr val="564B3C"/>
                </a:solidFill>
              </a:rPr>
              <a:t>. Take time to answer questions fully and beware of giving an unrealistic assessment of the job and the business. If you do this and the reality is very different, the new appointee may not stay with you long.</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Close the Interview</a:t>
            </a:r>
            <a:endParaRPr lang="en-US" dirty="0">
              <a:solidFill>
                <a:srgbClr val="564B3C"/>
              </a:solidFill>
            </a:endParaRPr>
          </a:p>
          <a:p>
            <a:pPr marL="0" indent="0" algn="just">
              <a:buNone/>
            </a:pPr>
            <a:r>
              <a:rPr lang="en-US" dirty="0">
                <a:solidFill>
                  <a:srgbClr val="564B3C"/>
                </a:solidFill>
              </a:rPr>
              <a:t>Cover these issues as the interview is brought to a close:</a:t>
            </a:r>
          </a:p>
          <a:p>
            <a:pPr algn="just"/>
            <a:r>
              <a:rPr lang="en-US" dirty="0">
                <a:solidFill>
                  <a:srgbClr val="564B3C"/>
                </a:solidFill>
              </a:rPr>
              <a:t>Do you have any further questions about the job or our work?</a:t>
            </a:r>
          </a:p>
          <a:p>
            <a:pPr algn="just"/>
            <a:r>
              <a:rPr lang="en-US" dirty="0">
                <a:solidFill>
                  <a:srgbClr val="564B3C"/>
                </a:solidFill>
              </a:rPr>
              <a:t>If we offered you the job, would you accept it?</a:t>
            </a:r>
          </a:p>
          <a:p>
            <a:pPr algn="just"/>
            <a:r>
              <a:rPr lang="en-US" dirty="0">
                <a:solidFill>
                  <a:srgbClr val="564B3C"/>
                </a:solidFill>
              </a:rPr>
              <a:t>I’ll explain to you now what happens next in terms of reaching a decision.</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u="sng" dirty="0">
                <a:solidFill>
                  <a:srgbClr val="564B3C"/>
                </a:solidFill>
              </a:rPr>
              <a:t>Reaching a Decision</a:t>
            </a:r>
            <a:endParaRPr lang="en-US" b="1" dirty="0">
              <a:solidFill>
                <a:srgbClr val="564B3C"/>
              </a:solidFill>
            </a:endParaRPr>
          </a:p>
          <a:p>
            <a:r>
              <a:rPr lang="en-US" dirty="0">
                <a:solidFill>
                  <a:srgbClr val="564B3C"/>
                </a:solidFill>
              </a:rPr>
              <a:t>After all the candidates have been interviewed, you will make a joint decision. Meet as a group and provide everyone with the opportunity to discuss their opinions. This can be time-consuming but if everyone is briefed as to what you are looking for, consensus should not take too long. When a decision has been made, record your reasons for selection and non-selection.</a:t>
            </a:r>
          </a:p>
          <a:p>
            <a:endParaRPr lang="en-US" dirty="0"/>
          </a:p>
        </p:txBody>
      </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Developing Yourself as an Effective Team Member.ppt</Template>
  <TotalTime>0</TotalTime>
  <Words>9017</Words>
  <Application>Microsoft Office PowerPoint</Application>
  <PresentationFormat>On-screen Show (4:3)</PresentationFormat>
  <Paragraphs>531</Paragraphs>
  <Slides>130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130</vt:i4>
      </vt:variant>
    </vt:vector>
  </HeadingPairs>
  <TitlesOfParts>
    <vt:vector size="136" baseType="lpstr">
      <vt:lpstr>Arial</vt:lpstr>
      <vt:lpstr>Calibri</vt:lpstr>
      <vt:lpstr>ＭＳ Ｐゴシック</vt:lpstr>
      <vt:lpstr>Rockwell</vt:lpstr>
      <vt:lpstr>Wingdings</vt:lpstr>
      <vt:lpstr>Advantage</vt:lpstr>
      <vt:lpstr>PowerPoint Presentation</vt:lpstr>
      <vt:lpstr>Introduction</vt:lpstr>
      <vt:lpstr>PowerPoint Presentation</vt:lpstr>
      <vt:lpstr>Recruitment Policies and Procedures</vt:lpstr>
      <vt:lpstr>PowerPoint Presentation</vt:lpstr>
      <vt:lpstr>PowerPoint Presentation</vt:lpstr>
      <vt:lpstr>PowerPoint Presentation</vt:lpstr>
      <vt:lpstr>PowerPoint Presentation</vt:lpstr>
      <vt:lpstr>Legal Aspects of Recruitment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Policy Essentials</vt:lpstr>
      <vt:lpstr>PowerPoint Presentation</vt:lpstr>
      <vt:lpstr>Job Analysis</vt:lpstr>
      <vt:lpstr>PowerPoint Presentation</vt:lpstr>
      <vt:lpstr>Who To Involve</vt:lpstr>
      <vt:lpstr>PowerPoint Presentation</vt:lpstr>
      <vt:lpstr>What you need to find out</vt:lpstr>
      <vt:lpstr>Job Analysis Methodology</vt:lpstr>
      <vt:lpstr>PowerPoint Presentation</vt:lpstr>
      <vt:lpstr>PowerPoint Presentation</vt:lpstr>
      <vt:lpstr>PowerPoint Presentation</vt:lpstr>
      <vt:lpstr>PowerPoint Presentation</vt:lpstr>
      <vt:lpstr>PowerPoint Presentation</vt:lpstr>
      <vt:lpstr>PowerPoint Presentation</vt:lpstr>
      <vt:lpstr>The Job Description and Person Specification</vt:lpstr>
      <vt:lpstr>Why these documents are important</vt:lpstr>
      <vt:lpstr>PowerPoint Presentation</vt:lpstr>
      <vt:lpstr>PowerPoint Presentation</vt:lpstr>
      <vt:lpstr>Writing a Job Description</vt:lpstr>
      <vt:lpstr>Checklist- writing a Job Description</vt:lpstr>
      <vt:lpstr>PowerPoint Presentation</vt:lpstr>
      <vt:lpstr>Putting together a Person Specification</vt:lpstr>
      <vt:lpstr>Formats for developing a person specification</vt:lpstr>
      <vt:lpstr>The most common format usually includes the following information</vt:lpstr>
      <vt:lpstr>Checklist- putting together a Person Specification</vt:lpstr>
      <vt:lpstr>PowerPoint Presentation</vt:lpstr>
      <vt:lpstr>Methods of Advertising</vt:lpstr>
      <vt:lpstr>PowerPoint Presentation</vt:lpstr>
      <vt:lpstr>PowerPoint Presentation</vt:lpstr>
      <vt:lpstr>Four main choices in Press Advertising</vt:lpstr>
      <vt:lpstr>PowerPoint Presentation</vt:lpstr>
      <vt:lpstr>PowerPoint Presentation</vt:lpstr>
      <vt:lpstr>Getting the best from the press</vt:lpstr>
      <vt:lpstr>PowerPoint Presentation</vt:lpstr>
      <vt:lpstr>Working with an agency </vt:lpstr>
      <vt:lpstr>PowerPoint Presentation</vt:lpstr>
      <vt:lpstr>Putting together a recruitment advert</vt:lpstr>
      <vt:lpstr>PowerPoint Presentation</vt:lpstr>
      <vt:lpstr>PowerPoint Presentation</vt:lpstr>
      <vt:lpstr>PowerPoint Presentation</vt:lpstr>
      <vt:lpstr>PowerPoint Presentation</vt:lpstr>
      <vt:lpstr>PowerPoint Presentation</vt:lpstr>
      <vt:lpstr>A checklist of points to bear in mind when preparing a recruitment advert</vt:lpstr>
      <vt:lpstr>Using the Internet</vt:lpstr>
      <vt:lpstr>Alternative methods of recruitment</vt:lpstr>
      <vt:lpstr>External organisations</vt:lpstr>
      <vt:lpstr>PowerPoint Presentation</vt:lpstr>
      <vt:lpstr>PowerPoint Presentation</vt:lpstr>
      <vt:lpstr>PowerPoint Presentation</vt:lpstr>
      <vt:lpstr>Questions to ask an external agency</vt:lpstr>
      <vt:lpstr>PowerPoint Presentation</vt:lpstr>
      <vt:lpstr>PowerPoint Presentation</vt:lpstr>
      <vt:lpstr>Going it alone</vt:lpstr>
      <vt:lpstr>PowerPoint Presentation</vt:lpstr>
      <vt:lpstr>Creating a shortlist</vt:lpstr>
      <vt:lpstr>PowerPoint Presentation</vt:lpstr>
      <vt:lpstr>PowerPoint Presentation</vt:lpstr>
      <vt:lpstr>Applying consistent criteria</vt:lpstr>
      <vt:lpstr>Selection interview</vt:lpstr>
      <vt:lpstr>PowerPoint Presentation</vt:lpstr>
      <vt:lpstr>Building a shortlist</vt:lpstr>
      <vt:lpstr>PowerPoint Presentation</vt:lpstr>
      <vt:lpstr>What to do next</vt:lpstr>
      <vt:lpstr>A poor response</vt:lpstr>
      <vt:lpstr>PowerPoint Presentation</vt:lpstr>
      <vt:lpstr>Types of interview</vt:lpstr>
      <vt:lpstr>PowerPoint Presentation</vt:lpstr>
      <vt:lpstr>PowerPoint Presentation</vt:lpstr>
      <vt:lpstr>PowerPoint Presentation</vt:lpstr>
      <vt:lpstr>Preparing for an interview</vt:lpstr>
      <vt:lpstr>Job candidates see these problems in the interview process</vt:lpstr>
      <vt:lpstr>PowerPoint Presentation</vt:lpstr>
      <vt:lpstr>PowerPoint Presentation</vt:lpstr>
      <vt:lpstr>Conducting the interview</vt:lpstr>
      <vt:lpstr>PowerPoint Presentation</vt:lpstr>
      <vt:lpstr>PowerPoint Presentation</vt:lpstr>
      <vt:lpstr>PowerPoint Presentation</vt:lpstr>
      <vt:lpstr>Recording information</vt:lpstr>
      <vt:lpstr>PowerPoint Presentation</vt:lpstr>
      <vt:lpstr>PowerPoint Presentation</vt:lpstr>
      <vt:lpstr>PowerPoint Presentation</vt:lpstr>
      <vt:lpstr>Effective interview questioning</vt:lpstr>
      <vt:lpstr>Types of question</vt:lpstr>
      <vt:lpstr>PowerPoint Presentation</vt:lpstr>
      <vt:lpstr>PowerPoint Presentation</vt:lpstr>
      <vt:lpstr>PowerPoint Presentation</vt:lpstr>
      <vt:lpstr>What do you hope to find out?</vt:lpstr>
      <vt:lpstr>PowerPoint Presentation</vt:lpstr>
      <vt:lpstr>PowerPoint Presentation</vt:lpstr>
      <vt:lpstr>Questions to avoid and why?</vt:lpstr>
      <vt:lpstr>PowerPoint Presentation</vt:lpstr>
      <vt:lpstr>PowerPoint Presentation</vt:lpstr>
      <vt:lpstr>PowerPoint Presentation</vt:lpstr>
      <vt:lpstr>Potentially discriminatory questions</vt:lpstr>
      <vt:lpstr>PowerPoint Presentation</vt:lpstr>
      <vt:lpstr>Sample interview questions</vt:lpstr>
      <vt:lpstr>PowerPoint Presentation</vt:lpstr>
      <vt:lpstr>Interviewing skills</vt:lpstr>
      <vt:lpstr>PowerPoint Presentation</vt:lpstr>
      <vt:lpstr>The following points may help: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While you’re interpreting non-verbal communication signals from candidates, it’s equally important to be aware of the messages you transmit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Recruitment and Selection of New Staff in the Workplace</dc:title>
  <dc:creator/>
  <cp:lastModifiedBy>root</cp:lastModifiedBy>
  <cp:revision>48</cp:revision>
  <cp:lastPrinted>2016-02-24T04:54:24Z</cp:lastPrinted>
  <dcterms:created xsi:type="dcterms:W3CDTF">2016-02-24T04:54:24Z</dcterms:created>
  <dcterms:modified xsi:type="dcterms:W3CDTF">2016-02-24T20:59:27Z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1033-10.1.0.5460</vt:lpwstr>
  </property>
</Properties>
</file>