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502" r:id="rId2"/>
    <p:sldId id="369" r:id="rId3"/>
    <p:sldId id="485" r:id="rId4"/>
    <p:sldId id="444" r:id="rId5"/>
    <p:sldId id="486" r:id="rId6"/>
    <p:sldId id="370" r:id="rId7"/>
    <p:sldId id="487" r:id="rId8"/>
    <p:sldId id="488" r:id="rId9"/>
    <p:sldId id="445" r:id="rId10"/>
    <p:sldId id="446" r:id="rId11"/>
    <p:sldId id="489" r:id="rId12"/>
    <p:sldId id="490" r:id="rId13"/>
    <p:sldId id="447" r:id="rId14"/>
    <p:sldId id="491" r:id="rId15"/>
    <p:sldId id="448" r:id="rId16"/>
    <p:sldId id="374" r:id="rId17"/>
    <p:sldId id="449" r:id="rId18"/>
    <p:sldId id="492" r:id="rId19"/>
    <p:sldId id="493" r:id="rId20"/>
    <p:sldId id="494" r:id="rId21"/>
    <p:sldId id="450" r:id="rId22"/>
    <p:sldId id="451" r:id="rId23"/>
    <p:sldId id="452" r:id="rId24"/>
    <p:sldId id="453" r:id="rId25"/>
    <p:sldId id="454" r:id="rId26"/>
    <p:sldId id="455" r:id="rId27"/>
    <p:sldId id="456" r:id="rId28"/>
    <p:sldId id="457" r:id="rId29"/>
    <p:sldId id="458" r:id="rId30"/>
    <p:sldId id="459" r:id="rId31"/>
    <p:sldId id="460" r:id="rId32"/>
    <p:sldId id="461" r:id="rId33"/>
    <p:sldId id="462" r:id="rId34"/>
    <p:sldId id="463" r:id="rId35"/>
    <p:sldId id="464" r:id="rId36"/>
    <p:sldId id="465" r:id="rId37"/>
    <p:sldId id="466" r:id="rId38"/>
    <p:sldId id="467" r:id="rId39"/>
    <p:sldId id="473" r:id="rId40"/>
    <p:sldId id="474" r:id="rId41"/>
    <p:sldId id="475" r:id="rId42"/>
    <p:sldId id="476" r:id="rId43"/>
    <p:sldId id="477" r:id="rId44"/>
    <p:sldId id="478" r:id="rId45"/>
    <p:sldId id="479" r:id="rId46"/>
    <p:sldId id="480" r:id="rId47"/>
    <p:sldId id="481" r:id="rId48"/>
    <p:sldId id="482" r:id="rId49"/>
    <p:sldId id="483" r:id="rId50"/>
    <p:sldId id="484" r:id="rId51"/>
    <p:sldId id="468" r:id="rId52"/>
    <p:sldId id="469" r:id="rId53"/>
    <p:sldId id="470" r:id="rId54"/>
    <p:sldId id="471" r:id="rId55"/>
    <p:sldId id="472" r:id="rId56"/>
    <p:sldId id="495" r:id="rId57"/>
    <p:sldId id="498" r:id="rId58"/>
    <p:sldId id="496" r:id="rId59"/>
    <p:sldId id="499" r:id="rId60"/>
    <p:sldId id="497" r:id="rId61"/>
    <p:sldId id="500" r:id="rId62"/>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Rockwell" pitchFamily="18" charset="0"/>
        <a:ea typeface="ＭＳ Ｐゴシック" pitchFamily="34" charset="-128"/>
        <a:cs typeface="+mn-cs"/>
      </a:defRPr>
    </a:lvl1pPr>
    <a:lvl2pPr marL="457200" algn="l" rtl="0" fontAlgn="base">
      <a:spcBef>
        <a:spcPct val="0"/>
      </a:spcBef>
      <a:spcAft>
        <a:spcPct val="0"/>
      </a:spcAft>
      <a:defRPr b="1" kern="1200">
        <a:solidFill>
          <a:schemeClr val="tx1"/>
        </a:solidFill>
        <a:latin typeface="Rockwell" pitchFamily="18" charset="0"/>
        <a:ea typeface="ＭＳ Ｐゴシック" pitchFamily="34" charset="-128"/>
        <a:cs typeface="+mn-cs"/>
      </a:defRPr>
    </a:lvl2pPr>
    <a:lvl3pPr marL="914400" algn="l" rtl="0" fontAlgn="base">
      <a:spcBef>
        <a:spcPct val="0"/>
      </a:spcBef>
      <a:spcAft>
        <a:spcPct val="0"/>
      </a:spcAft>
      <a:defRPr b="1" kern="1200">
        <a:solidFill>
          <a:schemeClr val="tx1"/>
        </a:solidFill>
        <a:latin typeface="Rockwell" pitchFamily="18" charset="0"/>
        <a:ea typeface="ＭＳ Ｐゴシック" pitchFamily="34" charset="-128"/>
        <a:cs typeface="+mn-cs"/>
      </a:defRPr>
    </a:lvl3pPr>
    <a:lvl4pPr marL="1371600" algn="l" rtl="0" fontAlgn="base">
      <a:spcBef>
        <a:spcPct val="0"/>
      </a:spcBef>
      <a:spcAft>
        <a:spcPct val="0"/>
      </a:spcAft>
      <a:defRPr b="1" kern="1200">
        <a:solidFill>
          <a:schemeClr val="tx1"/>
        </a:solidFill>
        <a:latin typeface="Rockwell" pitchFamily="18" charset="0"/>
        <a:ea typeface="ＭＳ Ｐゴシック" pitchFamily="34" charset="-128"/>
        <a:cs typeface="+mn-cs"/>
      </a:defRPr>
    </a:lvl4pPr>
    <a:lvl5pPr marL="1828800" algn="l" rtl="0" fontAlgn="base">
      <a:spcBef>
        <a:spcPct val="0"/>
      </a:spcBef>
      <a:spcAft>
        <a:spcPct val="0"/>
      </a:spcAft>
      <a:defRPr b="1" kern="1200">
        <a:solidFill>
          <a:schemeClr val="tx1"/>
        </a:solidFill>
        <a:latin typeface="Rockwell" pitchFamily="18" charset="0"/>
        <a:ea typeface="ＭＳ Ｐゴシック" pitchFamily="34" charset="-128"/>
        <a:cs typeface="+mn-cs"/>
      </a:defRPr>
    </a:lvl5pPr>
    <a:lvl6pPr marL="2286000" algn="l" defTabSz="914400" rtl="0" eaLnBrk="1" latinLnBrk="0" hangingPunct="1">
      <a:defRPr b="1" kern="1200">
        <a:solidFill>
          <a:schemeClr val="tx1"/>
        </a:solidFill>
        <a:latin typeface="Rockwell" pitchFamily="18" charset="0"/>
        <a:ea typeface="ＭＳ Ｐゴシック" pitchFamily="34" charset="-128"/>
        <a:cs typeface="+mn-cs"/>
      </a:defRPr>
    </a:lvl6pPr>
    <a:lvl7pPr marL="2743200" algn="l" defTabSz="914400" rtl="0" eaLnBrk="1" latinLnBrk="0" hangingPunct="1">
      <a:defRPr b="1" kern="1200">
        <a:solidFill>
          <a:schemeClr val="tx1"/>
        </a:solidFill>
        <a:latin typeface="Rockwell" pitchFamily="18" charset="0"/>
        <a:ea typeface="ＭＳ Ｐゴシック" pitchFamily="34" charset="-128"/>
        <a:cs typeface="+mn-cs"/>
      </a:defRPr>
    </a:lvl7pPr>
    <a:lvl8pPr marL="3200400" algn="l" defTabSz="914400" rtl="0" eaLnBrk="1" latinLnBrk="0" hangingPunct="1">
      <a:defRPr b="1" kern="1200">
        <a:solidFill>
          <a:schemeClr val="tx1"/>
        </a:solidFill>
        <a:latin typeface="Rockwell" pitchFamily="18" charset="0"/>
        <a:ea typeface="ＭＳ Ｐゴシック" pitchFamily="34" charset="-128"/>
        <a:cs typeface="+mn-cs"/>
      </a:defRPr>
    </a:lvl8pPr>
    <a:lvl9pPr marL="3657600" algn="l" defTabSz="914400" rtl="0" eaLnBrk="1" latinLnBrk="0" hangingPunct="1">
      <a:defRPr b="1" kern="1200">
        <a:solidFill>
          <a:schemeClr val="tx1"/>
        </a:solidFill>
        <a:latin typeface="Rockwell"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432143"/>
    <a:srgbClr val="331933"/>
    <a:srgbClr val="F50516"/>
    <a:srgbClr val="AE0420"/>
    <a:srgbClr val="FFCC00"/>
    <a:srgbClr val="FFCC66"/>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97" autoAdjust="0"/>
    <p:restoredTop sz="96252" autoAdjust="0"/>
  </p:normalViewPr>
  <p:slideViewPr>
    <p:cSldViewPr>
      <p:cViewPr varScale="1">
        <p:scale>
          <a:sx n="68" d="100"/>
          <a:sy n="68" d="100"/>
        </p:scale>
        <p:origin x="14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858000" cy="468313"/>
          </a:xfrm>
          <a:prstGeom prst="rect">
            <a:avLst/>
          </a:prstGeom>
        </p:spPr>
        <p:txBody>
          <a:bodyPr vert="horz" lIns="91440" tIns="45720" rIns="91440" bIns="45720" rtlCol="0"/>
          <a:lstStyle>
            <a:lvl1pPr algn="l">
              <a:defRPr sz="1200" b="0">
                <a:latin typeface="Arial" panose="02080604020202020204" charset="0"/>
                <a:ea typeface="ＭＳ Ｐゴシック" charset="0"/>
                <a:cs typeface="Arial" panose="02080604020202020204" charset="0"/>
              </a:defRPr>
            </a:lvl1pPr>
          </a:lstStyle>
          <a:p>
            <a:pPr>
              <a:defRPr/>
            </a:pPr>
            <a:r>
              <a:rPr lang="en-US" dirty="0"/>
              <a:t>Understanding the Importance of Quality Management within the Workplace</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b="0">
                <a:latin typeface="Arial" panose="02080604020202020204" charset="0"/>
                <a:ea typeface="ＭＳ Ｐゴシック" charset="0"/>
                <a:cs typeface="Arial" panose="0208060402020202020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b="0">
                <a:latin typeface="Arial" pitchFamily="34" charset="0"/>
              </a:defRPr>
            </a:lvl1pPr>
          </a:lstStyle>
          <a:p>
            <a:pPr>
              <a:defRPr/>
            </a:pPr>
            <a:fld id="{50AFA019-B74B-4DBF-93DC-02771DDBB3D5}" type="slidenum">
              <a:rPr lang="en-US"/>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b="0">
                <a:latin typeface="Calibri" charset="0"/>
                <a:ea typeface="ＭＳ Ｐゴシック" charset="0"/>
                <a:cs typeface="Arial" panose="02080604020202020204" charset="0"/>
              </a:defRPr>
            </a:lvl1pPr>
          </a:lstStyle>
          <a:p>
            <a:pPr>
              <a:defRPr/>
            </a:pPr>
            <a:r>
              <a:rPr lang="en-GB"/>
              <a:t>Introduction to Business Operations</a:t>
            </a:r>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b="0">
                <a:latin typeface="Calibri" pitchFamily="34" charset="0"/>
              </a:defRPr>
            </a:lvl1pPr>
          </a:lstStyle>
          <a:p>
            <a:pPr>
              <a:defRPr/>
            </a:pPr>
            <a:fld id="{BB58E8AC-25EC-4154-BA33-91B8C5C39B97}" type="datetime1">
              <a:rPr lang="en-SG"/>
              <a:t>24/2/2016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b="0">
                <a:latin typeface="Calibri" charset="0"/>
                <a:ea typeface="ＭＳ Ｐゴシック" charset="0"/>
                <a:cs typeface="Arial" panose="0208060402020202020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b="0">
                <a:latin typeface="Calibri" pitchFamily="34" charset="0"/>
              </a:defRPr>
            </a:lvl1pPr>
          </a:lstStyle>
          <a:p>
            <a:pPr>
              <a:defRPr/>
            </a:pPr>
            <a:fld id="{3F229DA5-169B-4BE4-8ECD-FE25101EA873}" type="slidenum">
              <a:rPr lang="en-GB"/>
              <a:t>‹#›</a:t>
            </a:fld>
            <a:endParaRPr lang="en-GB"/>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ln>
        </p:spPr>
      </p:sp>
      <p:sp>
        <p:nvSpPr>
          <p:cNvPr id="49155" name="Notes Placeholder 2"/>
          <p:cNvSpPr>
            <a:spLocks noGrp="1"/>
          </p:cNvSpPr>
          <p:nvPr>
            <p:ph type="body" idx="1"/>
          </p:nvPr>
        </p:nvSpPr>
        <p:spPr bwMode="auto">
          <a:noFill/>
        </p:spPr>
        <p:txBody>
          <a:bodyPr/>
          <a:lstStyle/>
          <a:p>
            <a:endParaRPr lang="en-US">
              <a:ea typeface="ＭＳ Ｐゴシック" pitchFamily="34" charset="-128"/>
            </a:endParaRPr>
          </a:p>
        </p:txBody>
      </p:sp>
      <p:sp>
        <p:nvSpPr>
          <p:cNvPr id="49156" name="Header Placeholder 3"/>
          <p:cNvSpPr>
            <a:spLocks noGrp="1"/>
          </p:cNvSpPr>
          <p:nvPr>
            <p:ph type="hdr" sz="quarter"/>
          </p:nvPr>
        </p:nvSpPr>
        <p:spPr bwMode="auto">
          <a:noFill/>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GB">
                <a:latin typeface="Calibri" pitchFamily="34" charset="0"/>
              </a:rPr>
              <a:t>Introduction to Business Operations</a:t>
            </a:r>
          </a:p>
        </p:txBody>
      </p:sp>
      <p:sp>
        <p:nvSpPr>
          <p:cNvPr id="49157" name="Slide Number Placeholder 4"/>
          <p:cNvSpPr>
            <a:spLocks noGrp="1"/>
          </p:cNvSpPr>
          <p:nvPr>
            <p:ph type="sldNum" sz="quarter" idx="5"/>
          </p:nvPr>
        </p:nvSpPr>
        <p:spPr bwMode="auto">
          <a:noFill/>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fld id="{D8271DAF-CC9D-4237-ACE8-64782A38DCCD}" type="slidenum">
              <a:rPr lang="en-GB" smtClean="0">
                <a:latin typeface="Calibri" pitchFamily="34" charset="0"/>
              </a:rPr>
              <a:t>12</a:t>
            </a:fld>
            <a:endParaRPr lang="en-GB">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p:txBody>
      </p:sp>
      <p:sp>
        <p:nvSpPr>
          <p:cNvPr id="4" name="Header Placeholder 3"/>
          <p:cNvSpPr>
            <a:spLocks noGrp="1"/>
          </p:cNvSpPr>
          <p:nvPr>
            <p:ph type="hdr" sz="quarter" idx="10"/>
          </p:nvPr>
        </p:nvSpPr>
        <p:spPr/>
        <p:txBody>
          <a:bodyPr/>
          <a:lstStyle/>
          <a:p>
            <a:pPr>
              <a:defRPr/>
            </a:pPr>
            <a:r>
              <a:rPr lang="en-GB"/>
              <a:t>Introduction to Business Operations</a:t>
            </a:r>
          </a:p>
        </p:txBody>
      </p:sp>
      <p:sp>
        <p:nvSpPr>
          <p:cNvPr id="5" name="Slide Number Placeholder 4"/>
          <p:cNvSpPr>
            <a:spLocks noGrp="1"/>
          </p:cNvSpPr>
          <p:nvPr>
            <p:ph type="sldNum" sz="quarter" idx="11"/>
          </p:nvPr>
        </p:nvSpPr>
        <p:spPr/>
        <p:txBody>
          <a:bodyPr/>
          <a:lstStyle/>
          <a:p>
            <a:pPr>
              <a:defRPr/>
            </a:pPr>
            <a:fld id="{3F229DA5-169B-4BE4-8ECD-FE25101EA873}" type="slidenum">
              <a:rPr lang="en-GB" smtClean="0"/>
              <a:t>14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ln>
        </p:spPr>
      </p:sp>
      <p:sp>
        <p:nvSpPr>
          <p:cNvPr id="50179" name="Notes Placeholder 2"/>
          <p:cNvSpPr>
            <a:spLocks noGrp="1"/>
          </p:cNvSpPr>
          <p:nvPr>
            <p:ph type="body" idx="1"/>
          </p:nvPr>
        </p:nvSpPr>
        <p:spPr bwMode="auto">
          <a:noFill/>
        </p:spPr>
        <p:txBody>
          <a:bodyPr/>
          <a:lstStyle/>
          <a:p>
            <a:endParaRPr lang="en-US">
              <a:ea typeface="ＭＳ Ｐゴシック" pitchFamily="34" charset="-128"/>
            </a:endParaRPr>
          </a:p>
        </p:txBody>
      </p:sp>
      <p:sp>
        <p:nvSpPr>
          <p:cNvPr id="50180" name="Header Placeholder 3"/>
          <p:cNvSpPr>
            <a:spLocks noGrp="1"/>
          </p:cNvSpPr>
          <p:nvPr>
            <p:ph type="hdr" sz="quarter"/>
          </p:nvPr>
        </p:nvSpPr>
        <p:spPr bwMode="auto">
          <a:noFill/>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GB">
                <a:latin typeface="Calibri" pitchFamily="34" charset="0"/>
              </a:rPr>
              <a:t>Introduction to Business Operations</a:t>
            </a:r>
          </a:p>
        </p:txBody>
      </p:sp>
      <p:sp>
        <p:nvSpPr>
          <p:cNvPr id="50181" name="Slide Number Placeholder 4"/>
          <p:cNvSpPr>
            <a:spLocks noGrp="1"/>
          </p:cNvSpPr>
          <p:nvPr>
            <p:ph type="sldNum" sz="quarter" idx="5"/>
          </p:nvPr>
        </p:nvSpPr>
        <p:spPr bwMode="auto">
          <a:noFill/>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fld id="{F6D43FE9-53AB-4F42-AE7C-6546D6C261AF}" type="slidenum">
              <a:rPr lang="en-GB" smtClean="0">
                <a:latin typeface="Calibri" pitchFamily="34" charset="0"/>
              </a:rPr>
              <a:t>20</a:t>
            </a:fld>
            <a:endParaRPr lang="en-GB">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5" name="Rectangle 4"/>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6" name="Rectangle 5"/>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7" name="Rectangle 6"/>
          <p:cNvSpPr/>
          <p:nvPr/>
        </p:nvSpPr>
        <p:spPr>
          <a:xfrm>
            <a:off x="4624388" y="228600"/>
            <a:ext cx="2057400" cy="20383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8" name="Rectangle 7"/>
          <p:cNvSpPr/>
          <p:nvPr/>
        </p:nvSpPr>
        <p:spPr>
          <a:xfrm>
            <a:off x="6802438" y="2378075"/>
            <a:ext cx="2057400" cy="2038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pic>
        <p:nvPicPr>
          <p:cNvPr id="10" name="Picture 12" descr="ETT Academy Long.png"/>
          <p:cNvPicPr>
            <a:picLocks noChangeAspect="1"/>
          </p:cNvPicPr>
          <p:nvPr/>
        </p:nvPicPr>
        <p:blipFill>
          <a:blip r:embed="rId2"/>
          <a:srcRect/>
          <a:stretch>
            <a:fillRect/>
          </a:stretch>
        </p:blipFill>
        <p:spPr bwMode="auto">
          <a:xfrm>
            <a:off x="381000" y="6248400"/>
            <a:ext cx="3962400" cy="304800"/>
          </a:xfrm>
          <a:prstGeom prst="rect">
            <a:avLst/>
          </a:prstGeom>
          <a:noFill/>
          <a:ln w="9525">
            <a:noFill/>
            <a:miter lim="800000"/>
            <a:headEnd/>
            <a:tailEnd/>
          </a:ln>
        </p:spPr>
      </p:pic>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1" name="Picture 12" descr="ilm.psd"/>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5288" y="5607050"/>
            <a:ext cx="1584325" cy="5683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0"/>
          </p:nvPr>
        </p:nvSpPr>
        <p:spPr/>
        <p:txBody>
          <a:bodyPr/>
          <a:lstStyle>
            <a:lvl1pPr>
              <a:defRPr/>
            </a:lvl1pPr>
          </a:lstStyle>
          <a:p>
            <a:pPr>
              <a:defRPr/>
            </a:pPr>
            <a:endParaRPr lang="en-GB"/>
          </a:p>
        </p:txBody>
      </p:sp>
      <p:sp>
        <p:nvSpPr>
          <p:cNvPr id="5" name="Slide Number Placeholder 4"/>
          <p:cNvSpPr>
            <a:spLocks noGrp="1"/>
          </p:cNvSpPr>
          <p:nvPr>
            <p:ph type="sldNum" sz="quarter" idx="11"/>
          </p:nvPr>
        </p:nvSpPr>
        <p:spPr/>
        <p:txBody>
          <a:bodyPr/>
          <a:lstStyle>
            <a:lvl1pPr>
              <a:defRPr/>
            </a:lvl1pPr>
          </a:lstStyle>
          <a:p>
            <a:pPr>
              <a:defRPr/>
            </a:pPr>
            <a:fld id="{0930C207-9EEE-4887-A40A-523F963A9D16}"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1"/>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3" name="Footer Placeholder 2"/>
          <p:cNvSpPr>
            <a:spLocks noGrp="1"/>
          </p:cNvSpPr>
          <p:nvPr>
            <p:ph type="ftr" sz="quarter" idx="10"/>
          </p:nvPr>
        </p:nvSpPr>
        <p:spPr/>
        <p:txBody>
          <a:bodyPr/>
          <a:lstStyle>
            <a:lvl1pPr>
              <a:defRPr/>
            </a:lvl1pPr>
          </a:lstStyle>
          <a:p>
            <a:pPr>
              <a:defRPr/>
            </a:pPr>
            <a:endParaRPr lang="en-GB"/>
          </a:p>
        </p:txBody>
      </p:sp>
      <p:sp>
        <p:nvSpPr>
          <p:cNvPr id="4" name="Slide Number Placeholder 3"/>
          <p:cNvSpPr>
            <a:spLocks noGrp="1"/>
          </p:cNvSpPr>
          <p:nvPr>
            <p:ph type="sldNum" sz="quarter" idx="11"/>
          </p:nvPr>
        </p:nvSpPr>
        <p:spPr/>
        <p:txBody>
          <a:bodyPr/>
          <a:lstStyle>
            <a:lvl1pPr>
              <a:defRPr/>
            </a:lvl1pPr>
          </a:lstStyle>
          <a:p>
            <a:pPr>
              <a:defRPr/>
            </a:pPr>
            <a:fld id="{38C0A4F5-5A98-43AE-98BD-C56D90A21886}"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0"/>
          </p:nvPr>
        </p:nvSpPr>
        <p:spPr>
          <a:xfrm>
            <a:off x="3859213" y="6423025"/>
            <a:ext cx="3316287" cy="365125"/>
          </a:xfrm>
        </p:spPr>
        <p:txBody>
          <a:bodyPr/>
          <a:lstStyle>
            <a:lvl1pPr>
              <a:defRPr/>
            </a:lvl1pPr>
          </a:lstStyle>
          <a:p>
            <a:pPr>
              <a:defRPr/>
            </a:pP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p>
        </p:txBody>
      </p:sp>
      <p:sp>
        <p:nvSpPr>
          <p:cNvPr id="3" name="Picture Placeholder 2"/>
          <p:cNvSpPr>
            <a:spLocks noGrp="1"/>
          </p:cNvSpPr>
          <p:nvPr>
            <p:ph type="pic" idx="1" hasCustomPrompt="1"/>
          </p:nvPr>
        </p:nvSpPr>
        <p:spPr>
          <a:xfrm>
            <a:off x="277906" y="228600"/>
            <a:ext cx="3460658" cy="634523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0"/>
          </p:nvPr>
        </p:nvSpPr>
        <p:spPr>
          <a:xfrm>
            <a:off x="4191000" y="6423025"/>
            <a:ext cx="3005138" cy="365125"/>
          </a:xfrm>
        </p:spPr>
        <p:txBody>
          <a:bodyPr/>
          <a:lstStyle>
            <a:lvl1pPr>
              <a:defRPr/>
            </a:lvl1pPr>
          </a:lstStyle>
          <a:p>
            <a:pPr>
              <a:defRPr/>
            </a:pPr>
            <a:endParaRPr lang="en-GB"/>
          </a:p>
        </p:txBody>
      </p:sp>
      <p:sp>
        <p:nvSpPr>
          <p:cNvPr id="7" name="Slide Number Placeholder 6"/>
          <p:cNvSpPr>
            <a:spLocks noGrp="1"/>
          </p:cNvSpPr>
          <p:nvPr>
            <p:ph type="sldNum" sz="quarter" idx="11"/>
          </p:nvPr>
        </p:nvSpPr>
        <p:spPr/>
        <p:txBody>
          <a:bodyPr/>
          <a:lstStyle>
            <a:lvl1pPr>
              <a:defRPr/>
            </a:lvl1pPr>
          </a:lstStyle>
          <a:p>
            <a:pPr>
              <a:defRPr/>
            </a:pPr>
            <a:fld id="{1A3002D9-2686-4322-913C-5F0AB0A806C6}"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5" name="Rectangle 4"/>
          <p:cNvSpPr/>
          <p:nvPr/>
        </p:nvSpPr>
        <p:spPr>
          <a:xfrm>
            <a:off x="6802438" y="228600"/>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6" name="Rectangle 5"/>
          <p:cNvSpPr/>
          <p:nvPr/>
        </p:nvSpPr>
        <p:spPr>
          <a:xfrm>
            <a:off x="6802438" y="2378075"/>
            <a:ext cx="2057400" cy="2038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p>
        </p:txBody>
      </p:sp>
      <p:sp>
        <p:nvSpPr>
          <p:cNvPr id="3" name="Picture Placeholder 2"/>
          <p:cNvSpPr>
            <a:spLocks noGrp="1"/>
          </p:cNvSpPr>
          <p:nvPr>
            <p:ph type="pic" idx="1" hasCustomPrompt="1"/>
          </p:nvPr>
        </p:nvSpPr>
        <p:spPr>
          <a:xfrm>
            <a:off x="277905" y="228600"/>
            <a:ext cx="637838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5"/>
          <p:cNvSpPr>
            <a:spLocks noGrp="1"/>
          </p:cNvSpPr>
          <p:nvPr>
            <p:ph type="ftr" sz="quarter" idx="10"/>
          </p:nvPr>
        </p:nvSpPr>
        <p:spPr/>
        <p:txBody>
          <a:bodyPr/>
          <a:lstStyle>
            <a:lvl1pPr>
              <a:defRPr/>
            </a:lvl1pPr>
          </a:lstStyle>
          <a:p>
            <a:pPr>
              <a:defRPr/>
            </a:pPr>
            <a:endParaRPr lang="en-GB"/>
          </a:p>
        </p:txBody>
      </p:sp>
      <p:sp>
        <p:nvSpPr>
          <p:cNvPr id="8" name="Slide Number Placeholder 6"/>
          <p:cNvSpPr>
            <a:spLocks noGrp="1"/>
          </p:cNvSpPr>
          <p:nvPr>
            <p:ph type="sldNum" sz="quarter" idx="11"/>
          </p:nvPr>
        </p:nvSpPr>
        <p:spPr/>
        <p:txBody>
          <a:bodyPr/>
          <a:lstStyle>
            <a:lvl1pPr>
              <a:defRPr/>
            </a:lvl1pPr>
          </a:lstStyle>
          <a:p>
            <a:pPr>
              <a:defRPr/>
            </a:pPr>
            <a:fld id="{8E23B928-D01D-4315-BBAB-58802858EACE}" type="slidenum">
              <a:rPr lang="en-GB"/>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6" name="Rectangle 5"/>
          <p:cNvSpPr/>
          <p:nvPr/>
        </p:nvSpPr>
        <p:spPr>
          <a:xfrm>
            <a:off x="282575" y="228600"/>
            <a:ext cx="6386513"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7" name="Rectangle 6"/>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Picture Placeholder 12"/>
          <p:cNvSpPr>
            <a:spLocks noGrp="1"/>
          </p:cNvSpPr>
          <p:nvPr>
            <p:ph type="pic" sz="quarter" idx="13" hasCustomPrompt="1"/>
          </p:nvPr>
        </p:nvSpPr>
        <p:spPr>
          <a:xfrm>
            <a:off x="6802438" y="237494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3" name="Picture Placeholder 12"/>
          <p:cNvSpPr>
            <a:spLocks noGrp="1"/>
          </p:cNvSpPr>
          <p:nvPr>
            <p:ph type="pic" sz="quarter" idx="14" hasCustomPrompt="1"/>
          </p:nvPr>
        </p:nvSpPr>
        <p:spPr>
          <a:xfrm>
            <a:off x="6802438" y="4535424"/>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8" name="Footer Placeholder 5"/>
          <p:cNvSpPr>
            <a:spLocks noGrp="1"/>
          </p:cNvSpPr>
          <p:nvPr>
            <p:ph type="ftr" sz="quarter" idx="15"/>
          </p:nvPr>
        </p:nvSpPr>
        <p:spPr>
          <a:xfrm>
            <a:off x="381000" y="6235700"/>
            <a:ext cx="4648200" cy="365125"/>
          </a:xfrm>
        </p:spPr>
        <p:txBody>
          <a:bodyPr/>
          <a:lstStyle>
            <a:lvl1pPr>
              <a:defRPr>
                <a:solidFill>
                  <a:schemeClr val="bg1"/>
                </a:solidFill>
              </a:defRPr>
            </a:lvl1pPr>
          </a:lstStyle>
          <a:p>
            <a:pPr>
              <a:defRPr/>
            </a:pPr>
            <a:endParaRPr lang="en-GB"/>
          </a:p>
        </p:txBody>
      </p:sp>
      <p:sp>
        <p:nvSpPr>
          <p:cNvPr id="9" name="Slide Number Placeholder 6"/>
          <p:cNvSpPr>
            <a:spLocks noGrp="1"/>
          </p:cNvSpPr>
          <p:nvPr>
            <p:ph type="sldNum" sz="quarter" idx="16"/>
          </p:nvPr>
        </p:nvSpPr>
        <p:spPr/>
        <p:txBody>
          <a:bodyPr/>
          <a:lstStyle>
            <a:lvl1pPr>
              <a:defRPr/>
            </a:lvl1pPr>
          </a:lstStyle>
          <a:p>
            <a:pPr>
              <a:defRPr/>
            </a:pPr>
            <a:fld id="{6CE9C66E-B4E8-4F91-8384-6533DC8C736F}"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7" name="Rectangle 6"/>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8" name="Rectangle 7"/>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9" name="Rectangle 8"/>
          <p:cNvSpPr/>
          <p:nvPr/>
        </p:nvSpPr>
        <p:spPr>
          <a:xfrm>
            <a:off x="4624388" y="4535488"/>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Picture Placeholder 12"/>
          <p:cNvSpPr>
            <a:spLocks noGrp="1"/>
          </p:cNvSpPr>
          <p:nvPr>
            <p:ph type="pic" sz="quarter" idx="13" hasCustomPrompt="1"/>
          </p:nvPr>
        </p:nvSpPr>
        <p:spPr>
          <a:xfrm>
            <a:off x="4624388"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3" name="Picture Placeholder 12"/>
          <p:cNvSpPr>
            <a:spLocks noGrp="1"/>
          </p:cNvSpPr>
          <p:nvPr>
            <p:ph type="pic" sz="quarter" idx="14" hasCustomPrompt="1"/>
          </p:nvPr>
        </p:nvSpPr>
        <p:spPr>
          <a:xfrm>
            <a:off x="4624388" y="2381663"/>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4" name="Picture Placeholder 12"/>
          <p:cNvSpPr>
            <a:spLocks noGrp="1"/>
          </p:cNvSpPr>
          <p:nvPr>
            <p:ph type="pic" sz="quarter" idx="15" hasCustomPrompt="1"/>
          </p:nvPr>
        </p:nvSpPr>
        <p:spPr>
          <a:xfrm>
            <a:off x="6803136" y="2381662"/>
            <a:ext cx="2057400" cy="4187952"/>
          </a:xfrm>
        </p:spPr>
        <p:txBody>
          <a:bodyPr rtlCol="0">
            <a:normAutofit/>
          </a:bodyPr>
          <a:lstStyle>
            <a:lvl1pPr>
              <a:buNone/>
              <a:defRPr/>
            </a:lvl1pPr>
          </a:lstStyle>
          <a:p>
            <a:pPr lvl="0"/>
            <a:r>
              <a:rPr lang="en-US" noProof="0"/>
              <a:t>Drag picture to placeholder or click icon to add</a:t>
            </a:r>
            <a:endParaRPr noProof="0"/>
          </a:p>
        </p:txBody>
      </p:sp>
      <p:sp>
        <p:nvSpPr>
          <p:cNvPr id="10" name="Footer Placeholder 5"/>
          <p:cNvSpPr>
            <a:spLocks noGrp="1"/>
          </p:cNvSpPr>
          <p:nvPr>
            <p:ph type="ftr" sz="quarter" idx="16"/>
          </p:nvPr>
        </p:nvSpPr>
        <p:spPr>
          <a:xfrm>
            <a:off x="381000" y="6235700"/>
            <a:ext cx="2590800" cy="365125"/>
          </a:xfrm>
        </p:spPr>
        <p:txBody>
          <a:bodyPr/>
          <a:lstStyle>
            <a:lvl1pPr>
              <a:defRPr>
                <a:solidFill>
                  <a:schemeClr val="bg1"/>
                </a:solidFill>
              </a:defRPr>
            </a:lvl1pPr>
          </a:lstStyle>
          <a:p>
            <a:pPr>
              <a:defRPr/>
            </a:pPr>
            <a:endParaRPr lang="en-GB"/>
          </a:p>
        </p:txBody>
      </p:sp>
      <p:sp>
        <p:nvSpPr>
          <p:cNvPr id="11" name="Slide Number Placeholder 6"/>
          <p:cNvSpPr>
            <a:spLocks noGrp="1"/>
          </p:cNvSpPr>
          <p:nvPr>
            <p:ph type="sldNum" sz="quarter" idx="17"/>
          </p:nvPr>
        </p:nvSpPr>
        <p:spPr/>
        <p:txBody>
          <a:bodyPr/>
          <a:lstStyle>
            <a:lvl1pPr>
              <a:defRPr/>
            </a:lvl1pPr>
          </a:lstStyle>
          <a:p>
            <a:pPr>
              <a:defRPr/>
            </a:pPr>
            <a:fld id="{A03FCDA5-5BA6-436C-A79E-E71C5CC80148}"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7" name="Rectangle 6"/>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p>
        </p:txBody>
      </p:sp>
      <p:sp>
        <p:nvSpPr>
          <p:cNvPr id="3" name="Picture Placeholder 2"/>
          <p:cNvSpPr>
            <a:spLocks noGrp="1"/>
          </p:cNvSpPr>
          <p:nvPr>
            <p:ph type="pic" idx="1" hasCustomPrompt="1"/>
          </p:nvPr>
        </p:nvSpPr>
        <p:spPr>
          <a:xfrm>
            <a:off x="277905" y="2365248"/>
            <a:ext cx="424011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Picture Placeholder 12"/>
          <p:cNvSpPr>
            <a:spLocks noGrp="1"/>
          </p:cNvSpPr>
          <p:nvPr>
            <p:ph type="pic" sz="quarter" idx="13" hasCustomPrompt="1"/>
          </p:nvPr>
        </p:nvSpPr>
        <p:spPr>
          <a:xfrm>
            <a:off x="277905"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5" name="Picture Placeholder 12"/>
          <p:cNvSpPr>
            <a:spLocks noGrp="1"/>
          </p:cNvSpPr>
          <p:nvPr>
            <p:ph type="pic" sz="quarter" idx="14" hasCustomPrompt="1"/>
          </p:nvPr>
        </p:nvSpPr>
        <p:spPr>
          <a:xfrm>
            <a:off x="2460625"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8" name="Footer Placeholder 5"/>
          <p:cNvSpPr>
            <a:spLocks noGrp="1"/>
          </p:cNvSpPr>
          <p:nvPr>
            <p:ph type="ftr" sz="quarter" idx="15"/>
          </p:nvPr>
        </p:nvSpPr>
        <p:spPr>
          <a:xfrm>
            <a:off x="4191000" y="6423025"/>
            <a:ext cx="3005138" cy="365125"/>
          </a:xfrm>
        </p:spPr>
        <p:txBody>
          <a:bodyPr/>
          <a:lstStyle>
            <a:lvl1pPr>
              <a:defRPr/>
            </a:lvl1pPr>
          </a:lstStyle>
          <a:p>
            <a:pPr>
              <a:defRPr/>
            </a:pPr>
            <a:endParaRPr lang="en-GB"/>
          </a:p>
        </p:txBody>
      </p:sp>
      <p:sp>
        <p:nvSpPr>
          <p:cNvPr id="9" name="Slide Number Placeholder 6"/>
          <p:cNvSpPr>
            <a:spLocks noGrp="1"/>
          </p:cNvSpPr>
          <p:nvPr>
            <p:ph type="sldNum" sz="quarter" idx="16"/>
          </p:nvPr>
        </p:nvSpPr>
        <p:spPr/>
        <p:txBody>
          <a:bodyPr/>
          <a:lstStyle>
            <a:lvl1pPr>
              <a:defRPr/>
            </a:lvl1pPr>
          </a:lstStyle>
          <a:p>
            <a:pPr>
              <a:defRPr/>
            </a:pPr>
            <a:fld id="{49CAB1F9-244E-4643-9E97-A9C3030DA958}"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4" name="Rectangle 3"/>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0"/>
          </p:nvPr>
        </p:nvSpPr>
        <p:spPr/>
        <p:txBody>
          <a:bodyPr/>
          <a:lstStyle>
            <a:lvl1pPr>
              <a:defRPr/>
            </a:lvl1pPr>
          </a:lstStyle>
          <a:p>
            <a:pPr>
              <a:defRPr/>
            </a:pPr>
            <a:endParaRPr lang="en-GB"/>
          </a:p>
        </p:txBody>
      </p:sp>
      <p:sp>
        <p:nvSpPr>
          <p:cNvPr id="6" name="Slide Number Placeholder 5"/>
          <p:cNvSpPr>
            <a:spLocks noGrp="1"/>
          </p:cNvSpPr>
          <p:nvPr>
            <p:ph type="sldNum" sz="quarter" idx="11"/>
          </p:nvPr>
        </p:nvSpPr>
        <p:spPr/>
        <p:txBody>
          <a:bodyPr/>
          <a:lstStyle>
            <a:lvl1pPr>
              <a:defRPr/>
            </a:lvl1pPr>
          </a:lstStyle>
          <a:p>
            <a:pPr>
              <a:defRPr/>
            </a:pPr>
            <a:fld id="{3D1B9168-6819-42CD-88B0-E58EE79F3F1D}" type="slidenum">
              <a:rPr lang="en-GB"/>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4" name="Rectangle 3"/>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Vertical Title 1"/>
          <p:cNvSpPr>
            <a:spLocks noGrp="1"/>
          </p:cNvSpPr>
          <p:nvPr>
            <p:ph type="title" orient="vert"/>
          </p:nvPr>
        </p:nvSpPr>
        <p:spPr>
          <a:xfrm>
            <a:off x="7995772" y="954742"/>
            <a:ext cx="681318" cy="51714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0"/>
          </p:nvPr>
        </p:nvSpPr>
        <p:spPr/>
        <p:txBody>
          <a:bodyPr/>
          <a:lstStyle>
            <a:lvl1pPr>
              <a:defRPr/>
            </a:lvl1pPr>
          </a:lstStyle>
          <a:p>
            <a:pPr>
              <a:defRPr/>
            </a:pPr>
            <a:endParaRPr lang="en-GB"/>
          </a:p>
        </p:txBody>
      </p:sp>
      <p:sp>
        <p:nvSpPr>
          <p:cNvPr id="6" name="Slide Number Placeholder 5"/>
          <p:cNvSpPr>
            <a:spLocks noGrp="1"/>
          </p:cNvSpPr>
          <p:nvPr>
            <p:ph type="sldNum" sz="quarter" idx="11"/>
          </p:nvPr>
        </p:nvSpPr>
        <p:spPr/>
        <p:txBody>
          <a:bodyPr/>
          <a:lstStyle>
            <a:lvl1pPr>
              <a:defRPr/>
            </a:lvl1pPr>
          </a:lstStyle>
          <a:p>
            <a:pPr>
              <a:defRPr/>
            </a:pPr>
            <a:fld id="{48F5F889-73F7-45BD-90CE-7FDEF37D1210}"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8210550" y="282575"/>
            <a:ext cx="64135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5" name="Rectangle 4"/>
          <p:cNvSpPr/>
          <p:nvPr/>
        </p:nvSpPr>
        <p:spPr>
          <a:xfrm>
            <a:off x="8067675" y="282575"/>
            <a:ext cx="92075"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4"/>
          <p:cNvSpPr>
            <a:spLocks noGrp="1"/>
          </p:cNvSpPr>
          <p:nvPr>
            <p:ph type="ftr" sz="quarter" idx="10"/>
          </p:nvPr>
        </p:nvSpPr>
        <p:spPr/>
        <p:txBody>
          <a:bodyPr/>
          <a:lstStyle>
            <a:lvl1pPr>
              <a:defRPr/>
            </a:lvl1pPr>
          </a:lstStyle>
          <a:p>
            <a:pPr>
              <a:defRPr/>
            </a:pPr>
            <a:endParaRPr lang="en-GB"/>
          </a:p>
        </p:txBody>
      </p:sp>
      <p:sp>
        <p:nvSpPr>
          <p:cNvPr id="7" name="Slide Number Placeholder 5"/>
          <p:cNvSpPr>
            <a:spLocks noGrp="1"/>
          </p:cNvSpPr>
          <p:nvPr>
            <p:ph type="sldNum" sz="quarter" idx="11"/>
          </p:nvPr>
        </p:nvSpPr>
        <p:spPr/>
        <p:txBody>
          <a:bodyPr/>
          <a:lstStyle>
            <a:lvl1pPr>
              <a:defRPr/>
            </a:lvl1pPr>
          </a:lstStyle>
          <a:p>
            <a:pPr>
              <a:defRPr/>
            </a:pPr>
            <a:fld id="{5A86D123-AAA0-4D58-84F7-784D57E77189}"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12"/>
          <p:cNvSpPr>
            <a:spLocks noGrp="1" noChangeArrowheads="1"/>
          </p:cNvSpPr>
          <p:nvPr>
            <p:ph type="ftr" sz="quarter" idx="10"/>
          </p:nvPr>
        </p:nvSpPr>
        <p:spPr>
          <a:xfrm>
            <a:off x="3657600" y="6243638"/>
            <a:ext cx="2895600" cy="457200"/>
          </a:xfrm>
        </p:spPr>
        <p:txBody>
          <a:bodyPr/>
          <a:lstStyle>
            <a:lvl1pPr>
              <a:defRPr>
                <a:cs typeface="Arial" panose="02080604020202020204" charset="0"/>
              </a:defRPr>
            </a:lvl1pPr>
          </a:lstStyle>
          <a:p>
            <a:pPr>
              <a:defRPr/>
            </a:pPr>
            <a:endParaRPr lang="en-GB"/>
          </a:p>
        </p:txBody>
      </p:sp>
      <p:sp>
        <p:nvSpPr>
          <p:cNvPr id="4" name="Rectangle 13"/>
          <p:cNvSpPr>
            <a:spLocks noGrp="1" noChangeArrowheads="1"/>
          </p:cNvSpPr>
          <p:nvPr>
            <p:ph type="sldNum" sz="quarter" idx="11"/>
          </p:nvPr>
        </p:nvSpPr>
        <p:spPr/>
        <p:txBody>
          <a:bodyPr/>
          <a:lstStyle>
            <a:lvl1pPr>
              <a:defRPr/>
            </a:lvl1pPr>
          </a:lstStyle>
          <a:p>
            <a:pPr>
              <a:defRPr/>
            </a:pPr>
            <a:fld id="{2F1F4B0B-1593-4A5B-B592-17CF73312063}"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endParaRPr lang="en-GB"/>
          </a:p>
        </p:txBody>
      </p:sp>
      <p:sp>
        <p:nvSpPr>
          <p:cNvPr id="3" name="ClipArt Placeholder 2"/>
          <p:cNvSpPr>
            <a:spLocks noGrp="1"/>
          </p:cNvSpPr>
          <p:nvPr>
            <p:ph type="clipArt" sz="half" idx="1" hasCustomPrompt="1"/>
          </p:nvPr>
        </p:nvSpPr>
        <p:spPr>
          <a:xfrm>
            <a:off x="1182688" y="2017713"/>
            <a:ext cx="3810000" cy="4114800"/>
          </a:xfrm>
        </p:spPr>
        <p:txBody>
          <a:bodyPr rtlCol="0">
            <a:normAutofit/>
          </a:bodyPr>
          <a:lstStyle/>
          <a:p>
            <a:pPr lvl="0"/>
            <a:r>
              <a:rPr lang="en-US" noProof="0"/>
              <a:t>Click icon to add clip art</a:t>
            </a:r>
            <a:endParaRPr lang="en-GB" noProof="0"/>
          </a:p>
        </p:txBody>
      </p:sp>
      <p:sp>
        <p:nvSpPr>
          <p:cNvPr id="4" name="Text Placeholder 3"/>
          <p:cNvSpPr>
            <a:spLocks noGrp="1"/>
          </p:cNvSpPr>
          <p:nvPr>
            <p:ph type="body"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2"/>
          <p:cNvSpPr>
            <a:spLocks noGrp="1" noChangeArrowheads="1"/>
          </p:cNvSpPr>
          <p:nvPr>
            <p:ph type="ftr" sz="quarter" idx="10"/>
          </p:nvPr>
        </p:nvSpPr>
        <p:spPr>
          <a:xfrm>
            <a:off x="3657600" y="6243638"/>
            <a:ext cx="2895600" cy="457200"/>
          </a:xfrm>
        </p:spPr>
        <p:txBody>
          <a:bodyPr/>
          <a:lstStyle>
            <a:lvl1pPr>
              <a:defRPr>
                <a:cs typeface="Arial" panose="02080604020202020204" charset="0"/>
              </a:defRPr>
            </a:lvl1pPr>
          </a:lstStyle>
          <a:p>
            <a:pPr>
              <a:defRPr/>
            </a:pPr>
            <a:endParaRPr lang="en-GB"/>
          </a:p>
        </p:txBody>
      </p:sp>
      <p:sp>
        <p:nvSpPr>
          <p:cNvPr id="6" name="Rectangle 13"/>
          <p:cNvSpPr>
            <a:spLocks noGrp="1" noChangeArrowheads="1"/>
          </p:cNvSpPr>
          <p:nvPr>
            <p:ph type="sldNum" sz="quarter" idx="11"/>
          </p:nvPr>
        </p:nvSpPr>
        <p:spPr/>
        <p:txBody>
          <a:bodyPr/>
          <a:lstStyle>
            <a:lvl1pPr>
              <a:defRPr/>
            </a:lvl1pPr>
          </a:lstStyle>
          <a:p>
            <a:pPr>
              <a:defRPr/>
            </a:pPr>
            <a:fld id="{9A801405-2F76-4D5C-85E5-2A0730213B81}"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5" name="Rectangle 4"/>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498474" y="134471"/>
            <a:ext cx="7556313" cy="995082"/>
          </a:xfrm>
        </p:spPr>
        <p:txBody>
          <a:bodyPr anchor="b"/>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Text Placeholder 3"/>
          <p:cNvSpPr>
            <a:spLocks noGrp="1"/>
          </p:cNvSpPr>
          <p:nvPr>
            <p:ph type="body" sz="half" idx="2"/>
          </p:nvPr>
        </p:nvSpPr>
        <p:spPr>
          <a:xfrm>
            <a:off x="498518" y="1129553"/>
            <a:ext cx="7558960" cy="774700"/>
          </a:xfrm>
        </p:spPr>
        <p:txBody>
          <a:bodyPr rtlCol="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4"/>
          <p:cNvSpPr>
            <a:spLocks noGrp="1"/>
          </p:cNvSpPr>
          <p:nvPr>
            <p:ph type="ftr" sz="quarter" idx="10"/>
          </p:nvPr>
        </p:nvSpPr>
        <p:spPr/>
        <p:txBody>
          <a:bodyPr/>
          <a:lstStyle>
            <a:lvl1pPr>
              <a:defRPr/>
            </a:lvl1pPr>
          </a:lstStyle>
          <a:p>
            <a:pPr>
              <a:defRPr/>
            </a:pPr>
            <a:endParaRPr lang="en-GB"/>
          </a:p>
        </p:txBody>
      </p:sp>
      <p:sp>
        <p:nvSpPr>
          <p:cNvPr id="7" name="Slide Number Placeholder 5"/>
          <p:cNvSpPr>
            <a:spLocks noGrp="1"/>
          </p:cNvSpPr>
          <p:nvPr>
            <p:ph type="sldNum" sz="quarter" idx="11"/>
          </p:nvPr>
        </p:nvSpPr>
        <p:spPr/>
        <p:txBody>
          <a:bodyPr/>
          <a:lstStyle>
            <a:lvl1pPr>
              <a:defRPr/>
            </a:lvl1pPr>
          </a:lstStyle>
          <a:p>
            <a:pPr>
              <a:defRPr/>
            </a:pPr>
            <a:fld id="{DAA63A29-15D5-4037-84D2-8C5CBE2C231B}"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7" name="Rectangle 6"/>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8" name="Rectangle 7"/>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9" name="Rectangle 8"/>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Picture Placeholder 12"/>
          <p:cNvSpPr>
            <a:spLocks noGrp="1"/>
          </p:cNvSpPr>
          <p:nvPr>
            <p:ph type="pic" sz="quarter" idx="12" hasCustomPrompt="1"/>
          </p:nvPr>
        </p:nvSpPr>
        <p:spPr>
          <a:xfrm>
            <a:off x="4624388"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4" name="Picture Placeholder 12"/>
          <p:cNvSpPr>
            <a:spLocks noGrp="1"/>
          </p:cNvSpPr>
          <p:nvPr>
            <p:ph type="pic" sz="quarter" idx="13" hasCustomPrompt="1"/>
          </p:nvPr>
        </p:nvSpPr>
        <p:spPr>
          <a:xfrm>
            <a:off x="6802438" y="237744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6" name="Text Placeholder 3"/>
          <p:cNvSpPr>
            <a:spLocks noGrp="1"/>
          </p:cNvSpPr>
          <p:nvPr>
            <p:ph type="body" sz="half" idx="2"/>
          </p:nvPr>
        </p:nvSpPr>
        <p:spPr>
          <a:xfrm>
            <a:off x="857250" y="1779494"/>
            <a:ext cx="3086100" cy="2040905"/>
          </a:xfrm>
        </p:spPr>
        <p:txBody>
          <a:bodyPr lIns="45720" rIns="45720">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a:r>
              <a:rPr lang="en-US"/>
              <a:t>Click to edit Master text styles</a:t>
            </a:r>
          </a:p>
        </p:txBody>
      </p:sp>
      <p:sp>
        <p:nvSpPr>
          <p:cNvPr id="10" name="Footer Placeholder 4"/>
          <p:cNvSpPr>
            <a:spLocks noGrp="1"/>
          </p:cNvSpPr>
          <p:nvPr>
            <p:ph type="ftr" sz="quarter" idx="14"/>
          </p:nvPr>
        </p:nvSpPr>
        <p:spPr>
          <a:xfrm>
            <a:off x="6311900" y="6426200"/>
            <a:ext cx="2616200" cy="365125"/>
          </a:xfrm>
        </p:spPr>
        <p:txBody>
          <a:bodyPr/>
          <a:lstStyle>
            <a:lvl1pPr algn="r">
              <a:defRPr/>
            </a:lvl1pPr>
          </a:lstStyle>
          <a:p>
            <a:pPr>
              <a:defRPr/>
            </a:pP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658813" y="228600"/>
            <a:ext cx="82010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5" name="Rectangle 4"/>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2286000" y="3124200"/>
            <a:ext cx="5638800" cy="1362075"/>
          </a:xfrm>
        </p:spPr>
        <p:txBody>
          <a:bodyPr anchor="b">
            <a:normAutofit/>
          </a:bodyPr>
          <a:lstStyle>
            <a:lvl1pPr algn="l">
              <a:defRPr sz="3200" b="0" cap="none"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2286000" y="4495800"/>
            <a:ext cx="5638800" cy="1500187"/>
          </a:xfrm>
        </p:spPr>
        <p:txBody>
          <a:bodyPr>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Footer Placeholder 4"/>
          <p:cNvSpPr>
            <a:spLocks noGrp="1"/>
          </p:cNvSpPr>
          <p:nvPr>
            <p:ph type="ftr" sz="quarter" idx="10"/>
          </p:nvPr>
        </p:nvSpPr>
        <p:spPr>
          <a:xfrm>
            <a:off x="2286000" y="6248400"/>
            <a:ext cx="5638800" cy="365125"/>
          </a:xfrm>
        </p:spPr>
        <p:txBody>
          <a:bodyPr/>
          <a:lstStyle>
            <a:lvl1pPr>
              <a:defRPr>
                <a:solidFill>
                  <a:schemeClr val="bg1"/>
                </a:solidFill>
              </a:defRPr>
            </a:lvl1pPr>
          </a:lstStyle>
          <a:p>
            <a:pPr>
              <a:defRPr/>
            </a:pPr>
            <a:endParaRPr lang="en-GB"/>
          </a:p>
        </p:txBody>
      </p:sp>
      <p:sp>
        <p:nvSpPr>
          <p:cNvPr id="7" name="Slide Number Placeholder 5"/>
          <p:cNvSpPr>
            <a:spLocks noGrp="1"/>
          </p:cNvSpPr>
          <p:nvPr>
            <p:ph type="sldNum" sz="quarter" idx="11"/>
          </p:nvPr>
        </p:nvSpPr>
        <p:spPr>
          <a:xfrm>
            <a:off x="8305800" y="6248400"/>
            <a:ext cx="554038" cy="365125"/>
          </a:xfrm>
        </p:spPr>
        <p:txBody>
          <a:bodyPr/>
          <a:lstStyle>
            <a:lvl1pPr>
              <a:defRPr/>
            </a:lvl1pPr>
          </a:lstStyle>
          <a:p>
            <a:pPr>
              <a:defRPr/>
            </a:pPr>
            <a:fld id="{0DC342D2-FE9B-4F99-8E75-09ED39531EEC}"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0"/>
          </p:nvPr>
        </p:nvSpPr>
        <p:spPr/>
        <p:txBody>
          <a:bodyPr/>
          <a:lstStyle>
            <a:lvl1pPr>
              <a:defRPr/>
            </a:lvl1pPr>
          </a:lstStyle>
          <a:p>
            <a:pPr>
              <a:defRPr/>
            </a:pPr>
            <a:endParaRPr lang="en-GB"/>
          </a:p>
        </p:txBody>
      </p:sp>
      <p:sp>
        <p:nvSpPr>
          <p:cNvPr id="9" name="Slide Number Placeholder 8"/>
          <p:cNvSpPr>
            <a:spLocks noGrp="1"/>
          </p:cNvSpPr>
          <p:nvPr>
            <p:ph type="sldNum" sz="quarter" idx="11"/>
          </p:nvPr>
        </p:nvSpPr>
        <p:spPr/>
        <p:txBody>
          <a:bodyPr/>
          <a:lstStyle>
            <a:lvl1pPr>
              <a:defRPr/>
            </a:lvl1pPr>
          </a:lstStyle>
          <a:p>
            <a:pPr>
              <a:defRPr/>
            </a:pPr>
            <a:fld id="{FC6138C1-5F78-42F3-8365-BB8B6BD5AD5B}"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5" name="Rectangle 4"/>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5"/>
          </p:nvPr>
        </p:nvSpPr>
        <p:spPr/>
        <p:txBody>
          <a:bodyPr/>
          <a:lstStyle>
            <a:lvl1pPr>
              <a:defRPr/>
            </a:lvl1pPr>
          </a:lstStyle>
          <a:p>
            <a:pPr>
              <a:defRPr/>
            </a:pPr>
            <a:endParaRPr lang="en-GB"/>
          </a:p>
        </p:txBody>
      </p:sp>
      <p:sp>
        <p:nvSpPr>
          <p:cNvPr id="7" name="Slide Number Placeholder 6"/>
          <p:cNvSpPr>
            <a:spLocks noGrp="1"/>
          </p:cNvSpPr>
          <p:nvPr>
            <p:ph type="sldNum" sz="quarter" idx="16"/>
          </p:nvPr>
        </p:nvSpPr>
        <p:spPr/>
        <p:txBody>
          <a:bodyPr/>
          <a:lstStyle>
            <a:lvl1pPr>
              <a:defRPr/>
            </a:lvl1pPr>
          </a:lstStyle>
          <a:p>
            <a:pPr>
              <a:defRPr/>
            </a:pPr>
            <a:fld id="{8CA837C6-A837-49F2-B3CC-6EDA96DA40F3}"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6" name="Rectangle 5"/>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Footer Placeholder 5"/>
          <p:cNvSpPr>
            <a:spLocks noGrp="1"/>
          </p:cNvSpPr>
          <p:nvPr>
            <p:ph type="ftr" sz="quarter" idx="17"/>
          </p:nvPr>
        </p:nvSpPr>
        <p:spPr/>
        <p:txBody>
          <a:bodyPr/>
          <a:lstStyle>
            <a:lvl1pPr>
              <a:defRPr/>
            </a:lvl1pPr>
          </a:lstStyle>
          <a:p>
            <a:pPr>
              <a:defRPr/>
            </a:pPr>
            <a:endParaRPr lang="en-GB"/>
          </a:p>
        </p:txBody>
      </p:sp>
      <p:sp>
        <p:nvSpPr>
          <p:cNvPr id="8" name="Slide Number Placeholder 6"/>
          <p:cNvSpPr>
            <a:spLocks noGrp="1"/>
          </p:cNvSpPr>
          <p:nvPr>
            <p:ph type="sldNum" sz="quarter" idx="18"/>
          </p:nvPr>
        </p:nvSpPr>
        <p:spPr/>
        <p:txBody>
          <a:bodyPr/>
          <a:lstStyle>
            <a:lvl1pPr>
              <a:defRPr/>
            </a:lvl1pPr>
          </a:lstStyle>
          <a:p>
            <a:pPr>
              <a:defRPr/>
            </a:pPr>
            <a:fld id="{1FEC055B-41D5-4016-A315-8D68C37155F9}"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7" name="Rectangle 6"/>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5"/>
          <p:cNvSpPr>
            <a:spLocks noGrp="1"/>
          </p:cNvSpPr>
          <p:nvPr>
            <p:ph type="ftr" sz="quarter" idx="19"/>
          </p:nvPr>
        </p:nvSpPr>
        <p:spPr/>
        <p:txBody>
          <a:bodyPr/>
          <a:lstStyle>
            <a:lvl1pPr>
              <a:defRPr/>
            </a:lvl1pPr>
          </a:lstStyle>
          <a:p>
            <a:pPr>
              <a:defRPr/>
            </a:pPr>
            <a:endParaRPr lang="en-GB"/>
          </a:p>
        </p:txBody>
      </p:sp>
      <p:sp>
        <p:nvSpPr>
          <p:cNvPr id="9" name="Slide Number Placeholder 6"/>
          <p:cNvSpPr>
            <a:spLocks noGrp="1"/>
          </p:cNvSpPr>
          <p:nvPr>
            <p:ph type="sldNum" sz="quarter" idx="20"/>
          </p:nvPr>
        </p:nvSpPr>
        <p:spPr/>
        <p:txBody>
          <a:bodyPr/>
          <a:lstStyle>
            <a:lvl1pPr>
              <a:defRPr/>
            </a:lvl1pPr>
          </a:lstStyle>
          <a:p>
            <a:pPr>
              <a:defRPr/>
            </a:pPr>
            <a:fld id="{3D66BC23-31F7-4F3D-9681-ED8427013EFF}"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98475" y="484188"/>
            <a:ext cx="7556500" cy="1116012"/>
          </a:xfrm>
          <a:prstGeom prst="rect">
            <a:avLst/>
          </a:prstGeom>
          <a:noFill/>
          <a:ln w="9525">
            <a:noFill/>
            <a:miter lim="800000"/>
          </a:ln>
        </p:spPr>
        <p:txBody>
          <a:bodyPr vert="horz" wrap="square" lIns="91440" tIns="45720" rIns="91440" bIns="45720" numCol="1" anchor="t" anchorCtr="0" compatLnSpc="1"/>
          <a:lstStyle/>
          <a:p>
            <a:pPr lvl="0"/>
            <a:r>
              <a:rPr lang="en-US"/>
              <a:t>Click to edit Master title style</a:t>
            </a:r>
          </a:p>
        </p:txBody>
      </p:sp>
      <p:sp>
        <p:nvSpPr>
          <p:cNvPr id="1027" name="Text Placeholder 2"/>
          <p:cNvSpPr>
            <a:spLocks noGrp="1"/>
          </p:cNvSpPr>
          <p:nvPr>
            <p:ph type="body" idx="1"/>
          </p:nvPr>
        </p:nvSpPr>
        <p:spPr bwMode="auto">
          <a:xfrm>
            <a:off x="498475" y="1981200"/>
            <a:ext cx="7556500" cy="4144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201613" y="6423025"/>
            <a:ext cx="6122987" cy="365125"/>
          </a:xfrm>
          <a:prstGeom prst="rect">
            <a:avLst/>
          </a:prstGeom>
        </p:spPr>
        <p:txBody>
          <a:bodyPr vert="horz" lIns="91440" tIns="45720" rIns="91440" bIns="45720" rtlCol="0" anchor="ctr"/>
          <a:lstStyle>
            <a:lvl1pPr algn="l">
              <a:defRPr sz="1100" b="0">
                <a:solidFill>
                  <a:schemeClr val="tx1">
                    <a:lumMod val="65000"/>
                    <a:lumOff val="35000"/>
                  </a:schemeClr>
                </a:solidFill>
                <a:latin typeface="Arial" panose="02080604020202020204" charset="0"/>
                <a:ea typeface="ＭＳ Ｐゴシック" charset="0"/>
                <a:cs typeface="Arial" panose="02080604020202020204" charset="0"/>
              </a:defRPr>
            </a:lvl1pPr>
          </a:lstStyle>
          <a:p>
            <a:pPr>
              <a:defRPr/>
            </a:pPr>
            <a:endParaRPr lang="en-GB"/>
          </a:p>
        </p:txBody>
      </p:sp>
      <p:sp>
        <p:nvSpPr>
          <p:cNvPr id="6" name="Slide Number Placeholder 5"/>
          <p:cNvSpPr>
            <a:spLocks noGrp="1"/>
          </p:cNvSpPr>
          <p:nvPr>
            <p:ph type="sldNum" sz="quarter" idx="4"/>
          </p:nvPr>
        </p:nvSpPr>
        <p:spPr>
          <a:xfrm>
            <a:off x="8305800" y="242888"/>
            <a:ext cx="554038" cy="365125"/>
          </a:xfrm>
          <a:prstGeom prst="rect">
            <a:avLst/>
          </a:prstGeom>
        </p:spPr>
        <p:txBody>
          <a:bodyPr vert="horz" wrap="square" lIns="91440" tIns="45720" rIns="91440" bIns="45720" numCol="1" anchor="ctr" anchorCtr="0" compatLnSpc="1"/>
          <a:lstStyle>
            <a:lvl1pPr algn="r">
              <a:defRPr sz="1400" b="0">
                <a:solidFill>
                  <a:schemeClr val="bg1"/>
                </a:solidFill>
                <a:latin typeface="Arial" pitchFamily="34" charset="0"/>
              </a:defRPr>
            </a:lvl1pPr>
          </a:lstStyle>
          <a:p>
            <a:pPr>
              <a:defRPr/>
            </a:pPr>
            <a:fld id="{A9EAB4A2-7E8D-41A0-B7C9-72DAF8C0F794}"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lvl1pPr algn="l" rtl="0" eaLnBrk="0" fontAlgn="base" hangingPunct="0">
        <a:spcBef>
          <a:spcPct val="0"/>
        </a:spcBef>
        <a:spcAft>
          <a:spcPct val="0"/>
        </a:spcAft>
        <a:defRPr sz="3600" kern="1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accent1"/>
          </a:solidFill>
          <a:latin typeface="Rockwell" pitchFamily="18" charset="0"/>
          <a:ea typeface="ＭＳ Ｐゴシック" charset="0"/>
          <a:cs typeface="ＭＳ Ｐゴシック" charset="0"/>
        </a:defRPr>
      </a:lvl2pPr>
      <a:lvl3pPr algn="l" rtl="0" eaLnBrk="0" fontAlgn="base" hangingPunct="0">
        <a:spcBef>
          <a:spcPct val="0"/>
        </a:spcBef>
        <a:spcAft>
          <a:spcPct val="0"/>
        </a:spcAft>
        <a:defRPr sz="3600">
          <a:solidFill>
            <a:schemeClr val="accent1"/>
          </a:solidFill>
          <a:latin typeface="Rockwell" pitchFamily="18" charset="0"/>
          <a:ea typeface="ＭＳ Ｐゴシック" charset="0"/>
          <a:cs typeface="ＭＳ Ｐゴシック" charset="0"/>
        </a:defRPr>
      </a:lvl3pPr>
      <a:lvl4pPr algn="l" rtl="0" eaLnBrk="0" fontAlgn="base" hangingPunct="0">
        <a:spcBef>
          <a:spcPct val="0"/>
        </a:spcBef>
        <a:spcAft>
          <a:spcPct val="0"/>
        </a:spcAft>
        <a:defRPr sz="3600">
          <a:solidFill>
            <a:schemeClr val="accent1"/>
          </a:solidFill>
          <a:latin typeface="Rockwell" pitchFamily="18" charset="0"/>
          <a:ea typeface="ＭＳ Ｐゴシック" charset="0"/>
          <a:cs typeface="ＭＳ Ｐゴシック" charset="0"/>
        </a:defRPr>
      </a:lvl4pPr>
      <a:lvl5pPr algn="l" rtl="0" eaLnBrk="0" fontAlgn="base" hangingPunct="0">
        <a:spcBef>
          <a:spcPct val="0"/>
        </a:spcBef>
        <a:spcAft>
          <a:spcPct val="0"/>
        </a:spcAft>
        <a:defRPr sz="3600">
          <a:solidFill>
            <a:schemeClr val="accent1"/>
          </a:solidFill>
          <a:latin typeface="Rockwell" pitchFamily="18" charset="0"/>
          <a:ea typeface="ＭＳ Ｐゴシック" charset="0"/>
          <a:cs typeface="ＭＳ Ｐゴシック" charset="0"/>
        </a:defRPr>
      </a:lvl5pPr>
      <a:lvl6pPr marL="457200" algn="l" rtl="0" eaLnBrk="1" fontAlgn="base" hangingPunct="1">
        <a:spcBef>
          <a:spcPct val="0"/>
        </a:spcBef>
        <a:spcAft>
          <a:spcPct val="0"/>
        </a:spcAft>
        <a:defRPr sz="3600">
          <a:solidFill>
            <a:schemeClr val="accent1"/>
          </a:solidFill>
          <a:latin typeface="Rockwell" pitchFamily="18" charset="0"/>
          <a:ea typeface="ＭＳ Ｐゴシック" charset="0"/>
          <a:cs typeface="ＭＳ Ｐゴシック" charset="0"/>
        </a:defRPr>
      </a:lvl6pPr>
      <a:lvl7pPr marL="914400" algn="l" rtl="0" eaLnBrk="1" fontAlgn="base" hangingPunct="1">
        <a:spcBef>
          <a:spcPct val="0"/>
        </a:spcBef>
        <a:spcAft>
          <a:spcPct val="0"/>
        </a:spcAft>
        <a:defRPr sz="3600">
          <a:solidFill>
            <a:schemeClr val="accent1"/>
          </a:solidFill>
          <a:latin typeface="Rockwell" pitchFamily="18" charset="0"/>
          <a:ea typeface="ＭＳ Ｐゴシック" charset="0"/>
          <a:cs typeface="ＭＳ Ｐゴシック" charset="0"/>
        </a:defRPr>
      </a:lvl7pPr>
      <a:lvl8pPr marL="1371600" algn="l" rtl="0" eaLnBrk="1" fontAlgn="base" hangingPunct="1">
        <a:spcBef>
          <a:spcPct val="0"/>
        </a:spcBef>
        <a:spcAft>
          <a:spcPct val="0"/>
        </a:spcAft>
        <a:defRPr sz="3600">
          <a:solidFill>
            <a:schemeClr val="accent1"/>
          </a:solidFill>
          <a:latin typeface="Rockwell" pitchFamily="18" charset="0"/>
          <a:ea typeface="ＭＳ Ｐゴシック" charset="0"/>
          <a:cs typeface="ＭＳ Ｐゴシック" charset="0"/>
        </a:defRPr>
      </a:lvl8pPr>
      <a:lvl9pPr marL="1828800" algn="l" rtl="0" eaLnBrk="1" fontAlgn="base" hangingPunct="1">
        <a:spcBef>
          <a:spcPct val="0"/>
        </a:spcBef>
        <a:spcAft>
          <a:spcPct val="0"/>
        </a:spcAft>
        <a:defRPr sz="3600">
          <a:solidFill>
            <a:schemeClr val="accent1"/>
          </a:solidFill>
          <a:latin typeface="Rockwell" pitchFamily="18" charset="0"/>
          <a:ea typeface="ＭＳ Ｐゴシック" charset="0"/>
          <a:cs typeface="ＭＳ Ｐゴシック" charset="0"/>
        </a:defRPr>
      </a:lvl9pPr>
    </p:titleStyle>
    <p:bodyStyle>
      <a:lvl1pPr marL="228600" indent="-228600" algn="l" rtl="0" eaLnBrk="0" fontAlgn="base" hangingPunct="0">
        <a:spcBef>
          <a:spcPts val="2000"/>
        </a:spcBef>
        <a:spcAft>
          <a:spcPct val="0"/>
        </a:spcAft>
        <a:buClr>
          <a:schemeClr val="accent1"/>
        </a:buClr>
        <a:buSzPct val="75000"/>
        <a:buFont typeface="Wingdings" pitchFamily="2" charset="2"/>
        <a:buChar char="n"/>
        <a:defRPr sz="2000" kern="1200">
          <a:solidFill>
            <a:srgbClr val="595959"/>
          </a:solidFill>
          <a:latin typeface="+mn-lt"/>
          <a:ea typeface="ＭＳ Ｐゴシック" charset="0"/>
          <a:cs typeface="ＭＳ Ｐゴシック" charset="0"/>
        </a:defRPr>
      </a:lvl1pPr>
      <a:lvl2pPr marL="457200" indent="-228600" algn="l" rtl="0" eaLnBrk="0" fontAlgn="base" hangingPunct="0">
        <a:spcBef>
          <a:spcPts val="600"/>
        </a:spcBef>
        <a:spcAft>
          <a:spcPct val="0"/>
        </a:spcAft>
        <a:buClr>
          <a:srgbClr val="B870B8"/>
        </a:buClr>
        <a:buSzPct val="75000"/>
        <a:buFont typeface="Wingdings" pitchFamily="2" charset="2"/>
        <a:buChar char="n"/>
        <a:defRPr sz="2800" kern="1200">
          <a:solidFill>
            <a:srgbClr val="595959"/>
          </a:solidFill>
          <a:latin typeface="+mn-lt"/>
          <a:ea typeface="ＭＳ Ｐゴシック" charset="0"/>
          <a:cs typeface="+mn-cs"/>
        </a:defRPr>
      </a:lvl2pPr>
      <a:lvl3pPr marL="685800" indent="-228600" algn="l" rtl="0" eaLnBrk="0" fontAlgn="base" hangingPunct="0">
        <a:spcBef>
          <a:spcPts val="600"/>
        </a:spcBef>
        <a:spcAft>
          <a:spcPct val="0"/>
        </a:spcAft>
        <a:buClr>
          <a:schemeClr val="accent1"/>
        </a:buClr>
        <a:buSzPct val="75000"/>
        <a:buFont typeface="Wingdings" pitchFamily="2" charset="2"/>
        <a:buChar char="n"/>
        <a:defRPr sz="2400" kern="1200">
          <a:solidFill>
            <a:srgbClr val="595959"/>
          </a:solidFill>
          <a:latin typeface="+mn-lt"/>
          <a:ea typeface="ＭＳ Ｐゴシック" charset="0"/>
          <a:cs typeface="+mn-cs"/>
        </a:defRPr>
      </a:lvl3pPr>
      <a:lvl4pPr marL="914400" indent="-228600" algn="l" rtl="0" eaLnBrk="0" fontAlgn="base" hangingPunct="0">
        <a:spcBef>
          <a:spcPts val="600"/>
        </a:spcBef>
        <a:spcAft>
          <a:spcPct val="0"/>
        </a:spcAft>
        <a:buClr>
          <a:srgbClr val="B870B8"/>
        </a:buClr>
        <a:buSzPct val="75000"/>
        <a:buFont typeface="Wingdings" pitchFamily="2" charset="2"/>
        <a:buChar char="n"/>
        <a:defRPr sz="2000" kern="1200">
          <a:solidFill>
            <a:srgbClr val="595959"/>
          </a:solidFill>
          <a:latin typeface="+mn-lt"/>
          <a:ea typeface="ＭＳ Ｐゴシック" charset="0"/>
          <a:cs typeface="+mn-cs"/>
        </a:defRPr>
      </a:lvl4pPr>
      <a:lvl5pPr marL="1143000" indent="-228600" algn="l" rtl="0" eaLnBrk="0" fontAlgn="base" hangingPunct="0">
        <a:spcBef>
          <a:spcPts val="600"/>
        </a:spcBef>
        <a:spcAft>
          <a:spcPct val="0"/>
        </a:spcAft>
        <a:buClr>
          <a:schemeClr val="accent1"/>
        </a:buClr>
        <a:buSzPct val="75000"/>
        <a:buFont typeface="Wingdings" pitchFamily="2" charset="2"/>
        <a:buChar char="n"/>
        <a:defRPr sz="2000" kern="1200">
          <a:solidFill>
            <a:srgbClr val="595959"/>
          </a:solidFill>
          <a:latin typeface="+mn-lt"/>
          <a:ea typeface="ＭＳ Ｐゴシック" charset="0"/>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705"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88640"/>
            <a:ext cx="8712968" cy="4363367"/>
          </a:xfrm>
          <a:prstGeom prst="rect">
            <a:avLst/>
          </a:prstGeom>
        </p:spPr>
      </p:pic>
      <p:sp>
        <p:nvSpPr>
          <p:cNvPr id="6" name="Title 2"/>
          <p:cNvSpPr txBox="1"/>
          <p:nvPr/>
        </p:nvSpPr>
        <p:spPr bwMode="auto">
          <a:xfrm>
            <a:off x="4800600" y="4624388"/>
            <a:ext cx="4038600" cy="933450"/>
          </a:xfrm>
          <a:prstGeom prst="rect">
            <a:avLst/>
          </a:prstGeom>
          <a:noFill/>
          <a:ln w="9525">
            <a:noFill/>
            <a:miter lim="800000"/>
          </a:ln>
        </p:spPr>
        <p:txBody>
          <a:bodyPr vert="horz" wrap="square" lIns="91440" tIns="45720" rIns="91440" bIns="45720" numCol="1" anchor="t" anchorCtr="0" compatLnSpc="1">
            <a:normAutofit fontScale="97500" lnSpcReduction="10000"/>
          </a:bodyPr>
          <a:lstStyle>
            <a:lvl1pPr algn="l" rtl="0" eaLnBrk="0" fontAlgn="base" hangingPunct="0">
              <a:spcBef>
                <a:spcPct val="0"/>
              </a:spcBef>
              <a:spcAft>
                <a:spcPct val="0"/>
              </a:spcAft>
              <a:defRPr sz="3600" kern="1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accent1"/>
                </a:solidFill>
                <a:latin typeface="Rockwell" pitchFamily="18" charset="0"/>
                <a:ea typeface="ＭＳ Ｐゴシック" charset="0"/>
                <a:cs typeface="ＭＳ Ｐゴシック" charset="0"/>
              </a:defRPr>
            </a:lvl2pPr>
            <a:lvl3pPr algn="l" rtl="0" eaLnBrk="0" fontAlgn="base" hangingPunct="0">
              <a:spcBef>
                <a:spcPct val="0"/>
              </a:spcBef>
              <a:spcAft>
                <a:spcPct val="0"/>
              </a:spcAft>
              <a:defRPr sz="3600">
                <a:solidFill>
                  <a:schemeClr val="accent1"/>
                </a:solidFill>
                <a:latin typeface="Rockwell" pitchFamily="18" charset="0"/>
                <a:ea typeface="ＭＳ Ｐゴシック" charset="0"/>
                <a:cs typeface="ＭＳ Ｐゴシック" charset="0"/>
              </a:defRPr>
            </a:lvl3pPr>
            <a:lvl4pPr algn="l" rtl="0" eaLnBrk="0" fontAlgn="base" hangingPunct="0">
              <a:spcBef>
                <a:spcPct val="0"/>
              </a:spcBef>
              <a:spcAft>
                <a:spcPct val="0"/>
              </a:spcAft>
              <a:defRPr sz="3600">
                <a:solidFill>
                  <a:schemeClr val="accent1"/>
                </a:solidFill>
                <a:latin typeface="Rockwell" pitchFamily="18" charset="0"/>
                <a:ea typeface="ＭＳ Ｐゴシック" charset="0"/>
                <a:cs typeface="ＭＳ Ｐゴシック" charset="0"/>
              </a:defRPr>
            </a:lvl4pPr>
            <a:lvl5pPr algn="l" rtl="0" eaLnBrk="0" fontAlgn="base" hangingPunct="0">
              <a:spcBef>
                <a:spcPct val="0"/>
              </a:spcBef>
              <a:spcAft>
                <a:spcPct val="0"/>
              </a:spcAft>
              <a:defRPr sz="3600">
                <a:solidFill>
                  <a:schemeClr val="accent1"/>
                </a:solidFill>
                <a:latin typeface="Rockwell" pitchFamily="18" charset="0"/>
                <a:ea typeface="ＭＳ Ｐゴシック" charset="0"/>
                <a:cs typeface="ＭＳ Ｐゴシック" charset="0"/>
              </a:defRPr>
            </a:lvl5pPr>
            <a:lvl6pPr marL="457200" algn="l" rtl="0" eaLnBrk="1" fontAlgn="base" hangingPunct="1">
              <a:spcBef>
                <a:spcPct val="0"/>
              </a:spcBef>
              <a:spcAft>
                <a:spcPct val="0"/>
              </a:spcAft>
              <a:defRPr sz="3600">
                <a:solidFill>
                  <a:schemeClr val="accent1"/>
                </a:solidFill>
                <a:latin typeface="Rockwell" pitchFamily="18" charset="0"/>
                <a:ea typeface="ＭＳ Ｐゴシック" charset="0"/>
                <a:cs typeface="ＭＳ Ｐゴシック" charset="0"/>
              </a:defRPr>
            </a:lvl6pPr>
            <a:lvl7pPr marL="914400" algn="l" rtl="0" eaLnBrk="1" fontAlgn="base" hangingPunct="1">
              <a:spcBef>
                <a:spcPct val="0"/>
              </a:spcBef>
              <a:spcAft>
                <a:spcPct val="0"/>
              </a:spcAft>
              <a:defRPr sz="3600">
                <a:solidFill>
                  <a:schemeClr val="accent1"/>
                </a:solidFill>
                <a:latin typeface="Rockwell" pitchFamily="18" charset="0"/>
                <a:ea typeface="ＭＳ Ｐゴシック" charset="0"/>
                <a:cs typeface="ＭＳ Ｐゴシック" charset="0"/>
              </a:defRPr>
            </a:lvl7pPr>
            <a:lvl8pPr marL="1371600" algn="l" rtl="0" eaLnBrk="1" fontAlgn="base" hangingPunct="1">
              <a:spcBef>
                <a:spcPct val="0"/>
              </a:spcBef>
              <a:spcAft>
                <a:spcPct val="0"/>
              </a:spcAft>
              <a:defRPr sz="3600">
                <a:solidFill>
                  <a:schemeClr val="accent1"/>
                </a:solidFill>
                <a:latin typeface="Rockwell" pitchFamily="18" charset="0"/>
                <a:ea typeface="ＭＳ Ｐゴシック" charset="0"/>
                <a:cs typeface="ＭＳ Ｐゴシック" charset="0"/>
              </a:defRPr>
            </a:lvl8pPr>
            <a:lvl9pPr marL="1828800" algn="l" rtl="0" eaLnBrk="1" fontAlgn="base" hangingPunct="1">
              <a:spcBef>
                <a:spcPct val="0"/>
              </a:spcBef>
              <a:spcAft>
                <a:spcPct val="0"/>
              </a:spcAft>
              <a:defRPr sz="3600">
                <a:solidFill>
                  <a:schemeClr val="accent1"/>
                </a:solidFill>
                <a:latin typeface="Rockwell" pitchFamily="18" charset="0"/>
                <a:ea typeface="ＭＳ Ｐゴシック" charset="0"/>
                <a:cs typeface="ＭＳ Ｐゴシック" charset="0"/>
              </a:defRPr>
            </a:lvl9pPr>
          </a:lstStyle>
          <a:p>
            <a:pPr eaLnBrk="1" hangingPunct="1"/>
            <a:r>
              <a:rPr lang="en-US" sz="2100" b="0" dirty="0"/>
              <a:t>8600-318 : </a:t>
            </a:r>
            <a:r>
              <a:rPr lang="en-US" sz="2000" b="0" dirty="0"/>
              <a:t>Understanding the Importance of Quality Management </a:t>
            </a:r>
            <a:r>
              <a:rPr lang="x-none" altLang="en-US" sz="2000" b="0" dirty="0"/>
              <a:t>in Business</a:t>
            </a:r>
            <a:r>
              <a:rPr lang="en-US" sz="2000" b="0" dirty="0"/>
              <a:t> </a:t>
            </a:r>
            <a:endParaRPr lang="x-none" altLang="en-US" sz="2000" b="0" dirty="0"/>
          </a:p>
        </p:txBody>
      </p:sp>
      <p:sp>
        <p:nvSpPr>
          <p:cNvPr id="7" name="Rectangle 6"/>
          <p:cNvSpPr/>
          <p:nvPr/>
        </p:nvSpPr>
        <p:spPr>
          <a:xfrm>
            <a:off x="323528" y="5630219"/>
            <a:ext cx="831503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Business Administration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31800" y="1568441"/>
            <a:ext cx="7596188" cy="574675"/>
          </a:xfrm>
        </p:spPr>
        <p:txBody>
          <a:bodyPr/>
          <a:lstStyle/>
          <a:p>
            <a:pPr eaLnBrk="1" hangingPunct="1"/>
            <a:r>
              <a:rPr lang="en-US" sz="2400" b="1" dirty="0"/>
              <a:t>Process Quality Standard</a:t>
            </a:r>
            <a:endParaRPr lang="en-US" sz="3200" b="1" dirty="0">
              <a:ea typeface="ＭＳ Ｐゴシック" pitchFamily="34" charset="-128"/>
            </a:endParaRPr>
          </a:p>
        </p:txBody>
      </p:sp>
      <p:sp>
        <p:nvSpPr>
          <p:cNvPr id="233475" name="Content Placeholder 2"/>
          <p:cNvSpPr>
            <a:spLocks noGrp="1"/>
          </p:cNvSpPr>
          <p:nvPr>
            <p:ph idx="4294967295"/>
          </p:nvPr>
        </p:nvSpPr>
        <p:spPr>
          <a:xfrm>
            <a:off x="683568" y="2204864"/>
            <a:ext cx="7632700" cy="3384376"/>
          </a:xfrm>
        </p:spPr>
        <p:txBody>
          <a:bodyPr/>
          <a:lstStyle/>
          <a:p>
            <a:pPr algn="just"/>
            <a:r>
              <a:rPr lang="en-US" sz="2200" dirty="0">
                <a:solidFill>
                  <a:schemeClr val="tx1">
                    <a:lumMod val="65000"/>
                    <a:lumOff val="35000"/>
                  </a:schemeClr>
                </a:solidFill>
              </a:rPr>
              <a:t>Process quality standards protect the business owner from unnecessary costs in product repair or manufacturing rejects. These standards ensure that employees building products or providing services follow a specific procedure so that the results always meet the design quality standards. These process guidelines come in the form of instructions that describe each step and explain how to differentiate a well-performed action from an error.</a:t>
            </a:r>
            <a:endParaRPr lang="en-US" sz="2200" dirty="0">
              <a:solidFill>
                <a:schemeClr val="tx1">
                  <a:lumMod val="65000"/>
                  <a:lumOff val="35000"/>
                </a:schemeClr>
              </a:solidFill>
              <a:ea typeface="ＭＳ Ｐゴシック" pitchFamily="34" charset="-128"/>
            </a:endParaRPr>
          </a:p>
        </p:txBody>
      </p:sp>
      <p:sp>
        <p:nvSpPr>
          <p:cNvPr id="5"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3475">
                                            <p:txEl>
                                              <p:pRg st="0" end="0"/>
                                            </p:txEl>
                                          </p:spTgt>
                                        </p:tgtEl>
                                        <p:attrNameLst>
                                          <p:attrName>style.visibility</p:attrName>
                                        </p:attrNameLst>
                                      </p:cBhvr>
                                      <p:to>
                                        <p:strVal val="visible"/>
                                      </p:to>
                                    </p:set>
                                    <p:anim calcmode="lin" valueType="num">
                                      <p:cBhvr additive="base">
                                        <p:cTn id="19"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33475"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bwMode="auto">
          <a:xfrm>
            <a:off x="250825" y="2204243"/>
            <a:ext cx="8424863" cy="3529013"/>
          </a:xfrm>
          <a:prstGeom prst="rect">
            <a:avLst/>
          </a:prstGeom>
          <a:noFill/>
          <a:ln>
            <a:noFill/>
          </a:ln>
        </p:spPr>
        <p:txBody>
          <a:bodyPr/>
          <a:lstStyle>
            <a:lvl1pPr marL="228600" indent="-22860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algn="just" eaLnBrk="1" hangingPunct="1">
              <a:spcBef>
                <a:spcPts val="2000"/>
              </a:spcBef>
              <a:buClr>
                <a:schemeClr val="accent1"/>
              </a:buClr>
              <a:buSzPct val="75000"/>
              <a:buFont typeface="Wingdings" pitchFamily="2" charset="2"/>
              <a:buChar char="n"/>
            </a:pPr>
            <a:r>
              <a:rPr lang="en-US" sz="2400" b="0" dirty="0">
                <a:solidFill>
                  <a:srgbClr val="595959"/>
                </a:solidFill>
                <a:latin typeface="Rockwell" pitchFamily="18" charset="0"/>
              </a:rPr>
              <a:t>Quality Management is a function companies use to ensure their products and business operations meet a certain standard. Business owners and managers are typically the individuals responsible for setting quality standards in the organization. Two common areas of quality standards are design quality and process quality. Design Standards relate to the goods or services a company produces, while Process Standards focus on the methods in which a company produces its products.</a:t>
            </a:r>
            <a:br>
              <a:rPr lang="en-US" sz="2400" b="0" dirty="0">
                <a:solidFill>
                  <a:srgbClr val="595959"/>
                </a:solidFill>
                <a:latin typeface="Rockwell" pitchFamily="18" charset="0"/>
              </a:rPr>
            </a:br>
            <a:endParaRPr lang="en-US" sz="2400" b="0" dirty="0">
              <a:solidFill>
                <a:srgbClr val="595959"/>
              </a:solidFill>
              <a:latin typeface="Rockwell" pitchFamily="18" charset="0"/>
            </a:endParaRPr>
          </a:p>
        </p:txBody>
      </p:sp>
      <p:sp>
        <p:nvSpPr>
          <p:cNvPr id="6"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txBox="1"/>
          <p:nvPr/>
        </p:nvSpPr>
        <p:spPr bwMode="auto">
          <a:xfrm>
            <a:off x="3132138" y="1557338"/>
            <a:ext cx="2808287" cy="431800"/>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algn="ctr" eaLnBrk="1" hangingPunct="1">
              <a:spcBef>
                <a:spcPts val="2000"/>
              </a:spcBef>
              <a:buClr>
                <a:schemeClr val="accent1"/>
              </a:buClr>
              <a:buSzPct val="75000"/>
              <a:buFont typeface="Wingdings" pitchFamily="2" charset="2"/>
              <a:buNone/>
            </a:pPr>
            <a:r>
              <a:rPr lang="en-US" sz="2400" b="1" dirty="0">
                <a:solidFill>
                  <a:srgbClr val="595959"/>
                </a:solidFill>
                <a:latin typeface="Rockwell" pitchFamily="18" charset="0"/>
              </a:rPr>
              <a:t>Quality Leaders</a:t>
            </a:r>
            <a:endParaRPr lang="en-US" sz="2400" dirty="0">
              <a:solidFill>
                <a:srgbClr val="595959"/>
              </a:solidFill>
              <a:latin typeface="Rockwell" pitchFamily="18" charset="0"/>
            </a:endParaRPr>
          </a:p>
        </p:txBody>
      </p:sp>
      <p:sp>
        <p:nvSpPr>
          <p:cNvPr id="32772" name="Content Placeholder 2"/>
          <p:cNvSpPr txBox="1"/>
          <p:nvPr/>
        </p:nvSpPr>
        <p:spPr bwMode="auto">
          <a:xfrm>
            <a:off x="211138" y="2060575"/>
            <a:ext cx="8609012" cy="647700"/>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Wingdings" pitchFamily="2" charset="2"/>
              <a:buNone/>
            </a:pPr>
            <a:r>
              <a:rPr lang="en-US" sz="2000" dirty="0">
                <a:solidFill>
                  <a:srgbClr val="595959"/>
                </a:solidFill>
                <a:latin typeface="Rockwell" pitchFamily="18" charset="0"/>
              </a:rPr>
              <a:t>Methods for implementing TQM come from the teaching of such quality leaders as;</a:t>
            </a:r>
          </a:p>
        </p:txBody>
      </p:sp>
      <p:sp>
        <p:nvSpPr>
          <p:cNvPr id="32773" name="Content Placeholder 2"/>
          <p:cNvSpPr txBox="1"/>
          <p:nvPr/>
        </p:nvSpPr>
        <p:spPr bwMode="auto">
          <a:xfrm>
            <a:off x="6723063" y="5300663"/>
            <a:ext cx="2025650" cy="288925"/>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Wingdings" pitchFamily="2" charset="2"/>
              <a:buNone/>
            </a:pPr>
            <a:r>
              <a:rPr lang="en-US" sz="1400" b="1" dirty="0" err="1">
                <a:solidFill>
                  <a:srgbClr val="595959"/>
                </a:solidFill>
                <a:latin typeface="Rockwell" pitchFamily="18" charset="0"/>
              </a:rPr>
              <a:t>W.Edwards</a:t>
            </a:r>
            <a:r>
              <a:rPr lang="en-US" sz="1400" b="1" dirty="0">
                <a:solidFill>
                  <a:srgbClr val="595959"/>
                </a:solidFill>
                <a:latin typeface="Rockwell" pitchFamily="18" charset="0"/>
              </a:rPr>
              <a:t> Deming </a:t>
            </a:r>
          </a:p>
        </p:txBody>
      </p:sp>
      <p:sp>
        <p:nvSpPr>
          <p:cNvPr id="32774" name="Content Placeholder 2"/>
          <p:cNvSpPr txBox="1"/>
          <p:nvPr/>
        </p:nvSpPr>
        <p:spPr bwMode="auto">
          <a:xfrm>
            <a:off x="4732338" y="5300663"/>
            <a:ext cx="1495425" cy="304800"/>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Wingdings" pitchFamily="2" charset="2"/>
              <a:buNone/>
            </a:pPr>
            <a:r>
              <a:rPr lang="en-US" sz="1400" b="1" dirty="0">
                <a:solidFill>
                  <a:srgbClr val="595959"/>
                </a:solidFill>
                <a:latin typeface="Rockwell" pitchFamily="18" charset="0"/>
              </a:rPr>
              <a:t>Joseph </a:t>
            </a:r>
            <a:r>
              <a:rPr lang="en-US" sz="1400" b="1" dirty="0" err="1">
                <a:solidFill>
                  <a:srgbClr val="595959"/>
                </a:solidFill>
                <a:latin typeface="Rockwell" pitchFamily="18" charset="0"/>
              </a:rPr>
              <a:t>Juran</a:t>
            </a:r>
            <a:endParaRPr lang="en-US" sz="1400" b="1" dirty="0">
              <a:solidFill>
                <a:srgbClr val="595959"/>
              </a:solidFill>
              <a:latin typeface="Rockwell" pitchFamily="18" charset="0"/>
            </a:endParaRPr>
          </a:p>
          <a:p>
            <a:pPr eaLnBrk="1" hangingPunct="1">
              <a:spcBef>
                <a:spcPts val="2000"/>
              </a:spcBef>
              <a:buClr>
                <a:schemeClr val="accent1"/>
              </a:buClr>
              <a:buSzPct val="75000"/>
              <a:buFont typeface="Wingdings" pitchFamily="2" charset="2"/>
              <a:buNone/>
            </a:pPr>
            <a:endParaRPr lang="en-US" sz="2000" dirty="0">
              <a:solidFill>
                <a:srgbClr val="595959"/>
              </a:solidFill>
              <a:latin typeface="Rockwell" pitchFamily="18" charset="0"/>
            </a:endParaRPr>
          </a:p>
        </p:txBody>
      </p:sp>
      <p:sp>
        <p:nvSpPr>
          <p:cNvPr id="32775" name="Content Placeholder 2"/>
          <p:cNvSpPr txBox="1"/>
          <p:nvPr/>
        </p:nvSpPr>
        <p:spPr bwMode="auto">
          <a:xfrm>
            <a:off x="2574925" y="5268913"/>
            <a:ext cx="1781175" cy="392112"/>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Wingdings" pitchFamily="2" charset="2"/>
              <a:buNone/>
            </a:pPr>
            <a:r>
              <a:rPr lang="en-US" sz="1400" b="1" dirty="0">
                <a:solidFill>
                  <a:srgbClr val="595959"/>
                </a:solidFill>
                <a:latin typeface="Rockwell" pitchFamily="18" charset="0"/>
              </a:rPr>
              <a:t>Philip B. Crosby</a:t>
            </a:r>
          </a:p>
          <a:p>
            <a:pPr eaLnBrk="1" hangingPunct="1">
              <a:spcBef>
                <a:spcPts val="2000"/>
              </a:spcBef>
              <a:buClr>
                <a:schemeClr val="accent1"/>
              </a:buClr>
              <a:buSzPct val="75000"/>
              <a:buFont typeface="Wingdings" pitchFamily="2" charset="2"/>
              <a:buNone/>
            </a:pPr>
            <a:endParaRPr lang="en-US" sz="2000" dirty="0">
              <a:solidFill>
                <a:srgbClr val="595959"/>
              </a:solidFill>
              <a:latin typeface="Rockwell" pitchFamily="18" charset="0"/>
            </a:endParaRPr>
          </a:p>
        </p:txBody>
      </p:sp>
      <p:sp>
        <p:nvSpPr>
          <p:cNvPr id="32776" name="Content Placeholder 2"/>
          <p:cNvSpPr txBox="1"/>
          <p:nvPr/>
        </p:nvSpPr>
        <p:spPr bwMode="auto">
          <a:xfrm>
            <a:off x="203200" y="5229225"/>
            <a:ext cx="2292350" cy="338138"/>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Wingdings" pitchFamily="2" charset="2"/>
              <a:buNone/>
            </a:pPr>
            <a:r>
              <a:rPr lang="en-US" sz="1400" b="1" dirty="0">
                <a:solidFill>
                  <a:srgbClr val="595959"/>
                </a:solidFill>
                <a:latin typeface="Rockwell" pitchFamily="18" charset="0"/>
              </a:rPr>
              <a:t>Armand V. </a:t>
            </a:r>
            <a:r>
              <a:rPr lang="en-US" sz="1400" b="1" dirty="0" err="1">
                <a:solidFill>
                  <a:srgbClr val="595959"/>
                </a:solidFill>
                <a:latin typeface="Rockwell" pitchFamily="18" charset="0"/>
              </a:rPr>
              <a:t>Feigenbaum</a:t>
            </a:r>
            <a:endParaRPr lang="en-US" sz="1400" b="1" dirty="0">
              <a:solidFill>
                <a:srgbClr val="595959"/>
              </a:solidFill>
              <a:latin typeface="Rockwell" pitchFamily="18" charset="0"/>
            </a:endParaRPr>
          </a:p>
        </p:txBody>
      </p:sp>
      <p:pic>
        <p:nvPicPr>
          <p:cNvPr id="32777"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1025" y="2914650"/>
            <a:ext cx="1457325" cy="2314575"/>
          </a:xfrm>
          <a:prstGeom prst="rect">
            <a:avLst/>
          </a:prstGeom>
          <a:noFill/>
          <a:ln>
            <a:noFill/>
          </a:ln>
        </p:spPr>
      </p:pic>
      <p:pic>
        <p:nvPicPr>
          <p:cNvPr id="32778"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92650" y="2944813"/>
            <a:ext cx="1463675" cy="2355850"/>
          </a:xfrm>
          <a:prstGeom prst="rect">
            <a:avLst/>
          </a:prstGeom>
          <a:noFill/>
          <a:ln>
            <a:noFill/>
          </a:ln>
        </p:spPr>
      </p:pic>
      <p:pic>
        <p:nvPicPr>
          <p:cNvPr id="32779"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2944813"/>
            <a:ext cx="1463675" cy="2355850"/>
          </a:xfrm>
          <a:prstGeom prst="rect">
            <a:avLst/>
          </a:prstGeom>
          <a:noFill/>
          <a:ln>
            <a:noFill/>
          </a:ln>
        </p:spPr>
      </p:pic>
      <p:pic>
        <p:nvPicPr>
          <p:cNvPr id="32780" name="Pictur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5938" y="2997200"/>
            <a:ext cx="1463675" cy="2314575"/>
          </a:xfrm>
          <a:prstGeom prst="rect">
            <a:avLst/>
          </a:prstGeom>
          <a:noFill/>
          <a:ln>
            <a:noFill/>
          </a:ln>
        </p:spPr>
      </p:pic>
      <p:sp>
        <p:nvSpPr>
          <p:cNvPr id="14"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fade">
                                      <p:cBhvr>
                                        <p:cTn id="12" dur="1000"/>
                                        <p:tgtEl>
                                          <p:spTgt spid="32771"/>
                                        </p:tgtEl>
                                      </p:cBhvr>
                                    </p:animEffect>
                                    <p:anim calcmode="lin" valueType="num">
                                      <p:cBhvr>
                                        <p:cTn id="13" dur="1000" fill="hold"/>
                                        <p:tgtEl>
                                          <p:spTgt spid="32771"/>
                                        </p:tgtEl>
                                        <p:attrNameLst>
                                          <p:attrName>ppt_x</p:attrName>
                                        </p:attrNameLst>
                                      </p:cBhvr>
                                      <p:tavLst>
                                        <p:tav tm="0">
                                          <p:val>
                                            <p:strVal val="#ppt_x"/>
                                          </p:val>
                                        </p:tav>
                                        <p:tav tm="100000">
                                          <p:val>
                                            <p:strVal val="#ppt_x"/>
                                          </p:val>
                                        </p:tav>
                                      </p:tavLst>
                                    </p:anim>
                                    <p:anim calcmode="lin" valueType="num">
                                      <p:cBhvr>
                                        <p:cTn id="14" dur="1000" fill="hold"/>
                                        <p:tgtEl>
                                          <p:spTgt spid="3277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772"/>
                                        </p:tgtEl>
                                        <p:attrNameLst>
                                          <p:attrName>style.visibility</p:attrName>
                                        </p:attrNameLst>
                                      </p:cBhvr>
                                      <p:to>
                                        <p:strVal val="visible"/>
                                      </p:to>
                                    </p:set>
                                    <p:anim calcmode="lin" valueType="num">
                                      <p:cBhvr additive="base">
                                        <p:cTn id="19" dur="500" fill="hold"/>
                                        <p:tgtEl>
                                          <p:spTgt spid="32772"/>
                                        </p:tgtEl>
                                        <p:attrNameLst>
                                          <p:attrName>ppt_x</p:attrName>
                                        </p:attrNameLst>
                                      </p:cBhvr>
                                      <p:tavLst>
                                        <p:tav tm="0">
                                          <p:val>
                                            <p:strVal val="#ppt_x"/>
                                          </p:val>
                                        </p:tav>
                                        <p:tav tm="100000">
                                          <p:val>
                                            <p:strVal val="#ppt_x"/>
                                          </p:val>
                                        </p:tav>
                                      </p:tavLst>
                                    </p:anim>
                                    <p:anim calcmode="lin" valueType="num">
                                      <p:cBhvr additive="base">
                                        <p:cTn id="20"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780"/>
                                        </p:tgtEl>
                                        <p:attrNameLst>
                                          <p:attrName>style.visibility</p:attrName>
                                        </p:attrNameLst>
                                      </p:cBhvr>
                                      <p:to>
                                        <p:strVal val="visible"/>
                                      </p:to>
                                    </p:set>
                                    <p:anim calcmode="lin" valueType="num">
                                      <p:cBhvr additive="base">
                                        <p:cTn id="25" dur="500" fill="hold"/>
                                        <p:tgtEl>
                                          <p:spTgt spid="32780"/>
                                        </p:tgtEl>
                                        <p:attrNameLst>
                                          <p:attrName>ppt_x</p:attrName>
                                        </p:attrNameLst>
                                      </p:cBhvr>
                                      <p:tavLst>
                                        <p:tav tm="0">
                                          <p:val>
                                            <p:strVal val="#ppt_x"/>
                                          </p:val>
                                        </p:tav>
                                        <p:tav tm="100000">
                                          <p:val>
                                            <p:strVal val="#ppt_x"/>
                                          </p:val>
                                        </p:tav>
                                      </p:tavLst>
                                    </p:anim>
                                    <p:anim calcmode="lin" valueType="num">
                                      <p:cBhvr additive="base">
                                        <p:cTn id="26" dur="500" fill="hold"/>
                                        <p:tgtEl>
                                          <p:spTgt spid="327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2776"/>
                                        </p:tgtEl>
                                        <p:attrNameLst>
                                          <p:attrName>style.visibility</p:attrName>
                                        </p:attrNameLst>
                                      </p:cBhvr>
                                      <p:to>
                                        <p:strVal val="visible"/>
                                      </p:to>
                                    </p:set>
                                    <p:animEffect transition="in" filter="fade">
                                      <p:cBhvr>
                                        <p:cTn id="31" dur="1000"/>
                                        <p:tgtEl>
                                          <p:spTgt spid="32776"/>
                                        </p:tgtEl>
                                      </p:cBhvr>
                                    </p:animEffect>
                                    <p:anim calcmode="lin" valueType="num">
                                      <p:cBhvr>
                                        <p:cTn id="32" dur="1000" fill="hold"/>
                                        <p:tgtEl>
                                          <p:spTgt spid="32776"/>
                                        </p:tgtEl>
                                        <p:attrNameLst>
                                          <p:attrName>ppt_x</p:attrName>
                                        </p:attrNameLst>
                                      </p:cBhvr>
                                      <p:tavLst>
                                        <p:tav tm="0">
                                          <p:val>
                                            <p:strVal val="#ppt_x"/>
                                          </p:val>
                                        </p:tav>
                                        <p:tav tm="100000">
                                          <p:val>
                                            <p:strVal val="#ppt_x"/>
                                          </p:val>
                                        </p:tav>
                                      </p:tavLst>
                                    </p:anim>
                                    <p:anim calcmode="lin" valueType="num">
                                      <p:cBhvr>
                                        <p:cTn id="33" dur="1000" fill="hold"/>
                                        <p:tgtEl>
                                          <p:spTgt spid="3277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2779"/>
                                        </p:tgtEl>
                                        <p:attrNameLst>
                                          <p:attrName>style.visibility</p:attrName>
                                        </p:attrNameLst>
                                      </p:cBhvr>
                                      <p:to>
                                        <p:strVal val="visible"/>
                                      </p:to>
                                    </p:set>
                                    <p:anim calcmode="lin" valueType="num">
                                      <p:cBhvr additive="base">
                                        <p:cTn id="38" dur="500" fill="hold"/>
                                        <p:tgtEl>
                                          <p:spTgt spid="32779"/>
                                        </p:tgtEl>
                                        <p:attrNameLst>
                                          <p:attrName>ppt_x</p:attrName>
                                        </p:attrNameLst>
                                      </p:cBhvr>
                                      <p:tavLst>
                                        <p:tav tm="0">
                                          <p:val>
                                            <p:strVal val="#ppt_x"/>
                                          </p:val>
                                        </p:tav>
                                        <p:tav tm="100000">
                                          <p:val>
                                            <p:strVal val="#ppt_x"/>
                                          </p:val>
                                        </p:tav>
                                      </p:tavLst>
                                    </p:anim>
                                    <p:anim calcmode="lin" valueType="num">
                                      <p:cBhvr additive="base">
                                        <p:cTn id="39" dur="500" fill="hold"/>
                                        <p:tgtEl>
                                          <p:spTgt spid="3277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2775"/>
                                        </p:tgtEl>
                                        <p:attrNameLst>
                                          <p:attrName>style.visibility</p:attrName>
                                        </p:attrNameLst>
                                      </p:cBhvr>
                                      <p:to>
                                        <p:strVal val="visible"/>
                                      </p:to>
                                    </p:set>
                                    <p:animEffect transition="in" filter="fade">
                                      <p:cBhvr>
                                        <p:cTn id="44" dur="1000"/>
                                        <p:tgtEl>
                                          <p:spTgt spid="32775"/>
                                        </p:tgtEl>
                                      </p:cBhvr>
                                    </p:animEffect>
                                    <p:anim calcmode="lin" valueType="num">
                                      <p:cBhvr>
                                        <p:cTn id="45" dur="1000" fill="hold"/>
                                        <p:tgtEl>
                                          <p:spTgt spid="32775"/>
                                        </p:tgtEl>
                                        <p:attrNameLst>
                                          <p:attrName>ppt_x</p:attrName>
                                        </p:attrNameLst>
                                      </p:cBhvr>
                                      <p:tavLst>
                                        <p:tav tm="0">
                                          <p:val>
                                            <p:strVal val="#ppt_x"/>
                                          </p:val>
                                        </p:tav>
                                        <p:tav tm="100000">
                                          <p:val>
                                            <p:strVal val="#ppt_x"/>
                                          </p:val>
                                        </p:tav>
                                      </p:tavLst>
                                    </p:anim>
                                    <p:anim calcmode="lin" valueType="num">
                                      <p:cBhvr>
                                        <p:cTn id="46" dur="1000" fill="hold"/>
                                        <p:tgtEl>
                                          <p:spTgt spid="3277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2778"/>
                                        </p:tgtEl>
                                        <p:attrNameLst>
                                          <p:attrName>style.visibility</p:attrName>
                                        </p:attrNameLst>
                                      </p:cBhvr>
                                      <p:to>
                                        <p:strVal val="visible"/>
                                      </p:to>
                                    </p:set>
                                    <p:anim calcmode="lin" valueType="num">
                                      <p:cBhvr additive="base">
                                        <p:cTn id="51" dur="500" fill="hold"/>
                                        <p:tgtEl>
                                          <p:spTgt spid="32778"/>
                                        </p:tgtEl>
                                        <p:attrNameLst>
                                          <p:attrName>ppt_x</p:attrName>
                                        </p:attrNameLst>
                                      </p:cBhvr>
                                      <p:tavLst>
                                        <p:tav tm="0">
                                          <p:val>
                                            <p:strVal val="#ppt_x"/>
                                          </p:val>
                                        </p:tav>
                                        <p:tav tm="100000">
                                          <p:val>
                                            <p:strVal val="#ppt_x"/>
                                          </p:val>
                                        </p:tav>
                                      </p:tavLst>
                                    </p:anim>
                                    <p:anim calcmode="lin" valueType="num">
                                      <p:cBhvr additive="base">
                                        <p:cTn id="52" dur="500" fill="hold"/>
                                        <p:tgtEl>
                                          <p:spTgt spid="3277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2774"/>
                                        </p:tgtEl>
                                        <p:attrNameLst>
                                          <p:attrName>style.visibility</p:attrName>
                                        </p:attrNameLst>
                                      </p:cBhvr>
                                      <p:to>
                                        <p:strVal val="visible"/>
                                      </p:to>
                                    </p:set>
                                    <p:animEffect transition="in" filter="fade">
                                      <p:cBhvr>
                                        <p:cTn id="57" dur="1000"/>
                                        <p:tgtEl>
                                          <p:spTgt spid="32774"/>
                                        </p:tgtEl>
                                      </p:cBhvr>
                                    </p:animEffect>
                                    <p:anim calcmode="lin" valueType="num">
                                      <p:cBhvr>
                                        <p:cTn id="58" dur="1000" fill="hold"/>
                                        <p:tgtEl>
                                          <p:spTgt spid="32774"/>
                                        </p:tgtEl>
                                        <p:attrNameLst>
                                          <p:attrName>ppt_x</p:attrName>
                                        </p:attrNameLst>
                                      </p:cBhvr>
                                      <p:tavLst>
                                        <p:tav tm="0">
                                          <p:val>
                                            <p:strVal val="#ppt_x"/>
                                          </p:val>
                                        </p:tav>
                                        <p:tav tm="100000">
                                          <p:val>
                                            <p:strVal val="#ppt_x"/>
                                          </p:val>
                                        </p:tav>
                                      </p:tavLst>
                                    </p:anim>
                                    <p:anim calcmode="lin" valueType="num">
                                      <p:cBhvr>
                                        <p:cTn id="59" dur="1000" fill="hold"/>
                                        <p:tgtEl>
                                          <p:spTgt spid="3277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2777"/>
                                        </p:tgtEl>
                                        <p:attrNameLst>
                                          <p:attrName>style.visibility</p:attrName>
                                        </p:attrNameLst>
                                      </p:cBhvr>
                                      <p:to>
                                        <p:strVal val="visible"/>
                                      </p:to>
                                    </p:set>
                                    <p:anim calcmode="lin" valueType="num">
                                      <p:cBhvr additive="base">
                                        <p:cTn id="64" dur="500" fill="hold"/>
                                        <p:tgtEl>
                                          <p:spTgt spid="32777"/>
                                        </p:tgtEl>
                                        <p:attrNameLst>
                                          <p:attrName>ppt_x</p:attrName>
                                        </p:attrNameLst>
                                      </p:cBhvr>
                                      <p:tavLst>
                                        <p:tav tm="0">
                                          <p:val>
                                            <p:strVal val="#ppt_x"/>
                                          </p:val>
                                        </p:tav>
                                        <p:tav tm="100000">
                                          <p:val>
                                            <p:strVal val="#ppt_x"/>
                                          </p:val>
                                        </p:tav>
                                      </p:tavLst>
                                    </p:anim>
                                    <p:anim calcmode="lin" valueType="num">
                                      <p:cBhvr additive="base">
                                        <p:cTn id="65" dur="500" fill="hold"/>
                                        <p:tgtEl>
                                          <p:spTgt spid="32777"/>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2773"/>
                                        </p:tgtEl>
                                        <p:attrNameLst>
                                          <p:attrName>style.visibility</p:attrName>
                                        </p:attrNameLst>
                                      </p:cBhvr>
                                      <p:to>
                                        <p:strVal val="visible"/>
                                      </p:to>
                                    </p:set>
                                    <p:animEffect transition="in" filter="fade">
                                      <p:cBhvr>
                                        <p:cTn id="70" dur="1000"/>
                                        <p:tgtEl>
                                          <p:spTgt spid="32773"/>
                                        </p:tgtEl>
                                      </p:cBhvr>
                                    </p:animEffect>
                                    <p:anim calcmode="lin" valueType="num">
                                      <p:cBhvr>
                                        <p:cTn id="71" dur="1000" fill="hold"/>
                                        <p:tgtEl>
                                          <p:spTgt spid="32773"/>
                                        </p:tgtEl>
                                        <p:attrNameLst>
                                          <p:attrName>ppt_x</p:attrName>
                                        </p:attrNameLst>
                                      </p:cBhvr>
                                      <p:tavLst>
                                        <p:tav tm="0">
                                          <p:val>
                                            <p:strVal val="#ppt_x"/>
                                          </p:val>
                                        </p:tav>
                                        <p:tav tm="100000">
                                          <p:val>
                                            <p:strVal val="#ppt_x"/>
                                          </p:val>
                                        </p:tav>
                                      </p:tavLst>
                                    </p:anim>
                                    <p:anim calcmode="lin" valueType="num">
                                      <p:cBhvr>
                                        <p:cTn id="72" dur="1000" fill="hold"/>
                                        <p:tgtEl>
                                          <p:spTgt spid="327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2" grpId="0"/>
      <p:bldP spid="32773" grpId="0"/>
      <p:bldP spid="32774" grpId="0"/>
      <p:bldP spid="32775" grpId="0"/>
      <p:bldP spid="32776"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31800" y="1568441"/>
            <a:ext cx="7596188" cy="574675"/>
          </a:xfrm>
        </p:spPr>
        <p:txBody>
          <a:bodyPr/>
          <a:lstStyle/>
          <a:p>
            <a:pPr eaLnBrk="1" hangingPunct="1"/>
            <a:r>
              <a:rPr lang="en-US" sz="2400" b="1" dirty="0"/>
              <a:t>Positive and Negative aspects of Cost of Quality</a:t>
            </a:r>
            <a:endParaRPr lang="en-US" sz="3200" b="1" dirty="0">
              <a:ea typeface="ＭＳ Ｐゴシック" pitchFamily="34" charset="-128"/>
            </a:endParaRPr>
          </a:p>
        </p:txBody>
      </p:sp>
      <p:sp>
        <p:nvSpPr>
          <p:cNvPr id="233475" name="Content Placeholder 2"/>
          <p:cNvSpPr>
            <a:spLocks noGrp="1"/>
          </p:cNvSpPr>
          <p:nvPr>
            <p:ph idx="4294967295"/>
          </p:nvPr>
        </p:nvSpPr>
        <p:spPr>
          <a:xfrm>
            <a:off x="467544" y="2276872"/>
            <a:ext cx="7632700" cy="1215016"/>
          </a:xfrm>
        </p:spPr>
        <p:txBody>
          <a:bodyPr/>
          <a:lstStyle/>
          <a:p>
            <a:pPr algn="just"/>
            <a:r>
              <a:rPr lang="en-US" dirty="0">
                <a:solidFill>
                  <a:schemeClr val="tx1">
                    <a:lumMod val="65000"/>
                    <a:lumOff val="35000"/>
                  </a:schemeClr>
                </a:solidFill>
              </a:rPr>
              <a:t>In process improvement efforts, quality costs or cost of quality is a means to quantify the total cost of quality-related efforts and deficiencies.</a:t>
            </a:r>
          </a:p>
        </p:txBody>
      </p:sp>
      <p:sp>
        <p:nvSpPr>
          <p:cNvPr id="5" name="Content Placeholder 2"/>
          <p:cNvSpPr>
            <a:spLocks noGrp="1"/>
          </p:cNvSpPr>
          <p:nvPr>
            <p:ph idx="4294967295"/>
          </p:nvPr>
        </p:nvSpPr>
        <p:spPr>
          <a:xfrm>
            <a:off x="467692" y="3501008"/>
            <a:ext cx="7632700" cy="2799192"/>
          </a:xfrm>
        </p:spPr>
        <p:txBody>
          <a:bodyPr/>
          <a:lstStyle/>
          <a:p>
            <a:pPr algn="just"/>
            <a:r>
              <a:rPr lang="en-US" dirty="0">
                <a:solidFill>
                  <a:schemeClr val="tx1">
                    <a:lumMod val="65000"/>
                    <a:lumOff val="35000"/>
                  </a:schemeClr>
                </a:solidFill>
              </a:rPr>
              <a:t>Prior to its introduction, the general perception was that higher quality requires higher costs, either by buying better materials or machines or by hiring more labor.</a:t>
            </a:r>
            <a:r>
              <a:rPr lang="en-US" u="sng" baseline="30000" dirty="0">
                <a:solidFill>
                  <a:schemeClr val="tx1">
                    <a:lumMod val="65000"/>
                    <a:lumOff val="35000"/>
                  </a:schemeClr>
                </a:solidFill>
              </a:rPr>
              <a:t> </a:t>
            </a:r>
            <a:r>
              <a:rPr lang="en-US" dirty="0">
                <a:solidFill>
                  <a:schemeClr val="tx1">
                    <a:lumMod val="65000"/>
                    <a:lumOff val="35000"/>
                  </a:schemeClr>
                </a:solidFill>
              </a:rPr>
              <a:t>Furthermore, while cost accounting had evolved to categorize financial transactions into revenues, expenses, and changes in shareholder equity, it had not attempted to categorize costs relevant to quality, which is especially important given that most people involved in manufacturing never set hands on the product.</a:t>
            </a:r>
            <a:endParaRPr lang="en-US" dirty="0">
              <a:solidFill>
                <a:schemeClr val="tx1">
                  <a:lumMod val="65000"/>
                  <a:lumOff val="35000"/>
                </a:schemeClr>
              </a:solidFill>
              <a:ea typeface="ＭＳ Ｐゴシック" pitchFamily="34" charset="-128"/>
            </a:endParaRPr>
          </a:p>
        </p:txBody>
      </p:sp>
      <p:sp>
        <p:nvSpPr>
          <p:cNvPr id="6"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3475">
                                            <p:txEl>
                                              <p:pRg st="0" end="0"/>
                                            </p:txEl>
                                          </p:spTgt>
                                        </p:tgtEl>
                                        <p:attrNameLst>
                                          <p:attrName>style.visibility</p:attrName>
                                        </p:attrNameLst>
                                      </p:cBhvr>
                                      <p:to>
                                        <p:strVal val="visible"/>
                                      </p:to>
                                    </p:set>
                                    <p:anim calcmode="lin" valueType="num">
                                      <p:cBhvr additive="base">
                                        <p:cTn id="19"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33475" grpId="0" build="p"/>
      <p:bldP spid="5" grpId="0" build="p"/>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
        <p:nvSpPr>
          <p:cNvPr id="33795" name="Content Placeholder 2"/>
          <p:cNvSpPr txBox="1"/>
          <p:nvPr/>
        </p:nvSpPr>
        <p:spPr bwMode="auto">
          <a:xfrm>
            <a:off x="107504" y="1844674"/>
            <a:ext cx="8785671" cy="4752677"/>
          </a:xfrm>
          <a:prstGeom prst="rect">
            <a:avLst/>
          </a:prstGeom>
          <a:noFill/>
          <a:ln>
            <a:noFill/>
          </a:ln>
        </p:spPr>
        <p:txBody>
          <a:bodyPr/>
          <a:lstStyle>
            <a:lvl1pPr marL="228600" indent="-22860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algn="just" eaLnBrk="1" hangingPunct="1">
              <a:spcBef>
                <a:spcPts val="2000"/>
              </a:spcBef>
              <a:buClr>
                <a:schemeClr val="accent1"/>
              </a:buClr>
              <a:buSzPct val="75000"/>
              <a:buFont typeface="Wingdings" pitchFamily="2" charset="2"/>
              <a:buChar char="n"/>
            </a:pPr>
            <a:r>
              <a:rPr lang="en-US" sz="2300" dirty="0">
                <a:solidFill>
                  <a:srgbClr val="595959"/>
                </a:solidFill>
                <a:latin typeface="Rockwell" pitchFamily="18" charset="0"/>
              </a:rPr>
              <a:t>Total Quality Management </a:t>
            </a:r>
            <a:r>
              <a:rPr lang="en-US" sz="2300" b="0" dirty="0">
                <a:solidFill>
                  <a:srgbClr val="595959"/>
                </a:solidFill>
                <a:latin typeface="Rockwell" pitchFamily="18" charset="0"/>
              </a:rPr>
              <a:t>-  A holistic approach to long-term success that views continuous improvement in all aspects of an organization as a process and not as a short-term goal. It aims to radically transform the organization through progressive changes in the attitudes, practices, structures, and systems. is an integrative philosophy of management for continuously improving the quality of products and processes.</a:t>
            </a:r>
            <a:r>
              <a:rPr lang="en-US" sz="2300" b="0" baseline="30000" dirty="0">
                <a:solidFill>
                  <a:srgbClr val="595959"/>
                </a:solidFill>
                <a:latin typeface="Rockwell" pitchFamily="18" charset="0"/>
              </a:rPr>
              <a:t> </a:t>
            </a:r>
            <a:r>
              <a:rPr lang="en-US" sz="2300" b="0" dirty="0">
                <a:solidFill>
                  <a:srgbClr val="595959"/>
                </a:solidFill>
                <a:latin typeface="Rockwell" pitchFamily="18" charset="0"/>
              </a:rPr>
              <a:t>TQM is based on the premise that the quality of products and processes is the responsibility of everyone involved with the creation or consumption of the products or services offered by an organization, requiring the involvement of management, workforce, suppliers, and customers, to meet or exceed customer expectations.</a:t>
            </a:r>
          </a:p>
          <a:p>
            <a:pPr eaLnBrk="1" hangingPunct="1">
              <a:spcBef>
                <a:spcPts val="2000"/>
              </a:spcBef>
              <a:buClr>
                <a:schemeClr val="accent1"/>
              </a:buClr>
              <a:buSzPct val="75000"/>
              <a:buFont typeface="Wingdings" pitchFamily="2" charset="2"/>
              <a:buChar char="n"/>
            </a:pPr>
            <a:endParaRPr lang="en-US" sz="2200" b="0" dirty="0">
              <a:solidFill>
                <a:srgbClr val="595959"/>
              </a:solidFill>
              <a:latin typeface="Rockwell"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randombar(horizontal)">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3795"/>
                                        </p:tgtEl>
                                        <p:attrNameLst>
                                          <p:attrName>style.visibility</p:attrName>
                                        </p:attrNameLst>
                                      </p:cBhvr>
                                      <p:to>
                                        <p:strVal val="visible"/>
                                      </p:to>
                                    </p:set>
                                    <p:anim calcmode="lin" valueType="num">
                                      <p:cBhvr additive="base">
                                        <p:cTn id="12" dur="500" fill="hold"/>
                                        <p:tgtEl>
                                          <p:spTgt spid="33795"/>
                                        </p:tgtEl>
                                        <p:attrNameLst>
                                          <p:attrName>ppt_x</p:attrName>
                                        </p:attrNameLst>
                                      </p:cBhvr>
                                      <p:tavLst>
                                        <p:tav tm="0">
                                          <p:val>
                                            <p:strVal val="#ppt_x"/>
                                          </p:val>
                                        </p:tav>
                                        <p:tav tm="100000">
                                          <p:val>
                                            <p:strVal val="#ppt_x"/>
                                          </p:val>
                                        </p:tav>
                                      </p:tavLst>
                                    </p:anim>
                                    <p:anim calcmode="lin" valueType="num">
                                      <p:cBhvr additive="base">
                                        <p:cTn id="13" dur="500" fill="hold"/>
                                        <p:tgtEl>
                                          <p:spTgt spid="337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31800" y="1568441"/>
            <a:ext cx="7596188" cy="574675"/>
          </a:xfrm>
        </p:spPr>
        <p:txBody>
          <a:bodyPr/>
          <a:lstStyle/>
          <a:p>
            <a:pPr eaLnBrk="1" hangingPunct="1"/>
            <a:r>
              <a:rPr lang="en-US" sz="2400" b="1" dirty="0"/>
              <a:t>Total Quality Management (TQM)</a:t>
            </a:r>
            <a:endParaRPr lang="en-US" sz="3200" b="1" dirty="0">
              <a:ea typeface="ＭＳ Ｐゴシック" pitchFamily="34" charset="-128"/>
            </a:endParaRPr>
          </a:p>
        </p:txBody>
      </p:sp>
      <p:sp>
        <p:nvSpPr>
          <p:cNvPr id="233475" name="Content Placeholder 2"/>
          <p:cNvSpPr>
            <a:spLocks noGrp="1"/>
          </p:cNvSpPr>
          <p:nvPr>
            <p:ph idx="4294967295"/>
          </p:nvPr>
        </p:nvSpPr>
        <p:spPr>
          <a:xfrm>
            <a:off x="683716" y="2420888"/>
            <a:ext cx="7632700" cy="999562"/>
          </a:xfrm>
        </p:spPr>
        <p:txBody>
          <a:bodyPr/>
          <a:lstStyle/>
          <a:p>
            <a:pPr algn="just"/>
            <a:r>
              <a:rPr lang="en-US" sz="2200" dirty="0">
                <a:solidFill>
                  <a:schemeClr val="tx1">
                    <a:lumMod val="65000"/>
                    <a:lumOff val="35000"/>
                  </a:schemeClr>
                </a:solidFill>
              </a:rPr>
              <a:t>Total Quality Management / TQM is an integrative philosophy of management for continuously improving the quality of products and processes.</a:t>
            </a:r>
          </a:p>
        </p:txBody>
      </p:sp>
      <p:sp>
        <p:nvSpPr>
          <p:cNvPr id="25604"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the importance of quality management within the workplace</a:t>
            </a:r>
          </a:p>
        </p:txBody>
      </p:sp>
      <p:sp>
        <p:nvSpPr>
          <p:cNvPr id="5" name="Content Placeholder 2"/>
          <p:cNvSpPr>
            <a:spLocks noGrp="1"/>
          </p:cNvSpPr>
          <p:nvPr>
            <p:ph idx="4294967295"/>
          </p:nvPr>
        </p:nvSpPr>
        <p:spPr>
          <a:xfrm>
            <a:off x="683568" y="3717032"/>
            <a:ext cx="7632700" cy="2448272"/>
          </a:xfrm>
        </p:spPr>
        <p:txBody>
          <a:bodyPr/>
          <a:lstStyle/>
          <a:p>
            <a:pPr algn="just"/>
            <a:r>
              <a:rPr lang="en-US" sz="2200" dirty="0">
                <a:solidFill>
                  <a:schemeClr val="tx1">
                    <a:lumMod val="65000"/>
                    <a:lumOff val="35000"/>
                  </a:schemeClr>
                </a:solidFill>
              </a:rPr>
              <a:t>TQM is based on the premise that the quality of products and processes is the responsibility of everyone involved with the creation or consumption of the products or services offered by an organization, requiring the involvement of management, workforce, suppliers, and customers, to meet or exceed customer expectations.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randombar(horizontal)">
                                      <p:cBhvr>
                                        <p:cTn id="7" dur="500"/>
                                        <p:tgtEl>
                                          <p:spTgt spid="2560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randombar(horizontal)">
                                      <p:cBhvr>
                                        <p:cTn id="12" dur="500"/>
                                        <p:tgtEl>
                                          <p:spTgt spid="2457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3475">
                                            <p:txEl>
                                              <p:pRg st="0" end="0"/>
                                            </p:txEl>
                                          </p:spTgt>
                                        </p:tgtEl>
                                        <p:attrNameLst>
                                          <p:attrName>style.visibility</p:attrName>
                                        </p:attrNameLst>
                                      </p:cBhvr>
                                      <p:to>
                                        <p:strVal val="visible"/>
                                      </p:to>
                                    </p:set>
                                    <p:anim calcmode="lin" valueType="num">
                                      <p:cBhvr additive="base">
                                        <p:cTn id="17"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33475" grpId="0" build="p"/>
      <p:bldP spid="25604"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8" name="Title 1"/>
          <p:cNvSpPr>
            <a:spLocks noGrp="1"/>
          </p:cNvSpPr>
          <p:nvPr>
            <p:ph type="title" idx="4294967295"/>
          </p:nvPr>
        </p:nvSpPr>
        <p:spPr>
          <a:xfrm>
            <a:off x="431800" y="1484784"/>
            <a:ext cx="7596188" cy="574675"/>
          </a:xfrm>
        </p:spPr>
        <p:txBody>
          <a:bodyPr/>
          <a:lstStyle/>
          <a:p>
            <a:pPr eaLnBrk="1" hangingPunct="1"/>
            <a:r>
              <a:rPr lang="en-US" sz="2400" b="1" dirty="0"/>
              <a:t>The concept of TQM (Total Quality Management)</a:t>
            </a:r>
            <a:endParaRPr lang="en-US" sz="3200" b="1" dirty="0">
              <a:ea typeface="ＭＳ Ｐゴシック" pitchFamily="34" charset="-128"/>
            </a:endParaRPr>
          </a:p>
        </p:txBody>
      </p:sp>
      <p:sp>
        <p:nvSpPr>
          <p:cNvPr id="9" name="Content Placeholder 2"/>
          <p:cNvSpPr>
            <a:spLocks noGrp="1"/>
          </p:cNvSpPr>
          <p:nvPr>
            <p:ph idx="4294967295"/>
          </p:nvPr>
        </p:nvSpPr>
        <p:spPr>
          <a:xfrm>
            <a:off x="611560" y="2132856"/>
            <a:ext cx="7632700" cy="4392488"/>
          </a:xfrm>
        </p:spPr>
        <p:txBody>
          <a:bodyPr/>
          <a:lstStyle/>
          <a:p>
            <a:pPr algn="just"/>
            <a:r>
              <a:rPr lang="en-US" sz="2200" dirty="0">
                <a:solidFill>
                  <a:schemeClr val="tx1">
                    <a:lumMod val="65000"/>
                    <a:lumOff val="35000"/>
                  </a:schemeClr>
                </a:solidFill>
              </a:rPr>
              <a:t>TQM views an organization as a collection of processes. It maintains that organizations must strive to continuously improve these processes by incorporating the knowledge and experiences of workers. The simple objective of TQM is "Do the right things, right the first time, every time". TQM is infinitely variable and adaptable. Although originally applied to manufacturing operations, and for a number of years only used in that area, TQM is now becoming recognized as a generic management tool, just as applicable in service and public sector organizations. There are a number of evolutionary strands, with different sectors creating their own versions from the common ancestor.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8" name="Title 1"/>
          <p:cNvSpPr>
            <a:spLocks noGrp="1"/>
          </p:cNvSpPr>
          <p:nvPr>
            <p:ph type="title" idx="4294967295"/>
          </p:nvPr>
        </p:nvSpPr>
        <p:spPr>
          <a:xfrm>
            <a:off x="431800" y="1497003"/>
            <a:ext cx="7596188" cy="574675"/>
          </a:xfrm>
        </p:spPr>
        <p:txBody>
          <a:bodyPr/>
          <a:lstStyle/>
          <a:p>
            <a:pPr eaLnBrk="1" hangingPunct="1"/>
            <a:r>
              <a:rPr lang="en-US" sz="2400" b="1" dirty="0"/>
              <a:t>The concept of TQM (Total Quality Management)</a:t>
            </a:r>
            <a:endParaRPr lang="en-US" sz="3200" b="1" dirty="0">
              <a:ea typeface="ＭＳ Ｐゴシック" pitchFamily="34" charset="-128"/>
            </a:endParaRPr>
          </a:p>
        </p:txBody>
      </p:sp>
      <p:sp>
        <p:nvSpPr>
          <p:cNvPr id="9" name="Content Placeholder 2"/>
          <p:cNvSpPr>
            <a:spLocks noGrp="1"/>
          </p:cNvSpPr>
          <p:nvPr>
            <p:ph idx="4294967295"/>
          </p:nvPr>
        </p:nvSpPr>
        <p:spPr>
          <a:xfrm>
            <a:off x="725514" y="2143116"/>
            <a:ext cx="7632700" cy="4382228"/>
          </a:xfrm>
        </p:spPr>
        <p:txBody>
          <a:bodyPr/>
          <a:lstStyle/>
          <a:p>
            <a:r>
              <a:rPr lang="en-US" dirty="0">
                <a:solidFill>
                  <a:schemeClr val="tx1">
                    <a:lumMod val="65000"/>
                    <a:lumOff val="35000"/>
                  </a:schemeClr>
                </a:solidFill>
              </a:rPr>
              <a:t>TQM is the foundation for activities, which include:</a:t>
            </a:r>
          </a:p>
          <a:p>
            <a:pPr marL="685800" lvl="1" indent="-457200">
              <a:spcBef>
                <a:spcPts val="0"/>
              </a:spcBef>
              <a:buFont typeface="+mj-lt"/>
              <a:buAutoNum type="arabicPeriod"/>
            </a:pPr>
            <a:r>
              <a:rPr lang="en-US" sz="2000" dirty="0">
                <a:solidFill>
                  <a:schemeClr val="tx1">
                    <a:lumMod val="65000"/>
                    <a:lumOff val="35000"/>
                  </a:schemeClr>
                </a:solidFill>
              </a:rPr>
              <a:t>Commitment by senior management and all employees</a:t>
            </a:r>
          </a:p>
          <a:p>
            <a:pPr marL="685800" lvl="1" indent="-457200">
              <a:spcBef>
                <a:spcPts val="0"/>
              </a:spcBef>
              <a:buFont typeface="+mj-lt"/>
              <a:buAutoNum type="arabicPeriod"/>
            </a:pPr>
            <a:r>
              <a:rPr lang="en-US" sz="2000" dirty="0">
                <a:solidFill>
                  <a:schemeClr val="tx1">
                    <a:lumMod val="65000"/>
                    <a:lumOff val="35000"/>
                  </a:schemeClr>
                </a:solidFill>
              </a:rPr>
              <a:t>Meeting customer requirements</a:t>
            </a:r>
          </a:p>
          <a:p>
            <a:pPr marL="685800" lvl="1" indent="-457200">
              <a:spcBef>
                <a:spcPts val="0"/>
              </a:spcBef>
              <a:buFont typeface="+mj-lt"/>
              <a:buAutoNum type="arabicPeriod"/>
            </a:pPr>
            <a:r>
              <a:rPr lang="en-US" sz="2000" dirty="0">
                <a:solidFill>
                  <a:schemeClr val="tx1">
                    <a:lumMod val="65000"/>
                    <a:lumOff val="35000"/>
                  </a:schemeClr>
                </a:solidFill>
              </a:rPr>
              <a:t>Reducing development cycle times</a:t>
            </a:r>
          </a:p>
          <a:p>
            <a:pPr marL="685800" lvl="1" indent="-457200">
              <a:spcBef>
                <a:spcPts val="0"/>
              </a:spcBef>
              <a:buFont typeface="+mj-lt"/>
              <a:buAutoNum type="arabicPeriod"/>
            </a:pPr>
            <a:r>
              <a:rPr lang="en-US" sz="2000" dirty="0">
                <a:solidFill>
                  <a:schemeClr val="tx1">
                    <a:lumMod val="65000"/>
                    <a:lumOff val="35000"/>
                  </a:schemeClr>
                </a:solidFill>
              </a:rPr>
              <a:t>Just In Time/Demand Flow Manufacturing</a:t>
            </a:r>
          </a:p>
          <a:p>
            <a:pPr marL="685800" lvl="1" indent="-457200">
              <a:spcBef>
                <a:spcPts val="0"/>
              </a:spcBef>
              <a:buFont typeface="+mj-lt"/>
              <a:buAutoNum type="arabicPeriod"/>
            </a:pPr>
            <a:r>
              <a:rPr lang="en-US" sz="2000" dirty="0">
                <a:solidFill>
                  <a:schemeClr val="tx1">
                    <a:lumMod val="65000"/>
                    <a:lumOff val="35000"/>
                  </a:schemeClr>
                </a:solidFill>
              </a:rPr>
              <a:t>Improvement teams</a:t>
            </a:r>
          </a:p>
          <a:p>
            <a:pPr marL="685800" lvl="1" indent="-457200">
              <a:spcBef>
                <a:spcPts val="0"/>
              </a:spcBef>
              <a:buFont typeface="+mj-lt"/>
              <a:buAutoNum type="arabicPeriod"/>
            </a:pPr>
            <a:r>
              <a:rPr lang="en-US" sz="2000" dirty="0">
                <a:solidFill>
                  <a:schemeClr val="tx1">
                    <a:lumMod val="65000"/>
                    <a:lumOff val="35000"/>
                  </a:schemeClr>
                </a:solidFill>
              </a:rPr>
              <a:t>Reducing product and service costs</a:t>
            </a:r>
          </a:p>
          <a:p>
            <a:pPr marL="685800" lvl="1" indent="-457200">
              <a:spcBef>
                <a:spcPts val="0"/>
              </a:spcBef>
              <a:buFont typeface="+mj-lt"/>
              <a:buAutoNum type="arabicPeriod"/>
            </a:pPr>
            <a:r>
              <a:rPr lang="en-US" sz="2000" dirty="0">
                <a:solidFill>
                  <a:schemeClr val="tx1">
                    <a:lumMod val="65000"/>
                    <a:lumOff val="35000"/>
                  </a:schemeClr>
                </a:solidFill>
              </a:rPr>
              <a:t>Systems to facilitate improvement</a:t>
            </a:r>
          </a:p>
          <a:p>
            <a:pPr marL="685800" lvl="1" indent="-457200">
              <a:spcBef>
                <a:spcPts val="0"/>
              </a:spcBef>
              <a:buFont typeface="+mj-lt"/>
              <a:buAutoNum type="arabicPeriod"/>
            </a:pPr>
            <a:r>
              <a:rPr lang="en-US" sz="2000" dirty="0">
                <a:solidFill>
                  <a:schemeClr val="tx1">
                    <a:lumMod val="65000"/>
                    <a:lumOff val="35000"/>
                  </a:schemeClr>
                </a:solidFill>
              </a:rPr>
              <a:t>Line Management ownership</a:t>
            </a:r>
          </a:p>
          <a:p>
            <a:pPr marL="685800" lvl="1" indent="-457200">
              <a:spcBef>
                <a:spcPts val="0"/>
              </a:spcBef>
              <a:buFont typeface="+mj-lt"/>
              <a:buAutoNum type="arabicPeriod"/>
            </a:pPr>
            <a:r>
              <a:rPr lang="en-US" sz="2000" dirty="0">
                <a:solidFill>
                  <a:schemeClr val="tx1">
                    <a:lumMod val="65000"/>
                    <a:lumOff val="35000"/>
                  </a:schemeClr>
                </a:solidFill>
              </a:rPr>
              <a:t>Employee involvement and empowerment</a:t>
            </a:r>
          </a:p>
          <a:p>
            <a:pPr marL="685800" lvl="1" indent="-457200">
              <a:spcBef>
                <a:spcPts val="0"/>
              </a:spcBef>
              <a:buFont typeface="+mj-lt"/>
              <a:buAutoNum type="arabicPeriod"/>
            </a:pPr>
            <a:r>
              <a:rPr lang="en-US" sz="2000" dirty="0">
                <a:solidFill>
                  <a:schemeClr val="tx1">
                    <a:lumMod val="65000"/>
                    <a:lumOff val="35000"/>
                  </a:schemeClr>
                </a:solidFill>
              </a:rPr>
              <a:t>Recognition and celebration</a:t>
            </a:r>
          </a:p>
          <a:p>
            <a:pPr marL="685800" lvl="1" indent="-457200">
              <a:spcBef>
                <a:spcPts val="0"/>
              </a:spcBef>
              <a:buFont typeface="+mj-lt"/>
              <a:buAutoNum type="arabicPeriod"/>
            </a:pPr>
            <a:r>
              <a:rPr lang="en-US" sz="2000" dirty="0">
                <a:solidFill>
                  <a:schemeClr val="tx1">
                    <a:lumMod val="65000"/>
                    <a:lumOff val="35000"/>
                  </a:schemeClr>
                </a:solidFill>
              </a:rPr>
              <a:t>Challenging quantified goals and benchmarking</a:t>
            </a:r>
          </a:p>
          <a:p>
            <a:pPr marL="685800" lvl="1" indent="-457200">
              <a:spcBef>
                <a:spcPts val="0"/>
              </a:spcBef>
              <a:buFont typeface="+mj-lt"/>
              <a:buAutoNum type="arabicPeriod"/>
            </a:pPr>
            <a:r>
              <a:rPr lang="en-US" sz="2000" dirty="0">
                <a:solidFill>
                  <a:schemeClr val="tx1">
                    <a:lumMod val="65000"/>
                    <a:lumOff val="35000"/>
                  </a:schemeClr>
                </a:solidFill>
              </a:rPr>
              <a:t>Focus on processes / improvement plans</a:t>
            </a:r>
          </a:p>
          <a:p>
            <a:pPr marL="685800" lvl="1" indent="-457200">
              <a:spcBef>
                <a:spcPts val="0"/>
              </a:spcBef>
              <a:buFont typeface="+mj-lt"/>
              <a:buAutoNum type="arabicPeriod"/>
            </a:pPr>
            <a:r>
              <a:rPr lang="en-US" sz="2000" dirty="0">
                <a:solidFill>
                  <a:schemeClr val="tx1">
                    <a:lumMod val="65000"/>
                    <a:lumOff val="35000"/>
                  </a:schemeClr>
                </a:solidFill>
              </a:rPr>
              <a:t>Specific incorporation in strategic planning</a:t>
            </a:r>
          </a:p>
          <a:p>
            <a:pPr lvl="2"/>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1000"/>
                                        <p:tgtEl>
                                          <p:spTgt spid="9">
                                            <p:txEl>
                                              <p:pRg st="1" end="1"/>
                                            </p:txEl>
                                          </p:spTgt>
                                        </p:tgtEl>
                                      </p:cBhvr>
                                    </p:animEffect>
                                    <p:anim calcmode="lin" valueType="num">
                                      <p:cBhvr>
                                        <p:cTn id="2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fade">
                                      <p:cBhvr>
                                        <p:cTn id="33" dur="1000"/>
                                        <p:tgtEl>
                                          <p:spTgt spid="9">
                                            <p:txEl>
                                              <p:pRg st="2" end="2"/>
                                            </p:txEl>
                                          </p:spTgt>
                                        </p:tgtEl>
                                      </p:cBhvr>
                                    </p:animEffect>
                                    <p:anim calcmode="lin" valueType="num">
                                      <p:cBhvr>
                                        <p:cTn id="34"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fade">
                                      <p:cBhvr>
                                        <p:cTn id="40" dur="1000"/>
                                        <p:tgtEl>
                                          <p:spTgt spid="9">
                                            <p:txEl>
                                              <p:pRg st="3" end="3"/>
                                            </p:txEl>
                                          </p:spTgt>
                                        </p:tgtEl>
                                      </p:cBhvr>
                                    </p:animEffect>
                                    <p:anim calcmode="lin" valueType="num">
                                      <p:cBhvr>
                                        <p:cTn id="41"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1000"/>
                                        <p:tgtEl>
                                          <p:spTgt spid="9">
                                            <p:txEl>
                                              <p:pRg st="4" end="4"/>
                                            </p:txEl>
                                          </p:spTgt>
                                        </p:tgtEl>
                                      </p:cBhvr>
                                    </p:animEffect>
                                    <p:anim calcmode="lin" valueType="num">
                                      <p:cBhvr>
                                        <p:cTn id="4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9">
                                            <p:txEl>
                                              <p:pRg st="5" end="5"/>
                                            </p:txEl>
                                          </p:spTgt>
                                        </p:tgtEl>
                                        <p:attrNameLst>
                                          <p:attrName>style.visibility</p:attrName>
                                        </p:attrNameLst>
                                      </p:cBhvr>
                                      <p:to>
                                        <p:strVal val="visible"/>
                                      </p:to>
                                    </p:set>
                                    <p:animEffect transition="in" filter="fade">
                                      <p:cBhvr>
                                        <p:cTn id="54" dur="1000"/>
                                        <p:tgtEl>
                                          <p:spTgt spid="9">
                                            <p:txEl>
                                              <p:pRg st="5" end="5"/>
                                            </p:txEl>
                                          </p:spTgt>
                                        </p:tgtEl>
                                      </p:cBhvr>
                                    </p:animEffect>
                                    <p:anim calcmode="lin" valueType="num">
                                      <p:cBhvr>
                                        <p:cTn id="55"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9">
                                            <p:txEl>
                                              <p:pRg st="6" end="6"/>
                                            </p:txEl>
                                          </p:spTgt>
                                        </p:tgtEl>
                                        <p:attrNameLst>
                                          <p:attrName>style.visibility</p:attrName>
                                        </p:attrNameLst>
                                      </p:cBhvr>
                                      <p:to>
                                        <p:strVal val="visible"/>
                                      </p:to>
                                    </p:set>
                                    <p:animEffect transition="in" filter="fade">
                                      <p:cBhvr>
                                        <p:cTn id="61" dur="1000"/>
                                        <p:tgtEl>
                                          <p:spTgt spid="9">
                                            <p:txEl>
                                              <p:pRg st="6" end="6"/>
                                            </p:txEl>
                                          </p:spTgt>
                                        </p:tgtEl>
                                      </p:cBhvr>
                                    </p:animEffect>
                                    <p:anim calcmode="lin" valueType="num">
                                      <p:cBhvr>
                                        <p:cTn id="62"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9">
                                            <p:txEl>
                                              <p:pRg st="7" end="7"/>
                                            </p:txEl>
                                          </p:spTgt>
                                        </p:tgtEl>
                                        <p:attrNameLst>
                                          <p:attrName>style.visibility</p:attrName>
                                        </p:attrNameLst>
                                      </p:cBhvr>
                                      <p:to>
                                        <p:strVal val="visible"/>
                                      </p:to>
                                    </p:set>
                                    <p:animEffect transition="in" filter="fade">
                                      <p:cBhvr>
                                        <p:cTn id="68" dur="1000"/>
                                        <p:tgtEl>
                                          <p:spTgt spid="9">
                                            <p:txEl>
                                              <p:pRg st="7" end="7"/>
                                            </p:txEl>
                                          </p:spTgt>
                                        </p:tgtEl>
                                      </p:cBhvr>
                                    </p:animEffect>
                                    <p:anim calcmode="lin" valueType="num">
                                      <p:cBhvr>
                                        <p:cTn id="69"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9">
                                            <p:txEl>
                                              <p:pRg st="8" end="8"/>
                                            </p:txEl>
                                          </p:spTgt>
                                        </p:tgtEl>
                                        <p:attrNameLst>
                                          <p:attrName>style.visibility</p:attrName>
                                        </p:attrNameLst>
                                      </p:cBhvr>
                                      <p:to>
                                        <p:strVal val="visible"/>
                                      </p:to>
                                    </p:set>
                                    <p:animEffect transition="in" filter="fade">
                                      <p:cBhvr>
                                        <p:cTn id="75" dur="1000"/>
                                        <p:tgtEl>
                                          <p:spTgt spid="9">
                                            <p:txEl>
                                              <p:pRg st="8" end="8"/>
                                            </p:txEl>
                                          </p:spTgt>
                                        </p:tgtEl>
                                      </p:cBhvr>
                                    </p:animEffect>
                                    <p:anim calcmode="lin" valueType="num">
                                      <p:cBhvr>
                                        <p:cTn id="76"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77"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9">
                                            <p:txEl>
                                              <p:pRg st="9" end="9"/>
                                            </p:txEl>
                                          </p:spTgt>
                                        </p:tgtEl>
                                        <p:attrNameLst>
                                          <p:attrName>style.visibility</p:attrName>
                                        </p:attrNameLst>
                                      </p:cBhvr>
                                      <p:to>
                                        <p:strVal val="visible"/>
                                      </p:to>
                                    </p:set>
                                    <p:animEffect transition="in" filter="fade">
                                      <p:cBhvr>
                                        <p:cTn id="82" dur="1000"/>
                                        <p:tgtEl>
                                          <p:spTgt spid="9">
                                            <p:txEl>
                                              <p:pRg st="9" end="9"/>
                                            </p:txEl>
                                          </p:spTgt>
                                        </p:tgtEl>
                                      </p:cBhvr>
                                    </p:animEffect>
                                    <p:anim calcmode="lin" valueType="num">
                                      <p:cBhvr>
                                        <p:cTn id="83"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84"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9">
                                            <p:txEl>
                                              <p:pRg st="10" end="10"/>
                                            </p:txEl>
                                          </p:spTgt>
                                        </p:tgtEl>
                                        <p:attrNameLst>
                                          <p:attrName>style.visibility</p:attrName>
                                        </p:attrNameLst>
                                      </p:cBhvr>
                                      <p:to>
                                        <p:strVal val="visible"/>
                                      </p:to>
                                    </p:set>
                                    <p:animEffect transition="in" filter="fade">
                                      <p:cBhvr>
                                        <p:cTn id="89" dur="1000"/>
                                        <p:tgtEl>
                                          <p:spTgt spid="9">
                                            <p:txEl>
                                              <p:pRg st="10" end="10"/>
                                            </p:txEl>
                                          </p:spTgt>
                                        </p:tgtEl>
                                      </p:cBhvr>
                                    </p:animEffect>
                                    <p:anim calcmode="lin" valueType="num">
                                      <p:cBhvr>
                                        <p:cTn id="90"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91"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9">
                                            <p:txEl>
                                              <p:pRg st="11" end="11"/>
                                            </p:txEl>
                                          </p:spTgt>
                                        </p:tgtEl>
                                        <p:attrNameLst>
                                          <p:attrName>style.visibility</p:attrName>
                                        </p:attrNameLst>
                                      </p:cBhvr>
                                      <p:to>
                                        <p:strVal val="visible"/>
                                      </p:to>
                                    </p:set>
                                    <p:animEffect transition="in" filter="fade">
                                      <p:cBhvr>
                                        <p:cTn id="96" dur="1000"/>
                                        <p:tgtEl>
                                          <p:spTgt spid="9">
                                            <p:txEl>
                                              <p:pRg st="11" end="11"/>
                                            </p:txEl>
                                          </p:spTgt>
                                        </p:tgtEl>
                                      </p:cBhvr>
                                    </p:animEffect>
                                    <p:anim calcmode="lin" valueType="num">
                                      <p:cBhvr>
                                        <p:cTn id="97"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98" dur="1000" fill="hold"/>
                                        <p:tgtEl>
                                          <p:spTgt spid="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9">
                                            <p:txEl>
                                              <p:pRg st="12" end="12"/>
                                            </p:txEl>
                                          </p:spTgt>
                                        </p:tgtEl>
                                        <p:attrNameLst>
                                          <p:attrName>style.visibility</p:attrName>
                                        </p:attrNameLst>
                                      </p:cBhvr>
                                      <p:to>
                                        <p:strVal val="visible"/>
                                      </p:to>
                                    </p:set>
                                    <p:animEffect transition="in" filter="fade">
                                      <p:cBhvr>
                                        <p:cTn id="103" dur="1000"/>
                                        <p:tgtEl>
                                          <p:spTgt spid="9">
                                            <p:txEl>
                                              <p:pRg st="12" end="12"/>
                                            </p:txEl>
                                          </p:spTgt>
                                        </p:tgtEl>
                                      </p:cBhvr>
                                    </p:animEffect>
                                    <p:anim calcmode="lin" valueType="num">
                                      <p:cBhvr>
                                        <p:cTn id="104"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105" dur="1000" fill="hold"/>
                                        <p:tgtEl>
                                          <p:spTgt spid="9">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9">
                                            <p:txEl>
                                              <p:pRg st="13" end="13"/>
                                            </p:txEl>
                                          </p:spTgt>
                                        </p:tgtEl>
                                        <p:attrNameLst>
                                          <p:attrName>style.visibility</p:attrName>
                                        </p:attrNameLst>
                                      </p:cBhvr>
                                      <p:to>
                                        <p:strVal val="visible"/>
                                      </p:to>
                                    </p:set>
                                    <p:animEffect transition="in" filter="fade">
                                      <p:cBhvr>
                                        <p:cTn id="110" dur="1000"/>
                                        <p:tgtEl>
                                          <p:spTgt spid="9">
                                            <p:txEl>
                                              <p:pRg st="13" end="13"/>
                                            </p:txEl>
                                          </p:spTgt>
                                        </p:tgtEl>
                                      </p:cBhvr>
                                    </p:animEffect>
                                    <p:anim calcmode="lin" valueType="num">
                                      <p:cBhvr>
                                        <p:cTn id="111" dur="1000" fill="hold"/>
                                        <p:tgtEl>
                                          <p:spTgt spid="9">
                                            <p:txEl>
                                              <p:pRg st="13" end="13"/>
                                            </p:txEl>
                                          </p:spTgt>
                                        </p:tgtEl>
                                        <p:attrNameLst>
                                          <p:attrName>ppt_x</p:attrName>
                                        </p:attrNameLst>
                                      </p:cBhvr>
                                      <p:tavLst>
                                        <p:tav tm="0">
                                          <p:val>
                                            <p:strVal val="#ppt_x"/>
                                          </p:val>
                                        </p:tav>
                                        <p:tav tm="100000">
                                          <p:val>
                                            <p:strVal val="#ppt_x"/>
                                          </p:val>
                                        </p:tav>
                                      </p:tavLst>
                                    </p:anim>
                                    <p:anim calcmode="lin" valueType="num">
                                      <p:cBhvr>
                                        <p:cTn id="112" dur="1000" fill="hold"/>
                                        <p:tgtEl>
                                          <p:spTgt spid="9">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
        <p:nvSpPr>
          <p:cNvPr id="34819" name="Content Placeholder 2"/>
          <p:cNvSpPr txBox="1"/>
          <p:nvPr/>
        </p:nvSpPr>
        <p:spPr bwMode="auto">
          <a:xfrm>
            <a:off x="36513" y="1773238"/>
            <a:ext cx="8712200" cy="863600"/>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algn="ctr" eaLnBrk="1" hangingPunct="1">
              <a:spcBef>
                <a:spcPts val="2000"/>
              </a:spcBef>
              <a:buClr>
                <a:schemeClr val="accent1"/>
              </a:buClr>
              <a:buSzPct val="75000"/>
              <a:buFont typeface="Wingdings" pitchFamily="2" charset="2"/>
              <a:buNone/>
            </a:pPr>
            <a:r>
              <a:rPr lang="en-US" sz="2400" b="1" dirty="0">
                <a:solidFill>
                  <a:srgbClr val="595959"/>
                </a:solidFill>
                <a:latin typeface="Rockwell" pitchFamily="18" charset="0"/>
              </a:rPr>
              <a:t>Concept of TQM is satisfaction of customer at each and every stage.</a:t>
            </a:r>
          </a:p>
        </p:txBody>
      </p:sp>
      <p:sp>
        <p:nvSpPr>
          <p:cNvPr id="4" name="Content Placeholder 2"/>
          <p:cNvSpPr txBox="1"/>
          <p:nvPr/>
        </p:nvSpPr>
        <p:spPr bwMode="auto">
          <a:xfrm>
            <a:off x="250825" y="2636838"/>
            <a:ext cx="8424863" cy="647700"/>
          </a:xfrm>
          <a:prstGeom prst="rect">
            <a:avLst/>
          </a:prstGeom>
          <a:noFill/>
          <a:ln>
            <a:noFill/>
          </a:ln>
        </p:spPr>
        <p:txBody>
          <a:bodyPr/>
          <a:lstStyle>
            <a:lvl1pPr marL="285750" indent="-28575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Arial" panose="02080604020202020204" charset="0"/>
              <a:buChar char="•"/>
            </a:pPr>
            <a:r>
              <a:rPr lang="en-US" dirty="0">
                <a:solidFill>
                  <a:srgbClr val="595959"/>
                </a:solidFill>
                <a:latin typeface="Rockwell" pitchFamily="18" charset="0"/>
              </a:rPr>
              <a:t>Prevention – A cost of rectifying a defect is many times higher than the cost of avoiding them.  </a:t>
            </a:r>
          </a:p>
        </p:txBody>
      </p:sp>
      <p:sp>
        <p:nvSpPr>
          <p:cNvPr id="5" name="Content Placeholder 2"/>
          <p:cNvSpPr txBox="1"/>
          <p:nvPr/>
        </p:nvSpPr>
        <p:spPr bwMode="auto">
          <a:xfrm>
            <a:off x="250825" y="3284984"/>
            <a:ext cx="5401295" cy="323850"/>
          </a:xfrm>
          <a:prstGeom prst="rect">
            <a:avLst/>
          </a:prstGeom>
          <a:noFill/>
          <a:ln>
            <a:noFill/>
          </a:ln>
        </p:spPr>
        <p:txBody>
          <a:bodyPr/>
          <a:lstStyle>
            <a:lvl1pPr marL="285750" indent="-28575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Arial" panose="02080604020202020204" charset="0"/>
              <a:buChar char="•"/>
            </a:pPr>
            <a:r>
              <a:rPr lang="en-US" dirty="0">
                <a:solidFill>
                  <a:srgbClr val="595959"/>
                </a:solidFill>
                <a:latin typeface="Rockwell" pitchFamily="18" charset="0"/>
              </a:rPr>
              <a:t>Getting things right for the first time </a:t>
            </a:r>
          </a:p>
        </p:txBody>
      </p:sp>
      <p:sp>
        <p:nvSpPr>
          <p:cNvPr id="6" name="Content Placeholder 2"/>
          <p:cNvSpPr txBox="1"/>
          <p:nvPr/>
        </p:nvSpPr>
        <p:spPr bwMode="auto">
          <a:xfrm>
            <a:off x="250825" y="3717032"/>
            <a:ext cx="8424863" cy="863600"/>
          </a:xfrm>
          <a:prstGeom prst="rect">
            <a:avLst/>
          </a:prstGeom>
          <a:noFill/>
          <a:ln>
            <a:noFill/>
          </a:ln>
        </p:spPr>
        <p:txBody>
          <a:bodyPr/>
          <a:lstStyle>
            <a:lvl1pPr marL="285750" indent="-28575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Arial" panose="02080604020202020204" charset="0"/>
              <a:buChar char="•"/>
            </a:pPr>
            <a:r>
              <a:rPr lang="en-US" dirty="0">
                <a:solidFill>
                  <a:srgbClr val="595959"/>
                </a:solidFill>
                <a:latin typeface="Rockwell" pitchFamily="18" charset="0"/>
              </a:rPr>
              <a:t>Quality involves – Quality is not only the responsibility of Quality Control dept. each employee working in the organization personally responsibly for the task assigned. </a:t>
            </a:r>
          </a:p>
        </p:txBody>
      </p:sp>
      <p:sp>
        <p:nvSpPr>
          <p:cNvPr id="7" name="Content Placeholder 2"/>
          <p:cNvSpPr txBox="1"/>
          <p:nvPr/>
        </p:nvSpPr>
        <p:spPr bwMode="auto">
          <a:xfrm>
            <a:off x="250825" y="4725144"/>
            <a:ext cx="8424863" cy="647700"/>
          </a:xfrm>
          <a:prstGeom prst="rect">
            <a:avLst/>
          </a:prstGeom>
          <a:noFill/>
          <a:ln>
            <a:noFill/>
          </a:ln>
        </p:spPr>
        <p:txBody>
          <a:bodyPr/>
          <a:lstStyle>
            <a:lvl1pPr marL="285750" indent="-28575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Arial" panose="02080604020202020204" charset="0"/>
              <a:buChar char="•"/>
            </a:pPr>
            <a:r>
              <a:rPr lang="en-US" dirty="0">
                <a:solidFill>
                  <a:srgbClr val="595959"/>
                </a:solidFill>
                <a:latin typeface="Rockwell" pitchFamily="18" charset="0"/>
              </a:rPr>
              <a:t>Continues Improvement – continuous attempt made to improve quality by new technology or methods.  </a:t>
            </a:r>
          </a:p>
        </p:txBody>
      </p:sp>
      <p:sp>
        <p:nvSpPr>
          <p:cNvPr id="8" name="Content Placeholder 2"/>
          <p:cNvSpPr txBox="1"/>
          <p:nvPr/>
        </p:nvSpPr>
        <p:spPr bwMode="auto">
          <a:xfrm>
            <a:off x="250825" y="5445224"/>
            <a:ext cx="8424863" cy="863600"/>
          </a:xfrm>
          <a:prstGeom prst="rect">
            <a:avLst/>
          </a:prstGeom>
          <a:noFill/>
          <a:ln>
            <a:noFill/>
          </a:ln>
        </p:spPr>
        <p:txBody>
          <a:bodyPr/>
          <a:lstStyle>
            <a:lvl1pPr marL="285750" indent="-28575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Arial" panose="02080604020202020204" charset="0"/>
              <a:buChar char="•"/>
            </a:pPr>
            <a:r>
              <a:rPr lang="en-US" dirty="0">
                <a:solidFill>
                  <a:srgbClr val="595959"/>
                </a:solidFill>
                <a:latin typeface="Rockwell" pitchFamily="18" charset="0"/>
              </a:rPr>
              <a:t>Employee Involvement – employees at every stage of production and operation process have a critical role in identifying areas of improvement.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randombar(horizontal)">
                                      <p:cBhvr>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fade">
                                      <p:cBhvr>
                                        <p:cTn id="12" dur="1000"/>
                                        <p:tgtEl>
                                          <p:spTgt spid="34819"/>
                                        </p:tgtEl>
                                      </p:cBhvr>
                                    </p:animEffect>
                                    <p:anim calcmode="lin" valueType="num">
                                      <p:cBhvr>
                                        <p:cTn id="13" dur="1000" fill="hold"/>
                                        <p:tgtEl>
                                          <p:spTgt spid="34819"/>
                                        </p:tgtEl>
                                        <p:attrNameLst>
                                          <p:attrName>ppt_x</p:attrName>
                                        </p:attrNameLst>
                                      </p:cBhvr>
                                      <p:tavLst>
                                        <p:tav tm="0">
                                          <p:val>
                                            <p:strVal val="#ppt_x"/>
                                          </p:val>
                                        </p:tav>
                                        <p:tav tm="100000">
                                          <p:val>
                                            <p:strVal val="#ppt_x"/>
                                          </p:val>
                                        </p:tav>
                                      </p:tavLst>
                                    </p:anim>
                                    <p:anim calcmode="lin" valueType="num">
                                      <p:cBhvr>
                                        <p:cTn id="14" dur="1000" fill="hold"/>
                                        <p:tgtEl>
                                          <p:spTgt spid="348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4" grpId="0"/>
      <p:bldP spid="5" grpId="0"/>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
        <p:nvSpPr>
          <p:cNvPr id="34819" name="Content Placeholder 2"/>
          <p:cNvSpPr txBox="1"/>
          <p:nvPr/>
        </p:nvSpPr>
        <p:spPr bwMode="auto">
          <a:xfrm>
            <a:off x="36513" y="1773238"/>
            <a:ext cx="8712200" cy="863600"/>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algn="ctr" eaLnBrk="1" hangingPunct="1">
              <a:spcBef>
                <a:spcPts val="2000"/>
              </a:spcBef>
              <a:buClr>
                <a:schemeClr val="accent1"/>
              </a:buClr>
              <a:buSzPct val="75000"/>
              <a:buFont typeface="Wingdings" pitchFamily="2" charset="2"/>
              <a:buNone/>
            </a:pPr>
            <a:r>
              <a:rPr lang="en-US" sz="2400" b="1" dirty="0">
                <a:solidFill>
                  <a:srgbClr val="595959"/>
                </a:solidFill>
                <a:latin typeface="Rockwell" pitchFamily="18" charset="0"/>
              </a:rPr>
              <a:t>Concept of TQM is satisfaction of customer at each and every stage.</a:t>
            </a:r>
          </a:p>
        </p:txBody>
      </p:sp>
      <p:sp>
        <p:nvSpPr>
          <p:cNvPr id="4" name="Content Placeholder 2"/>
          <p:cNvSpPr txBox="1"/>
          <p:nvPr/>
        </p:nvSpPr>
        <p:spPr bwMode="auto">
          <a:xfrm>
            <a:off x="250825" y="2636838"/>
            <a:ext cx="8424863" cy="647700"/>
          </a:xfrm>
          <a:prstGeom prst="rect">
            <a:avLst/>
          </a:prstGeom>
          <a:noFill/>
          <a:ln>
            <a:noFill/>
          </a:ln>
        </p:spPr>
        <p:txBody>
          <a:bodyPr/>
          <a:lstStyle>
            <a:lvl1pPr marL="285750" indent="-28575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Arial" panose="02080604020202020204" charset="0"/>
              <a:buChar char="•"/>
            </a:pPr>
            <a:r>
              <a:rPr lang="en-US" dirty="0">
                <a:solidFill>
                  <a:srgbClr val="595959"/>
                </a:solidFill>
                <a:latin typeface="Rockwell" pitchFamily="18" charset="0"/>
              </a:rPr>
              <a:t>Problem Identification – TQM system has ability to detect and resolve problems before they result in poor quality, lost productivity.  </a:t>
            </a:r>
          </a:p>
        </p:txBody>
      </p:sp>
      <p:sp>
        <p:nvSpPr>
          <p:cNvPr id="6" name="Content Placeholder 2"/>
          <p:cNvSpPr txBox="1"/>
          <p:nvPr/>
        </p:nvSpPr>
        <p:spPr bwMode="auto">
          <a:xfrm>
            <a:off x="250825" y="3429000"/>
            <a:ext cx="8424863" cy="576263"/>
          </a:xfrm>
          <a:prstGeom prst="rect">
            <a:avLst/>
          </a:prstGeom>
          <a:noFill/>
          <a:ln>
            <a:noFill/>
          </a:ln>
        </p:spPr>
        <p:txBody>
          <a:bodyPr/>
          <a:lstStyle>
            <a:lvl1pPr marL="285750" indent="-28575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Arial" panose="02080604020202020204" charset="0"/>
              <a:buChar char="•"/>
            </a:pPr>
            <a:r>
              <a:rPr lang="en-US" dirty="0">
                <a:solidFill>
                  <a:srgbClr val="595959"/>
                </a:solidFill>
                <a:latin typeface="Rockwell" pitchFamily="18" charset="0"/>
              </a:rPr>
              <a:t>Establishment Goals – all should know what their organization is trying to achieve. </a:t>
            </a:r>
          </a:p>
        </p:txBody>
      </p:sp>
      <p:sp>
        <p:nvSpPr>
          <p:cNvPr id="7" name="Content Placeholder 2"/>
          <p:cNvSpPr txBox="1"/>
          <p:nvPr/>
        </p:nvSpPr>
        <p:spPr bwMode="auto">
          <a:xfrm>
            <a:off x="250825" y="4149725"/>
            <a:ext cx="8424863" cy="647700"/>
          </a:xfrm>
          <a:prstGeom prst="rect">
            <a:avLst/>
          </a:prstGeom>
          <a:noFill/>
          <a:ln>
            <a:noFill/>
          </a:ln>
        </p:spPr>
        <p:txBody>
          <a:bodyPr/>
          <a:lstStyle>
            <a:lvl1pPr marL="285750" indent="-28575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Arial" panose="02080604020202020204" charset="0"/>
              <a:buChar char="•"/>
            </a:pPr>
            <a:r>
              <a:rPr lang="en-US" dirty="0">
                <a:solidFill>
                  <a:srgbClr val="595959"/>
                </a:solidFill>
                <a:latin typeface="Rockwell" pitchFamily="18" charset="0"/>
              </a:rPr>
              <a:t>Problem Solving Plan – with problems and goals firmly in place, the plan to solve problems before they ignite is essential.  </a:t>
            </a:r>
          </a:p>
        </p:txBody>
      </p:sp>
      <p:sp>
        <p:nvSpPr>
          <p:cNvPr id="8" name="Content Placeholder 2"/>
          <p:cNvSpPr txBox="1"/>
          <p:nvPr/>
        </p:nvSpPr>
        <p:spPr bwMode="auto">
          <a:xfrm>
            <a:off x="250825" y="4941888"/>
            <a:ext cx="8424863" cy="1150937"/>
          </a:xfrm>
          <a:prstGeom prst="rect">
            <a:avLst/>
          </a:prstGeom>
          <a:noFill/>
          <a:ln>
            <a:noFill/>
          </a:ln>
        </p:spPr>
        <p:txBody>
          <a:bodyPr/>
          <a:lstStyle>
            <a:lvl1pPr marL="285750" indent="-28575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Arial" panose="02080604020202020204" charset="0"/>
              <a:buChar char="•"/>
            </a:pPr>
            <a:r>
              <a:rPr lang="en-US" dirty="0">
                <a:solidFill>
                  <a:srgbClr val="595959"/>
                </a:solidFill>
                <a:latin typeface="Rockwell" pitchFamily="18" charset="0"/>
              </a:rPr>
              <a:t>Current State / Value Stream Mapping – The state of organization before the actual TQM implementation at current time is called Current State. – by knowing the current state, the improvement or additional problems can be assessed.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randombar(horizontal)">
                                      <p:cBhvr>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4819"/>
                                        </p:tgtEl>
                                        <p:attrNameLst>
                                          <p:attrName>style.visibility</p:attrName>
                                        </p:attrNameLst>
                                      </p:cBhvr>
                                      <p:to>
                                        <p:strVal val="visible"/>
                                      </p:to>
                                    </p:set>
                                    <p:anim calcmode="lin" valueType="num">
                                      <p:cBhvr additive="base">
                                        <p:cTn id="12" dur="500" fill="hold"/>
                                        <p:tgtEl>
                                          <p:spTgt spid="34819"/>
                                        </p:tgtEl>
                                        <p:attrNameLst>
                                          <p:attrName>ppt_x</p:attrName>
                                        </p:attrNameLst>
                                      </p:cBhvr>
                                      <p:tavLst>
                                        <p:tav tm="0">
                                          <p:val>
                                            <p:strVal val="#ppt_x"/>
                                          </p:val>
                                        </p:tav>
                                        <p:tav tm="100000">
                                          <p:val>
                                            <p:strVal val="#ppt_x"/>
                                          </p:val>
                                        </p:tav>
                                      </p:tavLst>
                                    </p:anim>
                                    <p:anim calcmode="lin" valueType="num">
                                      <p:cBhvr additive="base">
                                        <p:cTn id="13"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4"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31800" y="2068507"/>
            <a:ext cx="7596188" cy="574675"/>
          </a:xfrm>
        </p:spPr>
        <p:txBody>
          <a:bodyPr/>
          <a:lstStyle/>
          <a:p>
            <a:pPr algn="ctr" eaLnBrk="1" hangingPunct="1"/>
            <a:r>
              <a:rPr lang="en-US" sz="3200" b="1" dirty="0">
                <a:ea typeface="ＭＳ Ｐゴシック" pitchFamily="34" charset="-128"/>
              </a:rPr>
              <a:t>Importance of Quality to Costumers  </a:t>
            </a:r>
          </a:p>
        </p:txBody>
      </p:sp>
      <p:sp>
        <p:nvSpPr>
          <p:cNvPr id="233475" name="Content Placeholder 2"/>
          <p:cNvSpPr>
            <a:spLocks noGrp="1"/>
          </p:cNvSpPr>
          <p:nvPr>
            <p:ph idx="4294967295"/>
          </p:nvPr>
        </p:nvSpPr>
        <p:spPr>
          <a:xfrm>
            <a:off x="684213" y="3068960"/>
            <a:ext cx="7416800" cy="2436823"/>
          </a:xfrm>
        </p:spPr>
        <p:txBody>
          <a:bodyPr/>
          <a:lstStyle/>
          <a:p>
            <a:pPr algn="just" eaLnBrk="1" hangingPunct="1"/>
            <a:r>
              <a:rPr lang="en-US" dirty="0">
                <a:solidFill>
                  <a:schemeClr val="tx1"/>
                </a:solidFill>
                <a:ea typeface="ＭＳ Ｐゴシック" pitchFamily="34" charset="-128"/>
              </a:rPr>
              <a:t>   </a:t>
            </a:r>
            <a:r>
              <a:rPr lang="en-US" sz="2400" dirty="0">
                <a:solidFill>
                  <a:schemeClr val="tx1">
                    <a:lumMod val="65000"/>
                    <a:lumOff val="35000"/>
                  </a:schemeClr>
                </a:solidFill>
              </a:rPr>
              <a:t>In a customer-driven organization, quality is established with a focus on satisfying or exceeding the requirements, expectations, needs, and preferences of customers. Customer-driven quality is a common culture within many organizations</a:t>
            </a:r>
            <a:endParaRPr lang="en-US" sz="2400" dirty="0">
              <a:solidFill>
                <a:schemeClr val="tx1">
                  <a:lumMod val="65000"/>
                  <a:lumOff val="35000"/>
                </a:schemeClr>
              </a:solidFill>
              <a:ea typeface="ＭＳ Ｐゴシック" pitchFamily="34" charset="-128"/>
            </a:endParaRPr>
          </a:p>
        </p:txBody>
      </p:sp>
      <p:sp>
        <p:nvSpPr>
          <p:cNvPr id="5"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3475">
                                            <p:txEl>
                                              <p:pRg st="0" end="0"/>
                                            </p:txEl>
                                          </p:spTgt>
                                        </p:tgtEl>
                                        <p:attrNameLst>
                                          <p:attrName>style.visibility</p:attrName>
                                        </p:attrNameLst>
                                      </p:cBhvr>
                                      <p:to>
                                        <p:strVal val="visible"/>
                                      </p:to>
                                    </p:set>
                                    <p:anim calcmode="lin" valueType="num">
                                      <p:cBhvr additive="base">
                                        <p:cTn id="19"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33475" grpId="0" build="p"/>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
        <p:nvSpPr>
          <p:cNvPr id="34819" name="Content Placeholder 2"/>
          <p:cNvSpPr txBox="1"/>
          <p:nvPr/>
        </p:nvSpPr>
        <p:spPr bwMode="auto">
          <a:xfrm>
            <a:off x="36513" y="1773312"/>
            <a:ext cx="8712200" cy="863600"/>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algn="ctr" eaLnBrk="1" hangingPunct="1">
              <a:spcBef>
                <a:spcPts val="2000"/>
              </a:spcBef>
              <a:buClr>
                <a:schemeClr val="accent1"/>
              </a:buClr>
              <a:buSzPct val="75000"/>
              <a:buFont typeface="Wingdings" pitchFamily="2" charset="2"/>
              <a:buNone/>
            </a:pPr>
            <a:r>
              <a:rPr lang="en-US" sz="2400" b="1" dirty="0">
                <a:solidFill>
                  <a:srgbClr val="595959"/>
                </a:solidFill>
                <a:latin typeface="Rockwell" pitchFamily="18" charset="0"/>
              </a:rPr>
              <a:t>Concept of TQM is satisfaction of customer at each and every stage.</a:t>
            </a:r>
          </a:p>
        </p:txBody>
      </p:sp>
      <p:sp>
        <p:nvSpPr>
          <p:cNvPr id="4" name="Content Placeholder 2"/>
          <p:cNvSpPr txBox="1"/>
          <p:nvPr/>
        </p:nvSpPr>
        <p:spPr bwMode="auto">
          <a:xfrm>
            <a:off x="250825" y="2492896"/>
            <a:ext cx="8424863" cy="431800"/>
          </a:xfrm>
          <a:prstGeom prst="rect">
            <a:avLst/>
          </a:prstGeom>
          <a:noFill/>
          <a:ln>
            <a:noFill/>
          </a:ln>
        </p:spPr>
        <p:txBody>
          <a:bodyPr/>
          <a:lstStyle>
            <a:lvl1pPr marL="285750" indent="-28575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Arial" panose="02080604020202020204" charset="0"/>
              <a:buChar char="•"/>
            </a:pPr>
            <a:r>
              <a:rPr lang="en-US" dirty="0">
                <a:solidFill>
                  <a:srgbClr val="595959"/>
                </a:solidFill>
                <a:latin typeface="Rockwell" pitchFamily="18" charset="0"/>
              </a:rPr>
              <a:t>Root Cause Analysis – the root of problems to be found before they solved. </a:t>
            </a:r>
          </a:p>
        </p:txBody>
      </p:sp>
      <p:sp>
        <p:nvSpPr>
          <p:cNvPr id="6" name="Content Placeholder 2"/>
          <p:cNvSpPr txBox="1"/>
          <p:nvPr/>
        </p:nvSpPr>
        <p:spPr bwMode="auto">
          <a:xfrm>
            <a:off x="250825" y="3069902"/>
            <a:ext cx="8424863" cy="719138"/>
          </a:xfrm>
          <a:prstGeom prst="rect">
            <a:avLst/>
          </a:prstGeom>
          <a:noFill/>
          <a:ln>
            <a:noFill/>
          </a:ln>
        </p:spPr>
        <p:txBody>
          <a:bodyPr/>
          <a:lstStyle>
            <a:lvl1pPr marL="285750" indent="-28575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Arial" panose="02080604020202020204" charset="0"/>
              <a:buChar char="•"/>
            </a:pPr>
            <a:r>
              <a:rPr lang="en-US" dirty="0">
                <a:solidFill>
                  <a:srgbClr val="595959"/>
                </a:solidFill>
                <a:latin typeface="Rockwell" pitchFamily="18" charset="0"/>
              </a:rPr>
              <a:t>Solutions / Solutions into practice – once solutions to the quality problems are decided, they must put into action for results.  </a:t>
            </a:r>
          </a:p>
        </p:txBody>
      </p:sp>
      <p:sp>
        <p:nvSpPr>
          <p:cNvPr id="7" name="Content Placeholder 2"/>
          <p:cNvSpPr txBox="1"/>
          <p:nvPr/>
        </p:nvSpPr>
        <p:spPr bwMode="auto">
          <a:xfrm>
            <a:off x="250825" y="3717404"/>
            <a:ext cx="8424863" cy="647700"/>
          </a:xfrm>
          <a:prstGeom prst="rect">
            <a:avLst/>
          </a:prstGeom>
          <a:noFill/>
          <a:ln>
            <a:noFill/>
          </a:ln>
        </p:spPr>
        <p:txBody>
          <a:bodyPr/>
          <a:lstStyle>
            <a:lvl1pPr marL="285750" indent="-28575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Arial" panose="02080604020202020204" charset="0"/>
              <a:buChar char="•"/>
            </a:pPr>
            <a:r>
              <a:rPr lang="en-US" dirty="0">
                <a:solidFill>
                  <a:srgbClr val="595959"/>
                </a:solidFill>
                <a:latin typeface="Rockwell" pitchFamily="18" charset="0"/>
              </a:rPr>
              <a:t>Confirmation of Results – the result of action either better or worse must be confirmed.   </a:t>
            </a:r>
          </a:p>
        </p:txBody>
      </p:sp>
      <p:sp>
        <p:nvSpPr>
          <p:cNvPr id="8" name="Content Placeholder 2"/>
          <p:cNvSpPr txBox="1"/>
          <p:nvPr/>
        </p:nvSpPr>
        <p:spPr bwMode="auto">
          <a:xfrm>
            <a:off x="250825" y="4363888"/>
            <a:ext cx="8424863" cy="649288"/>
          </a:xfrm>
          <a:prstGeom prst="rect">
            <a:avLst/>
          </a:prstGeom>
          <a:noFill/>
          <a:ln>
            <a:noFill/>
          </a:ln>
        </p:spPr>
        <p:txBody>
          <a:bodyPr/>
          <a:lstStyle>
            <a:lvl1pPr marL="285750" indent="-28575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Arial" panose="02080604020202020204" charset="0"/>
              <a:buChar char="•"/>
            </a:pPr>
            <a:r>
              <a:rPr lang="en-US" dirty="0">
                <a:solidFill>
                  <a:srgbClr val="595959"/>
                </a:solidFill>
                <a:latin typeface="Rockwell" pitchFamily="18" charset="0"/>
              </a:rPr>
              <a:t>Selection of Final Method of Solution – if the results are desirable, the final method of solution may be applied every where.  </a:t>
            </a:r>
          </a:p>
        </p:txBody>
      </p:sp>
      <p:sp>
        <p:nvSpPr>
          <p:cNvPr id="9" name="Content Placeholder 2"/>
          <p:cNvSpPr txBox="1"/>
          <p:nvPr/>
        </p:nvSpPr>
        <p:spPr bwMode="auto">
          <a:xfrm>
            <a:off x="250825" y="5013548"/>
            <a:ext cx="8424863" cy="647700"/>
          </a:xfrm>
          <a:prstGeom prst="rect">
            <a:avLst/>
          </a:prstGeom>
          <a:noFill/>
          <a:ln>
            <a:noFill/>
          </a:ln>
        </p:spPr>
        <p:txBody>
          <a:bodyPr/>
          <a:lstStyle>
            <a:lvl1pPr marL="285750" indent="-28575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Arial" panose="02080604020202020204" charset="0"/>
              <a:buChar char="•"/>
            </a:pPr>
            <a:r>
              <a:rPr lang="en-US" dirty="0">
                <a:solidFill>
                  <a:srgbClr val="595959"/>
                </a:solidFill>
                <a:latin typeface="Rockwell" pitchFamily="18" charset="0"/>
              </a:rPr>
              <a:t>Write up of results successful and unsuccessful to be documented in report form for future references to repeat success or to avoid failure. </a:t>
            </a:r>
          </a:p>
        </p:txBody>
      </p:sp>
      <p:sp>
        <p:nvSpPr>
          <p:cNvPr id="10" name="Content Placeholder 2"/>
          <p:cNvSpPr txBox="1"/>
          <p:nvPr/>
        </p:nvSpPr>
        <p:spPr bwMode="auto">
          <a:xfrm>
            <a:off x="250825" y="5661298"/>
            <a:ext cx="8424863" cy="1008062"/>
          </a:xfrm>
          <a:prstGeom prst="rect">
            <a:avLst/>
          </a:prstGeom>
          <a:noFill/>
          <a:ln>
            <a:noFill/>
          </a:ln>
        </p:spPr>
        <p:txBody>
          <a:bodyPr/>
          <a:lstStyle>
            <a:lvl1pPr marL="285750" indent="-28575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spcBef>
                <a:spcPts val="2000"/>
              </a:spcBef>
              <a:buClr>
                <a:schemeClr val="accent1"/>
              </a:buClr>
              <a:buSzPct val="75000"/>
              <a:buFont typeface="Arial" panose="02080604020202020204" charset="0"/>
              <a:buChar char="•"/>
            </a:pPr>
            <a:r>
              <a:rPr lang="en-US" dirty="0">
                <a:solidFill>
                  <a:srgbClr val="595959"/>
                </a:solidFill>
                <a:latin typeface="Rockwell" pitchFamily="18" charset="0"/>
              </a:rPr>
              <a:t>Open Report – the results of TQM to be shared with all relevant members of the organization – a culture of quality and improvement takes shape, which is a critical ingredient of successful TQM.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randombar(horizontal)">
                                      <p:cBhvr>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4819"/>
                                        </p:tgtEl>
                                        <p:attrNameLst>
                                          <p:attrName>style.visibility</p:attrName>
                                        </p:attrNameLst>
                                      </p:cBhvr>
                                      <p:to>
                                        <p:strVal val="visible"/>
                                      </p:to>
                                    </p:set>
                                    <p:anim calcmode="lin" valueType="num">
                                      <p:cBhvr additive="base">
                                        <p:cTn id="12" dur="500" fill="hold"/>
                                        <p:tgtEl>
                                          <p:spTgt spid="34819"/>
                                        </p:tgtEl>
                                        <p:attrNameLst>
                                          <p:attrName>ppt_x</p:attrName>
                                        </p:attrNameLst>
                                      </p:cBhvr>
                                      <p:tavLst>
                                        <p:tav tm="0">
                                          <p:val>
                                            <p:strVal val="#ppt_x"/>
                                          </p:val>
                                        </p:tav>
                                        <p:tav tm="100000">
                                          <p:val>
                                            <p:strVal val="#ppt_x"/>
                                          </p:val>
                                        </p:tav>
                                      </p:tavLst>
                                    </p:anim>
                                    <p:anim calcmode="lin" valueType="num">
                                      <p:cBhvr additive="base">
                                        <p:cTn id="13"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4" grpId="0"/>
      <p:bldP spid="6" grpId="0"/>
      <p:bldP spid="7" grpId="0"/>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1lu2-bild12.jpg"/>
          <p:cNvPicPr>
            <a:picLocks noChangeAspect="1"/>
          </p:cNvPicPr>
          <p:nvPr/>
        </p:nvPicPr>
        <p:blipFill>
          <a:blip r:embed="rId2"/>
          <a:stretch>
            <a:fillRect/>
          </a:stretch>
        </p:blipFill>
        <p:spPr>
          <a:xfrm>
            <a:off x="3571868" y="2218515"/>
            <a:ext cx="4929222" cy="4282319"/>
          </a:xfrm>
          <a:prstGeom prst="rect">
            <a:avLst/>
          </a:prstGeom>
        </p:spPr>
      </p:pic>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0" y="4572008"/>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574675"/>
          </a:xfrm>
        </p:spPr>
        <p:txBody>
          <a:bodyPr/>
          <a:lstStyle/>
          <a:p>
            <a:pPr eaLnBrk="1" hangingPunct="1"/>
            <a:r>
              <a:rPr lang="en-US" sz="2400" b="1" dirty="0"/>
              <a:t>The concept of TQM (Total Quality Management)</a:t>
            </a:r>
            <a:endParaRPr lang="en-US" sz="3200" b="1" dirty="0">
              <a:ea typeface="ＭＳ Ｐゴシック" pitchFamily="34" charset="-128"/>
            </a:endParaRPr>
          </a:p>
        </p:txBody>
      </p:sp>
      <p:sp>
        <p:nvSpPr>
          <p:cNvPr id="9" name="Content Placeholder 2"/>
          <p:cNvSpPr>
            <a:spLocks noGrp="1"/>
          </p:cNvSpPr>
          <p:nvPr>
            <p:ph idx="4294967295"/>
          </p:nvPr>
        </p:nvSpPr>
        <p:spPr>
          <a:xfrm>
            <a:off x="458993" y="2357429"/>
            <a:ext cx="3104895" cy="3042459"/>
          </a:xfrm>
        </p:spPr>
        <p:txBody>
          <a:bodyPr/>
          <a:lstStyle/>
          <a:p>
            <a:r>
              <a:rPr lang="en-US" dirty="0">
                <a:solidFill>
                  <a:schemeClr val="tx1">
                    <a:lumMod val="65000"/>
                    <a:lumOff val="35000"/>
                  </a:schemeClr>
                </a:solidFill>
              </a:rPr>
              <a:t>This shows that TQM must be practiced in all activities, by all personnel, in Manufacturing, Marketing, Engineering, R&amp;D, Sales, Purchasing, HR,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 calcmode="lin" valueType="num">
                                      <p:cBhvr additive="base">
                                        <p:cTn id="2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1lu2-bild12.jpg"/>
          <p:cNvPicPr>
            <a:picLocks noChangeAspect="1"/>
          </p:cNvPicPr>
          <p:nvPr/>
        </p:nvPicPr>
        <p:blipFill>
          <a:blip r:embed="rId2"/>
          <a:stretch>
            <a:fillRect/>
          </a:stretch>
        </p:blipFill>
        <p:spPr>
          <a:xfrm>
            <a:off x="5080274" y="2647143"/>
            <a:ext cx="3778006" cy="3282187"/>
          </a:xfrm>
          <a:prstGeom prst="rect">
            <a:avLst/>
          </a:prstGeom>
        </p:spPr>
      </p:pic>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0" y="4572008"/>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574675"/>
          </a:xfrm>
        </p:spPr>
        <p:txBody>
          <a:bodyPr/>
          <a:lstStyle/>
          <a:p>
            <a:pPr eaLnBrk="1" hangingPunct="1"/>
            <a:r>
              <a:rPr lang="en-US" sz="2400" b="1" dirty="0"/>
              <a:t>The concept of TQM (Total Quality Management)</a:t>
            </a:r>
            <a:endParaRPr lang="en-US" sz="3200" b="1" dirty="0">
              <a:ea typeface="ＭＳ Ｐゴシック" pitchFamily="34" charset="-128"/>
            </a:endParaRPr>
          </a:p>
        </p:txBody>
      </p:sp>
      <p:sp>
        <p:nvSpPr>
          <p:cNvPr id="9" name="Content Placeholder 2"/>
          <p:cNvSpPr>
            <a:spLocks noGrp="1"/>
          </p:cNvSpPr>
          <p:nvPr>
            <p:ph idx="4294967295"/>
          </p:nvPr>
        </p:nvSpPr>
        <p:spPr>
          <a:xfrm>
            <a:off x="357158" y="2143116"/>
            <a:ext cx="4745043" cy="4382228"/>
          </a:xfrm>
        </p:spPr>
        <p:txBody>
          <a:bodyPr/>
          <a:lstStyle/>
          <a:p>
            <a:pPr algn="just"/>
            <a:r>
              <a:rPr lang="en-US" dirty="0">
                <a:solidFill>
                  <a:schemeClr val="tx1">
                    <a:lumMod val="65000"/>
                    <a:lumOff val="35000"/>
                  </a:schemeClr>
                </a:solidFill>
              </a:rPr>
              <a:t>The core of TQM is the customer-supplier interfaces, both externally and internally, and at each interface lie a number of processes. This core must be surrounded by commitment to quality, communication of the quality message, and recognition of the need to change the culture of the organization to create total quality. These are the foundations of TQM, and they are supported by the key management functions of people, processes and systems in the organization.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randombar(horizontal)">
                                      <p:cBhvr>
                                        <p:cTn id="12" dur="500"/>
                                        <p:tgtEl>
                                          <p:spTgt spid="2867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8" grpId="0"/>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574675"/>
          </a:xfrm>
        </p:spPr>
        <p:txBody>
          <a:bodyPr/>
          <a:lstStyle/>
          <a:p>
            <a:pPr eaLnBrk="1" hangingPunct="1"/>
            <a:r>
              <a:rPr lang="en-US" sz="2400" b="1" dirty="0"/>
              <a:t>Quality Management System Standards</a:t>
            </a:r>
            <a:endParaRPr lang="en-US" sz="3200" b="1" dirty="0">
              <a:ea typeface="ＭＳ Ｐゴシック" pitchFamily="34" charset="-128"/>
            </a:endParaRPr>
          </a:p>
        </p:txBody>
      </p:sp>
      <p:sp>
        <p:nvSpPr>
          <p:cNvPr id="9" name="Content Placeholder 2"/>
          <p:cNvSpPr>
            <a:spLocks noGrp="1"/>
          </p:cNvSpPr>
          <p:nvPr>
            <p:ph idx="4294967295"/>
          </p:nvPr>
        </p:nvSpPr>
        <p:spPr>
          <a:xfrm>
            <a:off x="684213" y="2420888"/>
            <a:ext cx="7632700" cy="3168352"/>
          </a:xfrm>
        </p:spPr>
        <p:txBody>
          <a:bodyPr/>
          <a:lstStyle/>
          <a:p>
            <a:pPr algn="just"/>
            <a:r>
              <a:rPr lang="en-US" sz="2400" dirty="0">
                <a:solidFill>
                  <a:schemeClr val="tx1">
                    <a:lumMod val="65000"/>
                    <a:lumOff val="35000"/>
                  </a:schemeClr>
                </a:solidFill>
              </a:rPr>
              <a:t>Quality management system (QMS) standards establish a framework for how a business manages its key processes. They can help whether one offers products or services and regardless of the size or industry. They can also help new businesses start off on the right foot by ensuring processes meet recognized standards, clarifying business objectives and avoiding expensive mistakes.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randombar(horizontal)">
                                      <p:cBhvr>
                                        <p:cTn id="12" dur="500"/>
                                        <p:tgtEl>
                                          <p:spTgt spid="2867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8" grpId="0"/>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574675"/>
          </a:xfrm>
        </p:spPr>
        <p:txBody>
          <a:bodyPr/>
          <a:lstStyle/>
          <a:p>
            <a:pPr eaLnBrk="1" hangingPunct="1"/>
            <a:r>
              <a:rPr lang="en-US" sz="2400" b="1" dirty="0"/>
              <a:t>Quality Management System Standards</a:t>
            </a:r>
            <a:endParaRPr lang="en-US" sz="3200" b="1" dirty="0">
              <a:ea typeface="ＭＳ Ｐゴシック" pitchFamily="34" charset="-128"/>
            </a:endParaRPr>
          </a:p>
        </p:txBody>
      </p:sp>
      <p:sp>
        <p:nvSpPr>
          <p:cNvPr id="9" name="Content Placeholder 2"/>
          <p:cNvSpPr>
            <a:spLocks noGrp="1"/>
          </p:cNvSpPr>
          <p:nvPr>
            <p:ph idx="4294967295"/>
          </p:nvPr>
        </p:nvSpPr>
        <p:spPr>
          <a:xfrm>
            <a:off x="684213" y="2214554"/>
            <a:ext cx="7632700" cy="3446694"/>
          </a:xfrm>
        </p:spPr>
        <p:txBody>
          <a:bodyPr/>
          <a:lstStyle/>
          <a:p>
            <a:pPr algn="just"/>
            <a:r>
              <a:rPr lang="en-US" dirty="0">
                <a:solidFill>
                  <a:schemeClr val="tx1">
                    <a:lumMod val="65000"/>
                    <a:lumOff val="35000"/>
                  </a:schemeClr>
                </a:solidFill>
              </a:rPr>
              <a:t>Standards can help you ensure your products, services or business systems meet fixed specifications or quality benchmarks. Their use is voluntary, but can bring a range of business benefits. They can help you:</a:t>
            </a:r>
          </a:p>
          <a:p>
            <a:pPr marL="685800" lvl="1" indent="-457200" algn="just">
              <a:buFont typeface="+mj-lt"/>
              <a:buAutoNum type="arabicPeriod"/>
            </a:pPr>
            <a:r>
              <a:rPr lang="en-US" sz="2000" dirty="0">
                <a:solidFill>
                  <a:schemeClr val="tx1">
                    <a:lumMod val="65000"/>
                    <a:lumOff val="35000"/>
                  </a:schemeClr>
                </a:solidFill>
              </a:rPr>
              <a:t>build or grow the market for your products and services</a:t>
            </a:r>
          </a:p>
          <a:p>
            <a:pPr marL="685800" lvl="1" indent="-457200" algn="just">
              <a:buFont typeface="+mj-lt"/>
              <a:buAutoNum type="arabicPeriod"/>
            </a:pPr>
            <a:r>
              <a:rPr lang="en-US" sz="2000" dirty="0">
                <a:solidFill>
                  <a:schemeClr val="tx1">
                    <a:lumMod val="65000"/>
                    <a:lumOff val="35000"/>
                  </a:schemeClr>
                </a:solidFill>
              </a:rPr>
              <a:t>make sure products are compatible and interoperate with other related products</a:t>
            </a:r>
          </a:p>
          <a:p>
            <a:pPr marL="685800" lvl="1" indent="-457200" algn="just">
              <a:buFont typeface="+mj-lt"/>
              <a:buAutoNum type="arabicPeriod"/>
            </a:pPr>
            <a:r>
              <a:rPr lang="en-US" sz="2000" dirty="0">
                <a:solidFill>
                  <a:schemeClr val="tx1">
                    <a:lumMod val="65000"/>
                    <a:lumOff val="35000"/>
                  </a:schemeClr>
                </a:solidFill>
              </a:rPr>
              <a:t>boost credibility with customers and suppliers</a:t>
            </a:r>
          </a:p>
          <a:p>
            <a:pPr marL="685800" lvl="1" indent="-457200" algn="just">
              <a:buFont typeface="+mj-lt"/>
              <a:buAutoNum type="arabicPeriod"/>
            </a:pPr>
            <a:r>
              <a:rPr lang="en-US" sz="2000" dirty="0">
                <a:solidFill>
                  <a:schemeClr val="tx1">
                    <a:lumMod val="65000"/>
                    <a:lumOff val="35000"/>
                  </a:schemeClr>
                </a:solidFill>
              </a:rPr>
              <a:t>manage your business more effectively</a:t>
            </a:r>
          </a:p>
          <a:p>
            <a:pPr marL="685800" lvl="1" indent="-457200" algn="just">
              <a:buFont typeface="+mj-lt"/>
              <a:buAutoNum type="arabicPeriod"/>
            </a:pPr>
            <a:r>
              <a:rPr lang="en-US" sz="2000" dirty="0">
                <a:solidFill>
                  <a:schemeClr val="tx1">
                    <a:lumMod val="65000"/>
                    <a:lumOff val="35000"/>
                  </a:schemeClr>
                </a:solidFill>
              </a:rPr>
              <a:t>make the most of your innovations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 calcmode="lin" valueType="num">
                                      <p:cBhvr additive="base">
                                        <p:cTn id="3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anim calcmode="lin" valueType="num">
                                      <p:cBhvr additive="base">
                                        <p:cTn id="4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5" end="5"/>
                                            </p:txEl>
                                          </p:spTgt>
                                        </p:tgtEl>
                                        <p:attrNameLst>
                                          <p:attrName>style.visibility</p:attrName>
                                        </p:attrNameLst>
                                      </p:cBhvr>
                                      <p:to>
                                        <p:strVal val="visible"/>
                                      </p:to>
                                    </p:set>
                                    <p:anim calcmode="lin" valueType="num">
                                      <p:cBhvr additive="base">
                                        <p:cTn id="4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574675"/>
          </a:xfrm>
        </p:spPr>
        <p:txBody>
          <a:bodyPr/>
          <a:lstStyle/>
          <a:p>
            <a:pPr eaLnBrk="1" hangingPunct="1"/>
            <a:r>
              <a:rPr lang="en-US" sz="2400" b="1" dirty="0"/>
              <a:t>Quality Management System Standards</a:t>
            </a:r>
            <a:endParaRPr lang="en-US" sz="3200" b="1" dirty="0">
              <a:ea typeface="ＭＳ Ｐゴシック" pitchFamily="34" charset="-128"/>
            </a:endParaRPr>
          </a:p>
        </p:txBody>
      </p:sp>
      <p:sp>
        <p:nvSpPr>
          <p:cNvPr id="9" name="Content Placeholder 2"/>
          <p:cNvSpPr>
            <a:spLocks noGrp="1"/>
          </p:cNvSpPr>
          <p:nvPr>
            <p:ph idx="4294967295"/>
          </p:nvPr>
        </p:nvSpPr>
        <p:spPr>
          <a:xfrm>
            <a:off x="684213" y="2214554"/>
            <a:ext cx="7632700" cy="3086654"/>
          </a:xfrm>
        </p:spPr>
        <p:txBody>
          <a:bodyPr/>
          <a:lstStyle/>
          <a:p>
            <a:r>
              <a:rPr lang="en-US" dirty="0">
                <a:solidFill>
                  <a:schemeClr val="tx1">
                    <a:lumMod val="65000"/>
                    <a:lumOff val="35000"/>
                  </a:schemeClr>
                </a:solidFill>
              </a:rPr>
              <a:t>Adopting particular standards can bring a range of benefits helping you to:</a:t>
            </a:r>
          </a:p>
          <a:p>
            <a:pPr marL="457200" indent="-457200">
              <a:spcBef>
                <a:spcPts val="600"/>
              </a:spcBef>
              <a:buFont typeface="+mj-lt"/>
              <a:buAutoNum type="arabicPeriod"/>
            </a:pPr>
            <a:r>
              <a:rPr lang="en-US" dirty="0">
                <a:solidFill>
                  <a:schemeClr val="tx1">
                    <a:lumMod val="65000"/>
                    <a:lumOff val="35000"/>
                  </a:schemeClr>
                </a:solidFill>
              </a:rPr>
              <a:t>differentiate your products, services and business</a:t>
            </a:r>
          </a:p>
          <a:p>
            <a:pPr marL="457200" indent="-457200">
              <a:spcBef>
                <a:spcPts val="600"/>
              </a:spcBef>
              <a:buFont typeface="+mj-lt"/>
              <a:buAutoNum type="arabicPeriod"/>
            </a:pPr>
            <a:r>
              <a:rPr lang="en-US" dirty="0">
                <a:solidFill>
                  <a:schemeClr val="tx1">
                    <a:lumMod val="65000"/>
                    <a:lumOff val="35000"/>
                  </a:schemeClr>
                </a:solidFill>
              </a:rPr>
              <a:t>access new markets</a:t>
            </a:r>
          </a:p>
          <a:p>
            <a:pPr marL="457200" indent="-457200">
              <a:spcBef>
                <a:spcPts val="600"/>
              </a:spcBef>
              <a:buFont typeface="+mj-lt"/>
              <a:buAutoNum type="arabicPeriod"/>
            </a:pPr>
            <a:r>
              <a:rPr lang="en-US" dirty="0">
                <a:solidFill>
                  <a:schemeClr val="tx1">
                    <a:lumMod val="65000"/>
                    <a:lumOff val="35000"/>
                  </a:schemeClr>
                </a:solidFill>
              </a:rPr>
              <a:t>increase efficiency and improve the quality of your products and services</a:t>
            </a:r>
          </a:p>
          <a:p>
            <a:pPr marL="457200" indent="-457200">
              <a:spcBef>
                <a:spcPts val="600"/>
              </a:spcBef>
              <a:buFont typeface="+mj-lt"/>
              <a:buAutoNum type="arabicPeriod"/>
            </a:pPr>
            <a:r>
              <a:rPr lang="en-US" dirty="0">
                <a:solidFill>
                  <a:schemeClr val="tx1">
                    <a:lumMod val="65000"/>
                    <a:lumOff val="35000"/>
                  </a:schemeClr>
                </a:solidFill>
              </a:rPr>
              <a:t>ensure you comply with regulations</a:t>
            </a:r>
          </a:p>
          <a:p>
            <a:pPr marL="457200" indent="-457200">
              <a:spcBef>
                <a:spcPts val="600"/>
              </a:spcBef>
              <a:buFont typeface="+mj-lt"/>
              <a:buAutoNum type="arabicPeriod"/>
            </a:pPr>
            <a:r>
              <a:rPr lang="en-US" dirty="0">
                <a:solidFill>
                  <a:schemeClr val="tx1">
                    <a:lumMod val="65000"/>
                    <a:lumOff val="35000"/>
                  </a:schemeClr>
                </a:solidFill>
              </a:rPr>
              <a:t>manage your business more effectively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randombar(horizontal)">
                                      <p:cBhvr>
                                        <p:cTn id="12" dur="500"/>
                                        <p:tgtEl>
                                          <p:spTgt spid="2867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1000"/>
                                        <p:tgtEl>
                                          <p:spTgt spid="9">
                                            <p:txEl>
                                              <p:pRg st="0" end="0"/>
                                            </p:txEl>
                                          </p:spTgt>
                                        </p:tgtEl>
                                      </p:cBhvr>
                                    </p:animEffect>
                                    <p:anim calcmode="lin" valueType="num">
                                      <p:cBhvr>
                                        <p:cTn id="2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 calcmode="lin" valueType="num">
                                      <p:cBhvr additive="base">
                                        <p:cTn id="4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anim calcmode="lin" valueType="num">
                                      <p:cBhvr additive="base">
                                        <p:cTn id="5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12 Practical Steps to Quality Management System</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3" y="2571744"/>
            <a:ext cx="7632700" cy="3736981"/>
          </a:xfrm>
        </p:spPr>
        <p:txBody>
          <a:bodyPr/>
          <a:lstStyle/>
          <a:p>
            <a:pPr>
              <a:buNone/>
            </a:pPr>
            <a:r>
              <a:rPr lang="en-US" dirty="0">
                <a:solidFill>
                  <a:schemeClr val="tx1"/>
                </a:solidFill>
              </a:rPr>
              <a:t>	</a:t>
            </a:r>
            <a:r>
              <a:rPr lang="en-US" b="1" dirty="0">
                <a:solidFill>
                  <a:schemeClr val="tx1">
                    <a:lumMod val="65000"/>
                    <a:lumOff val="35000"/>
                  </a:schemeClr>
                </a:solidFill>
              </a:rPr>
              <a:t>1</a:t>
            </a:r>
            <a:r>
              <a:rPr lang="en-US" b="1" dirty="0">
                <a:solidFill>
                  <a:schemeClr val="tx1"/>
                </a:solidFill>
              </a:rPr>
              <a:t>.  </a:t>
            </a:r>
            <a:r>
              <a:rPr lang="en-US" b="1" dirty="0">
                <a:solidFill>
                  <a:schemeClr val="tx1">
                    <a:lumMod val="65000"/>
                    <a:lumOff val="35000"/>
                  </a:schemeClr>
                </a:solidFill>
              </a:rPr>
              <a:t>Clarify Vision, Mission and Values</a:t>
            </a:r>
          </a:p>
          <a:p>
            <a:pPr algn="just">
              <a:buNone/>
            </a:pPr>
            <a:r>
              <a:rPr lang="en-US" dirty="0">
                <a:solidFill>
                  <a:schemeClr val="tx1">
                    <a:lumMod val="65000"/>
                    <a:lumOff val="35000"/>
                  </a:schemeClr>
                </a:solidFill>
              </a:rPr>
              <a:t>	Employees need to know how what they do is tied to organizational strategy and objectives which makes it important that all employees understand where the organization is headed (its vision), what it hopes to accomplish (mission) and the operational principles (values) that will steer its priorities and decision making.  Having a process to educate employees during new employee orientation and a communication process to help ensure that the mission, vision and values is always in front of the people is a major first step.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randombar(horizontal)">
                                      <p:cBhvr>
                                        <p:cTn id="12" dur="500"/>
                                        <p:tgtEl>
                                          <p:spTgt spid="2867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 calcmode="lin" valueType="num">
                                      <p:cBhvr additive="base">
                                        <p:cTn id="30"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9" name="Content Placeholder 2"/>
          <p:cNvSpPr>
            <a:spLocks noGrp="1"/>
          </p:cNvSpPr>
          <p:nvPr>
            <p:ph idx="4294967295"/>
          </p:nvPr>
        </p:nvSpPr>
        <p:spPr>
          <a:xfrm>
            <a:off x="684212" y="2428868"/>
            <a:ext cx="8102629" cy="4240492"/>
          </a:xfrm>
        </p:spPr>
        <p:txBody>
          <a:bodyPr/>
          <a:lstStyle/>
          <a:p>
            <a:pPr>
              <a:buNone/>
            </a:pPr>
            <a:r>
              <a:rPr lang="en-US" dirty="0">
                <a:solidFill>
                  <a:schemeClr val="tx1"/>
                </a:solidFill>
              </a:rPr>
              <a:t>	</a:t>
            </a:r>
            <a:r>
              <a:rPr lang="en-US" b="1" dirty="0">
                <a:solidFill>
                  <a:schemeClr val="tx1">
                    <a:lumMod val="65000"/>
                    <a:lumOff val="35000"/>
                  </a:schemeClr>
                </a:solidFill>
              </a:rPr>
              <a:t>2. Identify Critical Success Factors (CSF)</a:t>
            </a:r>
          </a:p>
          <a:p>
            <a:pPr algn="just">
              <a:buNone/>
            </a:pPr>
            <a:r>
              <a:rPr lang="en-US" dirty="0">
                <a:solidFill>
                  <a:schemeClr val="tx1">
                    <a:lumMod val="65000"/>
                    <a:lumOff val="35000"/>
                  </a:schemeClr>
                </a:solidFill>
              </a:rPr>
              <a:t>	Critical success factors help an organization focus on those things that help it meet objectives and move a little closer to achieving its mission.  These performance based measures provide a gauge for determining how well the organization is meeting objectives. </a:t>
            </a:r>
          </a:p>
          <a:p>
            <a:pPr>
              <a:buNone/>
            </a:pPr>
            <a:r>
              <a:rPr lang="en-US" dirty="0">
                <a:solidFill>
                  <a:schemeClr val="tx1">
                    <a:lumMod val="65000"/>
                    <a:lumOff val="35000"/>
                  </a:schemeClr>
                </a:solidFill>
              </a:rPr>
              <a:t>Some example CSF:</a:t>
            </a:r>
          </a:p>
          <a:p>
            <a:pPr lvl="1">
              <a:spcBef>
                <a:spcPts val="0"/>
              </a:spcBef>
            </a:pPr>
            <a:r>
              <a:rPr lang="en-US" sz="2000" dirty="0">
                <a:solidFill>
                  <a:schemeClr val="tx1">
                    <a:lumMod val="65000"/>
                    <a:lumOff val="35000"/>
                  </a:schemeClr>
                </a:solidFill>
              </a:rPr>
              <a:t>Financial Performance</a:t>
            </a:r>
          </a:p>
          <a:p>
            <a:pPr lvl="1">
              <a:spcBef>
                <a:spcPts val="0"/>
              </a:spcBef>
            </a:pPr>
            <a:r>
              <a:rPr lang="en-US" sz="2000" dirty="0">
                <a:solidFill>
                  <a:schemeClr val="tx1">
                    <a:lumMod val="65000"/>
                    <a:lumOff val="35000"/>
                  </a:schemeClr>
                </a:solidFill>
              </a:rPr>
              <a:t>Customer Satisfaction</a:t>
            </a:r>
          </a:p>
          <a:p>
            <a:pPr lvl="1">
              <a:spcBef>
                <a:spcPts val="0"/>
              </a:spcBef>
            </a:pPr>
            <a:r>
              <a:rPr lang="en-US" sz="2000" dirty="0">
                <a:solidFill>
                  <a:schemeClr val="tx1">
                    <a:lumMod val="65000"/>
                    <a:lumOff val="35000"/>
                  </a:schemeClr>
                </a:solidFill>
              </a:rPr>
              <a:t>Process Improvement</a:t>
            </a:r>
          </a:p>
          <a:p>
            <a:pPr lvl="1">
              <a:spcBef>
                <a:spcPts val="0"/>
              </a:spcBef>
            </a:pPr>
            <a:r>
              <a:rPr lang="en-US" sz="2000" dirty="0">
                <a:solidFill>
                  <a:schemeClr val="tx1">
                    <a:lumMod val="65000"/>
                    <a:lumOff val="35000"/>
                  </a:schemeClr>
                </a:solidFill>
              </a:rPr>
              <a:t>Market Share</a:t>
            </a:r>
          </a:p>
          <a:p>
            <a:pPr lvl="1">
              <a:spcBef>
                <a:spcPts val="0"/>
              </a:spcBef>
            </a:pPr>
            <a:r>
              <a:rPr lang="en-US" sz="2000" dirty="0">
                <a:solidFill>
                  <a:schemeClr val="tx1">
                    <a:lumMod val="65000"/>
                    <a:lumOff val="35000"/>
                  </a:schemeClr>
                </a:solidFill>
              </a:rPr>
              <a:t>Employee Satisfaction</a:t>
            </a:r>
          </a:p>
          <a:p>
            <a:pPr lvl="1">
              <a:spcBef>
                <a:spcPts val="0"/>
              </a:spcBef>
            </a:pPr>
            <a:r>
              <a:rPr lang="en-US" sz="2000" dirty="0">
                <a:solidFill>
                  <a:schemeClr val="tx1">
                    <a:lumMod val="65000"/>
                    <a:lumOff val="35000"/>
                  </a:schemeClr>
                </a:solidFill>
              </a:rPr>
              <a:t>Product Quality</a:t>
            </a:r>
          </a:p>
          <a:p>
            <a:pPr>
              <a:buNone/>
            </a:pPr>
            <a:endParaRPr lang="en-US" dirty="0">
              <a:solidFill>
                <a:schemeClr val="tx1">
                  <a:lumMod val="65000"/>
                  <a:lumOff val="35000"/>
                </a:schemeClr>
              </a:solidFill>
            </a:endParaRPr>
          </a:p>
        </p:txBody>
      </p:sp>
      <p:sp>
        <p:nvSpPr>
          <p:cNvPr id="7"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12 Practical Steps to Quality Management System</a:t>
            </a:r>
            <a:endParaRPr lang="en-US" sz="3200" b="1" dirty="0">
              <a:solidFill>
                <a:schemeClr val="tx2">
                  <a:lumMod val="75000"/>
                  <a:lumOff val="25000"/>
                </a:schemeClr>
              </a:solidFill>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fade">
                                      <p:cBhvr>
                                        <p:cTn id="25" dur="1000"/>
                                        <p:tgtEl>
                                          <p:spTgt spid="9">
                                            <p:txEl>
                                              <p:pRg st="1" end="1"/>
                                            </p:txEl>
                                          </p:spTgt>
                                        </p:tgtEl>
                                      </p:cBhvr>
                                    </p:animEffect>
                                    <p:anim calcmode="lin" valueType="num">
                                      <p:cBhvr>
                                        <p:cTn id="26"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 calcmode="lin" valueType="num">
                                      <p:cBhvr additive="base">
                                        <p:cTn id="32"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xEl>
                                              <p:pRg st="3" end="3"/>
                                            </p:txEl>
                                          </p:spTgt>
                                        </p:tgtEl>
                                        <p:attrNameLst>
                                          <p:attrName>style.visibility</p:attrName>
                                        </p:attrNameLst>
                                      </p:cBhvr>
                                      <p:to>
                                        <p:strVal val="visible"/>
                                      </p:to>
                                    </p:set>
                                    <p:anim calcmode="lin" valueType="num">
                                      <p:cBhvr additive="base">
                                        <p:cTn id="38"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 calcmode="lin" valueType="num">
                                      <p:cBhvr additive="base">
                                        <p:cTn id="44"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9">
                                            <p:txEl>
                                              <p:pRg st="5" end="5"/>
                                            </p:txEl>
                                          </p:spTgt>
                                        </p:tgtEl>
                                        <p:attrNameLst>
                                          <p:attrName>style.visibility</p:attrName>
                                        </p:attrNameLst>
                                      </p:cBhvr>
                                      <p:to>
                                        <p:strVal val="visible"/>
                                      </p:to>
                                    </p:set>
                                    <p:anim calcmode="lin" valueType="num">
                                      <p:cBhvr additive="base">
                                        <p:cTn id="50"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9">
                                            <p:txEl>
                                              <p:pRg st="6" end="6"/>
                                            </p:txEl>
                                          </p:spTgt>
                                        </p:tgtEl>
                                        <p:attrNameLst>
                                          <p:attrName>style.visibility</p:attrName>
                                        </p:attrNameLst>
                                      </p:cBhvr>
                                      <p:to>
                                        <p:strVal val="visible"/>
                                      </p:to>
                                    </p:set>
                                    <p:anim calcmode="lin" valueType="num">
                                      <p:cBhvr additive="base">
                                        <p:cTn id="56"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9">
                                            <p:txEl>
                                              <p:pRg st="7" end="7"/>
                                            </p:txEl>
                                          </p:spTgt>
                                        </p:tgtEl>
                                        <p:attrNameLst>
                                          <p:attrName>style.visibility</p:attrName>
                                        </p:attrNameLst>
                                      </p:cBhvr>
                                      <p:to>
                                        <p:strVal val="visible"/>
                                      </p:to>
                                    </p:set>
                                    <p:anim calcmode="lin" valueType="num">
                                      <p:cBhvr additive="base">
                                        <p:cTn id="62"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9">
                                            <p:txEl>
                                              <p:pRg st="8" end="8"/>
                                            </p:txEl>
                                          </p:spTgt>
                                        </p:tgtEl>
                                        <p:attrNameLst>
                                          <p:attrName>style.visibility</p:attrName>
                                        </p:attrNameLst>
                                      </p:cBhvr>
                                      <p:to>
                                        <p:strVal val="visible"/>
                                      </p:to>
                                    </p:set>
                                    <p:anim calcmode="lin" valueType="num">
                                      <p:cBhvr additive="base">
                                        <p:cTn id="68"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12 Practical Steps to Quality Management System</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3" y="2571744"/>
            <a:ext cx="7632700" cy="2801472"/>
          </a:xfrm>
        </p:spPr>
        <p:txBody>
          <a:bodyPr/>
          <a:lstStyle/>
          <a:p>
            <a:pPr>
              <a:buNone/>
            </a:pPr>
            <a:r>
              <a:rPr lang="en-US" dirty="0">
                <a:solidFill>
                  <a:schemeClr val="tx1"/>
                </a:solidFill>
              </a:rPr>
              <a:t>	</a:t>
            </a:r>
            <a:r>
              <a:rPr lang="en-US" b="1" dirty="0">
                <a:solidFill>
                  <a:schemeClr val="tx1">
                    <a:lumMod val="65000"/>
                    <a:lumOff val="35000"/>
                  </a:schemeClr>
                </a:solidFill>
              </a:rPr>
              <a:t>3.   Develop Measures and Metrics to Track CSF Data</a:t>
            </a:r>
          </a:p>
          <a:p>
            <a:pPr algn="just">
              <a:buNone/>
            </a:pPr>
            <a:r>
              <a:rPr lang="en-US" dirty="0">
                <a:solidFill>
                  <a:schemeClr val="tx1">
                    <a:lumMod val="65000"/>
                    <a:lumOff val="35000"/>
                  </a:schemeClr>
                </a:solidFill>
              </a:rPr>
              <a:t>	Once critical success factors are identified, there needs to be measurements put in place to monitor and track progress.  This can be done through a reporting process that is used to collect specified data and share information with senior leaders.   For example, if a goal is to increase customer satisfaction survey scores, there should be a goal and a measure to demonstrate achievement of the goal.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randombar(horizontal)">
                                      <p:cBhvr>
                                        <p:cTn id="12" dur="500"/>
                                        <p:tgtEl>
                                          <p:spTgt spid="2867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 calcmode="lin" valueType="num">
                                      <p:cBhvr additive="base">
                                        <p:cTn id="30"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12 Practical Steps to Quality Management System</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2" y="2500306"/>
            <a:ext cx="8102629" cy="4025038"/>
          </a:xfrm>
        </p:spPr>
        <p:txBody>
          <a:bodyPr/>
          <a:lstStyle/>
          <a:p>
            <a:pPr>
              <a:buNone/>
            </a:pPr>
            <a:r>
              <a:rPr lang="en-US" dirty="0">
                <a:solidFill>
                  <a:schemeClr val="tx1"/>
                </a:solidFill>
              </a:rPr>
              <a:t>	</a:t>
            </a:r>
            <a:r>
              <a:rPr lang="en-US" b="1" dirty="0">
                <a:solidFill>
                  <a:schemeClr val="tx1">
                    <a:lumMod val="65000"/>
                    <a:lumOff val="35000"/>
                  </a:schemeClr>
                </a:solidFill>
              </a:rPr>
              <a:t>4.  Identify Key Customer Group</a:t>
            </a:r>
          </a:p>
          <a:p>
            <a:pPr>
              <a:buNone/>
            </a:pPr>
            <a:r>
              <a:rPr lang="en-US" dirty="0">
                <a:solidFill>
                  <a:schemeClr val="tx1">
                    <a:lumMod val="65000"/>
                    <a:lumOff val="35000"/>
                  </a:schemeClr>
                </a:solidFill>
              </a:rPr>
              <a:t>	Every organization has customers and understanding who the key customer groups are is important so that products and services can be developed based on customer requirements.  The mistake a lot of organizations make is not acknowledging employees as a key customer group.</a:t>
            </a:r>
          </a:p>
          <a:p>
            <a:pPr>
              <a:spcBef>
                <a:spcPts val="0"/>
              </a:spcBef>
              <a:buNone/>
            </a:pPr>
            <a:r>
              <a:rPr lang="en-US" dirty="0">
                <a:solidFill>
                  <a:schemeClr val="tx1">
                    <a:lumMod val="65000"/>
                    <a:lumOff val="35000"/>
                  </a:schemeClr>
                </a:solidFill>
              </a:rPr>
              <a:t>	Example Key Customer Groups:</a:t>
            </a:r>
          </a:p>
          <a:p>
            <a:pPr lvl="1">
              <a:spcBef>
                <a:spcPts val="0"/>
              </a:spcBef>
            </a:pPr>
            <a:r>
              <a:rPr lang="en-US" sz="2000" dirty="0">
                <a:solidFill>
                  <a:schemeClr val="tx1">
                    <a:lumMod val="65000"/>
                    <a:lumOff val="35000"/>
                  </a:schemeClr>
                </a:solidFill>
              </a:rPr>
              <a:t>Employees</a:t>
            </a:r>
          </a:p>
          <a:p>
            <a:pPr lvl="1">
              <a:spcBef>
                <a:spcPts val="0"/>
              </a:spcBef>
            </a:pPr>
            <a:r>
              <a:rPr lang="en-US" sz="2000" dirty="0">
                <a:solidFill>
                  <a:schemeClr val="tx1">
                    <a:lumMod val="65000"/>
                    <a:lumOff val="35000"/>
                  </a:schemeClr>
                </a:solidFill>
              </a:rPr>
              <a:t>Customers</a:t>
            </a:r>
          </a:p>
          <a:p>
            <a:pPr lvl="1">
              <a:spcBef>
                <a:spcPts val="0"/>
              </a:spcBef>
            </a:pPr>
            <a:r>
              <a:rPr lang="en-US" sz="2000" dirty="0">
                <a:solidFill>
                  <a:schemeClr val="tx1">
                    <a:lumMod val="65000"/>
                    <a:lumOff val="35000"/>
                  </a:schemeClr>
                </a:solidFill>
              </a:rPr>
              <a:t>Suppliers</a:t>
            </a:r>
          </a:p>
          <a:p>
            <a:pPr lvl="1">
              <a:spcBef>
                <a:spcPts val="0"/>
              </a:spcBef>
            </a:pPr>
            <a:r>
              <a:rPr lang="en-US" sz="2000" dirty="0">
                <a:solidFill>
                  <a:schemeClr val="tx1">
                    <a:lumMod val="65000"/>
                    <a:lumOff val="35000"/>
                  </a:schemeClr>
                </a:solidFill>
              </a:rPr>
              <a:t>Vendors</a:t>
            </a:r>
          </a:p>
          <a:p>
            <a:pPr lvl="1">
              <a:spcBef>
                <a:spcPts val="0"/>
              </a:spcBef>
            </a:pPr>
            <a:r>
              <a:rPr lang="en-US" sz="2000" dirty="0">
                <a:solidFill>
                  <a:schemeClr val="tx1">
                    <a:lumMod val="65000"/>
                    <a:lumOff val="35000"/>
                  </a:schemeClr>
                </a:solidFill>
              </a:rPr>
              <a:t>Volunteers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 calcmode="lin" valueType="num">
                                      <p:cBhvr additive="base">
                                        <p:cTn id="3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anim calcmode="lin" valueType="num">
                                      <p:cBhvr additive="base">
                                        <p:cTn id="4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anim calcmode="lin" valueType="num">
                                      <p:cBhvr additive="base">
                                        <p:cTn id="4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7" end="7"/>
                                            </p:txEl>
                                          </p:spTgt>
                                        </p:tgtEl>
                                        <p:attrNameLst>
                                          <p:attrName>style.visibility</p:attrName>
                                        </p:attrNameLst>
                                      </p:cBhvr>
                                      <p:to>
                                        <p:strVal val="visible"/>
                                      </p:to>
                                    </p:set>
                                    <p:anim calcmode="lin" valueType="num">
                                      <p:cBhvr additive="base">
                                        <p:cTn id="5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395288" y="2708374"/>
            <a:ext cx="7848600" cy="2736850"/>
          </a:xfrm>
        </p:spPr>
        <p:txBody>
          <a:bodyPr/>
          <a:lstStyle/>
          <a:p>
            <a:pPr algn="just" eaLnBrk="1" hangingPunct="1"/>
            <a:r>
              <a:rPr lang="en-US" sz="2400" dirty="0">
                <a:ea typeface="ＭＳ Ｐゴシック" pitchFamily="34" charset="-128"/>
              </a:rPr>
              <a:t>Quality customer service is a vital ingredient in a company's ability to maintain profitability and continued success in business. Not only does quality customer service build loyalty for both company and product above all other forms of marketing, it almost guarantees a company's viability in today's diverse and competitive market</a:t>
            </a:r>
          </a:p>
        </p:txBody>
      </p:sp>
      <p:sp>
        <p:nvSpPr>
          <p:cNvPr id="6" name="Title 1"/>
          <p:cNvSpPr>
            <a:spLocks noGrp="1"/>
          </p:cNvSpPr>
          <p:nvPr>
            <p:ph type="title" idx="4294967295"/>
          </p:nvPr>
        </p:nvSpPr>
        <p:spPr>
          <a:xfrm>
            <a:off x="431800" y="1846213"/>
            <a:ext cx="7596188" cy="574675"/>
          </a:xfrm>
        </p:spPr>
        <p:txBody>
          <a:bodyPr/>
          <a:lstStyle/>
          <a:p>
            <a:pPr algn="ctr" eaLnBrk="1" hangingPunct="1"/>
            <a:r>
              <a:rPr lang="en-US" sz="3200" b="1" dirty="0">
                <a:ea typeface="ＭＳ Ｐゴシック" pitchFamily="34" charset="-128"/>
              </a:rPr>
              <a:t>Importance of Quality to Costumers  </a:t>
            </a:r>
          </a:p>
        </p:txBody>
      </p:sp>
      <p:sp>
        <p:nvSpPr>
          <p:cNvPr id="7"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603">
                                            <p:txEl>
                                              <p:pRg st="0" end="0"/>
                                            </p:txEl>
                                          </p:spTgt>
                                        </p:tgtEl>
                                        <p:attrNameLst>
                                          <p:attrName>style.visibility</p:attrName>
                                        </p:attrNameLst>
                                      </p:cBhvr>
                                      <p:to>
                                        <p:strVal val="visible"/>
                                      </p:to>
                                    </p:set>
                                    <p:anim calcmode="lin" valueType="num">
                                      <p:cBhvr additive="base">
                                        <p:cTn id="19"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12 Practical Steps to Quality Management System</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2" y="2714620"/>
            <a:ext cx="8102629" cy="3090644"/>
          </a:xfrm>
        </p:spPr>
        <p:txBody>
          <a:bodyPr/>
          <a:lstStyle/>
          <a:p>
            <a:pPr>
              <a:buNone/>
            </a:pPr>
            <a:r>
              <a:rPr lang="en-US" dirty="0">
                <a:solidFill>
                  <a:schemeClr val="tx1"/>
                </a:solidFill>
              </a:rPr>
              <a:t>	</a:t>
            </a:r>
            <a:r>
              <a:rPr lang="en-US" b="1" dirty="0">
                <a:solidFill>
                  <a:schemeClr val="tx1">
                    <a:lumMod val="65000"/>
                    <a:lumOff val="35000"/>
                  </a:schemeClr>
                </a:solidFill>
              </a:rPr>
              <a:t>5.  Solicit Customer Feedback</a:t>
            </a:r>
          </a:p>
          <a:p>
            <a:pPr algn="just">
              <a:buNone/>
            </a:pPr>
            <a:r>
              <a:rPr lang="en-US" dirty="0">
                <a:solidFill>
                  <a:schemeClr val="tx1">
                    <a:lumMod val="65000"/>
                    <a:lumOff val="35000"/>
                  </a:schemeClr>
                </a:solidFill>
              </a:rPr>
              <a:t>	The only way for an organization to know how well they are meeting customer requirements is by simply asking the question.  There should be a structured process to solicit feedback from each customer group in an effort to identify what is important to them. Organizations often make the mistake of thinking they know what is important to customers and ask the wrong survey questions. This this type of feedback is obtained through customer focus groups.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12 Practical Steps to Quality Management System</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2" y="2714620"/>
            <a:ext cx="8102629" cy="4857784"/>
          </a:xfrm>
        </p:spPr>
        <p:txBody>
          <a:bodyPr/>
          <a:lstStyle/>
          <a:p>
            <a:pPr algn="just">
              <a:buNone/>
            </a:pPr>
            <a:r>
              <a:rPr lang="en-US" b="1" dirty="0">
                <a:solidFill>
                  <a:schemeClr val="tx1"/>
                </a:solidFill>
              </a:rPr>
              <a:t> 	</a:t>
            </a:r>
            <a:r>
              <a:rPr lang="en-US" b="1" dirty="0">
                <a:solidFill>
                  <a:schemeClr val="tx1">
                    <a:lumMod val="65000"/>
                    <a:lumOff val="35000"/>
                  </a:schemeClr>
                </a:solidFill>
              </a:rPr>
              <a:t>6. Develop Survey Tool</a:t>
            </a:r>
          </a:p>
          <a:p>
            <a:pPr algn="just">
              <a:buNone/>
            </a:pPr>
            <a:r>
              <a:rPr lang="en-US" dirty="0">
                <a:solidFill>
                  <a:schemeClr val="tx1">
                    <a:lumMod val="65000"/>
                    <a:lumOff val="35000"/>
                  </a:schemeClr>
                </a:solidFill>
              </a:rPr>
              <a:t>	Next develop a customer satisfaction survey tool that is based on finding out what is important to customers.  For example, customers might care more about quality than cost but if you are developing a product and trying to keep the cost down and skimping on the quality, you are creating a product that might not meet the needs of the customer.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12 Practical Steps to Quality Management System</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2" y="2714620"/>
            <a:ext cx="8102629" cy="4857784"/>
          </a:xfrm>
        </p:spPr>
        <p:txBody>
          <a:bodyPr/>
          <a:lstStyle/>
          <a:p>
            <a:pPr algn="just">
              <a:buNone/>
            </a:pPr>
            <a:r>
              <a:rPr lang="en-US" b="1" dirty="0">
                <a:solidFill>
                  <a:schemeClr val="tx1"/>
                </a:solidFill>
              </a:rPr>
              <a:t>	</a:t>
            </a:r>
            <a:r>
              <a:rPr lang="en-US" b="1" dirty="0">
                <a:solidFill>
                  <a:schemeClr val="tx1">
                    <a:lumMod val="65000"/>
                    <a:lumOff val="35000"/>
                  </a:schemeClr>
                </a:solidFill>
              </a:rPr>
              <a:t>7.  Survey Each Customer Group</a:t>
            </a:r>
          </a:p>
          <a:p>
            <a:pPr algn="just">
              <a:buNone/>
            </a:pPr>
            <a:r>
              <a:rPr lang="en-US" dirty="0">
                <a:solidFill>
                  <a:schemeClr val="tx1">
                    <a:lumMod val="65000"/>
                    <a:lumOff val="35000"/>
                  </a:schemeClr>
                </a:solidFill>
              </a:rPr>
              <a:t>	Each customer group should have a survey customized to their particular requirements and they should be surveyed to establish baseline data on the customers’ perception of current practice. This provides a starting point for improvements and demonstrates progress as improvement plans are implemented.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412776"/>
            <a:ext cx="7596188" cy="931865"/>
          </a:xfrm>
        </p:spPr>
        <p:txBody>
          <a:bodyPr/>
          <a:lstStyle/>
          <a:p>
            <a:pPr eaLnBrk="1" hangingPunct="1"/>
            <a:r>
              <a:rPr lang="en-US" sz="2400" b="1" dirty="0">
                <a:solidFill>
                  <a:schemeClr val="tx2">
                    <a:lumMod val="75000"/>
                    <a:lumOff val="25000"/>
                  </a:schemeClr>
                </a:solidFill>
              </a:rPr>
              <a:t>12 Practical Steps to Quality Management System</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500034" y="2357430"/>
            <a:ext cx="8459788" cy="4239922"/>
          </a:xfrm>
        </p:spPr>
        <p:txBody>
          <a:bodyPr/>
          <a:lstStyle/>
          <a:p>
            <a:pPr>
              <a:buNone/>
            </a:pPr>
            <a:r>
              <a:rPr lang="en-US" dirty="0">
                <a:solidFill>
                  <a:schemeClr val="tx1"/>
                </a:solidFill>
              </a:rPr>
              <a:t>	</a:t>
            </a:r>
            <a:r>
              <a:rPr lang="en-US" b="1" dirty="0">
                <a:solidFill>
                  <a:schemeClr val="tx1">
                    <a:lumMod val="65000"/>
                    <a:lumOff val="35000"/>
                  </a:schemeClr>
                </a:solidFill>
              </a:rPr>
              <a:t>8.  Develop Improvement Plan</a:t>
            </a:r>
          </a:p>
          <a:p>
            <a:pPr algn="just">
              <a:buNone/>
            </a:pPr>
            <a:r>
              <a:rPr lang="en-US" dirty="0">
                <a:solidFill>
                  <a:schemeClr val="tx1">
                    <a:lumMod val="65000"/>
                    <a:lumOff val="35000"/>
                  </a:schemeClr>
                </a:solidFill>
              </a:rPr>
              <a:t>	Once the baseline is established you should develop an improvement plan based on customer feedback from each group. Improvement plans should be written in SMART goals format with assignments to specific staff for follow through.</a:t>
            </a:r>
          </a:p>
          <a:p>
            <a:pPr algn="just">
              <a:spcBef>
                <a:spcPts val="0"/>
              </a:spcBef>
              <a:buNone/>
            </a:pPr>
            <a:r>
              <a:rPr lang="en-US" b="1" dirty="0">
                <a:solidFill>
                  <a:schemeClr val="tx1">
                    <a:lumMod val="65000"/>
                    <a:lumOff val="35000"/>
                  </a:schemeClr>
                </a:solidFill>
              </a:rPr>
              <a:t>	Goals May Include Some of the Following:</a:t>
            </a:r>
          </a:p>
          <a:p>
            <a:pPr lvl="1" algn="just">
              <a:spcBef>
                <a:spcPts val="0"/>
              </a:spcBef>
            </a:pPr>
            <a:r>
              <a:rPr lang="en-US" sz="2000" dirty="0">
                <a:solidFill>
                  <a:schemeClr val="tx1">
                    <a:lumMod val="65000"/>
                    <a:lumOff val="35000"/>
                  </a:schemeClr>
                </a:solidFill>
              </a:rPr>
              <a:t>Process improvement initiatives, such as: Hold times when calling</a:t>
            </a:r>
          </a:p>
          <a:p>
            <a:pPr lvl="1" algn="just">
              <a:spcBef>
                <a:spcPts val="0"/>
              </a:spcBef>
            </a:pPr>
            <a:r>
              <a:rPr lang="en-US" sz="2000" dirty="0">
                <a:solidFill>
                  <a:schemeClr val="tx1">
                    <a:lumMod val="65000"/>
                    <a:lumOff val="35000"/>
                  </a:schemeClr>
                </a:solidFill>
              </a:rPr>
              <a:t>Leadership Development:  Walk-the-Talk</a:t>
            </a:r>
          </a:p>
          <a:p>
            <a:pPr lvl="1" algn="just">
              <a:spcBef>
                <a:spcPts val="0"/>
              </a:spcBef>
            </a:pPr>
            <a:r>
              <a:rPr lang="en-US" sz="2000" dirty="0">
                <a:solidFill>
                  <a:schemeClr val="tx1">
                    <a:lumMod val="65000"/>
                    <a:lumOff val="35000"/>
                  </a:schemeClr>
                </a:solidFill>
              </a:rPr>
              <a:t>Management Training/Development:  How to manage employees in a quality environment</a:t>
            </a:r>
          </a:p>
          <a:p>
            <a:pPr lvl="1" algn="just">
              <a:spcBef>
                <a:spcPts val="0"/>
              </a:spcBef>
            </a:pPr>
            <a:r>
              <a:rPr lang="en-US" sz="2000" dirty="0">
                <a:solidFill>
                  <a:schemeClr val="tx1">
                    <a:lumMod val="65000"/>
                    <a:lumOff val="35000"/>
                  </a:schemeClr>
                </a:solidFill>
              </a:rPr>
              <a:t>Staff Training/Development:  Customer Service</a:t>
            </a:r>
          </a:p>
          <a:p>
            <a:pPr lvl="1" algn="just">
              <a:spcBef>
                <a:spcPts val="0"/>
              </a:spcBef>
            </a:pPr>
            <a:r>
              <a:rPr lang="en-US" sz="2000" dirty="0">
                <a:solidFill>
                  <a:schemeClr val="tx1">
                    <a:lumMod val="65000"/>
                    <a:lumOff val="35000"/>
                  </a:schemeClr>
                </a:solidFill>
              </a:rPr>
              <a:t>Performance Management:  Setting expectations, creating job descriptions that support the vision and holding staff accountable</a:t>
            </a:r>
            <a:r>
              <a:rPr lang="en-US" sz="2000"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randombar(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 calcmode="lin" valueType="num">
                                      <p:cBhvr additive="base">
                                        <p:cTn id="3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anim calcmode="lin" valueType="num">
                                      <p:cBhvr additive="base">
                                        <p:cTn id="4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5" end="5"/>
                                            </p:txEl>
                                          </p:spTgt>
                                        </p:tgtEl>
                                        <p:attrNameLst>
                                          <p:attrName>style.visibility</p:attrName>
                                        </p:attrNameLst>
                                      </p:cBhvr>
                                      <p:to>
                                        <p:strVal val="visible"/>
                                      </p:to>
                                    </p:set>
                                    <p:anim calcmode="lin" valueType="num">
                                      <p:cBhvr additive="base">
                                        <p:cTn id="4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6" end="6"/>
                                            </p:txEl>
                                          </p:spTgt>
                                        </p:tgtEl>
                                        <p:attrNameLst>
                                          <p:attrName>style.visibility</p:attrName>
                                        </p:attrNameLst>
                                      </p:cBhvr>
                                      <p:to>
                                        <p:strVal val="visible"/>
                                      </p:to>
                                    </p:set>
                                    <p:anim calcmode="lin" valueType="num">
                                      <p:cBhvr additive="base">
                                        <p:cTn id="5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xEl>
                                              <p:pRg st="7" end="7"/>
                                            </p:txEl>
                                          </p:spTgt>
                                        </p:tgtEl>
                                        <p:attrNameLst>
                                          <p:attrName>style.visibility</p:attrName>
                                        </p:attrNameLst>
                                      </p:cBhvr>
                                      <p:to>
                                        <p:strVal val="visible"/>
                                      </p:to>
                                    </p:set>
                                    <p:anim calcmode="lin" valueType="num">
                                      <p:cBhvr additive="base">
                                        <p:cTn id="6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12 Practical Steps to Quality Management System</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2" y="2714620"/>
            <a:ext cx="8102629" cy="1938343"/>
          </a:xfrm>
        </p:spPr>
        <p:txBody>
          <a:bodyPr/>
          <a:lstStyle/>
          <a:p>
            <a:pPr algn="just">
              <a:buNone/>
            </a:pPr>
            <a:r>
              <a:rPr lang="en-US" dirty="0">
                <a:solidFill>
                  <a:schemeClr val="tx1">
                    <a:lumMod val="65000"/>
                    <a:lumOff val="35000"/>
                  </a:schemeClr>
                </a:solidFill>
              </a:rPr>
              <a:t>	</a:t>
            </a:r>
            <a:r>
              <a:rPr lang="en-US" b="1" dirty="0">
                <a:solidFill>
                  <a:schemeClr val="tx1">
                    <a:lumMod val="65000"/>
                    <a:lumOff val="35000"/>
                  </a:schemeClr>
                </a:solidFill>
              </a:rPr>
              <a:t>9.  Resurvey</a:t>
            </a:r>
          </a:p>
          <a:p>
            <a:pPr algn="just">
              <a:buNone/>
            </a:pPr>
            <a:r>
              <a:rPr lang="en-US" dirty="0">
                <a:solidFill>
                  <a:schemeClr val="tx1">
                    <a:lumMod val="65000"/>
                    <a:lumOff val="35000"/>
                  </a:schemeClr>
                </a:solidFill>
              </a:rPr>
              <a:t>	After a period of time (12-18 months), resurvey key customers to see if scores have improved. Customer needs and expectations change over time so being in-tune to changing needs and expectations is critical to long-term success.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8675">
                                            <p:txEl>
                                              <p:pRg st="0" end="0"/>
                                            </p:txEl>
                                          </p:spTgt>
                                        </p:tgtEl>
                                        <p:attrNameLst>
                                          <p:attrName>style.visibility</p:attrName>
                                        </p:attrNameLst>
                                      </p:cBhvr>
                                      <p:to>
                                        <p:strVal val="visible"/>
                                      </p:to>
                                    </p:set>
                                    <p:animEffect transition="in" filter="randombar(horizontal)">
                                      <p:cBhvr>
                                        <p:cTn id="12" dur="500"/>
                                        <p:tgtEl>
                                          <p:spTgt spid="286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 calcmode="lin" valueType="num">
                                      <p:cBhvr additive="base">
                                        <p:cTn id="30"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12 Practical Steps to Quality Management System</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2" y="2786058"/>
            <a:ext cx="8102629" cy="1866905"/>
          </a:xfrm>
        </p:spPr>
        <p:txBody>
          <a:bodyPr/>
          <a:lstStyle/>
          <a:p>
            <a:pPr>
              <a:buNone/>
            </a:pPr>
            <a:r>
              <a:rPr lang="en-US" b="1" dirty="0">
                <a:solidFill>
                  <a:schemeClr val="tx1"/>
                </a:solidFill>
              </a:rPr>
              <a:t>	</a:t>
            </a:r>
            <a:r>
              <a:rPr lang="en-US" b="1" dirty="0">
                <a:solidFill>
                  <a:schemeClr val="tx1">
                    <a:lumMod val="65000"/>
                    <a:lumOff val="35000"/>
                  </a:schemeClr>
                </a:solidFill>
              </a:rPr>
              <a:t>10.  Monitor CSF</a:t>
            </a:r>
          </a:p>
          <a:p>
            <a:pPr algn="just">
              <a:buNone/>
            </a:pPr>
            <a:r>
              <a:rPr lang="en-US" dirty="0">
                <a:solidFill>
                  <a:schemeClr val="tx1">
                    <a:lumMod val="65000"/>
                    <a:lumOff val="35000"/>
                  </a:schemeClr>
                </a:solidFill>
              </a:rPr>
              <a:t>	It is important to monitor CSF monthly to ensure there is consistent progress toward goals.  This also allows for course correction should priorities and objectives change during the review period.</a:t>
            </a:r>
          </a:p>
          <a:p>
            <a:pPr>
              <a:buNone/>
            </a:pPr>
            <a:r>
              <a:rPr lang="en-US" dirty="0">
                <a:solidFill>
                  <a:schemeClr val="tx1">
                    <a:lumMod val="65000"/>
                    <a:lumOff val="35000"/>
                  </a:schemeClr>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randombar(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12 Practical Steps to Quality Management System</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2" y="2573454"/>
            <a:ext cx="8102629" cy="2439722"/>
          </a:xfrm>
        </p:spPr>
        <p:txBody>
          <a:bodyPr/>
          <a:lstStyle/>
          <a:p>
            <a:pPr>
              <a:buNone/>
            </a:pPr>
            <a:r>
              <a:rPr lang="en-US" b="1" dirty="0">
                <a:solidFill>
                  <a:schemeClr val="tx1">
                    <a:lumMod val="65000"/>
                    <a:lumOff val="35000"/>
                  </a:schemeClr>
                </a:solidFill>
              </a:rPr>
              <a:t>11.  Incorporate Satisfaction Data into Marketing Plans</a:t>
            </a:r>
          </a:p>
          <a:p>
            <a:pPr algn="just">
              <a:buNone/>
            </a:pPr>
            <a:r>
              <a:rPr lang="en-US" dirty="0">
                <a:solidFill>
                  <a:schemeClr val="tx1">
                    <a:lumMod val="65000"/>
                    <a:lumOff val="35000"/>
                  </a:schemeClr>
                </a:solidFill>
              </a:rPr>
              <a:t>	Once you’ve achieved some positive results with your satisfaction data, use it as a marketing tool!  A lot of successful organizations miss the boat by not letting others know what they do well.  Customers want to know how an organizations internal processes work especially if those process help to deliver an outstanding product or service!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randombar(horizontal)">
                                      <p:cBhvr>
                                        <p:cTn id="12" dur="500"/>
                                        <p:tgtEl>
                                          <p:spTgt spid="2867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 calcmode="lin" valueType="num">
                                      <p:cBhvr additive="base">
                                        <p:cTn id="30"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12 Practical Steps to Quality Management System</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2" y="2786058"/>
            <a:ext cx="8102629" cy="1866905"/>
          </a:xfrm>
        </p:spPr>
        <p:txBody>
          <a:bodyPr/>
          <a:lstStyle/>
          <a:p>
            <a:pPr>
              <a:buNone/>
            </a:pPr>
            <a:r>
              <a:rPr lang="en-US" b="1" dirty="0">
                <a:solidFill>
                  <a:schemeClr val="tx1"/>
                </a:solidFill>
              </a:rPr>
              <a:t>	</a:t>
            </a:r>
            <a:r>
              <a:rPr lang="en-US" b="1" dirty="0">
                <a:solidFill>
                  <a:schemeClr val="tx1">
                    <a:lumMod val="65000"/>
                    <a:lumOff val="35000"/>
                  </a:schemeClr>
                </a:solidFill>
              </a:rPr>
              <a:t>12.  Technology</a:t>
            </a:r>
          </a:p>
          <a:p>
            <a:pPr>
              <a:buNone/>
            </a:pPr>
            <a:r>
              <a:rPr lang="en-US" dirty="0">
                <a:solidFill>
                  <a:schemeClr val="tx1">
                    <a:lumMod val="65000"/>
                    <a:lumOff val="35000"/>
                  </a:schemeClr>
                </a:solidFill>
              </a:rPr>
              <a:t>	Make sure technology is user-friendly and supports targeted improvements.  For example, a website should be easy to navigate as well as easy to find (SEO) the </a:t>
            </a:r>
            <a:r>
              <a:rPr lang="en-US" dirty="0" err="1">
                <a:solidFill>
                  <a:schemeClr val="tx1">
                    <a:lumMod val="65000"/>
                    <a:lumOff val="35000"/>
                  </a:schemeClr>
                </a:solidFill>
              </a:rPr>
              <a:t>the</a:t>
            </a:r>
            <a:r>
              <a:rPr lang="en-US" dirty="0">
                <a:solidFill>
                  <a:schemeClr val="tx1">
                    <a:lumMod val="65000"/>
                    <a:lumOff val="35000"/>
                  </a:schemeClr>
                </a:solidFill>
              </a:rPr>
              <a:t> content should be easy to understand.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randombar(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12 Practical Steps to Quality Management System</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2" y="2643182"/>
            <a:ext cx="8102629" cy="3306098"/>
          </a:xfrm>
        </p:spPr>
        <p:txBody>
          <a:bodyPr/>
          <a:lstStyle/>
          <a:p>
            <a:r>
              <a:rPr lang="en-US" b="1" dirty="0">
                <a:solidFill>
                  <a:schemeClr val="tx1">
                    <a:lumMod val="65000"/>
                    <a:lumOff val="35000"/>
                  </a:schemeClr>
                </a:solidFill>
              </a:rPr>
              <a:t>Final Thoughts</a:t>
            </a:r>
          </a:p>
          <a:p>
            <a:pPr>
              <a:buNone/>
            </a:pPr>
            <a:r>
              <a:rPr lang="en-US" dirty="0">
                <a:solidFill>
                  <a:schemeClr val="tx1">
                    <a:lumMod val="65000"/>
                    <a:lumOff val="35000"/>
                  </a:schemeClr>
                </a:solidFill>
              </a:rPr>
              <a:t>	Make sure employees understand the vision as well as their role in supporting it.  Look for ways to ensure that all internal processes are standardized and that employees receive the training to understand the standardization.</a:t>
            </a:r>
          </a:p>
          <a:p>
            <a:pPr>
              <a:buNone/>
            </a:pPr>
            <a:r>
              <a:rPr lang="en-US" dirty="0">
                <a:solidFill>
                  <a:schemeClr val="tx1">
                    <a:lumMod val="65000"/>
                    <a:lumOff val="35000"/>
                  </a:schemeClr>
                </a:solidFill>
              </a:rPr>
              <a:t>	Successful quality initiatives require ongoing Senior Leadership sponsorship and support through structure, process and staff transitions. Designated resources are also critical in supporting these endeavors.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additive="base">
                                        <p:cTn id="2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7 Tools for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2" y="2285992"/>
            <a:ext cx="8102629" cy="4143404"/>
          </a:xfrm>
        </p:spPr>
        <p:txBody>
          <a:bodyPr/>
          <a:lstStyle/>
          <a:p>
            <a:pPr algn="just">
              <a:buNone/>
            </a:pPr>
            <a:r>
              <a:rPr lang="en-US" dirty="0">
                <a:solidFill>
                  <a:schemeClr val="tx1">
                    <a:lumMod val="65000"/>
                    <a:lumOff val="35000"/>
                  </a:schemeClr>
                </a:solidFill>
              </a:rPr>
              <a:t>	The </a:t>
            </a:r>
            <a:r>
              <a:rPr lang="en-US" b="1" dirty="0">
                <a:solidFill>
                  <a:schemeClr val="tx1">
                    <a:lumMod val="65000"/>
                    <a:lumOff val="35000"/>
                  </a:schemeClr>
                </a:solidFill>
              </a:rPr>
              <a:t>Seven Basic Tools of Quality</a:t>
            </a:r>
            <a:r>
              <a:rPr lang="en-US" dirty="0">
                <a:solidFill>
                  <a:schemeClr val="tx1">
                    <a:lumMod val="65000"/>
                    <a:lumOff val="35000"/>
                  </a:schemeClr>
                </a:solidFill>
              </a:rPr>
              <a:t> is a designation given to a fixed set of graphical techniques identified as being most helpful in troubleshooting issues related to quality.</a:t>
            </a:r>
          </a:p>
          <a:p>
            <a:pPr algn="just">
              <a:buNone/>
            </a:pPr>
            <a:r>
              <a:rPr lang="en-US" dirty="0">
                <a:solidFill>
                  <a:schemeClr val="tx1">
                    <a:lumMod val="65000"/>
                    <a:lumOff val="35000"/>
                  </a:schemeClr>
                </a:solidFill>
              </a:rPr>
              <a:t>	They are called </a:t>
            </a:r>
            <a:r>
              <a:rPr lang="en-US" i="1" dirty="0">
                <a:solidFill>
                  <a:schemeClr val="tx1">
                    <a:lumMod val="65000"/>
                    <a:lumOff val="35000"/>
                  </a:schemeClr>
                </a:solidFill>
              </a:rPr>
              <a:t>basic</a:t>
            </a:r>
            <a:r>
              <a:rPr lang="en-US" dirty="0">
                <a:solidFill>
                  <a:schemeClr val="tx1">
                    <a:lumMod val="65000"/>
                    <a:lumOff val="35000"/>
                  </a:schemeClr>
                </a:solidFill>
              </a:rPr>
              <a:t> because they are suitable for people with little formal training in statistics and because they can be used to solve the vast majority of quality-related issues.</a:t>
            </a:r>
          </a:p>
          <a:p>
            <a:pPr algn="just">
              <a:buNone/>
            </a:pPr>
            <a:r>
              <a:rPr lang="en-US" dirty="0">
                <a:solidFill>
                  <a:schemeClr val="tx1">
                    <a:lumMod val="65000"/>
                    <a:lumOff val="35000"/>
                  </a:schemeClr>
                </a:solidFill>
              </a:rPr>
              <a:t>	</a:t>
            </a:r>
            <a:r>
              <a:rPr lang="en-US" b="1" dirty="0">
                <a:solidFill>
                  <a:schemeClr val="tx1">
                    <a:lumMod val="65000"/>
                    <a:lumOff val="35000"/>
                  </a:schemeClr>
                </a:solidFill>
              </a:rPr>
              <a:t>The Seven Basic Tools of Quality includes:</a:t>
            </a:r>
          </a:p>
        </p:txBody>
      </p:sp>
      <p:sp>
        <p:nvSpPr>
          <p:cNvPr id="6" name="Rectangle 5"/>
          <p:cNvSpPr/>
          <p:nvPr/>
        </p:nvSpPr>
        <p:spPr>
          <a:xfrm>
            <a:off x="1142976" y="5229067"/>
            <a:ext cx="7572428" cy="1200329"/>
          </a:xfrm>
          <a:prstGeom prst="rect">
            <a:avLst/>
          </a:prstGeom>
        </p:spPr>
        <p:txBody>
          <a:bodyPr wrap="square" numCol="2">
            <a:spAutoFit/>
          </a:bodyPr>
          <a:lstStyle/>
          <a:p>
            <a:pPr algn="just"/>
            <a:r>
              <a:rPr lang="en-US" b="0" dirty="0">
                <a:solidFill>
                  <a:schemeClr val="tx1">
                    <a:lumMod val="65000"/>
                    <a:lumOff val="35000"/>
                  </a:schemeClr>
                </a:solidFill>
              </a:rPr>
              <a:t>1. Ishikawa (fishbone) diagram</a:t>
            </a:r>
          </a:p>
          <a:p>
            <a:pPr algn="just"/>
            <a:r>
              <a:rPr lang="en-US" b="0" dirty="0">
                <a:solidFill>
                  <a:schemeClr val="tx1">
                    <a:lumMod val="65000"/>
                    <a:lumOff val="35000"/>
                  </a:schemeClr>
                </a:solidFill>
              </a:rPr>
              <a:t>2. Check sheet</a:t>
            </a:r>
          </a:p>
          <a:p>
            <a:pPr algn="just"/>
            <a:r>
              <a:rPr lang="en-US" b="0" dirty="0">
                <a:solidFill>
                  <a:schemeClr val="tx1">
                    <a:lumMod val="65000"/>
                    <a:lumOff val="35000"/>
                  </a:schemeClr>
                </a:solidFill>
              </a:rPr>
              <a:t>3. Control chart</a:t>
            </a:r>
          </a:p>
          <a:p>
            <a:pPr algn="just"/>
            <a:r>
              <a:rPr lang="en-US" b="0" dirty="0">
                <a:solidFill>
                  <a:schemeClr val="tx1">
                    <a:lumMod val="65000"/>
                    <a:lumOff val="35000"/>
                  </a:schemeClr>
                </a:solidFill>
              </a:rPr>
              <a:t>4. Histogram</a:t>
            </a:r>
          </a:p>
          <a:p>
            <a:pPr algn="just"/>
            <a:r>
              <a:rPr lang="en-US" b="0" dirty="0">
                <a:solidFill>
                  <a:schemeClr val="tx1">
                    <a:lumMod val="65000"/>
                    <a:lumOff val="35000"/>
                  </a:schemeClr>
                </a:solidFill>
              </a:rPr>
              <a:t>5. Pareto chart</a:t>
            </a:r>
          </a:p>
          <a:p>
            <a:pPr algn="just"/>
            <a:r>
              <a:rPr lang="en-US" b="0" dirty="0">
                <a:solidFill>
                  <a:schemeClr val="tx1">
                    <a:lumMod val="65000"/>
                    <a:lumOff val="35000"/>
                  </a:schemeClr>
                </a:solidFill>
              </a:rPr>
              <a:t>6. Scatter diagram</a:t>
            </a:r>
          </a:p>
          <a:p>
            <a:pPr algn="just"/>
            <a:r>
              <a:rPr lang="en-US" b="0" dirty="0">
                <a:solidFill>
                  <a:schemeClr val="tx1">
                    <a:lumMod val="65000"/>
                    <a:lumOff val="35000"/>
                  </a:schemeClr>
                </a:solidFill>
              </a:rPr>
              <a:t>7. Flowchart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randombar(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animEffect transition="in" filter="randombar(horizontal)">
                                      <p:cBhvr>
                                        <p:cTn id="67" dur="500"/>
                                        <p:tgtEl>
                                          <p:spTgt spid="6">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6">
                                            <p:txEl>
                                              <p:pRg st="6" end="6"/>
                                            </p:txEl>
                                          </p:spTgt>
                                        </p:tgtEl>
                                        <p:attrNameLst>
                                          <p:attrName>style.visibility</p:attrName>
                                        </p:attrNameLst>
                                      </p:cBhvr>
                                      <p:to>
                                        <p:strVal val="visible"/>
                                      </p:to>
                                    </p:set>
                                    <p:animEffect transition="in" filter="fade">
                                      <p:cBhvr>
                                        <p:cTn id="72" dur="1000"/>
                                        <p:tgtEl>
                                          <p:spTgt spid="6">
                                            <p:txEl>
                                              <p:pRg st="6" end="6"/>
                                            </p:txEl>
                                          </p:spTgt>
                                        </p:tgtEl>
                                      </p:cBhvr>
                                    </p:animEffect>
                                    <p:anim calcmode="lin" valueType="num">
                                      <p:cBhvr>
                                        <p:cTn id="7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7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395536" y="1484784"/>
            <a:ext cx="2808312" cy="574675"/>
          </a:xfrm>
        </p:spPr>
        <p:txBody>
          <a:bodyPr/>
          <a:lstStyle/>
          <a:p>
            <a:pPr eaLnBrk="1" hangingPunct="1"/>
            <a:r>
              <a:rPr lang="en-US" sz="2400" b="1" dirty="0"/>
              <a:t>Quality Control</a:t>
            </a:r>
            <a:endParaRPr lang="en-US" sz="3200" b="1" dirty="0">
              <a:ea typeface="ＭＳ Ｐゴシック" pitchFamily="34" charset="-128"/>
            </a:endParaRPr>
          </a:p>
        </p:txBody>
      </p:sp>
      <p:sp>
        <p:nvSpPr>
          <p:cNvPr id="233475" name="Content Placeholder 2"/>
          <p:cNvSpPr>
            <a:spLocks noGrp="1"/>
          </p:cNvSpPr>
          <p:nvPr>
            <p:ph idx="4294967295"/>
          </p:nvPr>
        </p:nvSpPr>
        <p:spPr>
          <a:xfrm>
            <a:off x="467544" y="2143116"/>
            <a:ext cx="8136904" cy="997852"/>
          </a:xfrm>
        </p:spPr>
        <p:txBody>
          <a:bodyPr/>
          <a:lstStyle/>
          <a:p>
            <a:pPr algn="just"/>
            <a:r>
              <a:rPr lang="en-US" dirty="0">
                <a:solidFill>
                  <a:schemeClr val="tx1">
                    <a:lumMod val="65000"/>
                    <a:lumOff val="35000"/>
                  </a:schemeClr>
                </a:solidFill>
              </a:rPr>
              <a:t>Quality control, or QC for short, is a process by which entities review the quality of all factors involved in production. This approach places an emphasis on three aspects:</a:t>
            </a:r>
          </a:p>
          <a:p>
            <a:pPr algn="just" eaLnBrk="1" hangingPunct="1"/>
            <a:endParaRPr lang="en-US" dirty="0">
              <a:solidFill>
                <a:schemeClr val="tx1"/>
              </a:solidFill>
              <a:ea typeface="ＭＳ Ｐゴシック" pitchFamily="34" charset="-128"/>
            </a:endParaRPr>
          </a:p>
        </p:txBody>
      </p:sp>
      <p:sp>
        <p:nvSpPr>
          <p:cNvPr id="5" name="Content Placeholder 2"/>
          <p:cNvSpPr txBox="1"/>
          <p:nvPr/>
        </p:nvSpPr>
        <p:spPr bwMode="auto">
          <a:xfrm>
            <a:off x="468510" y="3501008"/>
            <a:ext cx="8135938" cy="1008112"/>
          </a:xfrm>
          <a:prstGeom prst="rect">
            <a:avLst/>
          </a:prstGeom>
          <a:noFill/>
          <a:ln>
            <a:noFill/>
          </a:ln>
        </p:spPr>
        <p:txBody>
          <a:bodyPr/>
          <a:lstStyle>
            <a:lvl1pPr marL="228600" indent="-22860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lvl="0" algn="just">
              <a:spcBef>
                <a:spcPts val="2000"/>
              </a:spcBef>
              <a:buClr>
                <a:srgbClr val="663366"/>
              </a:buClr>
              <a:buSzPct val="75000"/>
            </a:pPr>
            <a:r>
              <a:rPr lang="en-US" sz="2000" b="0" dirty="0">
                <a:solidFill>
                  <a:schemeClr val="tx1">
                    <a:lumMod val="65000"/>
                    <a:lumOff val="35000"/>
                  </a:schemeClr>
                </a:solidFill>
                <a:latin typeface="Rockwell"/>
                <a:ea typeface="ＭＳ Ｐゴシック" charset="0"/>
              </a:rPr>
              <a:t>1.  </a:t>
            </a:r>
            <a:r>
              <a:rPr lang="en-US" sz="2200" b="0" dirty="0">
                <a:solidFill>
                  <a:schemeClr val="tx1">
                    <a:lumMod val="65000"/>
                    <a:lumOff val="35000"/>
                  </a:schemeClr>
                </a:solidFill>
                <a:latin typeface="Rockwell"/>
                <a:ea typeface="ＭＳ Ｐゴシック" charset="0"/>
              </a:rPr>
              <a:t>Elements such as controls, job management, defined and well managed processes, performance and integrity criteria, and identification of records</a:t>
            </a:r>
          </a:p>
        </p:txBody>
      </p:sp>
      <p:sp>
        <p:nvSpPr>
          <p:cNvPr id="6" name="Content Placeholder 2"/>
          <p:cNvSpPr txBox="1"/>
          <p:nvPr/>
        </p:nvSpPr>
        <p:spPr bwMode="auto">
          <a:xfrm>
            <a:off x="468510" y="4941167"/>
            <a:ext cx="8135938" cy="720081"/>
          </a:xfrm>
          <a:prstGeom prst="rect">
            <a:avLst/>
          </a:prstGeom>
          <a:noFill/>
          <a:ln>
            <a:noFill/>
          </a:ln>
        </p:spPr>
        <p:txBody>
          <a:bodyPr/>
          <a:lstStyle>
            <a:lvl1pPr marL="228600" indent="-22860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lvl="0" algn="just">
              <a:spcBef>
                <a:spcPts val="2000"/>
              </a:spcBef>
              <a:buClr>
                <a:srgbClr val="663366"/>
              </a:buClr>
              <a:buSzPct val="75000"/>
            </a:pPr>
            <a:r>
              <a:rPr lang="en-US" sz="2000" b="0" dirty="0">
                <a:solidFill>
                  <a:schemeClr val="tx1">
                    <a:lumMod val="65000"/>
                    <a:lumOff val="35000"/>
                  </a:schemeClr>
                </a:solidFill>
                <a:latin typeface="Rockwell"/>
                <a:ea typeface="ＭＳ Ｐゴシック" charset="0"/>
              </a:rPr>
              <a:t>2. </a:t>
            </a:r>
            <a:r>
              <a:rPr lang="en-US" sz="2200" b="0" dirty="0">
                <a:solidFill>
                  <a:schemeClr val="tx1">
                    <a:lumMod val="65000"/>
                    <a:lumOff val="35000"/>
                  </a:schemeClr>
                </a:solidFill>
                <a:latin typeface="Rockwell"/>
                <a:ea typeface="ＭＳ Ｐゴシック" charset="0"/>
              </a:rPr>
              <a:t>Competence, such as knowledge, skills, experience, and qualifications</a:t>
            </a:r>
          </a:p>
        </p:txBody>
      </p:sp>
      <p:sp>
        <p:nvSpPr>
          <p:cNvPr id="8"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3475">
                                            <p:txEl>
                                              <p:pRg st="0" end="0"/>
                                            </p:txEl>
                                          </p:spTgt>
                                        </p:tgtEl>
                                        <p:attrNameLst>
                                          <p:attrName>style.visibility</p:attrName>
                                        </p:attrNameLst>
                                      </p:cBhvr>
                                      <p:to>
                                        <p:strVal val="visible"/>
                                      </p:to>
                                    </p:set>
                                    <p:anim calcmode="lin" valueType="num">
                                      <p:cBhvr additive="base">
                                        <p:cTn id="19"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33475" grpId="0" build="p"/>
      <p:bldP spid="5" grpId="0"/>
      <p:bldP spid="6"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7 Tools for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541337" y="2428868"/>
            <a:ext cx="8102629" cy="3160372"/>
          </a:xfrm>
        </p:spPr>
        <p:txBody>
          <a:bodyPr/>
          <a:lstStyle/>
          <a:p>
            <a:pPr algn="just">
              <a:buNone/>
            </a:pPr>
            <a:r>
              <a:rPr lang="en-US" b="1" dirty="0">
                <a:solidFill>
                  <a:schemeClr val="tx1"/>
                </a:solidFill>
              </a:rPr>
              <a:t>	</a:t>
            </a:r>
            <a:r>
              <a:rPr lang="en-US" b="1" dirty="0">
                <a:solidFill>
                  <a:schemeClr val="tx1">
                    <a:lumMod val="65000"/>
                    <a:lumOff val="35000"/>
                  </a:schemeClr>
                </a:solidFill>
              </a:rPr>
              <a:t>1. Ishikawa diagrams</a:t>
            </a:r>
          </a:p>
          <a:p>
            <a:pPr algn="just">
              <a:buNone/>
            </a:pPr>
            <a:r>
              <a:rPr lang="en-US" b="1" dirty="0">
                <a:solidFill>
                  <a:schemeClr val="tx1">
                    <a:lumMod val="65000"/>
                    <a:lumOff val="35000"/>
                  </a:schemeClr>
                </a:solidFill>
              </a:rPr>
              <a:t>	</a:t>
            </a:r>
            <a:r>
              <a:rPr lang="en-US" dirty="0">
                <a:solidFill>
                  <a:schemeClr val="tx1">
                    <a:lumMod val="65000"/>
                    <a:lumOff val="35000"/>
                  </a:schemeClr>
                </a:solidFill>
              </a:rPr>
              <a:t>(also called </a:t>
            </a:r>
            <a:r>
              <a:rPr lang="en-US" b="1" dirty="0">
                <a:solidFill>
                  <a:schemeClr val="tx1">
                    <a:lumMod val="65000"/>
                    <a:lumOff val="35000"/>
                  </a:schemeClr>
                </a:solidFill>
              </a:rPr>
              <a:t>fishbone diagrams</a:t>
            </a:r>
            <a:r>
              <a:rPr lang="en-US" dirty="0">
                <a:solidFill>
                  <a:schemeClr val="tx1">
                    <a:lumMod val="65000"/>
                    <a:lumOff val="35000"/>
                  </a:schemeClr>
                </a:solidFill>
              </a:rPr>
              <a:t>, </a:t>
            </a:r>
            <a:r>
              <a:rPr lang="en-US" b="1" dirty="0">
                <a:solidFill>
                  <a:schemeClr val="tx1">
                    <a:lumMod val="65000"/>
                    <a:lumOff val="35000"/>
                  </a:schemeClr>
                </a:solidFill>
              </a:rPr>
              <a:t>herringbone diagrams</a:t>
            </a:r>
            <a:r>
              <a:rPr lang="en-US" dirty="0">
                <a:solidFill>
                  <a:schemeClr val="tx1">
                    <a:lumMod val="65000"/>
                    <a:lumOff val="35000"/>
                  </a:schemeClr>
                </a:solidFill>
              </a:rPr>
              <a:t>, </a:t>
            </a:r>
            <a:r>
              <a:rPr lang="en-US" b="1" dirty="0">
                <a:solidFill>
                  <a:schemeClr val="tx1">
                    <a:lumMod val="65000"/>
                    <a:lumOff val="35000"/>
                  </a:schemeClr>
                </a:solidFill>
              </a:rPr>
              <a:t>cause-and-effect diagrams</a:t>
            </a:r>
            <a:r>
              <a:rPr lang="en-US" dirty="0">
                <a:solidFill>
                  <a:schemeClr val="tx1">
                    <a:lumMod val="65000"/>
                    <a:lumOff val="35000"/>
                  </a:schemeClr>
                </a:solidFill>
              </a:rPr>
              <a:t>, or </a:t>
            </a:r>
            <a:r>
              <a:rPr lang="en-US" b="1" dirty="0" err="1">
                <a:solidFill>
                  <a:schemeClr val="tx1">
                    <a:lumMod val="65000"/>
                    <a:lumOff val="35000"/>
                  </a:schemeClr>
                </a:solidFill>
              </a:rPr>
              <a:t>Fishikawa</a:t>
            </a:r>
            <a:r>
              <a:rPr lang="en-US" dirty="0">
                <a:solidFill>
                  <a:schemeClr val="tx1">
                    <a:lumMod val="65000"/>
                    <a:lumOff val="35000"/>
                  </a:schemeClr>
                </a:solidFill>
              </a:rPr>
              <a:t>) are causal diagrams created by Kaoru Ishikawa (1968) that show the causes of a specific event. Common uses of the Ishikawa diagram are product design and quality defect prevention, to identify potential factors causing an overall effect. Each cause or reason for imperfection is a source of variation. Causes are usually grouped into major categories to identify these sources of variation.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 calcmode="lin" valueType="num">
                                      <p:cBhvr additive="base">
                                        <p:cTn id="26"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7 Tools for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327023" y="2357430"/>
            <a:ext cx="2816217" cy="3807874"/>
          </a:xfrm>
        </p:spPr>
        <p:txBody>
          <a:bodyPr/>
          <a:lstStyle/>
          <a:p>
            <a:pPr>
              <a:buNone/>
            </a:pPr>
            <a:r>
              <a:rPr lang="en-US" dirty="0">
                <a:solidFill>
                  <a:schemeClr val="tx1"/>
                </a:solidFill>
              </a:rPr>
              <a:t>	</a:t>
            </a:r>
            <a:r>
              <a:rPr lang="en-US" dirty="0">
                <a:solidFill>
                  <a:schemeClr val="tx1">
                    <a:lumMod val="65000"/>
                    <a:lumOff val="35000"/>
                  </a:schemeClr>
                </a:solidFill>
              </a:rPr>
              <a:t>Ishikawa diagram, in fishbone shape, showing factors of Equipment, Process, People, Materials, Environment and Management, all affecting the overall problem. Smaller arrows connect the sub-causes to major causes.</a:t>
            </a:r>
          </a:p>
        </p:txBody>
      </p:sp>
      <p:pic>
        <p:nvPicPr>
          <p:cNvPr id="6" name="Picture 5" descr="Ishikawa_Fishbone_Diagram.svg.png"/>
          <p:cNvPicPr>
            <a:picLocks noChangeAspect="1"/>
          </p:cNvPicPr>
          <p:nvPr/>
        </p:nvPicPr>
        <p:blipFill>
          <a:blip r:embed="rId2"/>
          <a:stretch>
            <a:fillRect/>
          </a:stretch>
        </p:blipFill>
        <p:spPr>
          <a:xfrm>
            <a:off x="3238524" y="2285992"/>
            <a:ext cx="5682568" cy="35004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randombar(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 calcmode="lin" valueType="num">
                                      <p:cBhvr additive="base">
                                        <p:cTn id="2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800px-Check_sheet_for_motor_assembly.svg.png"/>
          <p:cNvPicPr>
            <a:picLocks noChangeAspect="1"/>
          </p:cNvPicPr>
          <p:nvPr/>
        </p:nvPicPr>
        <p:blipFill>
          <a:blip r:embed="rId2"/>
          <a:stretch>
            <a:fillRect/>
          </a:stretch>
        </p:blipFill>
        <p:spPr>
          <a:xfrm>
            <a:off x="711573" y="3857628"/>
            <a:ext cx="5217749" cy="2857496"/>
          </a:xfrm>
          <a:prstGeom prst="rect">
            <a:avLst/>
          </a:prstGeom>
        </p:spPr>
      </p:pic>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7 Tools for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541337" y="2071678"/>
            <a:ext cx="8102629" cy="6286544"/>
          </a:xfrm>
        </p:spPr>
        <p:txBody>
          <a:bodyPr/>
          <a:lstStyle/>
          <a:p>
            <a:pPr algn="just">
              <a:buNone/>
            </a:pPr>
            <a:r>
              <a:rPr lang="en-US" b="1" dirty="0">
                <a:solidFill>
                  <a:schemeClr val="tx1"/>
                </a:solidFill>
              </a:rPr>
              <a:t>	</a:t>
            </a:r>
            <a:r>
              <a:rPr lang="en-US" b="1" dirty="0">
                <a:solidFill>
                  <a:schemeClr val="tx1">
                    <a:lumMod val="65000"/>
                    <a:lumOff val="35000"/>
                  </a:schemeClr>
                </a:solidFill>
              </a:rPr>
              <a:t>2. Check Sheet</a:t>
            </a:r>
          </a:p>
          <a:p>
            <a:pPr algn="just">
              <a:buNone/>
            </a:pPr>
            <a:r>
              <a:rPr lang="en-US" b="1" dirty="0">
                <a:solidFill>
                  <a:schemeClr val="tx1">
                    <a:lumMod val="65000"/>
                    <a:lumOff val="35000"/>
                  </a:schemeClr>
                </a:solidFill>
              </a:rPr>
              <a:t>	</a:t>
            </a:r>
            <a:r>
              <a:rPr lang="en-US" dirty="0">
                <a:solidFill>
                  <a:schemeClr val="tx1">
                    <a:lumMod val="65000"/>
                    <a:lumOff val="35000"/>
                  </a:schemeClr>
                </a:solidFill>
              </a:rPr>
              <a:t> The </a:t>
            </a:r>
            <a:r>
              <a:rPr lang="en-US" b="1" dirty="0">
                <a:solidFill>
                  <a:schemeClr val="tx1">
                    <a:lumMod val="65000"/>
                    <a:lumOff val="35000"/>
                  </a:schemeClr>
                </a:solidFill>
              </a:rPr>
              <a:t>check sheet</a:t>
            </a:r>
            <a:r>
              <a:rPr lang="en-US" dirty="0">
                <a:solidFill>
                  <a:schemeClr val="tx1">
                    <a:lumMod val="65000"/>
                    <a:lumOff val="35000"/>
                  </a:schemeClr>
                </a:solidFill>
              </a:rPr>
              <a:t> is a form (document) used to collect data in real time at the location where the data are generated. The data it captures can be quantitative or qualitative. When the information is quantitative, the check sheet is sometimes called a </a:t>
            </a:r>
            <a:r>
              <a:rPr lang="en-US" b="1" dirty="0">
                <a:solidFill>
                  <a:schemeClr val="tx1">
                    <a:lumMod val="65000"/>
                    <a:lumOff val="35000"/>
                  </a:schemeClr>
                </a:solidFill>
              </a:rPr>
              <a:t>tally sheet</a:t>
            </a:r>
            <a:r>
              <a:rPr lang="en-US" dirty="0">
                <a:solidFill>
                  <a:schemeClr val="tx1">
                    <a:lumMod val="65000"/>
                    <a:lumOff val="35000"/>
                  </a:schemeClr>
                </a:solidFill>
              </a:rPr>
              <a:t>.</a:t>
            </a:r>
          </a:p>
        </p:txBody>
      </p:sp>
      <p:sp>
        <p:nvSpPr>
          <p:cNvPr id="6" name="Content Placeholder 2"/>
          <p:cNvSpPr>
            <a:spLocks noGrp="1"/>
          </p:cNvSpPr>
          <p:nvPr>
            <p:ph idx="4294967295"/>
          </p:nvPr>
        </p:nvSpPr>
        <p:spPr>
          <a:xfrm>
            <a:off x="5929323" y="4071942"/>
            <a:ext cx="2857519" cy="2643182"/>
          </a:xfrm>
        </p:spPr>
        <p:txBody>
          <a:bodyPr/>
          <a:lstStyle/>
          <a:p>
            <a:pPr algn="just">
              <a:buNone/>
            </a:pPr>
            <a:r>
              <a:rPr lang="en-US" dirty="0">
                <a:solidFill>
                  <a:schemeClr val="tx1"/>
                </a:solidFill>
              </a:rPr>
              <a:t>	</a:t>
            </a:r>
            <a:r>
              <a:rPr lang="en-US" dirty="0">
                <a:solidFill>
                  <a:schemeClr val="tx1">
                    <a:lumMod val="65000"/>
                    <a:lumOff val="35000"/>
                  </a:schemeClr>
                </a:solidFill>
              </a:rPr>
              <a:t>To provide a structured way to collect quality-related data as a rough means for assessing a process or as an input to other analyses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P spid="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7 Tools for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255585" y="2204864"/>
            <a:ext cx="3887787" cy="3808444"/>
          </a:xfrm>
        </p:spPr>
        <p:txBody>
          <a:bodyPr/>
          <a:lstStyle/>
          <a:p>
            <a:pPr>
              <a:buNone/>
            </a:pPr>
            <a:r>
              <a:rPr lang="en-US" b="1" dirty="0">
                <a:solidFill>
                  <a:schemeClr val="tx1"/>
                </a:solidFill>
              </a:rPr>
              <a:t>	</a:t>
            </a:r>
            <a:r>
              <a:rPr lang="en-US" b="1" dirty="0">
                <a:solidFill>
                  <a:schemeClr val="tx1">
                    <a:lumMod val="65000"/>
                    <a:lumOff val="35000"/>
                  </a:schemeClr>
                </a:solidFill>
              </a:rPr>
              <a:t>3. Control Chart</a:t>
            </a:r>
          </a:p>
          <a:p>
            <a:pPr>
              <a:buNone/>
            </a:pPr>
            <a:r>
              <a:rPr lang="en-US" b="1" dirty="0">
                <a:solidFill>
                  <a:schemeClr val="tx1">
                    <a:lumMod val="65000"/>
                    <a:lumOff val="35000"/>
                  </a:schemeClr>
                </a:solidFill>
              </a:rPr>
              <a:t>	 Control charts</a:t>
            </a:r>
            <a:r>
              <a:rPr lang="en-US" dirty="0">
                <a:solidFill>
                  <a:schemeClr val="tx1">
                    <a:lumMod val="65000"/>
                    <a:lumOff val="35000"/>
                  </a:schemeClr>
                </a:solidFill>
              </a:rPr>
              <a:t>, also known as </a:t>
            </a:r>
            <a:r>
              <a:rPr lang="en-US" b="1" dirty="0" err="1">
                <a:solidFill>
                  <a:schemeClr val="tx1">
                    <a:lumMod val="65000"/>
                    <a:lumOff val="35000"/>
                  </a:schemeClr>
                </a:solidFill>
              </a:rPr>
              <a:t>Shewhart</a:t>
            </a:r>
            <a:r>
              <a:rPr lang="en-US" b="1" dirty="0">
                <a:solidFill>
                  <a:schemeClr val="tx1">
                    <a:lumMod val="65000"/>
                    <a:lumOff val="35000"/>
                  </a:schemeClr>
                </a:solidFill>
              </a:rPr>
              <a:t> charts</a:t>
            </a:r>
            <a:r>
              <a:rPr lang="en-US" dirty="0">
                <a:solidFill>
                  <a:schemeClr val="tx1">
                    <a:lumMod val="65000"/>
                    <a:lumOff val="35000"/>
                  </a:schemeClr>
                </a:solidFill>
              </a:rPr>
              <a:t> (after Walter A. </a:t>
            </a:r>
            <a:r>
              <a:rPr lang="en-US" dirty="0" err="1">
                <a:solidFill>
                  <a:schemeClr val="tx1">
                    <a:lumMod val="65000"/>
                    <a:lumOff val="35000"/>
                  </a:schemeClr>
                </a:solidFill>
              </a:rPr>
              <a:t>Shewhart</a:t>
            </a:r>
            <a:r>
              <a:rPr lang="en-US" dirty="0">
                <a:solidFill>
                  <a:schemeClr val="tx1">
                    <a:lumMod val="65000"/>
                    <a:lumOff val="35000"/>
                  </a:schemeClr>
                </a:solidFill>
              </a:rPr>
              <a:t>) or </a:t>
            </a:r>
            <a:r>
              <a:rPr lang="en-US" b="1" dirty="0">
                <a:solidFill>
                  <a:schemeClr val="tx1">
                    <a:lumMod val="65000"/>
                    <a:lumOff val="35000"/>
                  </a:schemeClr>
                </a:solidFill>
              </a:rPr>
              <a:t>process-behavior charts</a:t>
            </a:r>
            <a:r>
              <a:rPr lang="en-US" dirty="0">
                <a:solidFill>
                  <a:schemeClr val="tx1">
                    <a:lumMod val="65000"/>
                    <a:lumOff val="35000"/>
                  </a:schemeClr>
                </a:solidFill>
              </a:rPr>
              <a:t>, in statistical process control are tools used to determine if a manufacturing or business process is in a state of statistical control.</a:t>
            </a:r>
          </a:p>
        </p:txBody>
      </p:sp>
      <p:sp>
        <p:nvSpPr>
          <p:cNvPr id="6" name="Content Placeholder 2"/>
          <p:cNvSpPr>
            <a:spLocks noGrp="1"/>
          </p:cNvSpPr>
          <p:nvPr>
            <p:ph idx="4294967295"/>
          </p:nvPr>
        </p:nvSpPr>
        <p:spPr>
          <a:xfrm>
            <a:off x="3857620" y="1142984"/>
            <a:ext cx="4143404" cy="857256"/>
          </a:xfrm>
        </p:spPr>
        <p:txBody>
          <a:bodyPr/>
          <a:lstStyle/>
          <a:p>
            <a:pPr algn="just">
              <a:buNone/>
            </a:pPr>
            <a:r>
              <a:rPr lang="en-US" sz="1600" dirty="0">
                <a:solidFill>
                  <a:schemeClr val="tx1"/>
                </a:solidFill>
              </a:rPr>
              <a:t>	</a:t>
            </a:r>
            <a:r>
              <a:rPr lang="en-US" sz="1600" dirty="0">
                <a:solidFill>
                  <a:schemeClr val="tx1">
                    <a:lumMod val="65000"/>
                    <a:lumOff val="35000"/>
                  </a:schemeClr>
                </a:solidFill>
              </a:rPr>
              <a:t>To determine whether a process should undergo a formal examination for quality-related problems</a:t>
            </a:r>
          </a:p>
        </p:txBody>
      </p:sp>
      <p:pic>
        <p:nvPicPr>
          <p:cNvPr id="10" name="Picture 9" descr="600px-Xbar_chart_for_a_paired_xbar_and_R_chart.svg.png"/>
          <p:cNvPicPr>
            <a:picLocks noChangeAspect="1"/>
          </p:cNvPicPr>
          <p:nvPr/>
        </p:nvPicPr>
        <p:blipFill>
          <a:blip r:embed="rId2"/>
          <a:stretch>
            <a:fillRect/>
          </a:stretch>
        </p:blipFill>
        <p:spPr>
          <a:xfrm>
            <a:off x="4207559" y="2000240"/>
            <a:ext cx="4364969" cy="4357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randombar(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7 Tools for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541337" y="2428868"/>
            <a:ext cx="8102629" cy="3879857"/>
          </a:xfrm>
        </p:spPr>
        <p:txBody>
          <a:bodyPr/>
          <a:lstStyle/>
          <a:p>
            <a:pPr algn="just">
              <a:buNone/>
            </a:pPr>
            <a:r>
              <a:rPr lang="en-US" b="1" dirty="0">
                <a:solidFill>
                  <a:schemeClr val="tx1">
                    <a:lumMod val="65000"/>
                    <a:lumOff val="35000"/>
                  </a:schemeClr>
                </a:solidFill>
              </a:rPr>
              <a:t>	4. Histogram</a:t>
            </a:r>
          </a:p>
          <a:p>
            <a:pPr algn="just">
              <a:buNone/>
            </a:pPr>
            <a:r>
              <a:rPr lang="en-US" b="1" dirty="0">
                <a:solidFill>
                  <a:schemeClr val="tx1">
                    <a:lumMod val="65000"/>
                    <a:lumOff val="35000"/>
                  </a:schemeClr>
                </a:solidFill>
              </a:rPr>
              <a:t>	</a:t>
            </a:r>
            <a:r>
              <a:rPr lang="en-US" dirty="0">
                <a:solidFill>
                  <a:schemeClr val="tx1">
                    <a:lumMod val="65000"/>
                    <a:lumOff val="35000"/>
                  </a:schemeClr>
                </a:solidFill>
              </a:rPr>
              <a:t> In statistics, a </a:t>
            </a:r>
            <a:r>
              <a:rPr lang="en-US" b="1" dirty="0">
                <a:solidFill>
                  <a:schemeClr val="tx1">
                    <a:lumMod val="65000"/>
                    <a:lumOff val="35000"/>
                  </a:schemeClr>
                </a:solidFill>
              </a:rPr>
              <a:t>histogram</a:t>
            </a:r>
            <a:r>
              <a:rPr lang="en-US" dirty="0">
                <a:solidFill>
                  <a:schemeClr val="tx1">
                    <a:lumMod val="65000"/>
                    <a:lumOff val="35000"/>
                  </a:schemeClr>
                </a:solidFill>
              </a:rPr>
              <a:t> is a graphical representation of the distribution of data. It is an estimate of the probability distribution of a continuous variable and was first introduced by Karl Pearson. A histogram is a representation of tabulated frequencies, shown as adjacent rectangles, erected over discrete intervals (bins), with an area equal to the frequency of the observations in the interval. The height of a rectangle is also equal to the frequency density of the interval, i.e., the frequency divided by the width of the interval. The total area of the histogram is equal to the number of data.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 calcmode="lin" valueType="num">
                                      <p:cBhvr additive="base">
                                        <p:cTn id="26"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7 Tools for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541337" y="2428868"/>
            <a:ext cx="2744779" cy="3520412"/>
          </a:xfrm>
        </p:spPr>
        <p:txBody>
          <a:bodyPr/>
          <a:lstStyle/>
          <a:p>
            <a:pPr>
              <a:buNone/>
            </a:pPr>
            <a:r>
              <a:rPr lang="en-US" b="1" dirty="0">
                <a:solidFill>
                  <a:schemeClr val="tx1"/>
                </a:solidFill>
              </a:rPr>
              <a:t>	</a:t>
            </a:r>
            <a:r>
              <a:rPr lang="en-US" b="1" dirty="0">
                <a:solidFill>
                  <a:schemeClr val="tx1">
                    <a:lumMod val="65000"/>
                    <a:lumOff val="35000"/>
                  </a:schemeClr>
                </a:solidFill>
              </a:rPr>
              <a:t>4. Histogram</a:t>
            </a:r>
          </a:p>
          <a:p>
            <a:pPr>
              <a:buNone/>
            </a:pPr>
            <a:r>
              <a:rPr lang="en-US" b="1" dirty="0">
                <a:solidFill>
                  <a:schemeClr val="tx1">
                    <a:lumMod val="65000"/>
                    <a:lumOff val="35000"/>
                  </a:schemeClr>
                </a:solidFill>
              </a:rPr>
              <a:t>	</a:t>
            </a:r>
            <a:r>
              <a:rPr lang="en-US" dirty="0">
                <a:solidFill>
                  <a:schemeClr val="tx1">
                    <a:lumMod val="65000"/>
                    <a:lumOff val="35000"/>
                  </a:schemeClr>
                </a:solidFill>
              </a:rPr>
              <a:t> To roughly assess the probability distribution of a given variable by depicting the frequencies of observations occurring in certain ranges of values</a:t>
            </a:r>
          </a:p>
        </p:txBody>
      </p:sp>
      <p:pic>
        <p:nvPicPr>
          <p:cNvPr id="6" name="Picture 5" descr="Histogram_of_arrivals_per_minute.svg.png"/>
          <p:cNvPicPr>
            <a:picLocks noChangeAspect="1"/>
          </p:cNvPicPr>
          <p:nvPr/>
        </p:nvPicPr>
        <p:blipFill>
          <a:blip r:embed="rId2"/>
          <a:stretch>
            <a:fillRect/>
          </a:stretch>
        </p:blipFill>
        <p:spPr>
          <a:xfrm>
            <a:off x="3500430" y="1571612"/>
            <a:ext cx="6040122" cy="4953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7 Tools for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541337" y="2428868"/>
            <a:ext cx="3387721" cy="4024468"/>
          </a:xfrm>
        </p:spPr>
        <p:txBody>
          <a:bodyPr/>
          <a:lstStyle/>
          <a:p>
            <a:pPr>
              <a:buNone/>
            </a:pPr>
            <a:r>
              <a:rPr lang="en-US" b="1" dirty="0">
                <a:solidFill>
                  <a:schemeClr val="tx1"/>
                </a:solidFill>
              </a:rPr>
              <a:t>	</a:t>
            </a:r>
            <a:r>
              <a:rPr lang="en-US" b="1" dirty="0">
                <a:solidFill>
                  <a:schemeClr val="tx1">
                    <a:lumMod val="65000"/>
                    <a:lumOff val="35000"/>
                  </a:schemeClr>
                </a:solidFill>
              </a:rPr>
              <a:t>5. Pareto Chart</a:t>
            </a:r>
          </a:p>
          <a:p>
            <a:pPr>
              <a:buNone/>
            </a:pPr>
            <a:r>
              <a:rPr lang="en-US" b="1" dirty="0">
                <a:solidFill>
                  <a:schemeClr val="tx1">
                    <a:lumMod val="65000"/>
                    <a:lumOff val="35000"/>
                  </a:schemeClr>
                </a:solidFill>
              </a:rPr>
              <a:t>	</a:t>
            </a:r>
            <a:r>
              <a:rPr lang="en-US" dirty="0">
                <a:solidFill>
                  <a:schemeClr val="tx1">
                    <a:lumMod val="65000"/>
                    <a:lumOff val="35000"/>
                  </a:schemeClr>
                </a:solidFill>
              </a:rPr>
              <a:t>A </a:t>
            </a:r>
            <a:r>
              <a:rPr lang="en-US" b="1" dirty="0">
                <a:solidFill>
                  <a:schemeClr val="tx1">
                    <a:lumMod val="65000"/>
                    <a:lumOff val="35000"/>
                  </a:schemeClr>
                </a:solidFill>
              </a:rPr>
              <a:t>Pareto chart</a:t>
            </a:r>
            <a:r>
              <a:rPr lang="en-US" dirty="0">
                <a:solidFill>
                  <a:schemeClr val="tx1">
                    <a:lumMod val="65000"/>
                    <a:lumOff val="35000"/>
                  </a:schemeClr>
                </a:solidFill>
              </a:rPr>
              <a:t>, named after </a:t>
            </a:r>
            <a:r>
              <a:rPr lang="en-US" dirty="0" err="1">
                <a:solidFill>
                  <a:schemeClr val="tx1">
                    <a:lumMod val="65000"/>
                    <a:lumOff val="35000"/>
                  </a:schemeClr>
                </a:solidFill>
              </a:rPr>
              <a:t>Vilfredo</a:t>
            </a:r>
            <a:r>
              <a:rPr lang="en-US" dirty="0">
                <a:solidFill>
                  <a:schemeClr val="tx1">
                    <a:lumMod val="65000"/>
                    <a:lumOff val="35000"/>
                  </a:schemeClr>
                </a:solidFill>
              </a:rPr>
              <a:t> Pareto, is a type of chart that contains both bars and a line graph, where individual values are represented in descending order by bars, and the cumulative total is represented by the line.</a:t>
            </a:r>
          </a:p>
        </p:txBody>
      </p:sp>
      <p:pic>
        <p:nvPicPr>
          <p:cNvPr id="7" name="Picture 6" descr="Pareto.PNG"/>
          <p:cNvPicPr>
            <a:picLocks noChangeAspect="1"/>
          </p:cNvPicPr>
          <p:nvPr/>
        </p:nvPicPr>
        <p:blipFill>
          <a:blip r:embed="rId2"/>
          <a:stretch>
            <a:fillRect/>
          </a:stretch>
        </p:blipFill>
        <p:spPr>
          <a:xfrm>
            <a:off x="3910651" y="2557939"/>
            <a:ext cx="4876191" cy="36571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 calcmode="lin" valueType="num">
                                      <p:cBhvr additive="base">
                                        <p:cTn id="3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7 Tools for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541337" y="2285992"/>
            <a:ext cx="8245505" cy="3375256"/>
          </a:xfrm>
        </p:spPr>
        <p:txBody>
          <a:bodyPr/>
          <a:lstStyle/>
          <a:p>
            <a:pPr>
              <a:buNone/>
            </a:pPr>
            <a:r>
              <a:rPr lang="en-US" b="1" dirty="0">
                <a:solidFill>
                  <a:schemeClr val="tx1"/>
                </a:solidFill>
              </a:rPr>
              <a:t>	</a:t>
            </a:r>
            <a:r>
              <a:rPr lang="en-US" b="1" dirty="0">
                <a:solidFill>
                  <a:schemeClr val="tx1">
                    <a:lumMod val="65000"/>
                    <a:lumOff val="35000"/>
                  </a:schemeClr>
                </a:solidFill>
              </a:rPr>
              <a:t>6. Scatter Plot</a:t>
            </a:r>
          </a:p>
          <a:p>
            <a:pPr>
              <a:buNone/>
            </a:pPr>
            <a:r>
              <a:rPr lang="en-US" b="1" dirty="0">
                <a:solidFill>
                  <a:schemeClr val="tx1">
                    <a:lumMod val="65000"/>
                    <a:lumOff val="35000"/>
                  </a:schemeClr>
                </a:solidFill>
              </a:rPr>
              <a:t>	</a:t>
            </a:r>
            <a:r>
              <a:rPr lang="en-US" dirty="0">
                <a:solidFill>
                  <a:schemeClr val="tx1">
                    <a:lumMod val="65000"/>
                    <a:lumOff val="35000"/>
                  </a:schemeClr>
                </a:solidFill>
              </a:rPr>
              <a:t>A </a:t>
            </a:r>
            <a:r>
              <a:rPr lang="en-US" b="1" dirty="0">
                <a:solidFill>
                  <a:schemeClr val="tx1">
                    <a:lumMod val="65000"/>
                    <a:lumOff val="35000"/>
                  </a:schemeClr>
                </a:solidFill>
              </a:rPr>
              <a:t>scatter plot</a:t>
            </a:r>
            <a:r>
              <a:rPr lang="en-US" dirty="0">
                <a:solidFill>
                  <a:schemeClr val="tx1">
                    <a:lumMod val="65000"/>
                    <a:lumOff val="35000"/>
                  </a:schemeClr>
                </a:solidFill>
              </a:rPr>
              <a:t> or </a:t>
            </a:r>
            <a:r>
              <a:rPr lang="en-US" b="1" dirty="0" err="1">
                <a:solidFill>
                  <a:schemeClr val="tx1">
                    <a:lumMod val="65000"/>
                    <a:lumOff val="35000"/>
                  </a:schemeClr>
                </a:solidFill>
              </a:rPr>
              <a:t>scattergraph</a:t>
            </a:r>
            <a:r>
              <a:rPr lang="en-US" dirty="0">
                <a:solidFill>
                  <a:schemeClr val="tx1">
                    <a:lumMod val="65000"/>
                    <a:lumOff val="35000"/>
                  </a:schemeClr>
                </a:solidFill>
              </a:rPr>
              <a:t> is a type of mathematical diagram using Cartesian coordinates to display values for two variables for a set of data.</a:t>
            </a:r>
          </a:p>
          <a:p>
            <a:pPr>
              <a:buNone/>
            </a:pPr>
            <a:r>
              <a:rPr lang="en-US" dirty="0">
                <a:solidFill>
                  <a:schemeClr val="tx1">
                    <a:lumMod val="65000"/>
                    <a:lumOff val="35000"/>
                  </a:schemeClr>
                </a:solidFill>
              </a:rPr>
              <a:t>	The data is displayed as a collection of points, each having the value of one variable determining the position on the horizontal axis and the value of the other variable determining the position on the vertical axis. This kind of plot is also called a </a:t>
            </a:r>
            <a:r>
              <a:rPr lang="en-US" i="1" dirty="0">
                <a:solidFill>
                  <a:schemeClr val="tx1">
                    <a:lumMod val="65000"/>
                    <a:lumOff val="35000"/>
                  </a:schemeClr>
                </a:solidFill>
              </a:rPr>
              <a:t>scatter </a:t>
            </a:r>
            <a:r>
              <a:rPr lang="en-US" i="1" dirty="0" err="1">
                <a:solidFill>
                  <a:schemeClr val="tx1">
                    <a:lumMod val="65000"/>
                    <a:lumOff val="35000"/>
                  </a:schemeClr>
                </a:solidFill>
              </a:rPr>
              <a:t>chart</a:t>
            </a:r>
            <a:r>
              <a:rPr lang="en-US" dirty="0" err="1">
                <a:solidFill>
                  <a:schemeClr val="tx1">
                    <a:lumMod val="65000"/>
                    <a:lumOff val="35000"/>
                  </a:schemeClr>
                </a:solidFill>
              </a:rPr>
              <a:t>,</a:t>
            </a:r>
            <a:r>
              <a:rPr lang="en-US" i="1" dirty="0" err="1">
                <a:solidFill>
                  <a:schemeClr val="tx1">
                    <a:lumMod val="65000"/>
                    <a:lumOff val="35000"/>
                  </a:schemeClr>
                </a:solidFill>
              </a:rPr>
              <a:t>scattergram</a:t>
            </a:r>
            <a:r>
              <a:rPr lang="en-US" dirty="0">
                <a:solidFill>
                  <a:schemeClr val="tx1">
                    <a:lumMod val="65000"/>
                    <a:lumOff val="35000"/>
                  </a:schemeClr>
                </a:solidFill>
              </a:rPr>
              <a:t>, </a:t>
            </a:r>
            <a:r>
              <a:rPr lang="en-US" i="1" dirty="0">
                <a:solidFill>
                  <a:schemeClr val="tx1">
                    <a:lumMod val="65000"/>
                    <a:lumOff val="35000"/>
                  </a:schemeClr>
                </a:solidFill>
              </a:rPr>
              <a:t>scatter diagram</a:t>
            </a:r>
            <a:r>
              <a:rPr lang="en-US" dirty="0">
                <a:solidFill>
                  <a:schemeClr val="tx1">
                    <a:lumMod val="65000"/>
                    <a:lumOff val="35000"/>
                  </a:schemeClr>
                </a:solidFill>
              </a:rPr>
              <a:t>,</a:t>
            </a:r>
            <a:r>
              <a:rPr lang="en-US" baseline="30000" dirty="0">
                <a:solidFill>
                  <a:schemeClr val="tx1">
                    <a:lumMod val="65000"/>
                    <a:lumOff val="35000"/>
                  </a:schemeClr>
                </a:solidFill>
              </a:rPr>
              <a:t> </a:t>
            </a:r>
            <a:r>
              <a:rPr lang="en-US" dirty="0">
                <a:solidFill>
                  <a:schemeClr val="tx1">
                    <a:lumMod val="65000"/>
                    <a:lumOff val="35000"/>
                  </a:schemeClr>
                </a:solidFill>
              </a:rPr>
              <a:t>or </a:t>
            </a:r>
            <a:r>
              <a:rPr lang="en-US" i="1" dirty="0">
                <a:solidFill>
                  <a:schemeClr val="tx1">
                    <a:lumMod val="65000"/>
                    <a:lumOff val="35000"/>
                  </a:schemeClr>
                </a:solidFill>
              </a:rPr>
              <a:t>scatter graph</a:t>
            </a:r>
            <a:r>
              <a:rPr lang="en-US" dirty="0">
                <a:solidFill>
                  <a:schemeClr val="tx1">
                    <a:lumMod val="65000"/>
                    <a:lumOff val="35000"/>
                  </a:schemeClr>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 calcmode="lin" valueType="num">
                                      <p:cBhvr additive="base">
                                        <p:cTn id="26"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 calcmode="lin" valueType="num">
                                      <p:cBhvr additive="base">
                                        <p:cTn id="32"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7 Tools for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541337" y="2285992"/>
            <a:ext cx="2601903" cy="6286544"/>
          </a:xfrm>
        </p:spPr>
        <p:txBody>
          <a:bodyPr/>
          <a:lstStyle/>
          <a:p>
            <a:pPr>
              <a:buNone/>
            </a:pPr>
            <a:r>
              <a:rPr lang="en-US" b="1" dirty="0">
                <a:solidFill>
                  <a:schemeClr val="tx1">
                    <a:lumMod val="65000"/>
                    <a:lumOff val="35000"/>
                  </a:schemeClr>
                </a:solidFill>
              </a:rPr>
              <a:t>	6. Scatter Plot</a:t>
            </a:r>
          </a:p>
          <a:p>
            <a:pPr>
              <a:buNone/>
            </a:pPr>
            <a:r>
              <a:rPr lang="en-US" b="1" dirty="0">
                <a:solidFill>
                  <a:schemeClr val="tx1">
                    <a:lumMod val="65000"/>
                    <a:lumOff val="35000"/>
                  </a:schemeClr>
                </a:solidFill>
              </a:rPr>
              <a:t>	</a:t>
            </a:r>
            <a:r>
              <a:rPr lang="en-US" dirty="0">
                <a:solidFill>
                  <a:schemeClr val="tx1">
                    <a:lumMod val="65000"/>
                    <a:lumOff val="35000"/>
                  </a:schemeClr>
                </a:solidFill>
              </a:rPr>
              <a:t>To identify the type of relationship (if any) between two variables</a:t>
            </a:r>
          </a:p>
        </p:txBody>
      </p:sp>
      <p:pic>
        <p:nvPicPr>
          <p:cNvPr id="6" name="Picture 5" descr="600px-Scatter_diagram_for_quality_characteristic_XXX.svg.png"/>
          <p:cNvPicPr>
            <a:picLocks noChangeAspect="1"/>
          </p:cNvPicPr>
          <p:nvPr/>
        </p:nvPicPr>
        <p:blipFill>
          <a:blip r:embed="rId2"/>
          <a:stretch>
            <a:fillRect/>
          </a:stretch>
        </p:blipFill>
        <p:spPr>
          <a:xfrm>
            <a:off x="3420763" y="1643050"/>
            <a:ext cx="4937451" cy="49292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675"/>
                                        </p:tgtEl>
                                        <p:attrNameLst>
                                          <p:attrName>style.visibility</p:attrName>
                                        </p:attrNameLst>
                                      </p:cBhvr>
                                      <p:to>
                                        <p:strVal val="visible"/>
                                      </p:to>
                                    </p:set>
                                    <p:animEffect transition="in" filter="randombar(horizontal)">
                                      <p:cBhvr>
                                        <p:cTn id="12" dur="500"/>
                                        <p:tgtEl>
                                          <p:spTgt spid="2867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1000"/>
                                        <p:tgtEl>
                                          <p:spTgt spid="9">
                                            <p:txEl>
                                              <p:pRg st="0" end="0"/>
                                            </p:txEl>
                                          </p:spTgt>
                                        </p:tgtEl>
                                      </p:cBhvr>
                                    </p:animEffect>
                                    <p:anim calcmode="lin" valueType="num">
                                      <p:cBhvr>
                                        <p:cTn id="2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 calcmode="lin" valueType="num">
                                      <p:cBhvr additive="base">
                                        <p:cTn id="3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7 Tools for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541337" y="2285992"/>
            <a:ext cx="8245505" cy="3194852"/>
          </a:xfrm>
        </p:spPr>
        <p:txBody>
          <a:bodyPr/>
          <a:lstStyle/>
          <a:p>
            <a:pPr>
              <a:buNone/>
            </a:pPr>
            <a:r>
              <a:rPr lang="en-US" b="1" dirty="0">
                <a:solidFill>
                  <a:schemeClr val="tx1"/>
                </a:solidFill>
              </a:rPr>
              <a:t>	</a:t>
            </a:r>
            <a:r>
              <a:rPr lang="en-US" b="1" dirty="0">
                <a:solidFill>
                  <a:schemeClr val="tx1">
                    <a:lumMod val="65000"/>
                    <a:lumOff val="35000"/>
                  </a:schemeClr>
                </a:solidFill>
              </a:rPr>
              <a:t>7. Flowchart</a:t>
            </a:r>
          </a:p>
          <a:p>
            <a:pPr>
              <a:buNone/>
            </a:pPr>
            <a:r>
              <a:rPr lang="en-US" b="1" dirty="0">
                <a:solidFill>
                  <a:schemeClr val="tx1">
                    <a:lumMod val="65000"/>
                    <a:lumOff val="35000"/>
                  </a:schemeClr>
                </a:solidFill>
              </a:rPr>
              <a:t>	</a:t>
            </a:r>
            <a:r>
              <a:rPr lang="en-US" dirty="0">
                <a:solidFill>
                  <a:schemeClr val="tx1">
                    <a:lumMod val="65000"/>
                    <a:lumOff val="35000"/>
                  </a:schemeClr>
                </a:solidFill>
              </a:rPr>
              <a:t>A </a:t>
            </a:r>
            <a:r>
              <a:rPr lang="en-US" b="1" dirty="0">
                <a:solidFill>
                  <a:schemeClr val="tx1">
                    <a:lumMod val="65000"/>
                    <a:lumOff val="35000"/>
                  </a:schemeClr>
                </a:solidFill>
              </a:rPr>
              <a:t>flowchart</a:t>
            </a:r>
            <a:r>
              <a:rPr lang="en-US" dirty="0">
                <a:solidFill>
                  <a:schemeClr val="tx1">
                    <a:lumMod val="65000"/>
                    <a:lumOff val="35000"/>
                  </a:schemeClr>
                </a:solidFill>
              </a:rPr>
              <a:t> is a type of diagram that represents an algorithm or process, showing the steps as boxes of various kinds, and their order by connecting them with arrows. This diagrammatic representation solution to a given problem. Process operations are represented in these boxes, and arrows; rather, they are implied by the sequencing of operations. Flowcharts are used in analyzing, designing, documenting or managing a process or program in various fields.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 calcmode="lin" valueType="num">
                                      <p:cBhvr additive="base">
                                        <p:cTn id="26"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Content Placeholder 2"/>
          <p:cNvSpPr txBox="1"/>
          <p:nvPr/>
        </p:nvSpPr>
        <p:spPr bwMode="auto">
          <a:xfrm>
            <a:off x="251520" y="4212877"/>
            <a:ext cx="8135938" cy="1376363"/>
          </a:xfrm>
          <a:prstGeom prst="rect">
            <a:avLst/>
          </a:prstGeom>
          <a:noFill/>
          <a:ln>
            <a:noFill/>
          </a:ln>
        </p:spPr>
        <p:txBody>
          <a:bodyPr/>
          <a:lstStyle>
            <a:lvl1pPr marL="228600" indent="-22860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algn="just" eaLnBrk="1" hangingPunct="1">
              <a:spcBef>
                <a:spcPts val="2000"/>
              </a:spcBef>
              <a:buClr>
                <a:schemeClr val="accent1"/>
              </a:buClr>
              <a:buSzPct val="75000"/>
              <a:buFont typeface="Wingdings" pitchFamily="2" charset="2"/>
              <a:buChar char="n"/>
            </a:pPr>
            <a:r>
              <a:rPr lang="en-US" sz="2000" b="0" dirty="0">
                <a:solidFill>
                  <a:srgbClr val="595959"/>
                </a:solidFill>
                <a:latin typeface="Rockwell" pitchFamily="18" charset="0"/>
              </a:rPr>
              <a:t>Quality Control - an aspect of the quality assurance process that consists of activities employed in detection and measurement of the variability in the characteristics of output attributable to the production system, and includes corrective responses.</a:t>
            </a:r>
            <a:br>
              <a:rPr lang="en-US" sz="2000" b="0" dirty="0">
                <a:solidFill>
                  <a:srgbClr val="595959"/>
                </a:solidFill>
                <a:latin typeface="Rockwell" pitchFamily="18" charset="0"/>
              </a:rPr>
            </a:br>
            <a:br>
              <a:rPr lang="en-US" sz="2000" b="0" dirty="0">
                <a:solidFill>
                  <a:srgbClr val="595959"/>
                </a:solidFill>
                <a:latin typeface="Rockwell" pitchFamily="18" charset="0"/>
              </a:rPr>
            </a:br>
            <a:endParaRPr lang="en-US" sz="2000" b="0" dirty="0">
              <a:solidFill>
                <a:srgbClr val="595959"/>
              </a:solidFill>
              <a:latin typeface="Rockwell" pitchFamily="18" charset="0"/>
            </a:endParaRPr>
          </a:p>
        </p:txBody>
      </p:sp>
      <p:sp>
        <p:nvSpPr>
          <p:cNvPr id="5" name="Content Placeholder 2"/>
          <p:cNvSpPr txBox="1"/>
          <p:nvPr/>
        </p:nvSpPr>
        <p:spPr bwMode="auto">
          <a:xfrm>
            <a:off x="323528" y="2780928"/>
            <a:ext cx="8135938" cy="1008112"/>
          </a:xfrm>
          <a:prstGeom prst="rect">
            <a:avLst/>
          </a:prstGeom>
          <a:noFill/>
          <a:ln>
            <a:noFill/>
          </a:ln>
        </p:spPr>
        <p:txBody>
          <a:bodyPr/>
          <a:lstStyle>
            <a:lvl1pPr marL="228600" indent="-22860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lvl="0" algn="just">
              <a:buNone/>
            </a:pPr>
            <a:r>
              <a:rPr lang="en-US" sz="2000" b="0" dirty="0">
                <a:solidFill>
                  <a:schemeClr val="tx1">
                    <a:lumMod val="65000"/>
                    <a:lumOff val="35000"/>
                  </a:schemeClr>
                </a:solidFill>
              </a:rPr>
              <a:t>3</a:t>
            </a:r>
            <a:r>
              <a:rPr lang="en-US" sz="2000" dirty="0">
                <a:solidFill>
                  <a:schemeClr val="tx1">
                    <a:lumMod val="65000"/>
                    <a:lumOff val="35000"/>
                  </a:schemeClr>
                </a:solidFill>
              </a:rPr>
              <a:t>. </a:t>
            </a:r>
            <a:r>
              <a:rPr lang="en-US" sz="2000" b="0" dirty="0">
                <a:solidFill>
                  <a:schemeClr val="tx1">
                    <a:lumMod val="65000"/>
                    <a:lumOff val="35000"/>
                  </a:schemeClr>
                </a:solidFill>
                <a:latin typeface="+mn-lt"/>
              </a:rPr>
              <a:t>Soft elements, such as personnel, integrity, confidence</a:t>
            </a:r>
            <a:r>
              <a:rPr lang="en-US" sz="2000" b="0" u="sng" dirty="0">
                <a:solidFill>
                  <a:schemeClr val="tx1">
                    <a:lumMod val="65000"/>
                    <a:lumOff val="35000"/>
                  </a:schemeClr>
                </a:solidFill>
                <a:latin typeface="+mn-lt"/>
              </a:rPr>
              <a:t>, </a:t>
            </a:r>
            <a:r>
              <a:rPr lang="en-US" sz="2000" b="0" dirty="0">
                <a:solidFill>
                  <a:schemeClr val="tx1">
                    <a:lumMod val="65000"/>
                    <a:lumOff val="35000"/>
                  </a:schemeClr>
                </a:solidFill>
                <a:latin typeface="+mn-lt"/>
              </a:rPr>
              <a:t>organizational</a:t>
            </a:r>
            <a:r>
              <a:rPr lang="en-US" sz="2000" b="0" u="sng" dirty="0">
                <a:solidFill>
                  <a:schemeClr val="tx1">
                    <a:lumMod val="65000"/>
                    <a:lumOff val="35000"/>
                  </a:schemeClr>
                </a:solidFill>
                <a:latin typeface="+mn-lt"/>
              </a:rPr>
              <a:t> </a:t>
            </a:r>
            <a:r>
              <a:rPr lang="en-US" sz="2000" b="0" dirty="0">
                <a:solidFill>
                  <a:schemeClr val="tx1">
                    <a:lumMod val="65000"/>
                    <a:lumOff val="35000"/>
                  </a:schemeClr>
                </a:solidFill>
                <a:latin typeface="+mn-lt"/>
              </a:rPr>
              <a:t>culture, motivation, team spirit, and quality relationships</a:t>
            </a:r>
            <a:r>
              <a:rPr lang="en-US" sz="2000" dirty="0">
                <a:solidFill>
                  <a:schemeClr val="tx1">
                    <a:lumMod val="65000"/>
                    <a:lumOff val="35000"/>
                  </a:schemeClr>
                </a:solidFill>
              </a:rPr>
              <a:t>.</a:t>
            </a:r>
          </a:p>
        </p:txBody>
      </p:sp>
      <p:sp>
        <p:nvSpPr>
          <p:cNvPr id="6" name="Title 1"/>
          <p:cNvSpPr>
            <a:spLocks noGrp="1"/>
          </p:cNvSpPr>
          <p:nvPr>
            <p:ph type="title" idx="4294967295"/>
          </p:nvPr>
        </p:nvSpPr>
        <p:spPr>
          <a:xfrm>
            <a:off x="395536" y="1774205"/>
            <a:ext cx="2808312" cy="574675"/>
          </a:xfrm>
        </p:spPr>
        <p:txBody>
          <a:bodyPr/>
          <a:lstStyle/>
          <a:p>
            <a:pPr eaLnBrk="1" hangingPunct="1"/>
            <a:r>
              <a:rPr lang="en-US" sz="2400" b="1" dirty="0"/>
              <a:t>Quality Control</a:t>
            </a:r>
            <a:endParaRPr lang="en-US" sz="3200" b="1" dirty="0">
              <a:ea typeface="ＭＳ Ｐゴシック" pitchFamily="34" charset="-128"/>
            </a:endParaRPr>
          </a:p>
        </p:txBody>
      </p:sp>
      <p:sp>
        <p:nvSpPr>
          <p:cNvPr id="8"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628"/>
                                        </p:tgtEl>
                                        <p:attrNameLst>
                                          <p:attrName>style.visibility</p:attrName>
                                        </p:attrNameLst>
                                      </p:cBhvr>
                                      <p:to>
                                        <p:strVal val="visible"/>
                                      </p:to>
                                    </p:set>
                                    <p:anim calcmode="lin" valueType="num">
                                      <p:cBhvr additive="base">
                                        <p:cTn id="25" dur="500" fill="hold"/>
                                        <p:tgtEl>
                                          <p:spTgt spid="26628"/>
                                        </p:tgtEl>
                                        <p:attrNameLst>
                                          <p:attrName>ppt_x</p:attrName>
                                        </p:attrNameLst>
                                      </p:cBhvr>
                                      <p:tavLst>
                                        <p:tav tm="0">
                                          <p:val>
                                            <p:strVal val="#ppt_x"/>
                                          </p:val>
                                        </p:tav>
                                        <p:tav tm="100000">
                                          <p:val>
                                            <p:strVal val="#ppt_x"/>
                                          </p:val>
                                        </p:tav>
                                      </p:tavLst>
                                    </p:anim>
                                    <p:anim calcmode="lin" valueType="num">
                                      <p:cBhvr additive="base">
                                        <p:cTn id="26"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5"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2" name="Content Placeholder 2"/>
          <p:cNvSpPr/>
          <p:nvPr/>
        </p:nvSpPr>
        <p:spPr bwMode="auto">
          <a:xfrm>
            <a:off x="250825" y="4652963"/>
            <a:ext cx="8497888" cy="1655762"/>
          </a:xfrm>
          <a:prstGeom prst="rect">
            <a:avLst/>
          </a:prstGeom>
          <a:noFill/>
          <a:ln w="9525">
            <a:noFill/>
            <a:miter lim="800000"/>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7 Tools for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541337" y="2285992"/>
            <a:ext cx="2601903" cy="2583168"/>
          </a:xfrm>
        </p:spPr>
        <p:txBody>
          <a:bodyPr/>
          <a:lstStyle/>
          <a:p>
            <a:pPr>
              <a:buNone/>
            </a:pPr>
            <a:r>
              <a:rPr lang="en-US" b="1" dirty="0">
                <a:solidFill>
                  <a:schemeClr val="tx1"/>
                </a:solidFill>
              </a:rPr>
              <a:t>	</a:t>
            </a:r>
            <a:r>
              <a:rPr lang="en-US" dirty="0">
                <a:solidFill>
                  <a:schemeClr val="tx1">
                    <a:lumMod val="65000"/>
                    <a:lumOff val="35000"/>
                  </a:schemeClr>
                </a:solidFill>
              </a:rPr>
              <a:t>7. Flowchart</a:t>
            </a:r>
          </a:p>
          <a:p>
            <a:pPr>
              <a:buNone/>
            </a:pPr>
            <a:r>
              <a:rPr lang="en-US" dirty="0">
                <a:solidFill>
                  <a:schemeClr val="tx1">
                    <a:lumMod val="65000"/>
                    <a:lumOff val="35000"/>
                  </a:schemeClr>
                </a:solidFill>
              </a:rPr>
              <a:t>	A simple flowchart representing a process for dealing with a non-functioning lamp.</a:t>
            </a:r>
          </a:p>
        </p:txBody>
      </p:sp>
      <p:pic>
        <p:nvPicPr>
          <p:cNvPr id="7" name="Picture 6" descr="LampFlowchart.svg.png"/>
          <p:cNvPicPr>
            <a:picLocks noChangeAspect="1"/>
          </p:cNvPicPr>
          <p:nvPr/>
        </p:nvPicPr>
        <p:blipFill>
          <a:blip r:embed="rId2"/>
          <a:stretch>
            <a:fillRect/>
          </a:stretch>
        </p:blipFill>
        <p:spPr>
          <a:xfrm>
            <a:off x="4000496" y="1643050"/>
            <a:ext cx="3571900" cy="48727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randombar(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 calcmode="lin" valueType="num">
                                      <p:cBhvr additive="base">
                                        <p:cTn id="3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5 Practical and positive steps to improve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2" y="2428868"/>
            <a:ext cx="8102629" cy="4024468"/>
          </a:xfrm>
        </p:spPr>
        <p:txBody>
          <a:bodyPr/>
          <a:lstStyle/>
          <a:p>
            <a:pPr>
              <a:buNone/>
            </a:pPr>
            <a:r>
              <a:rPr lang="en-US" b="1" dirty="0">
                <a:solidFill>
                  <a:schemeClr val="tx1">
                    <a:lumMod val="65000"/>
                    <a:lumOff val="35000"/>
                  </a:schemeClr>
                </a:solidFill>
              </a:rPr>
              <a:t>1. Make a commitment.</a:t>
            </a:r>
            <a:r>
              <a:rPr lang="en-US" dirty="0">
                <a:solidFill>
                  <a:schemeClr val="tx1">
                    <a:lumMod val="65000"/>
                    <a:lumOff val="35000"/>
                  </a:schemeClr>
                </a:solidFill>
              </a:rPr>
              <a:t>    </a:t>
            </a:r>
            <a:br>
              <a:rPr lang="en-US" dirty="0">
                <a:solidFill>
                  <a:schemeClr val="tx1">
                    <a:lumMod val="65000"/>
                    <a:lumOff val="35000"/>
                  </a:schemeClr>
                </a:solidFill>
              </a:rPr>
            </a:br>
            <a:br>
              <a:rPr lang="en-US" dirty="0">
                <a:solidFill>
                  <a:schemeClr val="tx1">
                    <a:lumMod val="65000"/>
                    <a:lumOff val="35000"/>
                  </a:schemeClr>
                </a:solidFill>
              </a:rPr>
            </a:br>
            <a:r>
              <a:rPr lang="en-US" dirty="0">
                <a:solidFill>
                  <a:schemeClr val="tx1">
                    <a:lumMod val="65000"/>
                    <a:lumOff val="35000"/>
                  </a:schemeClr>
                </a:solidFill>
              </a:rPr>
              <a:t>Deming argued that a company's commitment to quality had to come from the top, and it had to be reinforced over and over again. Unless a business views quality as its single, non-negotiable goal, workers will inevitably feel the need to make tradeoffs and quality will slip.</a:t>
            </a:r>
            <a:br>
              <a:rPr lang="en-US" dirty="0">
                <a:solidFill>
                  <a:schemeClr val="tx1">
                    <a:lumMod val="65000"/>
                    <a:lumOff val="35000"/>
                  </a:schemeClr>
                </a:solidFill>
              </a:rPr>
            </a:br>
            <a:br>
              <a:rPr lang="en-US" dirty="0">
                <a:solidFill>
                  <a:schemeClr val="tx1">
                    <a:lumMod val="65000"/>
                    <a:lumOff val="35000"/>
                  </a:schemeClr>
                </a:solidFill>
              </a:rPr>
            </a:br>
            <a:r>
              <a:rPr lang="en-US" dirty="0">
                <a:solidFill>
                  <a:schemeClr val="tx1">
                    <a:lumMod val="65000"/>
                    <a:lumOff val="35000"/>
                  </a:schemeClr>
                </a:solidFill>
              </a:rPr>
              <a:t>So are you ready to commit? If you are, you should tell your staff—and then think about how you will handle the first conflict between your stated objective and a pressing deadline or an attractive short cut.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5 Practical and positive steps to improve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2" y="2428868"/>
            <a:ext cx="8102629" cy="3232380"/>
          </a:xfrm>
        </p:spPr>
        <p:txBody>
          <a:bodyPr/>
          <a:lstStyle/>
          <a:p>
            <a:pPr>
              <a:buNone/>
            </a:pPr>
            <a:r>
              <a:rPr lang="en-US" b="1" dirty="0">
                <a:solidFill>
                  <a:schemeClr val="tx1">
                    <a:lumMod val="65000"/>
                    <a:lumOff val="35000"/>
                  </a:schemeClr>
                </a:solidFill>
              </a:rPr>
              <a:t>2. Track mistakes.</a:t>
            </a:r>
            <a:br>
              <a:rPr lang="en-US" dirty="0">
                <a:solidFill>
                  <a:schemeClr val="tx1">
                    <a:lumMod val="65000"/>
                    <a:lumOff val="35000"/>
                  </a:schemeClr>
                </a:solidFill>
              </a:rPr>
            </a:br>
            <a:br>
              <a:rPr lang="en-US" dirty="0">
                <a:solidFill>
                  <a:schemeClr val="tx1">
                    <a:lumMod val="65000"/>
                    <a:lumOff val="35000"/>
                  </a:schemeClr>
                </a:solidFill>
              </a:rPr>
            </a:br>
            <a:r>
              <a:rPr lang="en-US" dirty="0">
                <a:solidFill>
                  <a:schemeClr val="tx1">
                    <a:lumMod val="65000"/>
                    <a:lumOff val="35000"/>
                  </a:schemeClr>
                </a:solidFill>
              </a:rPr>
              <a:t>If you are going to commit to quality, first you must define exactly what quality is. For manufacturers, this process involves statistical quality control, the process of setting a product's specifications and then sampling a small number of units from the production line to see how closely they measure up to those specs. Standards are set and, if too much deviation occurs (or if quality appears to be trending in the wrong direction), the manufacturing process is altered.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randombar(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5 Practical and positive steps to improve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2" y="2357430"/>
            <a:ext cx="8102629" cy="6286544"/>
          </a:xfrm>
        </p:spPr>
        <p:txBody>
          <a:bodyPr/>
          <a:lstStyle/>
          <a:p>
            <a:pPr>
              <a:buNone/>
            </a:pPr>
            <a:r>
              <a:rPr lang="en-US" b="1" dirty="0">
                <a:solidFill>
                  <a:schemeClr val="tx1">
                    <a:lumMod val="65000"/>
                    <a:lumOff val="35000"/>
                  </a:schemeClr>
                </a:solidFill>
              </a:rPr>
              <a:t>3. Invest in training.</a:t>
            </a:r>
            <a:br>
              <a:rPr lang="en-US" dirty="0">
                <a:solidFill>
                  <a:schemeClr val="tx1">
                    <a:lumMod val="65000"/>
                    <a:lumOff val="35000"/>
                  </a:schemeClr>
                </a:solidFill>
              </a:rPr>
            </a:br>
            <a:br>
              <a:rPr lang="en-US" dirty="0">
                <a:solidFill>
                  <a:schemeClr val="tx1">
                    <a:lumMod val="65000"/>
                    <a:lumOff val="35000"/>
                  </a:schemeClr>
                </a:solidFill>
              </a:rPr>
            </a:br>
            <a:r>
              <a:rPr lang="en-US" dirty="0">
                <a:solidFill>
                  <a:schemeClr val="tx1">
                    <a:lumMod val="65000"/>
                    <a:lumOff val="35000"/>
                  </a:schemeClr>
                </a:solidFill>
              </a:rPr>
              <a:t>An old saw of the quality movement is that any business with a quality control department is doomed to poor performance, for it has demonstrated to every other employee that quality is not his or her chief concern. Instead, quality experts recommend that businesses train workers at all levels to look for ways to improve quality and to ameliorate problems.</a:t>
            </a:r>
            <a:br>
              <a:rPr lang="en-US" dirty="0">
                <a:solidFill>
                  <a:schemeClr val="tx1">
                    <a:lumMod val="65000"/>
                    <a:lumOff val="35000"/>
                  </a:schemeClr>
                </a:solidFill>
              </a:rPr>
            </a:br>
            <a:br>
              <a:rPr lang="en-US" dirty="0">
                <a:solidFill>
                  <a:schemeClr val="tx1">
                    <a:lumMod val="65000"/>
                    <a:lumOff val="35000"/>
                  </a:schemeClr>
                </a:solidFill>
              </a:rPr>
            </a:br>
            <a:r>
              <a:rPr lang="en-US" dirty="0">
                <a:solidFill>
                  <a:schemeClr val="tx1">
                    <a:lumMod val="65000"/>
                    <a:lumOff val="35000"/>
                  </a:schemeClr>
                </a:solidFill>
              </a:rPr>
              <a:t>Training takes on several dimensions. For starters, you should set up a new-employee initiation program that trains workers to focus on quality issues from their first day on the job.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randombar(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5 Practical and positive steps to improve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2" y="2357430"/>
            <a:ext cx="8102629" cy="6286544"/>
          </a:xfrm>
        </p:spPr>
        <p:txBody>
          <a:bodyPr/>
          <a:lstStyle/>
          <a:p>
            <a:pPr>
              <a:buNone/>
            </a:pPr>
            <a:r>
              <a:rPr lang="en-US" b="1" dirty="0">
                <a:solidFill>
                  <a:schemeClr val="tx1">
                    <a:lumMod val="65000"/>
                    <a:lumOff val="35000"/>
                  </a:schemeClr>
                </a:solidFill>
              </a:rPr>
              <a:t>4. Organize quality circles.</a:t>
            </a:r>
            <a:br>
              <a:rPr lang="en-US" dirty="0">
                <a:solidFill>
                  <a:schemeClr val="tx1">
                    <a:lumMod val="65000"/>
                    <a:lumOff val="35000"/>
                  </a:schemeClr>
                </a:solidFill>
              </a:rPr>
            </a:br>
            <a:br>
              <a:rPr lang="en-US" dirty="0">
                <a:solidFill>
                  <a:schemeClr val="tx1">
                    <a:lumMod val="65000"/>
                    <a:lumOff val="35000"/>
                  </a:schemeClr>
                </a:solidFill>
              </a:rPr>
            </a:br>
            <a:r>
              <a:rPr lang="en-US" dirty="0">
                <a:solidFill>
                  <a:schemeClr val="tx1">
                    <a:lumMod val="65000"/>
                    <a:lumOff val="35000"/>
                  </a:schemeClr>
                </a:solidFill>
              </a:rPr>
              <a:t>Your staff members may roll their eyes at the introduction of such a dated technique, but organizing employees into quality circles can be an effective way to identify and address problems. Simply put, quality circles are groups of employees who are encouraged to assess processes and recommend improvements, all with the goal of promoting quality, efficiency, and productivity. The concept was developed by Deming in post-war Japan, and made its way to the United States in the late 1970s. At one point, half of all large corporations had adopted quality circles, but then interest in them faded.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randombar(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1000"/>
                                        <p:tgtEl>
                                          <p:spTgt spid="9">
                                            <p:txEl>
                                              <p:pRg st="0" end="0"/>
                                            </p:txEl>
                                          </p:spTgt>
                                        </p:tgtEl>
                                      </p:cBhvr>
                                    </p:animEffect>
                                    <p:anim calcmode="lin" valueType="num">
                                      <p:cBhvr>
                                        <p:cTn id="1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p:nvPr/>
        </p:nvSpPr>
        <p:spPr bwMode="auto">
          <a:xfrm>
            <a:off x="250825" y="260350"/>
            <a:ext cx="7634288" cy="865188"/>
          </a:xfrm>
          <a:prstGeom prst="rect">
            <a:avLst/>
          </a:prstGeom>
          <a:noFill/>
          <a:ln w="9525">
            <a:noFill/>
            <a:miter lim="800000"/>
          </a:ln>
        </p:spPr>
        <p:txBody>
          <a:bodyPr/>
          <a:lstStyle/>
          <a:p>
            <a:r>
              <a:rPr lang="en-US" sz="2800" dirty="0">
                <a:solidFill>
                  <a:schemeClr val="tx2">
                    <a:lumMod val="75000"/>
                    <a:lumOff val="25000"/>
                  </a:schemeClr>
                </a:solidFill>
              </a:rPr>
              <a:t>Understand how quality is delivered within the workplace</a:t>
            </a:r>
          </a:p>
        </p:txBody>
      </p:sp>
      <p:sp>
        <p:nvSpPr>
          <p:cNvPr id="8" name="Title 1"/>
          <p:cNvSpPr>
            <a:spLocks noGrp="1"/>
          </p:cNvSpPr>
          <p:nvPr>
            <p:ph type="title" idx="4294967295"/>
          </p:nvPr>
        </p:nvSpPr>
        <p:spPr>
          <a:xfrm>
            <a:off x="431800" y="1568441"/>
            <a:ext cx="7596188" cy="931865"/>
          </a:xfrm>
        </p:spPr>
        <p:txBody>
          <a:bodyPr/>
          <a:lstStyle/>
          <a:p>
            <a:pPr eaLnBrk="1" hangingPunct="1"/>
            <a:r>
              <a:rPr lang="en-US" sz="2400" b="1" dirty="0">
                <a:solidFill>
                  <a:schemeClr val="tx2">
                    <a:lumMod val="75000"/>
                    <a:lumOff val="25000"/>
                  </a:schemeClr>
                </a:solidFill>
              </a:rPr>
              <a:t>5 Practical and positive steps to improve quality</a:t>
            </a:r>
            <a:endParaRPr lang="en-US" sz="32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684212" y="2428868"/>
            <a:ext cx="8102629" cy="6286544"/>
          </a:xfrm>
        </p:spPr>
        <p:txBody>
          <a:bodyPr/>
          <a:lstStyle/>
          <a:p>
            <a:pPr>
              <a:buNone/>
            </a:pPr>
            <a:r>
              <a:rPr lang="en-US" b="1" dirty="0">
                <a:solidFill>
                  <a:schemeClr val="tx1">
                    <a:lumMod val="65000"/>
                    <a:lumOff val="35000"/>
                  </a:schemeClr>
                </a:solidFill>
              </a:rPr>
              <a:t>5. Have the right attitude.</a:t>
            </a:r>
            <a:br>
              <a:rPr lang="en-US" dirty="0">
                <a:solidFill>
                  <a:schemeClr val="tx1">
                    <a:lumMod val="65000"/>
                    <a:lumOff val="35000"/>
                  </a:schemeClr>
                </a:solidFill>
              </a:rPr>
            </a:br>
            <a:br>
              <a:rPr lang="en-US" dirty="0">
                <a:solidFill>
                  <a:schemeClr val="tx1">
                    <a:lumMod val="65000"/>
                    <a:lumOff val="35000"/>
                  </a:schemeClr>
                </a:solidFill>
              </a:rPr>
            </a:br>
            <a:r>
              <a:rPr lang="en-US" dirty="0">
                <a:solidFill>
                  <a:schemeClr val="tx1">
                    <a:lumMod val="65000"/>
                    <a:lumOff val="35000"/>
                  </a:schemeClr>
                </a:solidFill>
              </a:rPr>
              <a:t>Too many people turn the quest to improve quality into something oppressive. No less an authority than Deming rejected the idea that the quality management had to be dreary and involve a lot of negativity. "The prevailing system of management has crushed fun out of the workplace," Deming moaned in an interview in the 1990s. </a:t>
            </a:r>
            <a:br>
              <a:rPr lang="en-US" dirty="0">
                <a:solidFill>
                  <a:schemeClr val="tx1">
                    <a:lumMod val="65000"/>
                    <a:lumOff val="35000"/>
                  </a:schemeClr>
                </a:solidFill>
              </a:rPr>
            </a:br>
            <a:br>
              <a:rPr lang="en-US" dirty="0">
                <a:solidFill>
                  <a:schemeClr val="tx1">
                    <a:lumMod val="65000"/>
                    <a:lumOff val="35000"/>
                  </a:schemeClr>
                </a:solidFill>
              </a:rPr>
            </a:br>
            <a:r>
              <a:rPr lang="en-US" dirty="0">
                <a:solidFill>
                  <a:schemeClr val="tx1">
                    <a:lumMod val="65000"/>
                    <a:lumOff val="35000"/>
                  </a:schemeClr>
                </a:solidFill>
              </a:rPr>
              <a:t>This attitude is not necessarily easy to adopt and runs afoul of some of the basic management practices we take for granted.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randombar(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
        <p:nvSpPr>
          <p:cNvPr id="5" name="Content Placeholder 2"/>
          <p:cNvSpPr txBox="1"/>
          <p:nvPr/>
        </p:nvSpPr>
        <p:spPr bwMode="auto">
          <a:xfrm>
            <a:off x="179388" y="1989659"/>
            <a:ext cx="8064500" cy="503237"/>
          </a:xfrm>
          <a:prstGeom prst="rect">
            <a:avLst/>
          </a:prstGeom>
          <a:noFill/>
          <a:ln>
            <a:noFill/>
          </a:ln>
        </p:spPr>
        <p:txBody>
          <a:bodyPr/>
          <a:lstStyle>
            <a:lvl1pPr marL="228600" indent="-22860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marL="0" indent="0" algn="ctr" eaLnBrk="1" hangingPunct="1">
              <a:spcBef>
                <a:spcPts val="2000"/>
              </a:spcBef>
              <a:buClr>
                <a:schemeClr val="accent1"/>
              </a:buClr>
              <a:buSzPct val="75000"/>
              <a:defRPr/>
            </a:pPr>
            <a:r>
              <a:rPr lang="en-US" sz="2000" b="1" dirty="0">
                <a:solidFill>
                  <a:schemeClr val="tx1">
                    <a:lumMod val="65000"/>
                    <a:lumOff val="35000"/>
                  </a:schemeClr>
                </a:solidFill>
                <a:latin typeface="+mj-lt"/>
                <a:cs typeface="+mn-cs"/>
              </a:rPr>
              <a:t>Steps to improve Quality in the Workplace </a:t>
            </a:r>
          </a:p>
        </p:txBody>
      </p:sp>
      <p:sp>
        <p:nvSpPr>
          <p:cNvPr id="6" name="Content Placeholder 2"/>
          <p:cNvSpPr txBox="1"/>
          <p:nvPr/>
        </p:nvSpPr>
        <p:spPr bwMode="auto">
          <a:xfrm>
            <a:off x="323850" y="2708920"/>
            <a:ext cx="8208963" cy="3132931"/>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algn="just">
              <a:defRPr/>
            </a:pPr>
            <a:r>
              <a:rPr lang="en-US" sz="2000" b="0" dirty="0">
                <a:solidFill>
                  <a:schemeClr val="tx1">
                    <a:lumMod val="65000"/>
                    <a:lumOff val="35000"/>
                  </a:schemeClr>
                </a:solidFill>
                <a:latin typeface="+mn-lt"/>
                <a:cs typeface="+mn-cs"/>
              </a:rPr>
              <a:t>Review documentation that suggests your organization needs to improve its productivity. Using the term "improve" productivity suggests your product may not measure up to the high-quality your customers have come to appreciate. On the other hand, the need to improve productivity may also refer to your workforce if your employees aren't meeting expectations for producing the results your company needs to maintain its success. Use the information you have to determine if it's necessary to improve the quality of your product or to improve the level of productivity among your workforce.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randombar(horizontal)">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5"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
        <p:nvSpPr>
          <p:cNvPr id="5" name="Content Placeholder 2"/>
          <p:cNvSpPr txBox="1"/>
          <p:nvPr/>
        </p:nvSpPr>
        <p:spPr bwMode="auto">
          <a:xfrm>
            <a:off x="179388" y="1989659"/>
            <a:ext cx="8064500" cy="503237"/>
          </a:xfrm>
          <a:prstGeom prst="rect">
            <a:avLst/>
          </a:prstGeom>
          <a:noFill/>
          <a:ln>
            <a:noFill/>
          </a:ln>
        </p:spPr>
        <p:txBody>
          <a:bodyPr/>
          <a:lstStyle>
            <a:lvl1pPr marL="228600" indent="-22860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marL="0" indent="0" algn="ctr" eaLnBrk="1" hangingPunct="1">
              <a:spcBef>
                <a:spcPts val="2000"/>
              </a:spcBef>
              <a:buClr>
                <a:schemeClr val="accent1"/>
              </a:buClr>
              <a:buSzPct val="75000"/>
              <a:defRPr/>
            </a:pPr>
            <a:r>
              <a:rPr lang="en-US" sz="2000" b="1" dirty="0">
                <a:solidFill>
                  <a:schemeClr val="tx1">
                    <a:lumMod val="65000"/>
                    <a:lumOff val="35000"/>
                  </a:schemeClr>
                </a:solidFill>
                <a:latin typeface="+mj-lt"/>
                <a:cs typeface="+mn-cs"/>
              </a:rPr>
              <a:t>Steps to improve Quality in the Workplace </a:t>
            </a:r>
          </a:p>
        </p:txBody>
      </p:sp>
      <p:sp>
        <p:nvSpPr>
          <p:cNvPr id="7" name="Content Placeholder 2"/>
          <p:cNvSpPr txBox="1"/>
          <p:nvPr/>
        </p:nvSpPr>
        <p:spPr bwMode="auto">
          <a:xfrm>
            <a:off x="335806" y="2708920"/>
            <a:ext cx="8208963" cy="3168352"/>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algn="just">
              <a:defRPr/>
            </a:pPr>
            <a:r>
              <a:rPr lang="en-US" sz="2000" b="0" dirty="0">
                <a:solidFill>
                  <a:schemeClr val="tx1">
                    <a:lumMod val="65000"/>
                    <a:lumOff val="35000"/>
                  </a:schemeClr>
                </a:solidFill>
                <a:latin typeface="+mn-lt"/>
                <a:cs typeface="+mn-cs"/>
              </a:rPr>
              <a:t>Establish a quality assurance committee composed of employees from all levels within the organization. The focus of this committee is product development and its job is to note things that can affect the quality of your product.</a:t>
            </a:r>
          </a:p>
          <a:p>
            <a:pPr algn="just">
              <a:defRPr/>
            </a:pPr>
            <a:r>
              <a:rPr lang="en-US" sz="2000" b="0" dirty="0">
                <a:solidFill>
                  <a:schemeClr val="tx1">
                    <a:lumMod val="65000"/>
                    <a:lumOff val="35000"/>
                  </a:schemeClr>
                </a:solidFill>
                <a:latin typeface="+mn-lt"/>
                <a:cs typeface="+mn-cs"/>
              </a:rPr>
              <a:t>Determine if shortcuts are replacing true workmanship or if the quality of raw materials is negatively impacting your finished product. Based on the committee's findings, if product quality is the crux of the issue, this can be very easy to resolve through refresher job skills training and contacting your supplier to discuss options to improve the quality of your product.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randombar(horizontal)">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5"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
        <p:nvSpPr>
          <p:cNvPr id="5" name="Content Placeholder 2"/>
          <p:cNvSpPr txBox="1"/>
          <p:nvPr/>
        </p:nvSpPr>
        <p:spPr bwMode="auto">
          <a:xfrm>
            <a:off x="179388" y="1989659"/>
            <a:ext cx="8064500" cy="503237"/>
          </a:xfrm>
          <a:prstGeom prst="rect">
            <a:avLst/>
          </a:prstGeom>
          <a:noFill/>
          <a:ln>
            <a:noFill/>
          </a:ln>
        </p:spPr>
        <p:txBody>
          <a:bodyPr/>
          <a:lstStyle>
            <a:lvl1pPr marL="228600" indent="-22860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marL="0" indent="0" algn="ctr" eaLnBrk="1" hangingPunct="1">
              <a:spcBef>
                <a:spcPts val="2000"/>
              </a:spcBef>
              <a:buClr>
                <a:schemeClr val="accent1"/>
              </a:buClr>
              <a:buSzPct val="75000"/>
              <a:defRPr/>
            </a:pPr>
            <a:r>
              <a:rPr lang="en-US" sz="2000" b="1" dirty="0">
                <a:solidFill>
                  <a:schemeClr val="tx1">
                    <a:lumMod val="65000"/>
                    <a:lumOff val="35000"/>
                  </a:schemeClr>
                </a:solidFill>
                <a:latin typeface="+mj-lt"/>
                <a:cs typeface="+mn-cs"/>
              </a:rPr>
              <a:t>Steps to improve Quality in the Workplace </a:t>
            </a:r>
          </a:p>
        </p:txBody>
      </p:sp>
      <p:sp>
        <p:nvSpPr>
          <p:cNvPr id="6" name="Content Placeholder 2"/>
          <p:cNvSpPr txBox="1"/>
          <p:nvPr/>
        </p:nvSpPr>
        <p:spPr bwMode="auto">
          <a:xfrm>
            <a:off x="323850" y="2780928"/>
            <a:ext cx="8208963" cy="2807568"/>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algn="just">
              <a:defRPr/>
            </a:pPr>
            <a:r>
              <a:rPr lang="en-US" sz="2000" b="0" dirty="0">
                <a:solidFill>
                  <a:schemeClr val="tx1">
                    <a:lumMod val="65000"/>
                    <a:lumOff val="35000"/>
                  </a:schemeClr>
                </a:solidFill>
                <a:latin typeface="+mn-lt"/>
                <a:cs typeface="+mn-cs"/>
              </a:rPr>
              <a:t>Schedule a meeting with your company's supervisors and leaders to obtain feedback on productivity of employees in each of their departments. Failure to meet deadlines, diminished accuracy and misuse of company time are signs of lower workforce productivity that's within the control of each employee. If the quality of workforce productivity slips due to employees not having required tools, information or technology to complete their tasks, that's a problem company leaders must resolve.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randombar(horizontal)">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5"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
        <p:nvSpPr>
          <p:cNvPr id="5" name="Content Placeholder 2"/>
          <p:cNvSpPr txBox="1"/>
          <p:nvPr/>
        </p:nvSpPr>
        <p:spPr bwMode="auto">
          <a:xfrm>
            <a:off x="179388" y="1989659"/>
            <a:ext cx="8064500" cy="503237"/>
          </a:xfrm>
          <a:prstGeom prst="rect">
            <a:avLst/>
          </a:prstGeom>
          <a:noFill/>
          <a:ln>
            <a:noFill/>
          </a:ln>
        </p:spPr>
        <p:txBody>
          <a:bodyPr/>
          <a:lstStyle>
            <a:lvl1pPr marL="228600" indent="-22860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marL="0" indent="0" algn="ctr" eaLnBrk="1" hangingPunct="1">
              <a:spcBef>
                <a:spcPts val="2000"/>
              </a:spcBef>
              <a:buClr>
                <a:schemeClr val="accent1"/>
              </a:buClr>
              <a:buSzPct val="75000"/>
              <a:defRPr/>
            </a:pPr>
            <a:r>
              <a:rPr lang="en-US" sz="2000" b="1" dirty="0">
                <a:solidFill>
                  <a:schemeClr val="tx1">
                    <a:lumMod val="65000"/>
                    <a:lumOff val="35000"/>
                  </a:schemeClr>
                </a:solidFill>
                <a:latin typeface="+mj-lt"/>
                <a:cs typeface="+mn-cs"/>
              </a:rPr>
              <a:t>Steps to improve Quality in the Workplace </a:t>
            </a:r>
          </a:p>
        </p:txBody>
      </p:sp>
      <p:sp>
        <p:nvSpPr>
          <p:cNvPr id="7" name="Content Placeholder 2"/>
          <p:cNvSpPr txBox="1"/>
          <p:nvPr/>
        </p:nvSpPr>
        <p:spPr bwMode="auto">
          <a:xfrm>
            <a:off x="395485" y="2709143"/>
            <a:ext cx="8208963" cy="338415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algn="just">
              <a:defRPr/>
            </a:pPr>
            <a:r>
              <a:rPr lang="en-US" sz="2000" b="0" dirty="0">
                <a:solidFill>
                  <a:schemeClr val="tx1">
                    <a:lumMod val="65000"/>
                    <a:lumOff val="35000"/>
                  </a:schemeClr>
                </a:solidFill>
                <a:latin typeface="+mn-lt"/>
                <a:cs typeface="+mn-cs"/>
              </a:rPr>
              <a:t>Ask these supervisors and leaders questions about time management, the type and frequency of guidance and coaching they provide, absenteeism and general malaise throughout their departments. A recipe for improved productivity is contained in the "Encyclopedia for Business, 2nd Ed.", which states: "Innovative goal-setting, planning and organizing are essential to improving productivity. Some of the major threats to productivity, as cited in 'Industrial Management,' include an ineffective use of technology and lack of worker training and support, in addition to 'an aging workforce, a declining labor supply, a lack of qualified workers, and rising wage and benefit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randombar(horizontal)">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31800" y="1700808"/>
            <a:ext cx="7596188" cy="574675"/>
          </a:xfrm>
        </p:spPr>
        <p:txBody>
          <a:bodyPr/>
          <a:lstStyle/>
          <a:p>
            <a:pPr eaLnBrk="1" hangingPunct="1"/>
            <a:r>
              <a:rPr lang="en-US" sz="2400" b="1" dirty="0"/>
              <a:t>Quality Assurance</a:t>
            </a:r>
            <a:endParaRPr lang="en-US" sz="3200" b="1" dirty="0">
              <a:ea typeface="ＭＳ Ｐゴシック" pitchFamily="34" charset="-128"/>
            </a:endParaRPr>
          </a:p>
        </p:txBody>
      </p:sp>
      <p:sp>
        <p:nvSpPr>
          <p:cNvPr id="233475" name="Content Placeholder 2"/>
          <p:cNvSpPr>
            <a:spLocks noGrp="1"/>
          </p:cNvSpPr>
          <p:nvPr>
            <p:ph idx="4294967295"/>
          </p:nvPr>
        </p:nvSpPr>
        <p:spPr>
          <a:xfrm>
            <a:off x="467544" y="2636912"/>
            <a:ext cx="8135938" cy="2520280"/>
          </a:xfrm>
        </p:spPr>
        <p:txBody>
          <a:bodyPr/>
          <a:lstStyle/>
          <a:p>
            <a:pPr algn="just" eaLnBrk="1" hangingPunct="1"/>
            <a:r>
              <a:rPr lang="en-US" dirty="0">
                <a:solidFill>
                  <a:schemeClr val="tx1">
                    <a:lumMod val="65000"/>
                    <a:lumOff val="35000"/>
                  </a:schemeClr>
                </a:solidFill>
                <a:ea typeface="ＭＳ Ｐゴシック" pitchFamily="34" charset="-128"/>
              </a:rPr>
              <a:t>   </a:t>
            </a:r>
            <a:r>
              <a:rPr lang="en-US" sz="2200" dirty="0">
                <a:solidFill>
                  <a:schemeClr val="tx1">
                    <a:lumMod val="65000"/>
                    <a:lumOff val="35000"/>
                  </a:schemeClr>
                </a:solidFill>
              </a:rPr>
              <a:t>Quality assurance (QA) refers to the engineering activities implemented in a quality system so that requirements for a product or service will be fulfilled. It is the systematic measurement, comparison with a standard, monitoring of processes and an associated feedback loop that confers error prevention. This can be contrasted with quality control, which is focused on process outputs.</a:t>
            </a:r>
          </a:p>
        </p:txBody>
      </p:sp>
      <p:sp>
        <p:nvSpPr>
          <p:cNvPr id="7"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3475">
                                            <p:txEl>
                                              <p:pRg st="0" end="0"/>
                                            </p:txEl>
                                          </p:spTgt>
                                        </p:tgtEl>
                                        <p:attrNameLst>
                                          <p:attrName>style.visibility</p:attrName>
                                        </p:attrNameLst>
                                      </p:cBhvr>
                                      <p:to>
                                        <p:strVal val="visible"/>
                                      </p:to>
                                    </p:set>
                                    <p:anim calcmode="lin" valueType="num">
                                      <p:cBhvr additive="base">
                                        <p:cTn id="19"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33475" grpId="0" build="p"/>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
        <p:nvSpPr>
          <p:cNvPr id="5" name="Content Placeholder 2"/>
          <p:cNvSpPr txBox="1"/>
          <p:nvPr/>
        </p:nvSpPr>
        <p:spPr bwMode="auto">
          <a:xfrm>
            <a:off x="179388" y="1988840"/>
            <a:ext cx="8064500" cy="503238"/>
          </a:xfrm>
          <a:prstGeom prst="rect">
            <a:avLst/>
          </a:prstGeom>
          <a:noFill/>
          <a:ln>
            <a:noFill/>
          </a:ln>
        </p:spPr>
        <p:txBody>
          <a:bodyPr/>
          <a:lstStyle>
            <a:lvl1pPr marL="228600" indent="-22860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marL="0" indent="0" algn="ctr" eaLnBrk="1" hangingPunct="1">
              <a:spcBef>
                <a:spcPts val="2000"/>
              </a:spcBef>
              <a:buClr>
                <a:schemeClr val="accent1"/>
              </a:buClr>
              <a:buSzPct val="75000"/>
              <a:defRPr/>
            </a:pPr>
            <a:r>
              <a:rPr lang="en-US" sz="2000" b="1" dirty="0">
                <a:solidFill>
                  <a:schemeClr val="tx1">
                    <a:lumMod val="65000"/>
                    <a:lumOff val="35000"/>
                  </a:schemeClr>
                </a:solidFill>
                <a:latin typeface="+mj-lt"/>
                <a:cs typeface="+mn-cs"/>
              </a:rPr>
              <a:t>Steps to improve Quality in the Workplace </a:t>
            </a:r>
          </a:p>
        </p:txBody>
      </p:sp>
      <p:sp>
        <p:nvSpPr>
          <p:cNvPr id="6" name="Content Placeholder 2"/>
          <p:cNvSpPr txBox="1"/>
          <p:nvPr/>
        </p:nvSpPr>
        <p:spPr bwMode="auto">
          <a:xfrm>
            <a:off x="395858" y="2708920"/>
            <a:ext cx="8280598" cy="2664246"/>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algn="just">
              <a:defRPr/>
            </a:pPr>
            <a:r>
              <a:rPr lang="en-US" sz="2000" b="0" dirty="0">
                <a:solidFill>
                  <a:schemeClr val="tx1">
                    <a:lumMod val="65000"/>
                    <a:lumOff val="35000"/>
                  </a:schemeClr>
                </a:solidFill>
                <a:latin typeface="+mn-lt"/>
                <a:cs typeface="+mn-cs"/>
              </a:rPr>
              <a:t>Address concerns in meetings with employees from each department. Explain the company's dilemma concerning productivity and ask employees for opinions and solutions on how to improve the quality of their work. Make note of issues related to management oversight and keep these separate from concerns within the purview of company leaders who can upgrade technology and other tools necessary to improve productivity.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randombar(horizontal)">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5"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
        <p:nvSpPr>
          <p:cNvPr id="5" name="Content Placeholder 2"/>
          <p:cNvSpPr txBox="1"/>
          <p:nvPr/>
        </p:nvSpPr>
        <p:spPr bwMode="auto">
          <a:xfrm>
            <a:off x="179388" y="1988840"/>
            <a:ext cx="8064500" cy="503238"/>
          </a:xfrm>
          <a:prstGeom prst="rect">
            <a:avLst/>
          </a:prstGeom>
          <a:noFill/>
          <a:ln>
            <a:noFill/>
          </a:ln>
        </p:spPr>
        <p:txBody>
          <a:bodyPr/>
          <a:lstStyle>
            <a:lvl1pPr marL="228600" indent="-22860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marL="0" indent="0" algn="ctr" eaLnBrk="1" hangingPunct="1">
              <a:spcBef>
                <a:spcPts val="2000"/>
              </a:spcBef>
              <a:buClr>
                <a:schemeClr val="accent1"/>
              </a:buClr>
              <a:buSzPct val="75000"/>
              <a:defRPr/>
            </a:pPr>
            <a:r>
              <a:rPr lang="en-US" sz="2000" b="1" dirty="0">
                <a:solidFill>
                  <a:schemeClr val="tx1">
                    <a:lumMod val="65000"/>
                    <a:lumOff val="35000"/>
                  </a:schemeClr>
                </a:solidFill>
                <a:latin typeface="+mj-lt"/>
                <a:cs typeface="+mn-cs"/>
              </a:rPr>
              <a:t>Steps to improve Quality in the Workplace </a:t>
            </a:r>
          </a:p>
        </p:txBody>
      </p:sp>
      <p:sp>
        <p:nvSpPr>
          <p:cNvPr id="7" name="Content Placeholder 2"/>
          <p:cNvSpPr txBox="1"/>
          <p:nvPr/>
        </p:nvSpPr>
        <p:spPr bwMode="auto">
          <a:xfrm>
            <a:off x="323850" y="2780928"/>
            <a:ext cx="8352606" cy="2376264"/>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a:defRPr/>
            </a:pPr>
            <a:r>
              <a:rPr lang="en-US" sz="2000" b="0" dirty="0">
                <a:solidFill>
                  <a:schemeClr val="tx1">
                    <a:lumMod val="65000"/>
                    <a:lumOff val="35000"/>
                  </a:schemeClr>
                </a:solidFill>
                <a:latin typeface="+mn-lt"/>
                <a:cs typeface="+mn-cs"/>
              </a:rPr>
              <a:t>Confer with your training and development specialist about leadership programs that will enhance the manager-employee relationship. Ensure the training teaches supervisors and managers how to provide feedback consistent with the organization's coaching philosophy. Results from leadership training are not going to be immediately recognizable; however, these steps are the most practical to improving workforce productivity.</a:t>
            </a:r>
            <a:br>
              <a:rPr lang="en-US" sz="2000" b="0" dirty="0">
                <a:solidFill>
                  <a:schemeClr val="tx1">
                    <a:lumMod val="65000"/>
                    <a:lumOff val="35000"/>
                  </a:schemeClr>
                </a:solidFill>
                <a:latin typeface="+mn-lt"/>
                <a:cs typeface="+mn-cs"/>
              </a:rPr>
            </a:br>
            <a:endParaRPr lang="en-US" sz="1600" b="0" dirty="0">
              <a:solidFill>
                <a:schemeClr val="tx1">
                  <a:lumMod val="65000"/>
                  <a:lumOff val="35000"/>
                </a:schemeClr>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randombar(horizontal)">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31800" y="1556792"/>
            <a:ext cx="7596188" cy="574675"/>
          </a:xfrm>
        </p:spPr>
        <p:txBody>
          <a:bodyPr/>
          <a:lstStyle/>
          <a:p>
            <a:pPr eaLnBrk="1" hangingPunct="1"/>
            <a:r>
              <a:rPr lang="en-US" sz="2400" b="1" dirty="0"/>
              <a:t>Quality Assurance</a:t>
            </a:r>
            <a:endParaRPr lang="en-US" sz="3200" b="1" dirty="0">
              <a:ea typeface="ＭＳ Ｐゴシック" pitchFamily="34" charset="-128"/>
            </a:endParaRPr>
          </a:p>
        </p:txBody>
      </p:sp>
      <p:sp>
        <p:nvSpPr>
          <p:cNvPr id="5" name="Content Placeholder 2"/>
          <p:cNvSpPr txBox="1"/>
          <p:nvPr/>
        </p:nvSpPr>
        <p:spPr bwMode="auto">
          <a:xfrm>
            <a:off x="540518" y="3854425"/>
            <a:ext cx="8135938" cy="1374775"/>
          </a:xfrm>
          <a:prstGeom prst="rect">
            <a:avLst/>
          </a:prstGeom>
          <a:noFill/>
          <a:ln>
            <a:noFill/>
          </a:ln>
        </p:spPr>
        <p:txBody>
          <a:bodyPr/>
          <a:lstStyle>
            <a:lvl1pPr marL="228600" indent="-22860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marL="0" indent="0" algn="just" eaLnBrk="1" hangingPunct="1">
              <a:spcBef>
                <a:spcPts val="2000"/>
              </a:spcBef>
              <a:buClr>
                <a:srgbClr val="663366"/>
              </a:buClr>
              <a:buSzPct val="75000"/>
            </a:pPr>
            <a:r>
              <a:rPr lang="en-US" sz="2200" b="0" dirty="0">
                <a:solidFill>
                  <a:srgbClr val="595959"/>
                </a:solidFill>
                <a:latin typeface="Rockwell" pitchFamily="18" charset="0"/>
              </a:rPr>
              <a:t>Quality Assurance - refers to the processes and procedures that systematically monitor different aspects of a service, process or facility to detect, correct and ensure that quality standards are being met.</a:t>
            </a:r>
          </a:p>
        </p:txBody>
      </p:sp>
      <p:sp>
        <p:nvSpPr>
          <p:cNvPr id="6" name="Content Placeholder 2"/>
          <p:cNvSpPr txBox="1"/>
          <p:nvPr/>
        </p:nvSpPr>
        <p:spPr bwMode="auto">
          <a:xfrm>
            <a:off x="539552" y="2492896"/>
            <a:ext cx="8135938" cy="1008112"/>
          </a:xfrm>
          <a:prstGeom prst="rect">
            <a:avLst/>
          </a:prstGeom>
          <a:noFill/>
          <a:ln>
            <a:noFill/>
          </a:ln>
        </p:spPr>
        <p:txBody>
          <a:bodyPr/>
          <a:lstStyle>
            <a:lvl1pPr marL="228600" indent="-22860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marL="0" indent="0" algn="just" eaLnBrk="1" hangingPunct="1">
              <a:spcBef>
                <a:spcPts val="2000"/>
              </a:spcBef>
              <a:buClr>
                <a:srgbClr val="2B142D">
                  <a:lumMod val="75000"/>
                  <a:lumOff val="25000"/>
                </a:srgbClr>
              </a:buClr>
              <a:buSzPct val="75000"/>
            </a:pPr>
            <a:r>
              <a:rPr lang="en-US" sz="2200" b="0" dirty="0">
                <a:solidFill>
                  <a:schemeClr val="tx1">
                    <a:lumMod val="65000"/>
                    <a:lumOff val="35000"/>
                  </a:schemeClr>
                </a:solidFill>
                <a:latin typeface="Rockwell" pitchFamily="18" charset="0"/>
              </a:rPr>
              <a:t>Quality</a:t>
            </a:r>
            <a:r>
              <a:rPr lang="en-US" sz="2200" b="0" dirty="0">
                <a:solidFill>
                  <a:schemeClr val="tx1">
                    <a:lumMod val="65000"/>
                    <a:lumOff val="35000"/>
                  </a:schemeClr>
                </a:solidFill>
                <a:latin typeface="Rockwell"/>
                <a:ea typeface="ＭＳ Ｐゴシック" charset="0"/>
              </a:rPr>
              <a:t> Assurance is process oriented and focuses on defect prevention; while quality control is product oriented and focuses on defect identification</a:t>
            </a:r>
            <a:r>
              <a:rPr lang="en-US" sz="2200" b="0" dirty="0">
                <a:solidFill>
                  <a:prstClr val="black"/>
                </a:solidFill>
                <a:latin typeface="Rockwell"/>
                <a:ea typeface="ＭＳ Ｐゴシック" charset="0"/>
              </a:rPr>
              <a:t>.</a:t>
            </a:r>
          </a:p>
          <a:p>
            <a:pPr algn="just" eaLnBrk="1" hangingPunct="1">
              <a:spcBef>
                <a:spcPts val="2000"/>
              </a:spcBef>
              <a:buClr>
                <a:srgbClr val="663366"/>
              </a:buClr>
              <a:buSzPct val="75000"/>
              <a:buFont typeface="Wingdings" pitchFamily="2" charset="2"/>
              <a:buChar char="n"/>
            </a:pPr>
            <a:endParaRPr lang="en-US" sz="2000" b="0" dirty="0">
              <a:solidFill>
                <a:prstClr val="black"/>
              </a:solidFill>
              <a:latin typeface="Rockwell"/>
              <a:ea typeface="ＭＳ Ｐゴシック" charset="0"/>
            </a:endParaRPr>
          </a:p>
        </p:txBody>
      </p:sp>
      <p:sp>
        <p:nvSpPr>
          <p:cNvPr id="7"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p:nvPr/>
        </p:nvSpPr>
        <p:spPr bwMode="auto">
          <a:xfrm>
            <a:off x="323850" y="2204864"/>
            <a:ext cx="8136582" cy="3384376"/>
          </a:xfrm>
          <a:prstGeom prst="rect">
            <a:avLst/>
          </a:prstGeom>
          <a:noFill/>
          <a:ln>
            <a:noFill/>
          </a:ln>
        </p:spPr>
        <p:txBody>
          <a:bodyPr/>
          <a:lstStyle>
            <a:lvl1pPr marL="228600" indent="-228600"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algn="just" eaLnBrk="1" hangingPunct="1">
              <a:spcBef>
                <a:spcPts val="2000"/>
              </a:spcBef>
              <a:buClr>
                <a:schemeClr val="accent1"/>
              </a:buClr>
              <a:buSzPct val="75000"/>
              <a:buFont typeface="Wingdings" pitchFamily="2" charset="2"/>
              <a:buChar char="n"/>
            </a:pPr>
            <a:r>
              <a:rPr lang="en-US" sz="2200" b="0" dirty="0">
                <a:solidFill>
                  <a:srgbClr val="595959"/>
                </a:solidFill>
                <a:latin typeface="Rockwell" pitchFamily="18" charset="0"/>
              </a:rPr>
              <a:t>Quality Assurance is set of activities whose purpose is to demonstrate that an entity meets all quality requirements. this is done by adopting a standard set of process and usual quality assurance techniques like review, training, facilitation etc. it can be termed as defect prevention Quality Control is set of activities whose purpose is to ensure that all quality requirements are being met. This is defect detection, and done by testing. Quality Control is mainly an inspection function. Quality assurance is an audit function.</a:t>
            </a:r>
            <a:br>
              <a:rPr lang="en-US" sz="2200" b="0" dirty="0">
                <a:solidFill>
                  <a:srgbClr val="595959"/>
                </a:solidFill>
                <a:latin typeface="Rockwell" pitchFamily="18" charset="0"/>
              </a:rPr>
            </a:br>
            <a:endParaRPr lang="en-US" sz="2200" b="0" dirty="0">
              <a:solidFill>
                <a:srgbClr val="595959"/>
              </a:solidFill>
              <a:latin typeface="Rockwell" pitchFamily="18" charset="0"/>
            </a:endParaRPr>
          </a:p>
        </p:txBody>
      </p:sp>
      <p:sp>
        <p:nvSpPr>
          <p:cNvPr id="8"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31800" y="1568441"/>
            <a:ext cx="7596188" cy="574675"/>
          </a:xfrm>
        </p:spPr>
        <p:txBody>
          <a:bodyPr/>
          <a:lstStyle/>
          <a:p>
            <a:pPr eaLnBrk="1" hangingPunct="1"/>
            <a:r>
              <a:rPr lang="en-US" sz="2400" b="1" dirty="0"/>
              <a:t>Design Quality Standard</a:t>
            </a:r>
            <a:endParaRPr lang="en-US" sz="3200" b="1" dirty="0">
              <a:ea typeface="ＭＳ Ｐゴシック" pitchFamily="34" charset="-128"/>
            </a:endParaRPr>
          </a:p>
        </p:txBody>
      </p:sp>
      <p:sp>
        <p:nvSpPr>
          <p:cNvPr id="233475" name="Content Placeholder 2"/>
          <p:cNvSpPr>
            <a:spLocks noGrp="1"/>
          </p:cNvSpPr>
          <p:nvPr>
            <p:ph idx="4294967295"/>
          </p:nvPr>
        </p:nvSpPr>
        <p:spPr>
          <a:xfrm>
            <a:off x="684213" y="2357430"/>
            <a:ext cx="7632700" cy="3807874"/>
          </a:xfrm>
        </p:spPr>
        <p:txBody>
          <a:bodyPr/>
          <a:lstStyle/>
          <a:p>
            <a:pPr algn="just"/>
            <a:r>
              <a:rPr lang="en-US" sz="2200" dirty="0">
                <a:solidFill>
                  <a:schemeClr val="tx1">
                    <a:lumMod val="65000"/>
                    <a:lumOff val="35000"/>
                  </a:schemeClr>
                </a:solidFill>
              </a:rPr>
              <a:t>Design quality standards document the minimum requirements that a product must meet to be fit for sale. If the outcome misses some of these specifications, the company must discard or correct the product before selling it, states the International Organization for Standardization, a global player in defining industrial quality management standards. To ensure adequate throughput, a business owner may choose to set the requirements slightly higher than the clients’ expectations, so that the product always meets or exceeds the customers’ needs.</a:t>
            </a:r>
          </a:p>
          <a:p>
            <a:pPr marL="0" indent="0" algn="just" eaLnBrk="1" hangingPunct="1">
              <a:buNone/>
            </a:pPr>
            <a:endParaRPr lang="en-US" dirty="0">
              <a:solidFill>
                <a:schemeClr val="tx1"/>
              </a:solidFill>
            </a:endParaRPr>
          </a:p>
          <a:p>
            <a:pPr algn="just" eaLnBrk="1" hangingPunct="1"/>
            <a:endParaRPr lang="en-US" dirty="0">
              <a:solidFill>
                <a:schemeClr val="tx1"/>
              </a:solidFill>
              <a:ea typeface="ＭＳ Ｐゴシック" pitchFamily="34" charset="-128"/>
            </a:endParaRPr>
          </a:p>
        </p:txBody>
      </p:sp>
      <p:sp>
        <p:nvSpPr>
          <p:cNvPr id="5" name="Title 1"/>
          <p:cNvSpPr txBox="1"/>
          <p:nvPr/>
        </p:nvSpPr>
        <p:spPr bwMode="auto">
          <a:xfrm>
            <a:off x="250825" y="260350"/>
            <a:ext cx="7804150" cy="1116013"/>
          </a:xfrm>
          <a:prstGeom prst="rect">
            <a:avLst/>
          </a:prstGeom>
          <a:noFill/>
          <a:ln>
            <a:noFill/>
          </a:ln>
        </p:spPr>
        <p:txBody>
          <a:bodyPr/>
          <a:lstStyle>
            <a:lvl1pPr eaLnBrk="0" hangingPunct="0">
              <a:defRPr>
                <a:solidFill>
                  <a:schemeClr val="tx1"/>
                </a:solidFill>
                <a:latin typeface="Arial" panose="02080604020202020204" charset="0"/>
                <a:ea typeface="ＭＳ Ｐゴシック" pitchFamily="34" charset="-128"/>
              </a:defRPr>
            </a:lvl1pPr>
            <a:lvl2pPr marL="742950" indent="-285750" eaLnBrk="0" hangingPunct="0">
              <a:defRPr>
                <a:solidFill>
                  <a:schemeClr val="tx1"/>
                </a:solidFill>
                <a:latin typeface="Arial" panose="02080604020202020204" charset="0"/>
                <a:ea typeface="ＭＳ Ｐゴシック" pitchFamily="34" charset="-128"/>
              </a:defRPr>
            </a:lvl2pPr>
            <a:lvl3pPr marL="1143000" indent="-228600" eaLnBrk="0" hangingPunct="0">
              <a:defRPr>
                <a:solidFill>
                  <a:schemeClr val="tx1"/>
                </a:solidFill>
                <a:latin typeface="Arial" panose="02080604020202020204" charset="0"/>
                <a:ea typeface="ＭＳ Ｐゴシック" pitchFamily="34" charset="-128"/>
              </a:defRPr>
            </a:lvl3pPr>
            <a:lvl4pPr marL="1600200" indent="-228600" eaLnBrk="0" hangingPunct="0">
              <a:defRPr>
                <a:solidFill>
                  <a:schemeClr val="tx1"/>
                </a:solidFill>
                <a:latin typeface="Arial" panose="02080604020202020204" charset="0"/>
                <a:ea typeface="ＭＳ Ｐゴシック" pitchFamily="34" charset="-128"/>
              </a:defRPr>
            </a:lvl4pPr>
            <a:lvl5pPr marL="2057400" indent="-228600" eaLnBrk="0" hangingPunct="0">
              <a:defRPr>
                <a:solidFill>
                  <a:schemeClr val="tx1"/>
                </a:solidFill>
                <a:latin typeface="Arial" panose="0208060402020202020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anose="02080604020202020204" charset="0"/>
                <a:ea typeface="ＭＳ Ｐゴシック" pitchFamily="34" charset="-128"/>
              </a:defRPr>
            </a:lvl9pPr>
          </a:lstStyle>
          <a:p>
            <a:pPr eaLnBrk="1" hangingPunct="1"/>
            <a:r>
              <a:rPr lang="en-US" sz="3600" dirty="0">
                <a:solidFill>
                  <a:schemeClr val="accent1"/>
                </a:solidFill>
                <a:latin typeface="Rockwell" pitchFamily="18" charset="0"/>
              </a:rPr>
              <a:t>Understanding Quality Management in Business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1000"/>
                                        <p:tgtEl>
                                          <p:spTgt spid="24578"/>
                                        </p:tgtEl>
                                      </p:cBhvr>
                                    </p:animEffect>
                                    <p:anim calcmode="lin" valueType="num">
                                      <p:cBhvr>
                                        <p:cTn id="13" dur="1000" fill="hold"/>
                                        <p:tgtEl>
                                          <p:spTgt spid="24578"/>
                                        </p:tgtEl>
                                        <p:attrNameLst>
                                          <p:attrName>ppt_x</p:attrName>
                                        </p:attrNameLst>
                                      </p:cBhvr>
                                      <p:tavLst>
                                        <p:tav tm="0">
                                          <p:val>
                                            <p:strVal val="#ppt_x"/>
                                          </p:val>
                                        </p:tav>
                                        <p:tav tm="100000">
                                          <p:val>
                                            <p:strVal val="#ppt_x"/>
                                          </p:val>
                                        </p:tav>
                                      </p:tavLst>
                                    </p:anim>
                                    <p:anim calcmode="lin" valueType="num">
                                      <p:cBhvr>
                                        <p:cTn id="14"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3475">
                                            <p:txEl>
                                              <p:pRg st="0" end="0"/>
                                            </p:txEl>
                                          </p:spTgt>
                                        </p:tgtEl>
                                        <p:attrNameLst>
                                          <p:attrName>style.visibility</p:attrName>
                                        </p:attrNameLst>
                                      </p:cBhvr>
                                      <p:to>
                                        <p:strVal val="visible"/>
                                      </p:to>
                                    </p:set>
                                    <p:anim calcmode="lin" valueType="num">
                                      <p:cBhvr additive="base">
                                        <p:cTn id="19"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33475" grpId="0" build="p"/>
      <p:bldP spid="5" grpId="0"/>
    </p:bld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CTH.pot</Template>
  <TotalTime>10</TotalTime>
  <Words>2795</Words>
  <Application>Microsoft Office PowerPoint</Application>
  <PresentationFormat>On-screen Show (4:3)</PresentationFormat>
  <Paragraphs>288</Paragraphs>
  <Slides>61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MS PGothic</vt:lpstr>
      <vt:lpstr>Arial</vt:lpstr>
      <vt:lpstr>Calibri</vt:lpstr>
      <vt:lpstr>Rockwell</vt:lpstr>
      <vt:lpstr>Wingdings</vt:lpstr>
      <vt:lpstr>Advantage</vt:lpstr>
      <vt:lpstr>PowerPoint Presentation</vt:lpstr>
      <vt:lpstr>Importance of Quality to Costumers  </vt:lpstr>
      <vt:lpstr>Importance of Quality to Costumers  </vt:lpstr>
      <vt:lpstr>Quality Control</vt:lpstr>
      <vt:lpstr>Quality Control</vt:lpstr>
      <vt:lpstr>Quality Assurance</vt:lpstr>
      <vt:lpstr>Quality Assurance</vt:lpstr>
      <vt:lpstr>PowerPoint Presentation</vt:lpstr>
      <vt:lpstr>Design Quality Standard</vt:lpstr>
      <vt:lpstr>Process Quality Standard</vt:lpstr>
      <vt:lpstr>PowerPoint Presentation</vt:lpstr>
      <vt:lpstr>PowerPoint Presentation</vt:lpstr>
      <vt:lpstr>Positive and Negative aspects of Cost of Quality</vt:lpstr>
      <vt:lpstr>PowerPoint Presentation</vt:lpstr>
      <vt:lpstr>Total Quality Management (TQM)</vt:lpstr>
      <vt:lpstr>The concept of TQM (Total Quality Management)</vt:lpstr>
      <vt:lpstr>The concept of TQM (Total Quality Management)</vt:lpstr>
      <vt:lpstr>PowerPoint Presentation</vt:lpstr>
      <vt:lpstr>PowerPoint Presentation</vt:lpstr>
      <vt:lpstr>PowerPoint Presentation</vt:lpstr>
      <vt:lpstr>The concept of TQM (Total Quality Management)</vt:lpstr>
      <vt:lpstr>The concept of TQM (Total Quality Management)</vt:lpstr>
      <vt:lpstr>Quality Management System Standards</vt:lpstr>
      <vt:lpstr>Quality Management System Standards</vt:lpstr>
      <vt:lpstr>Quality Management System Standards</vt:lpstr>
      <vt:lpstr>12 Practical Steps to Quality Management System</vt:lpstr>
      <vt:lpstr>12 Practical Steps to Quality Management System</vt:lpstr>
      <vt:lpstr>12 Practical Steps to Quality Management System</vt:lpstr>
      <vt:lpstr>12 Practical Steps to Quality Management System</vt:lpstr>
      <vt:lpstr>12 Practical Steps to Quality Management System</vt:lpstr>
      <vt:lpstr>12 Practical Steps to Quality Management System</vt:lpstr>
      <vt:lpstr>12 Practical Steps to Quality Management System</vt:lpstr>
      <vt:lpstr>12 Practical Steps to Quality Management System</vt:lpstr>
      <vt:lpstr>12 Practical Steps to Quality Management System</vt:lpstr>
      <vt:lpstr>12 Practical Steps to Quality Management System</vt:lpstr>
      <vt:lpstr>12 Practical Steps to Quality Management System</vt:lpstr>
      <vt:lpstr>12 Practical Steps to Quality Management System</vt:lpstr>
      <vt:lpstr>12 Practical Steps to Quality Management System</vt:lpstr>
      <vt:lpstr>7 Tools for Quality</vt:lpstr>
      <vt:lpstr>7 Tools for Quality</vt:lpstr>
      <vt:lpstr>7 Tools for Quality</vt:lpstr>
      <vt:lpstr>7 Tools for Quality</vt:lpstr>
      <vt:lpstr>7 Tools for Quality</vt:lpstr>
      <vt:lpstr>7 Tools for Quality</vt:lpstr>
      <vt:lpstr>7 Tools for Quality</vt:lpstr>
      <vt:lpstr>7 Tools for Quality</vt:lpstr>
      <vt:lpstr>7 Tools for Quality</vt:lpstr>
      <vt:lpstr>7 Tools for Quality</vt:lpstr>
      <vt:lpstr>7 Tools for Quality</vt:lpstr>
      <vt:lpstr>7 Tools for Quality</vt:lpstr>
      <vt:lpstr>5 Practical and positive steps to improve quality</vt:lpstr>
      <vt:lpstr>5 Practical and positive steps to improve quality</vt:lpstr>
      <vt:lpstr>5 Practical and positive steps to improve quality</vt:lpstr>
      <vt:lpstr>5 Practical and positive steps to improve quality</vt:lpstr>
      <vt:lpstr>5 Practical and positive steps to improve quality</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HOSPITALITY &amp; TOURISM BUSINESS OPERATIONS - MANAGEMENT</dc:title>
  <dc:creator>Aileen</dc:creator>
  <cp:lastModifiedBy>root</cp:lastModifiedBy>
  <cp:revision>423</cp:revision>
  <dcterms:created xsi:type="dcterms:W3CDTF">2016-02-24T04:54:27Z</dcterms:created>
  <dcterms:modified xsi:type="dcterms:W3CDTF">2016-02-24T19:11:38Z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1033-10.1.0.5460</vt:lpwstr>
  </property>
</Properties>
</file>