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12" r:id="rId2"/>
    <p:sldId id="413" r:id="rId3"/>
    <p:sldId id="414" r:id="rId4"/>
    <p:sldId id="415" r:id="rId5"/>
    <p:sldId id="416" r:id="rId6"/>
    <p:sldId id="418" r:id="rId7"/>
    <p:sldId id="486" r:id="rId8"/>
    <p:sldId id="423" r:id="rId9"/>
    <p:sldId id="425" r:id="rId10"/>
    <p:sldId id="475" r:id="rId11"/>
    <p:sldId id="427" r:id="rId12"/>
    <p:sldId id="430" r:id="rId13"/>
    <p:sldId id="431" r:id="rId14"/>
    <p:sldId id="481" r:id="rId15"/>
    <p:sldId id="482" r:id="rId16"/>
    <p:sldId id="483" r:id="rId17"/>
    <p:sldId id="484" r:id="rId18"/>
    <p:sldId id="432" r:id="rId19"/>
    <p:sldId id="433" r:id="rId20"/>
    <p:sldId id="434" r:id="rId21"/>
    <p:sldId id="438" r:id="rId22"/>
    <p:sldId id="439" r:id="rId23"/>
    <p:sldId id="443" r:id="rId24"/>
    <p:sldId id="440" r:id="rId25"/>
    <p:sldId id="442" r:id="rId26"/>
    <p:sldId id="445" r:id="rId27"/>
    <p:sldId id="446" r:id="rId28"/>
    <p:sldId id="447" r:id="rId29"/>
    <p:sldId id="449" r:id="rId30"/>
    <p:sldId id="453" r:id="rId31"/>
    <p:sldId id="454" r:id="rId32"/>
    <p:sldId id="450" r:id="rId33"/>
    <p:sldId id="456" r:id="rId34"/>
    <p:sldId id="458" r:id="rId35"/>
    <p:sldId id="460" r:id="rId36"/>
    <p:sldId id="461" r:id="rId37"/>
    <p:sldId id="466" r:id="rId38"/>
    <p:sldId id="467" r:id="rId39"/>
    <p:sldId id="468" r:id="rId40"/>
    <p:sldId id="469" r:id="rId41"/>
    <p:sldId id="471" r:id="rId42"/>
    <p:sldId id="474" r:id="rId43"/>
    <p:sldId id="476" r:id="rId44"/>
    <p:sldId id="485" r:id="rId45"/>
    <p:sldId id="477" r:id="rId46"/>
    <p:sldId id="478" r:id="rId47"/>
    <p:sldId id="479" r:id="rId48"/>
    <p:sldId id="480" r:id="rId49"/>
    <p:sldId id="48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4/11/2017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4/11/2017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4/11/2017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4/11/2017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4/11/2017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4/11/2017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4/11/2017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4/11/2017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08667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6684" y="301625"/>
            <a:ext cx="9751483" cy="1143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1826684" y="1827213"/>
            <a:ext cx="9751483" cy="4114800"/>
          </a:xfrm>
        </p:spPr>
        <p:txBody>
          <a:bodyPr/>
          <a:lstStyle/>
          <a:p>
            <a:endParaRPr lang="ru-RU"/>
          </a:p>
        </p:txBody>
      </p:sp>
      <p:sp>
        <p:nvSpPr>
          <p:cNvPr id="4" name="Дата 3"/>
          <p:cNvSpPr>
            <a:spLocks noGrp="1"/>
          </p:cNvSpPr>
          <p:nvPr>
            <p:ph type="dt" sz="half" idx="10"/>
          </p:nvPr>
        </p:nvSpPr>
        <p:spPr>
          <a:xfrm>
            <a:off x="609600" y="6248400"/>
            <a:ext cx="2844800" cy="457200"/>
          </a:xfrm>
        </p:spPr>
        <p:txBody>
          <a:bodyPr/>
          <a:lstStyle>
            <a:lvl1pPr>
              <a:defRPr/>
            </a:lvl1pPr>
          </a:lstStyle>
          <a:p>
            <a:endParaRPr lang="en-US"/>
          </a:p>
        </p:txBody>
      </p:sp>
      <p:sp>
        <p:nvSpPr>
          <p:cNvPr id="5" name="Нижний колонтитул 4"/>
          <p:cNvSpPr>
            <a:spLocks noGrp="1"/>
          </p:cNvSpPr>
          <p:nvPr>
            <p:ph type="ftr" sz="quarter" idx="11"/>
          </p:nvPr>
        </p:nvSpPr>
        <p:spPr>
          <a:xfrm>
            <a:off x="4165600" y="6248400"/>
            <a:ext cx="3860800" cy="457200"/>
          </a:xfrm>
        </p:spPr>
        <p:txBody>
          <a:bodyPr/>
          <a:lstStyle>
            <a:lvl1pPr>
              <a:defRPr/>
            </a:lvl1pPr>
          </a:lstStyle>
          <a:p>
            <a:endParaRPr lang="en-US"/>
          </a:p>
        </p:txBody>
      </p:sp>
      <p:sp>
        <p:nvSpPr>
          <p:cNvPr id="6" name="Номер слайда 5"/>
          <p:cNvSpPr>
            <a:spLocks noGrp="1"/>
          </p:cNvSpPr>
          <p:nvPr>
            <p:ph type="sldNum" sz="quarter" idx="12"/>
          </p:nvPr>
        </p:nvSpPr>
        <p:spPr>
          <a:xfrm>
            <a:off x="8737600" y="6248400"/>
            <a:ext cx="2844800" cy="457200"/>
          </a:xfrm>
        </p:spPr>
        <p:txBody>
          <a:bodyPr/>
          <a:lstStyle>
            <a:lvl1pPr>
              <a:defRPr/>
            </a:lvl1pPr>
          </a:lstStyle>
          <a:p>
            <a:fld id="{47F9D4DB-09C5-4F81-8854-50C341B0AD4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4/11/2017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4/11/2017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4/11/2017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4/11/2017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4/11/2017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4/11/2017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4/11/2017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4/11/2017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4/11/2017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 xmlns:p14="http://schemas.microsoft.com/office/powerpoint/2010/main"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Regression%20analysis.ppt" TargetMode="External"/><Relationship Id="rId2" Type="http://schemas.openxmlformats.org/officeDocument/2006/relationships/hyperlink" Target="ratio%20trend%20analysis.ppt" TargetMode="External"/><Relationship Id="rId1" Type="http://schemas.openxmlformats.org/officeDocument/2006/relationships/slideLayout" Target="../slideLayouts/slideLayout2.xml"/><Relationship Id="rId6" Type="http://schemas.openxmlformats.org/officeDocument/2006/relationships/hyperlink" Target="Managerial%20judgments.ppt" TargetMode="External"/><Relationship Id="rId5" Type="http://schemas.openxmlformats.org/officeDocument/2006/relationships/hyperlink" Target="Delphi%20techniques.ppt" TargetMode="External"/><Relationship Id="rId4" Type="http://schemas.openxmlformats.org/officeDocument/2006/relationships/hyperlink" Target="Work%20study%20techniques.p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r"/>
            <a:r>
              <a:rPr lang="en-US" b="1" dirty="0" smtClean="0"/>
              <a:t>2.0. Essential of Human </a:t>
            </a:r>
            <a:r>
              <a:rPr lang="en-US" b="1" dirty="0"/>
              <a:t>Resource Management</a:t>
            </a:r>
          </a:p>
        </p:txBody>
      </p:sp>
      <p:sp>
        <p:nvSpPr>
          <p:cNvPr id="5" name="Subtitle 2"/>
          <p:cNvSpPr>
            <a:spLocks noGrp="1"/>
          </p:cNvSpPr>
          <p:nvPr>
            <p:ph type="subTitle" idx="1"/>
          </p:nvPr>
        </p:nvSpPr>
        <p:spPr>
          <a:xfrm>
            <a:off x="1507067" y="4050833"/>
            <a:ext cx="7766936" cy="1096899"/>
          </a:xfrm>
        </p:spPr>
        <p:txBody>
          <a:bodyPr/>
          <a:lstStyle/>
          <a:p>
            <a:r>
              <a:rPr lang="en-US" b="1" dirty="0" smtClean="0">
                <a:solidFill>
                  <a:schemeClr val="tx1"/>
                </a:solidFill>
                <a:latin typeface="Times New Roman" pitchFamily="18" charset="0"/>
                <a:cs typeface="Times New Roman" pitchFamily="18" charset="0"/>
              </a:rPr>
              <a:t>Executive Diploma in Business Management</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2.4. Function </a:t>
            </a:r>
            <a:r>
              <a:rPr lang="en-US" dirty="0" smtClean="0"/>
              <a:t>of Human Resources</a:t>
            </a:r>
            <a:endParaRPr lang="ru-RU" dirty="0"/>
          </a:p>
        </p:txBody>
      </p:sp>
      <p:sp>
        <p:nvSpPr>
          <p:cNvPr id="3" name="Содержимое 2"/>
          <p:cNvSpPr>
            <a:spLocks noGrp="1"/>
          </p:cNvSpPr>
          <p:nvPr>
            <p:ph idx="1"/>
          </p:nvPr>
        </p:nvSpPr>
        <p:spPr/>
        <p:txBody>
          <a:bodyPr>
            <a:normAutofit fontScale="92500" lnSpcReduction="10000"/>
          </a:bodyPr>
          <a:lstStyle/>
          <a:p>
            <a:r>
              <a:rPr lang="fil-PH" dirty="0" smtClean="0"/>
              <a:t>The unit taking care of the people in the organization.</a:t>
            </a:r>
          </a:p>
          <a:p>
            <a:r>
              <a:rPr lang="en-US" dirty="0" smtClean="0"/>
              <a:t>provides significant support and advice to line management. </a:t>
            </a:r>
          </a:p>
          <a:p>
            <a:r>
              <a:rPr lang="en-US" dirty="0" smtClean="0"/>
              <a:t> examines the various HR processes that are concerned with attracting, managing, motivating and developing employees for the benefit of the organization.</a:t>
            </a:r>
          </a:p>
          <a:p>
            <a:r>
              <a:rPr lang="en-US" b="1" dirty="0" smtClean="0"/>
              <a:t>Major</a:t>
            </a:r>
          </a:p>
          <a:p>
            <a:pPr marL="990600" lvl="1" indent="-533400">
              <a:lnSpc>
                <a:spcPct val="90000"/>
              </a:lnSpc>
            </a:pPr>
            <a:r>
              <a:rPr lang="en-US" b="1" dirty="0" smtClean="0"/>
              <a:t>Staffing</a:t>
            </a:r>
            <a:endParaRPr lang="en-US" dirty="0" smtClean="0"/>
          </a:p>
          <a:p>
            <a:pPr marL="990600" lvl="1" indent="-533400">
              <a:lnSpc>
                <a:spcPct val="90000"/>
              </a:lnSpc>
              <a:buNone/>
            </a:pPr>
            <a:endParaRPr lang="en-US" sz="1050" dirty="0" smtClean="0"/>
          </a:p>
          <a:p>
            <a:pPr marL="990600" lvl="1" indent="-533400">
              <a:lnSpc>
                <a:spcPct val="90000"/>
              </a:lnSpc>
            </a:pPr>
            <a:r>
              <a:rPr lang="en-US" b="1" dirty="0" smtClean="0"/>
              <a:t>Training and Development</a:t>
            </a:r>
          </a:p>
          <a:p>
            <a:pPr marL="990600" lvl="1" indent="-533400">
              <a:lnSpc>
                <a:spcPct val="90000"/>
              </a:lnSpc>
            </a:pPr>
            <a:endParaRPr lang="en-US" sz="1050" dirty="0" smtClean="0"/>
          </a:p>
          <a:p>
            <a:pPr marL="990600" lvl="1" indent="-533400">
              <a:lnSpc>
                <a:spcPct val="90000"/>
              </a:lnSpc>
            </a:pPr>
            <a:r>
              <a:rPr lang="en-US" b="1" dirty="0" smtClean="0"/>
              <a:t>Motivation</a:t>
            </a:r>
            <a:endParaRPr lang="en-US" dirty="0" smtClean="0"/>
          </a:p>
          <a:p>
            <a:pPr marL="990600" lvl="1" indent="-533400">
              <a:lnSpc>
                <a:spcPct val="90000"/>
              </a:lnSpc>
              <a:buNone/>
            </a:pPr>
            <a:endParaRPr lang="en-US" sz="1050" dirty="0" smtClean="0"/>
          </a:p>
          <a:p>
            <a:pPr marL="990600" lvl="1" indent="-533400">
              <a:lnSpc>
                <a:spcPct val="90000"/>
              </a:lnSpc>
            </a:pPr>
            <a:r>
              <a:rPr lang="en-US" b="1" dirty="0" smtClean="0"/>
              <a:t>Maintenance</a:t>
            </a:r>
            <a:endParaRPr lang="fil-PH"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2.5. Human </a:t>
            </a:r>
            <a:r>
              <a:rPr lang="en-US" dirty="0"/>
              <a:t>Resource Planning</a:t>
            </a:r>
          </a:p>
        </p:txBody>
      </p:sp>
      <p:sp>
        <p:nvSpPr>
          <p:cNvPr id="30723" name="Rectangle 3"/>
          <p:cNvSpPr>
            <a:spLocks noGrp="1" noChangeArrowheads="1"/>
          </p:cNvSpPr>
          <p:nvPr>
            <p:ph type="body" idx="1"/>
          </p:nvPr>
        </p:nvSpPr>
        <p:spPr>
          <a:xfrm>
            <a:off x="328419" y="1639846"/>
            <a:ext cx="9485997" cy="4661940"/>
          </a:xfrm>
        </p:spPr>
        <p:txBody>
          <a:bodyPr>
            <a:normAutofit lnSpcReduction="10000"/>
          </a:bodyPr>
          <a:lstStyle/>
          <a:p>
            <a:pPr marL="0" indent="0" algn="just">
              <a:buFont typeface="Wingdings" pitchFamily="2" charset="2"/>
              <a:buNone/>
            </a:pPr>
            <a:r>
              <a:rPr lang="en-US" sz="2000" dirty="0"/>
              <a:t>Human Resource Planning is the process of forecasting a firm’s future demand for, and supply of, the right type of people in the right number</a:t>
            </a:r>
            <a:r>
              <a:rPr lang="en-US" sz="2000" dirty="0" smtClean="0"/>
              <a:t>.</a:t>
            </a:r>
          </a:p>
          <a:p>
            <a:pPr marL="0" indent="0" algn="just">
              <a:buFont typeface="Wingdings" pitchFamily="2" charset="2"/>
              <a:buNone/>
            </a:pPr>
            <a:endParaRPr lang="en-US" sz="2000" dirty="0" smtClean="0"/>
          </a:p>
          <a:p>
            <a:pPr marL="0" indent="0" algn="just">
              <a:buNone/>
            </a:pPr>
            <a:r>
              <a:rPr lang="en-US" sz="2000" dirty="0" smtClean="0"/>
              <a:t>Human Resource planning includes the estimation of how many qualified people  are necessary to carry out the assigned activities, how many people will be available, and what, if anything, must be done to ensure that personnel supply equals personnel demand at the appropriate point in the future.</a:t>
            </a:r>
          </a:p>
          <a:p>
            <a:pPr marL="0" indent="0" algn="just">
              <a:buNone/>
            </a:pPr>
            <a:endParaRPr lang="en-US" dirty="0" smtClean="0"/>
          </a:p>
          <a:p>
            <a:pPr algn="just">
              <a:lnSpc>
                <a:spcPct val="90000"/>
              </a:lnSpc>
            </a:pPr>
            <a:r>
              <a:rPr lang="en-US" i="1" dirty="0" smtClean="0"/>
              <a:t>Specifically, human resource planning is the process by which an organization ensures that it has the right number and kind of people, at the right place, at the right time, capable of effectively and efficiently completing those tasks that will help the organization achieve its overall objectives. Human resource planning translates the organization's objectives and plans into the number of worker needed to meet those objectives. Without a clear cut planning, estimation of an organization's human resource need is reduced to mere guesswork.    </a:t>
            </a:r>
            <a:r>
              <a:rPr lang="en-US" sz="1900" dirty="0" smtClean="0"/>
              <a:t>---- </a:t>
            </a:r>
            <a:r>
              <a:rPr lang="en-US" sz="1300" b="1" dirty="0" smtClean="0"/>
              <a:t>David A. </a:t>
            </a:r>
            <a:r>
              <a:rPr lang="en-US" sz="1300" b="1" dirty="0" err="1" smtClean="0"/>
              <a:t>Decenzo</a:t>
            </a:r>
            <a:r>
              <a:rPr lang="en-US" sz="1300" b="1" dirty="0" smtClean="0"/>
              <a:t> and Stephen P. Robbins </a:t>
            </a:r>
            <a:endParaRPr lang="en-US" b="1" dirty="0" smtClean="0"/>
          </a:p>
          <a:p>
            <a:pPr marL="0" indent="0" algn="just">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2.5.1. Importance </a:t>
            </a:r>
            <a:r>
              <a:rPr lang="en-US" dirty="0"/>
              <a:t>of </a:t>
            </a:r>
            <a:r>
              <a:rPr lang="en-US" dirty="0" smtClean="0"/>
              <a:t>Human Resources Planning</a:t>
            </a:r>
            <a:endParaRPr lang="en-US" dirty="0"/>
          </a:p>
        </p:txBody>
      </p:sp>
      <p:sp>
        <p:nvSpPr>
          <p:cNvPr id="36867" name="Rectangle 3"/>
          <p:cNvSpPr>
            <a:spLocks noGrp="1" noChangeArrowheads="1"/>
          </p:cNvSpPr>
          <p:nvPr>
            <p:ph type="body" idx="1"/>
          </p:nvPr>
        </p:nvSpPr>
        <p:spPr/>
        <p:txBody>
          <a:bodyPr/>
          <a:lstStyle/>
          <a:p>
            <a:pPr>
              <a:lnSpc>
                <a:spcPct val="90000"/>
              </a:lnSpc>
            </a:pPr>
            <a:r>
              <a:rPr lang="en-US" dirty="0"/>
              <a:t>Future personnel needs.</a:t>
            </a:r>
          </a:p>
          <a:p>
            <a:pPr>
              <a:lnSpc>
                <a:spcPct val="90000"/>
              </a:lnSpc>
            </a:pPr>
            <a:r>
              <a:rPr lang="en-US" dirty="0"/>
              <a:t>Helps in strategic planning</a:t>
            </a:r>
          </a:p>
          <a:p>
            <a:pPr>
              <a:lnSpc>
                <a:spcPct val="90000"/>
              </a:lnSpc>
            </a:pPr>
            <a:r>
              <a:rPr lang="en-US" dirty="0"/>
              <a:t>Creating high talented personnel</a:t>
            </a:r>
          </a:p>
          <a:p>
            <a:pPr>
              <a:lnSpc>
                <a:spcPct val="90000"/>
              </a:lnSpc>
            </a:pPr>
            <a:r>
              <a:rPr lang="en-US" dirty="0"/>
              <a:t>Global strategies</a:t>
            </a:r>
          </a:p>
          <a:p>
            <a:pPr>
              <a:lnSpc>
                <a:spcPct val="90000"/>
              </a:lnSpc>
            </a:pPr>
            <a:r>
              <a:rPr lang="en-US" dirty="0"/>
              <a:t>Foundation of personnel function</a:t>
            </a:r>
          </a:p>
          <a:p>
            <a:pPr>
              <a:lnSpc>
                <a:spcPct val="90000"/>
              </a:lnSpc>
            </a:pPr>
            <a:r>
              <a:rPr lang="en-US" dirty="0"/>
              <a:t>Increase investments in human resources</a:t>
            </a:r>
          </a:p>
          <a:p>
            <a:pPr>
              <a:lnSpc>
                <a:spcPct val="90000"/>
              </a:lnSpc>
            </a:pPr>
            <a:r>
              <a:rPr lang="en-US" dirty="0"/>
              <a:t>Resistance to change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2.5.2. Factors </a:t>
            </a:r>
            <a:r>
              <a:rPr lang="en-US" dirty="0"/>
              <a:t>affecting </a:t>
            </a:r>
            <a:r>
              <a:rPr lang="en-US" dirty="0" smtClean="0"/>
              <a:t>Human Resources Planning</a:t>
            </a:r>
            <a:endParaRPr lang="en-US" dirty="0"/>
          </a:p>
        </p:txBody>
      </p:sp>
      <p:sp>
        <p:nvSpPr>
          <p:cNvPr id="37891" name="Rectangle 3"/>
          <p:cNvSpPr>
            <a:spLocks noGrp="1" noChangeArrowheads="1"/>
          </p:cNvSpPr>
          <p:nvPr>
            <p:ph type="body" idx="1"/>
          </p:nvPr>
        </p:nvSpPr>
        <p:spPr/>
        <p:txBody>
          <a:bodyPr/>
          <a:lstStyle/>
          <a:p>
            <a:pPr algn="just"/>
            <a:r>
              <a:rPr lang="en-US" sz="2500" dirty="0"/>
              <a:t>Type and strategy of </a:t>
            </a:r>
            <a:r>
              <a:rPr lang="en-US" sz="2500" dirty="0" smtClean="0"/>
              <a:t>organization</a:t>
            </a:r>
            <a:endParaRPr lang="en-US" sz="2500" dirty="0"/>
          </a:p>
          <a:p>
            <a:pPr algn="just"/>
            <a:r>
              <a:rPr lang="en-US" sz="2500" dirty="0" smtClean="0"/>
              <a:t>Organizational </a:t>
            </a:r>
            <a:r>
              <a:rPr lang="en-US" sz="2500" dirty="0"/>
              <a:t>growth cycle and planning</a:t>
            </a:r>
          </a:p>
          <a:p>
            <a:pPr algn="just"/>
            <a:r>
              <a:rPr lang="en-US" sz="2500" dirty="0"/>
              <a:t>Environmental uncertainties</a:t>
            </a:r>
          </a:p>
          <a:p>
            <a:pPr algn="just"/>
            <a:r>
              <a:rPr lang="en-US" sz="2500" dirty="0"/>
              <a:t>Time horizons</a:t>
            </a:r>
          </a:p>
          <a:p>
            <a:pPr algn="just"/>
            <a:r>
              <a:rPr lang="en-US" sz="2500" dirty="0"/>
              <a:t>Type and quality of forecasting information</a:t>
            </a:r>
          </a:p>
          <a:p>
            <a:pPr algn="just"/>
            <a:r>
              <a:rPr lang="en-US" sz="2500" dirty="0"/>
              <a:t>Nature of jobs being filled</a:t>
            </a:r>
          </a:p>
          <a:p>
            <a:pPr algn="just"/>
            <a:r>
              <a:rPr lang="en-US" sz="2500" dirty="0"/>
              <a:t>Outsourcing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2.6. External </a:t>
            </a:r>
            <a:r>
              <a:rPr lang="en-US" dirty="0" smtClean="0"/>
              <a:t>Elements Affecting Human Resources</a:t>
            </a:r>
            <a:endParaRPr lang="ru-RU" dirty="0"/>
          </a:p>
        </p:txBody>
      </p:sp>
      <p:sp>
        <p:nvSpPr>
          <p:cNvPr id="3" name="Содержимое 2"/>
          <p:cNvSpPr>
            <a:spLocks noGrp="1"/>
          </p:cNvSpPr>
          <p:nvPr>
            <p:ph idx="1"/>
          </p:nvPr>
        </p:nvSpPr>
        <p:spPr/>
        <p:txBody>
          <a:bodyPr>
            <a:normAutofit/>
          </a:bodyPr>
          <a:lstStyle/>
          <a:p>
            <a:pPr marL="533400" indent="-533400">
              <a:buNone/>
            </a:pPr>
            <a:r>
              <a:rPr lang="en-US" sz="2400" b="1" dirty="0" smtClean="0"/>
              <a:t>1. Dynamic Environment of HRM</a:t>
            </a:r>
            <a:endParaRPr lang="en-US" sz="2400" dirty="0" smtClean="0"/>
          </a:p>
          <a:p>
            <a:pPr marL="1295400" lvl="2" indent="-381000"/>
            <a:r>
              <a:rPr lang="en-US" sz="2200" dirty="0" smtClean="0"/>
              <a:t>Globalization</a:t>
            </a:r>
          </a:p>
          <a:p>
            <a:pPr marL="1295400" lvl="2" indent="-381000"/>
            <a:r>
              <a:rPr lang="en-US" sz="2200" dirty="0" smtClean="0"/>
              <a:t>New technology</a:t>
            </a:r>
          </a:p>
          <a:p>
            <a:pPr marL="1295400" lvl="2" indent="-381000"/>
            <a:r>
              <a:rPr lang="en-US" sz="2200" dirty="0" smtClean="0"/>
              <a:t>Workforce diversity that requires changing skill requirements</a:t>
            </a:r>
          </a:p>
          <a:p>
            <a:pPr marL="1295400" lvl="2" indent="-381000"/>
            <a:r>
              <a:rPr lang="en-US" sz="2200" dirty="0" smtClean="0"/>
              <a:t>Continuous improvement</a:t>
            </a:r>
          </a:p>
          <a:p>
            <a:pPr marL="1295400" lvl="2" indent="-381000"/>
            <a:r>
              <a:rPr lang="en-US" sz="2200" dirty="0" smtClean="0"/>
              <a:t>Decentralization</a:t>
            </a:r>
          </a:p>
          <a:p>
            <a:pPr marL="1295400" lvl="2" indent="-381000"/>
            <a:r>
              <a:rPr lang="en-US" sz="2200" dirty="0" smtClean="0"/>
              <a:t>Employee involvement and ethics</a:t>
            </a:r>
            <a:r>
              <a:rPr lang="en-US" sz="2200" b="1" dirty="0" smtClean="0"/>
              <a:t>.</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fontScale="92500" lnSpcReduction="20000"/>
          </a:bodyPr>
          <a:lstStyle/>
          <a:p>
            <a:pPr>
              <a:buNone/>
            </a:pPr>
            <a:r>
              <a:rPr lang="en-US" sz="2400" b="1" dirty="0" smtClean="0"/>
              <a:t>2. Government legislations</a:t>
            </a:r>
          </a:p>
          <a:p>
            <a:pPr marL="914400" lvl="1" indent="-457200">
              <a:lnSpc>
                <a:spcPct val="90000"/>
              </a:lnSpc>
            </a:pPr>
            <a:r>
              <a:rPr lang="en-US" sz="2200" dirty="0" smtClean="0"/>
              <a:t>Laws and regulations that  benefit the workers and protects them in the workplace.</a:t>
            </a:r>
          </a:p>
          <a:p>
            <a:pPr marL="914400" lvl="1" indent="-457200">
              <a:lnSpc>
                <a:spcPct val="90000"/>
              </a:lnSpc>
              <a:buNone/>
            </a:pPr>
            <a:endParaRPr lang="en-US" sz="2200" dirty="0" smtClean="0"/>
          </a:p>
          <a:p>
            <a:pPr marL="1295400" lvl="2" indent="-381000">
              <a:lnSpc>
                <a:spcPct val="90000"/>
              </a:lnSpc>
            </a:pPr>
            <a:r>
              <a:rPr lang="en-US" sz="2200" dirty="0" smtClean="0"/>
              <a:t>Leave benefit ( sick, vacation, maternity and </a:t>
            </a:r>
          </a:p>
          <a:p>
            <a:pPr marL="1295400" lvl="2" indent="-381000">
              <a:lnSpc>
                <a:spcPct val="90000"/>
              </a:lnSpc>
            </a:pPr>
            <a:r>
              <a:rPr lang="en-US" sz="2200" dirty="0" smtClean="0"/>
              <a:t>Other)</a:t>
            </a:r>
          </a:p>
          <a:p>
            <a:pPr marL="1295400" lvl="2" indent="-381000">
              <a:lnSpc>
                <a:spcPct val="90000"/>
              </a:lnSpc>
            </a:pPr>
            <a:r>
              <a:rPr lang="en-US" sz="2200" dirty="0" smtClean="0"/>
              <a:t>Civil rights act</a:t>
            </a:r>
          </a:p>
          <a:p>
            <a:pPr marL="1295400" lvl="2" indent="-381000">
              <a:lnSpc>
                <a:spcPct val="90000"/>
              </a:lnSpc>
            </a:pPr>
            <a:r>
              <a:rPr lang="en-US" sz="2200" dirty="0" smtClean="0"/>
              <a:t>Wages act</a:t>
            </a:r>
          </a:p>
          <a:p>
            <a:pPr marL="1295400" lvl="2" indent="-381000">
              <a:lnSpc>
                <a:spcPct val="90000"/>
              </a:lnSpc>
            </a:pPr>
            <a:r>
              <a:rPr lang="en-US" sz="2200" dirty="0" smtClean="0"/>
              <a:t>Person with disability act</a:t>
            </a:r>
          </a:p>
          <a:p>
            <a:pPr marL="1295400" lvl="2" indent="-381000">
              <a:lnSpc>
                <a:spcPct val="90000"/>
              </a:lnSpc>
            </a:pPr>
            <a:r>
              <a:rPr lang="en-US" sz="2200" dirty="0" smtClean="0"/>
              <a:t>Gender act.. etc</a:t>
            </a:r>
          </a:p>
          <a:p>
            <a:pPr marL="1295400" lvl="2" indent="-381000">
              <a:lnSpc>
                <a:spcPct val="90000"/>
              </a:lnSpc>
            </a:pPr>
            <a:r>
              <a:rPr lang="en-US" sz="2200" dirty="0" smtClean="0"/>
              <a:t>Labor union</a:t>
            </a:r>
            <a:endParaRPr lang="ru-RU" sz="2200" dirty="0"/>
          </a:p>
        </p:txBody>
      </p:sp>
      <p:sp>
        <p:nvSpPr>
          <p:cNvPr id="4" name="Заголовок 1"/>
          <p:cNvSpPr>
            <a:spLocks noGrp="1"/>
          </p:cNvSpPr>
          <p:nvPr>
            <p:ph type="title"/>
          </p:nvPr>
        </p:nvSpPr>
        <p:spPr/>
        <p:txBody>
          <a:bodyPr/>
          <a:lstStyle/>
          <a:p>
            <a:r>
              <a:rPr lang="en-US" dirty="0" smtClean="0"/>
              <a:t>External Elements Affecting Human Resources</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fontScale="92500" lnSpcReduction="10000"/>
          </a:bodyPr>
          <a:lstStyle/>
          <a:p>
            <a:pPr marL="533400" indent="-533400">
              <a:buNone/>
            </a:pPr>
            <a:r>
              <a:rPr lang="en-US" sz="2600" b="1" dirty="0" smtClean="0"/>
              <a:t>3. Labor Unions</a:t>
            </a:r>
          </a:p>
          <a:p>
            <a:pPr marL="533400" indent="-533400"/>
            <a:endParaRPr lang="en-US" dirty="0" smtClean="0"/>
          </a:p>
          <a:p>
            <a:pPr marL="914400" lvl="1" indent="-457200"/>
            <a:r>
              <a:rPr lang="en-US" sz="2400" dirty="0" smtClean="0"/>
              <a:t>Labor union exist to assist workers in dealing with the management</a:t>
            </a:r>
          </a:p>
          <a:p>
            <a:pPr marL="914400" lvl="1" indent="-457200"/>
            <a:r>
              <a:rPr lang="en-US" sz="2400" dirty="0" smtClean="0"/>
              <a:t>with a third party representative, </a:t>
            </a:r>
          </a:p>
          <a:p>
            <a:pPr marL="914400" lvl="1" indent="-457200"/>
            <a:r>
              <a:rPr lang="en-US" sz="2400" dirty="0" smtClean="0"/>
              <a:t>To secure wages</a:t>
            </a:r>
          </a:p>
          <a:p>
            <a:pPr marL="914400" lvl="1" indent="-457200"/>
            <a:r>
              <a:rPr lang="en-US" sz="2400" dirty="0" smtClean="0"/>
              <a:t>Hours</a:t>
            </a:r>
          </a:p>
          <a:p>
            <a:pPr marL="914400" lvl="1" indent="-457200"/>
            <a:r>
              <a:rPr lang="en-US" sz="2400" dirty="0" smtClean="0"/>
              <a:t>Benefits </a:t>
            </a:r>
          </a:p>
          <a:p>
            <a:pPr marL="914400" lvl="1" indent="-457200"/>
            <a:r>
              <a:rPr lang="en-US" sz="2400" dirty="0" smtClean="0"/>
              <a:t>And other terms of condition of employment</a:t>
            </a:r>
          </a:p>
          <a:p>
            <a:endParaRPr lang="ru-RU" dirty="0"/>
          </a:p>
        </p:txBody>
      </p:sp>
      <p:sp>
        <p:nvSpPr>
          <p:cNvPr id="4" name="Заголовок 1"/>
          <p:cNvSpPr>
            <a:spLocks noGrp="1"/>
          </p:cNvSpPr>
          <p:nvPr>
            <p:ph type="title"/>
          </p:nvPr>
        </p:nvSpPr>
        <p:spPr/>
        <p:txBody>
          <a:bodyPr/>
          <a:lstStyle/>
          <a:p>
            <a:r>
              <a:rPr lang="en-US" dirty="0" smtClean="0"/>
              <a:t>External Elements Affecting Human Resources</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External Elements Affecting Human Resources</a:t>
            </a:r>
            <a:endParaRPr lang="ru-RU" dirty="0"/>
          </a:p>
        </p:txBody>
      </p:sp>
      <p:sp>
        <p:nvSpPr>
          <p:cNvPr id="3" name="Содержимое 2"/>
          <p:cNvSpPr>
            <a:spLocks noGrp="1"/>
          </p:cNvSpPr>
          <p:nvPr>
            <p:ph idx="1"/>
          </p:nvPr>
        </p:nvSpPr>
        <p:spPr/>
        <p:txBody>
          <a:bodyPr>
            <a:normAutofit fontScale="92500" lnSpcReduction="10000"/>
          </a:bodyPr>
          <a:lstStyle/>
          <a:p>
            <a:pPr marL="533400" indent="-533400">
              <a:lnSpc>
                <a:spcPct val="90000"/>
              </a:lnSpc>
              <a:buNone/>
            </a:pPr>
            <a:r>
              <a:rPr lang="en-US" sz="2400" b="1" dirty="0" smtClean="0"/>
              <a:t>4. Management Thought</a:t>
            </a:r>
          </a:p>
          <a:p>
            <a:pPr marL="533400" indent="-533400">
              <a:lnSpc>
                <a:spcPct val="90000"/>
              </a:lnSpc>
            </a:pPr>
            <a:r>
              <a:rPr lang="en-US" sz="2200" b="1" dirty="0" smtClean="0"/>
              <a:t>Frederick Taylor</a:t>
            </a:r>
          </a:p>
          <a:p>
            <a:pPr marL="914400" lvl="1" indent="-457200">
              <a:lnSpc>
                <a:spcPct val="90000"/>
              </a:lnSpc>
            </a:pPr>
            <a:r>
              <a:rPr lang="en-US" sz="1900" dirty="0" smtClean="0"/>
              <a:t>Scientific management </a:t>
            </a:r>
          </a:p>
          <a:p>
            <a:pPr marL="914400" lvl="1" indent="-457200">
              <a:lnSpc>
                <a:spcPct val="90000"/>
              </a:lnSpc>
            </a:pPr>
            <a:r>
              <a:rPr lang="en-US" sz="1900" dirty="0" smtClean="0"/>
              <a:t>Specialization of labor </a:t>
            </a:r>
          </a:p>
          <a:p>
            <a:pPr marL="914400" lvl="1" indent="-457200">
              <a:lnSpc>
                <a:spcPct val="90000"/>
              </a:lnSpc>
            </a:pPr>
            <a:r>
              <a:rPr lang="en-US" sz="1900" dirty="0" smtClean="0"/>
              <a:t>Reward </a:t>
            </a:r>
            <a:endParaRPr lang="en-US" sz="1900" b="1" dirty="0" smtClean="0"/>
          </a:p>
          <a:p>
            <a:pPr marL="533400" indent="-533400">
              <a:lnSpc>
                <a:spcPct val="90000"/>
              </a:lnSpc>
            </a:pPr>
            <a:r>
              <a:rPr lang="en-US" sz="2200" b="1" dirty="0" smtClean="0"/>
              <a:t>Henry </a:t>
            </a:r>
            <a:r>
              <a:rPr lang="en-US" sz="2200" b="1" dirty="0" err="1" smtClean="0"/>
              <a:t>Fayol</a:t>
            </a:r>
            <a:endParaRPr lang="en-US" sz="2200" b="1" dirty="0" smtClean="0"/>
          </a:p>
          <a:p>
            <a:pPr marL="914400" lvl="1" indent="-457200">
              <a:lnSpc>
                <a:spcPct val="90000"/>
              </a:lnSpc>
            </a:pPr>
            <a:r>
              <a:rPr lang="en-US" sz="1900" dirty="0" smtClean="0"/>
              <a:t>Divided the organization into six- technical, commercial, financial, security, accounting and managerial</a:t>
            </a:r>
          </a:p>
          <a:p>
            <a:pPr marL="914400" lvl="1" indent="-457200">
              <a:lnSpc>
                <a:spcPct val="90000"/>
              </a:lnSpc>
            </a:pPr>
            <a:r>
              <a:rPr lang="en-US" sz="1900" dirty="0" smtClean="0"/>
              <a:t>14 principles of management </a:t>
            </a:r>
          </a:p>
          <a:p>
            <a:pPr marL="533400" indent="-533400">
              <a:lnSpc>
                <a:spcPct val="90000"/>
              </a:lnSpc>
            </a:pPr>
            <a:r>
              <a:rPr lang="en-US" sz="2200" b="1" dirty="0" smtClean="0"/>
              <a:t>Max </a:t>
            </a:r>
            <a:r>
              <a:rPr lang="en-US" sz="2200" b="1" dirty="0" err="1" smtClean="0"/>
              <a:t>weber</a:t>
            </a:r>
            <a:endParaRPr lang="en-US" sz="2200" dirty="0" smtClean="0"/>
          </a:p>
          <a:p>
            <a:pPr marL="914400" lvl="1" indent="-457200">
              <a:lnSpc>
                <a:spcPct val="90000"/>
              </a:lnSpc>
            </a:pPr>
            <a:r>
              <a:rPr lang="en-US" sz="1900" dirty="0" smtClean="0"/>
              <a:t>Bureaucratic organization </a:t>
            </a:r>
            <a:endParaRPr lang="en-US" sz="2200" dirty="0" smtClean="0"/>
          </a:p>
          <a:p>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2.7. Human </a:t>
            </a:r>
            <a:r>
              <a:rPr lang="en-US" dirty="0" smtClean="0"/>
              <a:t>Resources </a:t>
            </a:r>
            <a:r>
              <a:rPr lang="en-US" dirty="0"/>
              <a:t>Demand Forecast</a:t>
            </a:r>
          </a:p>
        </p:txBody>
      </p:sp>
      <p:sp>
        <p:nvSpPr>
          <p:cNvPr id="38915" name="Rectangle 3"/>
          <p:cNvSpPr>
            <a:spLocks noGrp="1" noChangeArrowheads="1"/>
          </p:cNvSpPr>
          <p:nvPr>
            <p:ph type="body" idx="1"/>
          </p:nvPr>
        </p:nvSpPr>
        <p:spPr/>
        <p:txBody>
          <a:bodyPr>
            <a:normAutofit/>
          </a:bodyPr>
          <a:lstStyle/>
          <a:p>
            <a:pPr algn="just"/>
            <a:r>
              <a:rPr lang="en-US" sz="2800" dirty="0"/>
              <a:t>Demand forecasting is the process of estimating the quantity and quality of people required to meet future needs of the </a:t>
            </a:r>
            <a:r>
              <a:rPr lang="en-US" sz="2800" dirty="0" smtClean="0"/>
              <a:t>organization.</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2.7.1. Forecasting </a:t>
            </a:r>
            <a:r>
              <a:rPr lang="en-US" dirty="0"/>
              <a:t>Techniques</a:t>
            </a:r>
          </a:p>
        </p:txBody>
      </p:sp>
      <p:sp>
        <p:nvSpPr>
          <p:cNvPr id="39939" name="Rectangle 3"/>
          <p:cNvSpPr>
            <a:spLocks noGrp="1" noChangeArrowheads="1"/>
          </p:cNvSpPr>
          <p:nvPr>
            <p:ph type="body" idx="1"/>
          </p:nvPr>
        </p:nvSpPr>
        <p:spPr>
          <a:noFill/>
        </p:spPr>
        <p:txBody>
          <a:bodyPr>
            <a:normAutofit/>
          </a:bodyPr>
          <a:lstStyle/>
          <a:p>
            <a:r>
              <a:rPr lang="en-US" sz="2400" dirty="0">
                <a:hlinkClick r:id="rId2" action="ppaction://hlinkpres?slideindex=1&amp;slidetitle="/>
              </a:rPr>
              <a:t>Ratio trends analysis</a:t>
            </a:r>
            <a:endParaRPr lang="en-US" sz="2400" dirty="0"/>
          </a:p>
          <a:p>
            <a:r>
              <a:rPr lang="en-US" sz="2400" dirty="0">
                <a:hlinkClick r:id="rId3" action="ppaction://hlinkpres?slideindex=1&amp;slidetitle="/>
              </a:rPr>
              <a:t>Regression analysis</a:t>
            </a:r>
            <a:endParaRPr lang="en-US" sz="2400" dirty="0"/>
          </a:p>
          <a:p>
            <a:r>
              <a:rPr lang="en-US" sz="2400" dirty="0">
                <a:hlinkClick r:id="rId4" action="ppaction://hlinkpres?slideindex=1&amp;slidetitle="/>
              </a:rPr>
              <a:t>Work study techniques</a:t>
            </a:r>
            <a:endParaRPr lang="en-US" sz="2400" dirty="0"/>
          </a:p>
          <a:p>
            <a:r>
              <a:rPr lang="en-US" sz="2400" dirty="0">
                <a:hlinkClick r:id="rId5" action="ppaction://hlinkpres?slideindex=1&amp;slidetitle="/>
              </a:rPr>
              <a:t>Delphi techniques</a:t>
            </a:r>
            <a:endParaRPr lang="en-US" sz="2400" dirty="0"/>
          </a:p>
          <a:p>
            <a:r>
              <a:rPr lang="en-US" sz="2400" dirty="0">
                <a:hlinkClick r:id="rId6" action="ppaction://hlinkpres?slideindex=1&amp;slidetitle="/>
              </a:rPr>
              <a:t>Managerial judgments</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77334" y="609600"/>
            <a:ext cx="8596668" cy="1009338"/>
          </a:xfrm>
        </p:spPr>
        <p:txBody>
          <a:bodyPr/>
          <a:lstStyle/>
          <a:p>
            <a:r>
              <a:rPr lang="en-US" dirty="0" smtClean="0"/>
              <a:t>2.0. HRM </a:t>
            </a:r>
            <a:r>
              <a:rPr lang="en-US" dirty="0"/>
              <a:t>Meaning and Definition</a:t>
            </a:r>
          </a:p>
        </p:txBody>
      </p:sp>
      <p:sp>
        <p:nvSpPr>
          <p:cNvPr id="16389" name="Text Box 5"/>
          <p:cNvSpPr txBox="1">
            <a:spLocks noChangeArrowheads="1"/>
          </p:cNvSpPr>
          <p:nvPr/>
        </p:nvSpPr>
        <p:spPr bwMode="auto">
          <a:xfrm>
            <a:off x="1422399" y="1936750"/>
            <a:ext cx="7841521" cy="3280898"/>
          </a:xfrm>
          <a:prstGeom prst="rect">
            <a:avLst/>
          </a:prstGeom>
          <a:noFill/>
          <a:ln w="9525">
            <a:noFill/>
            <a:miter lim="800000"/>
            <a:headEnd/>
            <a:tailEnd/>
          </a:ln>
          <a:effectLst/>
        </p:spPr>
        <p:txBody>
          <a:bodyPr wrap="square">
            <a:spAutoFit/>
          </a:bodyPr>
          <a:lstStyle/>
          <a:p>
            <a:pPr algn="just">
              <a:spcBef>
                <a:spcPct val="20000"/>
              </a:spcBef>
              <a:buClr>
                <a:schemeClr val="tx2"/>
              </a:buClr>
              <a:buSzPct val="70000"/>
              <a:buFont typeface="Wingdings" pitchFamily="2" charset="2"/>
              <a:buNone/>
            </a:pPr>
            <a:r>
              <a:rPr lang="en-US" sz="2800" dirty="0"/>
              <a:t>Human Resource Management is also a function of management, concerned with hiring, motivating and maintaining people in an </a:t>
            </a:r>
            <a:r>
              <a:rPr lang="en-US" sz="2800" dirty="0" smtClean="0"/>
              <a:t>organization.</a:t>
            </a:r>
            <a:endParaRPr lang="en-US" sz="2800" dirty="0"/>
          </a:p>
          <a:p>
            <a:pPr algn="just">
              <a:spcBef>
                <a:spcPct val="20000"/>
              </a:spcBef>
              <a:buClr>
                <a:schemeClr val="tx2"/>
              </a:buClr>
              <a:buSzPct val="70000"/>
              <a:buFont typeface="Wingdings" pitchFamily="2" charset="2"/>
              <a:buNone/>
            </a:pPr>
            <a:endParaRPr lang="en-US" sz="2800" dirty="0"/>
          </a:p>
          <a:p>
            <a:pPr algn="just">
              <a:spcBef>
                <a:spcPct val="20000"/>
              </a:spcBef>
              <a:buClr>
                <a:schemeClr val="tx2"/>
              </a:buClr>
              <a:buSzPct val="70000"/>
              <a:buFont typeface="Wingdings" pitchFamily="2" charset="2"/>
              <a:buNone/>
            </a:pPr>
            <a:r>
              <a:rPr lang="en-US" sz="2800" dirty="0"/>
              <a:t>It focuses on people in the </a:t>
            </a:r>
            <a:r>
              <a:rPr lang="en-US" sz="2800" dirty="0" smtClean="0"/>
              <a:t>organization.</a:t>
            </a:r>
            <a:endParaRPr lang="en-US" sz="2800" dirty="0"/>
          </a:p>
          <a:p>
            <a:pPr algn="just"/>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2.7.2. HR </a:t>
            </a:r>
            <a:r>
              <a:rPr lang="en-US" dirty="0"/>
              <a:t>Supply Forecast</a:t>
            </a:r>
          </a:p>
        </p:txBody>
      </p:sp>
      <p:sp>
        <p:nvSpPr>
          <p:cNvPr id="40963" name="Rectangle 3"/>
          <p:cNvSpPr>
            <a:spLocks noGrp="1" noChangeArrowheads="1"/>
          </p:cNvSpPr>
          <p:nvPr>
            <p:ph type="body" idx="1"/>
          </p:nvPr>
        </p:nvSpPr>
        <p:spPr/>
        <p:txBody>
          <a:bodyPr>
            <a:normAutofit lnSpcReduction="10000"/>
          </a:bodyPr>
          <a:lstStyle/>
          <a:p>
            <a:pPr algn="just"/>
            <a:r>
              <a:rPr lang="en-US" sz="2400" dirty="0"/>
              <a:t>Supply forecast determines whether the HR department will be able to procure the required number of personnel. Specifically, supply forecast measures the number of people likely to be available from within and outside an </a:t>
            </a:r>
            <a:r>
              <a:rPr lang="en-US" sz="2400" dirty="0" smtClean="0"/>
              <a:t>organization.</a:t>
            </a:r>
          </a:p>
          <a:p>
            <a:pPr>
              <a:buFont typeface="Wingdings" pitchFamily="2" charset="2"/>
              <a:buNone/>
            </a:pPr>
            <a:r>
              <a:rPr lang="en-US" sz="2000" dirty="0" smtClean="0"/>
              <a:t>The supply analysis covers:</a:t>
            </a:r>
          </a:p>
          <a:p>
            <a:pPr>
              <a:buFont typeface="Wingdings" pitchFamily="2" charset="2"/>
              <a:buNone/>
            </a:pPr>
            <a:endParaRPr lang="en-US" sz="2000" dirty="0" smtClean="0"/>
          </a:p>
          <a:p>
            <a:pPr lvl="1"/>
            <a:r>
              <a:rPr lang="en-US" sz="1800" dirty="0" smtClean="0"/>
              <a:t>Existing human resources</a:t>
            </a:r>
          </a:p>
          <a:p>
            <a:pPr lvl="1"/>
            <a:r>
              <a:rPr lang="en-US" sz="1800" dirty="0" smtClean="0"/>
              <a:t>Internal source of supply</a:t>
            </a:r>
          </a:p>
          <a:p>
            <a:pPr lvl="1"/>
            <a:r>
              <a:rPr lang="en-US" sz="1800" dirty="0" smtClean="0"/>
              <a:t>External source of supply</a:t>
            </a:r>
          </a:p>
          <a:p>
            <a:pPr algn="just"/>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2.8. Job </a:t>
            </a:r>
            <a:r>
              <a:rPr lang="en-US" dirty="0"/>
              <a:t>Analysis</a:t>
            </a:r>
          </a:p>
        </p:txBody>
      </p:sp>
      <p:sp>
        <p:nvSpPr>
          <p:cNvPr id="44035" name="Rectangle 3"/>
          <p:cNvSpPr>
            <a:spLocks noGrp="1" noChangeArrowheads="1"/>
          </p:cNvSpPr>
          <p:nvPr>
            <p:ph type="body" idx="1"/>
          </p:nvPr>
        </p:nvSpPr>
        <p:spPr/>
        <p:txBody>
          <a:bodyPr/>
          <a:lstStyle/>
          <a:p>
            <a:pPr algn="just"/>
            <a:r>
              <a:rPr lang="en-US" dirty="0" smtClean="0"/>
              <a:t>Job may be defined as “collection or aggregation of tasks, duties and responsibilities which as a whole, are regarded as a regular assignment to individual employees.” </a:t>
            </a:r>
          </a:p>
          <a:p>
            <a:pPr algn="just"/>
            <a:endParaRPr lang="en-US" dirty="0" smtClean="0"/>
          </a:p>
          <a:p>
            <a:pPr algn="just"/>
            <a:r>
              <a:rPr lang="en-US" dirty="0" smtClean="0"/>
              <a:t>Job </a:t>
            </a:r>
            <a:r>
              <a:rPr lang="en-US" dirty="0"/>
              <a:t>Analysis is the process of studying and collecting information relating to the operations and responsibilities of a specific job. The immediate products of this analysis are job description and job specification.</a:t>
            </a:r>
          </a:p>
          <a:p>
            <a:pPr algn="just"/>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1828801" y="1828800"/>
            <a:ext cx="9751484" cy="4114800"/>
          </a:xfrm>
        </p:spPr>
        <p:txBody>
          <a:bodyPr>
            <a:normAutofit lnSpcReduction="10000"/>
          </a:bodyPr>
          <a:lstStyle/>
          <a:p>
            <a:pPr>
              <a:lnSpc>
                <a:spcPct val="90000"/>
              </a:lnSpc>
            </a:pPr>
            <a:r>
              <a:rPr lang="en-US" sz="2400" dirty="0"/>
              <a:t>Collecting and recording job information</a:t>
            </a:r>
          </a:p>
          <a:p>
            <a:pPr>
              <a:lnSpc>
                <a:spcPct val="90000"/>
              </a:lnSpc>
            </a:pPr>
            <a:endParaRPr lang="en-US" sz="2400" dirty="0"/>
          </a:p>
          <a:p>
            <a:pPr>
              <a:lnSpc>
                <a:spcPct val="90000"/>
              </a:lnSpc>
            </a:pPr>
            <a:r>
              <a:rPr lang="en-US" sz="2400" dirty="0"/>
              <a:t>Checking the job information for accuracy</a:t>
            </a:r>
          </a:p>
          <a:p>
            <a:pPr>
              <a:lnSpc>
                <a:spcPct val="90000"/>
              </a:lnSpc>
            </a:pPr>
            <a:endParaRPr lang="en-US" sz="2400" dirty="0"/>
          </a:p>
          <a:p>
            <a:pPr>
              <a:lnSpc>
                <a:spcPct val="90000"/>
              </a:lnSpc>
            </a:pPr>
            <a:r>
              <a:rPr lang="en-US" sz="2400" dirty="0"/>
              <a:t>Writing job description based on information</a:t>
            </a:r>
          </a:p>
          <a:p>
            <a:pPr>
              <a:lnSpc>
                <a:spcPct val="90000"/>
              </a:lnSpc>
            </a:pPr>
            <a:endParaRPr lang="en-US" sz="2400" dirty="0"/>
          </a:p>
          <a:p>
            <a:pPr>
              <a:lnSpc>
                <a:spcPct val="90000"/>
              </a:lnSpc>
            </a:pPr>
            <a:r>
              <a:rPr lang="en-US" sz="2400" dirty="0"/>
              <a:t>Using the information to determine the skill, abilities and knowledge</a:t>
            </a:r>
          </a:p>
          <a:p>
            <a:pPr>
              <a:lnSpc>
                <a:spcPct val="90000"/>
              </a:lnSpc>
            </a:pPr>
            <a:endParaRPr lang="en-US" sz="2400" dirty="0"/>
          </a:p>
          <a:p>
            <a:pPr>
              <a:lnSpc>
                <a:spcPct val="90000"/>
              </a:lnSpc>
            </a:pPr>
            <a:r>
              <a:rPr lang="en-US" sz="2400" dirty="0"/>
              <a:t>Updating the information from time to time</a:t>
            </a:r>
          </a:p>
          <a:p>
            <a:pPr>
              <a:lnSpc>
                <a:spcPct val="90000"/>
              </a:lnSpc>
              <a:spcBef>
                <a:spcPct val="0"/>
              </a:spcBef>
              <a:buClrTx/>
              <a:buSzTx/>
              <a:buFontTx/>
              <a:buBlip>
                <a:blip r:embed="rId2"/>
              </a:buBlip>
            </a:pPr>
            <a:endParaRPr lang="en-US" sz="2400" dirty="0"/>
          </a:p>
        </p:txBody>
      </p:sp>
      <p:sp>
        <p:nvSpPr>
          <p:cNvPr id="4" name="Rectangle 2"/>
          <p:cNvSpPr>
            <a:spLocks noGrp="1" noChangeArrowheads="1"/>
          </p:cNvSpPr>
          <p:nvPr>
            <p:ph type="title"/>
          </p:nvPr>
        </p:nvSpPr>
        <p:spPr>
          <a:xfrm>
            <a:off x="677334" y="609600"/>
            <a:ext cx="8596668" cy="1320800"/>
          </a:xfrm>
        </p:spPr>
        <p:txBody>
          <a:bodyPr/>
          <a:lstStyle/>
          <a:p>
            <a:r>
              <a:rPr lang="en-US" dirty="0" smtClean="0"/>
              <a:t>2.8.1. Job </a:t>
            </a:r>
            <a:r>
              <a:rPr lang="en-US" dirty="0" smtClean="0"/>
              <a:t>Analysis Involves following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Oval 4"/>
          <p:cNvSpPr>
            <a:spLocks noChangeArrowheads="1"/>
          </p:cNvSpPr>
          <p:nvPr/>
        </p:nvSpPr>
        <p:spPr bwMode="auto">
          <a:xfrm>
            <a:off x="2133600" y="1612250"/>
            <a:ext cx="6144126" cy="886326"/>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endParaRPr lang="en-US" sz="1400" b="1" u="sng">
              <a:latin typeface="Times New Roman" pitchFamily="18" charset="0"/>
              <a:cs typeface="Times New Roman" pitchFamily="18" charset="0"/>
            </a:endParaRPr>
          </a:p>
          <a:p>
            <a:pPr algn="ctr"/>
            <a:r>
              <a:rPr lang="en-US" sz="2000" b="1" u="sng">
                <a:latin typeface="Times New Roman" pitchFamily="18" charset="0"/>
                <a:cs typeface="Times New Roman" pitchFamily="18" charset="0"/>
              </a:rPr>
              <a:t>Use of Job Analysis Information </a:t>
            </a:r>
            <a:endParaRPr lang="en-US" sz="2000" b="1">
              <a:latin typeface="Times New Roman" pitchFamily="18" charset="0"/>
              <a:cs typeface="Times New Roman" pitchFamily="18" charset="0"/>
            </a:endParaRPr>
          </a:p>
          <a:p>
            <a:pPr algn="ctr"/>
            <a:endParaRPr lang="en-US" sz="2000" b="1" u="sng">
              <a:latin typeface="Times New Roman" pitchFamily="18" charset="0"/>
              <a:cs typeface="Times New Roman" pitchFamily="18" charset="0"/>
            </a:endParaRPr>
          </a:p>
        </p:txBody>
      </p:sp>
      <p:sp>
        <p:nvSpPr>
          <p:cNvPr id="50181" name="Line 5"/>
          <p:cNvSpPr>
            <a:spLocks noChangeShapeType="1"/>
          </p:cNvSpPr>
          <p:nvPr/>
        </p:nvSpPr>
        <p:spPr bwMode="auto">
          <a:xfrm>
            <a:off x="5325952" y="2550076"/>
            <a:ext cx="0" cy="233244"/>
          </a:xfrm>
          <a:prstGeom prst="line">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ru-RU" sz="1400"/>
          </a:p>
        </p:txBody>
      </p:sp>
      <p:sp>
        <p:nvSpPr>
          <p:cNvPr id="50182" name="Rectangle 6"/>
          <p:cNvSpPr>
            <a:spLocks noChangeArrowheads="1"/>
          </p:cNvSpPr>
          <p:nvPr/>
        </p:nvSpPr>
        <p:spPr bwMode="auto">
          <a:xfrm>
            <a:off x="3267232" y="2861198"/>
            <a:ext cx="4069486" cy="55978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1400">
                <a:latin typeface="Times New Roman" pitchFamily="18" charset="0"/>
              </a:rPr>
              <a:t>Job description and</a:t>
            </a:r>
          </a:p>
          <a:p>
            <a:pPr algn="ctr"/>
            <a:r>
              <a:rPr lang="en-US" sz="1400">
                <a:latin typeface="Times New Roman" pitchFamily="18" charset="0"/>
              </a:rPr>
              <a:t>Job Specification</a:t>
            </a:r>
          </a:p>
        </p:txBody>
      </p:sp>
      <p:sp>
        <p:nvSpPr>
          <p:cNvPr id="50183" name="Line 7"/>
          <p:cNvSpPr>
            <a:spLocks noChangeShapeType="1"/>
          </p:cNvSpPr>
          <p:nvPr/>
        </p:nvSpPr>
        <p:spPr bwMode="auto">
          <a:xfrm>
            <a:off x="5350016" y="3461510"/>
            <a:ext cx="0" cy="139946"/>
          </a:xfrm>
          <a:prstGeom prst="line">
            <a:avLst/>
          </a:prstGeom>
          <a:ln>
            <a:headEnd/>
            <a:tailEnd/>
          </a:ln>
        </p:spPr>
        <p:style>
          <a:lnRef idx="2">
            <a:schemeClr val="accent2"/>
          </a:lnRef>
          <a:fillRef idx="1">
            <a:schemeClr val="lt1"/>
          </a:fillRef>
          <a:effectRef idx="0">
            <a:schemeClr val="accent2"/>
          </a:effectRef>
          <a:fontRef idx="minor">
            <a:schemeClr val="dk1"/>
          </a:fontRef>
        </p:style>
        <p:txBody>
          <a:bodyPr/>
          <a:lstStyle/>
          <a:p>
            <a:endParaRPr lang="ru-RU" sz="1400"/>
          </a:p>
        </p:txBody>
      </p:sp>
      <p:sp>
        <p:nvSpPr>
          <p:cNvPr id="50184" name="Line 8"/>
          <p:cNvSpPr>
            <a:spLocks noChangeShapeType="1"/>
          </p:cNvSpPr>
          <p:nvPr/>
        </p:nvSpPr>
        <p:spPr bwMode="auto">
          <a:xfrm>
            <a:off x="812800" y="3685680"/>
            <a:ext cx="8298560" cy="0"/>
          </a:xfrm>
          <a:prstGeom prst="line">
            <a:avLst/>
          </a:prstGeom>
          <a:ln>
            <a:headEnd/>
            <a:tailEnd/>
          </a:ln>
        </p:spPr>
        <p:style>
          <a:lnRef idx="2">
            <a:schemeClr val="accent2"/>
          </a:lnRef>
          <a:fillRef idx="1">
            <a:schemeClr val="lt1"/>
          </a:fillRef>
          <a:effectRef idx="0">
            <a:schemeClr val="accent2"/>
          </a:effectRef>
          <a:fontRef idx="minor">
            <a:schemeClr val="dk1"/>
          </a:fontRef>
        </p:style>
        <p:txBody>
          <a:bodyPr/>
          <a:lstStyle/>
          <a:p>
            <a:endParaRPr lang="ru-RU" sz="1400"/>
          </a:p>
        </p:txBody>
      </p:sp>
      <p:sp>
        <p:nvSpPr>
          <p:cNvPr id="50185" name="Rectangle 9"/>
          <p:cNvSpPr>
            <a:spLocks noChangeArrowheads="1"/>
          </p:cNvSpPr>
          <p:nvPr/>
        </p:nvSpPr>
        <p:spPr bwMode="auto">
          <a:xfrm>
            <a:off x="160421" y="4035661"/>
            <a:ext cx="1755465" cy="7930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1400">
                <a:latin typeface="Times New Roman" pitchFamily="18" charset="0"/>
              </a:rPr>
              <a:t>Recruiting </a:t>
            </a:r>
          </a:p>
          <a:p>
            <a:pPr algn="ctr"/>
            <a:r>
              <a:rPr lang="en-US" sz="1400">
                <a:latin typeface="Times New Roman" pitchFamily="18" charset="0"/>
              </a:rPr>
              <a:t>&amp;</a:t>
            </a:r>
          </a:p>
          <a:p>
            <a:pPr algn="ctr"/>
            <a:r>
              <a:rPr lang="en-US" sz="1400">
                <a:latin typeface="Times New Roman" pitchFamily="18" charset="0"/>
              </a:rPr>
              <a:t>Selection</a:t>
            </a:r>
          </a:p>
        </p:txBody>
      </p:sp>
      <p:sp>
        <p:nvSpPr>
          <p:cNvPr id="50186" name="Rectangle 10"/>
          <p:cNvSpPr>
            <a:spLocks noChangeArrowheads="1"/>
          </p:cNvSpPr>
          <p:nvPr/>
        </p:nvSpPr>
        <p:spPr bwMode="auto">
          <a:xfrm>
            <a:off x="2673684" y="4059725"/>
            <a:ext cx="1755465" cy="7930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1400" dirty="0">
                <a:latin typeface="Times New Roman" pitchFamily="18" charset="0"/>
              </a:rPr>
              <a:t>Performance</a:t>
            </a:r>
          </a:p>
          <a:p>
            <a:pPr algn="ctr"/>
            <a:r>
              <a:rPr lang="en-US" sz="1400" dirty="0">
                <a:latin typeface="Times New Roman" pitchFamily="18" charset="0"/>
              </a:rPr>
              <a:t>Appraisal</a:t>
            </a:r>
          </a:p>
        </p:txBody>
      </p:sp>
      <p:sp>
        <p:nvSpPr>
          <p:cNvPr id="50187" name="Rectangle 11"/>
          <p:cNvSpPr>
            <a:spLocks noChangeArrowheads="1"/>
          </p:cNvSpPr>
          <p:nvPr/>
        </p:nvSpPr>
        <p:spPr bwMode="auto">
          <a:xfrm>
            <a:off x="6332621" y="4083788"/>
            <a:ext cx="1755465" cy="7930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1400">
                <a:latin typeface="Times New Roman" pitchFamily="18" charset="0"/>
              </a:rPr>
              <a:t>Salary</a:t>
            </a:r>
          </a:p>
          <a:p>
            <a:pPr algn="ctr"/>
            <a:r>
              <a:rPr lang="en-US" sz="1400">
                <a:latin typeface="Times New Roman" pitchFamily="18" charset="0"/>
              </a:rPr>
              <a:t>&amp;</a:t>
            </a:r>
          </a:p>
          <a:p>
            <a:pPr algn="ctr"/>
            <a:r>
              <a:rPr lang="en-US" sz="1400">
                <a:latin typeface="Times New Roman" pitchFamily="18" charset="0"/>
              </a:rPr>
              <a:t>Wages</a:t>
            </a:r>
          </a:p>
        </p:txBody>
      </p:sp>
      <p:sp>
        <p:nvSpPr>
          <p:cNvPr id="50188" name="Rectangle 12"/>
          <p:cNvSpPr>
            <a:spLocks noChangeArrowheads="1"/>
          </p:cNvSpPr>
          <p:nvPr/>
        </p:nvSpPr>
        <p:spPr bwMode="auto">
          <a:xfrm>
            <a:off x="8641347" y="4047692"/>
            <a:ext cx="1755465" cy="7930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1400">
                <a:latin typeface="Times New Roman" pitchFamily="18" charset="0"/>
              </a:rPr>
              <a:t>Training</a:t>
            </a:r>
          </a:p>
          <a:p>
            <a:pPr algn="ctr"/>
            <a:r>
              <a:rPr lang="en-US" sz="1400">
                <a:latin typeface="Times New Roman" pitchFamily="18" charset="0"/>
              </a:rPr>
              <a:t>&amp;</a:t>
            </a:r>
          </a:p>
          <a:p>
            <a:pPr algn="ctr"/>
            <a:r>
              <a:rPr lang="en-US" sz="1400">
                <a:latin typeface="Times New Roman" pitchFamily="18" charset="0"/>
              </a:rPr>
              <a:t>Develop</a:t>
            </a:r>
          </a:p>
        </p:txBody>
      </p:sp>
      <p:sp>
        <p:nvSpPr>
          <p:cNvPr id="50189" name="Line 13"/>
          <p:cNvSpPr>
            <a:spLocks noChangeShapeType="1"/>
          </p:cNvSpPr>
          <p:nvPr/>
        </p:nvSpPr>
        <p:spPr bwMode="auto">
          <a:xfrm>
            <a:off x="800768" y="3675962"/>
            <a:ext cx="0" cy="326541"/>
          </a:xfrm>
          <a:prstGeom prst="line">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ru-RU" sz="1400"/>
          </a:p>
        </p:txBody>
      </p:sp>
      <p:sp>
        <p:nvSpPr>
          <p:cNvPr id="50190" name="Line 14"/>
          <p:cNvSpPr>
            <a:spLocks noChangeShapeType="1"/>
          </p:cNvSpPr>
          <p:nvPr/>
        </p:nvSpPr>
        <p:spPr bwMode="auto">
          <a:xfrm>
            <a:off x="3526547" y="3687994"/>
            <a:ext cx="0" cy="326541"/>
          </a:xfrm>
          <a:prstGeom prst="line">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ru-RU" sz="1400"/>
          </a:p>
        </p:txBody>
      </p:sp>
      <p:sp>
        <p:nvSpPr>
          <p:cNvPr id="50191" name="Line 15"/>
          <p:cNvSpPr>
            <a:spLocks noChangeShapeType="1"/>
          </p:cNvSpPr>
          <p:nvPr/>
        </p:nvSpPr>
        <p:spPr bwMode="auto">
          <a:xfrm>
            <a:off x="7233632" y="3724090"/>
            <a:ext cx="0" cy="326541"/>
          </a:xfrm>
          <a:prstGeom prst="line">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ru-RU" sz="1400"/>
          </a:p>
        </p:txBody>
      </p:sp>
      <p:sp>
        <p:nvSpPr>
          <p:cNvPr id="50192" name="Line 16"/>
          <p:cNvSpPr>
            <a:spLocks noChangeShapeType="1"/>
          </p:cNvSpPr>
          <p:nvPr/>
        </p:nvSpPr>
        <p:spPr bwMode="auto">
          <a:xfrm>
            <a:off x="9105231" y="3675982"/>
            <a:ext cx="0" cy="326541"/>
          </a:xfrm>
          <a:prstGeom prst="line">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ru-RU" sz="1400"/>
          </a:p>
        </p:txBody>
      </p:sp>
      <p:sp>
        <p:nvSpPr>
          <p:cNvPr id="50193" name="Rectangle 17"/>
          <p:cNvSpPr>
            <a:spLocks noChangeArrowheads="1"/>
          </p:cNvSpPr>
          <p:nvPr/>
        </p:nvSpPr>
        <p:spPr bwMode="auto">
          <a:xfrm>
            <a:off x="1469189" y="5050959"/>
            <a:ext cx="1755465" cy="55978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1400">
                <a:latin typeface="Times New Roman" pitchFamily="18" charset="0"/>
              </a:rPr>
              <a:t>Career </a:t>
            </a:r>
          </a:p>
          <a:p>
            <a:pPr algn="ctr"/>
            <a:r>
              <a:rPr lang="en-US" sz="1400">
                <a:latin typeface="Times New Roman" pitchFamily="18" charset="0"/>
              </a:rPr>
              <a:t>Planning</a:t>
            </a:r>
          </a:p>
        </p:txBody>
      </p:sp>
      <p:sp>
        <p:nvSpPr>
          <p:cNvPr id="50194" name="Line 18"/>
          <p:cNvSpPr>
            <a:spLocks noChangeShapeType="1"/>
          </p:cNvSpPr>
          <p:nvPr/>
        </p:nvSpPr>
        <p:spPr bwMode="auto">
          <a:xfrm>
            <a:off x="2298032" y="3713555"/>
            <a:ext cx="0" cy="1259516"/>
          </a:xfrm>
          <a:prstGeom prst="line">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ru-RU" sz="1400"/>
          </a:p>
        </p:txBody>
      </p:sp>
      <p:sp>
        <p:nvSpPr>
          <p:cNvPr id="50195" name="Line 19"/>
          <p:cNvSpPr>
            <a:spLocks noChangeShapeType="1"/>
          </p:cNvSpPr>
          <p:nvPr/>
        </p:nvSpPr>
        <p:spPr bwMode="auto">
          <a:xfrm>
            <a:off x="5350042" y="3737618"/>
            <a:ext cx="0" cy="1259516"/>
          </a:xfrm>
          <a:prstGeom prst="line">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ru-RU" sz="1400"/>
          </a:p>
        </p:txBody>
      </p:sp>
      <p:sp>
        <p:nvSpPr>
          <p:cNvPr id="50196" name="Rectangle 20"/>
          <p:cNvSpPr>
            <a:spLocks noChangeArrowheads="1"/>
          </p:cNvSpPr>
          <p:nvPr/>
        </p:nvSpPr>
        <p:spPr bwMode="auto">
          <a:xfrm>
            <a:off x="4509168" y="5099085"/>
            <a:ext cx="1755465" cy="55978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1400">
                <a:latin typeface="Times New Roman" pitchFamily="18" charset="0"/>
              </a:rPr>
              <a:t>Health &amp; </a:t>
            </a:r>
          </a:p>
          <a:p>
            <a:pPr algn="ctr"/>
            <a:r>
              <a:rPr lang="en-US" sz="1400">
                <a:latin typeface="Times New Roman" pitchFamily="18" charset="0"/>
              </a:rPr>
              <a:t>Safety</a:t>
            </a:r>
          </a:p>
        </p:txBody>
      </p:sp>
      <p:sp>
        <p:nvSpPr>
          <p:cNvPr id="50197" name="Line 21"/>
          <p:cNvSpPr>
            <a:spLocks noChangeShapeType="1"/>
          </p:cNvSpPr>
          <p:nvPr/>
        </p:nvSpPr>
        <p:spPr bwMode="auto">
          <a:xfrm>
            <a:off x="8324510" y="3713555"/>
            <a:ext cx="0" cy="1259516"/>
          </a:xfrm>
          <a:prstGeom prst="line">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a:lstStyle/>
          <a:p>
            <a:endParaRPr lang="ru-RU" sz="1400"/>
          </a:p>
        </p:txBody>
      </p:sp>
      <p:sp>
        <p:nvSpPr>
          <p:cNvPr id="50198" name="Rectangle 22"/>
          <p:cNvSpPr>
            <a:spLocks noChangeArrowheads="1"/>
          </p:cNvSpPr>
          <p:nvPr/>
        </p:nvSpPr>
        <p:spPr bwMode="auto">
          <a:xfrm>
            <a:off x="7555831" y="5062990"/>
            <a:ext cx="1755465" cy="55978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sz="1400" dirty="0">
                <a:latin typeface="Times New Roman" pitchFamily="18" charset="0"/>
              </a:rPr>
              <a:t>Employee </a:t>
            </a:r>
          </a:p>
          <a:p>
            <a:pPr algn="ctr"/>
            <a:r>
              <a:rPr lang="en-US" sz="1400" dirty="0">
                <a:latin typeface="Times New Roman" pitchFamily="18" charset="0"/>
              </a:rPr>
              <a:t>Discipline</a:t>
            </a:r>
          </a:p>
        </p:txBody>
      </p:sp>
      <p:sp>
        <p:nvSpPr>
          <p:cNvPr id="21" name="Заголовок 5"/>
          <p:cNvSpPr txBox="1">
            <a:spLocks/>
          </p:cNvSpPr>
          <p:nvPr/>
        </p:nvSpPr>
        <p:spPr>
          <a:xfrm>
            <a:off x="677334" y="368969"/>
            <a:ext cx="8596668" cy="13208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2.8.2.</a:t>
            </a:r>
            <a:r>
              <a:rPr kumimoji="0" lang="en-US" sz="3600" b="0" i="0" u="none" strike="noStrike" kern="1200" cap="none" spc="0" normalizeH="0" noProof="0" dirty="0" smtClean="0">
                <a:ln>
                  <a:noFill/>
                </a:ln>
                <a:solidFill>
                  <a:schemeClr val="accent1"/>
                </a:solidFill>
                <a:effectLst/>
                <a:uLnTx/>
                <a:uFillTx/>
                <a:latin typeface="+mj-lt"/>
                <a:ea typeface="+mj-ea"/>
                <a:cs typeface="+mj-cs"/>
              </a:rPr>
              <a:t> </a:t>
            </a: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Job </a:t>
            </a: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Analysis Information</a:t>
            </a:r>
            <a:endParaRPr kumimoji="0" lang="ru-RU" sz="3600" b="0" i="0" u="none"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ox(in)">
                                      <p:cBhvr>
                                        <p:cTn id="7" dur="500"/>
                                        <p:tgtEl>
                                          <p:spTgt spid="5018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0181"/>
                                        </p:tgtEl>
                                        <p:attrNameLst>
                                          <p:attrName>style.visibility</p:attrName>
                                        </p:attrNameLst>
                                      </p:cBhvr>
                                      <p:to>
                                        <p:strVal val="visible"/>
                                      </p:to>
                                    </p:set>
                                    <p:anim calcmode="lin" valueType="num">
                                      <p:cBhvr additive="base">
                                        <p:cTn id="11" dur="500" fill="hold"/>
                                        <p:tgtEl>
                                          <p:spTgt spid="50181"/>
                                        </p:tgtEl>
                                        <p:attrNameLst>
                                          <p:attrName>ppt_x</p:attrName>
                                        </p:attrNameLst>
                                      </p:cBhvr>
                                      <p:tavLst>
                                        <p:tav tm="0">
                                          <p:val>
                                            <p:strVal val="0-#ppt_w/2"/>
                                          </p:val>
                                        </p:tav>
                                        <p:tav tm="100000">
                                          <p:val>
                                            <p:strVal val="#ppt_x"/>
                                          </p:val>
                                        </p:tav>
                                      </p:tavLst>
                                    </p:anim>
                                    <p:anim calcmode="lin" valueType="num">
                                      <p:cBhvr additive="base">
                                        <p:cTn id="12" dur="500" fill="hold"/>
                                        <p:tgtEl>
                                          <p:spTgt spid="5018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0182"/>
                                        </p:tgtEl>
                                        <p:attrNameLst>
                                          <p:attrName>style.visibility</p:attrName>
                                        </p:attrNameLst>
                                      </p:cBhvr>
                                      <p:to>
                                        <p:strVal val="visible"/>
                                      </p:to>
                                    </p:set>
                                    <p:anim calcmode="lin" valueType="num">
                                      <p:cBhvr additive="base">
                                        <p:cTn id="17" dur="500" fill="hold"/>
                                        <p:tgtEl>
                                          <p:spTgt spid="50182"/>
                                        </p:tgtEl>
                                        <p:attrNameLst>
                                          <p:attrName>ppt_x</p:attrName>
                                        </p:attrNameLst>
                                      </p:cBhvr>
                                      <p:tavLst>
                                        <p:tav tm="0">
                                          <p:val>
                                            <p:strVal val="0-#ppt_w/2"/>
                                          </p:val>
                                        </p:tav>
                                        <p:tav tm="100000">
                                          <p:val>
                                            <p:strVal val="#ppt_x"/>
                                          </p:val>
                                        </p:tav>
                                      </p:tavLst>
                                    </p:anim>
                                    <p:anim calcmode="lin" valueType="num">
                                      <p:cBhvr additive="base">
                                        <p:cTn id="18" dur="500" fill="hold"/>
                                        <p:tgtEl>
                                          <p:spTgt spid="5018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grpId="0" nodeType="afterEffect">
                                  <p:stCondLst>
                                    <p:cond delay="0"/>
                                  </p:stCondLst>
                                  <p:childTnLst>
                                    <p:set>
                                      <p:cBhvr>
                                        <p:cTn id="21" dur="1" fill="hold">
                                          <p:stCondLst>
                                            <p:cond delay="0"/>
                                          </p:stCondLst>
                                        </p:cTn>
                                        <p:tgtEl>
                                          <p:spTgt spid="50183"/>
                                        </p:tgtEl>
                                        <p:attrNameLst>
                                          <p:attrName>style.visibility</p:attrName>
                                        </p:attrNameLst>
                                      </p:cBhvr>
                                      <p:to>
                                        <p:strVal val="visible"/>
                                      </p:to>
                                    </p:set>
                                    <p:anim calcmode="lin" valueType="num">
                                      <p:cBhvr additive="base">
                                        <p:cTn id="22" dur="500" fill="hold"/>
                                        <p:tgtEl>
                                          <p:spTgt spid="50183"/>
                                        </p:tgtEl>
                                        <p:attrNameLst>
                                          <p:attrName>ppt_x</p:attrName>
                                        </p:attrNameLst>
                                      </p:cBhvr>
                                      <p:tavLst>
                                        <p:tav tm="0">
                                          <p:val>
                                            <p:strVal val="0-#ppt_w/2"/>
                                          </p:val>
                                        </p:tav>
                                        <p:tav tm="100000">
                                          <p:val>
                                            <p:strVal val="#ppt_x"/>
                                          </p:val>
                                        </p:tav>
                                      </p:tavLst>
                                    </p:anim>
                                    <p:anim calcmode="lin" valueType="num">
                                      <p:cBhvr additive="base">
                                        <p:cTn id="23" dur="500" fill="hold"/>
                                        <p:tgtEl>
                                          <p:spTgt spid="5018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0184"/>
                                        </p:tgtEl>
                                        <p:attrNameLst>
                                          <p:attrName>style.visibility</p:attrName>
                                        </p:attrNameLst>
                                      </p:cBhvr>
                                      <p:to>
                                        <p:strVal val="visible"/>
                                      </p:to>
                                    </p:set>
                                    <p:anim calcmode="lin" valueType="num">
                                      <p:cBhvr additive="base">
                                        <p:cTn id="28" dur="500" fill="hold"/>
                                        <p:tgtEl>
                                          <p:spTgt spid="50184"/>
                                        </p:tgtEl>
                                        <p:attrNameLst>
                                          <p:attrName>ppt_x</p:attrName>
                                        </p:attrNameLst>
                                      </p:cBhvr>
                                      <p:tavLst>
                                        <p:tav tm="0">
                                          <p:val>
                                            <p:strVal val="0-#ppt_w/2"/>
                                          </p:val>
                                        </p:tav>
                                        <p:tav tm="100000">
                                          <p:val>
                                            <p:strVal val="#ppt_x"/>
                                          </p:val>
                                        </p:tav>
                                      </p:tavLst>
                                    </p:anim>
                                    <p:anim calcmode="lin" valueType="num">
                                      <p:cBhvr additive="base">
                                        <p:cTn id="29" dur="500" fill="hold"/>
                                        <p:tgtEl>
                                          <p:spTgt spid="5018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50189"/>
                                        </p:tgtEl>
                                        <p:attrNameLst>
                                          <p:attrName>style.visibility</p:attrName>
                                        </p:attrNameLst>
                                      </p:cBhvr>
                                      <p:to>
                                        <p:strVal val="visible"/>
                                      </p:to>
                                    </p:set>
                                    <p:anim calcmode="lin" valueType="num">
                                      <p:cBhvr additive="base">
                                        <p:cTn id="34" dur="500" fill="hold"/>
                                        <p:tgtEl>
                                          <p:spTgt spid="50189"/>
                                        </p:tgtEl>
                                        <p:attrNameLst>
                                          <p:attrName>ppt_x</p:attrName>
                                        </p:attrNameLst>
                                      </p:cBhvr>
                                      <p:tavLst>
                                        <p:tav tm="0">
                                          <p:val>
                                            <p:strVal val="0-#ppt_w/2"/>
                                          </p:val>
                                        </p:tav>
                                        <p:tav tm="100000">
                                          <p:val>
                                            <p:strVal val="#ppt_x"/>
                                          </p:val>
                                        </p:tav>
                                      </p:tavLst>
                                    </p:anim>
                                    <p:anim calcmode="lin" valueType="num">
                                      <p:cBhvr additive="base">
                                        <p:cTn id="35" dur="500" fill="hold"/>
                                        <p:tgtEl>
                                          <p:spTgt spid="5018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0185"/>
                                        </p:tgtEl>
                                        <p:attrNameLst>
                                          <p:attrName>style.visibility</p:attrName>
                                        </p:attrNameLst>
                                      </p:cBhvr>
                                      <p:to>
                                        <p:strVal val="visible"/>
                                      </p:to>
                                    </p:set>
                                    <p:anim calcmode="lin" valueType="num">
                                      <p:cBhvr additive="base">
                                        <p:cTn id="40" dur="500" fill="hold"/>
                                        <p:tgtEl>
                                          <p:spTgt spid="50185"/>
                                        </p:tgtEl>
                                        <p:attrNameLst>
                                          <p:attrName>ppt_x</p:attrName>
                                        </p:attrNameLst>
                                      </p:cBhvr>
                                      <p:tavLst>
                                        <p:tav tm="0">
                                          <p:val>
                                            <p:strVal val="0-#ppt_w/2"/>
                                          </p:val>
                                        </p:tav>
                                        <p:tav tm="100000">
                                          <p:val>
                                            <p:strVal val="#ppt_x"/>
                                          </p:val>
                                        </p:tav>
                                      </p:tavLst>
                                    </p:anim>
                                    <p:anim calcmode="lin" valueType="num">
                                      <p:cBhvr additive="base">
                                        <p:cTn id="41" dur="500" fill="hold"/>
                                        <p:tgtEl>
                                          <p:spTgt spid="50185"/>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50190"/>
                                        </p:tgtEl>
                                        <p:attrNameLst>
                                          <p:attrName>style.visibility</p:attrName>
                                        </p:attrNameLst>
                                      </p:cBhvr>
                                      <p:to>
                                        <p:strVal val="visible"/>
                                      </p:to>
                                    </p:set>
                                    <p:anim calcmode="lin" valueType="num">
                                      <p:cBhvr additive="base">
                                        <p:cTn id="46" dur="500" fill="hold"/>
                                        <p:tgtEl>
                                          <p:spTgt spid="50190"/>
                                        </p:tgtEl>
                                        <p:attrNameLst>
                                          <p:attrName>ppt_x</p:attrName>
                                        </p:attrNameLst>
                                      </p:cBhvr>
                                      <p:tavLst>
                                        <p:tav tm="0">
                                          <p:val>
                                            <p:strVal val="0-#ppt_w/2"/>
                                          </p:val>
                                        </p:tav>
                                        <p:tav tm="100000">
                                          <p:val>
                                            <p:strVal val="#ppt_x"/>
                                          </p:val>
                                        </p:tav>
                                      </p:tavLst>
                                    </p:anim>
                                    <p:anim calcmode="lin" valueType="num">
                                      <p:cBhvr additive="base">
                                        <p:cTn id="47" dur="500" fill="hold"/>
                                        <p:tgtEl>
                                          <p:spTgt spid="50190"/>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50186"/>
                                        </p:tgtEl>
                                        <p:attrNameLst>
                                          <p:attrName>style.visibility</p:attrName>
                                        </p:attrNameLst>
                                      </p:cBhvr>
                                      <p:to>
                                        <p:strVal val="visible"/>
                                      </p:to>
                                    </p:set>
                                    <p:anim calcmode="lin" valueType="num">
                                      <p:cBhvr additive="base">
                                        <p:cTn id="52" dur="500" fill="hold"/>
                                        <p:tgtEl>
                                          <p:spTgt spid="50186"/>
                                        </p:tgtEl>
                                        <p:attrNameLst>
                                          <p:attrName>ppt_x</p:attrName>
                                        </p:attrNameLst>
                                      </p:cBhvr>
                                      <p:tavLst>
                                        <p:tav tm="0">
                                          <p:val>
                                            <p:strVal val="0-#ppt_w/2"/>
                                          </p:val>
                                        </p:tav>
                                        <p:tav tm="100000">
                                          <p:val>
                                            <p:strVal val="#ppt_x"/>
                                          </p:val>
                                        </p:tav>
                                      </p:tavLst>
                                    </p:anim>
                                    <p:anim calcmode="lin" valueType="num">
                                      <p:cBhvr additive="base">
                                        <p:cTn id="53" dur="500" fill="hold"/>
                                        <p:tgtEl>
                                          <p:spTgt spid="50186"/>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50191"/>
                                        </p:tgtEl>
                                        <p:attrNameLst>
                                          <p:attrName>style.visibility</p:attrName>
                                        </p:attrNameLst>
                                      </p:cBhvr>
                                      <p:to>
                                        <p:strVal val="visible"/>
                                      </p:to>
                                    </p:set>
                                    <p:anim calcmode="lin" valueType="num">
                                      <p:cBhvr additive="base">
                                        <p:cTn id="58" dur="500" fill="hold"/>
                                        <p:tgtEl>
                                          <p:spTgt spid="50191"/>
                                        </p:tgtEl>
                                        <p:attrNameLst>
                                          <p:attrName>ppt_x</p:attrName>
                                        </p:attrNameLst>
                                      </p:cBhvr>
                                      <p:tavLst>
                                        <p:tav tm="0">
                                          <p:val>
                                            <p:strVal val="0-#ppt_w/2"/>
                                          </p:val>
                                        </p:tav>
                                        <p:tav tm="100000">
                                          <p:val>
                                            <p:strVal val="#ppt_x"/>
                                          </p:val>
                                        </p:tav>
                                      </p:tavLst>
                                    </p:anim>
                                    <p:anim calcmode="lin" valueType="num">
                                      <p:cBhvr additive="base">
                                        <p:cTn id="59" dur="500" fill="hold"/>
                                        <p:tgtEl>
                                          <p:spTgt spid="50191"/>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50187"/>
                                        </p:tgtEl>
                                        <p:attrNameLst>
                                          <p:attrName>style.visibility</p:attrName>
                                        </p:attrNameLst>
                                      </p:cBhvr>
                                      <p:to>
                                        <p:strVal val="visible"/>
                                      </p:to>
                                    </p:set>
                                    <p:anim calcmode="lin" valueType="num">
                                      <p:cBhvr additive="base">
                                        <p:cTn id="64" dur="500" fill="hold"/>
                                        <p:tgtEl>
                                          <p:spTgt spid="50187"/>
                                        </p:tgtEl>
                                        <p:attrNameLst>
                                          <p:attrName>ppt_x</p:attrName>
                                        </p:attrNameLst>
                                      </p:cBhvr>
                                      <p:tavLst>
                                        <p:tav tm="0">
                                          <p:val>
                                            <p:strVal val="0-#ppt_w/2"/>
                                          </p:val>
                                        </p:tav>
                                        <p:tav tm="100000">
                                          <p:val>
                                            <p:strVal val="#ppt_x"/>
                                          </p:val>
                                        </p:tav>
                                      </p:tavLst>
                                    </p:anim>
                                    <p:anim calcmode="lin" valueType="num">
                                      <p:cBhvr additive="base">
                                        <p:cTn id="65" dur="500" fill="hold"/>
                                        <p:tgtEl>
                                          <p:spTgt spid="50187"/>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50192"/>
                                        </p:tgtEl>
                                        <p:attrNameLst>
                                          <p:attrName>style.visibility</p:attrName>
                                        </p:attrNameLst>
                                      </p:cBhvr>
                                      <p:to>
                                        <p:strVal val="visible"/>
                                      </p:to>
                                    </p:set>
                                    <p:anim calcmode="lin" valueType="num">
                                      <p:cBhvr additive="base">
                                        <p:cTn id="70" dur="500" fill="hold"/>
                                        <p:tgtEl>
                                          <p:spTgt spid="50192"/>
                                        </p:tgtEl>
                                        <p:attrNameLst>
                                          <p:attrName>ppt_x</p:attrName>
                                        </p:attrNameLst>
                                      </p:cBhvr>
                                      <p:tavLst>
                                        <p:tav tm="0">
                                          <p:val>
                                            <p:strVal val="0-#ppt_w/2"/>
                                          </p:val>
                                        </p:tav>
                                        <p:tav tm="100000">
                                          <p:val>
                                            <p:strVal val="#ppt_x"/>
                                          </p:val>
                                        </p:tav>
                                      </p:tavLst>
                                    </p:anim>
                                    <p:anim calcmode="lin" valueType="num">
                                      <p:cBhvr additive="base">
                                        <p:cTn id="71" dur="500" fill="hold"/>
                                        <p:tgtEl>
                                          <p:spTgt spid="50192"/>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50188"/>
                                        </p:tgtEl>
                                        <p:attrNameLst>
                                          <p:attrName>style.visibility</p:attrName>
                                        </p:attrNameLst>
                                      </p:cBhvr>
                                      <p:to>
                                        <p:strVal val="visible"/>
                                      </p:to>
                                    </p:set>
                                    <p:anim calcmode="lin" valueType="num">
                                      <p:cBhvr additive="base">
                                        <p:cTn id="76" dur="500" fill="hold"/>
                                        <p:tgtEl>
                                          <p:spTgt spid="50188"/>
                                        </p:tgtEl>
                                        <p:attrNameLst>
                                          <p:attrName>ppt_x</p:attrName>
                                        </p:attrNameLst>
                                      </p:cBhvr>
                                      <p:tavLst>
                                        <p:tav tm="0">
                                          <p:val>
                                            <p:strVal val="0-#ppt_w/2"/>
                                          </p:val>
                                        </p:tav>
                                        <p:tav tm="100000">
                                          <p:val>
                                            <p:strVal val="#ppt_x"/>
                                          </p:val>
                                        </p:tav>
                                      </p:tavLst>
                                    </p:anim>
                                    <p:anim calcmode="lin" valueType="num">
                                      <p:cBhvr additive="base">
                                        <p:cTn id="77" dur="500" fill="hold"/>
                                        <p:tgtEl>
                                          <p:spTgt spid="50188"/>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019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50193"/>
                                        </p:tgtEl>
                                        <p:attrNameLst>
                                          <p:attrName>style.visibility</p:attrName>
                                        </p:attrNameLst>
                                      </p:cBhvr>
                                      <p:to>
                                        <p:strVal val="visible"/>
                                      </p:to>
                                    </p:set>
                                    <p:anim calcmode="lin" valueType="num">
                                      <p:cBhvr additive="base">
                                        <p:cTn id="86" dur="500" fill="hold"/>
                                        <p:tgtEl>
                                          <p:spTgt spid="50193"/>
                                        </p:tgtEl>
                                        <p:attrNameLst>
                                          <p:attrName>ppt_x</p:attrName>
                                        </p:attrNameLst>
                                      </p:cBhvr>
                                      <p:tavLst>
                                        <p:tav tm="0">
                                          <p:val>
                                            <p:strVal val="0-#ppt_w/2"/>
                                          </p:val>
                                        </p:tav>
                                        <p:tav tm="100000">
                                          <p:val>
                                            <p:strVal val="#ppt_x"/>
                                          </p:val>
                                        </p:tav>
                                      </p:tavLst>
                                    </p:anim>
                                    <p:anim calcmode="lin" valueType="num">
                                      <p:cBhvr additive="base">
                                        <p:cTn id="87" dur="500" fill="hold"/>
                                        <p:tgtEl>
                                          <p:spTgt spid="50193"/>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019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50196"/>
                                        </p:tgtEl>
                                        <p:attrNameLst>
                                          <p:attrName>style.visibility</p:attrName>
                                        </p:attrNameLst>
                                      </p:cBhvr>
                                      <p:to>
                                        <p:strVal val="visible"/>
                                      </p:to>
                                    </p:set>
                                    <p:anim calcmode="lin" valueType="num">
                                      <p:cBhvr additive="base">
                                        <p:cTn id="96" dur="500" fill="hold"/>
                                        <p:tgtEl>
                                          <p:spTgt spid="50196"/>
                                        </p:tgtEl>
                                        <p:attrNameLst>
                                          <p:attrName>ppt_x</p:attrName>
                                        </p:attrNameLst>
                                      </p:cBhvr>
                                      <p:tavLst>
                                        <p:tav tm="0">
                                          <p:val>
                                            <p:strVal val="0-#ppt_w/2"/>
                                          </p:val>
                                        </p:tav>
                                        <p:tav tm="100000">
                                          <p:val>
                                            <p:strVal val="#ppt_x"/>
                                          </p:val>
                                        </p:tav>
                                      </p:tavLst>
                                    </p:anim>
                                    <p:anim calcmode="lin" valueType="num">
                                      <p:cBhvr additive="base">
                                        <p:cTn id="97" dur="500" fill="hold"/>
                                        <p:tgtEl>
                                          <p:spTgt spid="50196"/>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5019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8" fill="hold" grpId="0" nodeType="clickEffect">
                                  <p:stCondLst>
                                    <p:cond delay="0"/>
                                  </p:stCondLst>
                                  <p:childTnLst>
                                    <p:set>
                                      <p:cBhvr>
                                        <p:cTn id="105" dur="1" fill="hold">
                                          <p:stCondLst>
                                            <p:cond delay="0"/>
                                          </p:stCondLst>
                                        </p:cTn>
                                        <p:tgtEl>
                                          <p:spTgt spid="50198"/>
                                        </p:tgtEl>
                                        <p:attrNameLst>
                                          <p:attrName>style.visibility</p:attrName>
                                        </p:attrNameLst>
                                      </p:cBhvr>
                                      <p:to>
                                        <p:strVal val="visible"/>
                                      </p:to>
                                    </p:set>
                                    <p:anim calcmode="lin" valueType="num">
                                      <p:cBhvr additive="base">
                                        <p:cTn id="106" dur="500" fill="hold"/>
                                        <p:tgtEl>
                                          <p:spTgt spid="50198"/>
                                        </p:tgtEl>
                                        <p:attrNameLst>
                                          <p:attrName>ppt_x</p:attrName>
                                        </p:attrNameLst>
                                      </p:cBhvr>
                                      <p:tavLst>
                                        <p:tav tm="0">
                                          <p:val>
                                            <p:strVal val="0-#ppt_w/2"/>
                                          </p:val>
                                        </p:tav>
                                        <p:tav tm="100000">
                                          <p:val>
                                            <p:strVal val="#ppt_x"/>
                                          </p:val>
                                        </p:tav>
                                      </p:tavLst>
                                    </p:anim>
                                    <p:anim calcmode="lin" valueType="num">
                                      <p:cBhvr additive="base">
                                        <p:cTn id="107" dur="500" fill="hold"/>
                                        <p:tgtEl>
                                          <p:spTgt spid="50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autoUpdateAnimBg="0"/>
      <p:bldP spid="50181" grpId="0" animBg="1"/>
      <p:bldP spid="50182" grpId="0" animBg="1" autoUpdateAnimBg="0"/>
      <p:bldP spid="50183" grpId="0" animBg="1"/>
      <p:bldP spid="50184" grpId="0" animBg="1"/>
      <p:bldP spid="50185" grpId="0" animBg="1" autoUpdateAnimBg="0"/>
      <p:bldP spid="50186" grpId="0" animBg="1" autoUpdateAnimBg="0"/>
      <p:bldP spid="50187" grpId="0" animBg="1" autoUpdateAnimBg="0"/>
      <p:bldP spid="50188" grpId="0" animBg="1" autoUpdateAnimBg="0"/>
      <p:bldP spid="50189" grpId="0" animBg="1"/>
      <p:bldP spid="50190" grpId="0" animBg="1"/>
      <p:bldP spid="50191" grpId="0" animBg="1"/>
      <p:bldP spid="50192" grpId="0" animBg="1"/>
      <p:bldP spid="50193" grpId="0" animBg="1" autoUpdateAnimBg="0"/>
      <p:bldP spid="50194" grpId="0" animBg="1"/>
      <p:bldP spid="50195" grpId="0" animBg="1"/>
      <p:bldP spid="50196" grpId="0" animBg="1" autoUpdateAnimBg="0"/>
      <p:bldP spid="50197" grpId="0" animBg="1"/>
      <p:bldP spid="50198"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1524000" y="1828800"/>
            <a:ext cx="7395148" cy="4114800"/>
          </a:xfrm>
        </p:spPr>
        <p:txBody>
          <a:bodyPr/>
          <a:lstStyle/>
          <a:p>
            <a:pPr algn="just">
              <a:buNone/>
            </a:pPr>
            <a:r>
              <a:rPr lang="en-US" sz="2800" dirty="0" smtClean="0"/>
              <a:t>Description</a:t>
            </a:r>
          </a:p>
          <a:p>
            <a:pPr algn="just">
              <a:buNone/>
            </a:pPr>
            <a:r>
              <a:rPr lang="en-US" sz="2800" dirty="0" smtClean="0"/>
              <a:t>	</a:t>
            </a:r>
            <a:r>
              <a:rPr lang="en-US" sz="2000" dirty="0" smtClean="0"/>
              <a:t>A </a:t>
            </a:r>
            <a:r>
              <a:rPr lang="en-US" sz="2000" dirty="0"/>
              <a:t>list of job’s duties, responsibilities, reporting relationship, working conditions, and supervisory responsibilities</a:t>
            </a:r>
            <a:r>
              <a:rPr lang="en-US" sz="2800" dirty="0" smtClean="0"/>
              <a:t>.</a:t>
            </a:r>
          </a:p>
          <a:p>
            <a:pPr algn="just">
              <a:buNone/>
            </a:pPr>
            <a:r>
              <a:rPr lang="en-US" sz="2800" dirty="0" smtClean="0"/>
              <a:t>Specification</a:t>
            </a:r>
          </a:p>
          <a:p>
            <a:pPr algn="just">
              <a:buNone/>
            </a:pPr>
            <a:r>
              <a:rPr lang="en-US" sz="2800" dirty="0" smtClean="0"/>
              <a:t>	</a:t>
            </a:r>
            <a:r>
              <a:rPr lang="en-US" sz="2000" dirty="0" smtClean="0"/>
              <a:t>A list of job’s “human requirements” that is, the requisite education, skills, personality and so on. </a:t>
            </a:r>
            <a:endParaRPr lang="en-US" sz="2800" dirty="0" smtClean="0"/>
          </a:p>
          <a:p>
            <a:pPr algn="just">
              <a:buNone/>
            </a:pPr>
            <a:endParaRPr lang="en-US" sz="2800" dirty="0"/>
          </a:p>
          <a:p>
            <a:pPr algn="just"/>
            <a:endParaRPr lang="en-US" dirty="0"/>
          </a:p>
        </p:txBody>
      </p:sp>
      <p:sp>
        <p:nvSpPr>
          <p:cNvPr id="6" name="Заголовок 5"/>
          <p:cNvSpPr>
            <a:spLocks noGrp="1"/>
          </p:cNvSpPr>
          <p:nvPr>
            <p:ph type="title"/>
          </p:nvPr>
        </p:nvSpPr>
        <p:spPr/>
        <p:txBody>
          <a:bodyPr/>
          <a:lstStyle/>
          <a:p>
            <a:r>
              <a:rPr lang="en-US" dirty="0" smtClean="0"/>
              <a:t>2.9. Job </a:t>
            </a:r>
            <a:r>
              <a:rPr lang="en-US" dirty="0" smtClean="0"/>
              <a:t>Description and Job Specification </a:t>
            </a: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Oval 4"/>
          <p:cNvSpPr>
            <a:spLocks noChangeArrowheads="1"/>
          </p:cNvSpPr>
          <p:nvPr/>
        </p:nvSpPr>
        <p:spPr bwMode="auto">
          <a:xfrm>
            <a:off x="3173687" y="1459833"/>
            <a:ext cx="4779210" cy="1187116"/>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2000" b="1" dirty="0">
                <a:latin typeface="Times New Roman" pitchFamily="18" charset="0"/>
              </a:rPr>
              <a:t>JOB ANALYSIS</a:t>
            </a:r>
          </a:p>
          <a:p>
            <a:pPr algn="ctr"/>
            <a:r>
              <a:rPr lang="en-US" sz="1600" b="1" dirty="0">
                <a:latin typeface="Times New Roman" pitchFamily="18" charset="0"/>
              </a:rPr>
              <a:t>A process of obtaining all pertinent job facts</a:t>
            </a:r>
          </a:p>
        </p:txBody>
      </p:sp>
      <p:sp>
        <p:nvSpPr>
          <p:cNvPr id="49157" name="Line 5"/>
          <p:cNvSpPr>
            <a:spLocks noChangeShapeType="1"/>
          </p:cNvSpPr>
          <p:nvPr/>
        </p:nvSpPr>
        <p:spPr bwMode="auto">
          <a:xfrm flipH="1">
            <a:off x="5542547" y="2658978"/>
            <a:ext cx="4011" cy="280737"/>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lstStyle/>
          <a:p>
            <a:endParaRPr lang="ru-RU"/>
          </a:p>
        </p:txBody>
      </p:sp>
      <p:sp>
        <p:nvSpPr>
          <p:cNvPr id="49158" name="Line 6"/>
          <p:cNvSpPr>
            <a:spLocks noChangeShapeType="1"/>
          </p:cNvSpPr>
          <p:nvPr/>
        </p:nvSpPr>
        <p:spPr bwMode="auto">
          <a:xfrm flipV="1">
            <a:off x="2610853" y="2923673"/>
            <a:ext cx="5209674" cy="12031"/>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lstStyle/>
          <a:p>
            <a:endParaRPr lang="ru-RU"/>
          </a:p>
        </p:txBody>
      </p:sp>
      <p:sp>
        <p:nvSpPr>
          <p:cNvPr id="49159" name="Line 7"/>
          <p:cNvSpPr>
            <a:spLocks noChangeShapeType="1"/>
          </p:cNvSpPr>
          <p:nvPr/>
        </p:nvSpPr>
        <p:spPr bwMode="auto">
          <a:xfrm>
            <a:off x="2598821" y="2927685"/>
            <a:ext cx="0" cy="228600"/>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lstStyle/>
          <a:p>
            <a:endParaRPr lang="ru-RU"/>
          </a:p>
        </p:txBody>
      </p:sp>
      <p:sp>
        <p:nvSpPr>
          <p:cNvPr id="49160" name="Line 8"/>
          <p:cNvSpPr>
            <a:spLocks noChangeShapeType="1"/>
          </p:cNvSpPr>
          <p:nvPr/>
        </p:nvSpPr>
        <p:spPr bwMode="auto">
          <a:xfrm>
            <a:off x="7820527" y="2939716"/>
            <a:ext cx="0" cy="228600"/>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lstStyle/>
          <a:p>
            <a:endParaRPr lang="ru-RU"/>
          </a:p>
        </p:txBody>
      </p:sp>
      <p:sp>
        <p:nvSpPr>
          <p:cNvPr id="49161" name="Rectangle 9"/>
          <p:cNvSpPr>
            <a:spLocks noChangeArrowheads="1"/>
          </p:cNvSpPr>
          <p:nvPr/>
        </p:nvSpPr>
        <p:spPr bwMode="auto">
          <a:xfrm>
            <a:off x="1180431" y="3144252"/>
            <a:ext cx="2537326" cy="305201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u="sng" dirty="0">
              <a:latin typeface="Times New Roman" pitchFamily="18" charset="0"/>
            </a:endParaRPr>
          </a:p>
          <a:p>
            <a:endParaRPr lang="en-US" u="sng" dirty="0">
              <a:latin typeface="Times New Roman" pitchFamily="18" charset="0"/>
            </a:endParaRPr>
          </a:p>
          <a:p>
            <a:r>
              <a:rPr lang="en-US" u="sng" dirty="0">
                <a:latin typeface="Times New Roman" pitchFamily="18" charset="0"/>
              </a:rPr>
              <a:t>Job Description</a:t>
            </a:r>
          </a:p>
          <a:p>
            <a:pPr>
              <a:buFontTx/>
              <a:buChar char="•"/>
            </a:pPr>
            <a:r>
              <a:rPr lang="en-US" dirty="0">
                <a:latin typeface="Times New Roman" pitchFamily="18" charset="0"/>
              </a:rPr>
              <a:t> </a:t>
            </a:r>
            <a:r>
              <a:rPr lang="en-US" sz="2000" dirty="0">
                <a:latin typeface="Times New Roman" pitchFamily="18" charset="0"/>
              </a:rPr>
              <a:t>Job Title</a:t>
            </a:r>
          </a:p>
          <a:p>
            <a:pPr>
              <a:buFontTx/>
              <a:buChar char="•"/>
            </a:pPr>
            <a:r>
              <a:rPr lang="en-US" sz="2000" dirty="0">
                <a:latin typeface="Times New Roman" pitchFamily="18" charset="0"/>
              </a:rPr>
              <a:t> Location</a:t>
            </a:r>
          </a:p>
          <a:p>
            <a:pPr>
              <a:buFontTx/>
              <a:buChar char="•"/>
            </a:pPr>
            <a:r>
              <a:rPr lang="en-US" sz="2000" dirty="0">
                <a:latin typeface="Times New Roman" pitchFamily="18" charset="0"/>
              </a:rPr>
              <a:t> Job summary</a:t>
            </a:r>
          </a:p>
          <a:p>
            <a:pPr>
              <a:buFontTx/>
              <a:buChar char="•"/>
            </a:pPr>
            <a:r>
              <a:rPr lang="en-US" sz="2000" dirty="0">
                <a:latin typeface="Times New Roman" pitchFamily="18" charset="0"/>
              </a:rPr>
              <a:t> Duties</a:t>
            </a:r>
          </a:p>
          <a:p>
            <a:pPr>
              <a:buFontTx/>
              <a:buChar char="•"/>
            </a:pPr>
            <a:r>
              <a:rPr lang="en-US" sz="2000" dirty="0">
                <a:latin typeface="Times New Roman" pitchFamily="18" charset="0"/>
              </a:rPr>
              <a:t> Machine tools etc</a:t>
            </a:r>
          </a:p>
          <a:p>
            <a:pPr>
              <a:buFontTx/>
              <a:buChar char="•"/>
            </a:pPr>
            <a:r>
              <a:rPr lang="en-US" sz="2000" dirty="0">
                <a:latin typeface="Times New Roman" pitchFamily="18" charset="0"/>
              </a:rPr>
              <a:t> Material etc</a:t>
            </a:r>
          </a:p>
          <a:p>
            <a:pPr>
              <a:buFontTx/>
              <a:buChar char="•"/>
            </a:pPr>
            <a:r>
              <a:rPr lang="en-US" sz="2000" dirty="0">
                <a:latin typeface="Times New Roman" pitchFamily="18" charset="0"/>
              </a:rPr>
              <a:t> Supervision</a:t>
            </a:r>
          </a:p>
          <a:p>
            <a:pPr>
              <a:buFontTx/>
              <a:buChar char="•"/>
            </a:pPr>
            <a:r>
              <a:rPr lang="en-US" sz="2000" dirty="0">
                <a:latin typeface="Times New Roman" pitchFamily="18" charset="0"/>
              </a:rPr>
              <a:t> Working condition</a:t>
            </a:r>
          </a:p>
          <a:p>
            <a:pPr>
              <a:buFontTx/>
              <a:buChar char="•"/>
            </a:pPr>
            <a:r>
              <a:rPr lang="en-US" sz="2000" dirty="0">
                <a:latin typeface="Times New Roman" pitchFamily="18" charset="0"/>
              </a:rPr>
              <a:t> Hazards</a:t>
            </a:r>
          </a:p>
          <a:p>
            <a:pPr>
              <a:buFontTx/>
              <a:buChar char="•"/>
            </a:pPr>
            <a:endParaRPr lang="en-US" sz="2000" dirty="0">
              <a:latin typeface="Times New Roman" pitchFamily="18" charset="0"/>
            </a:endParaRPr>
          </a:p>
          <a:p>
            <a:endParaRPr lang="en-US" sz="2000" u="sng" dirty="0">
              <a:latin typeface="Times New Roman" pitchFamily="18" charset="0"/>
            </a:endParaRPr>
          </a:p>
        </p:txBody>
      </p:sp>
      <p:sp>
        <p:nvSpPr>
          <p:cNvPr id="49162" name="Rectangle 10"/>
          <p:cNvSpPr>
            <a:spLocks noChangeArrowheads="1"/>
          </p:cNvSpPr>
          <p:nvPr/>
        </p:nvSpPr>
        <p:spPr bwMode="auto">
          <a:xfrm>
            <a:off x="6863348" y="3168316"/>
            <a:ext cx="3074737" cy="343702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u="sng" dirty="0" smtClean="0">
                <a:latin typeface="Times New Roman" pitchFamily="18" charset="0"/>
              </a:rPr>
              <a:t>Job </a:t>
            </a:r>
            <a:r>
              <a:rPr lang="en-US" u="sng" dirty="0">
                <a:latin typeface="Times New Roman" pitchFamily="18" charset="0"/>
              </a:rPr>
              <a:t>Specification</a:t>
            </a:r>
          </a:p>
          <a:p>
            <a:pPr>
              <a:buFontTx/>
              <a:buChar char="•"/>
            </a:pPr>
            <a:r>
              <a:rPr lang="en-US" dirty="0">
                <a:latin typeface="Times New Roman" pitchFamily="18" charset="0"/>
              </a:rPr>
              <a:t> </a:t>
            </a:r>
            <a:r>
              <a:rPr lang="en-US" sz="2000" dirty="0">
                <a:latin typeface="Times New Roman" pitchFamily="18" charset="0"/>
              </a:rPr>
              <a:t>Education</a:t>
            </a:r>
          </a:p>
          <a:p>
            <a:pPr>
              <a:buFontTx/>
              <a:buChar char="•"/>
            </a:pPr>
            <a:r>
              <a:rPr lang="en-US" sz="2000" dirty="0">
                <a:latin typeface="Times New Roman" pitchFamily="18" charset="0"/>
              </a:rPr>
              <a:t> Experience</a:t>
            </a:r>
          </a:p>
          <a:p>
            <a:pPr>
              <a:buFontTx/>
              <a:buChar char="•"/>
            </a:pPr>
            <a:r>
              <a:rPr lang="en-US" sz="2000" dirty="0">
                <a:latin typeface="Times New Roman" pitchFamily="18" charset="0"/>
              </a:rPr>
              <a:t> Training</a:t>
            </a:r>
          </a:p>
          <a:p>
            <a:pPr>
              <a:buFontTx/>
              <a:buChar char="•"/>
            </a:pPr>
            <a:r>
              <a:rPr lang="en-US" sz="2000" dirty="0">
                <a:latin typeface="Times New Roman" pitchFamily="18" charset="0"/>
              </a:rPr>
              <a:t> Initiative</a:t>
            </a:r>
          </a:p>
          <a:p>
            <a:pPr>
              <a:buFontTx/>
              <a:buChar char="•"/>
            </a:pPr>
            <a:r>
              <a:rPr lang="en-US" sz="2000" dirty="0">
                <a:latin typeface="Times New Roman" pitchFamily="18" charset="0"/>
              </a:rPr>
              <a:t> Physical effort</a:t>
            </a:r>
          </a:p>
          <a:p>
            <a:pPr>
              <a:buFontTx/>
              <a:buChar char="•"/>
            </a:pPr>
            <a:r>
              <a:rPr lang="en-US" sz="2000" dirty="0">
                <a:latin typeface="Times New Roman" pitchFamily="18" charset="0"/>
              </a:rPr>
              <a:t> Responsibilities</a:t>
            </a:r>
          </a:p>
          <a:p>
            <a:pPr>
              <a:buFontTx/>
              <a:buChar char="•"/>
            </a:pPr>
            <a:r>
              <a:rPr lang="en-US" sz="2000" dirty="0">
                <a:latin typeface="Times New Roman" pitchFamily="18" charset="0"/>
              </a:rPr>
              <a:t> Communication skills</a:t>
            </a:r>
          </a:p>
          <a:p>
            <a:pPr>
              <a:buFontTx/>
              <a:buChar char="•"/>
            </a:pPr>
            <a:r>
              <a:rPr lang="en-US" sz="2000" dirty="0">
                <a:latin typeface="Times New Roman" pitchFamily="18" charset="0"/>
              </a:rPr>
              <a:t> Emotional characteristics</a:t>
            </a:r>
          </a:p>
          <a:p>
            <a:pPr>
              <a:buFontTx/>
              <a:buChar char="•"/>
            </a:pPr>
            <a:r>
              <a:rPr lang="en-US" sz="2000" dirty="0">
                <a:latin typeface="Times New Roman" pitchFamily="18" charset="0"/>
              </a:rPr>
              <a:t> Unusual sensory sight etc</a:t>
            </a:r>
            <a:r>
              <a:rPr lang="en-US" sz="2000" dirty="0" smtClean="0">
                <a:latin typeface="Times New Roman" pitchFamily="18" charset="0"/>
              </a:rPr>
              <a:t>.</a:t>
            </a:r>
            <a:endParaRPr lang="en-US" sz="2000" dirty="0">
              <a:latin typeface="Times New Roman" pitchFamily="18" charset="0"/>
            </a:endParaRPr>
          </a:p>
        </p:txBody>
      </p:sp>
      <p:sp>
        <p:nvSpPr>
          <p:cNvPr id="9" name="Заголовок 5"/>
          <p:cNvSpPr txBox="1">
            <a:spLocks/>
          </p:cNvSpPr>
          <p:nvPr/>
        </p:nvSpPr>
        <p:spPr>
          <a:xfrm>
            <a:off x="677334" y="609600"/>
            <a:ext cx="8596668" cy="13208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Job Description and Job Specification </a:t>
            </a:r>
            <a:endParaRPr kumimoji="0" lang="ru-RU" sz="3600" b="0" i="0" u="none"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additive="base">
                                        <p:cTn id="7" dur="500" fill="hold"/>
                                        <p:tgtEl>
                                          <p:spTgt spid="49156"/>
                                        </p:tgtEl>
                                        <p:attrNameLst>
                                          <p:attrName>ppt_x</p:attrName>
                                        </p:attrNameLst>
                                      </p:cBhvr>
                                      <p:tavLst>
                                        <p:tav tm="0">
                                          <p:val>
                                            <p:strVal val="0-#ppt_w/2"/>
                                          </p:val>
                                        </p:tav>
                                        <p:tav tm="100000">
                                          <p:val>
                                            <p:strVal val="#ppt_x"/>
                                          </p:val>
                                        </p:tav>
                                      </p:tavLst>
                                    </p:anim>
                                    <p:anim calcmode="lin" valueType="num">
                                      <p:cBhvr additive="base">
                                        <p:cTn id="8" dur="500" fill="hold"/>
                                        <p:tgtEl>
                                          <p:spTgt spid="4915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157"/>
                                        </p:tgtEl>
                                        <p:attrNameLst>
                                          <p:attrName>style.visibility</p:attrName>
                                        </p:attrNameLst>
                                      </p:cBhvr>
                                      <p:to>
                                        <p:strVal val="visible"/>
                                      </p:to>
                                    </p:set>
                                    <p:anim calcmode="lin" valueType="num">
                                      <p:cBhvr additive="base">
                                        <p:cTn id="12" dur="500" fill="hold"/>
                                        <p:tgtEl>
                                          <p:spTgt spid="49157"/>
                                        </p:tgtEl>
                                        <p:attrNameLst>
                                          <p:attrName>ppt_x</p:attrName>
                                        </p:attrNameLst>
                                      </p:cBhvr>
                                      <p:tavLst>
                                        <p:tav tm="0">
                                          <p:val>
                                            <p:strVal val="0-#ppt_w/2"/>
                                          </p:val>
                                        </p:tav>
                                        <p:tav tm="100000">
                                          <p:val>
                                            <p:strVal val="#ppt_x"/>
                                          </p:val>
                                        </p:tav>
                                      </p:tavLst>
                                    </p:anim>
                                    <p:anim calcmode="lin" valueType="num">
                                      <p:cBhvr additive="base">
                                        <p:cTn id="13" dur="500" fill="hold"/>
                                        <p:tgtEl>
                                          <p:spTgt spid="4915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9158"/>
                                        </p:tgtEl>
                                        <p:attrNameLst>
                                          <p:attrName>style.visibility</p:attrName>
                                        </p:attrNameLst>
                                      </p:cBhvr>
                                      <p:to>
                                        <p:strVal val="visible"/>
                                      </p:to>
                                    </p:set>
                                    <p:anim calcmode="lin" valueType="num">
                                      <p:cBhvr additive="base">
                                        <p:cTn id="17" dur="500" fill="hold"/>
                                        <p:tgtEl>
                                          <p:spTgt spid="49158"/>
                                        </p:tgtEl>
                                        <p:attrNameLst>
                                          <p:attrName>ppt_x</p:attrName>
                                        </p:attrNameLst>
                                      </p:cBhvr>
                                      <p:tavLst>
                                        <p:tav tm="0">
                                          <p:val>
                                            <p:strVal val="0-#ppt_w/2"/>
                                          </p:val>
                                        </p:tav>
                                        <p:tav tm="100000">
                                          <p:val>
                                            <p:strVal val="#ppt_x"/>
                                          </p:val>
                                        </p:tav>
                                      </p:tavLst>
                                    </p:anim>
                                    <p:anim calcmode="lin" valueType="num">
                                      <p:cBhvr additive="base">
                                        <p:cTn id="18" dur="500" fill="hold"/>
                                        <p:tgtEl>
                                          <p:spTgt spid="4915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9159"/>
                                        </p:tgtEl>
                                        <p:attrNameLst>
                                          <p:attrName>style.visibility</p:attrName>
                                        </p:attrNameLst>
                                      </p:cBhvr>
                                      <p:to>
                                        <p:strVal val="visible"/>
                                      </p:to>
                                    </p:set>
                                    <p:anim calcmode="lin" valueType="num">
                                      <p:cBhvr additive="base">
                                        <p:cTn id="22" dur="500" fill="hold"/>
                                        <p:tgtEl>
                                          <p:spTgt spid="49159"/>
                                        </p:tgtEl>
                                        <p:attrNameLst>
                                          <p:attrName>ppt_x</p:attrName>
                                        </p:attrNameLst>
                                      </p:cBhvr>
                                      <p:tavLst>
                                        <p:tav tm="0">
                                          <p:val>
                                            <p:strVal val="0-#ppt_w/2"/>
                                          </p:val>
                                        </p:tav>
                                        <p:tav tm="100000">
                                          <p:val>
                                            <p:strVal val="#ppt_x"/>
                                          </p:val>
                                        </p:tav>
                                      </p:tavLst>
                                    </p:anim>
                                    <p:anim calcmode="lin" valueType="num">
                                      <p:cBhvr additive="base">
                                        <p:cTn id="23" dur="500" fill="hold"/>
                                        <p:tgtEl>
                                          <p:spTgt spid="4915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9160"/>
                                        </p:tgtEl>
                                        <p:attrNameLst>
                                          <p:attrName>style.visibility</p:attrName>
                                        </p:attrNameLst>
                                      </p:cBhvr>
                                      <p:to>
                                        <p:strVal val="visible"/>
                                      </p:to>
                                    </p:set>
                                    <p:anim calcmode="lin" valueType="num">
                                      <p:cBhvr additive="base">
                                        <p:cTn id="27" dur="500" fill="hold"/>
                                        <p:tgtEl>
                                          <p:spTgt spid="49160"/>
                                        </p:tgtEl>
                                        <p:attrNameLst>
                                          <p:attrName>ppt_x</p:attrName>
                                        </p:attrNameLst>
                                      </p:cBhvr>
                                      <p:tavLst>
                                        <p:tav tm="0">
                                          <p:val>
                                            <p:strVal val="0-#ppt_w/2"/>
                                          </p:val>
                                        </p:tav>
                                        <p:tav tm="100000">
                                          <p:val>
                                            <p:strVal val="#ppt_x"/>
                                          </p:val>
                                        </p:tav>
                                      </p:tavLst>
                                    </p:anim>
                                    <p:anim calcmode="lin" valueType="num">
                                      <p:cBhvr additive="base">
                                        <p:cTn id="28" dur="500" fill="hold"/>
                                        <p:tgtEl>
                                          <p:spTgt spid="4916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9161"/>
                                        </p:tgtEl>
                                        <p:attrNameLst>
                                          <p:attrName>style.visibility</p:attrName>
                                        </p:attrNameLst>
                                      </p:cBhvr>
                                      <p:to>
                                        <p:strVal val="visible"/>
                                      </p:to>
                                    </p:set>
                                    <p:anim calcmode="lin" valueType="num">
                                      <p:cBhvr additive="base">
                                        <p:cTn id="33" dur="500" fill="hold"/>
                                        <p:tgtEl>
                                          <p:spTgt spid="49161"/>
                                        </p:tgtEl>
                                        <p:attrNameLst>
                                          <p:attrName>ppt_x</p:attrName>
                                        </p:attrNameLst>
                                      </p:cBhvr>
                                      <p:tavLst>
                                        <p:tav tm="0">
                                          <p:val>
                                            <p:strVal val="0-#ppt_w/2"/>
                                          </p:val>
                                        </p:tav>
                                        <p:tav tm="100000">
                                          <p:val>
                                            <p:strVal val="#ppt_x"/>
                                          </p:val>
                                        </p:tav>
                                      </p:tavLst>
                                    </p:anim>
                                    <p:anim calcmode="lin" valueType="num">
                                      <p:cBhvr additive="base">
                                        <p:cTn id="34" dur="500" fill="hold"/>
                                        <p:tgtEl>
                                          <p:spTgt spid="4916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9162"/>
                                        </p:tgtEl>
                                        <p:attrNameLst>
                                          <p:attrName>style.visibility</p:attrName>
                                        </p:attrNameLst>
                                      </p:cBhvr>
                                      <p:to>
                                        <p:strVal val="visible"/>
                                      </p:to>
                                    </p:set>
                                    <p:anim calcmode="lin" valueType="num">
                                      <p:cBhvr additive="base">
                                        <p:cTn id="39" dur="500" fill="hold"/>
                                        <p:tgtEl>
                                          <p:spTgt spid="49162"/>
                                        </p:tgtEl>
                                        <p:attrNameLst>
                                          <p:attrName>ppt_x</p:attrName>
                                        </p:attrNameLst>
                                      </p:cBhvr>
                                      <p:tavLst>
                                        <p:tav tm="0">
                                          <p:val>
                                            <p:strVal val="0-#ppt_w/2"/>
                                          </p:val>
                                        </p:tav>
                                        <p:tav tm="100000">
                                          <p:val>
                                            <p:strVal val="#ppt_x"/>
                                          </p:val>
                                        </p:tav>
                                      </p:tavLst>
                                    </p:anim>
                                    <p:anim calcmode="lin" valueType="num">
                                      <p:cBhvr additive="base">
                                        <p:cTn id="40" dur="500" fill="hold"/>
                                        <p:tgtEl>
                                          <p:spTgt spid="491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autoUpdateAnimBg="0"/>
      <p:bldP spid="49157" grpId="0" animBg="1"/>
      <p:bldP spid="49158" grpId="0" animBg="1"/>
      <p:bldP spid="49159" grpId="0" animBg="1"/>
      <p:bldP spid="49160" grpId="0" animBg="1"/>
      <p:bldP spid="49161" grpId="0" animBg="1" autoUpdateAnimBg="0"/>
      <p:bldP spid="4916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677334" y="2160589"/>
            <a:ext cx="8226034" cy="3880773"/>
          </a:xfrm>
        </p:spPr>
        <p:txBody>
          <a:bodyPr>
            <a:normAutofit/>
          </a:bodyPr>
          <a:lstStyle/>
          <a:p>
            <a:pPr algn="just">
              <a:buNone/>
            </a:pPr>
            <a:r>
              <a:rPr lang="en-US" sz="2400" dirty="0" smtClean="0"/>
              <a:t>	It </a:t>
            </a:r>
            <a:r>
              <a:rPr lang="en-US" sz="2400" dirty="0"/>
              <a:t>is the process of finding and attracting capable applicants for employment. The process begins when new recruits are sought and ends when their applications are submitted. The result is pool of applicants from which new employees are selected.</a:t>
            </a:r>
          </a:p>
          <a:p>
            <a:pPr algn="just"/>
            <a:endParaRPr lang="en-US" sz="2400" dirty="0"/>
          </a:p>
        </p:txBody>
      </p:sp>
      <p:sp>
        <p:nvSpPr>
          <p:cNvPr id="4" name="Заголовок 3"/>
          <p:cNvSpPr>
            <a:spLocks noGrp="1"/>
          </p:cNvSpPr>
          <p:nvPr>
            <p:ph type="title"/>
          </p:nvPr>
        </p:nvSpPr>
        <p:spPr/>
        <p:txBody>
          <a:bodyPr/>
          <a:lstStyle/>
          <a:p>
            <a:r>
              <a:rPr lang="en-US" dirty="0" smtClean="0"/>
              <a:t>2.10. Recruitment</a:t>
            </a:r>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3200" b="1" dirty="0" smtClean="0"/>
              <a:t>2.10.1. Initiating </a:t>
            </a:r>
            <a:r>
              <a:rPr lang="en-US" sz="3200" b="1" dirty="0"/>
              <a:t>the Recruitment Process</a:t>
            </a:r>
          </a:p>
        </p:txBody>
      </p:sp>
      <p:sp>
        <p:nvSpPr>
          <p:cNvPr id="62467" name="Rectangle 3"/>
          <p:cNvSpPr>
            <a:spLocks noGrp="1" noChangeArrowheads="1"/>
          </p:cNvSpPr>
          <p:nvPr>
            <p:ph type="body" idx="1"/>
          </p:nvPr>
        </p:nvSpPr>
        <p:spPr/>
        <p:txBody>
          <a:bodyPr/>
          <a:lstStyle/>
          <a:p>
            <a:pPr>
              <a:lnSpc>
                <a:spcPct val="90000"/>
              </a:lnSpc>
              <a:buNone/>
            </a:pPr>
            <a:r>
              <a:rPr lang="en-US" sz="2100" dirty="0" smtClean="0"/>
              <a:t>	Prior </a:t>
            </a:r>
            <a:r>
              <a:rPr lang="en-US" sz="2100" dirty="0"/>
              <a:t>to initiating a recruitment procedure, the following matters should be considered:</a:t>
            </a:r>
          </a:p>
          <a:p>
            <a:pPr lvl="1">
              <a:lnSpc>
                <a:spcPct val="90000"/>
              </a:lnSpc>
            </a:pPr>
            <a:r>
              <a:rPr lang="en-US" sz="1900" dirty="0"/>
              <a:t>Clarification of the scope and skill sets required to successfully perform the duties of the position</a:t>
            </a:r>
          </a:p>
          <a:p>
            <a:pPr lvl="1">
              <a:lnSpc>
                <a:spcPct val="90000"/>
              </a:lnSpc>
            </a:pPr>
            <a:r>
              <a:rPr lang="en-US" sz="1900" dirty="0"/>
              <a:t>Review of the Job Fact Sheet or Position Description to ensure that the skills and abilities required coincide with the current expectations of the position. If they do not, then a position evaluation should be undertaken.</a:t>
            </a:r>
          </a:p>
          <a:p>
            <a:pPr lvl="1">
              <a:lnSpc>
                <a:spcPct val="90000"/>
              </a:lnSpc>
            </a:pPr>
            <a:r>
              <a:rPr lang="en-US" sz="1900" dirty="0"/>
              <a:t>Review of the compensation available to the position (i.e. salary and benefit plans, etc.)</a:t>
            </a:r>
          </a:p>
          <a:p>
            <a:pPr lvl="1">
              <a:lnSpc>
                <a:spcPct val="90000"/>
              </a:lnSpc>
            </a:pPr>
            <a:r>
              <a:rPr lang="en-US" sz="1900" dirty="0"/>
              <a:t>Analysis of the impact that the hiring will have on the budget</a:t>
            </a:r>
          </a:p>
          <a:p>
            <a:pPr>
              <a:lnSpc>
                <a:spcPct val="90000"/>
              </a:lnSpc>
            </a:pPr>
            <a:endParaRPr lang="en-US" sz="21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ChangeArrowheads="1"/>
          </p:cNvSpPr>
          <p:nvPr/>
        </p:nvSpPr>
        <p:spPr bwMode="auto">
          <a:xfrm>
            <a:off x="812800" y="2502568"/>
            <a:ext cx="2832768" cy="290763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r>
              <a:rPr lang="en-US" sz="2800" b="1">
                <a:solidFill>
                  <a:schemeClr val="accent2"/>
                </a:solidFill>
              </a:rPr>
              <a:t>External factors</a:t>
            </a:r>
          </a:p>
          <a:p>
            <a:pPr>
              <a:buFont typeface="Wingdings" pitchFamily="2" charset="2"/>
              <a:buChar char="§"/>
            </a:pPr>
            <a:r>
              <a:rPr lang="en-US"/>
              <a:t>Supply and demand</a:t>
            </a:r>
          </a:p>
          <a:p>
            <a:pPr>
              <a:buFont typeface="Wingdings" pitchFamily="2" charset="2"/>
              <a:buChar char="§"/>
            </a:pPr>
            <a:r>
              <a:rPr lang="en-US"/>
              <a:t>Unemployment rate</a:t>
            </a:r>
          </a:p>
          <a:p>
            <a:pPr>
              <a:buFont typeface="Wingdings" pitchFamily="2" charset="2"/>
              <a:buChar char="§"/>
            </a:pPr>
            <a:r>
              <a:rPr lang="en-US"/>
              <a:t>Labour Market</a:t>
            </a:r>
          </a:p>
          <a:p>
            <a:pPr>
              <a:buFont typeface="Wingdings" pitchFamily="2" charset="2"/>
              <a:buChar char="§"/>
            </a:pPr>
            <a:r>
              <a:rPr lang="en-US"/>
              <a:t>Political</a:t>
            </a:r>
          </a:p>
          <a:p>
            <a:pPr>
              <a:buFont typeface="Wingdings" pitchFamily="2" charset="2"/>
              <a:buChar char="§"/>
            </a:pPr>
            <a:r>
              <a:rPr lang="en-US"/>
              <a:t>Social</a:t>
            </a:r>
          </a:p>
          <a:p>
            <a:pPr>
              <a:buFont typeface="Wingdings" pitchFamily="2" charset="2"/>
              <a:buChar char="§"/>
            </a:pPr>
            <a:r>
              <a:rPr lang="en-US"/>
              <a:t>Sons of soil</a:t>
            </a:r>
          </a:p>
          <a:p>
            <a:pPr>
              <a:buFont typeface="Wingdings" pitchFamily="2" charset="2"/>
              <a:buChar char="§"/>
            </a:pPr>
            <a:r>
              <a:rPr lang="en-US"/>
              <a:t>Image</a:t>
            </a:r>
          </a:p>
        </p:txBody>
      </p:sp>
      <p:sp>
        <p:nvSpPr>
          <p:cNvPr id="53253" name="Rectangle 5"/>
          <p:cNvSpPr>
            <a:spLocks noChangeArrowheads="1"/>
          </p:cNvSpPr>
          <p:nvPr/>
        </p:nvSpPr>
        <p:spPr bwMode="auto">
          <a:xfrm>
            <a:off x="6642768" y="2562725"/>
            <a:ext cx="2850148" cy="273517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r>
              <a:rPr lang="en-US" sz="2800" b="1" dirty="0">
                <a:solidFill>
                  <a:srgbClr val="CC6600"/>
                </a:solidFill>
              </a:rPr>
              <a:t>Internal factors</a:t>
            </a:r>
          </a:p>
          <a:p>
            <a:pPr>
              <a:buFont typeface="Wingdings" pitchFamily="2" charset="2"/>
              <a:buChar char="§"/>
            </a:pPr>
            <a:r>
              <a:rPr lang="en-US" dirty="0"/>
              <a:t>Recruitment policy</a:t>
            </a:r>
          </a:p>
          <a:p>
            <a:pPr>
              <a:buFont typeface="Wingdings" pitchFamily="2" charset="2"/>
              <a:buChar char="§"/>
            </a:pPr>
            <a:r>
              <a:rPr lang="en-US" dirty="0"/>
              <a:t>HRP</a:t>
            </a:r>
          </a:p>
          <a:p>
            <a:pPr>
              <a:buFont typeface="Wingdings" pitchFamily="2" charset="2"/>
              <a:buChar char="§"/>
            </a:pPr>
            <a:r>
              <a:rPr lang="en-US" dirty="0"/>
              <a:t>Size of the firm</a:t>
            </a:r>
          </a:p>
          <a:p>
            <a:pPr>
              <a:buFont typeface="Wingdings" pitchFamily="2" charset="2"/>
              <a:buChar char="§"/>
            </a:pPr>
            <a:r>
              <a:rPr lang="en-US" dirty="0"/>
              <a:t>Cost</a:t>
            </a:r>
          </a:p>
          <a:p>
            <a:pPr>
              <a:buFont typeface="Wingdings" pitchFamily="2" charset="2"/>
              <a:buChar char="§"/>
            </a:pPr>
            <a:r>
              <a:rPr lang="en-US" dirty="0"/>
              <a:t>Growth</a:t>
            </a:r>
          </a:p>
          <a:p>
            <a:pPr>
              <a:buFont typeface="Wingdings" pitchFamily="2" charset="2"/>
              <a:buChar char="§"/>
            </a:pPr>
            <a:r>
              <a:rPr lang="en-US" dirty="0"/>
              <a:t>Expansion</a:t>
            </a:r>
          </a:p>
        </p:txBody>
      </p:sp>
      <p:sp>
        <p:nvSpPr>
          <p:cNvPr id="53254" name="Oval 6"/>
          <p:cNvSpPr>
            <a:spLocks noChangeArrowheads="1"/>
          </p:cNvSpPr>
          <p:nvPr/>
        </p:nvSpPr>
        <p:spPr bwMode="auto">
          <a:xfrm>
            <a:off x="3863474" y="3328737"/>
            <a:ext cx="2540000" cy="91440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dirty="0" smtClean="0"/>
              <a:t>Recruitment</a:t>
            </a:r>
            <a:endParaRPr lang="ru-RU" dirty="0"/>
          </a:p>
        </p:txBody>
      </p:sp>
      <p:sp>
        <p:nvSpPr>
          <p:cNvPr id="53256" name="Line 8"/>
          <p:cNvSpPr>
            <a:spLocks noChangeShapeType="1"/>
          </p:cNvSpPr>
          <p:nvPr/>
        </p:nvSpPr>
        <p:spPr bwMode="auto">
          <a:xfrm>
            <a:off x="3660273" y="3810000"/>
            <a:ext cx="203200" cy="0"/>
          </a:xfrm>
          <a:prstGeom prst="line">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wrap="none"/>
          <a:lstStyle/>
          <a:p>
            <a:endParaRPr lang="ru-RU"/>
          </a:p>
        </p:txBody>
      </p:sp>
      <p:sp>
        <p:nvSpPr>
          <p:cNvPr id="53257" name="Line 9"/>
          <p:cNvSpPr>
            <a:spLocks noChangeShapeType="1"/>
          </p:cNvSpPr>
          <p:nvPr/>
        </p:nvSpPr>
        <p:spPr bwMode="auto">
          <a:xfrm flipH="1">
            <a:off x="6439520" y="3785936"/>
            <a:ext cx="203200" cy="0"/>
          </a:xfrm>
          <a:prstGeom prst="line">
            <a:avLst/>
          </a:prstGeom>
          <a:ln>
            <a:headEnd/>
            <a:tailEnd type="triangle" w="med" len="med"/>
          </a:ln>
        </p:spPr>
        <p:style>
          <a:lnRef idx="2">
            <a:schemeClr val="accent2"/>
          </a:lnRef>
          <a:fillRef idx="1">
            <a:schemeClr val="lt1"/>
          </a:fillRef>
          <a:effectRef idx="0">
            <a:schemeClr val="accent2"/>
          </a:effectRef>
          <a:fontRef idx="minor">
            <a:schemeClr val="dk1"/>
          </a:fontRef>
        </p:style>
        <p:txBody>
          <a:bodyPr wrap="none"/>
          <a:lstStyle/>
          <a:p>
            <a:endParaRPr lang="ru-RU"/>
          </a:p>
        </p:txBody>
      </p:sp>
      <p:sp>
        <p:nvSpPr>
          <p:cNvPr id="9" name="Заголовок 8"/>
          <p:cNvSpPr>
            <a:spLocks noGrp="1"/>
          </p:cNvSpPr>
          <p:nvPr>
            <p:ph type="title"/>
          </p:nvPr>
        </p:nvSpPr>
        <p:spPr/>
        <p:txBody>
          <a:bodyPr/>
          <a:lstStyle/>
          <a:p>
            <a:r>
              <a:rPr lang="en-US" dirty="0" smtClean="0"/>
              <a:t>2.10.2. Factor’s </a:t>
            </a:r>
            <a:r>
              <a:rPr lang="en-US" dirty="0" smtClean="0"/>
              <a:t>Governing Recruitment </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anim calcmode="lin" valueType="num">
                                      <p:cBhvr additive="base">
                                        <p:cTn id="7" dur="500" fill="hold"/>
                                        <p:tgtEl>
                                          <p:spTgt spid="53254"/>
                                        </p:tgtEl>
                                        <p:attrNameLst>
                                          <p:attrName>ppt_x</p:attrName>
                                        </p:attrNameLst>
                                      </p:cBhvr>
                                      <p:tavLst>
                                        <p:tav tm="0">
                                          <p:val>
                                            <p:strVal val="0-#ppt_w/2"/>
                                          </p:val>
                                        </p:tav>
                                        <p:tav tm="100000">
                                          <p:val>
                                            <p:strVal val="#ppt_x"/>
                                          </p:val>
                                        </p:tav>
                                      </p:tavLst>
                                    </p:anim>
                                    <p:anim calcmode="lin" valueType="num">
                                      <p:cBhvr additive="base">
                                        <p:cTn id="8" dur="500" fill="hold"/>
                                        <p:tgtEl>
                                          <p:spTgt spid="532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0-#ppt_w/2"/>
                                          </p:val>
                                        </p:tav>
                                        <p:tav tm="100000">
                                          <p:val>
                                            <p:strVal val="#ppt_x"/>
                                          </p:val>
                                        </p:tav>
                                      </p:tavLst>
                                    </p:anim>
                                    <p:anim calcmode="lin" valueType="num">
                                      <p:cBhvr additive="base">
                                        <p:cTn id="14"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6"/>
                                        </p:tgtEl>
                                        <p:attrNameLst>
                                          <p:attrName>style.visibility</p:attrName>
                                        </p:attrNameLst>
                                      </p:cBhvr>
                                      <p:to>
                                        <p:strVal val="visible"/>
                                      </p:to>
                                    </p:set>
                                    <p:anim calcmode="lin" valueType="num">
                                      <p:cBhvr additive="base">
                                        <p:cTn id="19" dur="500" fill="hold"/>
                                        <p:tgtEl>
                                          <p:spTgt spid="53256"/>
                                        </p:tgtEl>
                                        <p:attrNameLst>
                                          <p:attrName>ppt_x</p:attrName>
                                        </p:attrNameLst>
                                      </p:cBhvr>
                                      <p:tavLst>
                                        <p:tav tm="0">
                                          <p:val>
                                            <p:strVal val="0-#ppt_w/2"/>
                                          </p:val>
                                        </p:tav>
                                        <p:tav tm="100000">
                                          <p:val>
                                            <p:strVal val="#ppt_x"/>
                                          </p:val>
                                        </p:tav>
                                      </p:tavLst>
                                    </p:anim>
                                    <p:anim calcmode="lin" valueType="num">
                                      <p:cBhvr additive="base">
                                        <p:cTn id="20" dur="500" fill="hold"/>
                                        <p:tgtEl>
                                          <p:spTgt spid="532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53"/>
                                        </p:tgtEl>
                                        <p:attrNameLst>
                                          <p:attrName>style.visibility</p:attrName>
                                        </p:attrNameLst>
                                      </p:cBhvr>
                                      <p:to>
                                        <p:strVal val="visible"/>
                                      </p:to>
                                    </p:set>
                                    <p:anim calcmode="lin" valueType="num">
                                      <p:cBhvr additive="base">
                                        <p:cTn id="25" dur="500" fill="hold"/>
                                        <p:tgtEl>
                                          <p:spTgt spid="53253"/>
                                        </p:tgtEl>
                                        <p:attrNameLst>
                                          <p:attrName>ppt_x</p:attrName>
                                        </p:attrNameLst>
                                      </p:cBhvr>
                                      <p:tavLst>
                                        <p:tav tm="0">
                                          <p:val>
                                            <p:strVal val="0-#ppt_w/2"/>
                                          </p:val>
                                        </p:tav>
                                        <p:tav tm="100000">
                                          <p:val>
                                            <p:strVal val="#ppt_x"/>
                                          </p:val>
                                        </p:tav>
                                      </p:tavLst>
                                    </p:anim>
                                    <p:anim calcmode="lin" valueType="num">
                                      <p:cBhvr additive="base">
                                        <p:cTn id="26" dur="500" fill="hold"/>
                                        <p:tgtEl>
                                          <p:spTgt spid="5325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7"/>
                                        </p:tgtEl>
                                        <p:attrNameLst>
                                          <p:attrName>style.visibility</p:attrName>
                                        </p:attrNameLst>
                                      </p:cBhvr>
                                      <p:to>
                                        <p:strVal val="visible"/>
                                      </p:to>
                                    </p:set>
                                    <p:anim calcmode="lin" valueType="num">
                                      <p:cBhvr additive="base">
                                        <p:cTn id="31" dur="500" fill="hold"/>
                                        <p:tgtEl>
                                          <p:spTgt spid="53257"/>
                                        </p:tgtEl>
                                        <p:attrNameLst>
                                          <p:attrName>ppt_x</p:attrName>
                                        </p:attrNameLst>
                                      </p:cBhvr>
                                      <p:tavLst>
                                        <p:tav tm="0">
                                          <p:val>
                                            <p:strVal val="0-#ppt_w/2"/>
                                          </p:val>
                                        </p:tav>
                                        <p:tav tm="100000">
                                          <p:val>
                                            <p:strVal val="#ppt_x"/>
                                          </p:val>
                                        </p:tav>
                                      </p:tavLst>
                                    </p:anim>
                                    <p:anim calcmode="lin" valueType="num">
                                      <p:cBhvr additive="base">
                                        <p:cTn id="32" dur="500" fill="hold"/>
                                        <p:tgtEl>
                                          <p:spTgt spid="53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autoUpdateAnimBg="0"/>
      <p:bldP spid="53253" grpId="0" animBg="1" autoUpdateAnimBg="0"/>
      <p:bldP spid="53254" grpId="0" animBg="1"/>
      <p:bldP spid="53256" grpId="0" animBg="1"/>
      <p:bldP spid="5325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Oval 4"/>
          <p:cNvSpPr>
            <a:spLocks noChangeArrowheads="1"/>
          </p:cNvSpPr>
          <p:nvPr/>
        </p:nvSpPr>
        <p:spPr bwMode="auto">
          <a:xfrm>
            <a:off x="2102980" y="1068346"/>
            <a:ext cx="6251881" cy="760956"/>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2400" b="1" dirty="0">
                <a:solidFill>
                  <a:schemeClr val="bg2"/>
                </a:solidFill>
                <a:effectLst>
                  <a:outerShdw blurRad="38100" dist="38100" dir="2700000" algn="tl">
                    <a:srgbClr val="000000"/>
                  </a:outerShdw>
                </a:effectLst>
              </a:rPr>
              <a:t>SOURCES OF RECRUITMENT</a:t>
            </a:r>
          </a:p>
        </p:txBody>
      </p:sp>
      <p:sp>
        <p:nvSpPr>
          <p:cNvPr id="55301" name="Line 5"/>
          <p:cNvSpPr>
            <a:spLocks noChangeShapeType="1"/>
          </p:cNvSpPr>
          <p:nvPr/>
        </p:nvSpPr>
        <p:spPr bwMode="auto">
          <a:xfrm flipH="1">
            <a:off x="5210827" y="1844959"/>
            <a:ext cx="0" cy="300625"/>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ru-RU"/>
          </a:p>
        </p:txBody>
      </p:sp>
      <p:sp>
        <p:nvSpPr>
          <p:cNvPr id="55302" name="Line 6"/>
          <p:cNvSpPr>
            <a:spLocks noChangeShapeType="1"/>
          </p:cNvSpPr>
          <p:nvPr/>
        </p:nvSpPr>
        <p:spPr bwMode="auto">
          <a:xfrm>
            <a:off x="1816274" y="2145584"/>
            <a:ext cx="6601216" cy="0"/>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endParaRPr lang="ru-RU"/>
          </a:p>
        </p:txBody>
      </p:sp>
      <p:sp>
        <p:nvSpPr>
          <p:cNvPr id="55303" name="Line 7"/>
          <p:cNvSpPr>
            <a:spLocks noChangeShapeType="1"/>
          </p:cNvSpPr>
          <p:nvPr/>
        </p:nvSpPr>
        <p:spPr bwMode="auto">
          <a:xfrm>
            <a:off x="1816274" y="2145583"/>
            <a:ext cx="4175" cy="564715"/>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lstStyle/>
          <a:p>
            <a:endParaRPr lang="ru-RU"/>
          </a:p>
        </p:txBody>
      </p:sp>
      <p:sp>
        <p:nvSpPr>
          <p:cNvPr id="55304" name="Line 8"/>
          <p:cNvSpPr>
            <a:spLocks noChangeShapeType="1"/>
          </p:cNvSpPr>
          <p:nvPr/>
        </p:nvSpPr>
        <p:spPr bwMode="auto">
          <a:xfrm>
            <a:off x="8417490" y="2158109"/>
            <a:ext cx="1392" cy="464507"/>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lstStyle/>
          <a:p>
            <a:endParaRPr lang="ru-RU"/>
          </a:p>
        </p:txBody>
      </p:sp>
      <p:sp>
        <p:nvSpPr>
          <p:cNvPr id="55305" name="Rectangle 9"/>
          <p:cNvSpPr>
            <a:spLocks noChangeArrowheads="1"/>
          </p:cNvSpPr>
          <p:nvPr/>
        </p:nvSpPr>
        <p:spPr bwMode="auto">
          <a:xfrm>
            <a:off x="1081414" y="3367861"/>
            <a:ext cx="2931695" cy="2924656"/>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buFont typeface="Wingdings" pitchFamily="2" charset="2"/>
              <a:buChar char="§"/>
            </a:pPr>
            <a:r>
              <a:rPr lang="en-US" dirty="0">
                <a:effectLst>
                  <a:outerShdw blurRad="38100" dist="38100" dir="2700000" algn="tl">
                    <a:srgbClr val="FFFFFF"/>
                  </a:outerShdw>
                </a:effectLst>
              </a:rPr>
              <a:t>Current Employee</a:t>
            </a:r>
          </a:p>
          <a:p>
            <a:pPr>
              <a:buFont typeface="Wingdings" pitchFamily="2" charset="2"/>
              <a:buChar char="§"/>
            </a:pPr>
            <a:r>
              <a:rPr lang="en-US" dirty="0">
                <a:effectLst>
                  <a:outerShdw blurRad="38100" dist="38100" dir="2700000" algn="tl">
                    <a:srgbClr val="FFFFFF"/>
                  </a:outerShdw>
                </a:effectLst>
              </a:rPr>
              <a:t>References from present</a:t>
            </a:r>
          </a:p>
          <a:p>
            <a:pPr>
              <a:buFont typeface="Wingdings" pitchFamily="2" charset="2"/>
              <a:buNone/>
            </a:pPr>
            <a:r>
              <a:rPr lang="en-US" dirty="0">
                <a:effectLst>
                  <a:outerShdw blurRad="38100" dist="38100" dir="2700000" algn="tl">
                    <a:srgbClr val="FFFFFF"/>
                  </a:outerShdw>
                </a:effectLst>
              </a:rPr>
              <a:t> employee</a:t>
            </a:r>
          </a:p>
          <a:p>
            <a:pPr>
              <a:buFont typeface="Wingdings" pitchFamily="2" charset="2"/>
              <a:buChar char="§"/>
            </a:pPr>
            <a:r>
              <a:rPr lang="en-US" dirty="0">
                <a:effectLst>
                  <a:outerShdw blurRad="38100" dist="38100" dir="2700000" algn="tl">
                    <a:srgbClr val="FFFFFF"/>
                  </a:outerShdw>
                </a:effectLst>
              </a:rPr>
              <a:t>Databank of former </a:t>
            </a:r>
          </a:p>
          <a:p>
            <a:pPr>
              <a:buFont typeface="Wingdings" pitchFamily="2" charset="2"/>
              <a:buNone/>
            </a:pPr>
            <a:r>
              <a:rPr lang="en-US" dirty="0">
                <a:effectLst>
                  <a:outerShdw blurRad="38100" dist="38100" dir="2700000" algn="tl">
                    <a:srgbClr val="FFFFFF"/>
                  </a:outerShdw>
                </a:effectLst>
              </a:rPr>
              <a:t>  applicants</a:t>
            </a:r>
          </a:p>
          <a:p>
            <a:pPr>
              <a:buFont typeface="Wingdings" pitchFamily="2" charset="2"/>
              <a:buChar char="§"/>
            </a:pPr>
            <a:r>
              <a:rPr lang="en-US" dirty="0">
                <a:effectLst>
                  <a:outerShdw blurRad="38100" dist="38100" dir="2700000" algn="tl">
                    <a:srgbClr val="FFFFFF"/>
                  </a:outerShdw>
                </a:effectLst>
              </a:rPr>
              <a:t>Retired Employee  </a:t>
            </a:r>
          </a:p>
          <a:p>
            <a:pPr>
              <a:buFont typeface="Wingdings" pitchFamily="2" charset="2"/>
              <a:buChar char="§"/>
            </a:pPr>
            <a:r>
              <a:rPr lang="en-US" dirty="0">
                <a:effectLst>
                  <a:outerShdw blurRad="38100" dist="38100" dir="2700000" algn="tl">
                    <a:srgbClr val="FFFFFF"/>
                  </a:outerShdw>
                </a:effectLst>
              </a:rPr>
              <a:t>Former employee</a:t>
            </a:r>
          </a:p>
          <a:p>
            <a:pPr>
              <a:buFont typeface="Wingdings" pitchFamily="2" charset="2"/>
              <a:buNone/>
            </a:pPr>
            <a:endParaRPr lang="en-US" dirty="0">
              <a:effectLst>
                <a:outerShdw blurRad="38100" dist="38100" dir="2700000" algn="tl">
                  <a:srgbClr val="FFFFFF"/>
                </a:outerShdw>
              </a:effectLst>
            </a:endParaRPr>
          </a:p>
          <a:p>
            <a:pPr>
              <a:buFont typeface="Wingdings" pitchFamily="2" charset="2"/>
              <a:buNone/>
            </a:pPr>
            <a:endParaRPr lang="en-US" dirty="0">
              <a:effectLst>
                <a:outerShdw blurRad="38100" dist="38100" dir="2700000" algn="tl">
                  <a:srgbClr val="FFFFFF"/>
                </a:outerShdw>
              </a:effectLst>
            </a:endParaRPr>
          </a:p>
        </p:txBody>
      </p:sp>
      <p:sp>
        <p:nvSpPr>
          <p:cNvPr id="55306" name="Rectangle 10"/>
          <p:cNvSpPr>
            <a:spLocks noChangeArrowheads="1"/>
          </p:cNvSpPr>
          <p:nvPr/>
        </p:nvSpPr>
        <p:spPr bwMode="auto">
          <a:xfrm>
            <a:off x="6432810" y="3296660"/>
            <a:ext cx="2836779" cy="304398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buFontTx/>
              <a:buChar char="•"/>
            </a:pPr>
            <a:r>
              <a:rPr lang="en-US" dirty="0"/>
              <a:t>  </a:t>
            </a:r>
            <a:r>
              <a:rPr lang="en-US" dirty="0">
                <a:effectLst>
                  <a:outerShdw blurRad="38100" dist="38100" dir="2700000" algn="tl">
                    <a:srgbClr val="FFFFFF"/>
                  </a:outerShdw>
                </a:effectLst>
              </a:rPr>
              <a:t>Advertising</a:t>
            </a:r>
          </a:p>
          <a:p>
            <a:pPr>
              <a:buFontTx/>
              <a:buChar char="•"/>
            </a:pPr>
            <a:r>
              <a:rPr lang="en-US" dirty="0">
                <a:effectLst>
                  <a:outerShdw blurRad="38100" dist="38100" dir="2700000" algn="tl">
                    <a:srgbClr val="FFFFFF"/>
                  </a:outerShdw>
                </a:effectLst>
              </a:rPr>
              <a:t>  Employment agencies</a:t>
            </a:r>
          </a:p>
          <a:p>
            <a:pPr>
              <a:buFontTx/>
              <a:buChar char="•"/>
            </a:pPr>
            <a:r>
              <a:rPr lang="en-US" dirty="0">
                <a:effectLst>
                  <a:outerShdw blurRad="38100" dist="38100" dir="2700000" algn="tl">
                    <a:srgbClr val="FFFFFF"/>
                  </a:outerShdw>
                </a:effectLst>
              </a:rPr>
              <a:t>  Temporary help </a:t>
            </a:r>
          </a:p>
          <a:p>
            <a:pPr>
              <a:buFontTx/>
              <a:buChar char="•"/>
            </a:pPr>
            <a:r>
              <a:rPr lang="en-US" dirty="0">
                <a:effectLst>
                  <a:outerShdw blurRad="38100" dist="38100" dir="2700000" algn="tl">
                    <a:srgbClr val="FFFFFF"/>
                  </a:outerShdw>
                </a:effectLst>
              </a:rPr>
              <a:t>  Executive recruiters</a:t>
            </a:r>
          </a:p>
          <a:p>
            <a:pPr>
              <a:buFontTx/>
              <a:buChar char="•"/>
            </a:pPr>
            <a:r>
              <a:rPr lang="en-US" dirty="0">
                <a:effectLst>
                  <a:outerShdw blurRad="38100" dist="38100" dir="2700000" algn="tl">
                    <a:srgbClr val="FFFFFF"/>
                  </a:outerShdw>
                </a:effectLst>
              </a:rPr>
              <a:t>  Referrals and walk-ins</a:t>
            </a:r>
          </a:p>
          <a:p>
            <a:pPr>
              <a:buFontTx/>
              <a:buChar char="•"/>
            </a:pPr>
            <a:r>
              <a:rPr lang="en-US" dirty="0">
                <a:effectLst>
                  <a:outerShdw blurRad="38100" dist="38100" dir="2700000" algn="tl">
                    <a:srgbClr val="FFFFFF"/>
                  </a:outerShdw>
                </a:effectLst>
              </a:rPr>
              <a:t>  College recruiting</a:t>
            </a:r>
          </a:p>
          <a:p>
            <a:pPr>
              <a:buFontTx/>
              <a:buChar char="•"/>
            </a:pPr>
            <a:r>
              <a:rPr lang="en-US" i="1" dirty="0">
                <a:effectLst>
                  <a:outerShdw blurRad="38100" dist="38100" dir="2700000" algn="tl">
                    <a:srgbClr val="FFFFFF"/>
                  </a:outerShdw>
                </a:effectLst>
              </a:rPr>
              <a:t>  </a:t>
            </a:r>
            <a:r>
              <a:rPr lang="en-US" dirty="0">
                <a:effectLst>
                  <a:outerShdw blurRad="38100" dist="38100" dir="2700000" algn="tl">
                    <a:srgbClr val="FFFFFF"/>
                  </a:outerShdw>
                </a:effectLst>
              </a:rPr>
              <a:t>Company’s web site</a:t>
            </a:r>
          </a:p>
          <a:p>
            <a:pPr>
              <a:buFontTx/>
              <a:buChar char="•"/>
            </a:pPr>
            <a:r>
              <a:rPr lang="en-US" dirty="0">
                <a:effectLst>
                  <a:outerShdw blurRad="38100" dist="38100" dir="2700000" algn="tl">
                    <a:srgbClr val="FFFFFF"/>
                  </a:outerShdw>
                </a:effectLst>
              </a:rPr>
              <a:t>  Free and fee-paying </a:t>
            </a:r>
          </a:p>
          <a:p>
            <a:r>
              <a:rPr lang="en-US" dirty="0">
                <a:effectLst>
                  <a:outerShdw blurRad="38100" dist="38100" dir="2700000" algn="tl">
                    <a:srgbClr val="FFFFFF"/>
                  </a:outerShdw>
                </a:effectLst>
              </a:rPr>
              <a:t>   Website services</a:t>
            </a:r>
            <a:endParaRPr lang="en-US" b="1" dirty="0">
              <a:effectLst>
                <a:outerShdw blurRad="38100" dist="38100" dir="2700000" algn="tl">
                  <a:srgbClr val="FFFFFF"/>
                </a:outerShdw>
              </a:effectLst>
            </a:endParaRPr>
          </a:p>
        </p:txBody>
      </p:sp>
      <p:sp>
        <p:nvSpPr>
          <p:cNvPr id="55307" name="Oval 11"/>
          <p:cNvSpPr>
            <a:spLocks noChangeArrowheads="1"/>
          </p:cNvSpPr>
          <p:nvPr/>
        </p:nvSpPr>
        <p:spPr bwMode="auto">
          <a:xfrm>
            <a:off x="513566" y="2699092"/>
            <a:ext cx="3488939" cy="5334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b="1" dirty="0">
                <a:solidFill>
                  <a:schemeClr val="bg2"/>
                </a:solidFill>
                <a:effectLst>
                  <a:outerShdw blurRad="38100" dist="38100" dir="2700000" algn="tl">
                    <a:srgbClr val="000000"/>
                  </a:outerShdw>
                </a:effectLst>
              </a:rPr>
              <a:t>INTERNAL</a:t>
            </a:r>
          </a:p>
        </p:txBody>
      </p:sp>
      <p:sp>
        <p:nvSpPr>
          <p:cNvPr id="55308" name="Oval 12"/>
          <p:cNvSpPr>
            <a:spLocks noChangeArrowheads="1"/>
          </p:cNvSpPr>
          <p:nvPr/>
        </p:nvSpPr>
        <p:spPr bwMode="auto">
          <a:xfrm>
            <a:off x="6331027" y="2614870"/>
            <a:ext cx="3301488" cy="5334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b="1">
                <a:solidFill>
                  <a:schemeClr val="bg2"/>
                </a:solidFill>
                <a:effectLst>
                  <a:outerShdw blurRad="38100" dist="38100" dir="2700000" algn="tl">
                    <a:srgbClr val="000000"/>
                  </a:outerShdw>
                </a:effectLst>
              </a:rPr>
              <a:t>EXTERNAL</a:t>
            </a:r>
          </a:p>
        </p:txBody>
      </p:sp>
      <p:sp>
        <p:nvSpPr>
          <p:cNvPr id="11" name="Заголовок 8"/>
          <p:cNvSpPr txBox="1">
            <a:spLocks/>
          </p:cNvSpPr>
          <p:nvPr/>
        </p:nvSpPr>
        <p:spPr>
          <a:xfrm>
            <a:off x="244197" y="332873"/>
            <a:ext cx="8596668" cy="13208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2.10.3. Source </a:t>
            </a: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of Recruitment </a:t>
            </a:r>
            <a:endParaRPr kumimoji="0" lang="ru-RU" sz="3600" b="0" i="0" u="none"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HRM Meaning and Definition</a:t>
            </a:r>
          </a:p>
        </p:txBody>
      </p:sp>
      <p:sp>
        <p:nvSpPr>
          <p:cNvPr id="17411" name="Rectangle 3"/>
          <p:cNvSpPr>
            <a:spLocks noGrp="1" noChangeArrowheads="1"/>
          </p:cNvSpPr>
          <p:nvPr>
            <p:ph type="body" idx="1"/>
          </p:nvPr>
        </p:nvSpPr>
        <p:spPr>
          <a:xfrm>
            <a:off x="822343" y="1752263"/>
            <a:ext cx="8471559" cy="4268787"/>
          </a:xfrm>
        </p:spPr>
        <p:txBody>
          <a:bodyPr/>
          <a:lstStyle/>
          <a:p>
            <a:pPr algn="just">
              <a:lnSpc>
                <a:spcPct val="80000"/>
              </a:lnSpc>
            </a:pPr>
            <a:r>
              <a:rPr lang="en-US" sz="2000" dirty="0" smtClean="0"/>
              <a:t>Organizations </a:t>
            </a:r>
            <a:r>
              <a:rPr lang="en-US" sz="2000" dirty="0"/>
              <a:t>does not only consist of building, machines or inventories. It is people they manage and staff the </a:t>
            </a:r>
            <a:r>
              <a:rPr lang="en-US" sz="2000" dirty="0" smtClean="0"/>
              <a:t>organization</a:t>
            </a:r>
            <a:endParaRPr lang="en-US" sz="2000" dirty="0"/>
          </a:p>
          <a:p>
            <a:pPr algn="just">
              <a:lnSpc>
                <a:spcPct val="80000"/>
              </a:lnSpc>
            </a:pPr>
            <a:r>
              <a:rPr lang="en-US" sz="2000" dirty="0"/>
              <a:t>HRM applies management principles in procuring, developing, maintaining people in the </a:t>
            </a:r>
            <a:r>
              <a:rPr lang="en-US" sz="2000" dirty="0" smtClean="0"/>
              <a:t>organization.</a:t>
            </a:r>
            <a:endParaRPr lang="en-US" sz="2000" dirty="0"/>
          </a:p>
          <a:p>
            <a:pPr algn="just">
              <a:lnSpc>
                <a:spcPct val="80000"/>
              </a:lnSpc>
            </a:pPr>
            <a:r>
              <a:rPr lang="en-US" sz="2000" dirty="0"/>
              <a:t>Aims at integrated decision making and decisions on different aspects of employees are consistent with other HR decisions</a:t>
            </a:r>
          </a:p>
          <a:p>
            <a:pPr algn="just">
              <a:lnSpc>
                <a:spcPct val="80000"/>
              </a:lnSpc>
            </a:pPr>
            <a:r>
              <a:rPr lang="en-US" sz="2000" dirty="0"/>
              <a:t>HR Decisions must influence effectiveness of the </a:t>
            </a:r>
            <a:r>
              <a:rPr lang="en-US" sz="2000" dirty="0" smtClean="0"/>
              <a:t>organization </a:t>
            </a:r>
            <a:r>
              <a:rPr lang="en-US" sz="2000" dirty="0"/>
              <a:t>leading to better service to customer and high quality product and services at reasonable price.</a:t>
            </a:r>
          </a:p>
          <a:p>
            <a:pPr algn="just">
              <a:lnSpc>
                <a:spcPct val="80000"/>
              </a:lnSpc>
            </a:pPr>
            <a:r>
              <a:rPr lang="en-US" sz="2000" dirty="0"/>
              <a:t>It is not confined to business establishment only, HRM is applicable also to the non business </a:t>
            </a:r>
            <a:r>
              <a:rPr lang="en-US" sz="2000" dirty="0" smtClean="0"/>
              <a:t>organization, </a:t>
            </a:r>
            <a:r>
              <a:rPr lang="en-US" sz="2000" dirty="0"/>
              <a:t>like government department, education, health care etc.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smtClean="0"/>
              <a:t>2.10.3.1. Internal </a:t>
            </a:r>
            <a:r>
              <a:rPr lang="en-US" dirty="0"/>
              <a:t>Recruitment</a:t>
            </a:r>
          </a:p>
        </p:txBody>
      </p:sp>
      <p:graphicFrame>
        <p:nvGraphicFramePr>
          <p:cNvPr id="59444" name="Group 52"/>
          <p:cNvGraphicFramePr>
            <a:graphicFrameLocks noGrp="1"/>
          </p:cNvGraphicFramePr>
          <p:nvPr/>
        </p:nvGraphicFramePr>
        <p:xfrm>
          <a:off x="812799" y="1701800"/>
          <a:ext cx="8427453" cy="4282440"/>
        </p:xfrm>
        <a:graphic>
          <a:graphicData uri="http://schemas.openxmlformats.org/drawingml/2006/table">
            <a:tbl>
              <a:tblPr/>
              <a:tblGrid>
                <a:gridCol w="4329701"/>
                <a:gridCol w="4097752"/>
              </a:tblGrid>
              <a:tr h="43875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500" b="0" i="0" u="none" strike="noStrike" cap="none" normalizeH="0" baseline="0" dirty="0" smtClean="0">
                          <a:ln>
                            <a:noFill/>
                          </a:ln>
                          <a:solidFill>
                            <a:schemeClr val="tx1"/>
                          </a:solidFill>
                          <a:effectLst/>
                          <a:latin typeface="+mn-lt"/>
                          <a:cs typeface="Arial" charset="0"/>
                        </a:rPr>
                        <a:t>Advantages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500" b="0" i="0" u="none" strike="noStrike" cap="none" normalizeH="0" baseline="0" smtClean="0">
                          <a:ln>
                            <a:noFill/>
                          </a:ln>
                          <a:solidFill>
                            <a:schemeClr val="tx1"/>
                          </a:solidFill>
                          <a:effectLst/>
                          <a:latin typeface="+mn-lt"/>
                          <a:cs typeface="Arial" charset="0"/>
                        </a:rPr>
                        <a:t>Disadvantages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105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mn-lt"/>
                          <a:cs typeface="Arial" charset="0"/>
                        </a:rPr>
                        <a:t>1. It is less costly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6075" marR="0" lvl="0" indent="-346075"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mn-lt"/>
                          <a:cs typeface="Arial" charset="0"/>
                        </a:rPr>
                        <a:t>1. It perpetuates the old concept of doing things </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1056">
                <a:tc>
                  <a:txBody>
                    <a:bodyPr/>
                    <a:lstStyle/>
                    <a:p>
                      <a:pPr marL="346075" marR="0" lvl="0" indent="-346075"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mn-lt"/>
                          <a:cs typeface="Arial" charset="0"/>
                        </a:rPr>
                        <a:t>2. Candidates are already oriented toward organisation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6075" marR="0" lvl="0" indent="-346075"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mn-lt"/>
                          <a:cs typeface="Arial" charset="0"/>
                        </a:rPr>
                        <a:t>2. It abets raiding (make a person provide something) </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4124">
                <a:tc>
                  <a:txBody>
                    <a:bodyPr/>
                    <a:lstStyle/>
                    <a:p>
                      <a:pPr marL="346075" marR="0" lvl="0" indent="-346075"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mn-lt"/>
                          <a:cs typeface="Arial" charset="0"/>
                        </a:rPr>
                        <a:t>3. Organisation have better knowledge about the internal candidates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6075" marR="0" lvl="0" indent="-346075"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mn-lt"/>
                          <a:cs typeface="Arial" charset="0"/>
                        </a:rPr>
                        <a:t>3. Candidate’s current work may be affected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1056">
                <a:tc>
                  <a:txBody>
                    <a:bodyPr/>
                    <a:lstStyle/>
                    <a:p>
                      <a:pPr marL="346075" marR="0" lvl="0" indent="-346075"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mn-lt"/>
                          <a:cs typeface="Arial" charset="0"/>
                        </a:rPr>
                        <a:t>4. Enhancement of employee morale and motivation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6075" marR="0" lvl="0" indent="-346075"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mn-lt"/>
                          <a:cs typeface="Arial" charset="0"/>
                        </a:rPr>
                        <a:t>4. Politics play greater role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1056">
                <a:tc>
                  <a:txBody>
                    <a:bodyPr/>
                    <a:lstStyle/>
                    <a:p>
                      <a:pPr marL="346075" marR="0" lvl="0" indent="-346075"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mn-lt"/>
                          <a:cs typeface="Arial" charset="0"/>
                        </a:rPr>
                        <a:t>5. Good performance is rewarded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6075" marR="0" lvl="0" indent="-346075"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mn-lt"/>
                          <a:cs typeface="Arial" charset="0"/>
                        </a:rPr>
                        <a:t>5. Morale problem for those not promoted</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2.10.3.2. External </a:t>
            </a:r>
            <a:r>
              <a:rPr lang="en-US" dirty="0"/>
              <a:t>Recruitment</a:t>
            </a:r>
          </a:p>
        </p:txBody>
      </p:sp>
      <p:graphicFrame>
        <p:nvGraphicFramePr>
          <p:cNvPr id="60446" name="Group 30"/>
          <p:cNvGraphicFramePr>
            <a:graphicFrameLocks noGrp="1"/>
          </p:cNvGraphicFramePr>
          <p:nvPr/>
        </p:nvGraphicFramePr>
        <p:xfrm>
          <a:off x="733926" y="1701802"/>
          <a:ext cx="8638674" cy="3717159"/>
        </p:xfrm>
        <a:graphic>
          <a:graphicData uri="http://schemas.openxmlformats.org/drawingml/2006/table">
            <a:tbl>
              <a:tblPr/>
              <a:tblGrid>
                <a:gridCol w="4442747"/>
                <a:gridCol w="4195927"/>
              </a:tblGrid>
              <a:tr h="47920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500" b="0" i="0" u="none" strike="noStrike" cap="none" normalizeH="0" baseline="0" dirty="0" smtClean="0">
                          <a:ln>
                            <a:noFill/>
                          </a:ln>
                          <a:solidFill>
                            <a:schemeClr val="tx1"/>
                          </a:solidFill>
                          <a:effectLst/>
                          <a:latin typeface="+mn-lt"/>
                          <a:cs typeface="Arial" charset="0"/>
                        </a:rPr>
                        <a:t>Advantages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500" b="0" i="0" u="none" strike="noStrike" cap="none" normalizeH="0" baseline="0" smtClean="0">
                          <a:ln>
                            <a:noFill/>
                          </a:ln>
                          <a:solidFill>
                            <a:schemeClr val="tx1"/>
                          </a:solidFill>
                          <a:effectLst/>
                          <a:latin typeface="+mn-lt"/>
                          <a:cs typeface="Arial" charset="0"/>
                        </a:rPr>
                        <a:t>Disadvantages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3859">
                <a:tc>
                  <a:txBody>
                    <a:bodyPr/>
                    <a:lstStyle/>
                    <a:p>
                      <a:pPr marL="346075" marR="0" lvl="0" indent="-346075"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mn-lt"/>
                          <a:cs typeface="Arial" charset="0"/>
                        </a:rPr>
                        <a:t>1. Benefits of new skill, new talent and experiences to organization </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6075" marR="0" lvl="0" indent="-346075"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mn-lt"/>
                          <a:cs typeface="Arial" charset="0"/>
                        </a:rPr>
                        <a:t>1. Better morale and motivation associated with internal recruiting is denied to the organisation</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4454">
                <a:tc>
                  <a:txBody>
                    <a:bodyPr/>
                    <a:lstStyle/>
                    <a:p>
                      <a:pPr marL="346075" marR="0" lvl="0" indent="-346075"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mn-lt"/>
                          <a:cs typeface="Arial" charset="0"/>
                        </a:rPr>
                        <a:t>2. Compliance with reservation policy becomes easy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mn-lt"/>
                          <a:cs typeface="Arial" charset="0"/>
                        </a:rPr>
                        <a:t>2. It is costly</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2858">
                <a:tc>
                  <a:txBody>
                    <a:bodyPr/>
                    <a:lstStyle/>
                    <a:p>
                      <a:pPr marL="346075" marR="0" lvl="0" indent="-346075"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mn-lt"/>
                          <a:cs typeface="Arial" charset="0"/>
                        </a:rPr>
                        <a:t>3. Scope of resentment, jealousies and heartburn are avoided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mn-lt"/>
                          <a:cs typeface="Arial" charset="0"/>
                        </a:rPr>
                        <a:t>3. Chances of creeping in false positive or false negative error</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84826" y="1438697"/>
            <a:ext cx="8596668" cy="3880773"/>
          </a:xfrm>
        </p:spPr>
        <p:txBody>
          <a:bodyPr>
            <a:normAutofit/>
          </a:bodyPr>
          <a:lstStyle/>
          <a:p>
            <a:r>
              <a:rPr lang="en-US" sz="1600" i="1" dirty="0"/>
              <a:t>It is the historical arithmetic relationships between-</a:t>
            </a:r>
          </a:p>
          <a:p>
            <a:endParaRPr lang="en-US" sz="1600" i="1" dirty="0"/>
          </a:p>
          <a:p>
            <a:pPr lvl="1"/>
            <a:r>
              <a:rPr lang="en-US" sz="1400" dirty="0"/>
              <a:t>Recruitment leads and invitees</a:t>
            </a:r>
          </a:p>
          <a:p>
            <a:pPr lvl="1"/>
            <a:r>
              <a:rPr lang="en-US" sz="1400" dirty="0"/>
              <a:t>Invitees and interviews</a:t>
            </a:r>
          </a:p>
          <a:p>
            <a:pPr lvl="1"/>
            <a:r>
              <a:rPr lang="en-US" sz="1400" dirty="0"/>
              <a:t>Interviews and offers made</a:t>
            </a:r>
          </a:p>
          <a:p>
            <a:pPr lvl="1"/>
            <a:r>
              <a:rPr lang="en-US" sz="1400" dirty="0"/>
              <a:t>Offers made and offers accepted</a:t>
            </a:r>
          </a:p>
          <a:p>
            <a:pPr>
              <a:spcBef>
                <a:spcPct val="0"/>
              </a:spcBef>
              <a:buClrTx/>
              <a:buSzTx/>
              <a:buNone/>
            </a:pPr>
            <a:endParaRPr lang="en-US" sz="2000" dirty="0"/>
          </a:p>
        </p:txBody>
      </p:sp>
      <p:sp>
        <p:nvSpPr>
          <p:cNvPr id="4" name="AutoShape 4"/>
          <p:cNvSpPr>
            <a:spLocks noChangeArrowheads="1"/>
          </p:cNvSpPr>
          <p:nvPr/>
        </p:nvSpPr>
        <p:spPr bwMode="auto">
          <a:xfrm>
            <a:off x="2566784" y="1752600"/>
            <a:ext cx="6400800" cy="4343400"/>
          </a:xfrm>
          <a:prstGeom prst="triangle">
            <a:avLst>
              <a:gd name="adj" fmla="val 45796"/>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n-US" dirty="0"/>
              <a:t>50</a:t>
            </a:r>
          </a:p>
          <a:p>
            <a:pPr algn="ctr"/>
            <a:endParaRPr lang="en-US" dirty="0"/>
          </a:p>
          <a:p>
            <a:pPr algn="ctr"/>
            <a:r>
              <a:rPr lang="en-US" dirty="0"/>
              <a:t>100</a:t>
            </a:r>
          </a:p>
          <a:p>
            <a:pPr algn="ctr"/>
            <a:endParaRPr lang="en-US" dirty="0"/>
          </a:p>
          <a:p>
            <a:pPr algn="ctr"/>
            <a:r>
              <a:rPr lang="en-US" dirty="0"/>
              <a:t>150</a:t>
            </a:r>
          </a:p>
          <a:p>
            <a:pPr algn="ctr"/>
            <a:endParaRPr lang="en-US" dirty="0"/>
          </a:p>
          <a:p>
            <a:pPr algn="ctr"/>
            <a:r>
              <a:rPr lang="en-US" dirty="0"/>
              <a:t>200</a:t>
            </a:r>
          </a:p>
          <a:p>
            <a:pPr algn="ctr"/>
            <a:endParaRPr lang="en-US" dirty="0"/>
          </a:p>
          <a:p>
            <a:pPr algn="ctr"/>
            <a:r>
              <a:rPr lang="en-US" dirty="0"/>
              <a:t>1200</a:t>
            </a:r>
          </a:p>
          <a:p>
            <a:pPr algn="ctr"/>
            <a:endParaRPr lang="en-US" dirty="0"/>
          </a:p>
        </p:txBody>
      </p:sp>
      <p:sp>
        <p:nvSpPr>
          <p:cNvPr id="5" name="Line 5"/>
          <p:cNvSpPr>
            <a:spLocks noChangeShapeType="1"/>
          </p:cNvSpPr>
          <p:nvPr/>
        </p:nvSpPr>
        <p:spPr bwMode="auto">
          <a:xfrm>
            <a:off x="2973184" y="5562600"/>
            <a:ext cx="5486400" cy="0"/>
          </a:xfrm>
          <a:prstGeom prst="line">
            <a:avLst/>
          </a:prstGeom>
          <a:ln>
            <a:headEnd/>
            <a:tailEnd/>
          </a:ln>
        </p:spPr>
        <p:style>
          <a:lnRef idx="2">
            <a:schemeClr val="accent2"/>
          </a:lnRef>
          <a:fillRef idx="1">
            <a:schemeClr val="lt1"/>
          </a:fillRef>
          <a:effectRef idx="0">
            <a:schemeClr val="accent2"/>
          </a:effectRef>
          <a:fontRef idx="minor">
            <a:schemeClr val="dk1"/>
          </a:fontRef>
        </p:style>
        <p:txBody>
          <a:bodyPr wrap="none"/>
          <a:lstStyle/>
          <a:p>
            <a:endParaRPr lang="ru-RU"/>
          </a:p>
        </p:txBody>
      </p:sp>
      <p:sp>
        <p:nvSpPr>
          <p:cNvPr id="6" name="Line 6"/>
          <p:cNvSpPr>
            <a:spLocks noChangeShapeType="1"/>
          </p:cNvSpPr>
          <p:nvPr/>
        </p:nvSpPr>
        <p:spPr bwMode="auto">
          <a:xfrm>
            <a:off x="3379584" y="4876800"/>
            <a:ext cx="4572000" cy="0"/>
          </a:xfrm>
          <a:prstGeom prst="line">
            <a:avLst/>
          </a:prstGeom>
          <a:ln>
            <a:headEnd/>
            <a:tailEnd/>
          </a:ln>
        </p:spPr>
        <p:style>
          <a:lnRef idx="2">
            <a:schemeClr val="accent2"/>
          </a:lnRef>
          <a:fillRef idx="1">
            <a:schemeClr val="lt1"/>
          </a:fillRef>
          <a:effectRef idx="0">
            <a:schemeClr val="accent2"/>
          </a:effectRef>
          <a:fontRef idx="minor">
            <a:schemeClr val="dk1"/>
          </a:fontRef>
        </p:style>
        <p:txBody>
          <a:bodyPr wrap="none"/>
          <a:lstStyle/>
          <a:p>
            <a:endParaRPr lang="ru-RU"/>
          </a:p>
        </p:txBody>
      </p:sp>
      <p:sp>
        <p:nvSpPr>
          <p:cNvPr id="7" name="Line 7"/>
          <p:cNvSpPr>
            <a:spLocks noChangeShapeType="1"/>
          </p:cNvSpPr>
          <p:nvPr/>
        </p:nvSpPr>
        <p:spPr bwMode="auto">
          <a:xfrm>
            <a:off x="3887584" y="4114800"/>
            <a:ext cx="3454400" cy="0"/>
          </a:xfrm>
          <a:prstGeom prst="line">
            <a:avLst/>
          </a:prstGeom>
          <a:ln>
            <a:headEnd/>
            <a:tailEnd/>
          </a:ln>
        </p:spPr>
        <p:style>
          <a:lnRef idx="2">
            <a:schemeClr val="accent2"/>
          </a:lnRef>
          <a:fillRef idx="1">
            <a:schemeClr val="lt1"/>
          </a:fillRef>
          <a:effectRef idx="0">
            <a:schemeClr val="accent2"/>
          </a:effectRef>
          <a:fontRef idx="minor">
            <a:schemeClr val="dk1"/>
          </a:fontRef>
        </p:style>
        <p:txBody>
          <a:bodyPr wrap="none"/>
          <a:lstStyle/>
          <a:p>
            <a:endParaRPr lang="ru-RU"/>
          </a:p>
        </p:txBody>
      </p:sp>
      <p:sp>
        <p:nvSpPr>
          <p:cNvPr id="8" name="Line 8"/>
          <p:cNvSpPr>
            <a:spLocks noChangeShapeType="1"/>
          </p:cNvSpPr>
          <p:nvPr/>
        </p:nvSpPr>
        <p:spPr bwMode="auto">
          <a:xfrm>
            <a:off x="4395584" y="3429000"/>
            <a:ext cx="2438400" cy="0"/>
          </a:xfrm>
          <a:prstGeom prst="line">
            <a:avLst/>
          </a:prstGeom>
          <a:ln>
            <a:headEnd/>
            <a:tailEnd/>
          </a:ln>
        </p:spPr>
        <p:style>
          <a:lnRef idx="2">
            <a:schemeClr val="accent2"/>
          </a:lnRef>
          <a:fillRef idx="1">
            <a:schemeClr val="lt1"/>
          </a:fillRef>
          <a:effectRef idx="0">
            <a:schemeClr val="accent2"/>
          </a:effectRef>
          <a:fontRef idx="minor">
            <a:schemeClr val="dk1"/>
          </a:fontRef>
        </p:style>
        <p:txBody>
          <a:bodyPr wrap="none"/>
          <a:lstStyle/>
          <a:p>
            <a:endParaRPr lang="ru-RU"/>
          </a:p>
        </p:txBody>
      </p:sp>
      <p:sp>
        <p:nvSpPr>
          <p:cNvPr id="9" name="Text Box 9"/>
          <p:cNvSpPr txBox="1">
            <a:spLocks noChangeArrowheads="1"/>
          </p:cNvSpPr>
          <p:nvPr/>
        </p:nvSpPr>
        <p:spPr bwMode="auto">
          <a:xfrm>
            <a:off x="8764385" y="5530850"/>
            <a:ext cx="2460930" cy="36933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spAutoFit/>
          </a:bodyPr>
          <a:lstStyle/>
          <a:p>
            <a:r>
              <a:rPr lang="en-US"/>
              <a:t>Leads generated (6:1)</a:t>
            </a:r>
          </a:p>
        </p:txBody>
      </p:sp>
      <p:sp>
        <p:nvSpPr>
          <p:cNvPr id="10" name="Text Box 10"/>
          <p:cNvSpPr txBox="1">
            <a:spLocks noChangeArrowheads="1"/>
          </p:cNvSpPr>
          <p:nvPr/>
        </p:nvSpPr>
        <p:spPr bwMode="auto">
          <a:xfrm>
            <a:off x="8154785" y="4845050"/>
            <a:ext cx="2680542" cy="36933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spAutoFit/>
          </a:bodyPr>
          <a:lstStyle/>
          <a:p>
            <a:r>
              <a:rPr lang="en-US"/>
              <a:t>Candidates invited (4:3)</a:t>
            </a:r>
          </a:p>
        </p:txBody>
      </p:sp>
      <p:sp>
        <p:nvSpPr>
          <p:cNvPr id="11" name="Text Box 11"/>
          <p:cNvSpPr txBox="1">
            <a:spLocks noChangeArrowheads="1"/>
          </p:cNvSpPr>
          <p:nvPr/>
        </p:nvSpPr>
        <p:spPr bwMode="auto">
          <a:xfrm>
            <a:off x="7646785" y="4235450"/>
            <a:ext cx="3195105" cy="36933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spAutoFit/>
          </a:bodyPr>
          <a:lstStyle/>
          <a:p>
            <a:r>
              <a:rPr lang="en-US"/>
              <a:t>Candidates interviewed (3:2)</a:t>
            </a:r>
          </a:p>
        </p:txBody>
      </p:sp>
      <p:sp>
        <p:nvSpPr>
          <p:cNvPr id="12" name="Text Box 12"/>
          <p:cNvSpPr txBox="1">
            <a:spLocks noChangeArrowheads="1"/>
          </p:cNvSpPr>
          <p:nvPr/>
        </p:nvSpPr>
        <p:spPr bwMode="auto">
          <a:xfrm>
            <a:off x="7037184" y="3473450"/>
            <a:ext cx="2024913" cy="36933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spAutoFit/>
          </a:bodyPr>
          <a:lstStyle/>
          <a:p>
            <a:r>
              <a:rPr lang="en-US"/>
              <a:t>Offers made (2:1)</a:t>
            </a:r>
          </a:p>
        </p:txBody>
      </p:sp>
      <p:sp>
        <p:nvSpPr>
          <p:cNvPr id="13" name="Text Box 13"/>
          <p:cNvSpPr txBox="1">
            <a:spLocks noChangeArrowheads="1"/>
          </p:cNvSpPr>
          <p:nvPr/>
        </p:nvSpPr>
        <p:spPr bwMode="auto">
          <a:xfrm>
            <a:off x="6588451" y="2670175"/>
            <a:ext cx="1200970" cy="36933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spAutoFit/>
          </a:bodyPr>
          <a:lstStyle/>
          <a:p>
            <a:r>
              <a:rPr lang="en-US" dirty="0"/>
              <a:t>New hires</a:t>
            </a:r>
          </a:p>
        </p:txBody>
      </p:sp>
      <p:sp>
        <p:nvSpPr>
          <p:cNvPr id="14" name="Заголовок 13"/>
          <p:cNvSpPr>
            <a:spLocks noGrp="1"/>
          </p:cNvSpPr>
          <p:nvPr>
            <p:ph type="title"/>
          </p:nvPr>
        </p:nvSpPr>
        <p:spPr/>
        <p:txBody>
          <a:bodyPr/>
          <a:lstStyle/>
          <a:p>
            <a:r>
              <a:rPr lang="en-US" dirty="0" smtClean="0"/>
              <a:t>2.10.4. Recruiting </a:t>
            </a:r>
            <a:r>
              <a:rPr lang="en-US" dirty="0" smtClean="0"/>
              <a:t>Yield Pyramid</a:t>
            </a:r>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2.11. Selection</a:t>
            </a:r>
            <a:endParaRPr lang="en-US" dirty="0"/>
          </a:p>
        </p:txBody>
      </p:sp>
      <p:sp>
        <p:nvSpPr>
          <p:cNvPr id="66563" name="Rectangle 3"/>
          <p:cNvSpPr>
            <a:spLocks noGrp="1" noChangeArrowheads="1"/>
          </p:cNvSpPr>
          <p:nvPr>
            <p:ph type="body" idx="1"/>
          </p:nvPr>
        </p:nvSpPr>
        <p:spPr/>
        <p:txBody>
          <a:bodyPr/>
          <a:lstStyle/>
          <a:p>
            <a:pPr algn="just"/>
            <a:r>
              <a:rPr lang="en-US" sz="2400" dirty="0"/>
              <a:t>Selection is the process of differentiating between applicants in order to identify those with a greater likelihood of success in a job.</a:t>
            </a:r>
          </a:p>
          <a:p>
            <a:pPr algn="just"/>
            <a:r>
              <a:rPr lang="en-US" sz="2400" dirty="0" smtClean="0"/>
              <a:t>The selection of a candidate with the right combination of education, work experience, attitude, and creativity will not only increase the quality and stability of the workforce, it will also play a large role in bringing management strategies and planning to fruition.</a:t>
            </a: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653271" y="1691357"/>
            <a:ext cx="8596668" cy="3880773"/>
          </a:xfrm>
        </p:spPr>
        <p:txBody>
          <a:bodyPr>
            <a:noAutofit/>
          </a:bodyPr>
          <a:lstStyle/>
          <a:p>
            <a:r>
              <a:rPr lang="en-US" sz="2000" b="1" i="1" dirty="0"/>
              <a:t>External environment</a:t>
            </a:r>
          </a:p>
          <a:p>
            <a:pPr lvl="1">
              <a:buFont typeface="Wingdings" pitchFamily="2" charset="2"/>
              <a:buChar char="§"/>
            </a:pPr>
            <a:r>
              <a:rPr lang="en-US" sz="1800" b="1" i="1" dirty="0"/>
              <a:t>Supply and demand of specific skill </a:t>
            </a:r>
          </a:p>
          <a:p>
            <a:pPr lvl="1">
              <a:buFont typeface="Wingdings" pitchFamily="2" charset="2"/>
              <a:buChar char="§"/>
            </a:pPr>
            <a:r>
              <a:rPr lang="en-US" sz="1800" b="1" i="1" dirty="0"/>
              <a:t>Unemployment rate </a:t>
            </a:r>
          </a:p>
          <a:p>
            <a:pPr lvl="1">
              <a:buFont typeface="Wingdings" pitchFamily="2" charset="2"/>
              <a:buChar char="§"/>
            </a:pPr>
            <a:r>
              <a:rPr lang="en-US" sz="1800" b="1" i="1" dirty="0"/>
              <a:t>Legal and political considerations</a:t>
            </a:r>
          </a:p>
          <a:p>
            <a:pPr lvl="1">
              <a:buFont typeface="Wingdings" pitchFamily="2" charset="2"/>
              <a:buChar char="§"/>
            </a:pPr>
            <a:r>
              <a:rPr lang="en-US" sz="1800" b="1" i="1" dirty="0"/>
              <a:t>Company’s </a:t>
            </a:r>
            <a:r>
              <a:rPr lang="en-US" sz="1800" b="1" i="1" dirty="0" smtClean="0"/>
              <a:t>Image</a:t>
            </a:r>
          </a:p>
          <a:p>
            <a:r>
              <a:rPr lang="en-US" sz="2000" b="1" i="1" dirty="0" smtClean="0"/>
              <a:t>Internal environment</a:t>
            </a:r>
          </a:p>
          <a:p>
            <a:pPr lvl="1">
              <a:buFont typeface="Wingdings" pitchFamily="2" charset="2"/>
              <a:buChar char="§"/>
            </a:pPr>
            <a:r>
              <a:rPr lang="en-US" sz="1800" b="1" i="1" dirty="0" smtClean="0"/>
              <a:t>Company’s policy</a:t>
            </a:r>
          </a:p>
          <a:p>
            <a:pPr lvl="1">
              <a:buFont typeface="Wingdings" pitchFamily="2" charset="2"/>
              <a:buChar char="§"/>
            </a:pPr>
            <a:r>
              <a:rPr lang="en-US" sz="1800" b="1" i="1" dirty="0" smtClean="0"/>
              <a:t>HRP</a:t>
            </a:r>
          </a:p>
          <a:p>
            <a:pPr lvl="1">
              <a:buFont typeface="Wingdings" pitchFamily="2" charset="2"/>
              <a:buChar char="§"/>
            </a:pPr>
            <a:r>
              <a:rPr lang="en-US" sz="1800" b="1" i="1" dirty="0" smtClean="0"/>
              <a:t>Cost of hiring</a:t>
            </a:r>
          </a:p>
          <a:p>
            <a:pPr lvl="1">
              <a:buNone/>
            </a:pPr>
            <a:endParaRPr lang="en-US" sz="1800" b="1" dirty="0"/>
          </a:p>
          <a:p>
            <a:pPr lvl="1">
              <a:buFont typeface="Wingdings" pitchFamily="2" charset="2"/>
              <a:buChar char="§"/>
            </a:pPr>
            <a:endParaRPr lang="en-US" sz="1800" b="1" i="1" dirty="0"/>
          </a:p>
        </p:txBody>
      </p:sp>
      <p:sp>
        <p:nvSpPr>
          <p:cNvPr id="4" name="Заголовок 3"/>
          <p:cNvSpPr>
            <a:spLocks noGrp="1"/>
          </p:cNvSpPr>
          <p:nvPr>
            <p:ph type="title"/>
          </p:nvPr>
        </p:nvSpPr>
        <p:spPr/>
        <p:txBody>
          <a:bodyPr/>
          <a:lstStyle/>
          <a:p>
            <a:r>
              <a:rPr lang="en-US" dirty="0" smtClean="0"/>
              <a:t>2.11.1. Factors </a:t>
            </a:r>
            <a:r>
              <a:rPr lang="en-US" dirty="0" smtClean="0"/>
              <a:t>Affecting Selection</a:t>
            </a:r>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5"/>
          <p:cNvSpPr>
            <a:spLocks noChangeArrowheads="1"/>
          </p:cNvSpPr>
          <p:nvPr/>
        </p:nvSpPr>
        <p:spPr bwMode="auto">
          <a:xfrm>
            <a:off x="5263168" y="533400"/>
            <a:ext cx="4470400" cy="533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dirty="0">
                <a:cs typeface="Times New Roman" pitchFamily="18" charset="0"/>
              </a:rPr>
              <a:t>Preliminary Interview</a:t>
            </a:r>
          </a:p>
        </p:txBody>
      </p:sp>
      <p:sp>
        <p:nvSpPr>
          <p:cNvPr id="69638" name="Rectangle 6"/>
          <p:cNvSpPr>
            <a:spLocks noChangeArrowheads="1"/>
          </p:cNvSpPr>
          <p:nvPr/>
        </p:nvSpPr>
        <p:spPr bwMode="auto">
          <a:xfrm>
            <a:off x="5263168" y="1219200"/>
            <a:ext cx="4470400" cy="533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cs typeface="Times New Roman" pitchFamily="18" charset="0"/>
              </a:rPr>
              <a:t>Selection tests</a:t>
            </a:r>
          </a:p>
        </p:txBody>
      </p:sp>
      <p:sp>
        <p:nvSpPr>
          <p:cNvPr id="69639" name="Rectangle 7"/>
          <p:cNvSpPr>
            <a:spLocks noChangeArrowheads="1"/>
          </p:cNvSpPr>
          <p:nvPr/>
        </p:nvSpPr>
        <p:spPr bwMode="auto">
          <a:xfrm>
            <a:off x="5263168" y="1905000"/>
            <a:ext cx="4470400" cy="533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cs typeface="Times New Roman" pitchFamily="18" charset="0"/>
              </a:rPr>
              <a:t>Employment Interview</a:t>
            </a:r>
          </a:p>
        </p:txBody>
      </p:sp>
      <p:sp>
        <p:nvSpPr>
          <p:cNvPr id="69640" name="Rectangle 8"/>
          <p:cNvSpPr>
            <a:spLocks noChangeArrowheads="1"/>
          </p:cNvSpPr>
          <p:nvPr/>
        </p:nvSpPr>
        <p:spPr bwMode="auto">
          <a:xfrm>
            <a:off x="5263168" y="2590800"/>
            <a:ext cx="4470400" cy="533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cs typeface="Times New Roman" pitchFamily="18" charset="0"/>
              </a:rPr>
              <a:t>Reference &amp; background</a:t>
            </a:r>
            <a:endParaRPr lang="en-US"/>
          </a:p>
        </p:txBody>
      </p:sp>
      <p:sp>
        <p:nvSpPr>
          <p:cNvPr id="69641" name="Rectangle 9"/>
          <p:cNvSpPr>
            <a:spLocks noChangeArrowheads="1"/>
          </p:cNvSpPr>
          <p:nvPr/>
        </p:nvSpPr>
        <p:spPr bwMode="auto">
          <a:xfrm>
            <a:off x="5263168" y="3276600"/>
            <a:ext cx="4470400" cy="533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cs typeface="Times New Roman" pitchFamily="18" charset="0"/>
              </a:rPr>
              <a:t>Selection Decision</a:t>
            </a:r>
          </a:p>
        </p:txBody>
      </p:sp>
      <p:sp>
        <p:nvSpPr>
          <p:cNvPr id="69642" name="Rectangle 10"/>
          <p:cNvSpPr>
            <a:spLocks noChangeArrowheads="1"/>
          </p:cNvSpPr>
          <p:nvPr/>
        </p:nvSpPr>
        <p:spPr bwMode="auto">
          <a:xfrm>
            <a:off x="5263168" y="3962400"/>
            <a:ext cx="4470400" cy="533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cs typeface="Times New Roman" pitchFamily="18" charset="0"/>
              </a:rPr>
              <a:t>Medical Examination</a:t>
            </a:r>
          </a:p>
        </p:txBody>
      </p:sp>
      <p:sp>
        <p:nvSpPr>
          <p:cNvPr id="69643" name="Rectangle 11"/>
          <p:cNvSpPr>
            <a:spLocks noChangeArrowheads="1"/>
          </p:cNvSpPr>
          <p:nvPr/>
        </p:nvSpPr>
        <p:spPr bwMode="auto">
          <a:xfrm>
            <a:off x="5263168" y="4648200"/>
            <a:ext cx="4470400" cy="533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cs typeface="Times New Roman" pitchFamily="18" charset="0"/>
              </a:rPr>
              <a:t>Job Offer</a:t>
            </a:r>
          </a:p>
        </p:txBody>
      </p:sp>
      <p:sp>
        <p:nvSpPr>
          <p:cNvPr id="69644" name="Rectangle 12"/>
          <p:cNvSpPr>
            <a:spLocks noChangeArrowheads="1"/>
          </p:cNvSpPr>
          <p:nvPr/>
        </p:nvSpPr>
        <p:spPr bwMode="auto">
          <a:xfrm>
            <a:off x="5263168" y="5334000"/>
            <a:ext cx="4470400" cy="533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cs typeface="Times New Roman" pitchFamily="18" charset="0"/>
              </a:rPr>
              <a:t>Employment Contract</a:t>
            </a:r>
          </a:p>
        </p:txBody>
      </p:sp>
      <p:sp>
        <p:nvSpPr>
          <p:cNvPr id="69645" name="Rectangle 13"/>
          <p:cNvSpPr>
            <a:spLocks noChangeArrowheads="1"/>
          </p:cNvSpPr>
          <p:nvPr/>
        </p:nvSpPr>
        <p:spPr bwMode="auto">
          <a:xfrm>
            <a:off x="5263168" y="6019800"/>
            <a:ext cx="4470400" cy="5334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cs typeface="Times New Roman" pitchFamily="18" charset="0"/>
              </a:rPr>
              <a:t>Evaluation</a:t>
            </a:r>
          </a:p>
        </p:txBody>
      </p:sp>
      <p:sp>
        <p:nvSpPr>
          <p:cNvPr id="69646" name="Line 14"/>
          <p:cNvSpPr>
            <a:spLocks noChangeShapeType="1"/>
          </p:cNvSpPr>
          <p:nvPr/>
        </p:nvSpPr>
        <p:spPr bwMode="auto">
          <a:xfrm>
            <a:off x="7498368" y="1066800"/>
            <a:ext cx="0" cy="15240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endParaRPr lang="ru-RU"/>
          </a:p>
        </p:txBody>
      </p:sp>
      <p:sp>
        <p:nvSpPr>
          <p:cNvPr id="69647" name="Line 15"/>
          <p:cNvSpPr>
            <a:spLocks noChangeShapeType="1"/>
          </p:cNvSpPr>
          <p:nvPr/>
        </p:nvSpPr>
        <p:spPr bwMode="auto">
          <a:xfrm>
            <a:off x="7498368" y="1752600"/>
            <a:ext cx="0" cy="15240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endParaRPr lang="ru-RU"/>
          </a:p>
        </p:txBody>
      </p:sp>
      <p:sp>
        <p:nvSpPr>
          <p:cNvPr id="69648" name="Line 16"/>
          <p:cNvSpPr>
            <a:spLocks noChangeShapeType="1"/>
          </p:cNvSpPr>
          <p:nvPr/>
        </p:nvSpPr>
        <p:spPr bwMode="auto">
          <a:xfrm>
            <a:off x="7498368" y="2438400"/>
            <a:ext cx="0" cy="15240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endParaRPr lang="ru-RU"/>
          </a:p>
        </p:txBody>
      </p:sp>
      <p:sp>
        <p:nvSpPr>
          <p:cNvPr id="69649" name="Line 17"/>
          <p:cNvSpPr>
            <a:spLocks noChangeShapeType="1"/>
          </p:cNvSpPr>
          <p:nvPr/>
        </p:nvSpPr>
        <p:spPr bwMode="auto">
          <a:xfrm>
            <a:off x="7498368" y="3124200"/>
            <a:ext cx="0" cy="15240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endParaRPr lang="ru-RU"/>
          </a:p>
        </p:txBody>
      </p:sp>
      <p:sp>
        <p:nvSpPr>
          <p:cNvPr id="69650" name="Line 18"/>
          <p:cNvSpPr>
            <a:spLocks noChangeShapeType="1"/>
          </p:cNvSpPr>
          <p:nvPr/>
        </p:nvSpPr>
        <p:spPr bwMode="auto">
          <a:xfrm>
            <a:off x="7498368" y="3810000"/>
            <a:ext cx="0" cy="15240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endParaRPr lang="ru-RU"/>
          </a:p>
        </p:txBody>
      </p:sp>
      <p:sp>
        <p:nvSpPr>
          <p:cNvPr id="69651" name="Line 19"/>
          <p:cNvSpPr>
            <a:spLocks noChangeShapeType="1"/>
          </p:cNvSpPr>
          <p:nvPr/>
        </p:nvSpPr>
        <p:spPr bwMode="auto">
          <a:xfrm>
            <a:off x="7498368" y="4495800"/>
            <a:ext cx="0" cy="15240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endParaRPr lang="ru-RU"/>
          </a:p>
        </p:txBody>
      </p:sp>
      <p:sp>
        <p:nvSpPr>
          <p:cNvPr id="69652" name="Line 20"/>
          <p:cNvSpPr>
            <a:spLocks noChangeShapeType="1"/>
          </p:cNvSpPr>
          <p:nvPr/>
        </p:nvSpPr>
        <p:spPr bwMode="auto">
          <a:xfrm>
            <a:off x="7498368" y="5181600"/>
            <a:ext cx="0" cy="15240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endParaRPr lang="ru-RU"/>
          </a:p>
        </p:txBody>
      </p:sp>
      <p:sp>
        <p:nvSpPr>
          <p:cNvPr id="69653" name="Line 21"/>
          <p:cNvSpPr>
            <a:spLocks noChangeShapeType="1"/>
          </p:cNvSpPr>
          <p:nvPr/>
        </p:nvSpPr>
        <p:spPr bwMode="auto">
          <a:xfrm>
            <a:off x="7498368" y="5867400"/>
            <a:ext cx="0" cy="15240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endParaRPr lang="ru-RU"/>
          </a:p>
        </p:txBody>
      </p:sp>
      <p:sp>
        <p:nvSpPr>
          <p:cNvPr id="69654" name="Rectangle 22"/>
          <p:cNvSpPr>
            <a:spLocks noChangeArrowheads="1"/>
          </p:cNvSpPr>
          <p:nvPr/>
        </p:nvSpPr>
        <p:spPr bwMode="auto">
          <a:xfrm>
            <a:off x="4211052" y="838200"/>
            <a:ext cx="544115" cy="3657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t>R</a:t>
            </a:r>
            <a:br>
              <a:rPr lang="en-US"/>
            </a:br>
            <a:r>
              <a:rPr lang="en-US"/>
              <a:t>E</a:t>
            </a:r>
            <a:br>
              <a:rPr lang="en-US"/>
            </a:br>
            <a:r>
              <a:rPr lang="en-US"/>
              <a:t>J</a:t>
            </a:r>
            <a:br>
              <a:rPr lang="en-US"/>
            </a:br>
            <a:r>
              <a:rPr lang="en-US"/>
              <a:t>C</a:t>
            </a:r>
            <a:br>
              <a:rPr lang="en-US"/>
            </a:br>
            <a:r>
              <a:rPr lang="en-US"/>
              <a:t>T</a:t>
            </a:r>
            <a:br>
              <a:rPr lang="en-US"/>
            </a:br>
            <a:r>
              <a:rPr lang="en-US"/>
              <a:t>E</a:t>
            </a:r>
            <a:br>
              <a:rPr lang="en-US"/>
            </a:br>
            <a:r>
              <a:rPr lang="en-US"/>
              <a:t>D</a:t>
            </a:r>
          </a:p>
        </p:txBody>
      </p:sp>
      <p:sp>
        <p:nvSpPr>
          <p:cNvPr id="69655" name="Line 23"/>
          <p:cNvSpPr>
            <a:spLocks noChangeShapeType="1"/>
          </p:cNvSpPr>
          <p:nvPr/>
        </p:nvSpPr>
        <p:spPr bwMode="auto">
          <a:xfrm flipH="1">
            <a:off x="4755168" y="914400"/>
            <a:ext cx="508000" cy="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ru-RU"/>
          </a:p>
        </p:txBody>
      </p:sp>
      <p:sp>
        <p:nvSpPr>
          <p:cNvPr id="69656" name="Line 24"/>
          <p:cNvSpPr>
            <a:spLocks noChangeShapeType="1"/>
          </p:cNvSpPr>
          <p:nvPr/>
        </p:nvSpPr>
        <p:spPr bwMode="auto">
          <a:xfrm flipH="1">
            <a:off x="4755168" y="1447800"/>
            <a:ext cx="508000" cy="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ru-RU"/>
          </a:p>
        </p:txBody>
      </p:sp>
      <p:sp>
        <p:nvSpPr>
          <p:cNvPr id="69657" name="Line 25"/>
          <p:cNvSpPr>
            <a:spLocks noChangeShapeType="1"/>
          </p:cNvSpPr>
          <p:nvPr/>
        </p:nvSpPr>
        <p:spPr bwMode="auto">
          <a:xfrm flipH="1">
            <a:off x="4755168" y="2133600"/>
            <a:ext cx="508000" cy="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ru-RU"/>
          </a:p>
        </p:txBody>
      </p:sp>
      <p:sp>
        <p:nvSpPr>
          <p:cNvPr id="69658" name="Line 26"/>
          <p:cNvSpPr>
            <a:spLocks noChangeShapeType="1"/>
          </p:cNvSpPr>
          <p:nvPr/>
        </p:nvSpPr>
        <p:spPr bwMode="auto">
          <a:xfrm flipH="1">
            <a:off x="4755168" y="2895600"/>
            <a:ext cx="508000" cy="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ru-RU"/>
          </a:p>
        </p:txBody>
      </p:sp>
      <p:sp>
        <p:nvSpPr>
          <p:cNvPr id="69659" name="Line 27"/>
          <p:cNvSpPr>
            <a:spLocks noChangeShapeType="1"/>
          </p:cNvSpPr>
          <p:nvPr/>
        </p:nvSpPr>
        <p:spPr bwMode="auto">
          <a:xfrm flipH="1">
            <a:off x="4755168" y="3581400"/>
            <a:ext cx="508000" cy="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ru-RU"/>
          </a:p>
        </p:txBody>
      </p:sp>
      <p:sp>
        <p:nvSpPr>
          <p:cNvPr id="69660" name="Line 28"/>
          <p:cNvSpPr>
            <a:spLocks noChangeShapeType="1"/>
          </p:cNvSpPr>
          <p:nvPr/>
        </p:nvSpPr>
        <p:spPr bwMode="auto">
          <a:xfrm flipH="1">
            <a:off x="4755168" y="4191000"/>
            <a:ext cx="508000" cy="0"/>
          </a:xfrm>
          <a:prstGeom prst="line">
            <a:avLst/>
          </a:prstGeom>
          <a:ln>
            <a:headEn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ru-RU"/>
          </a:p>
        </p:txBody>
      </p:sp>
      <p:sp>
        <p:nvSpPr>
          <p:cNvPr id="27" name="Заголовок 3"/>
          <p:cNvSpPr txBox="1">
            <a:spLocks/>
          </p:cNvSpPr>
          <p:nvPr/>
        </p:nvSpPr>
        <p:spPr>
          <a:xfrm>
            <a:off x="409075" y="609600"/>
            <a:ext cx="3874168" cy="1856874"/>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accent1"/>
                </a:solidFill>
                <a:effectLst/>
                <a:uLnTx/>
                <a:uFillTx/>
                <a:latin typeface="+mj-lt"/>
                <a:ea typeface="+mj-ea"/>
                <a:cs typeface="+mj-cs"/>
              </a:rPr>
              <a:t>2.11.2. Process </a:t>
            </a:r>
            <a:r>
              <a:rPr kumimoji="0" lang="en-US" sz="4400" b="0" i="0" u="none" strike="noStrike" kern="1200" cap="none" spc="0" normalizeH="0" baseline="0" noProof="0" dirty="0" smtClean="0">
                <a:ln>
                  <a:noFill/>
                </a:ln>
                <a:solidFill>
                  <a:schemeClr val="accent1"/>
                </a:solidFill>
                <a:effectLst/>
                <a:uLnTx/>
                <a:uFillTx/>
                <a:latin typeface="+mj-lt"/>
                <a:ea typeface="+mj-ea"/>
                <a:cs typeface="+mj-cs"/>
              </a:rPr>
              <a:t>Of Selection</a:t>
            </a:r>
            <a:endParaRPr kumimoji="0" lang="ru-RU" sz="4400" b="0" i="0" u="none"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a:xfrm>
            <a:off x="532955" y="1727452"/>
            <a:ext cx="9826234" cy="4480843"/>
          </a:xfrm>
        </p:spPr>
        <p:txBody>
          <a:bodyPr>
            <a:normAutofit fontScale="77500" lnSpcReduction="20000"/>
          </a:bodyPr>
          <a:lstStyle/>
          <a:p>
            <a:pPr>
              <a:buNone/>
            </a:pPr>
            <a:r>
              <a:rPr lang="en-US" sz="2200" dirty="0" smtClean="0"/>
              <a:t>	Generally </a:t>
            </a:r>
            <a:r>
              <a:rPr lang="en-US" sz="2200" dirty="0"/>
              <a:t>tests are administered to determine the applicant’s –</a:t>
            </a:r>
          </a:p>
          <a:p>
            <a:pPr lvl="1">
              <a:buFont typeface="Wingdings" pitchFamily="2" charset="2"/>
              <a:buChar char="§"/>
            </a:pPr>
            <a:r>
              <a:rPr lang="en-US" sz="1900" dirty="0"/>
              <a:t>Ability</a:t>
            </a:r>
          </a:p>
          <a:p>
            <a:pPr lvl="1">
              <a:buFont typeface="Wingdings" pitchFamily="2" charset="2"/>
              <a:buChar char="§"/>
            </a:pPr>
            <a:r>
              <a:rPr lang="en-US" sz="1900" dirty="0"/>
              <a:t>Aptitude</a:t>
            </a:r>
          </a:p>
          <a:p>
            <a:pPr lvl="1">
              <a:buFont typeface="Wingdings" pitchFamily="2" charset="2"/>
              <a:buChar char="§"/>
            </a:pPr>
            <a:r>
              <a:rPr lang="en-US" sz="1900" dirty="0"/>
              <a:t>Personality</a:t>
            </a:r>
          </a:p>
          <a:p>
            <a:pPr lvl="1">
              <a:buFont typeface="Wingdings" pitchFamily="2" charset="2"/>
              <a:buChar char="§"/>
            </a:pPr>
            <a:r>
              <a:rPr lang="en-US" sz="1900" dirty="0" smtClean="0"/>
              <a:t>Interest</a:t>
            </a:r>
          </a:p>
          <a:p>
            <a:pPr lvl="1">
              <a:buFont typeface="Wingdings" pitchFamily="2" charset="2"/>
              <a:buChar char="§"/>
            </a:pPr>
            <a:endParaRPr lang="en-US" dirty="0" smtClean="0"/>
          </a:p>
          <a:p>
            <a:r>
              <a:rPr lang="en-US" dirty="0" smtClean="0"/>
              <a:t> </a:t>
            </a:r>
            <a:r>
              <a:rPr lang="en-US" i="1" u="sng" dirty="0" smtClean="0"/>
              <a:t>Ability tests</a:t>
            </a:r>
          </a:p>
          <a:p>
            <a:pPr algn="ctr">
              <a:spcBef>
                <a:spcPct val="0"/>
              </a:spcBef>
              <a:buClrTx/>
              <a:buSzTx/>
              <a:buFont typeface="Wingdings" pitchFamily="2" charset="2"/>
              <a:buChar char="§"/>
            </a:pPr>
            <a:endParaRPr lang="en-US" dirty="0" smtClean="0"/>
          </a:p>
          <a:p>
            <a:pPr lvl="1">
              <a:spcBef>
                <a:spcPct val="0"/>
              </a:spcBef>
              <a:buClrTx/>
              <a:buSzTx/>
              <a:buFont typeface="Wingdings" pitchFamily="2" charset="2"/>
              <a:buChar char="§"/>
            </a:pPr>
            <a:r>
              <a:rPr lang="en-US" dirty="0" smtClean="0"/>
              <a:t>Helps to determine how well one can perform his task</a:t>
            </a:r>
          </a:p>
          <a:p>
            <a:r>
              <a:rPr lang="en-US" i="1" u="sng" dirty="0" smtClean="0"/>
              <a:t>Aptitude tests </a:t>
            </a:r>
          </a:p>
          <a:p>
            <a:pPr lvl="1">
              <a:buFont typeface="Wingdings" pitchFamily="2" charset="2"/>
              <a:buChar char="§"/>
            </a:pPr>
            <a:r>
              <a:rPr lang="en-US" dirty="0" smtClean="0"/>
              <a:t>Helps to determine a person's potential to learn in a given area</a:t>
            </a:r>
          </a:p>
          <a:p>
            <a:r>
              <a:rPr lang="en-US" i="1" u="sng" dirty="0" smtClean="0"/>
              <a:t>Personality tests</a:t>
            </a:r>
          </a:p>
          <a:p>
            <a:pPr>
              <a:spcBef>
                <a:spcPct val="0"/>
              </a:spcBef>
              <a:buClrTx/>
              <a:buSzTx/>
              <a:buFont typeface="Wingdings" pitchFamily="2" charset="2"/>
              <a:buChar char="§"/>
            </a:pPr>
            <a:endParaRPr lang="en-US" dirty="0" smtClean="0"/>
          </a:p>
          <a:p>
            <a:pPr lvl="1">
              <a:spcBef>
                <a:spcPct val="0"/>
              </a:spcBef>
              <a:buClrTx/>
              <a:buSzTx/>
              <a:buFont typeface="Wingdings" pitchFamily="2" charset="2"/>
              <a:buChar char="§"/>
            </a:pPr>
            <a:r>
              <a:rPr lang="en-US" dirty="0" smtClean="0"/>
              <a:t>To measure a prospective employee’s motivation to function in a particular working environment</a:t>
            </a:r>
          </a:p>
          <a:p>
            <a:r>
              <a:rPr lang="en-US" i="1" u="sng" dirty="0" smtClean="0"/>
              <a:t>Interest tests </a:t>
            </a:r>
          </a:p>
          <a:p>
            <a:pPr>
              <a:buFont typeface="Wingdings" pitchFamily="2" charset="2"/>
              <a:buNone/>
            </a:pPr>
            <a:endParaRPr lang="en-US" i="1" u="sng" dirty="0" smtClean="0"/>
          </a:p>
          <a:p>
            <a:pPr lvl="1">
              <a:spcBef>
                <a:spcPct val="0"/>
              </a:spcBef>
              <a:buClrTx/>
              <a:buSzTx/>
              <a:buFont typeface="Wingdings" pitchFamily="2" charset="2"/>
              <a:buChar char="§"/>
            </a:pPr>
            <a:r>
              <a:rPr lang="en-US" dirty="0" smtClean="0"/>
              <a:t>To measure an individual’s activity preferences. (For career change or when there is multiple career option available)</a:t>
            </a:r>
          </a:p>
          <a:p>
            <a:pPr lvl="1">
              <a:spcBef>
                <a:spcPct val="0"/>
              </a:spcBef>
              <a:buClrTx/>
              <a:buSzTx/>
              <a:buNone/>
            </a:pPr>
            <a:endParaRPr lang="en-US" dirty="0" smtClean="0"/>
          </a:p>
        </p:txBody>
      </p:sp>
      <p:sp>
        <p:nvSpPr>
          <p:cNvPr id="4" name="Заголовок 3"/>
          <p:cNvSpPr>
            <a:spLocks noGrp="1"/>
          </p:cNvSpPr>
          <p:nvPr>
            <p:ph type="title"/>
          </p:nvPr>
        </p:nvSpPr>
        <p:spPr/>
        <p:txBody>
          <a:bodyPr/>
          <a:lstStyle/>
          <a:p>
            <a:r>
              <a:rPr lang="en-US" dirty="0" smtClean="0"/>
              <a:t>2.12. Basic </a:t>
            </a:r>
            <a:r>
              <a:rPr lang="en-US" dirty="0" smtClean="0"/>
              <a:t>Testing Concepts </a:t>
            </a:r>
            <a:endParaRPr lang="ru-R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81" name="Group 5"/>
          <p:cNvGraphicFramePr>
            <a:graphicFrameLocks noGrp="1"/>
          </p:cNvGraphicFramePr>
          <p:nvPr>
            <p:ph idx="1"/>
          </p:nvPr>
        </p:nvGraphicFramePr>
        <p:xfrm>
          <a:off x="1320801" y="1780675"/>
          <a:ext cx="7341936" cy="3442709"/>
        </p:xfrm>
        <a:graphic>
          <a:graphicData uri="http://schemas.openxmlformats.org/drawingml/2006/table">
            <a:tbl>
              <a:tblPr>
                <a:tableStyleId>{BC89EF96-8CEA-46FF-86C4-4CE0E7609802}</a:tableStyleId>
              </a:tblPr>
              <a:tblGrid>
                <a:gridCol w="2243791"/>
                <a:gridCol w="5098145"/>
              </a:tblGrid>
              <a:tr h="54197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500" u="none" strike="noStrike" cap="none" normalizeH="0" baseline="0" dirty="0" smtClean="0">
                          <a:ln>
                            <a:noFill/>
                          </a:ln>
                          <a:effectLst/>
                        </a:rPr>
                        <a:t>Tests</a:t>
                      </a:r>
                      <a:endParaRPr kumimoji="0" lang="en-US" sz="2500" b="0" i="0" u="none" strike="noStrike" cap="none" normalizeH="0" baseline="0" dirty="0" smtClean="0">
                        <a:ln>
                          <a:noFill/>
                        </a:ln>
                        <a:solidFill>
                          <a:schemeClr val="tx1"/>
                        </a:solidFill>
                        <a:effectLst/>
                        <a:latin typeface="Verdana" pitchFamily="34" charset="0"/>
                        <a:cs typeface="Arial" charset="0"/>
                      </a:endParaRPr>
                    </a:p>
                  </a:txBody>
                  <a:tcPr marL="121920" marR="1219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500" u="none" strike="noStrike" cap="none" normalizeH="0" baseline="0" dirty="0" smtClean="0">
                          <a:ln>
                            <a:noFill/>
                          </a:ln>
                          <a:effectLst/>
                        </a:rPr>
                        <a:t>Description</a:t>
                      </a:r>
                      <a:endParaRPr kumimoji="0" lang="en-US" sz="2500" b="0" i="0" u="none" strike="noStrike" cap="none" normalizeH="0" baseline="0" dirty="0" smtClean="0">
                        <a:ln>
                          <a:noFill/>
                        </a:ln>
                        <a:solidFill>
                          <a:schemeClr val="tx1"/>
                        </a:solidFill>
                        <a:effectLst/>
                        <a:latin typeface="Verdana" pitchFamily="34" charset="0"/>
                        <a:cs typeface="Arial" charset="0"/>
                      </a:endParaRPr>
                    </a:p>
                  </a:txBody>
                  <a:tcPr marL="121920" marR="121920" horzOverflow="overflow"/>
                </a:tc>
              </a:tr>
              <a:tr h="65765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u="none" strike="noStrike" cap="none" normalizeH="0" baseline="0" dirty="0" smtClean="0">
                          <a:ln>
                            <a:noFill/>
                          </a:ln>
                          <a:effectLst/>
                        </a:rPr>
                        <a:t>Thomas Profiling</a:t>
                      </a:r>
                      <a:endParaRPr kumimoji="0" lang="en-US" sz="2100" b="0" i="0" u="none" strike="noStrike" cap="none" normalizeH="0" baseline="0" dirty="0" smtClean="0">
                        <a:ln>
                          <a:noFill/>
                        </a:ln>
                        <a:solidFill>
                          <a:schemeClr val="tx1"/>
                        </a:solidFill>
                        <a:effectLst/>
                        <a:latin typeface="Verdana" pitchFamily="34" charset="0"/>
                        <a:cs typeface="Arial" charset="0"/>
                      </a:endParaRPr>
                    </a:p>
                  </a:txBody>
                  <a:tcPr marL="121920" marR="12192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u="none" strike="noStrike" cap="none" normalizeH="0" baseline="0" dirty="0" smtClean="0">
                          <a:ln>
                            <a:noFill/>
                          </a:ln>
                          <a:effectLst/>
                        </a:rPr>
                        <a:t>Identifying behavioral requirement for the job </a:t>
                      </a:r>
                      <a:endParaRPr kumimoji="0" lang="en-US" sz="2100" b="0" i="0" u="none" strike="noStrike" cap="none" normalizeH="0" baseline="0" dirty="0" smtClean="0">
                        <a:ln>
                          <a:noFill/>
                        </a:ln>
                        <a:solidFill>
                          <a:schemeClr val="tx1"/>
                        </a:solidFill>
                        <a:effectLst/>
                        <a:latin typeface="Verdana" pitchFamily="34" charset="0"/>
                        <a:cs typeface="Arial" charset="0"/>
                      </a:endParaRPr>
                    </a:p>
                  </a:txBody>
                  <a:tcPr marL="121920" marR="121920" horzOverflow="overflow"/>
                </a:tc>
              </a:tr>
              <a:tr h="54197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u="none" strike="noStrike" cap="none" normalizeH="0" baseline="0" smtClean="0">
                          <a:ln>
                            <a:noFill/>
                          </a:ln>
                          <a:effectLst/>
                        </a:rPr>
                        <a:t>MBTI </a:t>
                      </a:r>
                      <a:endParaRPr kumimoji="0" lang="en-US" sz="2100" b="0" i="0" u="none" strike="noStrike" cap="none" normalizeH="0" baseline="0" smtClean="0">
                        <a:ln>
                          <a:noFill/>
                        </a:ln>
                        <a:solidFill>
                          <a:schemeClr val="tx1"/>
                        </a:solidFill>
                        <a:effectLst/>
                        <a:latin typeface="Verdana" pitchFamily="34" charset="0"/>
                        <a:cs typeface="Arial" charset="0"/>
                      </a:endParaRPr>
                    </a:p>
                  </a:txBody>
                  <a:tcPr marL="121920" marR="12192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u="none" strike="noStrike" cap="none" normalizeH="0" baseline="0" dirty="0" smtClean="0">
                          <a:ln>
                            <a:noFill/>
                          </a:ln>
                          <a:effectLst/>
                        </a:rPr>
                        <a:t>Understanding personality type</a:t>
                      </a:r>
                      <a:endParaRPr kumimoji="0" lang="en-US" sz="2100" b="0" i="0" u="none" strike="noStrike" cap="none" normalizeH="0" baseline="0" dirty="0" smtClean="0">
                        <a:ln>
                          <a:noFill/>
                        </a:ln>
                        <a:solidFill>
                          <a:schemeClr val="tx1"/>
                        </a:solidFill>
                        <a:effectLst/>
                        <a:latin typeface="Verdana" pitchFamily="34" charset="0"/>
                        <a:cs typeface="Arial" charset="0"/>
                      </a:endParaRPr>
                    </a:p>
                  </a:txBody>
                  <a:tcPr marL="121920" marR="121920" horzOverflow="overflow"/>
                </a:tc>
              </a:tr>
              <a:tr h="5432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u="none" strike="noStrike" cap="none" normalizeH="0" baseline="0" smtClean="0">
                          <a:ln>
                            <a:noFill/>
                          </a:ln>
                          <a:effectLst/>
                        </a:rPr>
                        <a:t>PAPI </a:t>
                      </a:r>
                      <a:endParaRPr kumimoji="0" lang="en-US" sz="2100" b="0" i="0" u="none" strike="noStrike" cap="none" normalizeH="0" baseline="0" smtClean="0">
                        <a:ln>
                          <a:noFill/>
                        </a:ln>
                        <a:solidFill>
                          <a:schemeClr val="tx1"/>
                        </a:solidFill>
                        <a:effectLst/>
                        <a:latin typeface="Verdana" pitchFamily="34" charset="0"/>
                        <a:cs typeface="Arial" charset="0"/>
                      </a:endParaRPr>
                    </a:p>
                  </a:txBody>
                  <a:tcPr marL="121920" marR="12192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u="none" strike="noStrike" cap="none" normalizeH="0" baseline="0" smtClean="0">
                          <a:ln>
                            <a:noFill/>
                          </a:ln>
                          <a:effectLst/>
                        </a:rPr>
                        <a:t>Behaviour in work place </a:t>
                      </a:r>
                      <a:endParaRPr kumimoji="0" lang="en-US" sz="2100" b="0" i="0" u="none" strike="noStrike" cap="none" normalizeH="0" baseline="0" smtClean="0">
                        <a:ln>
                          <a:noFill/>
                        </a:ln>
                        <a:solidFill>
                          <a:schemeClr val="tx1"/>
                        </a:solidFill>
                        <a:effectLst/>
                        <a:latin typeface="Verdana" pitchFamily="34" charset="0"/>
                        <a:cs typeface="Arial" charset="0"/>
                      </a:endParaRPr>
                    </a:p>
                  </a:txBody>
                  <a:tcPr marL="121920" marR="121920" horzOverflow="overflow"/>
                </a:tc>
              </a:tr>
              <a:tr h="54197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u="none" strike="noStrike" cap="none" normalizeH="0" baseline="0" dirty="0" smtClean="0">
                          <a:ln>
                            <a:noFill/>
                          </a:ln>
                          <a:effectLst/>
                        </a:rPr>
                        <a:t>16 PF </a:t>
                      </a:r>
                      <a:endParaRPr kumimoji="0" lang="en-US" sz="2100" b="0" i="0" u="none" strike="noStrike" cap="none" normalizeH="0" baseline="0" dirty="0" smtClean="0">
                        <a:ln>
                          <a:noFill/>
                        </a:ln>
                        <a:solidFill>
                          <a:schemeClr val="tx1"/>
                        </a:solidFill>
                        <a:effectLst/>
                        <a:latin typeface="Verdana" pitchFamily="34" charset="0"/>
                        <a:cs typeface="Arial" charset="0"/>
                      </a:endParaRPr>
                    </a:p>
                  </a:txBody>
                  <a:tcPr marL="121920" marR="12192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u="none" strike="noStrike" cap="none" normalizeH="0" baseline="0" dirty="0" smtClean="0">
                          <a:ln>
                            <a:noFill/>
                          </a:ln>
                          <a:effectLst/>
                        </a:rPr>
                        <a:t>Measuring personality factors </a:t>
                      </a:r>
                      <a:endParaRPr kumimoji="0" lang="en-US" sz="2100" b="0" i="0" u="none" strike="noStrike" cap="none" normalizeH="0" baseline="0" dirty="0" smtClean="0">
                        <a:ln>
                          <a:noFill/>
                        </a:ln>
                        <a:solidFill>
                          <a:schemeClr val="tx1"/>
                        </a:solidFill>
                        <a:effectLst/>
                        <a:latin typeface="Verdana" pitchFamily="34" charset="0"/>
                        <a:cs typeface="Arial" charset="0"/>
                      </a:endParaRPr>
                    </a:p>
                  </a:txBody>
                  <a:tcPr marL="121920" marR="121920" horzOverflow="overflow"/>
                </a:tc>
              </a:tr>
              <a:tr h="54197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u="none" strike="noStrike" cap="none" normalizeH="0" baseline="0" smtClean="0">
                          <a:ln>
                            <a:noFill/>
                          </a:ln>
                          <a:effectLst/>
                        </a:rPr>
                        <a:t>ASUFA </a:t>
                      </a:r>
                      <a:endParaRPr kumimoji="0" lang="en-US" sz="2100" b="0" i="0" u="none" strike="noStrike" cap="none" normalizeH="0" baseline="0" smtClean="0">
                        <a:ln>
                          <a:noFill/>
                        </a:ln>
                        <a:solidFill>
                          <a:schemeClr val="tx1"/>
                        </a:solidFill>
                        <a:effectLst/>
                        <a:latin typeface="Verdana" pitchFamily="34" charset="0"/>
                        <a:cs typeface="Arial" charset="0"/>
                      </a:endParaRPr>
                    </a:p>
                  </a:txBody>
                  <a:tcPr marL="121920" marR="121920"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100" u="none" strike="noStrike" cap="none" normalizeH="0" baseline="0" dirty="0" smtClean="0">
                          <a:ln>
                            <a:noFill/>
                          </a:ln>
                          <a:effectLst/>
                        </a:rPr>
                        <a:t>Locus of control </a:t>
                      </a:r>
                      <a:endParaRPr kumimoji="0" lang="en-US" sz="2100" b="0" i="0" u="none" strike="noStrike" cap="none" normalizeH="0" baseline="0" dirty="0" smtClean="0">
                        <a:ln>
                          <a:noFill/>
                        </a:ln>
                        <a:solidFill>
                          <a:schemeClr val="tx1"/>
                        </a:solidFill>
                        <a:effectLst/>
                        <a:latin typeface="Verdana" pitchFamily="34" charset="0"/>
                        <a:cs typeface="Arial" charset="0"/>
                      </a:endParaRPr>
                    </a:p>
                  </a:txBody>
                  <a:tcPr marL="121920" marR="121920" horzOverflow="overflow"/>
                </a:tc>
              </a:tr>
            </a:tbl>
          </a:graphicData>
        </a:graphic>
      </p:graphicFrame>
      <p:sp>
        <p:nvSpPr>
          <p:cNvPr id="4" name="Заголовок 3"/>
          <p:cNvSpPr>
            <a:spLocks noGrp="1"/>
          </p:cNvSpPr>
          <p:nvPr>
            <p:ph type="title"/>
          </p:nvPr>
        </p:nvSpPr>
        <p:spPr>
          <a:xfrm>
            <a:off x="671662" y="301625"/>
            <a:ext cx="9751483" cy="1143000"/>
          </a:xfrm>
        </p:spPr>
        <p:txBody>
          <a:bodyPr/>
          <a:lstStyle/>
          <a:p>
            <a:r>
              <a:rPr lang="en-US" dirty="0" smtClean="0"/>
              <a:t>2.12.1. Selection </a:t>
            </a:r>
            <a:r>
              <a:rPr lang="en-US" dirty="0" smtClean="0"/>
              <a:t>Test</a:t>
            </a:r>
            <a:endParaRPr lang="ru-RU"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677334" y="1811673"/>
            <a:ext cx="8596668" cy="3880773"/>
          </a:xfrm>
        </p:spPr>
        <p:txBody>
          <a:bodyPr/>
          <a:lstStyle/>
          <a:p>
            <a:pPr algn="just">
              <a:lnSpc>
                <a:spcPct val="90000"/>
              </a:lnSpc>
            </a:pPr>
            <a:r>
              <a:rPr lang="en-US" sz="2500" dirty="0"/>
              <a:t> Formal, in depth conversation conducted to evaluate the applicant’s acceptability. </a:t>
            </a:r>
          </a:p>
          <a:p>
            <a:pPr algn="just">
              <a:lnSpc>
                <a:spcPct val="90000"/>
              </a:lnSpc>
            </a:pPr>
            <a:endParaRPr lang="en-US" sz="2500" dirty="0"/>
          </a:p>
          <a:p>
            <a:pPr algn="just">
              <a:lnSpc>
                <a:spcPct val="90000"/>
              </a:lnSpc>
            </a:pPr>
            <a:r>
              <a:rPr lang="en-US" sz="2500" dirty="0"/>
              <a:t>Adapted to unskilled, skilled, managerial and professional employees. </a:t>
            </a:r>
          </a:p>
          <a:p>
            <a:pPr algn="just">
              <a:lnSpc>
                <a:spcPct val="90000"/>
              </a:lnSpc>
            </a:pPr>
            <a:endParaRPr lang="en-US" sz="2500" dirty="0"/>
          </a:p>
          <a:p>
            <a:pPr algn="just">
              <a:lnSpc>
                <a:spcPct val="90000"/>
              </a:lnSpc>
            </a:pPr>
            <a:r>
              <a:rPr lang="en-US" sz="2500" dirty="0"/>
              <a:t>Two-way exchange of information, the interviewers learn about the applicant, and the applicant learns about the organization </a:t>
            </a:r>
          </a:p>
          <a:p>
            <a:pPr algn="just">
              <a:lnSpc>
                <a:spcPct val="90000"/>
              </a:lnSpc>
              <a:spcBef>
                <a:spcPct val="0"/>
              </a:spcBef>
              <a:buClrTx/>
              <a:buSzTx/>
              <a:buFontTx/>
              <a:buNone/>
            </a:pPr>
            <a:endParaRPr lang="en-US" sz="2500" dirty="0"/>
          </a:p>
        </p:txBody>
      </p:sp>
      <p:sp>
        <p:nvSpPr>
          <p:cNvPr id="4" name="Заголовок 3"/>
          <p:cNvSpPr>
            <a:spLocks noGrp="1"/>
          </p:cNvSpPr>
          <p:nvPr>
            <p:ph type="title"/>
          </p:nvPr>
        </p:nvSpPr>
        <p:spPr/>
        <p:txBody>
          <a:bodyPr/>
          <a:lstStyle/>
          <a:p>
            <a:r>
              <a:rPr lang="en-US" dirty="0" smtClean="0"/>
              <a:t>2.13. Interviews</a:t>
            </a:r>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a:xfrm>
            <a:off x="879643" y="1839245"/>
            <a:ext cx="8123767" cy="4114800"/>
          </a:xfrm>
        </p:spPr>
        <p:txBody>
          <a:bodyPr/>
          <a:lstStyle/>
          <a:p>
            <a:r>
              <a:rPr lang="en-US" b="1" dirty="0"/>
              <a:t>Absence of reliability </a:t>
            </a:r>
          </a:p>
          <a:p>
            <a:endParaRPr lang="en-US" b="1" dirty="0"/>
          </a:p>
          <a:p>
            <a:r>
              <a:rPr lang="en-US" b="1" dirty="0"/>
              <a:t>Lack of validity </a:t>
            </a:r>
          </a:p>
          <a:p>
            <a:endParaRPr lang="en-US" b="1" dirty="0"/>
          </a:p>
          <a:p>
            <a:r>
              <a:rPr lang="en-US" b="1" dirty="0"/>
              <a:t>Biases  </a:t>
            </a:r>
          </a:p>
          <a:p>
            <a:pPr>
              <a:spcBef>
                <a:spcPct val="0"/>
              </a:spcBef>
              <a:buClrTx/>
              <a:buSzTx/>
              <a:buFont typeface="Wingdings" pitchFamily="2" charset="2"/>
              <a:buChar char="§"/>
            </a:pPr>
            <a:endParaRPr lang="en-US" dirty="0"/>
          </a:p>
        </p:txBody>
      </p:sp>
      <p:sp>
        <p:nvSpPr>
          <p:cNvPr id="4" name="Заголовок 3"/>
          <p:cNvSpPr>
            <a:spLocks noGrp="1"/>
          </p:cNvSpPr>
          <p:nvPr>
            <p:ph type="title"/>
          </p:nvPr>
        </p:nvSpPr>
        <p:spPr/>
        <p:txBody>
          <a:bodyPr/>
          <a:lstStyle/>
          <a:p>
            <a:r>
              <a:rPr lang="en-US" dirty="0" smtClean="0"/>
              <a:t>2.13.1. Shortcoming </a:t>
            </a:r>
            <a:r>
              <a:rPr lang="en-US" dirty="0" smtClean="0"/>
              <a:t>of Interviews</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2.0.1. Definition</a:t>
            </a:r>
            <a:endParaRPr lang="en-US" dirty="0"/>
          </a:p>
        </p:txBody>
      </p:sp>
      <p:sp>
        <p:nvSpPr>
          <p:cNvPr id="18435" name="Rectangle 3"/>
          <p:cNvSpPr>
            <a:spLocks noGrp="1" noChangeArrowheads="1"/>
          </p:cNvSpPr>
          <p:nvPr>
            <p:ph type="body" idx="1"/>
          </p:nvPr>
        </p:nvSpPr>
        <p:spPr>
          <a:xfrm>
            <a:off x="677334" y="2160589"/>
            <a:ext cx="7942010" cy="3880773"/>
          </a:xfrm>
        </p:spPr>
        <p:txBody>
          <a:bodyPr/>
          <a:lstStyle/>
          <a:p>
            <a:pPr algn="just"/>
            <a:r>
              <a:rPr lang="en-US" dirty="0"/>
              <a:t>Human Resource Management is a series of integrated decisions that form the employment relationship; their quality contributes to the ability of the </a:t>
            </a:r>
            <a:r>
              <a:rPr lang="en-US" dirty="0" smtClean="0"/>
              <a:t>organizations </a:t>
            </a:r>
            <a:r>
              <a:rPr lang="en-US" dirty="0"/>
              <a:t>and the employees to achieve their objectives.</a:t>
            </a:r>
          </a:p>
          <a:p>
            <a:pPr algn="just">
              <a:buFont typeface="Wingdings" pitchFamily="2" charset="2"/>
              <a:buNone/>
            </a:pPr>
            <a:r>
              <a:rPr lang="en-US" dirty="0"/>
              <a:t>			    - </a:t>
            </a:r>
            <a:r>
              <a:rPr lang="en-US" i="1" dirty="0" err="1"/>
              <a:t>Milkovich</a:t>
            </a:r>
            <a:r>
              <a:rPr lang="en-US" i="1" dirty="0"/>
              <a:t> and </a:t>
            </a:r>
            <a:r>
              <a:rPr lang="en-US" i="1" dirty="0" smtClean="0"/>
              <a:t>Boudreau</a:t>
            </a:r>
          </a:p>
          <a:p>
            <a:pPr algn="just"/>
            <a:r>
              <a:rPr lang="en-US" dirty="0" smtClean="0"/>
              <a:t>Human Resource Management is the planning, organizing, directing and controlling of the procurement, development, compensation, integration, maintenance and separation of human resources to the end that individual, organizational, and social objectives are accomplished.</a:t>
            </a:r>
          </a:p>
          <a:p>
            <a:pPr algn="just">
              <a:buFont typeface="Wingdings" pitchFamily="2" charset="2"/>
              <a:buNone/>
            </a:pPr>
            <a:r>
              <a:rPr lang="en-US" dirty="0" smtClean="0"/>
              <a:t>					      - </a:t>
            </a:r>
            <a:r>
              <a:rPr lang="en-US" i="1" dirty="0" smtClean="0"/>
              <a:t>Edwin B. </a:t>
            </a:r>
            <a:r>
              <a:rPr lang="en-US" i="1" dirty="0" err="1" smtClean="0"/>
              <a:t>Flippo</a:t>
            </a:r>
            <a:endParaRPr lang="en-US" i="1" dirty="0" smtClean="0"/>
          </a:p>
          <a:p>
            <a:pPr algn="just">
              <a:buFont typeface="Wingdings" pitchFamily="2" charset="2"/>
              <a:buNone/>
            </a:pPr>
            <a:endParaRPr lang="en-US" i="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smtClean="0"/>
              <a:t>2.13.2. Preparing </a:t>
            </a:r>
            <a:r>
              <a:rPr lang="en-US" dirty="0"/>
              <a:t>for the Interview </a:t>
            </a:r>
          </a:p>
        </p:txBody>
      </p:sp>
      <p:sp>
        <p:nvSpPr>
          <p:cNvPr id="63491" name="Rectangle 3"/>
          <p:cNvSpPr>
            <a:spLocks noGrp="1" noChangeArrowheads="1"/>
          </p:cNvSpPr>
          <p:nvPr>
            <p:ph type="body" idx="1"/>
          </p:nvPr>
        </p:nvSpPr>
        <p:spPr/>
        <p:txBody>
          <a:bodyPr/>
          <a:lstStyle/>
          <a:p>
            <a:pPr algn="just">
              <a:lnSpc>
                <a:spcPct val="80000"/>
              </a:lnSpc>
            </a:pPr>
            <a:r>
              <a:rPr lang="en-US" sz="2100" dirty="0"/>
              <a:t>Abundant research exists that reliability and validity of the selection interview are higher when an interview is structured, planned and standardized in form. This approach fosters a comprehensive investigation of the applicant's background, precludes personal and non-job-related questions, and increases impartiality in qualification assessment. Therefore, an interview plan is </a:t>
            </a:r>
            <a:r>
              <a:rPr lang="en-US" sz="2100" b="1" dirty="0"/>
              <a:t>strongly recommended</a:t>
            </a:r>
            <a:r>
              <a:rPr lang="en-US" sz="2100" dirty="0"/>
              <a:t>.</a:t>
            </a:r>
          </a:p>
          <a:p>
            <a:pPr algn="just">
              <a:lnSpc>
                <a:spcPct val="80000"/>
              </a:lnSpc>
              <a:buFont typeface="Wingdings" pitchFamily="2" charset="2"/>
              <a:buNone/>
            </a:pPr>
            <a:endParaRPr lang="en-US" sz="2100" dirty="0"/>
          </a:p>
          <a:p>
            <a:pPr algn="just">
              <a:lnSpc>
                <a:spcPct val="80000"/>
              </a:lnSpc>
            </a:pPr>
            <a:r>
              <a:rPr lang="en-US" sz="2100" dirty="0"/>
              <a:t>Prior to developing the interview plan, it is critical to be clear about the job requirements and stick to them throughout the hiring process. This ensures that you “don’t fall in love with each candidate and redefine the job to fit”.</a:t>
            </a:r>
          </a:p>
          <a:p>
            <a:pPr algn="just">
              <a:lnSpc>
                <a:spcPct val="80000"/>
              </a:lnSpc>
              <a:buFont typeface="Wingdings" pitchFamily="2" charset="2"/>
              <a:buNone/>
            </a:pPr>
            <a:endParaRPr lang="en-US" sz="21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737492" y="609600"/>
            <a:ext cx="8596668" cy="13208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2.13.3.</a:t>
            </a:r>
            <a:r>
              <a:rPr kumimoji="0" lang="en-US" sz="3600" b="0" i="0" u="none" strike="noStrike" kern="1200" cap="none" spc="0" normalizeH="0" noProof="0" dirty="0" smtClean="0">
                <a:ln>
                  <a:noFill/>
                </a:ln>
                <a:solidFill>
                  <a:schemeClr val="accent1"/>
                </a:solidFill>
                <a:effectLst/>
                <a:uLnTx/>
                <a:uFillTx/>
                <a:latin typeface="+mj-lt"/>
                <a:ea typeface="+mj-ea"/>
                <a:cs typeface="+mj-cs"/>
              </a:rPr>
              <a:t> </a:t>
            </a: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Type </a:t>
            </a: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of Interview</a:t>
            </a:r>
            <a:endParaRPr kumimoji="0" lang="en-US" sz="3600" b="0" i="0" u="none" strike="noStrike" kern="1200" cap="none" spc="0" normalizeH="0" baseline="0" noProof="0" dirty="0">
              <a:ln>
                <a:noFill/>
              </a:ln>
              <a:solidFill>
                <a:schemeClr val="accent1"/>
              </a:solidFill>
              <a:effectLst/>
              <a:uLnTx/>
              <a:uFillTx/>
              <a:latin typeface="+mj-lt"/>
              <a:ea typeface="+mj-ea"/>
              <a:cs typeface="+mj-cs"/>
            </a:endParaRPr>
          </a:p>
        </p:txBody>
      </p:sp>
      <p:sp>
        <p:nvSpPr>
          <p:cNvPr id="8" name="Rectangle 3"/>
          <p:cNvSpPr txBox="1">
            <a:spLocks noChangeArrowheads="1"/>
          </p:cNvSpPr>
          <p:nvPr/>
        </p:nvSpPr>
        <p:spPr>
          <a:xfrm>
            <a:off x="677334" y="1691357"/>
            <a:ext cx="8596668" cy="3880773"/>
          </a:xfrm>
          <a:prstGeom prst="rect">
            <a:avLst/>
          </a:prstGeom>
        </p:spPr>
        <p:txBody>
          <a:bodyPr/>
          <a:lstStyle/>
          <a:p>
            <a:pPr marL="457200" indent="-457200">
              <a:buFont typeface="+mj-lt"/>
              <a:buAutoNum type="arabicPeriod"/>
            </a:pPr>
            <a:r>
              <a:rPr lang="en-US" b="1" dirty="0" smtClean="0">
                <a:cs typeface="Times New Roman" pitchFamily="18" charset="0"/>
              </a:rPr>
              <a:t>One to one Interview</a:t>
            </a:r>
          </a:p>
          <a:p>
            <a:pPr marL="914400" lvl="1" indent="-457200">
              <a:buFont typeface="Arial" pitchFamily="34" charset="0"/>
              <a:buChar char="•"/>
            </a:pPr>
            <a:r>
              <a:rPr lang="en-US" dirty="0" smtClean="0"/>
              <a:t>Only two participants –</a:t>
            </a:r>
          </a:p>
          <a:p>
            <a:pPr marL="1828800" lvl="3" indent="-457200">
              <a:buFont typeface="Arial" pitchFamily="34" charset="0"/>
              <a:buChar char="•"/>
            </a:pPr>
            <a:r>
              <a:rPr lang="en-US" dirty="0" smtClean="0"/>
              <a:t>Interviewer</a:t>
            </a:r>
          </a:p>
          <a:p>
            <a:pPr marL="1828800" lvl="3" indent="-457200">
              <a:buFont typeface="Arial" pitchFamily="34" charset="0"/>
              <a:buChar char="•"/>
            </a:pPr>
            <a:r>
              <a:rPr lang="en-US" dirty="0" smtClean="0"/>
              <a:t>Candidate</a:t>
            </a:r>
          </a:p>
          <a:p>
            <a:pPr marL="914400" lvl="1" indent="-457200">
              <a:buFont typeface="+mj-lt"/>
              <a:buAutoNum type="arabicPeriod"/>
            </a:pPr>
            <a:endParaRPr lang="en-US" dirty="0" smtClean="0">
              <a:cs typeface="Times New Roman" pitchFamily="18" charset="0"/>
            </a:endParaRPr>
          </a:p>
          <a:p>
            <a:pPr marL="457200" indent="-457200">
              <a:buFont typeface="+mj-lt"/>
              <a:buAutoNum type="arabicPeriod"/>
            </a:pPr>
            <a:r>
              <a:rPr lang="en-US" b="1" dirty="0" smtClean="0"/>
              <a:t>Sequential Interview</a:t>
            </a:r>
          </a:p>
          <a:p>
            <a:pPr lvl="2">
              <a:buFont typeface="Arial" pitchFamily="34" charset="0"/>
              <a:buChar char="•"/>
            </a:pPr>
            <a:r>
              <a:rPr lang="en-US" dirty="0" smtClean="0"/>
              <a:t> Involves series of interviews</a:t>
            </a:r>
          </a:p>
          <a:p>
            <a:pPr lvl="2">
              <a:buFont typeface="Arial" pitchFamily="34" charset="0"/>
              <a:buChar char="•"/>
            </a:pPr>
            <a:r>
              <a:rPr lang="en-US" dirty="0" smtClean="0"/>
              <a:t> Candidates moves from room to room</a:t>
            </a:r>
          </a:p>
          <a:p>
            <a:pPr marL="457200" indent="-457200"/>
            <a:endParaRPr lang="en-US" dirty="0" smtClean="0"/>
          </a:p>
          <a:p>
            <a:pPr marL="457200" indent="-457200">
              <a:buFont typeface="+mj-lt"/>
              <a:buAutoNum type="arabicPeriod"/>
            </a:pPr>
            <a:r>
              <a:rPr lang="en-US" b="1" i="1" dirty="0" smtClean="0"/>
              <a:t>Panel Interview</a:t>
            </a:r>
          </a:p>
          <a:p>
            <a:pPr lvl="2">
              <a:buFont typeface="Arial" pitchFamily="34" charset="0"/>
              <a:buChar char="•"/>
            </a:pPr>
            <a:r>
              <a:rPr lang="en-US" dirty="0" smtClean="0"/>
              <a:t> Two or more interviewers</a:t>
            </a:r>
          </a:p>
          <a:p>
            <a:pPr lvl="2">
              <a:buFont typeface="Arial" pitchFamily="34" charset="0"/>
              <a:buChar char="•"/>
            </a:pPr>
            <a:r>
              <a:rPr lang="en-US" dirty="0" smtClean="0"/>
              <a:t> Formal</a:t>
            </a:r>
            <a:endParaRPr lang="en-US" b="1" i="1" dirty="0" smtClean="0"/>
          </a:p>
          <a:p>
            <a:pPr marL="457200" indent="-457200">
              <a:buFont typeface="+mj-lt"/>
              <a:buAutoNum type="arabicPeriod"/>
            </a:pPr>
            <a:endParaRPr lang="en-US" sz="2400" dirty="0" smtClean="0">
              <a:latin typeface="Times New Roman" pitchFamily="18" charset="0"/>
            </a:endParaRPr>
          </a:p>
          <a:p>
            <a:pPr marL="457200" indent="-457200"/>
            <a:endParaRPr lang="en-US" sz="2400" dirty="0" smtClean="0">
              <a:latin typeface="Times New Roman" pitchFamily="18" charset="0"/>
            </a:endParaRPr>
          </a:p>
          <a:p>
            <a:pPr marL="457200" indent="-457200"/>
            <a:r>
              <a:rPr lang="en-US" sz="2400" dirty="0" smtClean="0">
                <a:latin typeface="Times New Roman" pitchFamily="18" charset="0"/>
              </a:rPr>
              <a:t>	</a:t>
            </a:r>
          </a:p>
          <a:p>
            <a:pPr marL="914400" lvl="1" indent="-457200"/>
            <a:endParaRPr lang="en-US" sz="2400" dirty="0" smtClean="0">
              <a:latin typeface="Times New Roman" pitchFamily="18" charset="0"/>
            </a:endParaRPr>
          </a:p>
          <a:p>
            <a:pPr marL="914400" lvl="1" indent="-457200"/>
            <a:endParaRPr lang="en-US" sz="2400" dirty="0">
              <a:latin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1320800" y="1827213"/>
            <a:ext cx="10257367" cy="4114800"/>
          </a:xfrm>
        </p:spPr>
        <p:txBody>
          <a:bodyPr/>
          <a:lstStyle/>
          <a:p>
            <a:pPr marL="552450" indent="-552450"/>
            <a:r>
              <a:rPr lang="en-US" dirty="0" smtClean="0"/>
              <a:t>Helps </a:t>
            </a:r>
            <a:r>
              <a:rPr lang="en-US" dirty="0"/>
              <a:t>obtain additional information from applicant</a:t>
            </a:r>
          </a:p>
          <a:p>
            <a:pPr marL="552450" indent="-552450"/>
            <a:endParaRPr lang="en-US" dirty="0"/>
          </a:p>
          <a:p>
            <a:pPr marL="552450" indent="-552450"/>
            <a:r>
              <a:rPr lang="en-US" dirty="0"/>
              <a:t>Facilitates giving general information to applicant</a:t>
            </a:r>
          </a:p>
          <a:p>
            <a:pPr marL="552450" indent="-552450"/>
            <a:endParaRPr lang="en-US" dirty="0"/>
          </a:p>
          <a:p>
            <a:pPr marL="552450" indent="-552450"/>
            <a:r>
              <a:rPr lang="en-US" dirty="0"/>
              <a:t>Help build image of the organization</a:t>
            </a:r>
          </a:p>
          <a:p>
            <a:pPr marL="552450" indent="-552450">
              <a:spcBef>
                <a:spcPct val="0"/>
              </a:spcBef>
              <a:buClrTx/>
              <a:buSzTx/>
              <a:buFontTx/>
              <a:buAutoNum type="arabicPeriod"/>
            </a:pPr>
            <a:endParaRPr lang="en-US" dirty="0"/>
          </a:p>
        </p:txBody>
      </p:sp>
      <p:sp>
        <p:nvSpPr>
          <p:cNvPr id="4" name="Заголовок 3"/>
          <p:cNvSpPr>
            <a:spLocks noGrp="1"/>
          </p:cNvSpPr>
          <p:nvPr>
            <p:ph type="title"/>
          </p:nvPr>
        </p:nvSpPr>
        <p:spPr/>
        <p:txBody>
          <a:bodyPr/>
          <a:lstStyle/>
          <a:p>
            <a:r>
              <a:rPr lang="en-US" dirty="0" smtClean="0"/>
              <a:t>2.13.4. Objective </a:t>
            </a:r>
            <a:r>
              <a:rPr lang="en-US" dirty="0" smtClean="0"/>
              <a:t>of Interview</a:t>
            </a:r>
            <a:endParaRPr lang="ru-R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2.14. Training </a:t>
            </a:r>
            <a:r>
              <a:rPr lang="en-US" dirty="0" smtClean="0"/>
              <a:t>and Development</a:t>
            </a:r>
            <a:endParaRPr lang="ru-RU" dirty="0"/>
          </a:p>
        </p:txBody>
      </p:sp>
      <p:sp>
        <p:nvSpPr>
          <p:cNvPr id="3" name="Содержимое 2"/>
          <p:cNvSpPr>
            <a:spLocks noGrp="1"/>
          </p:cNvSpPr>
          <p:nvPr>
            <p:ph idx="1"/>
          </p:nvPr>
        </p:nvSpPr>
        <p:spPr/>
        <p:txBody>
          <a:bodyPr/>
          <a:lstStyle/>
          <a:p>
            <a:r>
              <a:rPr lang="en-US" b="1" dirty="0" smtClean="0"/>
              <a:t>Employee training</a:t>
            </a:r>
            <a:r>
              <a:rPr lang="en-US" dirty="0" smtClean="0"/>
              <a:t> </a:t>
            </a:r>
          </a:p>
          <a:p>
            <a:pPr lvl="1"/>
            <a:r>
              <a:rPr lang="en-US" dirty="0" smtClean="0"/>
              <a:t>Designed to assist employees in acquiring better skills for their current jobs.</a:t>
            </a:r>
          </a:p>
          <a:p>
            <a:r>
              <a:rPr lang="en-US" b="1" dirty="0" smtClean="0"/>
              <a:t>Employee development</a:t>
            </a:r>
          </a:p>
          <a:p>
            <a:pPr lvl="1"/>
            <a:r>
              <a:rPr lang="en-US" dirty="0" smtClean="0"/>
              <a:t> designed to help organization to ensure that it has the necessary talent internally for meeting the future human resource needed. </a:t>
            </a:r>
          </a:p>
          <a:p>
            <a:r>
              <a:rPr lang="en-US" b="1" dirty="0" smtClean="0"/>
              <a:t>Organization  development</a:t>
            </a:r>
          </a:p>
          <a:p>
            <a:pPr lvl="1"/>
            <a:r>
              <a:rPr lang="en-US" b="1" dirty="0" smtClean="0"/>
              <a:t>Deals with facilitating system –wide change in the organization. </a:t>
            </a:r>
          </a:p>
          <a:p>
            <a:r>
              <a:rPr lang="en-US" b="1" dirty="0" smtClean="0"/>
              <a:t>Career development</a:t>
            </a:r>
          </a:p>
          <a:p>
            <a:pPr lvl="2"/>
            <a:r>
              <a:rPr lang="en-US" b="1" dirty="0" smtClean="0"/>
              <a:t>Designed to assist employees in advancing their work lives. However, it is a responsibility of the individual , not of the organization (employee centered)</a:t>
            </a:r>
          </a:p>
          <a:p>
            <a:pPr lvl="1"/>
            <a:endParaRPr lang="en-U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2.14.1. Difference </a:t>
            </a:r>
            <a:r>
              <a:rPr lang="en-US" dirty="0" smtClean="0"/>
              <a:t>between Training and Developmental Programs</a:t>
            </a:r>
            <a:endParaRPr lang="ru-RU" dirty="0"/>
          </a:p>
        </p:txBody>
      </p:sp>
      <p:sp>
        <p:nvSpPr>
          <p:cNvPr id="3" name="Содержимое 2"/>
          <p:cNvSpPr>
            <a:spLocks noGrp="1"/>
          </p:cNvSpPr>
          <p:nvPr>
            <p:ph idx="1"/>
          </p:nvPr>
        </p:nvSpPr>
        <p:spPr/>
        <p:txBody>
          <a:bodyPr/>
          <a:lstStyle/>
          <a:p>
            <a:r>
              <a:rPr lang="en-US" sz="2400" dirty="0" smtClean="0"/>
              <a:t>Training is for the current improvement in the job while developmental program is for improving the skill which will be used in the future .</a:t>
            </a:r>
          </a:p>
          <a:p>
            <a:endParaRPr lang="en-US" dirty="0" smtClean="0"/>
          </a:p>
          <a:p>
            <a:r>
              <a:rPr lang="en-US" sz="2400" dirty="0" smtClean="0"/>
              <a:t>Both managers and non-managers receive help from training and developmental program but mostly non-managers are concerned with training while the managers are concerned with developmental programs	</a:t>
            </a:r>
            <a:endParaRPr lang="ru-RU"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2.15. Motivation </a:t>
            </a:r>
            <a:endParaRPr lang="ru-RU" dirty="0"/>
          </a:p>
        </p:txBody>
      </p:sp>
      <p:sp>
        <p:nvSpPr>
          <p:cNvPr id="3" name="Содержимое 2"/>
          <p:cNvSpPr>
            <a:spLocks noGrp="1"/>
          </p:cNvSpPr>
          <p:nvPr>
            <p:ph idx="1"/>
          </p:nvPr>
        </p:nvSpPr>
        <p:spPr/>
        <p:txBody>
          <a:bodyPr/>
          <a:lstStyle/>
          <a:p>
            <a:pPr>
              <a:lnSpc>
                <a:spcPct val="90000"/>
              </a:lnSpc>
              <a:buNone/>
            </a:pPr>
            <a:r>
              <a:rPr lang="en-US" sz="2700" dirty="0" smtClean="0"/>
              <a:t>	An employee’s intrinsic enthusiasm about and drive to accomplish work </a:t>
            </a:r>
          </a:p>
          <a:p>
            <a:pPr>
              <a:lnSpc>
                <a:spcPct val="90000"/>
              </a:lnSpc>
              <a:buNone/>
            </a:pPr>
            <a:endParaRPr lang="en-US" sz="2700" dirty="0" smtClean="0"/>
          </a:p>
          <a:p>
            <a:pPr lvl="1">
              <a:lnSpc>
                <a:spcPct val="90000"/>
              </a:lnSpc>
            </a:pPr>
            <a:r>
              <a:rPr lang="en-US" sz="3100" dirty="0" smtClean="0"/>
              <a:t>1.</a:t>
            </a:r>
            <a:r>
              <a:rPr lang="en-US" sz="2200" b="1" dirty="0" smtClean="0"/>
              <a:t> </a:t>
            </a:r>
            <a:r>
              <a:rPr lang="en-US" sz="2400" dirty="0" smtClean="0"/>
              <a:t>Respect  between Management and workers</a:t>
            </a:r>
          </a:p>
          <a:p>
            <a:pPr lvl="1">
              <a:lnSpc>
                <a:spcPct val="90000"/>
              </a:lnSpc>
              <a:buNone/>
            </a:pPr>
            <a:endParaRPr lang="en-US" sz="2400" dirty="0" smtClean="0"/>
          </a:p>
          <a:p>
            <a:pPr lvl="1">
              <a:lnSpc>
                <a:spcPct val="90000"/>
              </a:lnSpc>
            </a:pPr>
            <a:r>
              <a:rPr lang="en-US" sz="2400" dirty="0" smtClean="0"/>
              <a:t>2. Set Performance standard for each employee</a:t>
            </a:r>
          </a:p>
          <a:p>
            <a:endParaRPr lang="ru-RU"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2.16. Maintenance </a:t>
            </a:r>
            <a:endParaRPr lang="ru-RU" dirty="0"/>
          </a:p>
        </p:txBody>
      </p:sp>
      <p:sp>
        <p:nvSpPr>
          <p:cNvPr id="3" name="Содержимое 2"/>
          <p:cNvSpPr>
            <a:spLocks noGrp="1"/>
          </p:cNvSpPr>
          <p:nvPr>
            <p:ph idx="1"/>
          </p:nvPr>
        </p:nvSpPr>
        <p:spPr>
          <a:xfrm>
            <a:off x="665303" y="1691358"/>
            <a:ext cx="8596668" cy="3880773"/>
          </a:xfrm>
        </p:spPr>
        <p:txBody>
          <a:bodyPr>
            <a:normAutofit lnSpcReduction="10000"/>
          </a:bodyPr>
          <a:lstStyle/>
          <a:p>
            <a:pPr>
              <a:buNone/>
            </a:pPr>
            <a:r>
              <a:rPr lang="en-US" dirty="0" smtClean="0">
                <a:solidFill>
                  <a:schemeClr val="tx1"/>
                </a:solidFill>
              </a:rPr>
              <a:t>Retention of productive employees</a:t>
            </a:r>
          </a:p>
          <a:p>
            <a:pPr marL="457200" indent="-457200">
              <a:lnSpc>
                <a:spcPct val="90000"/>
              </a:lnSpc>
              <a:buNone/>
            </a:pPr>
            <a:r>
              <a:rPr lang="en-US" sz="2200" b="1" dirty="0" smtClean="0"/>
              <a:t>1. Welfare Administration</a:t>
            </a:r>
          </a:p>
          <a:p>
            <a:pPr lvl="3">
              <a:lnSpc>
                <a:spcPct val="90000"/>
              </a:lnSpc>
            </a:pPr>
            <a:r>
              <a:rPr lang="en-US" sz="1900" dirty="0" smtClean="0"/>
              <a:t>Medical facilities </a:t>
            </a:r>
          </a:p>
          <a:p>
            <a:pPr lvl="3">
              <a:lnSpc>
                <a:spcPct val="90000"/>
              </a:lnSpc>
            </a:pPr>
            <a:r>
              <a:rPr lang="en-US" sz="1900" dirty="0" smtClean="0"/>
              <a:t>Canteen facilities</a:t>
            </a:r>
          </a:p>
          <a:p>
            <a:pPr lvl="3">
              <a:lnSpc>
                <a:spcPct val="90000"/>
              </a:lnSpc>
            </a:pPr>
            <a:r>
              <a:rPr lang="en-US" sz="1900" dirty="0" smtClean="0"/>
              <a:t>Housing facilities</a:t>
            </a:r>
          </a:p>
          <a:p>
            <a:pPr lvl="3">
              <a:lnSpc>
                <a:spcPct val="90000"/>
              </a:lnSpc>
            </a:pPr>
            <a:r>
              <a:rPr lang="en-US" sz="1900" dirty="0" smtClean="0"/>
              <a:t>Transport facilities</a:t>
            </a:r>
          </a:p>
          <a:p>
            <a:pPr lvl="3">
              <a:lnSpc>
                <a:spcPct val="90000"/>
              </a:lnSpc>
            </a:pPr>
            <a:r>
              <a:rPr lang="en-US" sz="1900" dirty="0" smtClean="0"/>
              <a:t>Recreation facilities</a:t>
            </a:r>
          </a:p>
          <a:p>
            <a:pPr lvl="3">
              <a:lnSpc>
                <a:spcPct val="90000"/>
              </a:lnSpc>
            </a:pPr>
            <a:r>
              <a:rPr lang="en-US" sz="1900" dirty="0" smtClean="0"/>
              <a:t>Loan facilities</a:t>
            </a:r>
          </a:p>
          <a:p>
            <a:pPr lvl="3">
              <a:lnSpc>
                <a:spcPct val="90000"/>
              </a:lnSpc>
            </a:pPr>
            <a:r>
              <a:rPr lang="en-US" sz="1900" dirty="0" smtClean="0"/>
              <a:t>Educational facilities</a:t>
            </a:r>
          </a:p>
          <a:p>
            <a:pPr lvl="3">
              <a:lnSpc>
                <a:spcPct val="90000"/>
              </a:lnSpc>
            </a:pPr>
            <a:r>
              <a:rPr lang="en-US" sz="1900" dirty="0" smtClean="0"/>
              <a:t>Various Incentive schemes / clear view of retirement benefit</a:t>
            </a:r>
          </a:p>
          <a:p>
            <a:endParaRPr lang="ru-RU"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Maintenance</a:t>
            </a:r>
            <a:endParaRPr lang="ru-RU" dirty="0"/>
          </a:p>
        </p:txBody>
      </p:sp>
      <p:sp>
        <p:nvSpPr>
          <p:cNvPr id="3" name="Содержимое 2"/>
          <p:cNvSpPr>
            <a:spLocks noGrp="1"/>
          </p:cNvSpPr>
          <p:nvPr>
            <p:ph idx="1"/>
          </p:nvPr>
        </p:nvSpPr>
        <p:spPr>
          <a:xfrm>
            <a:off x="677334" y="1691358"/>
            <a:ext cx="8596668" cy="3880773"/>
          </a:xfrm>
        </p:spPr>
        <p:txBody>
          <a:bodyPr>
            <a:normAutofit/>
          </a:bodyPr>
          <a:lstStyle/>
          <a:p>
            <a:pPr marL="514350" indent="-514350">
              <a:buNone/>
            </a:pPr>
            <a:r>
              <a:rPr lang="en-US" sz="2200" b="1" dirty="0" smtClean="0"/>
              <a:t>2. </a:t>
            </a:r>
            <a:r>
              <a:rPr lang="en-US" sz="2400" b="1" dirty="0" smtClean="0"/>
              <a:t>Health and Safety Administration</a:t>
            </a:r>
          </a:p>
          <a:p>
            <a:pPr lvl="2"/>
            <a:r>
              <a:rPr lang="en-US" sz="2000" dirty="0" smtClean="0"/>
              <a:t> Employee assistance programs (EAPs ) </a:t>
            </a:r>
          </a:p>
          <a:p>
            <a:pPr lvl="3"/>
            <a:r>
              <a:rPr lang="en-US" sz="2000" dirty="0" smtClean="0"/>
              <a:t>Medical</a:t>
            </a:r>
          </a:p>
          <a:p>
            <a:pPr lvl="3"/>
            <a:r>
              <a:rPr lang="en-US" sz="2000" dirty="0" smtClean="0"/>
              <a:t>Dental</a:t>
            </a:r>
          </a:p>
          <a:p>
            <a:pPr lvl="3"/>
            <a:r>
              <a:rPr lang="en-US" sz="2000" dirty="0" smtClean="0"/>
              <a:t>Accidental</a:t>
            </a:r>
          </a:p>
          <a:p>
            <a:pPr lvl="3"/>
            <a:r>
              <a:rPr lang="en-US" sz="2000" dirty="0" smtClean="0"/>
              <a:t>Educational</a:t>
            </a:r>
          </a:p>
          <a:p>
            <a:pPr lvl="3"/>
            <a:r>
              <a:rPr lang="en-US" sz="2000" dirty="0" smtClean="0"/>
              <a:t>retirement</a:t>
            </a:r>
            <a:endParaRPr lang="ru-RU"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9366" y="1655263"/>
            <a:ext cx="8596668" cy="3880773"/>
          </a:xfrm>
        </p:spPr>
        <p:txBody>
          <a:bodyPr>
            <a:normAutofit/>
          </a:bodyPr>
          <a:lstStyle/>
          <a:p>
            <a:pPr>
              <a:buNone/>
            </a:pPr>
            <a:r>
              <a:rPr lang="en-US" sz="2200" dirty="0" smtClean="0"/>
              <a:t>3. Communication Program</a:t>
            </a:r>
          </a:p>
          <a:p>
            <a:pPr lvl="2"/>
            <a:r>
              <a:rPr lang="en-US" sz="2000" b="1" dirty="0" smtClean="0"/>
              <a:t>E- mail</a:t>
            </a:r>
          </a:p>
          <a:p>
            <a:pPr lvl="2"/>
            <a:r>
              <a:rPr lang="en-US" sz="2000" b="1" dirty="0" smtClean="0"/>
              <a:t>Voicemail</a:t>
            </a:r>
          </a:p>
          <a:p>
            <a:pPr lvl="2"/>
            <a:r>
              <a:rPr lang="en-US" sz="2000" b="1" dirty="0" smtClean="0"/>
              <a:t>Intranet</a:t>
            </a:r>
          </a:p>
          <a:p>
            <a:pPr lvl="2"/>
            <a:r>
              <a:rPr lang="en-US" sz="2000" b="1" dirty="0" smtClean="0"/>
              <a:t>Bulletin board</a:t>
            </a:r>
          </a:p>
          <a:p>
            <a:pPr lvl="2"/>
            <a:r>
              <a:rPr lang="en-US" sz="2000" b="1" dirty="0" smtClean="0"/>
              <a:t>Function hall</a:t>
            </a:r>
          </a:p>
          <a:p>
            <a:pPr lvl="2"/>
            <a:r>
              <a:rPr lang="en-US" sz="2000" b="1" dirty="0" smtClean="0"/>
              <a:t>Video conferencing</a:t>
            </a:r>
          </a:p>
          <a:p>
            <a:pPr lvl="2"/>
            <a:r>
              <a:rPr lang="en-US" sz="2000" b="1" dirty="0" smtClean="0"/>
              <a:t>Telephone/Mobile Phone, etc.</a:t>
            </a:r>
          </a:p>
          <a:p>
            <a:pPr lvl="1"/>
            <a:endParaRPr lang="ru-RU" dirty="0"/>
          </a:p>
        </p:txBody>
      </p:sp>
      <p:sp>
        <p:nvSpPr>
          <p:cNvPr id="4" name="Заголовок 1"/>
          <p:cNvSpPr>
            <a:spLocks noGrp="1"/>
          </p:cNvSpPr>
          <p:nvPr>
            <p:ph type="title"/>
          </p:nvPr>
        </p:nvSpPr>
        <p:spPr/>
        <p:txBody>
          <a:bodyPr/>
          <a:lstStyle/>
          <a:p>
            <a:r>
              <a:rPr lang="en-US" dirty="0" smtClean="0"/>
              <a:t>Maintenance</a:t>
            </a:r>
            <a:endParaRPr lang="ru-RU"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2.17. Summary </a:t>
            </a:r>
            <a:endParaRPr lang="ru-RU" dirty="0"/>
          </a:p>
        </p:txBody>
      </p:sp>
      <p:sp>
        <p:nvSpPr>
          <p:cNvPr id="3" name="Содержимое 2"/>
          <p:cNvSpPr>
            <a:spLocks noGrp="1"/>
          </p:cNvSpPr>
          <p:nvPr>
            <p:ph idx="1"/>
          </p:nvPr>
        </p:nvSpPr>
        <p:spPr/>
        <p:txBody>
          <a:bodyPr/>
          <a:lstStyle/>
          <a:p>
            <a:r>
              <a:rPr lang="en-US" sz="2400" dirty="0" smtClean="0"/>
              <a:t>Summary </a:t>
            </a:r>
          </a:p>
          <a:p>
            <a:pPr lvl="1">
              <a:buNone/>
            </a:pPr>
            <a:r>
              <a:rPr lang="en-US" sz="2000" dirty="0" smtClean="0"/>
              <a:t>	HRM is a tool that helps managers to plan, recruit, select, train, develop, remunerate, motivate and make maximum utilization of human and non human resources for the organization and society at large. </a:t>
            </a:r>
          </a:p>
          <a:p>
            <a:pPr lvl="1"/>
            <a:endParaRPr lang="en-US" dirty="0" smtClean="0"/>
          </a:p>
          <a:p>
            <a:pPr lvl="1"/>
            <a:endParaRPr lang="en-US" dirty="0" smtClean="0"/>
          </a:p>
          <a:p>
            <a:pPr lvl="1">
              <a:buNone/>
            </a:pPr>
            <a:r>
              <a:rPr lang="en-US" sz="2000" b="1" i="1" dirty="0" smtClean="0"/>
              <a:t>“ One machine can do the work of fifty ordinary men. No machine can do the work of one extraordinary man.”- </a:t>
            </a:r>
            <a:r>
              <a:rPr lang="en-US" sz="2000" b="1" i="1" u="sng" dirty="0" smtClean="0"/>
              <a:t>Elbert Hubbard</a:t>
            </a:r>
            <a:endParaRPr lang="ru-RU" sz="2000" b="1" i="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Definition</a:t>
            </a:r>
          </a:p>
        </p:txBody>
      </p:sp>
      <p:sp>
        <p:nvSpPr>
          <p:cNvPr id="19459" name="Rectangle 3"/>
          <p:cNvSpPr>
            <a:spLocks noGrp="1" noChangeArrowheads="1"/>
          </p:cNvSpPr>
          <p:nvPr>
            <p:ph type="body" idx="1"/>
          </p:nvPr>
        </p:nvSpPr>
        <p:spPr/>
        <p:txBody>
          <a:bodyPr/>
          <a:lstStyle/>
          <a:p>
            <a:pPr algn="just">
              <a:lnSpc>
                <a:spcPct val="90000"/>
              </a:lnSpc>
            </a:pPr>
            <a:r>
              <a:rPr lang="en-US" sz="2100"/>
              <a:t>Human Resource Management is concerned with the people dimension in management. Since every organisation is made up of people, acquiring their services, developing their skills, motivating them to higher levels of performance and ensuring that they continue to maintain their commitment to the organisation are essential to achieving organisational objectives. This is true regardless of the type of organisation – government, business, education, health, recreation or social action.</a:t>
            </a:r>
          </a:p>
          <a:p>
            <a:pPr algn="just">
              <a:lnSpc>
                <a:spcPct val="90000"/>
              </a:lnSpc>
              <a:buFont typeface="Wingdings" pitchFamily="2" charset="2"/>
              <a:buNone/>
            </a:pPr>
            <a:r>
              <a:rPr lang="en-US" sz="2100"/>
              <a:t>		   - </a:t>
            </a:r>
            <a:r>
              <a:rPr lang="en-US" sz="2100" i="1"/>
              <a:t>David A. Decenzo and Stephen P. Robbins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2.1. Scope </a:t>
            </a:r>
            <a:r>
              <a:rPr lang="en-US" dirty="0"/>
              <a:t>of HRM</a:t>
            </a:r>
          </a:p>
        </p:txBody>
      </p:sp>
      <p:sp>
        <p:nvSpPr>
          <p:cNvPr id="22532" name="Oval 4"/>
          <p:cNvSpPr>
            <a:spLocks noChangeArrowheads="1"/>
          </p:cNvSpPr>
          <p:nvPr/>
        </p:nvSpPr>
        <p:spPr bwMode="auto">
          <a:xfrm>
            <a:off x="4187260" y="3429000"/>
            <a:ext cx="2041737" cy="685800"/>
          </a:xfrm>
          <a:prstGeom prst="ellipse">
            <a:avLst/>
          </a:prstGeom>
          <a:solidFill>
            <a:schemeClr val="accent1"/>
          </a:solidFill>
          <a:ln w="9525">
            <a:solidFill>
              <a:schemeClr val="tx1"/>
            </a:solidFill>
            <a:round/>
            <a:headEnd/>
            <a:tailEnd/>
          </a:ln>
          <a:effectLst/>
        </p:spPr>
        <p:txBody>
          <a:bodyPr wrap="none" anchor="ctr"/>
          <a:lstStyle/>
          <a:p>
            <a:pPr algn="ctr"/>
            <a:r>
              <a:rPr lang="en-US" sz="2800" b="1" dirty="0"/>
              <a:t>HRM</a:t>
            </a:r>
          </a:p>
        </p:txBody>
      </p:sp>
      <p:sp>
        <p:nvSpPr>
          <p:cNvPr id="22533" name="Oval 5"/>
          <p:cNvSpPr>
            <a:spLocks noChangeArrowheads="1"/>
          </p:cNvSpPr>
          <p:nvPr/>
        </p:nvSpPr>
        <p:spPr bwMode="auto">
          <a:xfrm>
            <a:off x="4085660" y="1752600"/>
            <a:ext cx="2211882" cy="685800"/>
          </a:xfrm>
          <a:prstGeom prst="ellipse">
            <a:avLst/>
          </a:prstGeom>
          <a:solidFill>
            <a:schemeClr val="accent1"/>
          </a:solidFill>
          <a:ln w="9525">
            <a:solidFill>
              <a:schemeClr val="tx1"/>
            </a:solidFill>
            <a:round/>
            <a:headEnd/>
            <a:tailEnd/>
          </a:ln>
          <a:effectLst/>
        </p:spPr>
        <p:txBody>
          <a:bodyPr wrap="none" anchor="ctr"/>
          <a:lstStyle/>
          <a:p>
            <a:pPr algn="ctr"/>
            <a:r>
              <a:rPr lang="en-US" sz="1800"/>
              <a:t>Nature</a:t>
            </a:r>
          </a:p>
          <a:p>
            <a:pPr algn="ctr"/>
            <a:r>
              <a:rPr lang="en-US" sz="1800"/>
              <a:t>Introduction</a:t>
            </a:r>
          </a:p>
        </p:txBody>
      </p:sp>
      <p:sp>
        <p:nvSpPr>
          <p:cNvPr id="22534" name="Oval 6"/>
          <p:cNvSpPr>
            <a:spLocks noChangeArrowheads="1"/>
          </p:cNvSpPr>
          <p:nvPr/>
        </p:nvSpPr>
        <p:spPr bwMode="auto">
          <a:xfrm>
            <a:off x="7336860" y="2438400"/>
            <a:ext cx="2211882" cy="685800"/>
          </a:xfrm>
          <a:prstGeom prst="ellipse">
            <a:avLst/>
          </a:prstGeom>
          <a:solidFill>
            <a:schemeClr val="accent1"/>
          </a:solidFill>
          <a:ln w="9525">
            <a:solidFill>
              <a:schemeClr val="tx1"/>
            </a:solidFill>
            <a:round/>
            <a:headEnd/>
            <a:tailEnd/>
          </a:ln>
          <a:effectLst/>
        </p:spPr>
        <p:txBody>
          <a:bodyPr wrap="none" anchor="ctr"/>
          <a:lstStyle/>
          <a:p>
            <a:pPr algn="ctr"/>
            <a:r>
              <a:rPr lang="en-US" sz="1800"/>
              <a:t>Procurement</a:t>
            </a:r>
          </a:p>
        </p:txBody>
      </p:sp>
      <p:sp>
        <p:nvSpPr>
          <p:cNvPr id="22535" name="Oval 7"/>
          <p:cNvSpPr>
            <a:spLocks noChangeArrowheads="1"/>
          </p:cNvSpPr>
          <p:nvPr/>
        </p:nvSpPr>
        <p:spPr bwMode="auto">
          <a:xfrm>
            <a:off x="834460" y="2438400"/>
            <a:ext cx="2211882" cy="685800"/>
          </a:xfrm>
          <a:prstGeom prst="ellipse">
            <a:avLst/>
          </a:prstGeom>
          <a:solidFill>
            <a:schemeClr val="accent1"/>
          </a:solidFill>
          <a:ln w="9525">
            <a:solidFill>
              <a:schemeClr val="tx1"/>
            </a:solidFill>
            <a:round/>
            <a:headEnd/>
            <a:tailEnd/>
          </a:ln>
          <a:effectLst/>
        </p:spPr>
        <p:txBody>
          <a:bodyPr wrap="none" anchor="ctr"/>
          <a:lstStyle/>
          <a:p>
            <a:pPr algn="ctr"/>
            <a:r>
              <a:rPr lang="en-US" sz="1800"/>
              <a:t>Prospects</a:t>
            </a:r>
          </a:p>
        </p:txBody>
      </p:sp>
      <p:sp>
        <p:nvSpPr>
          <p:cNvPr id="22536" name="Oval 8"/>
          <p:cNvSpPr>
            <a:spLocks noChangeArrowheads="1"/>
          </p:cNvSpPr>
          <p:nvPr/>
        </p:nvSpPr>
        <p:spPr bwMode="auto">
          <a:xfrm>
            <a:off x="834460" y="3886200"/>
            <a:ext cx="2211882" cy="685800"/>
          </a:xfrm>
          <a:prstGeom prst="ellipse">
            <a:avLst/>
          </a:prstGeom>
          <a:solidFill>
            <a:schemeClr val="accent1"/>
          </a:solidFill>
          <a:ln w="9525">
            <a:solidFill>
              <a:schemeClr val="tx1"/>
            </a:solidFill>
            <a:round/>
            <a:headEnd/>
            <a:tailEnd/>
          </a:ln>
          <a:effectLst/>
        </p:spPr>
        <p:txBody>
          <a:bodyPr wrap="none" anchor="ctr"/>
          <a:lstStyle/>
          <a:p>
            <a:pPr algn="ctr"/>
            <a:r>
              <a:rPr lang="en-US" sz="1800"/>
              <a:t>Industrial</a:t>
            </a:r>
          </a:p>
          <a:p>
            <a:pPr algn="ctr"/>
            <a:r>
              <a:rPr lang="en-US" sz="1800"/>
              <a:t>Relations</a:t>
            </a:r>
          </a:p>
        </p:txBody>
      </p:sp>
      <p:sp>
        <p:nvSpPr>
          <p:cNvPr id="22537" name="Oval 9"/>
          <p:cNvSpPr>
            <a:spLocks noChangeArrowheads="1"/>
          </p:cNvSpPr>
          <p:nvPr/>
        </p:nvSpPr>
        <p:spPr bwMode="auto">
          <a:xfrm>
            <a:off x="7336860" y="3886200"/>
            <a:ext cx="2211882" cy="685800"/>
          </a:xfrm>
          <a:prstGeom prst="ellipse">
            <a:avLst/>
          </a:prstGeom>
          <a:solidFill>
            <a:schemeClr val="accent1"/>
          </a:solidFill>
          <a:ln w="9525">
            <a:solidFill>
              <a:schemeClr val="tx1"/>
            </a:solidFill>
            <a:round/>
            <a:headEnd/>
            <a:tailEnd/>
          </a:ln>
          <a:effectLst/>
        </p:spPr>
        <p:txBody>
          <a:bodyPr wrap="none" anchor="ctr"/>
          <a:lstStyle/>
          <a:p>
            <a:pPr algn="ctr"/>
            <a:r>
              <a:rPr lang="en-US" sz="1800"/>
              <a:t>Remuneration</a:t>
            </a:r>
          </a:p>
        </p:txBody>
      </p:sp>
      <p:sp>
        <p:nvSpPr>
          <p:cNvPr id="22538" name="Oval 10"/>
          <p:cNvSpPr>
            <a:spLocks noChangeArrowheads="1"/>
          </p:cNvSpPr>
          <p:nvPr/>
        </p:nvSpPr>
        <p:spPr bwMode="auto">
          <a:xfrm>
            <a:off x="6117660" y="5105400"/>
            <a:ext cx="2211882" cy="685800"/>
          </a:xfrm>
          <a:prstGeom prst="ellipse">
            <a:avLst/>
          </a:prstGeom>
          <a:solidFill>
            <a:schemeClr val="accent1"/>
          </a:solidFill>
          <a:ln w="9525">
            <a:solidFill>
              <a:schemeClr val="tx1"/>
            </a:solidFill>
            <a:round/>
            <a:headEnd/>
            <a:tailEnd/>
          </a:ln>
          <a:effectLst/>
        </p:spPr>
        <p:txBody>
          <a:bodyPr wrap="none" anchor="ctr"/>
          <a:lstStyle/>
          <a:p>
            <a:pPr algn="ctr"/>
            <a:r>
              <a:rPr lang="en-US" sz="1800"/>
              <a:t>Motivation</a:t>
            </a:r>
          </a:p>
        </p:txBody>
      </p:sp>
      <p:sp>
        <p:nvSpPr>
          <p:cNvPr id="22539" name="Oval 11"/>
          <p:cNvSpPr>
            <a:spLocks noChangeArrowheads="1"/>
          </p:cNvSpPr>
          <p:nvPr/>
        </p:nvSpPr>
        <p:spPr bwMode="auto">
          <a:xfrm>
            <a:off x="1952060" y="5105400"/>
            <a:ext cx="2211882" cy="685800"/>
          </a:xfrm>
          <a:prstGeom prst="ellipse">
            <a:avLst/>
          </a:prstGeom>
          <a:solidFill>
            <a:schemeClr val="accent1"/>
          </a:solidFill>
          <a:ln w="9525">
            <a:solidFill>
              <a:schemeClr val="tx1"/>
            </a:solidFill>
            <a:round/>
            <a:headEnd/>
            <a:tailEnd/>
          </a:ln>
          <a:effectLst/>
        </p:spPr>
        <p:txBody>
          <a:bodyPr wrap="none" anchor="ctr"/>
          <a:lstStyle/>
          <a:p>
            <a:pPr algn="ctr"/>
            <a:r>
              <a:rPr lang="en-US" sz="1800"/>
              <a:t>Maintenance</a:t>
            </a:r>
          </a:p>
        </p:txBody>
      </p:sp>
      <p:cxnSp>
        <p:nvCxnSpPr>
          <p:cNvPr id="22540" name="AutoShape 12"/>
          <p:cNvCxnSpPr>
            <a:cxnSpLocks noChangeShapeType="1"/>
            <a:stCxn id="22535" idx="7"/>
            <a:endCxn id="22533" idx="2"/>
          </p:cNvCxnSpPr>
          <p:nvPr/>
        </p:nvCxnSpPr>
        <p:spPr bwMode="auto">
          <a:xfrm flipV="1">
            <a:off x="2722419" y="2095500"/>
            <a:ext cx="1363241" cy="443333"/>
          </a:xfrm>
          <a:prstGeom prst="straightConnector1">
            <a:avLst/>
          </a:prstGeom>
          <a:noFill/>
          <a:ln w="9525">
            <a:solidFill>
              <a:schemeClr val="tx1"/>
            </a:solidFill>
            <a:round/>
            <a:headEnd type="triangle" w="med" len="med"/>
            <a:tailEnd type="triangle" w="med" len="med"/>
          </a:ln>
          <a:effectLst/>
        </p:spPr>
      </p:cxnSp>
      <p:cxnSp>
        <p:nvCxnSpPr>
          <p:cNvPr id="22541" name="AutoShape 13"/>
          <p:cNvCxnSpPr>
            <a:cxnSpLocks noChangeShapeType="1"/>
            <a:stCxn id="22532" idx="0"/>
            <a:endCxn id="22533" idx="4"/>
          </p:cNvCxnSpPr>
          <p:nvPr/>
        </p:nvCxnSpPr>
        <p:spPr bwMode="auto">
          <a:xfrm flipH="1" flipV="1">
            <a:off x="5191601" y="2438400"/>
            <a:ext cx="16528" cy="990600"/>
          </a:xfrm>
          <a:prstGeom prst="straightConnector1">
            <a:avLst/>
          </a:prstGeom>
          <a:noFill/>
          <a:ln w="9525">
            <a:solidFill>
              <a:schemeClr val="tx1"/>
            </a:solidFill>
            <a:round/>
            <a:headEnd type="triangle" w="med" len="med"/>
            <a:tailEnd type="triangle" w="med" len="med"/>
          </a:ln>
          <a:effectLst/>
        </p:spPr>
      </p:cxnSp>
      <p:cxnSp>
        <p:nvCxnSpPr>
          <p:cNvPr id="22542" name="AutoShape 14"/>
          <p:cNvCxnSpPr>
            <a:cxnSpLocks noChangeShapeType="1"/>
            <a:stCxn id="22539" idx="7"/>
            <a:endCxn id="22532" idx="3"/>
          </p:cNvCxnSpPr>
          <p:nvPr/>
        </p:nvCxnSpPr>
        <p:spPr bwMode="auto">
          <a:xfrm flipV="1">
            <a:off x="3840019" y="4014367"/>
            <a:ext cx="646247" cy="1191466"/>
          </a:xfrm>
          <a:prstGeom prst="straightConnector1">
            <a:avLst/>
          </a:prstGeom>
          <a:noFill/>
          <a:ln w="9525">
            <a:solidFill>
              <a:schemeClr val="tx1"/>
            </a:solidFill>
            <a:round/>
            <a:headEnd type="triangle" w="med" len="med"/>
            <a:tailEnd type="triangle" w="med" len="med"/>
          </a:ln>
          <a:effectLst/>
        </p:spPr>
      </p:cxnSp>
      <p:cxnSp>
        <p:nvCxnSpPr>
          <p:cNvPr id="22543" name="AutoShape 15"/>
          <p:cNvCxnSpPr>
            <a:cxnSpLocks noChangeShapeType="1"/>
            <a:stCxn id="22538" idx="1"/>
            <a:endCxn id="22532" idx="5"/>
          </p:cNvCxnSpPr>
          <p:nvPr/>
        </p:nvCxnSpPr>
        <p:spPr bwMode="auto">
          <a:xfrm flipH="1" flipV="1">
            <a:off x="5929991" y="4014367"/>
            <a:ext cx="511592" cy="1191466"/>
          </a:xfrm>
          <a:prstGeom prst="straightConnector1">
            <a:avLst/>
          </a:prstGeom>
          <a:noFill/>
          <a:ln w="9525">
            <a:solidFill>
              <a:schemeClr val="tx1"/>
            </a:solidFill>
            <a:round/>
            <a:headEnd type="triangle" w="med" len="med"/>
            <a:tailEnd type="triangle" w="med" len="med"/>
          </a:ln>
          <a:effectLst/>
        </p:spPr>
      </p:cxnSp>
      <p:cxnSp>
        <p:nvCxnSpPr>
          <p:cNvPr id="22544" name="AutoShape 16"/>
          <p:cNvCxnSpPr>
            <a:cxnSpLocks noChangeShapeType="1"/>
            <a:stCxn id="22537" idx="1"/>
            <a:endCxn id="22532" idx="6"/>
          </p:cNvCxnSpPr>
          <p:nvPr/>
        </p:nvCxnSpPr>
        <p:spPr bwMode="auto">
          <a:xfrm flipH="1" flipV="1">
            <a:off x="6228997" y="3771900"/>
            <a:ext cx="1431786" cy="214733"/>
          </a:xfrm>
          <a:prstGeom prst="straightConnector1">
            <a:avLst/>
          </a:prstGeom>
          <a:noFill/>
          <a:ln w="9525">
            <a:solidFill>
              <a:schemeClr val="tx1"/>
            </a:solidFill>
            <a:round/>
            <a:headEnd type="triangle" w="med" len="med"/>
            <a:tailEnd type="triangle" w="med" len="med"/>
          </a:ln>
          <a:effectLst/>
        </p:spPr>
      </p:cxnSp>
      <p:cxnSp>
        <p:nvCxnSpPr>
          <p:cNvPr id="22545" name="AutoShape 17"/>
          <p:cNvCxnSpPr>
            <a:cxnSpLocks noChangeShapeType="1"/>
            <a:stCxn id="22536" idx="7"/>
            <a:endCxn id="22532" idx="2"/>
          </p:cNvCxnSpPr>
          <p:nvPr/>
        </p:nvCxnSpPr>
        <p:spPr bwMode="auto">
          <a:xfrm flipV="1">
            <a:off x="2722419" y="3771900"/>
            <a:ext cx="1464841" cy="214733"/>
          </a:xfrm>
          <a:prstGeom prst="straightConnector1">
            <a:avLst/>
          </a:prstGeom>
          <a:noFill/>
          <a:ln w="9525">
            <a:solidFill>
              <a:schemeClr val="tx1"/>
            </a:solidFill>
            <a:round/>
            <a:headEnd type="triangle" w="med" len="med"/>
            <a:tailEnd type="triangle" w="med" len="med"/>
          </a:ln>
          <a:effectLst/>
        </p:spPr>
      </p:cxnSp>
      <p:cxnSp>
        <p:nvCxnSpPr>
          <p:cNvPr id="22546" name="AutoShape 18"/>
          <p:cNvCxnSpPr>
            <a:cxnSpLocks noChangeShapeType="1"/>
            <a:stCxn id="22535" idx="6"/>
            <a:endCxn id="22532" idx="1"/>
          </p:cNvCxnSpPr>
          <p:nvPr/>
        </p:nvCxnSpPr>
        <p:spPr bwMode="auto">
          <a:xfrm>
            <a:off x="3046342" y="2781300"/>
            <a:ext cx="1439924" cy="748133"/>
          </a:xfrm>
          <a:prstGeom prst="straightConnector1">
            <a:avLst/>
          </a:prstGeom>
          <a:noFill/>
          <a:ln w="9525">
            <a:solidFill>
              <a:schemeClr val="tx1"/>
            </a:solidFill>
            <a:round/>
            <a:headEnd type="triangle" w="med" len="med"/>
            <a:tailEnd type="triangle" w="med" len="med"/>
          </a:ln>
          <a:effectLst/>
        </p:spPr>
      </p:cxnSp>
      <p:cxnSp>
        <p:nvCxnSpPr>
          <p:cNvPr id="22547" name="AutoShape 19"/>
          <p:cNvCxnSpPr>
            <a:cxnSpLocks noChangeShapeType="1"/>
            <a:stCxn id="22534" idx="2"/>
            <a:endCxn id="22532" idx="7"/>
          </p:cNvCxnSpPr>
          <p:nvPr/>
        </p:nvCxnSpPr>
        <p:spPr bwMode="auto">
          <a:xfrm flipH="1">
            <a:off x="5929991" y="2781300"/>
            <a:ext cx="1406869" cy="748133"/>
          </a:xfrm>
          <a:prstGeom prst="straightConnector1">
            <a:avLst/>
          </a:prstGeom>
          <a:noFill/>
          <a:ln w="9525">
            <a:solidFill>
              <a:schemeClr val="tx1"/>
            </a:solidFill>
            <a:round/>
            <a:headEnd type="triangle" w="med" len="med"/>
            <a:tailEnd type="triangle" w="med" len="med"/>
          </a:ln>
          <a:effectLst/>
        </p:spPr>
      </p:cxnSp>
      <p:cxnSp>
        <p:nvCxnSpPr>
          <p:cNvPr id="22548" name="AutoShape 20"/>
          <p:cNvCxnSpPr>
            <a:cxnSpLocks noChangeShapeType="1"/>
            <a:stCxn id="22534" idx="1"/>
            <a:endCxn id="22533" idx="6"/>
          </p:cNvCxnSpPr>
          <p:nvPr/>
        </p:nvCxnSpPr>
        <p:spPr bwMode="auto">
          <a:xfrm flipH="1" flipV="1">
            <a:off x="6297542" y="2095500"/>
            <a:ext cx="1363241" cy="443333"/>
          </a:xfrm>
          <a:prstGeom prst="straightConnector1">
            <a:avLst/>
          </a:prstGeom>
          <a:noFill/>
          <a:ln w="9525">
            <a:solidFill>
              <a:schemeClr val="tx1"/>
            </a:solidFill>
            <a:round/>
            <a:headEnd type="triangle" w="med" len="med"/>
            <a:tailEnd type="triangle" w="med" len="med"/>
          </a:ln>
          <a:effectLst/>
        </p:spPr>
      </p:cxnSp>
      <p:cxnSp>
        <p:nvCxnSpPr>
          <p:cNvPr id="22549" name="AutoShape 21"/>
          <p:cNvCxnSpPr>
            <a:cxnSpLocks noChangeShapeType="1"/>
            <a:stCxn id="22534" idx="4"/>
            <a:endCxn id="22537" idx="0"/>
          </p:cNvCxnSpPr>
          <p:nvPr/>
        </p:nvCxnSpPr>
        <p:spPr bwMode="auto">
          <a:xfrm>
            <a:off x="8442801" y="3124200"/>
            <a:ext cx="0" cy="762000"/>
          </a:xfrm>
          <a:prstGeom prst="straightConnector1">
            <a:avLst/>
          </a:prstGeom>
          <a:noFill/>
          <a:ln w="9525">
            <a:solidFill>
              <a:schemeClr val="tx1"/>
            </a:solidFill>
            <a:round/>
            <a:headEnd type="triangle" w="med" len="med"/>
            <a:tailEnd type="triangle" w="med" len="med"/>
          </a:ln>
          <a:effectLst/>
        </p:spPr>
      </p:cxnSp>
      <p:cxnSp>
        <p:nvCxnSpPr>
          <p:cNvPr id="22550" name="AutoShape 22"/>
          <p:cNvCxnSpPr>
            <a:cxnSpLocks noChangeShapeType="1"/>
            <a:stCxn id="22535" idx="4"/>
            <a:endCxn id="22536" idx="0"/>
          </p:cNvCxnSpPr>
          <p:nvPr/>
        </p:nvCxnSpPr>
        <p:spPr bwMode="auto">
          <a:xfrm>
            <a:off x="1940401" y="3124200"/>
            <a:ext cx="0" cy="762000"/>
          </a:xfrm>
          <a:prstGeom prst="straightConnector1">
            <a:avLst/>
          </a:prstGeom>
          <a:noFill/>
          <a:ln w="9525">
            <a:solidFill>
              <a:schemeClr val="tx1"/>
            </a:solidFill>
            <a:round/>
            <a:headEnd type="triangle" w="med" len="med"/>
            <a:tailEnd type="triangle" w="med" len="med"/>
          </a:ln>
          <a:effectLst/>
        </p:spPr>
      </p:cxnSp>
      <p:cxnSp>
        <p:nvCxnSpPr>
          <p:cNvPr id="22551" name="AutoShape 23"/>
          <p:cNvCxnSpPr>
            <a:cxnSpLocks noChangeShapeType="1"/>
            <a:stCxn id="22536" idx="4"/>
            <a:endCxn id="22539" idx="1"/>
          </p:cNvCxnSpPr>
          <p:nvPr/>
        </p:nvCxnSpPr>
        <p:spPr bwMode="auto">
          <a:xfrm>
            <a:off x="1940401" y="4572000"/>
            <a:ext cx="335582" cy="633833"/>
          </a:xfrm>
          <a:prstGeom prst="straightConnector1">
            <a:avLst/>
          </a:prstGeom>
          <a:noFill/>
          <a:ln w="9525">
            <a:solidFill>
              <a:schemeClr val="tx1"/>
            </a:solidFill>
            <a:round/>
            <a:headEnd type="triangle" w="med" len="med"/>
            <a:tailEnd type="triangle" w="med" len="med"/>
          </a:ln>
          <a:effectLst/>
        </p:spPr>
      </p:cxnSp>
      <p:cxnSp>
        <p:nvCxnSpPr>
          <p:cNvPr id="22552" name="AutoShape 24"/>
          <p:cNvCxnSpPr>
            <a:cxnSpLocks noChangeShapeType="1"/>
            <a:stCxn id="22539" idx="6"/>
            <a:endCxn id="22538" idx="2"/>
          </p:cNvCxnSpPr>
          <p:nvPr/>
        </p:nvCxnSpPr>
        <p:spPr bwMode="auto">
          <a:xfrm>
            <a:off x="4163942" y="5448300"/>
            <a:ext cx="1953718" cy="0"/>
          </a:xfrm>
          <a:prstGeom prst="straightConnector1">
            <a:avLst/>
          </a:prstGeom>
          <a:noFill/>
          <a:ln w="9525">
            <a:solidFill>
              <a:schemeClr val="tx1"/>
            </a:solidFill>
            <a:round/>
            <a:headEnd type="triangle" w="med" len="med"/>
            <a:tailEnd type="triangle" w="med" len="med"/>
          </a:ln>
          <a:effectLst/>
        </p:spPr>
      </p:cxnSp>
      <p:cxnSp>
        <p:nvCxnSpPr>
          <p:cNvPr id="22553" name="AutoShape 25"/>
          <p:cNvCxnSpPr>
            <a:cxnSpLocks noChangeShapeType="1"/>
            <a:stCxn id="22537" idx="4"/>
            <a:endCxn id="22538" idx="7"/>
          </p:cNvCxnSpPr>
          <p:nvPr/>
        </p:nvCxnSpPr>
        <p:spPr bwMode="auto">
          <a:xfrm flipH="1">
            <a:off x="8005619" y="4572000"/>
            <a:ext cx="437182" cy="633833"/>
          </a:xfrm>
          <a:prstGeom prst="straightConnector1">
            <a:avLst/>
          </a:prstGeom>
          <a:noFill/>
          <a:ln w="9525">
            <a:solidFill>
              <a:schemeClr val="tx1"/>
            </a:solidFill>
            <a:round/>
            <a:headEnd type="triangle" w="med" len="med"/>
            <a:tailEnd type="triangle" w="med" len="med"/>
          </a:ln>
          <a:effec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Scope of HRM</a:t>
            </a:r>
            <a:endParaRPr lang="ru-RU" dirty="0"/>
          </a:p>
        </p:txBody>
      </p:sp>
      <p:sp>
        <p:nvSpPr>
          <p:cNvPr id="3" name="Содержимое 2"/>
          <p:cNvSpPr>
            <a:spLocks noGrp="1"/>
          </p:cNvSpPr>
          <p:nvPr>
            <p:ph idx="1"/>
          </p:nvPr>
        </p:nvSpPr>
        <p:spPr>
          <a:xfrm>
            <a:off x="701397" y="1799642"/>
            <a:ext cx="8596668" cy="4456779"/>
          </a:xfrm>
        </p:spPr>
        <p:txBody>
          <a:bodyPr>
            <a:normAutofit fontScale="85000" lnSpcReduction="10000"/>
          </a:bodyPr>
          <a:lstStyle/>
          <a:p>
            <a:r>
              <a:rPr lang="en-ZW" dirty="0" smtClean="0"/>
              <a:t>HRM starts from the employees entry till the exit of the same and hence covers everything under the sun . </a:t>
            </a:r>
          </a:p>
          <a:p>
            <a:r>
              <a:rPr lang="en-ZW" dirty="0" smtClean="0"/>
              <a:t>Activities</a:t>
            </a:r>
          </a:p>
          <a:p>
            <a:pPr lvl="1"/>
            <a:r>
              <a:rPr lang="en-ZW" dirty="0" smtClean="0"/>
              <a:t>HR Planning </a:t>
            </a:r>
          </a:p>
          <a:p>
            <a:pPr lvl="1"/>
            <a:r>
              <a:rPr lang="en-ZW" dirty="0" smtClean="0"/>
              <a:t>Job Analysis – JD &amp;JS- E.g. Wipro – implicit JA &amp; </a:t>
            </a:r>
            <a:r>
              <a:rPr lang="en-ZW" dirty="0" err="1" smtClean="0"/>
              <a:t>Nirma</a:t>
            </a:r>
            <a:r>
              <a:rPr lang="en-ZW" dirty="0" smtClean="0"/>
              <a:t> – explicit </a:t>
            </a:r>
          </a:p>
          <a:p>
            <a:pPr lvl="1"/>
            <a:r>
              <a:rPr lang="en-ZW" dirty="0" smtClean="0"/>
              <a:t>Job Design e.g.- Bajaj Auto- job rotation and job enrichment </a:t>
            </a:r>
          </a:p>
          <a:p>
            <a:pPr lvl="1"/>
            <a:r>
              <a:rPr lang="en-ZW" dirty="0" smtClean="0"/>
              <a:t>Employees Hiring -Recruitment &amp; Selection </a:t>
            </a:r>
          </a:p>
          <a:p>
            <a:pPr lvl="1"/>
            <a:r>
              <a:rPr lang="en-ZW" dirty="0" smtClean="0"/>
              <a:t>Orientation &amp; Placement, Training &amp; Development e.g. DuPont Saint </a:t>
            </a:r>
            <a:r>
              <a:rPr lang="en-ZW" dirty="0" err="1" smtClean="0"/>
              <a:t>Goabain</a:t>
            </a:r>
            <a:r>
              <a:rPr lang="en-ZW" dirty="0" smtClean="0"/>
              <a:t> Satyam –team work practiced, Punjab Tractor- Individual </a:t>
            </a:r>
          </a:p>
          <a:p>
            <a:r>
              <a:rPr lang="en-ZW" dirty="0" smtClean="0"/>
              <a:t>Employee and Executive Remuneration e.g.-Infosys prefers low base of salary&amp; individual negotiation , L&amp;T prefers collective bargaining </a:t>
            </a:r>
          </a:p>
          <a:p>
            <a:r>
              <a:rPr lang="en-ZW" dirty="0" smtClean="0"/>
              <a:t>Employee Maintenance – Motivation, Communication e.g. BPOs ,Reliance – PLI for its employees with international cons, Google </a:t>
            </a:r>
          </a:p>
          <a:p>
            <a:r>
              <a:rPr lang="en-ZW" dirty="0" smtClean="0"/>
              <a:t>Performance Appraisals, Job Evaluation e.g.- Polaris &amp; Bajaj Auto- 1-behaviour 2.on results </a:t>
            </a:r>
          </a:p>
          <a:p>
            <a:r>
              <a:rPr lang="en-ZW" dirty="0" smtClean="0"/>
              <a:t>Industrial Relations – Welfare, Safety&amp; Health e.g. ONGC, </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p:txBody>
          <a:bodyPr/>
          <a:lstStyle/>
          <a:p>
            <a:pPr algn="just">
              <a:buNone/>
            </a:pPr>
            <a:r>
              <a:rPr lang="en-US" dirty="0" smtClean="0"/>
              <a:t>	HR </a:t>
            </a:r>
            <a:r>
              <a:rPr lang="en-US" dirty="0"/>
              <a:t>can be termed as Human Resource Function or HRM Human Resource Management</a:t>
            </a:r>
          </a:p>
          <a:p>
            <a:pPr algn="just">
              <a:buNone/>
            </a:pPr>
            <a:r>
              <a:rPr lang="en-US" dirty="0" smtClean="0"/>
              <a:t>	HRD </a:t>
            </a:r>
            <a:r>
              <a:rPr lang="en-US" dirty="0"/>
              <a:t>Stands for Human Resource </a:t>
            </a:r>
            <a:r>
              <a:rPr lang="en-US" dirty="0" smtClean="0"/>
              <a:t>Development</a:t>
            </a:r>
          </a:p>
          <a:p>
            <a:pPr algn="just">
              <a:buNone/>
            </a:pPr>
            <a:endParaRPr lang="en-US" dirty="0" smtClean="0"/>
          </a:p>
          <a:p>
            <a:pPr algn="just"/>
            <a:r>
              <a:rPr lang="en-US" dirty="0" smtClean="0"/>
              <a:t>HR is all encompassing    </a:t>
            </a:r>
          </a:p>
          <a:p>
            <a:pPr algn="just"/>
            <a:r>
              <a:rPr lang="en-US" dirty="0" smtClean="0"/>
              <a:t>HR includes HRD and more</a:t>
            </a:r>
          </a:p>
          <a:p>
            <a:pPr algn="just"/>
            <a:r>
              <a:rPr lang="en-US" dirty="0" smtClean="0"/>
              <a:t>HR goes far beyond the traditional Personnel function</a:t>
            </a:r>
          </a:p>
          <a:p>
            <a:pPr algn="just"/>
            <a:r>
              <a:rPr lang="en-US" dirty="0" smtClean="0"/>
              <a:t>HR is more proactive and change oriented</a:t>
            </a:r>
          </a:p>
          <a:p>
            <a:pPr algn="just"/>
            <a:r>
              <a:rPr lang="en-US" dirty="0" smtClean="0"/>
              <a:t>HR needs competencies of a different nature from what the traditional personnel function required</a:t>
            </a:r>
          </a:p>
          <a:p>
            <a:pPr algn="just"/>
            <a:endParaRPr lang="en-US" dirty="0"/>
          </a:p>
        </p:txBody>
      </p:sp>
      <p:sp>
        <p:nvSpPr>
          <p:cNvPr id="9" name="Rectangle 2"/>
          <p:cNvSpPr txBox="1">
            <a:spLocks noChangeArrowheads="1"/>
          </p:cNvSpPr>
          <p:nvPr/>
        </p:nvSpPr>
        <p:spPr>
          <a:xfrm>
            <a:off x="559912" y="462197"/>
            <a:ext cx="8596668" cy="13208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2.2.</a:t>
            </a:r>
            <a:r>
              <a:rPr kumimoji="0" lang="en-US" sz="3600" b="0" i="0" u="none" strike="noStrike" kern="1200" cap="none" spc="0" normalizeH="0" noProof="0" dirty="0" smtClean="0">
                <a:ln>
                  <a:noFill/>
                </a:ln>
                <a:solidFill>
                  <a:schemeClr val="accent1"/>
                </a:solidFill>
                <a:effectLst/>
                <a:uLnTx/>
                <a:uFillTx/>
                <a:latin typeface="+mj-lt"/>
                <a:ea typeface="+mj-ea"/>
                <a:cs typeface="+mj-cs"/>
              </a:rPr>
              <a:t> </a:t>
            </a: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Human </a:t>
            </a: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Resources </a:t>
            </a: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Development</a:t>
            </a:r>
            <a:endParaRPr kumimoji="0" lang="en-US" sz="3600" b="0" i="0" u="none"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677334" y="1783829"/>
            <a:ext cx="8596668" cy="4332483"/>
          </a:xfrm>
        </p:spPr>
        <p:txBody>
          <a:bodyPr>
            <a:normAutofit fontScale="92500" lnSpcReduction="10000"/>
          </a:bodyPr>
          <a:lstStyle/>
          <a:p>
            <a:pPr>
              <a:lnSpc>
                <a:spcPct val="90000"/>
              </a:lnSpc>
              <a:buNone/>
            </a:pPr>
            <a:r>
              <a:rPr lang="en-US" sz="2100" dirty="0" smtClean="0"/>
              <a:t> 	Human </a:t>
            </a:r>
            <a:r>
              <a:rPr lang="en-US" sz="2100" dirty="0"/>
              <a:t>Resource Management is important to all managers despite their various functions because of the following </a:t>
            </a:r>
            <a:r>
              <a:rPr lang="en-US" sz="2100" dirty="0" smtClean="0"/>
              <a:t>reasons-</a:t>
            </a:r>
          </a:p>
          <a:p>
            <a:pPr>
              <a:lnSpc>
                <a:spcPct val="90000"/>
              </a:lnSpc>
              <a:buNone/>
            </a:pPr>
            <a:endParaRPr lang="en-US" sz="2100" dirty="0"/>
          </a:p>
          <a:p>
            <a:pPr lvl="1">
              <a:lnSpc>
                <a:spcPct val="90000"/>
              </a:lnSpc>
            </a:pPr>
            <a:r>
              <a:rPr lang="en-US" sz="2000" dirty="0"/>
              <a:t>Hire the right person for the job </a:t>
            </a:r>
          </a:p>
          <a:p>
            <a:pPr lvl="1">
              <a:lnSpc>
                <a:spcPct val="90000"/>
              </a:lnSpc>
            </a:pPr>
            <a:r>
              <a:rPr lang="en-US" sz="2000" dirty="0"/>
              <a:t>Low attrition rate</a:t>
            </a:r>
          </a:p>
          <a:p>
            <a:pPr lvl="1">
              <a:lnSpc>
                <a:spcPct val="90000"/>
              </a:lnSpc>
            </a:pPr>
            <a:r>
              <a:rPr lang="en-US" sz="2000" dirty="0"/>
              <a:t>Ensure people do their best</a:t>
            </a:r>
          </a:p>
          <a:p>
            <a:pPr lvl="1">
              <a:lnSpc>
                <a:spcPct val="90000"/>
              </a:lnSpc>
            </a:pPr>
            <a:r>
              <a:rPr lang="en-US" sz="2000" dirty="0"/>
              <a:t>Time saved in not conducting useless interviews</a:t>
            </a:r>
          </a:p>
          <a:p>
            <a:pPr lvl="1">
              <a:lnSpc>
                <a:spcPct val="90000"/>
              </a:lnSpc>
            </a:pPr>
            <a:r>
              <a:rPr lang="en-US" sz="2000" dirty="0"/>
              <a:t>Avoid legal action for any discrimination </a:t>
            </a:r>
          </a:p>
          <a:p>
            <a:pPr lvl="1">
              <a:lnSpc>
                <a:spcPct val="90000"/>
              </a:lnSpc>
            </a:pPr>
            <a:r>
              <a:rPr lang="en-US" sz="2000" dirty="0"/>
              <a:t>Safety laws are not ignored</a:t>
            </a:r>
          </a:p>
          <a:p>
            <a:pPr lvl="1">
              <a:lnSpc>
                <a:spcPct val="90000"/>
              </a:lnSpc>
            </a:pPr>
            <a:r>
              <a:rPr lang="en-US" sz="2000" dirty="0"/>
              <a:t>Equity towards employee in relation to salary etc.</a:t>
            </a:r>
          </a:p>
          <a:p>
            <a:pPr lvl="1">
              <a:lnSpc>
                <a:spcPct val="90000"/>
              </a:lnSpc>
            </a:pPr>
            <a:r>
              <a:rPr lang="en-US" sz="2000" dirty="0"/>
              <a:t>Effective training</a:t>
            </a:r>
          </a:p>
          <a:p>
            <a:pPr lvl="1">
              <a:lnSpc>
                <a:spcPct val="90000"/>
              </a:lnSpc>
            </a:pPr>
            <a:r>
              <a:rPr lang="en-US" sz="2000" dirty="0"/>
              <a:t>Avoid unfair </a:t>
            </a:r>
            <a:r>
              <a:rPr lang="en-US" sz="2000" dirty="0" smtClean="0"/>
              <a:t>labor </a:t>
            </a:r>
            <a:r>
              <a:rPr lang="en-US" sz="2000" dirty="0"/>
              <a:t>practices</a:t>
            </a:r>
          </a:p>
        </p:txBody>
      </p:sp>
      <p:sp>
        <p:nvSpPr>
          <p:cNvPr id="4" name="Заголовок 3"/>
          <p:cNvSpPr>
            <a:spLocks noGrp="1"/>
          </p:cNvSpPr>
          <p:nvPr>
            <p:ph type="title"/>
          </p:nvPr>
        </p:nvSpPr>
        <p:spPr/>
        <p:txBody>
          <a:bodyPr/>
          <a:lstStyle/>
          <a:p>
            <a:r>
              <a:rPr lang="en-US" dirty="0" smtClean="0"/>
              <a:t>2.3. Importance </a:t>
            </a:r>
            <a:r>
              <a:rPr lang="en-US" dirty="0" smtClean="0"/>
              <a:t>of Human Resources Management</a:t>
            </a: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1077</TotalTime>
  <Words>2119</Words>
  <Application>Microsoft Office PowerPoint</Application>
  <PresentationFormat>Произвольный</PresentationFormat>
  <Paragraphs>452</Paragraphs>
  <Slides>49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49</vt:i4>
      </vt:variant>
    </vt:vector>
  </HeadingPairs>
  <TitlesOfParts>
    <vt:vector size="50" baseType="lpstr">
      <vt:lpstr>Facet</vt:lpstr>
      <vt:lpstr>2.0. Essential of Human Resource Management</vt:lpstr>
      <vt:lpstr>2.0. HRM Meaning and Definition</vt:lpstr>
      <vt:lpstr>HRM Meaning and Definition</vt:lpstr>
      <vt:lpstr>2.0.1. Definition</vt:lpstr>
      <vt:lpstr>Definition</vt:lpstr>
      <vt:lpstr>2.1. Scope of HRM</vt:lpstr>
      <vt:lpstr>Scope of HRM</vt:lpstr>
      <vt:lpstr>Слайд 8</vt:lpstr>
      <vt:lpstr>2.3. Importance of Human Resources Management</vt:lpstr>
      <vt:lpstr>2.4. Function of Human Resources</vt:lpstr>
      <vt:lpstr>2.5. Human Resource Planning</vt:lpstr>
      <vt:lpstr>2.5.1. Importance of Human Resources Planning</vt:lpstr>
      <vt:lpstr>2.5.2. Factors affecting Human Resources Planning</vt:lpstr>
      <vt:lpstr>2.6. External Elements Affecting Human Resources</vt:lpstr>
      <vt:lpstr>External Elements Affecting Human Resources</vt:lpstr>
      <vt:lpstr>External Elements Affecting Human Resources</vt:lpstr>
      <vt:lpstr>External Elements Affecting Human Resources</vt:lpstr>
      <vt:lpstr>2.7. Human Resources Demand Forecast</vt:lpstr>
      <vt:lpstr>2.7.1. Forecasting Techniques</vt:lpstr>
      <vt:lpstr>2.7.2. HR Supply Forecast</vt:lpstr>
      <vt:lpstr>2.8. Job Analysis</vt:lpstr>
      <vt:lpstr>2.8.1. Job Analysis Involves following </vt:lpstr>
      <vt:lpstr>Слайд 23</vt:lpstr>
      <vt:lpstr>2.9. Job Description and Job Specification </vt:lpstr>
      <vt:lpstr>Слайд 25</vt:lpstr>
      <vt:lpstr>2.10. Recruitment</vt:lpstr>
      <vt:lpstr>2.10.1. Initiating the Recruitment Process</vt:lpstr>
      <vt:lpstr>2.10.2. Factor’s Governing Recruitment </vt:lpstr>
      <vt:lpstr>Слайд 29</vt:lpstr>
      <vt:lpstr>2.10.3.1. Internal Recruitment</vt:lpstr>
      <vt:lpstr>2.10.3.2. External Recruitment</vt:lpstr>
      <vt:lpstr>2.10.4. Recruiting Yield Pyramid</vt:lpstr>
      <vt:lpstr>2.11. Selection</vt:lpstr>
      <vt:lpstr>2.11.1. Factors Affecting Selection</vt:lpstr>
      <vt:lpstr>Слайд 35</vt:lpstr>
      <vt:lpstr>2.12. Basic Testing Concepts </vt:lpstr>
      <vt:lpstr>2.12.1. Selection Test</vt:lpstr>
      <vt:lpstr>2.13. Interviews</vt:lpstr>
      <vt:lpstr>2.13.1. Shortcoming of Interviews</vt:lpstr>
      <vt:lpstr>2.13.2. Preparing for the Interview </vt:lpstr>
      <vt:lpstr>Слайд 41</vt:lpstr>
      <vt:lpstr>2.13.4. Objective of Interview</vt:lpstr>
      <vt:lpstr>2.14. Training and Development</vt:lpstr>
      <vt:lpstr>2.14.1. Difference between Training and Developmental Programs</vt:lpstr>
      <vt:lpstr>2.15. Motivation </vt:lpstr>
      <vt:lpstr>2.16. Maintenance </vt:lpstr>
      <vt:lpstr>Maintenance</vt:lpstr>
      <vt:lpstr>Maintenance</vt:lpstr>
      <vt:lpstr>2.17. Summary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64</cp:revision>
  <dcterms:created xsi:type="dcterms:W3CDTF">2017-03-22T11:34:53Z</dcterms:created>
  <dcterms:modified xsi:type="dcterms:W3CDTF">2017-04-11T02:57:31Z</dcterms:modified>
</cp:coreProperties>
</file>