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64"/>
  </p:notesMasterIdLst>
  <p:handoutMasterIdLst>
    <p:handoutMasterId r:id="rId65"/>
  </p:handoutMasterIdLst>
  <p:sldIdLst>
    <p:sldId id="570" r:id="rId2"/>
    <p:sldId id="369" r:id="rId3"/>
    <p:sldId id="509" r:id="rId4"/>
    <p:sldId id="510" r:id="rId5"/>
    <p:sldId id="511" r:id="rId6"/>
    <p:sldId id="485" r:id="rId7"/>
    <p:sldId id="444" r:id="rId8"/>
    <p:sldId id="512" r:id="rId9"/>
    <p:sldId id="513" r:id="rId10"/>
    <p:sldId id="567" r:id="rId11"/>
    <p:sldId id="514" r:id="rId12"/>
    <p:sldId id="515" r:id="rId13"/>
    <p:sldId id="564" r:id="rId14"/>
    <p:sldId id="516" r:id="rId15"/>
    <p:sldId id="517" r:id="rId16"/>
    <p:sldId id="518" r:id="rId17"/>
    <p:sldId id="519" r:id="rId18"/>
    <p:sldId id="520" r:id="rId19"/>
    <p:sldId id="522" r:id="rId20"/>
    <p:sldId id="523" r:id="rId21"/>
    <p:sldId id="524" r:id="rId22"/>
    <p:sldId id="525" r:id="rId23"/>
    <p:sldId id="526" r:id="rId24"/>
    <p:sldId id="527" r:id="rId25"/>
    <p:sldId id="568" r:id="rId26"/>
    <p:sldId id="528" r:id="rId27"/>
    <p:sldId id="529" r:id="rId28"/>
    <p:sldId id="530" r:id="rId29"/>
    <p:sldId id="531" r:id="rId30"/>
    <p:sldId id="532" r:id="rId31"/>
    <p:sldId id="533" r:id="rId32"/>
    <p:sldId id="534" r:id="rId33"/>
    <p:sldId id="535" r:id="rId34"/>
    <p:sldId id="554" r:id="rId35"/>
    <p:sldId id="536" r:id="rId36"/>
    <p:sldId id="538" r:id="rId37"/>
    <p:sldId id="539" r:id="rId38"/>
    <p:sldId id="540" r:id="rId39"/>
    <p:sldId id="541" r:id="rId40"/>
    <p:sldId id="552" r:id="rId41"/>
    <p:sldId id="542" r:id="rId42"/>
    <p:sldId id="543" r:id="rId43"/>
    <p:sldId id="553" r:id="rId44"/>
    <p:sldId id="555" r:id="rId45"/>
    <p:sldId id="544" r:id="rId46"/>
    <p:sldId id="545" r:id="rId47"/>
    <p:sldId id="546" r:id="rId48"/>
    <p:sldId id="547" r:id="rId49"/>
    <p:sldId id="548" r:id="rId50"/>
    <p:sldId id="549" r:id="rId51"/>
    <p:sldId id="550" r:id="rId52"/>
    <p:sldId id="551" r:id="rId53"/>
    <p:sldId id="556" r:id="rId54"/>
    <p:sldId id="557" r:id="rId55"/>
    <p:sldId id="558" r:id="rId56"/>
    <p:sldId id="559" r:id="rId57"/>
    <p:sldId id="565" r:id="rId58"/>
    <p:sldId id="561" r:id="rId59"/>
    <p:sldId id="562" r:id="rId60"/>
    <p:sldId id="566" r:id="rId61"/>
    <p:sldId id="560" r:id="rId62"/>
    <p:sldId id="563" r:id="rId63"/>
  </p:sldIdLst>
  <p:sldSz cx="9144000" cy="6858000" type="screen4x3"/>
  <p:notesSz cx="6858000" cy="9144000"/>
  <p:custDataLst>
    <p:tags r:id="rId66"/>
  </p:custDataLst>
  <p:defaultTextStyle>
    <a:defPPr>
      <a:defRPr lang="en-US"/>
    </a:defPPr>
    <a:lvl1pPr algn="l" rtl="0" fontAlgn="base">
      <a:spcBef>
        <a:spcPct val="0"/>
      </a:spcBef>
      <a:spcAft>
        <a:spcPct val="0"/>
      </a:spcAft>
      <a:defRPr b="1" kern="1200">
        <a:solidFill>
          <a:schemeClr val="tx1"/>
        </a:solidFill>
        <a:latin typeface="Rockwell" pitchFamily="18" charset="0"/>
        <a:ea typeface="ＭＳ Ｐゴシック" pitchFamily="34" charset="-128"/>
        <a:cs typeface="+mn-cs"/>
      </a:defRPr>
    </a:lvl1pPr>
    <a:lvl2pPr marL="4572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2pPr>
    <a:lvl3pPr marL="9144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3pPr>
    <a:lvl4pPr marL="13716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4pPr>
    <a:lvl5pPr marL="18288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5pPr>
    <a:lvl6pPr marL="2286000" algn="l" defTabSz="914400" rtl="0" eaLnBrk="1" latinLnBrk="0" hangingPunct="1">
      <a:defRPr b="1" kern="1200">
        <a:solidFill>
          <a:schemeClr val="tx1"/>
        </a:solidFill>
        <a:latin typeface="Rockwell" pitchFamily="18" charset="0"/>
        <a:ea typeface="ＭＳ Ｐゴシック" pitchFamily="34" charset="-128"/>
        <a:cs typeface="+mn-cs"/>
      </a:defRPr>
    </a:lvl6pPr>
    <a:lvl7pPr marL="2743200" algn="l" defTabSz="914400" rtl="0" eaLnBrk="1" latinLnBrk="0" hangingPunct="1">
      <a:defRPr b="1" kern="1200">
        <a:solidFill>
          <a:schemeClr val="tx1"/>
        </a:solidFill>
        <a:latin typeface="Rockwell" pitchFamily="18" charset="0"/>
        <a:ea typeface="ＭＳ Ｐゴシック" pitchFamily="34" charset="-128"/>
        <a:cs typeface="+mn-cs"/>
      </a:defRPr>
    </a:lvl7pPr>
    <a:lvl8pPr marL="3200400" algn="l" defTabSz="914400" rtl="0" eaLnBrk="1" latinLnBrk="0" hangingPunct="1">
      <a:defRPr b="1" kern="1200">
        <a:solidFill>
          <a:schemeClr val="tx1"/>
        </a:solidFill>
        <a:latin typeface="Rockwell" pitchFamily="18" charset="0"/>
        <a:ea typeface="ＭＳ Ｐゴシック" pitchFamily="34" charset="-128"/>
        <a:cs typeface="+mn-cs"/>
      </a:defRPr>
    </a:lvl8pPr>
    <a:lvl9pPr marL="3657600" algn="l" defTabSz="914400" rtl="0" eaLnBrk="1" latinLnBrk="0" hangingPunct="1">
      <a:defRPr b="1" kern="1200">
        <a:solidFill>
          <a:schemeClr val="tx1"/>
        </a:solidFill>
        <a:latin typeface="Rockwell"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2143"/>
    <a:srgbClr val="33CCFF"/>
    <a:srgbClr val="331933"/>
    <a:srgbClr val="F50516"/>
    <a:srgbClr val="AE0420"/>
    <a:srgbClr val="FFCC00"/>
    <a:srgbClr val="FFCC6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7" autoAdjust="0"/>
    <p:restoredTop sz="96252" autoAdjust="0"/>
  </p:normalViewPr>
  <p:slideViewPr>
    <p:cSldViewPr>
      <p:cViewPr varScale="1">
        <p:scale>
          <a:sx n="68" d="100"/>
          <a:sy n="68" d="100"/>
        </p:scale>
        <p:origin x="14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858000" cy="468313"/>
          </a:xfrm>
          <a:prstGeom prst="rect">
            <a:avLst/>
          </a:prstGeom>
        </p:spPr>
        <p:txBody>
          <a:bodyPr vert="horz" lIns="91440" tIns="45720" rIns="91440" bIns="45720" rtlCol="0"/>
          <a:lstStyle>
            <a:lvl1pPr algn="l">
              <a:defRPr sz="1200" b="0">
                <a:latin typeface="Arial" charset="0"/>
                <a:ea typeface="ＭＳ Ｐゴシック" charset="0"/>
                <a:cs typeface="Arial" charset="0"/>
              </a:defRPr>
            </a:lvl1pPr>
          </a:lstStyle>
          <a:p>
            <a:pPr>
              <a:defRPr/>
            </a:pPr>
            <a:r>
              <a:rPr lang="en-US"/>
              <a:t>Understanding Sustainability and Environmental Issues in an Organisation</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b="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pitchFamily="34" charset="0"/>
              </a:defRPr>
            </a:lvl1pPr>
          </a:lstStyle>
          <a:p>
            <a:pPr>
              <a:defRPr/>
            </a:pPr>
            <a:fld id="{50AFA019-B74B-4DBF-93DC-02771DDBB3D5}" type="slidenum">
              <a:rPr lang="en-US"/>
              <a:pPr>
                <a:defRPr/>
              </a:pPr>
              <a:t>‹#›</a:t>
            </a:fld>
            <a:endParaRPr lang="en-US"/>
          </a:p>
        </p:txBody>
      </p:sp>
    </p:spTree>
    <p:extLst>
      <p:ext uri="{BB962C8B-B14F-4D97-AF65-F5344CB8AC3E}">
        <p14:creationId xmlns:p14="http://schemas.microsoft.com/office/powerpoint/2010/main" val="233221705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b="0">
                <a:latin typeface="Calibri" charset="0"/>
                <a:ea typeface="ＭＳ Ｐゴシック" charset="0"/>
                <a:cs typeface="Arial" charset="0"/>
              </a:defRPr>
            </a:lvl1pPr>
          </a:lstStyle>
          <a:p>
            <a:pPr>
              <a:defRPr/>
            </a:pPr>
            <a:r>
              <a:rPr lang="en-GB"/>
              <a:t>Understanding Sustainability and Environmental Issues in an Organisation</a:t>
            </a:r>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Calibri" pitchFamily="34" charset="0"/>
              </a:defRPr>
            </a:lvl1pPr>
          </a:lstStyle>
          <a:p>
            <a:pPr>
              <a:defRPr/>
            </a:pPr>
            <a:fld id="{2956BF07-4485-414E-AFA3-FE607239A4DC}" type="datetime1">
              <a:rPr lang="en-SG" smtClean="0"/>
              <a:t>24/2/2016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b="0">
                <a:latin typeface="Calibri" charset="0"/>
                <a:ea typeface="ＭＳ Ｐゴシック" charset="0"/>
                <a:cs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Calibri" pitchFamily="34" charset="0"/>
              </a:defRPr>
            </a:lvl1pPr>
          </a:lstStyle>
          <a:p>
            <a:pPr>
              <a:defRPr/>
            </a:pPr>
            <a:fld id="{3F229DA5-169B-4BE4-8ECD-FE25101EA873}" type="slidenum">
              <a:rPr lang="en-GB"/>
              <a:pPr>
                <a:defRPr/>
              </a:pPr>
              <a:t>‹#›</a:t>
            </a:fld>
            <a:endParaRPr lang="en-GB"/>
          </a:p>
        </p:txBody>
      </p:sp>
    </p:spTree>
    <p:extLst>
      <p:ext uri="{BB962C8B-B14F-4D97-AF65-F5344CB8AC3E}">
        <p14:creationId xmlns:p14="http://schemas.microsoft.com/office/powerpoint/2010/main" val="108401764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5" name="Rectangle 4"/>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6" name="Rectangle 5"/>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7" name="Rectangle 6"/>
          <p:cNvSpPr/>
          <p:nvPr/>
        </p:nvSpPr>
        <p:spPr>
          <a:xfrm>
            <a:off x="4624388" y="228600"/>
            <a:ext cx="2057400" cy="20383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8" name="Rectangle 7"/>
          <p:cNvSpPr/>
          <p:nvPr/>
        </p:nvSpPr>
        <p:spPr>
          <a:xfrm>
            <a:off x="6802438" y="2378075"/>
            <a:ext cx="2057400" cy="2038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pic>
        <p:nvPicPr>
          <p:cNvPr id="10" name="Picture 12" descr="ETT Academy Long.png"/>
          <p:cNvPicPr>
            <a:picLocks noChangeAspect="1"/>
          </p:cNvPicPr>
          <p:nvPr/>
        </p:nvPicPr>
        <p:blipFill>
          <a:blip r:embed="rId2" cstate="print"/>
          <a:srcRect/>
          <a:stretch>
            <a:fillRect/>
          </a:stretch>
        </p:blipFill>
        <p:spPr bwMode="auto">
          <a:xfrm>
            <a:off x="381000" y="6248400"/>
            <a:ext cx="3962400" cy="304800"/>
          </a:xfrm>
          <a:prstGeom prst="rect">
            <a:avLst/>
          </a:prstGeom>
          <a:noFill/>
          <a:ln w="9525">
            <a:noFill/>
            <a:miter lim="800000"/>
            <a:headEnd/>
            <a:tailEnd/>
          </a:ln>
        </p:spPr>
      </p:pic>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pic>
        <p:nvPicPr>
          <p:cNvPr id="11" name="Picture 12" descr="ilm.psd"/>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5288" y="5607050"/>
            <a:ext cx="1584325" cy="568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0"/>
          </p:nvPr>
        </p:nvSpPr>
        <p:spPr/>
        <p:txBody>
          <a:bodyPr/>
          <a:lstStyle>
            <a:lvl1pPr>
              <a:defRPr/>
            </a:lvl1pPr>
          </a:lstStyle>
          <a:p>
            <a:pPr>
              <a:defRPr/>
            </a:pPr>
            <a:endParaRPr lang="en-GB"/>
          </a:p>
        </p:txBody>
      </p:sp>
      <p:sp>
        <p:nvSpPr>
          <p:cNvPr id="5" name="Slide Number Placeholder 4"/>
          <p:cNvSpPr>
            <a:spLocks noGrp="1"/>
          </p:cNvSpPr>
          <p:nvPr>
            <p:ph type="sldNum" sz="quarter" idx="11"/>
          </p:nvPr>
        </p:nvSpPr>
        <p:spPr/>
        <p:txBody>
          <a:bodyPr/>
          <a:lstStyle>
            <a:lvl1pPr>
              <a:defRPr/>
            </a:lvl1pPr>
          </a:lstStyle>
          <a:p>
            <a:pPr>
              <a:defRPr/>
            </a:pPr>
            <a:fld id="{0930C207-9EEE-4887-A40A-523F963A9D1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3" name="Footer Placeholder 2"/>
          <p:cNvSpPr>
            <a:spLocks noGrp="1"/>
          </p:cNvSpPr>
          <p:nvPr>
            <p:ph type="ftr" sz="quarter" idx="10"/>
          </p:nvPr>
        </p:nvSpPr>
        <p:spPr/>
        <p:txBody>
          <a:bodyPr/>
          <a:lstStyle>
            <a:lvl1pPr>
              <a:defRPr/>
            </a:lvl1pPr>
          </a:lstStyle>
          <a:p>
            <a:pPr>
              <a:defRPr/>
            </a:pPr>
            <a:endParaRPr lang="en-GB"/>
          </a:p>
        </p:txBody>
      </p:sp>
      <p:sp>
        <p:nvSpPr>
          <p:cNvPr id="4" name="Slide Number Placeholder 3"/>
          <p:cNvSpPr>
            <a:spLocks noGrp="1"/>
          </p:cNvSpPr>
          <p:nvPr>
            <p:ph type="sldNum" sz="quarter" idx="11"/>
          </p:nvPr>
        </p:nvSpPr>
        <p:spPr/>
        <p:txBody>
          <a:bodyPr/>
          <a:lstStyle>
            <a:lvl1pPr>
              <a:defRPr/>
            </a:lvl1pPr>
          </a:lstStyle>
          <a:p>
            <a:pPr>
              <a:defRPr/>
            </a:pPr>
            <a:fld id="{38C0A4F5-5A98-43AE-98BD-C56D90A21886}"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0"/>
          </p:nvPr>
        </p:nvSpPr>
        <p:spPr>
          <a:xfrm>
            <a:off x="3859213" y="6423025"/>
            <a:ext cx="3316287" cy="365125"/>
          </a:xfrm>
        </p:spPr>
        <p:txBody>
          <a:bodyPr/>
          <a:lstStyle>
            <a:lvl1pPr>
              <a:defRPr/>
            </a:lvl1pPr>
          </a:lstStyle>
          <a:p>
            <a:pPr>
              <a:defRPr/>
            </a:pP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0"/>
          </p:nvPr>
        </p:nvSpPr>
        <p:spPr>
          <a:xfrm>
            <a:off x="4191000" y="6423025"/>
            <a:ext cx="3005138" cy="365125"/>
          </a:xfrm>
        </p:spPr>
        <p:txBody>
          <a:bodyPr/>
          <a:lstStyle>
            <a:lvl1pPr>
              <a:defRPr/>
            </a:lvl1pPr>
          </a:lstStyle>
          <a:p>
            <a:pPr>
              <a:defRPr/>
            </a:pPr>
            <a:endParaRPr lang="en-GB"/>
          </a:p>
        </p:txBody>
      </p:sp>
      <p:sp>
        <p:nvSpPr>
          <p:cNvPr id="7" name="Slide Number Placeholder 6"/>
          <p:cNvSpPr>
            <a:spLocks noGrp="1"/>
          </p:cNvSpPr>
          <p:nvPr>
            <p:ph type="sldNum" sz="quarter" idx="11"/>
          </p:nvPr>
        </p:nvSpPr>
        <p:spPr/>
        <p:txBody>
          <a:bodyPr/>
          <a:lstStyle>
            <a:lvl1pPr>
              <a:defRPr/>
            </a:lvl1pPr>
          </a:lstStyle>
          <a:p>
            <a:pPr>
              <a:defRPr/>
            </a:pPr>
            <a:fld id="{1A3002D9-2686-4322-913C-5F0AB0A806C6}"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5" name="Rectangle 4"/>
          <p:cNvSpPr/>
          <p:nvPr/>
        </p:nvSpPr>
        <p:spPr>
          <a:xfrm>
            <a:off x="6802438" y="228600"/>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6" name="Rectangle 5"/>
          <p:cNvSpPr/>
          <p:nvPr/>
        </p:nvSpPr>
        <p:spPr>
          <a:xfrm>
            <a:off x="6802438" y="2378075"/>
            <a:ext cx="2057400" cy="2038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5"/>
          <p:cNvSpPr>
            <a:spLocks noGrp="1"/>
          </p:cNvSpPr>
          <p:nvPr>
            <p:ph type="ftr" sz="quarter" idx="10"/>
          </p:nvPr>
        </p:nvSpPr>
        <p:spPr/>
        <p:txBody>
          <a:bodyPr/>
          <a:lstStyle>
            <a:lvl1pPr>
              <a:defRPr/>
            </a:lvl1pPr>
          </a:lstStyle>
          <a:p>
            <a:pPr>
              <a:defRPr/>
            </a:pPr>
            <a:endParaRPr lang="en-GB"/>
          </a:p>
        </p:txBody>
      </p:sp>
      <p:sp>
        <p:nvSpPr>
          <p:cNvPr id="8" name="Slide Number Placeholder 6"/>
          <p:cNvSpPr>
            <a:spLocks noGrp="1"/>
          </p:cNvSpPr>
          <p:nvPr>
            <p:ph type="sldNum" sz="quarter" idx="11"/>
          </p:nvPr>
        </p:nvSpPr>
        <p:spPr/>
        <p:txBody>
          <a:bodyPr/>
          <a:lstStyle>
            <a:lvl1pPr>
              <a:defRPr/>
            </a:lvl1pPr>
          </a:lstStyle>
          <a:p>
            <a:pPr>
              <a:defRPr/>
            </a:pPr>
            <a:fld id="{8E23B928-D01D-4315-BBAB-58802858EACE}"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6" name="Rectangle 5"/>
          <p:cNvSpPr/>
          <p:nvPr/>
        </p:nvSpPr>
        <p:spPr>
          <a:xfrm>
            <a:off x="282575" y="228600"/>
            <a:ext cx="638651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7" name="Rectangle 6"/>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12"/>
          <p:cNvSpPr>
            <a:spLocks noGrp="1"/>
          </p:cNvSpPr>
          <p:nvPr>
            <p:ph type="pic" sz="quarter" idx="13"/>
          </p:nvPr>
        </p:nvSpPr>
        <p:spPr>
          <a:xfrm>
            <a:off x="6802438" y="237494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3" name="Picture Placeholder 12"/>
          <p:cNvSpPr>
            <a:spLocks noGrp="1"/>
          </p:cNvSpPr>
          <p:nvPr>
            <p:ph type="pic" sz="quarter" idx="14"/>
          </p:nvPr>
        </p:nvSpPr>
        <p:spPr>
          <a:xfrm>
            <a:off x="6802438" y="4535424"/>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8" name="Footer Placeholder 5"/>
          <p:cNvSpPr>
            <a:spLocks noGrp="1"/>
          </p:cNvSpPr>
          <p:nvPr>
            <p:ph type="ftr" sz="quarter" idx="15"/>
          </p:nvPr>
        </p:nvSpPr>
        <p:spPr>
          <a:xfrm>
            <a:off x="381000" y="6235700"/>
            <a:ext cx="4648200" cy="365125"/>
          </a:xfrm>
        </p:spPr>
        <p:txBody>
          <a:bodyPr/>
          <a:lstStyle>
            <a:lvl1pPr>
              <a:defRPr>
                <a:solidFill>
                  <a:schemeClr val="bg1"/>
                </a:solidFill>
              </a:defRPr>
            </a:lvl1pPr>
          </a:lstStyle>
          <a:p>
            <a:pPr>
              <a:defRPr/>
            </a:pPr>
            <a:endParaRPr lang="en-GB"/>
          </a:p>
        </p:txBody>
      </p:sp>
      <p:sp>
        <p:nvSpPr>
          <p:cNvPr id="9" name="Slide Number Placeholder 6"/>
          <p:cNvSpPr>
            <a:spLocks noGrp="1"/>
          </p:cNvSpPr>
          <p:nvPr>
            <p:ph type="sldNum" sz="quarter" idx="16"/>
          </p:nvPr>
        </p:nvSpPr>
        <p:spPr/>
        <p:txBody>
          <a:bodyPr/>
          <a:lstStyle>
            <a:lvl1pPr>
              <a:defRPr/>
            </a:lvl1pPr>
          </a:lstStyle>
          <a:p>
            <a:pPr>
              <a:defRPr/>
            </a:pPr>
            <a:fld id="{6CE9C66E-B4E8-4F91-8384-6533DC8C736F}"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7" name="Rectangle 6"/>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8" name="Rectangle 7"/>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9" name="Rectangle 8"/>
          <p:cNvSpPr/>
          <p:nvPr/>
        </p:nvSpPr>
        <p:spPr>
          <a:xfrm>
            <a:off x="4624388" y="4535488"/>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12"/>
          <p:cNvSpPr>
            <a:spLocks noGrp="1"/>
          </p:cNvSpPr>
          <p:nvPr>
            <p:ph type="pic" sz="quarter" idx="13"/>
          </p:nvPr>
        </p:nvSpPr>
        <p:spPr>
          <a:xfrm>
            <a:off x="4624388"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3" name="Picture Placeholder 12"/>
          <p:cNvSpPr>
            <a:spLocks noGrp="1"/>
          </p:cNvSpPr>
          <p:nvPr>
            <p:ph type="pic" sz="quarter" idx="14"/>
          </p:nvPr>
        </p:nvSpPr>
        <p:spPr>
          <a:xfrm>
            <a:off x="4624388" y="2381663"/>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4" name="Picture Placeholder 12"/>
          <p:cNvSpPr>
            <a:spLocks noGrp="1"/>
          </p:cNvSpPr>
          <p:nvPr>
            <p:ph type="pic" sz="quarter" idx="15"/>
          </p:nvPr>
        </p:nvSpPr>
        <p:spPr>
          <a:xfrm>
            <a:off x="6803136" y="2381662"/>
            <a:ext cx="2057400" cy="4187952"/>
          </a:xfrm>
        </p:spPr>
        <p:txBody>
          <a:bodyPr rtlCol="0">
            <a:normAutofit/>
          </a:bodyPr>
          <a:lstStyle>
            <a:lvl1pPr>
              <a:buNone/>
              <a:defRPr/>
            </a:lvl1pPr>
          </a:lstStyle>
          <a:p>
            <a:pPr lvl="0"/>
            <a:r>
              <a:rPr lang="en-US" noProof="0"/>
              <a:t>Drag picture to placeholder or click icon to add</a:t>
            </a:r>
            <a:endParaRPr noProof="0"/>
          </a:p>
        </p:txBody>
      </p:sp>
      <p:sp>
        <p:nvSpPr>
          <p:cNvPr id="10" name="Footer Placeholder 5"/>
          <p:cNvSpPr>
            <a:spLocks noGrp="1"/>
          </p:cNvSpPr>
          <p:nvPr>
            <p:ph type="ftr" sz="quarter" idx="16"/>
          </p:nvPr>
        </p:nvSpPr>
        <p:spPr>
          <a:xfrm>
            <a:off x="381000" y="6235700"/>
            <a:ext cx="2590800" cy="365125"/>
          </a:xfrm>
        </p:spPr>
        <p:txBody>
          <a:bodyPr/>
          <a:lstStyle>
            <a:lvl1pPr>
              <a:defRPr>
                <a:solidFill>
                  <a:schemeClr val="bg1"/>
                </a:solidFill>
              </a:defRPr>
            </a:lvl1pPr>
          </a:lstStyle>
          <a:p>
            <a:pPr>
              <a:defRPr/>
            </a:pPr>
            <a:endParaRPr lang="en-GB"/>
          </a:p>
        </p:txBody>
      </p:sp>
      <p:sp>
        <p:nvSpPr>
          <p:cNvPr id="11" name="Slide Number Placeholder 6"/>
          <p:cNvSpPr>
            <a:spLocks noGrp="1"/>
          </p:cNvSpPr>
          <p:nvPr>
            <p:ph type="sldNum" sz="quarter" idx="17"/>
          </p:nvPr>
        </p:nvSpPr>
        <p:spPr/>
        <p:txBody>
          <a:bodyPr/>
          <a:lstStyle>
            <a:lvl1pPr>
              <a:defRPr/>
            </a:lvl1pPr>
          </a:lstStyle>
          <a:p>
            <a:pPr>
              <a:defRPr/>
            </a:pPr>
            <a:fld id="{A03FCDA5-5BA6-436C-A79E-E71C5CC80148}"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7" name="Rectangle 6"/>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Picture Placeholder 12"/>
          <p:cNvSpPr>
            <a:spLocks noGrp="1"/>
          </p:cNvSpPr>
          <p:nvPr>
            <p:ph type="pic" sz="quarter" idx="13"/>
          </p:nvPr>
        </p:nvSpPr>
        <p:spPr>
          <a:xfrm>
            <a:off x="277905"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5" name="Picture Placeholder 12"/>
          <p:cNvSpPr>
            <a:spLocks noGrp="1"/>
          </p:cNvSpPr>
          <p:nvPr>
            <p:ph type="pic" sz="quarter" idx="14"/>
          </p:nvPr>
        </p:nvSpPr>
        <p:spPr>
          <a:xfrm>
            <a:off x="2460625"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8" name="Footer Placeholder 5"/>
          <p:cNvSpPr>
            <a:spLocks noGrp="1"/>
          </p:cNvSpPr>
          <p:nvPr>
            <p:ph type="ftr" sz="quarter" idx="15"/>
          </p:nvPr>
        </p:nvSpPr>
        <p:spPr>
          <a:xfrm>
            <a:off x="4191000" y="6423025"/>
            <a:ext cx="3005138" cy="365125"/>
          </a:xfrm>
        </p:spPr>
        <p:txBody>
          <a:bodyPr/>
          <a:lstStyle>
            <a:lvl1pPr>
              <a:defRPr/>
            </a:lvl1pPr>
          </a:lstStyle>
          <a:p>
            <a:pPr>
              <a:defRPr/>
            </a:pPr>
            <a:endParaRPr lang="en-GB"/>
          </a:p>
        </p:txBody>
      </p:sp>
      <p:sp>
        <p:nvSpPr>
          <p:cNvPr id="9" name="Slide Number Placeholder 6"/>
          <p:cNvSpPr>
            <a:spLocks noGrp="1"/>
          </p:cNvSpPr>
          <p:nvPr>
            <p:ph type="sldNum" sz="quarter" idx="16"/>
          </p:nvPr>
        </p:nvSpPr>
        <p:spPr/>
        <p:txBody>
          <a:bodyPr/>
          <a:lstStyle>
            <a:lvl1pPr>
              <a:defRPr/>
            </a:lvl1pPr>
          </a:lstStyle>
          <a:p>
            <a:pPr>
              <a:defRPr/>
            </a:pPr>
            <a:fld id="{49CAB1F9-244E-4643-9E97-A9C3030DA958}"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4" name="Rectangle 3"/>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0"/>
          </p:nvPr>
        </p:nvSpPr>
        <p:spPr/>
        <p:txBody>
          <a:bodyPr/>
          <a:lstStyle>
            <a:lvl1pPr>
              <a:defRPr/>
            </a:lvl1pPr>
          </a:lstStyle>
          <a:p>
            <a:pPr>
              <a:defRPr/>
            </a:pPr>
            <a:endParaRPr lang="en-GB"/>
          </a:p>
        </p:txBody>
      </p:sp>
      <p:sp>
        <p:nvSpPr>
          <p:cNvPr id="6" name="Slide Number Placeholder 5"/>
          <p:cNvSpPr>
            <a:spLocks noGrp="1"/>
          </p:cNvSpPr>
          <p:nvPr>
            <p:ph type="sldNum" sz="quarter" idx="11"/>
          </p:nvPr>
        </p:nvSpPr>
        <p:spPr/>
        <p:txBody>
          <a:bodyPr/>
          <a:lstStyle>
            <a:lvl1pPr>
              <a:defRPr/>
            </a:lvl1pPr>
          </a:lstStyle>
          <a:p>
            <a:pPr>
              <a:defRPr/>
            </a:pPr>
            <a:fld id="{3D1B9168-6819-42CD-88B0-E58EE79F3F1D}" type="slidenum">
              <a:rPr lang="en-GB"/>
              <a:pPr>
                <a:defRPr/>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Rectangle 3"/>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Vertical Title 1"/>
          <p:cNvSpPr>
            <a:spLocks noGrp="1"/>
          </p:cNvSpPr>
          <p:nvPr>
            <p:ph type="title" orient="vert"/>
          </p:nvPr>
        </p:nvSpPr>
        <p:spPr>
          <a:xfrm>
            <a:off x="7995772" y="954742"/>
            <a:ext cx="681318" cy="517142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0"/>
          </p:nvPr>
        </p:nvSpPr>
        <p:spPr/>
        <p:txBody>
          <a:bodyPr/>
          <a:lstStyle>
            <a:lvl1pPr>
              <a:defRPr/>
            </a:lvl1pPr>
          </a:lstStyle>
          <a:p>
            <a:pPr>
              <a:defRPr/>
            </a:pPr>
            <a:endParaRPr lang="en-GB"/>
          </a:p>
        </p:txBody>
      </p:sp>
      <p:sp>
        <p:nvSpPr>
          <p:cNvPr id="6" name="Slide Number Placeholder 5"/>
          <p:cNvSpPr>
            <a:spLocks noGrp="1"/>
          </p:cNvSpPr>
          <p:nvPr>
            <p:ph type="sldNum" sz="quarter" idx="11"/>
          </p:nvPr>
        </p:nvSpPr>
        <p:spPr/>
        <p:txBody>
          <a:bodyPr/>
          <a:lstStyle>
            <a:lvl1pPr>
              <a:defRPr/>
            </a:lvl1pPr>
          </a:lstStyle>
          <a:p>
            <a:pPr>
              <a:defRPr/>
            </a:pPr>
            <a:fld id="{48F5F889-73F7-45BD-90CE-7FDEF37D1210}"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8210550" y="282575"/>
            <a:ext cx="64135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5" name="Rectangle 4"/>
          <p:cNvSpPr/>
          <p:nvPr/>
        </p:nvSpPr>
        <p:spPr>
          <a:xfrm>
            <a:off x="8067675" y="282575"/>
            <a:ext cx="92075"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4"/>
          <p:cNvSpPr>
            <a:spLocks noGrp="1"/>
          </p:cNvSpPr>
          <p:nvPr>
            <p:ph type="ftr" sz="quarter" idx="10"/>
          </p:nvPr>
        </p:nvSpPr>
        <p:spPr/>
        <p:txBody>
          <a:bodyPr/>
          <a:lstStyle>
            <a:lvl1pPr>
              <a:defRPr/>
            </a:lvl1pPr>
          </a:lstStyle>
          <a:p>
            <a:pPr>
              <a:defRPr/>
            </a:pPr>
            <a:endParaRPr lang="en-GB"/>
          </a:p>
        </p:txBody>
      </p:sp>
      <p:sp>
        <p:nvSpPr>
          <p:cNvPr id="7" name="Slide Number Placeholder 5"/>
          <p:cNvSpPr>
            <a:spLocks noGrp="1"/>
          </p:cNvSpPr>
          <p:nvPr>
            <p:ph type="sldNum" sz="quarter" idx="11"/>
          </p:nvPr>
        </p:nvSpPr>
        <p:spPr/>
        <p:txBody>
          <a:bodyPr/>
          <a:lstStyle>
            <a:lvl1pPr>
              <a:defRPr/>
            </a:lvl1pPr>
          </a:lstStyle>
          <a:p>
            <a:pPr>
              <a:defRPr/>
            </a:pPr>
            <a:fld id="{5A86D123-AAA0-4D58-84F7-784D57E77189}"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12"/>
          <p:cNvSpPr>
            <a:spLocks noGrp="1" noChangeArrowheads="1"/>
          </p:cNvSpPr>
          <p:nvPr>
            <p:ph type="ftr" sz="quarter" idx="10"/>
          </p:nvPr>
        </p:nvSpPr>
        <p:spPr>
          <a:xfrm>
            <a:off x="3657600" y="6243638"/>
            <a:ext cx="2895600" cy="457200"/>
          </a:xfrm>
        </p:spPr>
        <p:txBody>
          <a:bodyPr/>
          <a:lstStyle>
            <a:lvl1pPr>
              <a:defRPr>
                <a:cs typeface="Arial" charset="0"/>
              </a:defRPr>
            </a:lvl1pPr>
          </a:lstStyle>
          <a:p>
            <a:pPr>
              <a:defRPr/>
            </a:pPr>
            <a:endParaRPr lang="en-GB"/>
          </a:p>
        </p:txBody>
      </p:sp>
      <p:sp>
        <p:nvSpPr>
          <p:cNvPr id="4" name="Rectangle 13"/>
          <p:cNvSpPr>
            <a:spLocks noGrp="1" noChangeArrowheads="1"/>
          </p:cNvSpPr>
          <p:nvPr>
            <p:ph type="sldNum" sz="quarter" idx="11"/>
          </p:nvPr>
        </p:nvSpPr>
        <p:spPr/>
        <p:txBody>
          <a:bodyPr/>
          <a:lstStyle>
            <a:lvl1pPr>
              <a:defRPr/>
            </a:lvl1pPr>
          </a:lstStyle>
          <a:p>
            <a:pPr>
              <a:defRPr/>
            </a:pPr>
            <a:fld id="{2F1F4B0B-1593-4A5B-B592-17CF73312063}"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endParaRPr lang="en-GB"/>
          </a:p>
        </p:txBody>
      </p:sp>
      <p:sp>
        <p:nvSpPr>
          <p:cNvPr id="3" name="ClipArt Placeholder 2"/>
          <p:cNvSpPr>
            <a:spLocks noGrp="1"/>
          </p:cNvSpPr>
          <p:nvPr>
            <p:ph type="clipArt" sz="half" idx="1"/>
          </p:nvPr>
        </p:nvSpPr>
        <p:spPr>
          <a:xfrm>
            <a:off x="1182688" y="2017713"/>
            <a:ext cx="3810000" cy="4114800"/>
          </a:xfrm>
        </p:spPr>
        <p:txBody>
          <a:bodyPr rtlCol="0">
            <a:normAutofit/>
          </a:bodyPr>
          <a:lstStyle/>
          <a:p>
            <a:pPr lvl="0"/>
            <a:r>
              <a:rPr lang="en-US" noProof="0"/>
              <a:t>Click icon to add clip art</a:t>
            </a:r>
            <a:endParaRPr lang="en-GB" noProof="0"/>
          </a:p>
        </p:txBody>
      </p:sp>
      <p:sp>
        <p:nvSpPr>
          <p:cNvPr id="4" name="Text Placeholder 3"/>
          <p:cNvSpPr>
            <a:spLocks noGrp="1"/>
          </p:cNvSpPr>
          <p:nvPr>
            <p:ph type="body"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2"/>
          <p:cNvSpPr>
            <a:spLocks noGrp="1" noChangeArrowheads="1"/>
          </p:cNvSpPr>
          <p:nvPr>
            <p:ph type="ftr" sz="quarter" idx="10"/>
          </p:nvPr>
        </p:nvSpPr>
        <p:spPr>
          <a:xfrm>
            <a:off x="3657600" y="6243638"/>
            <a:ext cx="2895600" cy="457200"/>
          </a:xfrm>
        </p:spPr>
        <p:txBody>
          <a:bodyPr/>
          <a:lstStyle>
            <a:lvl1pPr>
              <a:defRPr>
                <a:cs typeface="Arial" charset="0"/>
              </a:defRPr>
            </a:lvl1pPr>
          </a:lstStyle>
          <a:p>
            <a:pPr>
              <a:defRPr/>
            </a:pPr>
            <a:endParaRPr lang="en-GB"/>
          </a:p>
        </p:txBody>
      </p:sp>
      <p:sp>
        <p:nvSpPr>
          <p:cNvPr id="6" name="Rectangle 13"/>
          <p:cNvSpPr>
            <a:spLocks noGrp="1" noChangeArrowheads="1"/>
          </p:cNvSpPr>
          <p:nvPr>
            <p:ph type="sldNum" sz="quarter" idx="11"/>
          </p:nvPr>
        </p:nvSpPr>
        <p:spPr/>
        <p:txBody>
          <a:bodyPr/>
          <a:lstStyle>
            <a:lvl1pPr>
              <a:defRPr/>
            </a:lvl1pPr>
          </a:lstStyle>
          <a:p>
            <a:pPr>
              <a:defRPr/>
            </a:pPr>
            <a:fld id="{9A801405-2F76-4D5C-85E5-2A0730213B81}"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5" name="Rectangle 4"/>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498474" y="134471"/>
            <a:ext cx="7556313" cy="995082"/>
          </a:xfrm>
        </p:spPr>
        <p:txBody>
          <a:bodyPr anchor="b"/>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Text Placeholder 3"/>
          <p:cNvSpPr>
            <a:spLocks noGrp="1"/>
          </p:cNvSpPr>
          <p:nvPr>
            <p:ph type="body" sz="half" idx="2"/>
          </p:nvPr>
        </p:nvSpPr>
        <p:spPr>
          <a:xfrm>
            <a:off x="498518" y="1129553"/>
            <a:ext cx="7558960" cy="774700"/>
          </a:xfrm>
        </p:spPr>
        <p:txBody>
          <a:bodyPr rtlCol="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4"/>
          <p:cNvSpPr>
            <a:spLocks noGrp="1"/>
          </p:cNvSpPr>
          <p:nvPr>
            <p:ph type="ftr" sz="quarter" idx="10"/>
          </p:nvPr>
        </p:nvSpPr>
        <p:spPr/>
        <p:txBody>
          <a:bodyPr/>
          <a:lstStyle>
            <a:lvl1pPr>
              <a:defRPr/>
            </a:lvl1pPr>
          </a:lstStyle>
          <a:p>
            <a:pPr>
              <a:defRPr/>
            </a:pPr>
            <a:endParaRPr lang="en-GB"/>
          </a:p>
        </p:txBody>
      </p:sp>
      <p:sp>
        <p:nvSpPr>
          <p:cNvPr id="7" name="Slide Number Placeholder 5"/>
          <p:cNvSpPr>
            <a:spLocks noGrp="1"/>
          </p:cNvSpPr>
          <p:nvPr>
            <p:ph type="sldNum" sz="quarter" idx="11"/>
          </p:nvPr>
        </p:nvSpPr>
        <p:spPr/>
        <p:txBody>
          <a:bodyPr/>
          <a:lstStyle>
            <a:lvl1pPr>
              <a:defRPr/>
            </a:lvl1pPr>
          </a:lstStyle>
          <a:p>
            <a:pPr>
              <a:defRPr/>
            </a:pPr>
            <a:fld id="{DAA63A29-15D5-4037-84D2-8C5CBE2C231B}"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7" name="Rectangle 6"/>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8" name="Rectangle 7"/>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9" name="Rectangle 8"/>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Picture Placeholder 12"/>
          <p:cNvSpPr>
            <a:spLocks noGrp="1"/>
          </p:cNvSpPr>
          <p:nvPr>
            <p:ph type="pic" sz="quarter" idx="12"/>
          </p:nvPr>
        </p:nvSpPr>
        <p:spPr>
          <a:xfrm>
            <a:off x="4624388"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4" name="Picture Placeholder 12"/>
          <p:cNvSpPr>
            <a:spLocks noGrp="1"/>
          </p:cNvSpPr>
          <p:nvPr>
            <p:ph type="pic" sz="quarter" idx="13"/>
          </p:nvPr>
        </p:nvSpPr>
        <p:spPr>
          <a:xfrm>
            <a:off x="6802438" y="237744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6" name="Text Placeholder 3"/>
          <p:cNvSpPr>
            <a:spLocks noGrp="1"/>
          </p:cNvSpPr>
          <p:nvPr>
            <p:ph type="body" sz="half" idx="2"/>
          </p:nvPr>
        </p:nvSpPr>
        <p:spPr>
          <a:xfrm>
            <a:off x="857250" y="1779494"/>
            <a:ext cx="3086100" cy="2040905"/>
          </a:xfrm>
        </p:spPr>
        <p:txBody>
          <a:bodyPr lIns="45720" rIns="45720">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a:r>
              <a:rPr lang="en-US"/>
              <a:t>Click to edit Master text styles</a:t>
            </a:r>
          </a:p>
        </p:txBody>
      </p:sp>
      <p:sp>
        <p:nvSpPr>
          <p:cNvPr id="10" name="Footer Placeholder 4"/>
          <p:cNvSpPr>
            <a:spLocks noGrp="1"/>
          </p:cNvSpPr>
          <p:nvPr>
            <p:ph type="ftr" sz="quarter" idx="14"/>
          </p:nvPr>
        </p:nvSpPr>
        <p:spPr>
          <a:xfrm>
            <a:off x="6311900" y="6426200"/>
            <a:ext cx="2616200" cy="365125"/>
          </a:xfrm>
        </p:spPr>
        <p:txBody>
          <a:bodyPr/>
          <a:lstStyle>
            <a:lvl1pPr algn="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658813" y="228600"/>
            <a:ext cx="82010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5" name="Rectangle 4"/>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2286000" y="3124200"/>
            <a:ext cx="5638800" cy="1362075"/>
          </a:xfrm>
        </p:spPr>
        <p:txBody>
          <a:bodyPr anchor="b">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Footer Placeholder 4"/>
          <p:cNvSpPr>
            <a:spLocks noGrp="1"/>
          </p:cNvSpPr>
          <p:nvPr>
            <p:ph type="ftr" sz="quarter" idx="10"/>
          </p:nvPr>
        </p:nvSpPr>
        <p:spPr>
          <a:xfrm>
            <a:off x="2286000" y="6248400"/>
            <a:ext cx="5638800" cy="365125"/>
          </a:xfrm>
        </p:spPr>
        <p:txBody>
          <a:bodyPr/>
          <a:lstStyle>
            <a:lvl1pPr>
              <a:defRPr>
                <a:solidFill>
                  <a:schemeClr val="bg1"/>
                </a:solidFill>
              </a:defRPr>
            </a:lvl1pPr>
          </a:lstStyle>
          <a:p>
            <a:pPr>
              <a:defRPr/>
            </a:pPr>
            <a:endParaRPr lang="en-GB"/>
          </a:p>
        </p:txBody>
      </p:sp>
      <p:sp>
        <p:nvSpPr>
          <p:cNvPr id="7" name="Slide Number Placeholder 5"/>
          <p:cNvSpPr>
            <a:spLocks noGrp="1"/>
          </p:cNvSpPr>
          <p:nvPr>
            <p:ph type="sldNum" sz="quarter" idx="11"/>
          </p:nvPr>
        </p:nvSpPr>
        <p:spPr>
          <a:xfrm>
            <a:off x="8305800" y="6248400"/>
            <a:ext cx="554038" cy="365125"/>
          </a:xfrm>
        </p:spPr>
        <p:txBody>
          <a:bodyPr/>
          <a:lstStyle>
            <a:lvl1pPr>
              <a:defRPr/>
            </a:lvl1pPr>
          </a:lstStyle>
          <a:p>
            <a:pPr>
              <a:defRPr/>
            </a:pPr>
            <a:fld id="{0DC342D2-FE9B-4F99-8E75-09ED39531EE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0"/>
          </p:nvPr>
        </p:nvSpPr>
        <p:spPr/>
        <p:txBody>
          <a:bodyPr/>
          <a:lstStyle>
            <a:lvl1pPr>
              <a:defRPr/>
            </a:lvl1pPr>
          </a:lstStyle>
          <a:p>
            <a:pPr>
              <a:defRPr/>
            </a:pPr>
            <a:endParaRPr lang="en-GB"/>
          </a:p>
        </p:txBody>
      </p:sp>
      <p:sp>
        <p:nvSpPr>
          <p:cNvPr id="9" name="Slide Number Placeholder 8"/>
          <p:cNvSpPr>
            <a:spLocks noGrp="1"/>
          </p:cNvSpPr>
          <p:nvPr>
            <p:ph type="sldNum" sz="quarter" idx="11"/>
          </p:nvPr>
        </p:nvSpPr>
        <p:spPr/>
        <p:txBody>
          <a:bodyPr/>
          <a:lstStyle>
            <a:lvl1pPr>
              <a:defRPr/>
            </a:lvl1pPr>
          </a:lstStyle>
          <a:p>
            <a:pPr>
              <a:defRPr/>
            </a:pPr>
            <a:fld id="{FC6138C1-5F78-42F3-8365-BB8B6BD5AD5B}"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5" name="Rectangle 4"/>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5"/>
          </p:nvPr>
        </p:nvSpPr>
        <p:spPr/>
        <p:txBody>
          <a:bodyPr/>
          <a:lstStyle>
            <a:lvl1pPr>
              <a:defRPr/>
            </a:lvl1pPr>
          </a:lstStyle>
          <a:p>
            <a:pPr>
              <a:defRPr/>
            </a:pPr>
            <a:endParaRPr lang="en-GB"/>
          </a:p>
        </p:txBody>
      </p:sp>
      <p:sp>
        <p:nvSpPr>
          <p:cNvPr id="7" name="Slide Number Placeholder 6"/>
          <p:cNvSpPr>
            <a:spLocks noGrp="1"/>
          </p:cNvSpPr>
          <p:nvPr>
            <p:ph type="sldNum" sz="quarter" idx="16"/>
          </p:nvPr>
        </p:nvSpPr>
        <p:spPr/>
        <p:txBody>
          <a:bodyPr/>
          <a:lstStyle>
            <a:lvl1pPr>
              <a:defRPr/>
            </a:lvl1pPr>
          </a:lstStyle>
          <a:p>
            <a:pPr>
              <a:defRPr/>
            </a:pPr>
            <a:fld id="{8CA837C6-A837-49F2-B3CC-6EDA96DA40F3}"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6" name="Rectangle 5"/>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Footer Placeholder 5"/>
          <p:cNvSpPr>
            <a:spLocks noGrp="1"/>
          </p:cNvSpPr>
          <p:nvPr>
            <p:ph type="ftr" sz="quarter" idx="17"/>
          </p:nvPr>
        </p:nvSpPr>
        <p:spPr/>
        <p:txBody>
          <a:bodyPr/>
          <a:lstStyle>
            <a:lvl1pPr>
              <a:defRPr/>
            </a:lvl1pPr>
          </a:lstStyle>
          <a:p>
            <a:pPr>
              <a:defRPr/>
            </a:pPr>
            <a:endParaRPr lang="en-GB"/>
          </a:p>
        </p:txBody>
      </p:sp>
      <p:sp>
        <p:nvSpPr>
          <p:cNvPr id="8" name="Slide Number Placeholder 6"/>
          <p:cNvSpPr>
            <a:spLocks noGrp="1"/>
          </p:cNvSpPr>
          <p:nvPr>
            <p:ph type="sldNum" sz="quarter" idx="18"/>
          </p:nvPr>
        </p:nvSpPr>
        <p:spPr/>
        <p:txBody>
          <a:bodyPr/>
          <a:lstStyle>
            <a:lvl1pPr>
              <a:defRPr/>
            </a:lvl1pPr>
          </a:lstStyle>
          <a:p>
            <a:pPr>
              <a:defRPr/>
            </a:pPr>
            <a:fld id="{1FEC055B-41D5-4016-A315-8D68C37155F9}"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7" name="Rectangle 6"/>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5"/>
          <p:cNvSpPr>
            <a:spLocks noGrp="1"/>
          </p:cNvSpPr>
          <p:nvPr>
            <p:ph type="ftr" sz="quarter" idx="19"/>
          </p:nvPr>
        </p:nvSpPr>
        <p:spPr/>
        <p:txBody>
          <a:bodyPr/>
          <a:lstStyle>
            <a:lvl1pPr>
              <a:defRPr/>
            </a:lvl1pPr>
          </a:lstStyle>
          <a:p>
            <a:pPr>
              <a:defRPr/>
            </a:pPr>
            <a:endParaRPr lang="en-GB"/>
          </a:p>
        </p:txBody>
      </p:sp>
      <p:sp>
        <p:nvSpPr>
          <p:cNvPr id="9" name="Slide Number Placeholder 6"/>
          <p:cNvSpPr>
            <a:spLocks noGrp="1"/>
          </p:cNvSpPr>
          <p:nvPr>
            <p:ph type="sldNum" sz="quarter" idx="20"/>
          </p:nvPr>
        </p:nvSpPr>
        <p:spPr/>
        <p:txBody>
          <a:bodyPr/>
          <a:lstStyle>
            <a:lvl1pPr>
              <a:defRPr/>
            </a:lvl1pPr>
          </a:lstStyle>
          <a:p>
            <a:pPr>
              <a:defRPr/>
            </a:pPr>
            <a:fld id="{3D66BC23-31F7-4F3D-9681-ED8427013EFF}"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98475" y="484188"/>
            <a:ext cx="7556500" cy="1116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98475" y="1981200"/>
            <a:ext cx="7556500" cy="4144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201613" y="6423025"/>
            <a:ext cx="6122987" cy="365125"/>
          </a:xfrm>
          <a:prstGeom prst="rect">
            <a:avLst/>
          </a:prstGeom>
        </p:spPr>
        <p:txBody>
          <a:bodyPr vert="horz" lIns="91440" tIns="45720" rIns="91440" bIns="45720" rtlCol="0" anchor="ctr"/>
          <a:lstStyle>
            <a:lvl1pPr algn="l">
              <a:defRPr sz="1100" b="0">
                <a:solidFill>
                  <a:schemeClr val="tx1">
                    <a:lumMod val="65000"/>
                    <a:lumOff val="35000"/>
                  </a:schemeClr>
                </a:solidFill>
                <a:latin typeface="Arial" charset="0"/>
                <a:ea typeface="ＭＳ Ｐゴシック" charset="0"/>
                <a:cs typeface="Arial" charset="0"/>
              </a:defRPr>
            </a:lvl1pPr>
          </a:lstStyle>
          <a:p>
            <a:pPr>
              <a:defRPr/>
            </a:pPr>
            <a:endParaRPr lang="en-GB"/>
          </a:p>
        </p:txBody>
      </p:sp>
      <p:sp>
        <p:nvSpPr>
          <p:cNvPr id="6" name="Slide Number Placeholder 5"/>
          <p:cNvSpPr>
            <a:spLocks noGrp="1"/>
          </p:cNvSpPr>
          <p:nvPr>
            <p:ph type="sldNum" sz="quarter" idx="4"/>
          </p:nvPr>
        </p:nvSpPr>
        <p:spPr>
          <a:xfrm>
            <a:off x="8305800" y="242888"/>
            <a:ext cx="554038" cy="365125"/>
          </a:xfrm>
          <a:prstGeom prst="rect">
            <a:avLst/>
          </a:prstGeom>
        </p:spPr>
        <p:txBody>
          <a:bodyPr vert="horz" wrap="square" lIns="91440" tIns="45720" rIns="91440" bIns="45720" numCol="1" anchor="ctr" anchorCtr="0" compatLnSpc="1">
            <a:prstTxWarp prst="textNoShape">
              <a:avLst/>
            </a:prstTxWarp>
          </a:bodyPr>
          <a:lstStyle>
            <a:lvl1pPr algn="r">
              <a:defRPr sz="1400" b="0">
                <a:solidFill>
                  <a:schemeClr val="bg1"/>
                </a:solidFill>
                <a:latin typeface="Arial" pitchFamily="34" charset="0"/>
              </a:defRPr>
            </a:lvl1pPr>
          </a:lstStyle>
          <a:p>
            <a:pPr>
              <a:defRPr/>
            </a:pPr>
            <a:fld id="{A9EAB4A2-7E8D-41A0-B7C9-72DAF8C0F79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476" r:id="rId1"/>
    <p:sldLayoutId id="2147484477" r:id="rId2"/>
    <p:sldLayoutId id="2147484478" r:id="rId3"/>
    <p:sldLayoutId id="2147484479" r:id="rId4"/>
    <p:sldLayoutId id="2147484480" r:id="rId5"/>
    <p:sldLayoutId id="2147484481" r:id="rId6"/>
    <p:sldLayoutId id="2147484482" r:id="rId7"/>
    <p:sldLayoutId id="2147484483" r:id="rId8"/>
    <p:sldLayoutId id="2147484484" r:id="rId9"/>
    <p:sldLayoutId id="2147484485" r:id="rId10"/>
    <p:sldLayoutId id="2147484486" r:id="rId11"/>
    <p:sldLayoutId id="2147484487" r:id="rId12"/>
    <p:sldLayoutId id="2147484488" r:id="rId13"/>
    <p:sldLayoutId id="2147484489" r:id="rId14"/>
    <p:sldLayoutId id="2147484490" r:id="rId15"/>
    <p:sldLayoutId id="2147484491" r:id="rId16"/>
    <p:sldLayoutId id="2147484492" r:id="rId17"/>
    <p:sldLayoutId id="2147484493" r:id="rId18"/>
    <p:sldLayoutId id="2147484494" r:id="rId19"/>
    <p:sldLayoutId id="2147484495" r:id="rId20"/>
    <p:sldLayoutId id="2147484496" r:id="rId21"/>
  </p:sldLayoutIdLst>
  <p:hf sldNum="0" hdr="0" ftr="0" dt="0"/>
  <p:txStyles>
    <p:titleStyle>
      <a:lvl1pPr algn="l" rtl="0" eaLnBrk="0" fontAlgn="base" hangingPunct="0">
        <a:spcBef>
          <a:spcPct val="0"/>
        </a:spcBef>
        <a:spcAft>
          <a:spcPct val="0"/>
        </a:spcAft>
        <a:defRPr sz="3600" kern="1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2pPr>
      <a:lvl3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3pPr>
      <a:lvl4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4pPr>
      <a:lvl5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5pPr>
      <a:lvl6pPr marL="4572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6pPr>
      <a:lvl7pPr marL="9144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7pPr>
      <a:lvl8pPr marL="13716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8pPr>
      <a:lvl9pPr marL="18288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9pPr>
    </p:titleStyle>
    <p:bodyStyle>
      <a:lvl1pPr marL="228600" indent="-228600" algn="l" rtl="0" eaLnBrk="0" fontAlgn="base" hangingPunct="0">
        <a:spcBef>
          <a:spcPts val="2000"/>
        </a:spcBef>
        <a:spcAft>
          <a:spcPct val="0"/>
        </a:spcAft>
        <a:buClr>
          <a:schemeClr val="accent1"/>
        </a:buClr>
        <a:buSzPct val="75000"/>
        <a:buFont typeface="Wingdings" pitchFamily="2" charset="2"/>
        <a:buChar char="n"/>
        <a:defRPr sz="2000" kern="1200">
          <a:solidFill>
            <a:srgbClr val="595959"/>
          </a:solidFill>
          <a:latin typeface="+mn-lt"/>
          <a:ea typeface="ＭＳ Ｐゴシック" charset="0"/>
          <a:cs typeface="ＭＳ Ｐゴシック" charset="0"/>
        </a:defRPr>
      </a:lvl1pPr>
      <a:lvl2pPr marL="457200" indent="-228600" algn="l" rtl="0" eaLnBrk="0" fontAlgn="base" hangingPunct="0">
        <a:spcBef>
          <a:spcPts val="600"/>
        </a:spcBef>
        <a:spcAft>
          <a:spcPct val="0"/>
        </a:spcAft>
        <a:buClr>
          <a:srgbClr val="B870B8"/>
        </a:buClr>
        <a:buSzPct val="75000"/>
        <a:buFont typeface="Wingdings" pitchFamily="2" charset="2"/>
        <a:buChar char="n"/>
        <a:defRPr sz="2800" kern="1200">
          <a:solidFill>
            <a:srgbClr val="595959"/>
          </a:solidFill>
          <a:latin typeface="+mn-lt"/>
          <a:ea typeface="ＭＳ Ｐゴシック" charset="0"/>
          <a:cs typeface="+mn-cs"/>
        </a:defRPr>
      </a:lvl2pPr>
      <a:lvl3pPr marL="685800" indent="-228600" algn="l" rtl="0" eaLnBrk="0" fontAlgn="base" hangingPunct="0">
        <a:spcBef>
          <a:spcPts val="600"/>
        </a:spcBef>
        <a:spcAft>
          <a:spcPct val="0"/>
        </a:spcAft>
        <a:buClr>
          <a:schemeClr val="accent1"/>
        </a:buClr>
        <a:buSzPct val="75000"/>
        <a:buFont typeface="Wingdings" pitchFamily="2" charset="2"/>
        <a:buChar char="n"/>
        <a:defRPr sz="2400" kern="1200">
          <a:solidFill>
            <a:srgbClr val="595959"/>
          </a:solidFill>
          <a:latin typeface="+mn-lt"/>
          <a:ea typeface="ＭＳ Ｐゴシック" charset="0"/>
          <a:cs typeface="+mn-cs"/>
        </a:defRPr>
      </a:lvl3pPr>
      <a:lvl4pPr marL="914400" indent="-228600" algn="l" rtl="0" eaLnBrk="0" fontAlgn="base" hangingPunct="0">
        <a:spcBef>
          <a:spcPts val="600"/>
        </a:spcBef>
        <a:spcAft>
          <a:spcPct val="0"/>
        </a:spcAft>
        <a:buClr>
          <a:srgbClr val="B870B8"/>
        </a:buClr>
        <a:buSzPct val="75000"/>
        <a:buFont typeface="Wingdings" pitchFamily="2" charset="2"/>
        <a:buChar char="n"/>
        <a:defRPr sz="2000" kern="1200">
          <a:solidFill>
            <a:srgbClr val="595959"/>
          </a:solidFill>
          <a:latin typeface="+mn-lt"/>
          <a:ea typeface="ＭＳ Ｐゴシック" charset="0"/>
          <a:cs typeface="+mn-cs"/>
        </a:defRPr>
      </a:lvl4pPr>
      <a:lvl5pPr marL="1143000" indent="-228600" algn="l" rtl="0" eaLnBrk="0" fontAlgn="base" hangingPunct="0">
        <a:spcBef>
          <a:spcPts val="600"/>
        </a:spcBef>
        <a:spcAft>
          <a:spcPct val="0"/>
        </a:spcAft>
        <a:buClr>
          <a:schemeClr val="accent1"/>
        </a:buClr>
        <a:buSzPct val="75000"/>
        <a:buFont typeface="Wingdings" pitchFamily="2" charset="2"/>
        <a:buChar char="n"/>
        <a:defRPr sz="2000" kern="1200">
          <a:solidFill>
            <a:srgbClr val="595959"/>
          </a:solidFill>
          <a:latin typeface="+mn-lt"/>
          <a:ea typeface="ＭＳ Ｐゴシック" charset="0"/>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en.wikipedia.org/wiki/CRC_Energy_Efficiency_Schem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713788"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2"/>
          <p:cNvSpPr txBox="1">
            <a:spLocks/>
          </p:cNvSpPr>
          <p:nvPr/>
        </p:nvSpPr>
        <p:spPr bwMode="auto">
          <a:xfrm>
            <a:off x="4800600" y="4624388"/>
            <a:ext cx="4038600" cy="93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0000" lnSpcReduction="10000"/>
          </a:bodyPr>
          <a:lstStyle>
            <a:lvl1pPr algn="l" rtl="0" eaLnBrk="0" fontAlgn="base" hangingPunct="0">
              <a:spcBef>
                <a:spcPct val="0"/>
              </a:spcBef>
              <a:spcAft>
                <a:spcPct val="0"/>
              </a:spcAft>
              <a:defRPr sz="3600" kern="1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2pPr>
            <a:lvl3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3pPr>
            <a:lvl4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4pPr>
            <a:lvl5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5pPr>
            <a:lvl6pPr marL="4572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6pPr>
            <a:lvl7pPr marL="9144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7pPr>
            <a:lvl8pPr marL="13716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8pPr>
            <a:lvl9pPr marL="18288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9pPr>
          </a:lstStyle>
          <a:p>
            <a:pPr eaLnBrk="1" hangingPunct="1">
              <a:defRPr/>
            </a:pPr>
            <a:r>
              <a:rPr lang="en-US" sz="2100" b="0" dirty="0">
                <a:latin typeface="Rockwell" charset="0"/>
              </a:rPr>
              <a:t>8600-332 : Understanding Sustainability and Business  Environmental Issues</a:t>
            </a:r>
          </a:p>
        </p:txBody>
      </p:sp>
      <p:sp>
        <p:nvSpPr>
          <p:cNvPr id="7" name="Rectangle 6"/>
          <p:cNvSpPr/>
          <p:nvPr/>
        </p:nvSpPr>
        <p:spPr>
          <a:xfrm>
            <a:off x="323528" y="5630219"/>
            <a:ext cx="8315033" cy="923330"/>
          </a:xfrm>
          <a:prstGeom prst="rect">
            <a:avLst/>
          </a:prstGeom>
          <a:noFill/>
        </p:spPr>
        <p:txBody>
          <a:bodyPr wrap="none">
            <a:spAutoFit/>
          </a:bodyPr>
          <a:lstStyle/>
          <a:p>
            <a:pPr algn="ctr" eaLnBrk="1" hangingPunct="1">
              <a:defRPr/>
            </a:pPr>
            <a:r>
              <a:rPr lang="en-US" sz="5400" b="1" dirty="0">
                <a:ln w="22225">
                  <a:solidFill>
                    <a:schemeClr val="accent2"/>
                  </a:solidFill>
                  <a:prstDash val="solid"/>
                </a:ln>
                <a:solidFill>
                  <a:schemeClr val="accent2">
                    <a:lumMod val="40000"/>
                    <a:lumOff val="60000"/>
                  </a:schemeClr>
                </a:solidFill>
              </a:rPr>
              <a:t>Business Administration</a:t>
            </a:r>
          </a:p>
        </p:txBody>
      </p:sp>
    </p:spTree>
    <p:extLst>
      <p:ext uri="{BB962C8B-B14F-4D97-AF65-F5344CB8AC3E}">
        <p14:creationId xmlns:p14="http://schemas.microsoft.com/office/powerpoint/2010/main" val="4249779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611560" y="1630189"/>
            <a:ext cx="7344817" cy="430659"/>
          </a:xfrm>
        </p:spPr>
        <p:txBody>
          <a:bodyPr/>
          <a:lstStyle/>
          <a:p>
            <a:r>
              <a:rPr lang="en-US" sz="2400" b="1" dirty="0"/>
              <a:t>The Facility Manager’s Role in Sustainability</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2420888"/>
            <a:ext cx="8136904" cy="4032448"/>
          </a:xfrm>
        </p:spPr>
        <p:txBody>
          <a:bodyPr/>
          <a:lstStyle/>
          <a:p>
            <a:pPr marL="0" indent="0" algn="just">
              <a:buNone/>
            </a:pPr>
            <a:r>
              <a:rPr lang="en-US" sz="2800" dirty="0">
                <a:solidFill>
                  <a:schemeClr val="tx1">
                    <a:lumMod val="50000"/>
                    <a:lumOff val="50000"/>
                  </a:schemeClr>
                </a:solidFill>
              </a:rPr>
              <a:t>Their experience with selecting and managing the activities of contractors helps them identify appropriate services such as energy, steam and compressed air audits, select the most appropriate vendors, interpret results, recommend actions and manage execution</a:t>
            </a:r>
            <a:r>
              <a:rPr lang="en-US" sz="2800" dirty="0"/>
              <a:t>.</a:t>
            </a:r>
            <a:endParaRPr lang="en-US" sz="2800" dirty="0">
              <a:solidFill>
                <a:schemeClr val="tx1">
                  <a:lumMod val="50000"/>
                  <a:lumOff val="50000"/>
                </a:schemeClr>
              </a:solidFill>
              <a:ea typeface="ＭＳ Ｐゴシック" pitchFamily="34" charset="-128"/>
            </a:endParaRPr>
          </a:p>
        </p:txBody>
      </p:sp>
    </p:spTree>
    <p:extLst>
      <p:ext uri="{BB962C8B-B14F-4D97-AF65-F5344CB8AC3E}">
        <p14:creationId xmlns:p14="http://schemas.microsoft.com/office/powerpoint/2010/main" val="69148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611560" y="1630189"/>
            <a:ext cx="7344817" cy="430659"/>
          </a:xfrm>
        </p:spPr>
        <p:txBody>
          <a:bodyPr/>
          <a:lstStyle/>
          <a:p>
            <a:r>
              <a:rPr lang="en-US" sz="2400" b="1" dirty="0"/>
              <a:t>The Facility Manager’s Role in Sustainability</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2420888"/>
            <a:ext cx="8136904" cy="1944216"/>
          </a:xfrm>
        </p:spPr>
        <p:txBody>
          <a:bodyPr/>
          <a:lstStyle/>
          <a:p>
            <a:pPr marL="0" indent="0" algn="just">
              <a:buNone/>
            </a:pPr>
            <a:r>
              <a:rPr lang="en-US" sz="2400" dirty="0">
                <a:solidFill>
                  <a:schemeClr val="tx1">
                    <a:lumMod val="50000"/>
                    <a:lumOff val="50000"/>
                  </a:schemeClr>
                </a:solidFill>
              </a:rPr>
              <a:t>Indirect activities typically contribute the highest injury rates, as well as the largest percentage of the number of hazardous materials a site must manage and control, so these aspects of sustainability also are strongly influenced by facilities management.</a:t>
            </a:r>
            <a:endParaRPr lang="en-US" sz="2400" dirty="0">
              <a:solidFill>
                <a:schemeClr val="tx1">
                  <a:lumMod val="50000"/>
                  <a:lumOff val="50000"/>
                </a:schemeClr>
              </a:solidFill>
              <a:ea typeface="ＭＳ Ｐゴシック" pitchFamily="34" charset="-128"/>
            </a:endParaRPr>
          </a:p>
        </p:txBody>
      </p:sp>
    </p:spTree>
    <p:extLst>
      <p:ext uri="{BB962C8B-B14F-4D97-AF65-F5344CB8AC3E}">
        <p14:creationId xmlns:p14="http://schemas.microsoft.com/office/powerpoint/2010/main" val="230739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611560" y="1630189"/>
            <a:ext cx="7344817" cy="430659"/>
          </a:xfrm>
        </p:spPr>
        <p:txBody>
          <a:bodyPr/>
          <a:lstStyle/>
          <a:p>
            <a:r>
              <a:rPr lang="en-US" sz="2400" b="1" dirty="0"/>
              <a:t>The Facility Manager’s Role in Sustainability</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2132856"/>
            <a:ext cx="8136904" cy="4032448"/>
          </a:xfrm>
        </p:spPr>
        <p:txBody>
          <a:bodyPr/>
          <a:lstStyle/>
          <a:p>
            <a:pPr marL="0" indent="0" algn="just">
              <a:buNone/>
            </a:pPr>
            <a:r>
              <a:rPr lang="en-US" sz="2800" dirty="0">
                <a:solidFill>
                  <a:schemeClr val="tx1">
                    <a:lumMod val="50000"/>
                    <a:lumOff val="50000"/>
                  </a:schemeClr>
                </a:solidFill>
              </a:rPr>
              <a:t>Most industrial facilities managers are fully occupied with day-to-day exigencies as well as short- and long-term planning, projects and reporting. Fortunately, the tenets of sustainability already align with their existing goals such as safety, efficiency and environmental compliance. Their ability to improve sustainability is best leveraged by making it a recognized, accepted and supported corporate priority so</a:t>
            </a:r>
            <a:endParaRPr lang="en-US" sz="2800" dirty="0">
              <a:solidFill>
                <a:schemeClr val="tx1">
                  <a:lumMod val="50000"/>
                  <a:lumOff val="50000"/>
                </a:schemeClr>
              </a:solidFill>
              <a:ea typeface="ＭＳ Ｐゴシック" pitchFamily="34" charset="-128"/>
            </a:endParaRPr>
          </a:p>
        </p:txBody>
      </p:sp>
    </p:spTree>
    <p:extLst>
      <p:ext uri="{BB962C8B-B14F-4D97-AF65-F5344CB8AC3E}">
        <p14:creationId xmlns:p14="http://schemas.microsoft.com/office/powerpoint/2010/main" val="385396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611560" y="1630189"/>
            <a:ext cx="7344817" cy="430659"/>
          </a:xfrm>
        </p:spPr>
        <p:txBody>
          <a:bodyPr/>
          <a:lstStyle/>
          <a:p>
            <a:r>
              <a:rPr lang="en-US" sz="2400" b="1" dirty="0"/>
              <a:t>The Facility Manager’s Role in Sustainability</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2132856"/>
            <a:ext cx="8136904" cy="3096344"/>
          </a:xfrm>
        </p:spPr>
        <p:txBody>
          <a:bodyPr/>
          <a:lstStyle/>
          <a:p>
            <a:pPr marL="0" indent="0" algn="just">
              <a:buNone/>
            </a:pPr>
            <a:r>
              <a:rPr lang="en-US" sz="2800" dirty="0">
                <a:solidFill>
                  <a:schemeClr val="tx1">
                    <a:lumMod val="50000"/>
                    <a:lumOff val="50000"/>
                  </a:schemeClr>
                </a:solidFill>
              </a:rPr>
              <a:t>they can integrate its various aspects into ongoing activities and include them in their continuous improvement programs. Then the same managerial talents that drive existing safety, reliability, efficiency, productivity and cost-reduction initiatives will align and ensure the success of industrial sustainability.</a:t>
            </a:r>
            <a:endParaRPr lang="en-US" sz="3200" dirty="0">
              <a:solidFill>
                <a:schemeClr val="tx1">
                  <a:lumMod val="50000"/>
                  <a:lumOff val="50000"/>
                </a:schemeClr>
              </a:solidFill>
              <a:ea typeface="ＭＳ Ｐゴシック" pitchFamily="34" charset="-128"/>
            </a:endParaRPr>
          </a:p>
        </p:txBody>
      </p:sp>
    </p:spTree>
    <p:extLst>
      <p:ext uri="{BB962C8B-B14F-4D97-AF65-F5344CB8AC3E}">
        <p14:creationId xmlns:p14="http://schemas.microsoft.com/office/powerpoint/2010/main" val="35961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683568" y="1412776"/>
            <a:ext cx="6984777" cy="720080"/>
          </a:xfrm>
        </p:spPr>
        <p:txBody>
          <a:bodyPr/>
          <a:lstStyle/>
          <a:p>
            <a:pPr algn="ctr"/>
            <a:r>
              <a:rPr lang="en-US" sz="2400" b="1" dirty="0"/>
              <a:t>The Facility Manager’s Role in Customer Social Responsibility </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2276872"/>
            <a:ext cx="8136904" cy="3816424"/>
          </a:xfrm>
        </p:spPr>
        <p:txBody>
          <a:bodyPr/>
          <a:lstStyle/>
          <a:p>
            <a:pPr marL="0" indent="0" algn="just">
              <a:buNone/>
            </a:pPr>
            <a:r>
              <a:rPr lang="en-US" sz="2400" dirty="0">
                <a:solidFill>
                  <a:schemeClr val="tx1">
                    <a:lumMod val="50000"/>
                    <a:lumOff val="50000"/>
                  </a:schemeClr>
                </a:solidFill>
              </a:rPr>
              <a:t>Facility managers can expect to be asked to provide information for corporate social responsibility (CSR) reporting. More and more companies and organizations are beginning to issue annual corporate responsibility reports in addition to their annual financial reports in order to more fully report their annual performance. CSR reporting provides and organized way for companies to make public their performance information that covers all three legs of sustainability — environmental, social and financial performance. </a:t>
            </a:r>
            <a:endParaRPr lang="en-US" sz="2200" dirty="0">
              <a:solidFill>
                <a:schemeClr val="tx1">
                  <a:lumMod val="50000"/>
                  <a:lumOff val="50000"/>
                </a:schemeClr>
              </a:solidFill>
              <a:ea typeface="ＭＳ Ｐゴシック" pitchFamily="34" charset="-128"/>
            </a:endParaRPr>
          </a:p>
        </p:txBody>
      </p:sp>
    </p:spTree>
    <p:extLst>
      <p:ext uri="{BB962C8B-B14F-4D97-AF65-F5344CB8AC3E}">
        <p14:creationId xmlns:p14="http://schemas.microsoft.com/office/powerpoint/2010/main" val="275257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683568" y="1484784"/>
            <a:ext cx="6984777" cy="792088"/>
          </a:xfrm>
        </p:spPr>
        <p:txBody>
          <a:bodyPr/>
          <a:lstStyle/>
          <a:p>
            <a:pPr algn="ctr"/>
            <a:r>
              <a:rPr lang="en-US" sz="2400" b="1" dirty="0"/>
              <a:t>The Facility Manager’s Role in Customer Social Responsibility </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33265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2492896"/>
            <a:ext cx="8136904" cy="2736304"/>
          </a:xfrm>
        </p:spPr>
        <p:txBody>
          <a:bodyPr/>
          <a:lstStyle/>
          <a:p>
            <a:pPr marL="0" indent="0" algn="just">
              <a:buNone/>
            </a:pPr>
            <a:r>
              <a:rPr lang="en-US" sz="2400" dirty="0">
                <a:solidFill>
                  <a:schemeClr val="tx1">
                    <a:lumMod val="50000"/>
                    <a:lumOff val="50000"/>
                  </a:schemeClr>
                </a:solidFill>
              </a:rPr>
              <a:t>The bottom line is that facility managers should plan to be ready to support the preparation of CSR reports when their company or organization moves forward with them. There are two important components of being ready: 1) have the facilities actually delivering sustainable performance; and 2) have this sustainable performance tracked and documented so the data is readily available.</a:t>
            </a:r>
            <a:endParaRPr lang="en-US" sz="2200" dirty="0">
              <a:solidFill>
                <a:schemeClr val="tx1">
                  <a:lumMod val="50000"/>
                  <a:lumOff val="50000"/>
                </a:schemeClr>
              </a:solidFill>
              <a:ea typeface="ＭＳ Ｐゴシック" pitchFamily="34" charset="-128"/>
            </a:endParaRPr>
          </a:p>
        </p:txBody>
      </p:sp>
    </p:spTree>
    <p:extLst>
      <p:ext uri="{BB962C8B-B14F-4D97-AF65-F5344CB8AC3E}">
        <p14:creationId xmlns:p14="http://schemas.microsoft.com/office/powerpoint/2010/main" val="143327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395536" y="1772816"/>
            <a:ext cx="7560840" cy="720080"/>
          </a:xfrm>
        </p:spPr>
        <p:txBody>
          <a:bodyPr/>
          <a:lstStyle/>
          <a:p>
            <a:pPr algn="ctr"/>
            <a:r>
              <a:rPr lang="en-US" sz="2400" b="1" dirty="0"/>
              <a:t>Legislative requirements in terms of minimizing Environmental Impact and Damage</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3212976"/>
            <a:ext cx="8136904" cy="2592288"/>
          </a:xfrm>
        </p:spPr>
        <p:txBody>
          <a:bodyPr/>
          <a:lstStyle/>
          <a:p>
            <a:pPr algn="just"/>
            <a:r>
              <a:rPr lang="en-AU" sz="2800" i="1" dirty="0">
                <a:solidFill>
                  <a:schemeClr val="tx1">
                    <a:lumMod val="50000"/>
                    <a:lumOff val="50000"/>
                  </a:schemeClr>
                </a:solidFill>
              </a:rPr>
              <a:t>Environment Protection (Impact of Proposals) Act 1974 </a:t>
            </a:r>
            <a:r>
              <a:rPr lang="en-AU" sz="2800" dirty="0">
                <a:solidFill>
                  <a:schemeClr val="tx1">
                    <a:lumMod val="50000"/>
                    <a:lumOff val="50000"/>
                  </a:schemeClr>
                </a:solidFill>
              </a:rPr>
              <a:t>Significant environmental matters must be fully examined and taken into consideration in relation to actions, proposals and decisions taken on or behalf of the Commonwealth Government and its agencies. </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22745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67544" y="1556792"/>
            <a:ext cx="7488832" cy="720080"/>
          </a:xfrm>
        </p:spPr>
        <p:txBody>
          <a:bodyPr/>
          <a:lstStyle/>
          <a:p>
            <a:pPr algn="ctr"/>
            <a:r>
              <a:rPr lang="en-US" sz="2400" b="1" dirty="0"/>
              <a:t>Legislative requirements in terms of minimizing Environmental Impact and Damage</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395536" y="2564904"/>
            <a:ext cx="8136904" cy="3816424"/>
          </a:xfrm>
        </p:spPr>
        <p:txBody>
          <a:bodyPr/>
          <a:lstStyle/>
          <a:p>
            <a:pPr algn="just"/>
            <a:r>
              <a:rPr lang="en-AU" sz="2600" i="1" dirty="0">
                <a:solidFill>
                  <a:schemeClr val="tx1">
                    <a:lumMod val="50000"/>
                    <a:lumOff val="50000"/>
                  </a:schemeClr>
                </a:solidFill>
              </a:rPr>
              <a:t>Environment Protection (Sea Dumping) Act 1981</a:t>
            </a:r>
            <a:endParaRPr lang="en-US" sz="2600" dirty="0">
              <a:solidFill>
                <a:schemeClr val="tx1">
                  <a:lumMod val="50000"/>
                  <a:lumOff val="50000"/>
                </a:schemeClr>
              </a:solidFill>
            </a:endParaRPr>
          </a:p>
          <a:p>
            <a:pPr marL="0" indent="0" algn="just">
              <a:buNone/>
            </a:pPr>
            <a:r>
              <a:rPr lang="en-AU" sz="2600" dirty="0">
                <a:solidFill>
                  <a:schemeClr val="tx1">
                    <a:lumMod val="50000"/>
                    <a:lumOff val="50000"/>
                  </a:schemeClr>
                </a:solidFill>
              </a:rPr>
              <a:t>This Act regulates the loading and dumping of waste at sea to protect waters surrounding Australia’s coastline. </a:t>
            </a:r>
            <a:r>
              <a:rPr lang="en-US" sz="2600" dirty="0">
                <a:solidFill>
                  <a:schemeClr val="tx1">
                    <a:lumMod val="50000"/>
                    <a:lumOff val="50000"/>
                  </a:schemeClr>
                </a:solidFill>
              </a:rPr>
              <a:t>The Act fulfills Australia's international obligations under the London Protocol to prevent marine pollution by dumping of wastes and other matter. Permits are required from the Department of the Environment, Water, Heritage and the Arts for all ocean disposal activities.</a:t>
            </a:r>
          </a:p>
        </p:txBody>
      </p:sp>
    </p:spTree>
    <p:extLst>
      <p:ext uri="{BB962C8B-B14F-4D97-AF65-F5344CB8AC3E}">
        <p14:creationId xmlns:p14="http://schemas.microsoft.com/office/powerpoint/2010/main" val="159755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67544" y="1556792"/>
            <a:ext cx="7488832" cy="720080"/>
          </a:xfrm>
        </p:spPr>
        <p:txBody>
          <a:bodyPr/>
          <a:lstStyle/>
          <a:p>
            <a:pPr algn="ctr"/>
            <a:r>
              <a:rPr lang="en-US" sz="2400" b="1" dirty="0"/>
              <a:t>Legislative requirements in terms of minimizing Environmental Impact and Damage</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395536" y="2708920"/>
            <a:ext cx="8136904" cy="3456384"/>
          </a:xfrm>
        </p:spPr>
        <p:txBody>
          <a:bodyPr/>
          <a:lstStyle/>
          <a:p>
            <a:pPr algn="just"/>
            <a:r>
              <a:rPr lang="en-AU" sz="2800" i="1" dirty="0">
                <a:solidFill>
                  <a:schemeClr val="tx1">
                    <a:lumMod val="50000"/>
                    <a:lumOff val="50000"/>
                  </a:schemeClr>
                </a:solidFill>
              </a:rPr>
              <a:t>National Environment Protection Council Act 1994 </a:t>
            </a:r>
            <a:r>
              <a:rPr lang="en-AU" sz="2800" dirty="0">
                <a:solidFill>
                  <a:schemeClr val="tx1">
                    <a:lumMod val="50000"/>
                    <a:lumOff val="50000"/>
                  </a:schemeClr>
                </a:solidFill>
              </a:rPr>
              <a:t>Establishes the National Environment Protection Council (NEPC). This is a national ministerial body which makes national environment protection measures to ensure that Australians have equivalent protection from air, water, soil and noise pollution. This Act is mirrored in all States and Territories. </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231398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578"/>
                                        </p:tgtEl>
                                        <p:attrNameLst>
                                          <p:attrName>style.visibility</p:attrName>
                                        </p:attrNameLst>
                                      </p:cBhvr>
                                      <p:to>
                                        <p:strVal val="visible"/>
                                      </p:to>
                                    </p:set>
                                    <p:animEffect transition="in" filter="fade">
                                      <p:cBhvr>
                                        <p:cTn id="14" dur="1000"/>
                                        <p:tgtEl>
                                          <p:spTgt spid="24578"/>
                                        </p:tgtEl>
                                      </p:cBhvr>
                                    </p:animEffect>
                                    <p:anim calcmode="lin" valueType="num">
                                      <p:cBhvr>
                                        <p:cTn id="15" dur="1000" fill="hold"/>
                                        <p:tgtEl>
                                          <p:spTgt spid="24578"/>
                                        </p:tgtEl>
                                        <p:attrNameLst>
                                          <p:attrName>ppt_x</p:attrName>
                                        </p:attrNameLst>
                                      </p:cBhvr>
                                      <p:tavLst>
                                        <p:tav tm="0">
                                          <p:val>
                                            <p:strVal val="#ppt_x"/>
                                          </p:val>
                                        </p:tav>
                                        <p:tav tm="100000">
                                          <p:val>
                                            <p:strVal val="#ppt_x"/>
                                          </p:val>
                                        </p:tav>
                                      </p:tavLst>
                                    </p:anim>
                                    <p:anim calcmode="lin" valueType="num">
                                      <p:cBhvr>
                                        <p:cTn id="16"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additive="base">
                                        <p:cTn id="2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67544" y="1556792"/>
            <a:ext cx="7488832" cy="720080"/>
          </a:xfrm>
        </p:spPr>
        <p:txBody>
          <a:bodyPr/>
          <a:lstStyle/>
          <a:p>
            <a:pPr algn="ctr"/>
            <a:r>
              <a:rPr lang="en-US" sz="2400" b="1" dirty="0"/>
              <a:t>Legislative requirements in terms of minimizing Environmental Impact and Damage</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260648"/>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467544" y="2420888"/>
            <a:ext cx="8136904" cy="4104456"/>
          </a:xfrm>
        </p:spPr>
        <p:txBody>
          <a:bodyPr/>
          <a:lstStyle/>
          <a:p>
            <a:pPr marL="0" indent="0" algn="just">
              <a:buNone/>
            </a:pPr>
            <a:r>
              <a:rPr lang="en-AU" sz="2200" dirty="0">
                <a:solidFill>
                  <a:schemeClr val="tx1">
                    <a:lumMod val="50000"/>
                    <a:lumOff val="50000"/>
                  </a:schemeClr>
                </a:solidFill>
              </a:rPr>
              <a:t>State and Territory laws implementing national environment protection measures do not apply to the activities of the Commonwealth or Commonwealth authorities. However, under this Act, the Environment Minister may (subject to considerations of national interest or administrative efficiency) apply those State or Territory laws to the activities of the Commonwealth or Commonwealth authorities in other places. If NEPMs are not implemented in relation to the activities of the Commonwealth or Commonwealth authorities they can be implemented by regulations; or if there are no regulations, through environmental audits and environment management plans.</a:t>
            </a:r>
            <a:endParaRPr lang="en-US" sz="2200" dirty="0">
              <a:solidFill>
                <a:schemeClr val="tx1">
                  <a:lumMod val="50000"/>
                  <a:lumOff val="50000"/>
                </a:schemeClr>
              </a:solidFill>
            </a:endParaRPr>
          </a:p>
        </p:txBody>
      </p:sp>
    </p:spTree>
    <p:extLst>
      <p:ext uri="{BB962C8B-B14F-4D97-AF65-F5344CB8AC3E}">
        <p14:creationId xmlns:p14="http://schemas.microsoft.com/office/powerpoint/2010/main" val="369919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Content Placeholder 2"/>
          <p:cNvSpPr>
            <a:spLocks noGrp="1"/>
          </p:cNvSpPr>
          <p:nvPr>
            <p:ph idx="4294967295"/>
          </p:nvPr>
        </p:nvSpPr>
        <p:spPr>
          <a:xfrm>
            <a:off x="467544" y="2348880"/>
            <a:ext cx="8136904" cy="2664295"/>
          </a:xfrm>
        </p:spPr>
        <p:txBody>
          <a:bodyPr/>
          <a:lstStyle/>
          <a:p>
            <a:pPr algn="just" eaLnBrk="1" hangingPunct="1"/>
            <a:r>
              <a:rPr lang="en-US" dirty="0">
                <a:solidFill>
                  <a:schemeClr val="tx1"/>
                </a:solidFill>
                <a:ea typeface="ＭＳ Ｐゴシック" pitchFamily="34" charset="-128"/>
              </a:rPr>
              <a:t>   </a:t>
            </a:r>
            <a:r>
              <a:rPr lang="en-US" sz="2400" dirty="0"/>
              <a:t>Every day we hear the term ‘sustainable’ or ‘sustainability’ being used to describe a large number of issues and news items. There is the ‘sustainable economy’, ‘sustainable agriculture’, ‘economically sustainable’, ‘the need to be sustainable’, ‘sustainable work practices 'and ‘sustainable water supply’ to name a few. </a:t>
            </a:r>
            <a:endParaRPr lang="en-US" sz="2400" dirty="0">
              <a:solidFill>
                <a:schemeClr val="tx1">
                  <a:lumMod val="65000"/>
                  <a:lumOff val="35000"/>
                </a:schemeClr>
              </a:solidFill>
              <a:ea typeface="ＭＳ Ｐゴシック" pitchFamily="34" charset="-128"/>
            </a:endParaRPr>
          </a:p>
        </p:txBody>
      </p:sp>
      <p:sp>
        <p:nvSpPr>
          <p:cNvPr id="5"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latin typeface="+mj-lt"/>
              </a:rPr>
              <a:t>Understanding Sustainability and </a:t>
            </a:r>
            <a:r>
              <a:rPr lang="en-US" sz="3000" dirty="0">
                <a:solidFill>
                  <a:schemeClr val="tx2">
                    <a:lumMod val="75000"/>
                    <a:lumOff val="25000"/>
                  </a:schemeClr>
                </a:solidFill>
              </a:rPr>
              <a:t>Business  </a:t>
            </a:r>
            <a:r>
              <a:rPr lang="en-US" sz="3000" dirty="0">
                <a:solidFill>
                  <a:schemeClr val="tx2">
                    <a:lumMod val="75000"/>
                    <a:lumOff val="25000"/>
                  </a:schemeClr>
                </a:solidFill>
                <a:latin typeface="+mj-lt"/>
              </a:rPr>
              <a:t>Environmental Issues</a:t>
            </a:r>
          </a:p>
        </p:txBody>
      </p:sp>
      <p:sp>
        <p:nvSpPr>
          <p:cNvPr id="6" name="Title 1"/>
          <p:cNvSpPr>
            <a:spLocks noGrp="1"/>
          </p:cNvSpPr>
          <p:nvPr>
            <p:ph type="title" idx="4294967295"/>
          </p:nvPr>
        </p:nvSpPr>
        <p:spPr>
          <a:xfrm>
            <a:off x="395536" y="1702197"/>
            <a:ext cx="7416824" cy="574675"/>
          </a:xfrm>
        </p:spPr>
        <p:txBody>
          <a:bodyPr/>
          <a:lstStyle/>
          <a:p>
            <a:pPr algn="ctr" eaLnBrk="1" hangingPunct="1"/>
            <a:r>
              <a:rPr lang="en-US" sz="2400" b="1" dirty="0"/>
              <a:t>Definition of Sustainability</a:t>
            </a:r>
            <a:endParaRPr lang="en-US" sz="3200" b="1" dirty="0">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3475">
                                            <p:txEl>
                                              <p:pRg st="0" end="0"/>
                                            </p:txEl>
                                          </p:spTgt>
                                        </p:tgtEl>
                                        <p:attrNameLst>
                                          <p:attrName>style.visibility</p:attrName>
                                        </p:attrNameLst>
                                      </p:cBhvr>
                                      <p:to>
                                        <p:strVal val="visible"/>
                                      </p:to>
                                    </p:set>
                                    <p:anim calcmode="lin" valueType="num">
                                      <p:cBhvr additive="base">
                                        <p:cTn id="17"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67544" y="1556792"/>
            <a:ext cx="7488832" cy="720080"/>
          </a:xfrm>
        </p:spPr>
        <p:txBody>
          <a:bodyPr/>
          <a:lstStyle/>
          <a:p>
            <a:pPr algn="ctr"/>
            <a:r>
              <a:rPr lang="en-US" sz="2400" b="1" dirty="0"/>
              <a:t>Legislative requirements in terms of minimizing Environmental Impact and Damage</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260648"/>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395536" y="2708920"/>
            <a:ext cx="8136904" cy="3024336"/>
          </a:xfrm>
        </p:spPr>
        <p:txBody>
          <a:bodyPr/>
          <a:lstStyle/>
          <a:p>
            <a:r>
              <a:rPr lang="en-AU" sz="2400" i="1" dirty="0">
                <a:solidFill>
                  <a:schemeClr val="tx1">
                    <a:lumMod val="50000"/>
                    <a:lumOff val="50000"/>
                  </a:schemeClr>
                </a:solidFill>
              </a:rPr>
              <a:t>National Greenhouse and Energy Reporting Act 2007</a:t>
            </a:r>
            <a:endParaRPr lang="en-US" sz="2400" dirty="0">
              <a:solidFill>
                <a:schemeClr val="tx1">
                  <a:lumMod val="50000"/>
                  <a:lumOff val="50000"/>
                </a:schemeClr>
              </a:solidFill>
            </a:endParaRPr>
          </a:p>
          <a:p>
            <a:pPr marL="0" indent="0" algn="just">
              <a:buNone/>
            </a:pPr>
            <a:r>
              <a:rPr lang="en-US" sz="2400" dirty="0">
                <a:solidFill>
                  <a:schemeClr val="tx1">
                    <a:lumMod val="50000"/>
                    <a:lumOff val="50000"/>
                  </a:schemeClr>
                </a:solidFill>
              </a:rPr>
              <a:t>The </a:t>
            </a:r>
            <a:r>
              <a:rPr lang="en-US" sz="2400" i="1" dirty="0">
                <a:solidFill>
                  <a:schemeClr val="tx1">
                    <a:lumMod val="50000"/>
                    <a:lumOff val="50000"/>
                  </a:schemeClr>
                </a:solidFill>
              </a:rPr>
              <a:t>National Greenhouse and Energy Reporting Act 2007</a:t>
            </a:r>
            <a:r>
              <a:rPr lang="en-US" sz="2400" dirty="0">
                <a:solidFill>
                  <a:schemeClr val="tx1">
                    <a:lumMod val="50000"/>
                    <a:lumOff val="50000"/>
                  </a:schemeClr>
                </a:solidFill>
              </a:rPr>
              <a:t> (the Act) was passed on 29 September 2007 establishing a mandatory reporting system for corporate greenhouse gas emissions and energy production and consumption. The first reporting period under the Act commenced on 1 July 2008</a:t>
            </a:r>
            <a:r>
              <a:rPr lang="en-US" sz="2800" dirty="0">
                <a:solidFill>
                  <a:schemeClr val="tx1">
                    <a:lumMod val="50000"/>
                    <a:lumOff val="50000"/>
                  </a:schemeClr>
                </a:solidFill>
              </a:rPr>
              <a:t>.</a:t>
            </a:r>
          </a:p>
        </p:txBody>
      </p:sp>
    </p:spTree>
    <p:extLst>
      <p:ext uri="{BB962C8B-B14F-4D97-AF65-F5344CB8AC3E}">
        <p14:creationId xmlns:p14="http://schemas.microsoft.com/office/powerpoint/2010/main" val="6162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67544" y="1556792"/>
            <a:ext cx="7488832" cy="720080"/>
          </a:xfrm>
        </p:spPr>
        <p:txBody>
          <a:bodyPr/>
          <a:lstStyle/>
          <a:p>
            <a:pPr algn="ctr"/>
            <a:r>
              <a:rPr lang="en-US" sz="2400" b="1" dirty="0"/>
              <a:t>Legislative requirements in terms of minimizing Environmental Impact and Damage</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260648"/>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395536" y="2708920"/>
            <a:ext cx="8136904" cy="3672408"/>
          </a:xfrm>
        </p:spPr>
        <p:txBody>
          <a:bodyPr/>
          <a:lstStyle/>
          <a:p>
            <a:pPr marL="0" indent="0" algn="just">
              <a:buNone/>
            </a:pPr>
            <a:r>
              <a:rPr lang="en-US" sz="2400" dirty="0">
                <a:solidFill>
                  <a:schemeClr val="tx1">
                    <a:lumMod val="50000"/>
                    <a:lumOff val="50000"/>
                  </a:schemeClr>
                </a:solidFill>
              </a:rPr>
              <a:t>Key features of the Act are:</a:t>
            </a:r>
          </a:p>
          <a:p>
            <a:pPr lvl="0" algn="just">
              <a:buFont typeface="Courier New" pitchFamily="49" charset="0"/>
              <a:buChar char="o"/>
            </a:pPr>
            <a:r>
              <a:rPr lang="en-US" sz="2400" dirty="0">
                <a:solidFill>
                  <a:schemeClr val="tx1">
                    <a:lumMod val="50000"/>
                    <a:lumOff val="50000"/>
                  </a:schemeClr>
                </a:solidFill>
              </a:rPr>
              <a:t>Reporting of greenhouse gas emissions, energy consumption and production by large corporations. </a:t>
            </a:r>
          </a:p>
          <a:p>
            <a:pPr lvl="0" algn="just">
              <a:buFont typeface="Courier New" pitchFamily="49" charset="0"/>
              <a:buChar char="o"/>
            </a:pPr>
            <a:r>
              <a:rPr lang="en-US" sz="2400" dirty="0">
                <a:solidFill>
                  <a:schemeClr val="tx1">
                    <a:lumMod val="50000"/>
                    <a:lumOff val="50000"/>
                  </a:schemeClr>
                </a:solidFill>
              </a:rPr>
              <a:t>Public disclosure of corporate level greenhouse gas emissions and energy information. </a:t>
            </a:r>
          </a:p>
          <a:p>
            <a:pPr lvl="0" algn="just">
              <a:buFont typeface="Courier New" pitchFamily="49" charset="0"/>
              <a:buChar char="o"/>
            </a:pPr>
            <a:r>
              <a:rPr lang="en-US" sz="2400" dirty="0">
                <a:solidFill>
                  <a:schemeClr val="tx1">
                    <a:lumMod val="50000"/>
                    <a:lumOff val="50000"/>
                  </a:schemeClr>
                </a:solidFill>
              </a:rPr>
              <a:t>Consistent and comparable data available for decision making, in particular, the development of the Carbon Pollution Reduction Scheme</a:t>
            </a:r>
          </a:p>
          <a:p>
            <a:pPr marL="0" indent="0">
              <a:buNone/>
            </a:pPr>
            <a:endParaRPr lang="en-US" sz="2400" dirty="0"/>
          </a:p>
        </p:txBody>
      </p:sp>
    </p:spTree>
    <p:extLst>
      <p:ext uri="{BB962C8B-B14F-4D97-AF65-F5344CB8AC3E}">
        <p14:creationId xmlns:p14="http://schemas.microsoft.com/office/powerpoint/2010/main" val="33672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additive="base">
                                        <p:cTn id="3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 calcmode="lin" valueType="num">
                                      <p:cBhvr additive="base">
                                        <p:cTn id="3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395536" y="1556792"/>
            <a:ext cx="7488832" cy="504056"/>
          </a:xfrm>
        </p:spPr>
        <p:txBody>
          <a:bodyPr/>
          <a:lstStyle/>
          <a:p>
            <a:pPr algn="ctr"/>
            <a:r>
              <a:rPr lang="en-US" sz="2400" b="1" dirty="0"/>
              <a:t>Types of Environmental Issues</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2204864"/>
            <a:ext cx="7920880" cy="432048"/>
          </a:xfrm>
        </p:spPr>
        <p:txBody>
          <a:bodyPr/>
          <a:lstStyle/>
          <a:p>
            <a:pPr algn="ctr"/>
            <a:r>
              <a:rPr lang="en-AU" sz="2800" i="1" dirty="0">
                <a:solidFill>
                  <a:schemeClr val="tx1">
                    <a:lumMod val="50000"/>
                    <a:lumOff val="50000"/>
                  </a:schemeClr>
                </a:solidFill>
              </a:rPr>
              <a:t>Air Related Environmental </a:t>
            </a:r>
            <a:endParaRPr lang="en-US" sz="2800" dirty="0">
              <a:solidFill>
                <a:schemeClr val="tx1">
                  <a:lumMod val="50000"/>
                  <a:lumOff val="50000"/>
                </a:schemeClr>
              </a:solidFill>
            </a:endParaRPr>
          </a:p>
        </p:txBody>
      </p:sp>
      <p:sp>
        <p:nvSpPr>
          <p:cNvPr id="7" name="Content Placeholder 2"/>
          <p:cNvSpPr>
            <a:spLocks noGrp="1"/>
          </p:cNvSpPr>
          <p:nvPr>
            <p:ph idx="4294967295"/>
          </p:nvPr>
        </p:nvSpPr>
        <p:spPr>
          <a:xfrm>
            <a:off x="539552" y="2852936"/>
            <a:ext cx="7920880" cy="2808312"/>
          </a:xfrm>
        </p:spPr>
        <p:txBody>
          <a:bodyPr/>
          <a:lstStyle/>
          <a:p>
            <a:pPr lvl="0" algn="just">
              <a:buFont typeface="Wingdings" pitchFamily="2" charset="2"/>
              <a:buChar char="Ø"/>
            </a:pPr>
            <a:r>
              <a:rPr lang="en-US" sz="1800" dirty="0"/>
              <a:t>Green House Effect</a:t>
            </a:r>
          </a:p>
          <a:p>
            <a:pPr lvl="0" algn="just">
              <a:buFont typeface="Arial" pitchFamily="34" charset="0"/>
              <a:buChar char="•"/>
            </a:pPr>
            <a:r>
              <a:rPr lang="en-US" sz="1800" dirty="0"/>
              <a:t>The Greenhouse effect is a process by which planetary surface emits thermal radiations that absorbed by atmospheric greenhouse gases, and re-radiated in all directions.</a:t>
            </a:r>
          </a:p>
          <a:p>
            <a:pPr lvl="0" algn="just">
              <a:buFont typeface="Arial" pitchFamily="34" charset="0"/>
              <a:buChar char="•"/>
            </a:pPr>
            <a:r>
              <a:rPr lang="en-US" sz="1800" dirty="0"/>
              <a:t>Greenhouse gases are Carbon dioxide, Methane, Nitrous Oxide, </a:t>
            </a:r>
            <a:r>
              <a:rPr lang="en-US" sz="1800" dirty="0" err="1"/>
              <a:t>Sulphur</a:t>
            </a:r>
            <a:r>
              <a:rPr lang="en-US" sz="1800" dirty="0"/>
              <a:t> Oxides, </a:t>
            </a:r>
            <a:r>
              <a:rPr lang="en-US" sz="1800" dirty="0" err="1"/>
              <a:t>Chlorofluro</a:t>
            </a:r>
            <a:r>
              <a:rPr lang="en-US" sz="1800" dirty="0"/>
              <a:t> Carbons, Water vapors</a:t>
            </a:r>
          </a:p>
          <a:p>
            <a:pPr lvl="0" algn="just">
              <a:buFont typeface="Arial" pitchFamily="34" charset="0"/>
              <a:buChar char="•"/>
            </a:pPr>
            <a:r>
              <a:rPr lang="en-US" sz="1800" dirty="0"/>
              <a:t>Rise in global temperature. </a:t>
            </a:r>
          </a:p>
          <a:p>
            <a:pPr algn="just">
              <a:buNone/>
            </a:pP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4765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1000"/>
                                        <p:tgtEl>
                                          <p:spTgt spid="8">
                                            <p:txEl>
                                              <p:pRg st="0" end="0"/>
                                            </p:txEl>
                                          </p:spTgt>
                                        </p:tgtEl>
                                      </p:cBhvr>
                                    </p:animEffect>
                                    <p:anim calcmode="lin" valueType="num">
                                      <p:cBhvr>
                                        <p:cTn id="2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1000"/>
                                        <p:tgtEl>
                                          <p:spTgt spid="7">
                                            <p:txEl>
                                              <p:pRg st="0" end="0"/>
                                            </p:txEl>
                                          </p:spTgt>
                                        </p:tgtEl>
                                      </p:cBhvr>
                                    </p:animEffect>
                                    <p:anim calcmode="lin" valueType="num">
                                      <p:cBhvr>
                                        <p:cTn id="27"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1000"/>
                                        <p:tgtEl>
                                          <p:spTgt spid="7">
                                            <p:txEl>
                                              <p:pRg st="1" end="1"/>
                                            </p:txEl>
                                          </p:spTgt>
                                        </p:tgtEl>
                                      </p:cBhvr>
                                    </p:animEffect>
                                    <p:anim calcmode="lin" valueType="num">
                                      <p:cBhvr>
                                        <p:cTn id="3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xEl>
                                              <p:pRg st="2" end="2"/>
                                            </p:txEl>
                                          </p:spTgt>
                                        </p:tgtEl>
                                        <p:attrNameLst>
                                          <p:attrName>style.visibility</p:attrName>
                                        </p:attrNameLst>
                                      </p:cBhvr>
                                      <p:to>
                                        <p:strVal val="visible"/>
                                      </p:to>
                                    </p:set>
                                    <p:animEffect transition="in" filter="fade">
                                      <p:cBhvr>
                                        <p:cTn id="40" dur="1000"/>
                                        <p:tgtEl>
                                          <p:spTgt spid="7">
                                            <p:txEl>
                                              <p:pRg st="2" end="2"/>
                                            </p:txEl>
                                          </p:spTgt>
                                        </p:tgtEl>
                                      </p:cBhvr>
                                    </p:animEffect>
                                    <p:anim calcmode="lin" valueType="num">
                                      <p:cBhvr>
                                        <p:cTn id="4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Effect transition="in" filter="fade">
                                      <p:cBhvr>
                                        <p:cTn id="47" dur="1000"/>
                                        <p:tgtEl>
                                          <p:spTgt spid="7">
                                            <p:txEl>
                                              <p:pRg st="3" end="3"/>
                                            </p:txEl>
                                          </p:spTgt>
                                        </p:tgtEl>
                                      </p:cBhvr>
                                    </p:animEffect>
                                    <p:anim calcmode="lin" valueType="num">
                                      <p:cBhvr>
                                        <p:cTn id="4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611560" y="1484784"/>
            <a:ext cx="7488832" cy="504056"/>
          </a:xfrm>
        </p:spPr>
        <p:txBody>
          <a:bodyPr/>
          <a:lstStyle/>
          <a:p>
            <a:pPr algn="ctr"/>
            <a:r>
              <a:rPr lang="en-US" sz="2400" b="1" dirty="0"/>
              <a:t>Types of Environmental Issues</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Title 1"/>
          <p:cNvSpPr>
            <a:spLocks noGrp="1"/>
          </p:cNvSpPr>
          <p:nvPr>
            <p:ph type="title" idx="4294967295"/>
          </p:nvPr>
        </p:nvSpPr>
        <p:spPr>
          <a:xfrm>
            <a:off x="2195736" y="2060848"/>
            <a:ext cx="4608512" cy="504056"/>
          </a:xfrm>
        </p:spPr>
        <p:txBody>
          <a:bodyPr/>
          <a:lstStyle/>
          <a:p>
            <a:pPr algn="ctr"/>
            <a:r>
              <a:rPr lang="en-US" sz="2400" b="1" dirty="0">
                <a:solidFill>
                  <a:srgbClr val="FFC000"/>
                </a:solidFill>
              </a:rPr>
              <a:t>GREENHOUSE EFFECT</a:t>
            </a:r>
            <a:endParaRPr lang="en-US" sz="2400" dirty="0">
              <a:solidFill>
                <a:srgbClr val="FFC000"/>
              </a:solidFill>
            </a:endParaRPr>
          </a:p>
        </p:txBody>
      </p:sp>
      <p:pic>
        <p:nvPicPr>
          <p:cNvPr id="10" name="Picture 9"/>
          <p:cNvPicPr/>
          <p:nvPr/>
        </p:nvPicPr>
        <p:blipFill>
          <a:blip r:embed="rId2" cstate="print">
            <a:extLst>
              <a:ext uri="{28A0092B-C50C-407E-A947-70E740481C1C}">
                <a14:useLocalDpi xmlns:a14="http://schemas.microsoft.com/office/drawing/2010/main" val="0"/>
              </a:ext>
            </a:extLst>
          </a:blip>
          <a:srcRect t="20000"/>
          <a:stretch>
            <a:fillRect/>
          </a:stretch>
        </p:blipFill>
        <p:spPr>
          <a:xfrm>
            <a:off x="1403648" y="2636912"/>
            <a:ext cx="6264696" cy="3672408"/>
          </a:xfrm>
          <a:prstGeom prst="rect">
            <a:avLst/>
          </a:prstGeom>
        </p:spPr>
      </p:pic>
    </p:spTree>
    <p:extLst>
      <p:ext uri="{BB962C8B-B14F-4D97-AF65-F5344CB8AC3E}">
        <p14:creationId xmlns:p14="http://schemas.microsoft.com/office/powerpoint/2010/main" val="42654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251520" y="1700808"/>
            <a:ext cx="7632848" cy="432048"/>
          </a:xfrm>
        </p:spPr>
        <p:txBody>
          <a:bodyPr/>
          <a:lstStyle/>
          <a:p>
            <a:pPr marL="0" indent="0" algn="ctr">
              <a:buNone/>
            </a:pPr>
            <a:r>
              <a:rPr lang="en-AU" sz="2800" i="1" dirty="0">
                <a:solidFill>
                  <a:schemeClr val="tx1">
                    <a:lumMod val="50000"/>
                    <a:lumOff val="50000"/>
                  </a:schemeClr>
                </a:solidFill>
              </a:rPr>
              <a:t>Economic Impacts</a:t>
            </a:r>
            <a:endParaRPr lang="en-US" sz="2800" dirty="0">
              <a:solidFill>
                <a:schemeClr val="tx1">
                  <a:lumMod val="50000"/>
                  <a:lumOff val="50000"/>
                </a:schemeClr>
              </a:solidFill>
            </a:endParaRPr>
          </a:p>
        </p:txBody>
      </p:sp>
      <p:sp>
        <p:nvSpPr>
          <p:cNvPr id="7" name="Content Placeholder 2"/>
          <p:cNvSpPr>
            <a:spLocks noGrp="1"/>
          </p:cNvSpPr>
          <p:nvPr>
            <p:ph idx="4294967295"/>
          </p:nvPr>
        </p:nvSpPr>
        <p:spPr>
          <a:xfrm>
            <a:off x="395536" y="2492896"/>
            <a:ext cx="8136904" cy="3528392"/>
          </a:xfrm>
        </p:spPr>
        <p:txBody>
          <a:bodyPr/>
          <a:lstStyle/>
          <a:p>
            <a:pPr lvl="0">
              <a:spcBef>
                <a:spcPts val="1200"/>
              </a:spcBef>
            </a:pPr>
            <a:r>
              <a:rPr lang="en-US" dirty="0"/>
              <a:t>Increase income inequalities between and within countries.</a:t>
            </a:r>
          </a:p>
          <a:p>
            <a:pPr lvl="0">
              <a:spcBef>
                <a:spcPts val="1200"/>
              </a:spcBef>
            </a:pPr>
            <a:r>
              <a:rPr lang="en-US" dirty="0"/>
              <a:t>A small increase in global mean temperature (up to 2 degrees Celsius, measured against 1990 levels) would result in net negative market sector impacts in many developing countries and net positive market sector impacts in many developed countries</a:t>
            </a:r>
          </a:p>
          <a:p>
            <a:pPr lvl="0">
              <a:spcBef>
                <a:spcPts val="1200"/>
              </a:spcBef>
            </a:pPr>
            <a:r>
              <a:rPr lang="en-US" dirty="0"/>
              <a:t>Non-market impact</a:t>
            </a:r>
          </a:p>
          <a:p>
            <a:pPr lvl="0">
              <a:spcBef>
                <a:spcPts val="1200"/>
              </a:spcBef>
            </a:pPr>
            <a:r>
              <a:rPr lang="en-US" dirty="0"/>
              <a:t>Health impacts, those impacts contributed substantially to the total costs of climate change.</a:t>
            </a:r>
          </a:p>
          <a:p>
            <a:pPr lvl="0">
              <a:spcBef>
                <a:spcPts val="1200"/>
              </a:spcBef>
            </a:pPr>
            <a:r>
              <a:rPr lang="en-US" dirty="0"/>
              <a:t>Market Sector</a:t>
            </a:r>
            <a:endParaRPr lang="en-US" sz="1800" dirty="0"/>
          </a:p>
        </p:txBody>
      </p:sp>
    </p:spTree>
    <p:extLst>
      <p:ext uri="{BB962C8B-B14F-4D97-AF65-F5344CB8AC3E}">
        <p14:creationId xmlns:p14="http://schemas.microsoft.com/office/powerpoint/2010/main" val="1028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1000"/>
                                        <p:tgtEl>
                                          <p:spTgt spid="7">
                                            <p:txEl>
                                              <p:pRg st="1" end="1"/>
                                            </p:txEl>
                                          </p:spTgt>
                                        </p:tgtEl>
                                      </p:cBhvr>
                                    </p:animEffect>
                                    <p:anim calcmode="lin" valueType="num">
                                      <p:cBhvr>
                                        <p:cTn id="2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1000"/>
                                        <p:tgtEl>
                                          <p:spTgt spid="7">
                                            <p:txEl>
                                              <p:pRg st="2" end="2"/>
                                            </p:txEl>
                                          </p:spTgt>
                                        </p:tgtEl>
                                      </p:cBhvr>
                                    </p:animEffect>
                                    <p:anim calcmode="lin" valueType="num">
                                      <p:cBhvr>
                                        <p:cTn id="3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1000"/>
                                        <p:tgtEl>
                                          <p:spTgt spid="7">
                                            <p:txEl>
                                              <p:pRg st="3" end="3"/>
                                            </p:txEl>
                                          </p:spTgt>
                                        </p:tgtEl>
                                      </p:cBhvr>
                                    </p:animEffect>
                                    <p:anim calcmode="lin" valueType="num">
                                      <p:cBhvr>
                                        <p:cTn id="4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1000"/>
                                        <p:tgtEl>
                                          <p:spTgt spid="7">
                                            <p:txEl>
                                              <p:pRg st="4" end="4"/>
                                            </p:txEl>
                                          </p:spTgt>
                                        </p:tgtEl>
                                      </p:cBhvr>
                                    </p:animEffect>
                                    <p:anim calcmode="lin" valueType="num">
                                      <p:cBhvr>
                                        <p:cTn id="4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251520" y="1556792"/>
            <a:ext cx="7632848" cy="432048"/>
          </a:xfrm>
        </p:spPr>
        <p:txBody>
          <a:bodyPr/>
          <a:lstStyle/>
          <a:p>
            <a:pPr marL="0" indent="0" algn="ctr">
              <a:buNone/>
            </a:pPr>
            <a:r>
              <a:rPr lang="en-AU" sz="2800" i="1" dirty="0">
                <a:solidFill>
                  <a:schemeClr val="tx1">
                    <a:lumMod val="50000"/>
                    <a:lumOff val="50000"/>
                  </a:schemeClr>
                </a:solidFill>
              </a:rPr>
              <a:t>Economic Impacts</a:t>
            </a:r>
            <a:endParaRPr lang="en-US" sz="2800" dirty="0">
              <a:solidFill>
                <a:schemeClr val="tx1">
                  <a:lumMod val="50000"/>
                  <a:lumOff val="50000"/>
                </a:schemeClr>
              </a:solidFill>
            </a:endParaRPr>
          </a:p>
        </p:txBody>
      </p:sp>
      <p:sp>
        <p:nvSpPr>
          <p:cNvPr id="7" name="Content Placeholder 2"/>
          <p:cNvSpPr>
            <a:spLocks noGrp="1"/>
          </p:cNvSpPr>
          <p:nvPr>
            <p:ph idx="4294967295"/>
          </p:nvPr>
        </p:nvSpPr>
        <p:spPr>
          <a:xfrm>
            <a:off x="395536" y="2276872"/>
            <a:ext cx="8136904" cy="3960440"/>
          </a:xfrm>
        </p:spPr>
        <p:txBody>
          <a:bodyPr/>
          <a:lstStyle/>
          <a:p>
            <a:pPr lvl="0">
              <a:spcBef>
                <a:spcPts val="1200"/>
              </a:spcBef>
            </a:pPr>
            <a:r>
              <a:rPr lang="en-US" dirty="0"/>
              <a:t>Agriculture</a:t>
            </a:r>
          </a:p>
          <a:p>
            <a:pPr lvl="0">
              <a:spcBef>
                <a:spcPts val="1200"/>
              </a:spcBef>
            </a:pPr>
            <a:r>
              <a:rPr lang="en-US" dirty="0"/>
              <a:t>Fishery</a:t>
            </a:r>
          </a:p>
          <a:p>
            <a:pPr lvl="0">
              <a:spcBef>
                <a:spcPts val="1200"/>
              </a:spcBef>
            </a:pPr>
            <a:r>
              <a:rPr lang="en-US" dirty="0"/>
              <a:t>Other Sectors</a:t>
            </a:r>
          </a:p>
          <a:p>
            <a:pPr lvl="0">
              <a:spcBef>
                <a:spcPts val="1200"/>
              </a:spcBef>
            </a:pPr>
            <a:r>
              <a:rPr lang="en-US" dirty="0"/>
              <a:t>Increased energy costs </a:t>
            </a:r>
          </a:p>
          <a:p>
            <a:pPr lvl="0">
              <a:spcBef>
                <a:spcPts val="1200"/>
              </a:spcBef>
            </a:pPr>
            <a:r>
              <a:rPr lang="en-US" dirty="0"/>
              <a:t>Coastal and storm damage </a:t>
            </a:r>
          </a:p>
          <a:p>
            <a:pPr lvl="0">
              <a:spcBef>
                <a:spcPts val="1200"/>
              </a:spcBef>
            </a:pPr>
            <a:r>
              <a:rPr lang="en-US" dirty="0"/>
              <a:t>Reduced food production </a:t>
            </a:r>
          </a:p>
          <a:p>
            <a:pPr lvl="0">
              <a:spcBef>
                <a:spcPts val="1200"/>
              </a:spcBef>
            </a:pPr>
            <a:r>
              <a:rPr lang="en-US" dirty="0"/>
              <a:t>Increased  wild land Fire costs </a:t>
            </a:r>
          </a:p>
          <a:p>
            <a:pPr lvl="0">
              <a:spcBef>
                <a:spcPts val="1200"/>
              </a:spcBef>
            </a:pPr>
            <a:r>
              <a:rPr lang="en-US" dirty="0"/>
              <a:t>Increased public Health costs</a:t>
            </a:r>
          </a:p>
          <a:p>
            <a:pPr lvl="0">
              <a:spcBef>
                <a:spcPts val="1200"/>
              </a:spcBef>
            </a:pPr>
            <a:r>
              <a:rPr lang="en-US" dirty="0"/>
              <a:t>Lost  recreation</a:t>
            </a:r>
          </a:p>
        </p:txBody>
      </p:sp>
    </p:spTree>
    <p:extLst>
      <p:ext uri="{BB962C8B-B14F-4D97-AF65-F5344CB8AC3E}">
        <p14:creationId xmlns:p14="http://schemas.microsoft.com/office/powerpoint/2010/main" val="1028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1000"/>
                                        <p:tgtEl>
                                          <p:spTgt spid="7">
                                            <p:txEl>
                                              <p:pRg st="1" end="1"/>
                                            </p:txEl>
                                          </p:spTgt>
                                        </p:tgtEl>
                                      </p:cBhvr>
                                    </p:animEffect>
                                    <p:anim calcmode="lin" valueType="num">
                                      <p:cBhvr>
                                        <p:cTn id="2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1000"/>
                                        <p:tgtEl>
                                          <p:spTgt spid="7">
                                            <p:txEl>
                                              <p:pRg st="2" end="2"/>
                                            </p:txEl>
                                          </p:spTgt>
                                        </p:tgtEl>
                                      </p:cBhvr>
                                    </p:animEffect>
                                    <p:anim calcmode="lin" valueType="num">
                                      <p:cBhvr>
                                        <p:cTn id="3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1000"/>
                                        <p:tgtEl>
                                          <p:spTgt spid="7">
                                            <p:txEl>
                                              <p:pRg st="3" end="3"/>
                                            </p:txEl>
                                          </p:spTgt>
                                        </p:tgtEl>
                                      </p:cBhvr>
                                    </p:animEffect>
                                    <p:anim calcmode="lin" valueType="num">
                                      <p:cBhvr>
                                        <p:cTn id="4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1000"/>
                                        <p:tgtEl>
                                          <p:spTgt spid="7">
                                            <p:txEl>
                                              <p:pRg st="4" end="4"/>
                                            </p:txEl>
                                          </p:spTgt>
                                        </p:tgtEl>
                                      </p:cBhvr>
                                    </p:animEffect>
                                    <p:anim calcmode="lin" valueType="num">
                                      <p:cBhvr>
                                        <p:cTn id="4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7">
                                            <p:txEl>
                                              <p:pRg st="5" end="5"/>
                                            </p:txEl>
                                          </p:spTgt>
                                        </p:tgtEl>
                                        <p:attrNameLst>
                                          <p:attrName>style.visibility</p:attrName>
                                        </p:attrNameLst>
                                      </p:cBhvr>
                                      <p:to>
                                        <p:strVal val="visible"/>
                                      </p:to>
                                    </p:set>
                                    <p:animEffect transition="in" filter="fade">
                                      <p:cBhvr>
                                        <p:cTn id="54" dur="1000"/>
                                        <p:tgtEl>
                                          <p:spTgt spid="7">
                                            <p:txEl>
                                              <p:pRg st="5" end="5"/>
                                            </p:txEl>
                                          </p:spTgt>
                                        </p:tgtEl>
                                      </p:cBhvr>
                                    </p:animEffect>
                                    <p:anim calcmode="lin" valueType="num">
                                      <p:cBhvr>
                                        <p:cTn id="5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Effect transition="in" filter="fade">
                                      <p:cBhvr>
                                        <p:cTn id="61" dur="1000"/>
                                        <p:tgtEl>
                                          <p:spTgt spid="7">
                                            <p:txEl>
                                              <p:pRg st="6" end="6"/>
                                            </p:txEl>
                                          </p:spTgt>
                                        </p:tgtEl>
                                      </p:cBhvr>
                                    </p:animEffect>
                                    <p:anim calcmode="lin" valueType="num">
                                      <p:cBhvr>
                                        <p:cTn id="6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7">
                                            <p:txEl>
                                              <p:pRg st="7" end="7"/>
                                            </p:txEl>
                                          </p:spTgt>
                                        </p:tgtEl>
                                        <p:attrNameLst>
                                          <p:attrName>style.visibility</p:attrName>
                                        </p:attrNameLst>
                                      </p:cBhvr>
                                      <p:to>
                                        <p:strVal val="visible"/>
                                      </p:to>
                                    </p:set>
                                    <p:animEffect transition="in" filter="fade">
                                      <p:cBhvr>
                                        <p:cTn id="68" dur="1000"/>
                                        <p:tgtEl>
                                          <p:spTgt spid="7">
                                            <p:txEl>
                                              <p:pRg st="7" end="7"/>
                                            </p:txEl>
                                          </p:spTgt>
                                        </p:tgtEl>
                                      </p:cBhvr>
                                    </p:animEffect>
                                    <p:anim calcmode="lin" valueType="num">
                                      <p:cBhvr>
                                        <p:cTn id="6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7">
                                            <p:txEl>
                                              <p:pRg st="8" end="8"/>
                                            </p:txEl>
                                          </p:spTgt>
                                        </p:tgtEl>
                                        <p:attrNameLst>
                                          <p:attrName>style.visibility</p:attrName>
                                        </p:attrNameLst>
                                      </p:cBhvr>
                                      <p:to>
                                        <p:strVal val="visible"/>
                                      </p:to>
                                    </p:set>
                                    <p:animEffect transition="in" filter="fade">
                                      <p:cBhvr>
                                        <p:cTn id="75" dur="1000"/>
                                        <p:tgtEl>
                                          <p:spTgt spid="7">
                                            <p:txEl>
                                              <p:pRg st="8" end="8"/>
                                            </p:txEl>
                                          </p:spTgt>
                                        </p:tgtEl>
                                      </p:cBhvr>
                                    </p:animEffect>
                                    <p:anim calcmode="lin" valueType="num">
                                      <p:cBhvr>
                                        <p:cTn id="7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395536" y="2204864"/>
            <a:ext cx="8136904" cy="3960440"/>
          </a:xfrm>
        </p:spPr>
        <p:txBody>
          <a:bodyPr/>
          <a:lstStyle/>
          <a:p>
            <a:pPr lvl="0"/>
            <a:r>
              <a:rPr lang="en-US" dirty="0"/>
              <a:t>Ozone depletion is the reduction of the protective layer of ozone in the Stratosphere by chemicals released on earth.</a:t>
            </a:r>
          </a:p>
          <a:p>
            <a:pPr lvl="0"/>
            <a:r>
              <a:rPr lang="en-US" dirty="0"/>
              <a:t>The main chemicals that are depleting stratospheric ozone layer are </a:t>
            </a:r>
            <a:r>
              <a:rPr lang="en-US" dirty="0" err="1"/>
              <a:t>chloroflourocarbons</a:t>
            </a:r>
            <a:r>
              <a:rPr lang="en-US" dirty="0"/>
              <a:t> which are used in refrigerators, aerosols and as cleaners in many industries.</a:t>
            </a:r>
          </a:p>
          <a:p>
            <a:pPr lvl="0"/>
            <a:r>
              <a:rPr lang="en-US" dirty="0"/>
              <a:t>The damage is caused when these chemicals release highly reactive forms of chlorine and bromine</a:t>
            </a:r>
          </a:p>
          <a:p>
            <a:pPr lvl="0"/>
            <a:r>
              <a:rPr lang="en-US" dirty="0"/>
              <a:t>Ozone depletion cause Skin Cancer, Eye damage, Immune system damage, Reduction in phytoplankton, Damage to the DNA in various life-forms. </a:t>
            </a:r>
          </a:p>
        </p:txBody>
      </p:sp>
      <p:sp>
        <p:nvSpPr>
          <p:cNvPr id="8" name="Content Placeholder 2"/>
          <p:cNvSpPr>
            <a:spLocks noGrp="1"/>
          </p:cNvSpPr>
          <p:nvPr>
            <p:ph idx="4294967295"/>
          </p:nvPr>
        </p:nvSpPr>
        <p:spPr>
          <a:xfrm>
            <a:off x="251520" y="1556792"/>
            <a:ext cx="7632848" cy="432048"/>
          </a:xfrm>
        </p:spPr>
        <p:txBody>
          <a:bodyPr/>
          <a:lstStyle/>
          <a:p>
            <a:pPr marL="0" indent="0" algn="ctr">
              <a:buNone/>
            </a:pPr>
            <a:r>
              <a:rPr lang="en-AU" sz="2800" i="1" dirty="0">
                <a:solidFill>
                  <a:schemeClr val="tx1">
                    <a:lumMod val="50000"/>
                    <a:lumOff val="50000"/>
                  </a:schemeClr>
                </a:solidFill>
              </a:rPr>
              <a:t>Ozone Depletion</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286283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1000"/>
                                        <p:tgtEl>
                                          <p:spTgt spid="7">
                                            <p:txEl>
                                              <p:pRg st="1" end="1"/>
                                            </p:txEl>
                                          </p:spTgt>
                                        </p:tgtEl>
                                      </p:cBhvr>
                                    </p:animEffect>
                                    <p:anim calcmode="lin" valueType="num">
                                      <p:cBhvr>
                                        <p:cTn id="2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1000"/>
                                        <p:tgtEl>
                                          <p:spTgt spid="7">
                                            <p:txEl>
                                              <p:pRg st="2" end="2"/>
                                            </p:txEl>
                                          </p:spTgt>
                                        </p:tgtEl>
                                      </p:cBhvr>
                                    </p:animEffect>
                                    <p:anim calcmode="lin" valueType="num">
                                      <p:cBhvr>
                                        <p:cTn id="3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1000"/>
                                        <p:tgtEl>
                                          <p:spTgt spid="7">
                                            <p:txEl>
                                              <p:pRg st="3" end="3"/>
                                            </p:txEl>
                                          </p:spTgt>
                                        </p:tgtEl>
                                      </p:cBhvr>
                                    </p:animEffect>
                                    <p:anim calcmode="lin" valueType="num">
                                      <p:cBhvr>
                                        <p:cTn id="4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251520" y="1484784"/>
            <a:ext cx="7632848" cy="432048"/>
          </a:xfrm>
        </p:spPr>
        <p:txBody>
          <a:bodyPr/>
          <a:lstStyle/>
          <a:p>
            <a:pPr marL="0" indent="0" algn="ctr">
              <a:buNone/>
            </a:pPr>
            <a:r>
              <a:rPr lang="en-AU" sz="2800" i="1" dirty="0">
                <a:solidFill>
                  <a:schemeClr val="tx1">
                    <a:lumMod val="50000"/>
                    <a:lumOff val="50000"/>
                  </a:schemeClr>
                </a:solidFill>
              </a:rPr>
              <a:t>Economic Impacts</a:t>
            </a:r>
            <a:endParaRPr lang="en-US" sz="2800" dirty="0">
              <a:solidFill>
                <a:schemeClr val="tx1">
                  <a:lumMod val="50000"/>
                  <a:lumOff val="50000"/>
                </a:schemeClr>
              </a:solidFill>
            </a:endParaRPr>
          </a:p>
        </p:txBody>
      </p:sp>
      <p:sp>
        <p:nvSpPr>
          <p:cNvPr id="7" name="Content Placeholder 2"/>
          <p:cNvSpPr>
            <a:spLocks noGrp="1"/>
          </p:cNvSpPr>
          <p:nvPr>
            <p:ph idx="4294967295"/>
          </p:nvPr>
        </p:nvSpPr>
        <p:spPr>
          <a:xfrm>
            <a:off x="395536" y="2204864"/>
            <a:ext cx="8136904" cy="3384376"/>
          </a:xfrm>
        </p:spPr>
        <p:txBody>
          <a:bodyPr/>
          <a:lstStyle/>
          <a:p>
            <a:pPr lvl="0"/>
            <a:r>
              <a:rPr lang="en-US" dirty="0"/>
              <a:t>Ozone layer depletion affects agricultural products.</a:t>
            </a:r>
          </a:p>
          <a:p>
            <a:pPr lvl="0"/>
            <a:r>
              <a:rPr lang="en-US" dirty="0"/>
              <a:t>Disturbing the airways industries.</a:t>
            </a:r>
          </a:p>
          <a:p>
            <a:pPr lvl="0"/>
            <a:r>
              <a:rPr lang="en-US" dirty="0"/>
              <a:t>Tourism industry is affected.</a:t>
            </a:r>
          </a:p>
          <a:p>
            <a:pPr lvl="0"/>
            <a:r>
              <a:rPr lang="en-US" dirty="0"/>
              <a:t>More importantly economic impacts are not that large compared HUMAN AND ENVIRONMENTAL LOSSED INCURED TO THE WORLD. </a:t>
            </a:r>
          </a:p>
          <a:p>
            <a:pPr lvl="0"/>
            <a:r>
              <a:rPr lang="en-US" dirty="0"/>
              <a:t>Increase disease and cancer requires the cost of hospitalization.</a:t>
            </a:r>
          </a:p>
        </p:txBody>
      </p:sp>
    </p:spTree>
    <p:extLst>
      <p:ext uri="{BB962C8B-B14F-4D97-AF65-F5344CB8AC3E}">
        <p14:creationId xmlns:p14="http://schemas.microsoft.com/office/powerpoint/2010/main" val="428345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1000"/>
                                        <p:tgtEl>
                                          <p:spTgt spid="7">
                                            <p:txEl>
                                              <p:pRg st="1" end="1"/>
                                            </p:txEl>
                                          </p:spTgt>
                                        </p:tgtEl>
                                      </p:cBhvr>
                                    </p:animEffect>
                                    <p:anim calcmode="lin" valueType="num">
                                      <p:cBhvr>
                                        <p:cTn id="2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1000"/>
                                        <p:tgtEl>
                                          <p:spTgt spid="7">
                                            <p:txEl>
                                              <p:pRg st="2" end="2"/>
                                            </p:txEl>
                                          </p:spTgt>
                                        </p:tgtEl>
                                      </p:cBhvr>
                                    </p:animEffect>
                                    <p:anim calcmode="lin" valueType="num">
                                      <p:cBhvr>
                                        <p:cTn id="3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1000"/>
                                        <p:tgtEl>
                                          <p:spTgt spid="7">
                                            <p:txEl>
                                              <p:pRg st="3" end="3"/>
                                            </p:txEl>
                                          </p:spTgt>
                                        </p:tgtEl>
                                      </p:cBhvr>
                                    </p:animEffect>
                                    <p:anim calcmode="lin" valueType="num">
                                      <p:cBhvr>
                                        <p:cTn id="4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1000"/>
                                        <p:tgtEl>
                                          <p:spTgt spid="7">
                                            <p:txEl>
                                              <p:pRg st="4" end="4"/>
                                            </p:txEl>
                                          </p:spTgt>
                                        </p:tgtEl>
                                      </p:cBhvr>
                                    </p:animEffect>
                                    <p:anim calcmode="lin" valueType="num">
                                      <p:cBhvr>
                                        <p:cTn id="4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251520" y="1484784"/>
            <a:ext cx="7632848" cy="432048"/>
          </a:xfrm>
        </p:spPr>
        <p:txBody>
          <a:bodyPr/>
          <a:lstStyle/>
          <a:p>
            <a:pPr marL="0" indent="0" algn="ctr">
              <a:buNone/>
            </a:pPr>
            <a:r>
              <a:rPr lang="en-AU" sz="2800" i="1" dirty="0">
                <a:solidFill>
                  <a:schemeClr val="tx1">
                    <a:lumMod val="50000"/>
                    <a:lumOff val="50000"/>
                  </a:schemeClr>
                </a:solidFill>
              </a:rPr>
              <a:t>Water – Related Environmental Problems</a:t>
            </a:r>
            <a:endParaRPr lang="en-US" sz="2800" dirty="0">
              <a:solidFill>
                <a:schemeClr val="tx1">
                  <a:lumMod val="50000"/>
                  <a:lumOff val="50000"/>
                </a:schemeClr>
              </a:solidFill>
            </a:endParaRPr>
          </a:p>
        </p:txBody>
      </p:sp>
      <p:sp>
        <p:nvSpPr>
          <p:cNvPr id="7" name="Content Placeholder 2"/>
          <p:cNvSpPr>
            <a:spLocks noGrp="1"/>
          </p:cNvSpPr>
          <p:nvPr>
            <p:ph idx="4294967295"/>
          </p:nvPr>
        </p:nvSpPr>
        <p:spPr>
          <a:xfrm>
            <a:off x="323528" y="1988840"/>
            <a:ext cx="4608512" cy="4608512"/>
          </a:xfrm>
        </p:spPr>
        <p:txBody>
          <a:bodyPr/>
          <a:lstStyle/>
          <a:p>
            <a:pPr>
              <a:spcBef>
                <a:spcPts val="600"/>
              </a:spcBef>
            </a:pPr>
            <a:r>
              <a:rPr lang="en-US" sz="1600" dirty="0"/>
              <a:t>Acid Rain </a:t>
            </a:r>
          </a:p>
          <a:p>
            <a:pPr lvl="0">
              <a:spcBef>
                <a:spcPts val="600"/>
              </a:spcBef>
            </a:pPr>
            <a:r>
              <a:rPr lang="en-US" sz="1600" dirty="0"/>
              <a:t>The burning of fossil fuel, the natural process of lightening and volcanoes, chimneys of factories and automobiles leads to the atmospheric emission of CO2, </a:t>
            </a:r>
            <a:r>
              <a:rPr lang="en-US" sz="1600" dirty="0" err="1"/>
              <a:t>NOx</a:t>
            </a:r>
            <a:r>
              <a:rPr lang="en-US" sz="1600" dirty="0"/>
              <a:t> and Sox. These gases react with water and oxygen to make carbonic sulfuric and nitric acids.</a:t>
            </a:r>
          </a:p>
          <a:p>
            <a:pPr lvl="0">
              <a:spcBef>
                <a:spcPts val="600"/>
              </a:spcBef>
            </a:pPr>
            <a:r>
              <a:rPr lang="en-US" sz="1600" dirty="0"/>
              <a:t>It is the precipitation of 5.6 </a:t>
            </a:r>
            <a:r>
              <a:rPr lang="en-US" sz="1600" dirty="0" err="1"/>
              <a:t>pH.</a:t>
            </a:r>
            <a:endParaRPr lang="en-US" sz="1600" dirty="0"/>
          </a:p>
          <a:p>
            <a:pPr>
              <a:spcBef>
                <a:spcPts val="600"/>
              </a:spcBef>
            </a:pPr>
            <a:r>
              <a:rPr lang="en-US" sz="1600" dirty="0"/>
              <a:t> </a:t>
            </a:r>
          </a:p>
          <a:p>
            <a:pPr>
              <a:spcBef>
                <a:spcPts val="600"/>
              </a:spcBef>
            </a:pPr>
            <a:r>
              <a:rPr lang="en-US" sz="1600" dirty="0"/>
              <a:t>The deposition of acids can:</a:t>
            </a:r>
          </a:p>
          <a:p>
            <a:pPr lvl="0">
              <a:spcBef>
                <a:spcPts val="600"/>
              </a:spcBef>
            </a:pPr>
            <a:r>
              <a:rPr lang="en-US" sz="1600" dirty="0"/>
              <a:t>Damage forests and soils </a:t>
            </a:r>
          </a:p>
          <a:p>
            <a:pPr lvl="0">
              <a:spcBef>
                <a:spcPts val="600"/>
              </a:spcBef>
            </a:pPr>
            <a:r>
              <a:rPr lang="en-US" sz="1600" dirty="0"/>
              <a:t>Causes acidification of water bodies</a:t>
            </a:r>
          </a:p>
          <a:p>
            <a:pPr lvl="0">
              <a:spcBef>
                <a:spcPts val="600"/>
              </a:spcBef>
            </a:pPr>
            <a:r>
              <a:rPr lang="en-US" sz="1600" dirty="0"/>
              <a:t>Disturb wildlife</a:t>
            </a:r>
          </a:p>
          <a:p>
            <a:pPr lvl="0">
              <a:spcBef>
                <a:spcPts val="600"/>
              </a:spcBef>
            </a:pPr>
            <a:r>
              <a:rPr lang="en-US" sz="1600" dirty="0"/>
              <a:t>Impact on human health</a:t>
            </a:r>
          </a:p>
          <a:p>
            <a:pPr lvl="0">
              <a:spcBef>
                <a:spcPts val="600"/>
              </a:spcBef>
            </a:pPr>
            <a:r>
              <a:rPr lang="en-US" sz="1600" dirty="0"/>
              <a:t>Erode of </a:t>
            </a:r>
            <a:r>
              <a:rPr lang="en-US" sz="1600" dirty="0" err="1"/>
              <a:t>stons</a:t>
            </a:r>
            <a:r>
              <a:rPr lang="en-US" sz="1600" dirty="0"/>
              <a:t>, rocks, steel, metals and paints to peel off </a:t>
            </a:r>
          </a:p>
        </p:txBody>
      </p:sp>
      <p:pic>
        <p:nvPicPr>
          <p:cNvPr id="9" name="Picture 8"/>
          <p:cNvPicPr/>
          <p:nvPr/>
        </p:nvPicPr>
        <p:blipFill>
          <a:blip r:embed="rId2" cstate="print">
            <a:extLst>
              <a:ext uri="{28A0092B-C50C-407E-A947-70E740481C1C}">
                <a14:useLocalDpi xmlns:a14="http://schemas.microsoft.com/office/drawing/2010/main" val="0"/>
              </a:ext>
            </a:extLst>
          </a:blip>
          <a:srcRect l="55235" t="3336" b="17716"/>
          <a:stretch>
            <a:fillRect/>
          </a:stretch>
        </p:blipFill>
        <p:spPr>
          <a:xfrm>
            <a:off x="4939818" y="1988840"/>
            <a:ext cx="3808646" cy="4536504"/>
          </a:xfrm>
          <a:prstGeom prst="rect">
            <a:avLst/>
          </a:prstGeom>
        </p:spPr>
      </p:pic>
    </p:spTree>
    <p:extLst>
      <p:ext uri="{BB962C8B-B14F-4D97-AF65-F5344CB8AC3E}">
        <p14:creationId xmlns:p14="http://schemas.microsoft.com/office/powerpoint/2010/main" val="3941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1000"/>
                                        <p:tgtEl>
                                          <p:spTgt spid="7">
                                            <p:txEl>
                                              <p:pRg st="1" end="1"/>
                                            </p:txEl>
                                          </p:spTgt>
                                        </p:tgtEl>
                                      </p:cBhvr>
                                    </p:animEffect>
                                    <p:anim calcmode="lin" valueType="num">
                                      <p:cBhvr>
                                        <p:cTn id="2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1000"/>
                                        <p:tgtEl>
                                          <p:spTgt spid="7">
                                            <p:txEl>
                                              <p:pRg st="2" end="2"/>
                                            </p:txEl>
                                          </p:spTgt>
                                        </p:tgtEl>
                                      </p:cBhvr>
                                    </p:animEffect>
                                    <p:anim calcmode="lin" valueType="num">
                                      <p:cBhvr>
                                        <p:cTn id="3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1000"/>
                                        <p:tgtEl>
                                          <p:spTgt spid="7">
                                            <p:txEl>
                                              <p:pRg st="3" end="3"/>
                                            </p:txEl>
                                          </p:spTgt>
                                        </p:tgtEl>
                                      </p:cBhvr>
                                    </p:animEffect>
                                    <p:anim calcmode="lin" valueType="num">
                                      <p:cBhvr>
                                        <p:cTn id="4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1000"/>
                                        <p:tgtEl>
                                          <p:spTgt spid="7">
                                            <p:txEl>
                                              <p:pRg st="4" end="4"/>
                                            </p:txEl>
                                          </p:spTgt>
                                        </p:tgtEl>
                                      </p:cBhvr>
                                    </p:animEffect>
                                    <p:anim calcmode="lin" valueType="num">
                                      <p:cBhvr>
                                        <p:cTn id="4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7">
                                            <p:txEl>
                                              <p:pRg st="5" end="5"/>
                                            </p:txEl>
                                          </p:spTgt>
                                        </p:tgtEl>
                                        <p:attrNameLst>
                                          <p:attrName>style.visibility</p:attrName>
                                        </p:attrNameLst>
                                      </p:cBhvr>
                                      <p:to>
                                        <p:strVal val="visible"/>
                                      </p:to>
                                    </p:set>
                                    <p:animEffect transition="in" filter="fade">
                                      <p:cBhvr>
                                        <p:cTn id="54" dur="1000"/>
                                        <p:tgtEl>
                                          <p:spTgt spid="7">
                                            <p:txEl>
                                              <p:pRg st="5" end="5"/>
                                            </p:txEl>
                                          </p:spTgt>
                                        </p:tgtEl>
                                      </p:cBhvr>
                                    </p:animEffect>
                                    <p:anim calcmode="lin" valueType="num">
                                      <p:cBhvr>
                                        <p:cTn id="5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Effect transition="in" filter="fade">
                                      <p:cBhvr>
                                        <p:cTn id="61" dur="1000"/>
                                        <p:tgtEl>
                                          <p:spTgt spid="7">
                                            <p:txEl>
                                              <p:pRg st="6" end="6"/>
                                            </p:txEl>
                                          </p:spTgt>
                                        </p:tgtEl>
                                      </p:cBhvr>
                                    </p:animEffect>
                                    <p:anim calcmode="lin" valueType="num">
                                      <p:cBhvr>
                                        <p:cTn id="6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7">
                                            <p:txEl>
                                              <p:pRg st="7" end="7"/>
                                            </p:txEl>
                                          </p:spTgt>
                                        </p:tgtEl>
                                        <p:attrNameLst>
                                          <p:attrName>style.visibility</p:attrName>
                                        </p:attrNameLst>
                                      </p:cBhvr>
                                      <p:to>
                                        <p:strVal val="visible"/>
                                      </p:to>
                                    </p:set>
                                    <p:animEffect transition="in" filter="fade">
                                      <p:cBhvr>
                                        <p:cTn id="68" dur="1000"/>
                                        <p:tgtEl>
                                          <p:spTgt spid="7">
                                            <p:txEl>
                                              <p:pRg st="7" end="7"/>
                                            </p:txEl>
                                          </p:spTgt>
                                        </p:tgtEl>
                                      </p:cBhvr>
                                    </p:animEffect>
                                    <p:anim calcmode="lin" valueType="num">
                                      <p:cBhvr>
                                        <p:cTn id="6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7">
                                            <p:txEl>
                                              <p:pRg st="8" end="8"/>
                                            </p:txEl>
                                          </p:spTgt>
                                        </p:tgtEl>
                                        <p:attrNameLst>
                                          <p:attrName>style.visibility</p:attrName>
                                        </p:attrNameLst>
                                      </p:cBhvr>
                                      <p:to>
                                        <p:strVal val="visible"/>
                                      </p:to>
                                    </p:set>
                                    <p:animEffect transition="in" filter="fade">
                                      <p:cBhvr>
                                        <p:cTn id="75" dur="1000"/>
                                        <p:tgtEl>
                                          <p:spTgt spid="7">
                                            <p:txEl>
                                              <p:pRg st="8" end="8"/>
                                            </p:txEl>
                                          </p:spTgt>
                                        </p:tgtEl>
                                      </p:cBhvr>
                                    </p:animEffect>
                                    <p:anim calcmode="lin" valueType="num">
                                      <p:cBhvr>
                                        <p:cTn id="7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7">
                                            <p:txEl>
                                              <p:pRg st="9" end="9"/>
                                            </p:txEl>
                                          </p:spTgt>
                                        </p:tgtEl>
                                        <p:attrNameLst>
                                          <p:attrName>style.visibility</p:attrName>
                                        </p:attrNameLst>
                                      </p:cBhvr>
                                      <p:to>
                                        <p:strVal val="visible"/>
                                      </p:to>
                                    </p:set>
                                    <p:animEffect transition="in" filter="fade">
                                      <p:cBhvr>
                                        <p:cTn id="82" dur="1000"/>
                                        <p:tgtEl>
                                          <p:spTgt spid="7">
                                            <p:txEl>
                                              <p:pRg st="9" end="9"/>
                                            </p:txEl>
                                          </p:spTgt>
                                        </p:tgtEl>
                                      </p:cBhvr>
                                    </p:animEffect>
                                    <p:anim calcmode="lin" valueType="num">
                                      <p:cBhvr>
                                        <p:cTn id="83"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84"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9"/>
                                        </p:tgtEl>
                                        <p:attrNameLst>
                                          <p:attrName>style.visibility</p:attrName>
                                        </p:attrNameLst>
                                      </p:cBhvr>
                                      <p:to>
                                        <p:strVal val="visible"/>
                                      </p:to>
                                    </p:set>
                                    <p:anim calcmode="lin" valueType="num">
                                      <p:cBhvr additive="base">
                                        <p:cTn id="89" dur="500" fill="hold"/>
                                        <p:tgtEl>
                                          <p:spTgt spid="9"/>
                                        </p:tgtEl>
                                        <p:attrNameLst>
                                          <p:attrName>ppt_x</p:attrName>
                                        </p:attrNameLst>
                                      </p:cBhvr>
                                      <p:tavLst>
                                        <p:tav tm="0">
                                          <p:val>
                                            <p:strVal val="#ppt_x"/>
                                          </p:val>
                                        </p:tav>
                                        <p:tav tm="100000">
                                          <p:val>
                                            <p:strVal val="#ppt_x"/>
                                          </p:val>
                                        </p:tav>
                                      </p:tavLst>
                                    </p:anim>
                                    <p:anim calcmode="lin" valueType="num">
                                      <p:cBhvr additive="base">
                                        <p:cTn id="9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dissolve">
                                      <p:cBhvr>
                                        <p:cTn id="9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251520" y="1484784"/>
            <a:ext cx="7632848" cy="432048"/>
          </a:xfrm>
        </p:spPr>
        <p:txBody>
          <a:bodyPr/>
          <a:lstStyle/>
          <a:p>
            <a:pPr marL="0" indent="0" algn="ctr">
              <a:buNone/>
            </a:pPr>
            <a:r>
              <a:rPr lang="en-AU" sz="2800" i="1" dirty="0">
                <a:solidFill>
                  <a:schemeClr val="tx1">
                    <a:lumMod val="50000"/>
                    <a:lumOff val="50000"/>
                  </a:schemeClr>
                </a:solidFill>
              </a:rPr>
              <a:t>Economic Impacts</a:t>
            </a:r>
            <a:endParaRPr lang="en-US" sz="2800" dirty="0">
              <a:solidFill>
                <a:schemeClr val="tx1">
                  <a:lumMod val="50000"/>
                  <a:lumOff val="50000"/>
                </a:schemeClr>
              </a:solidFill>
            </a:endParaRPr>
          </a:p>
        </p:txBody>
      </p:sp>
      <p:sp>
        <p:nvSpPr>
          <p:cNvPr id="7" name="Content Placeholder 2"/>
          <p:cNvSpPr>
            <a:spLocks noGrp="1"/>
          </p:cNvSpPr>
          <p:nvPr>
            <p:ph idx="4294967295"/>
          </p:nvPr>
        </p:nvSpPr>
        <p:spPr>
          <a:xfrm>
            <a:off x="467544" y="1988840"/>
            <a:ext cx="1368152" cy="360040"/>
          </a:xfrm>
        </p:spPr>
        <p:txBody>
          <a:bodyPr/>
          <a:lstStyle/>
          <a:p>
            <a:pPr>
              <a:buNone/>
            </a:pPr>
            <a:r>
              <a:rPr lang="en-US" sz="1800" dirty="0"/>
              <a:t>Acid Rain </a:t>
            </a:r>
          </a:p>
          <a:p>
            <a:pPr lvl="0"/>
            <a:endParaRPr lang="en-US" dirty="0"/>
          </a:p>
        </p:txBody>
      </p:sp>
      <p:sp>
        <p:nvSpPr>
          <p:cNvPr id="9" name="Content Placeholder 2"/>
          <p:cNvSpPr>
            <a:spLocks noGrp="1"/>
          </p:cNvSpPr>
          <p:nvPr>
            <p:ph idx="4294967295"/>
          </p:nvPr>
        </p:nvSpPr>
        <p:spPr>
          <a:xfrm>
            <a:off x="467544" y="2348880"/>
            <a:ext cx="7992888" cy="4176464"/>
          </a:xfrm>
        </p:spPr>
        <p:txBody>
          <a:bodyPr/>
          <a:lstStyle/>
          <a:p>
            <a:pPr lvl="0">
              <a:spcBef>
                <a:spcPts val="1200"/>
              </a:spcBef>
            </a:pPr>
            <a:r>
              <a:rPr lang="en-US" sz="1800" dirty="0"/>
              <a:t>The burning of fossil fuel, the natural process of lightening and volcanoes, chimneys of factories and automobiles leads to the atmospheric emission of CO2, </a:t>
            </a:r>
            <a:r>
              <a:rPr lang="en-US" sz="1800" dirty="0" err="1"/>
              <a:t>NOx</a:t>
            </a:r>
            <a:r>
              <a:rPr lang="en-US" sz="1800" dirty="0"/>
              <a:t> and Sox. These gases react with water and oxygen to make carbonic sulfuric and nitric acids.</a:t>
            </a:r>
          </a:p>
          <a:p>
            <a:pPr lvl="0">
              <a:spcBef>
                <a:spcPts val="1200"/>
              </a:spcBef>
            </a:pPr>
            <a:r>
              <a:rPr lang="en-US" sz="1800" dirty="0"/>
              <a:t>It is the precipitation of 5.6 </a:t>
            </a:r>
            <a:r>
              <a:rPr lang="en-US" sz="1800" dirty="0" err="1"/>
              <a:t>pH.</a:t>
            </a:r>
            <a:r>
              <a:rPr lang="en-US" sz="1800" dirty="0"/>
              <a:t> </a:t>
            </a:r>
          </a:p>
          <a:p>
            <a:pPr lvl="0">
              <a:spcBef>
                <a:spcPts val="1200"/>
              </a:spcBef>
            </a:pPr>
            <a:r>
              <a:rPr lang="en-US" sz="1800" dirty="0"/>
              <a:t>Acid Rain = acidic water = less fish = less money for fisherman= less money to spend and there for affecting the economy.</a:t>
            </a:r>
          </a:p>
          <a:p>
            <a:pPr lvl="0">
              <a:spcBef>
                <a:spcPts val="1200"/>
              </a:spcBef>
            </a:pPr>
            <a:r>
              <a:rPr lang="en-US" sz="1800" dirty="0"/>
              <a:t>Acid Rain = damaged buildings = claims on insurance = less money for insurance company and there for affecting the economy.</a:t>
            </a:r>
          </a:p>
          <a:p>
            <a:pPr lvl="0">
              <a:spcBef>
                <a:spcPts val="1200"/>
              </a:spcBef>
            </a:pPr>
            <a:r>
              <a:rPr lang="en-US" sz="1800" dirty="0"/>
              <a:t>The economic cost of property damage caused by </a:t>
            </a:r>
            <a:r>
              <a:rPr lang="en-US" sz="1800" dirty="0" err="1"/>
              <a:t>suplhur</a:t>
            </a:r>
            <a:r>
              <a:rPr lang="en-US" sz="1800" dirty="0"/>
              <a:t> dioxide.</a:t>
            </a:r>
          </a:p>
          <a:p>
            <a:pPr lvl="0">
              <a:spcBef>
                <a:spcPts val="1200"/>
              </a:spcBef>
            </a:pPr>
            <a:r>
              <a:rPr lang="en-US" sz="1800" dirty="0"/>
              <a:t>While the costs of reducing automobile emissions nitrous oxides are higher.</a:t>
            </a:r>
            <a:endParaRPr lang="en-US" dirty="0"/>
          </a:p>
        </p:txBody>
      </p:sp>
    </p:spTree>
    <p:extLst>
      <p:ext uri="{BB962C8B-B14F-4D97-AF65-F5344CB8AC3E}">
        <p14:creationId xmlns:p14="http://schemas.microsoft.com/office/powerpoint/2010/main" val="4931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fade">
                                      <p:cBhvr>
                                        <p:cTn id="26" dur="1000"/>
                                        <p:tgtEl>
                                          <p:spTgt spid="9">
                                            <p:txEl>
                                              <p:pRg st="0" end="0"/>
                                            </p:txEl>
                                          </p:spTgt>
                                        </p:tgtEl>
                                      </p:cBhvr>
                                    </p:animEffect>
                                    <p:anim calcmode="lin" valueType="num">
                                      <p:cBhvr>
                                        <p:cTn id="2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1000"/>
                                        <p:tgtEl>
                                          <p:spTgt spid="9">
                                            <p:txEl>
                                              <p:pRg st="1" end="1"/>
                                            </p:txEl>
                                          </p:spTgt>
                                        </p:tgtEl>
                                      </p:cBhvr>
                                    </p:animEffect>
                                    <p:anim calcmode="lin" valueType="num">
                                      <p:cBhvr>
                                        <p:cTn id="34"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1000"/>
                                        <p:tgtEl>
                                          <p:spTgt spid="9">
                                            <p:txEl>
                                              <p:pRg st="2" end="2"/>
                                            </p:txEl>
                                          </p:spTgt>
                                        </p:tgtEl>
                                      </p:cBhvr>
                                    </p:animEffect>
                                    <p:anim calcmode="lin" valueType="num">
                                      <p:cBhvr>
                                        <p:cTn id="41"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animEffect transition="in" filter="fade">
                                      <p:cBhvr>
                                        <p:cTn id="47" dur="1000"/>
                                        <p:tgtEl>
                                          <p:spTgt spid="9">
                                            <p:txEl>
                                              <p:pRg st="3" end="3"/>
                                            </p:txEl>
                                          </p:spTgt>
                                        </p:tgtEl>
                                      </p:cBhvr>
                                    </p:animEffect>
                                    <p:anim calcmode="lin" valueType="num">
                                      <p:cBhvr>
                                        <p:cTn id="4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
                                            <p:txEl>
                                              <p:pRg st="4" end="4"/>
                                            </p:txEl>
                                          </p:spTgt>
                                        </p:tgtEl>
                                        <p:attrNameLst>
                                          <p:attrName>style.visibility</p:attrName>
                                        </p:attrNameLst>
                                      </p:cBhvr>
                                      <p:to>
                                        <p:strVal val="visible"/>
                                      </p:to>
                                    </p:set>
                                    <p:animEffect transition="in" filter="fade">
                                      <p:cBhvr>
                                        <p:cTn id="54" dur="1000"/>
                                        <p:tgtEl>
                                          <p:spTgt spid="9">
                                            <p:txEl>
                                              <p:pRg st="4" end="4"/>
                                            </p:txEl>
                                          </p:spTgt>
                                        </p:tgtEl>
                                      </p:cBhvr>
                                    </p:animEffect>
                                    <p:anim calcmode="lin" valueType="num">
                                      <p:cBhvr>
                                        <p:cTn id="55"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9">
                                            <p:txEl>
                                              <p:pRg st="5" end="5"/>
                                            </p:txEl>
                                          </p:spTgt>
                                        </p:tgtEl>
                                        <p:attrNameLst>
                                          <p:attrName>style.visibility</p:attrName>
                                        </p:attrNameLst>
                                      </p:cBhvr>
                                      <p:to>
                                        <p:strVal val="visible"/>
                                      </p:to>
                                    </p:set>
                                    <p:animEffect transition="in" filter="fade">
                                      <p:cBhvr>
                                        <p:cTn id="61" dur="1000"/>
                                        <p:tgtEl>
                                          <p:spTgt spid="9">
                                            <p:txEl>
                                              <p:pRg st="5" end="5"/>
                                            </p:txEl>
                                          </p:spTgt>
                                        </p:tgtEl>
                                      </p:cBhvr>
                                    </p:animEffect>
                                    <p:anim calcmode="lin" valueType="num">
                                      <p:cBhvr>
                                        <p:cTn id="62"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63"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build="p"/>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6" name="Title 1"/>
          <p:cNvSpPr>
            <a:spLocks noGrp="1"/>
          </p:cNvSpPr>
          <p:nvPr>
            <p:ph type="title" idx="4294967295"/>
          </p:nvPr>
        </p:nvSpPr>
        <p:spPr>
          <a:xfrm>
            <a:off x="539552" y="1702197"/>
            <a:ext cx="7416824" cy="574675"/>
          </a:xfrm>
        </p:spPr>
        <p:txBody>
          <a:bodyPr/>
          <a:lstStyle/>
          <a:p>
            <a:pPr algn="ctr" eaLnBrk="1" hangingPunct="1"/>
            <a:r>
              <a:rPr lang="en-US" sz="2400" b="1" dirty="0"/>
              <a:t>Definition of Corporate Social Responsibility</a:t>
            </a:r>
            <a:endParaRPr lang="en-US" sz="3200" b="1" dirty="0">
              <a:ea typeface="ＭＳ Ｐゴシック" pitchFamily="34" charset="-128"/>
            </a:endParaRPr>
          </a:p>
        </p:txBody>
      </p:sp>
      <p:pic>
        <p:nvPicPr>
          <p:cNvPr id="7" name="Picture 2" descr="F:\icsa presentation\PIC 1.wmf"/>
          <p:cNvPicPr>
            <a:picLocks noChangeAspect="1" noChangeArrowheads="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242064" y="2780928"/>
            <a:ext cx="2432368" cy="3001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Cloud Callout 7"/>
          <p:cNvSpPr/>
          <p:nvPr/>
        </p:nvSpPr>
        <p:spPr>
          <a:xfrm rot="15166723">
            <a:off x="1692780" y="2465402"/>
            <a:ext cx="2175904" cy="2661322"/>
          </a:xfrm>
          <a:prstGeom prst="cloudCallout">
            <a:avLst>
              <a:gd name="adj1" fmla="val -51991"/>
              <a:gd name="adj2" fmla="val 110906"/>
            </a:avLst>
          </a:prstGeom>
          <a:ln/>
        </p:spPr>
        <p:style>
          <a:lnRef idx="1">
            <a:schemeClr val="dk1"/>
          </a:lnRef>
          <a:fillRef idx="2">
            <a:schemeClr val="dk1"/>
          </a:fillRef>
          <a:effectRef idx="1">
            <a:schemeClr val="dk1"/>
          </a:effectRef>
          <a:fontRef idx="minor">
            <a:schemeClr val="dk1"/>
          </a:fontRef>
        </p:style>
        <p:txBody>
          <a:bodyPr anchor="ctr"/>
          <a:lstStyle/>
          <a:p>
            <a:pPr algn="ctr">
              <a:defRPr/>
            </a:pPr>
            <a:endParaRPr lang="en-US" dirty="0"/>
          </a:p>
        </p:txBody>
      </p:sp>
      <p:sp>
        <p:nvSpPr>
          <p:cNvPr id="9" name="Rectangle 8"/>
          <p:cNvSpPr/>
          <p:nvPr/>
        </p:nvSpPr>
        <p:spPr>
          <a:xfrm>
            <a:off x="1846336" y="3140968"/>
            <a:ext cx="1933576" cy="1323439"/>
          </a:xfrm>
          <a:prstGeom prst="rect">
            <a:avLst/>
          </a:prstGeom>
        </p:spPr>
        <p:txBody>
          <a:bodyPr wrap="square">
            <a:spAutoFit/>
          </a:bodyPr>
          <a:lstStyle/>
          <a:p>
            <a:pPr algn="ctr"/>
            <a:r>
              <a:rPr lang="en-US" sz="1600" b="1" dirty="0">
                <a:latin typeface="Arial" pitchFamily="34" charset="0"/>
                <a:cs typeface="Arial" pitchFamily="34" charset="0"/>
              </a:rPr>
              <a:t>CSR! Is that really for me? So technical, very expensive!!</a:t>
            </a:r>
          </a:p>
          <a:p>
            <a:pPr algn="ctr"/>
            <a:r>
              <a:rPr lang="en-US" sz="1600" b="1" dirty="0">
                <a:latin typeface="Arial" pitchFamily="34" charset="0"/>
                <a:cs typeface="Arial" pitchFamily="34" charset="0"/>
              </a:rPr>
              <a:t>I’m overwhelmed</a:t>
            </a:r>
          </a:p>
        </p:txBody>
      </p:sp>
    </p:spTree>
    <p:extLst>
      <p:ext uri="{BB962C8B-B14F-4D97-AF65-F5344CB8AC3E}">
        <p14:creationId xmlns:p14="http://schemas.microsoft.com/office/powerpoint/2010/main" val="182538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251520" y="1556792"/>
            <a:ext cx="7632848" cy="432048"/>
          </a:xfrm>
        </p:spPr>
        <p:txBody>
          <a:bodyPr/>
          <a:lstStyle/>
          <a:p>
            <a:pPr marL="0" indent="0" algn="ctr">
              <a:buNone/>
            </a:pPr>
            <a:r>
              <a:rPr lang="en-AU" sz="2800" i="1" dirty="0">
                <a:solidFill>
                  <a:schemeClr val="tx1">
                    <a:lumMod val="50000"/>
                    <a:lumOff val="50000"/>
                  </a:schemeClr>
                </a:solidFill>
              </a:rPr>
              <a:t>Marine Pollution and Acidification</a:t>
            </a:r>
            <a:endParaRPr lang="en-US" sz="2800" dirty="0">
              <a:solidFill>
                <a:schemeClr val="tx1">
                  <a:lumMod val="50000"/>
                  <a:lumOff val="50000"/>
                </a:schemeClr>
              </a:solidFill>
            </a:endParaRPr>
          </a:p>
        </p:txBody>
      </p:sp>
      <p:sp>
        <p:nvSpPr>
          <p:cNvPr id="7" name="Content Placeholder 2"/>
          <p:cNvSpPr>
            <a:spLocks noGrp="1"/>
          </p:cNvSpPr>
          <p:nvPr>
            <p:ph idx="4294967295"/>
          </p:nvPr>
        </p:nvSpPr>
        <p:spPr>
          <a:xfrm>
            <a:off x="467544" y="2276872"/>
            <a:ext cx="7992888" cy="3024336"/>
          </a:xfrm>
        </p:spPr>
        <p:txBody>
          <a:bodyPr/>
          <a:lstStyle/>
          <a:p>
            <a:pPr lvl="0"/>
            <a:r>
              <a:rPr lang="en-US" sz="2400" dirty="0"/>
              <a:t>Marine Pollution is due to the different factors, which are inefficient and / or inadequate waste water treatment, urban run-off, </a:t>
            </a:r>
            <a:r>
              <a:rPr lang="en-US" sz="2400" dirty="0" err="1"/>
              <a:t>eutrophication</a:t>
            </a:r>
            <a:r>
              <a:rPr lang="en-US" sz="2400" dirty="0"/>
              <a:t>, solid materials, especially plastic, create a huge nuisance.</a:t>
            </a:r>
          </a:p>
          <a:p>
            <a:pPr lvl="0"/>
            <a:r>
              <a:rPr lang="en-US" sz="2400" dirty="0"/>
              <a:t>On the other hand, Marine acidification refers to the effect of anthropogenic carbon dioxide on the pH of the oceans</a:t>
            </a:r>
          </a:p>
        </p:txBody>
      </p:sp>
    </p:spTree>
    <p:extLst>
      <p:ext uri="{BB962C8B-B14F-4D97-AF65-F5344CB8AC3E}">
        <p14:creationId xmlns:p14="http://schemas.microsoft.com/office/powerpoint/2010/main" val="219989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1000"/>
                                        <p:tgtEl>
                                          <p:spTgt spid="7">
                                            <p:txEl>
                                              <p:pRg st="1" end="1"/>
                                            </p:txEl>
                                          </p:spTgt>
                                        </p:tgtEl>
                                      </p:cBhvr>
                                    </p:animEffect>
                                    <p:anim calcmode="lin" valueType="num">
                                      <p:cBhvr>
                                        <p:cTn id="2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251520" y="1556792"/>
            <a:ext cx="7632848" cy="432048"/>
          </a:xfrm>
        </p:spPr>
        <p:txBody>
          <a:bodyPr/>
          <a:lstStyle/>
          <a:p>
            <a:pPr marL="0" indent="0" algn="ctr">
              <a:buNone/>
            </a:pPr>
            <a:r>
              <a:rPr lang="en-AU" sz="2800" i="1" dirty="0">
                <a:solidFill>
                  <a:schemeClr val="tx1">
                    <a:lumMod val="50000"/>
                    <a:lumOff val="50000"/>
                  </a:schemeClr>
                </a:solidFill>
              </a:rPr>
              <a:t>Economic Impacts</a:t>
            </a:r>
            <a:endParaRPr lang="en-US" sz="2800" dirty="0">
              <a:solidFill>
                <a:schemeClr val="tx1">
                  <a:lumMod val="50000"/>
                  <a:lumOff val="50000"/>
                </a:schemeClr>
              </a:solidFill>
            </a:endParaRPr>
          </a:p>
        </p:txBody>
      </p:sp>
      <p:sp>
        <p:nvSpPr>
          <p:cNvPr id="7" name="Content Placeholder 2"/>
          <p:cNvSpPr>
            <a:spLocks noGrp="1"/>
          </p:cNvSpPr>
          <p:nvPr>
            <p:ph idx="4294967295"/>
          </p:nvPr>
        </p:nvSpPr>
        <p:spPr>
          <a:xfrm>
            <a:off x="467544" y="2204864"/>
            <a:ext cx="7992888" cy="4176464"/>
          </a:xfrm>
        </p:spPr>
        <p:txBody>
          <a:bodyPr/>
          <a:lstStyle/>
          <a:p>
            <a:pPr lvl="0"/>
            <a:r>
              <a:rPr lang="en-US" sz="2200" dirty="0"/>
              <a:t>Economic loss in commercial fisheries like mollusks and potentially reduce harvests of economically important predators</a:t>
            </a:r>
          </a:p>
          <a:p>
            <a:pPr lvl="0"/>
            <a:r>
              <a:rPr lang="en-US" sz="2200" dirty="0"/>
              <a:t>The catch, net and other equipment could be contaminated by oil containers, paint tins, oil filters and other chemicals.</a:t>
            </a:r>
          </a:p>
          <a:p>
            <a:pPr lvl="0"/>
            <a:r>
              <a:rPr lang="en-US" sz="2200" dirty="0"/>
              <a:t>Large items such as wires and old nets may be collected off the seabed and may damage the nets.</a:t>
            </a:r>
          </a:p>
          <a:p>
            <a:pPr lvl="0"/>
            <a:r>
              <a:rPr lang="en-US" sz="2200" dirty="0"/>
              <a:t>If 50% of the Shetland fishing fleet was affected in the same way, which affect the income of local industries. </a:t>
            </a:r>
          </a:p>
          <a:p>
            <a:pPr lvl="0">
              <a:buNone/>
            </a:pPr>
            <a:endParaRPr lang="en-US" sz="1800" dirty="0"/>
          </a:p>
        </p:txBody>
      </p:sp>
    </p:spTree>
    <p:extLst>
      <p:ext uri="{BB962C8B-B14F-4D97-AF65-F5344CB8AC3E}">
        <p14:creationId xmlns:p14="http://schemas.microsoft.com/office/powerpoint/2010/main" val="117370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1000"/>
                                        <p:tgtEl>
                                          <p:spTgt spid="7">
                                            <p:txEl>
                                              <p:pRg st="1" end="1"/>
                                            </p:txEl>
                                          </p:spTgt>
                                        </p:tgtEl>
                                      </p:cBhvr>
                                    </p:animEffect>
                                    <p:anim calcmode="lin" valueType="num">
                                      <p:cBhvr>
                                        <p:cTn id="2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1000"/>
                                        <p:tgtEl>
                                          <p:spTgt spid="7">
                                            <p:txEl>
                                              <p:pRg st="2" end="2"/>
                                            </p:txEl>
                                          </p:spTgt>
                                        </p:tgtEl>
                                      </p:cBhvr>
                                    </p:animEffect>
                                    <p:anim calcmode="lin" valueType="num">
                                      <p:cBhvr>
                                        <p:cTn id="3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1000"/>
                                        <p:tgtEl>
                                          <p:spTgt spid="7">
                                            <p:txEl>
                                              <p:pRg st="3" end="3"/>
                                            </p:txEl>
                                          </p:spTgt>
                                        </p:tgtEl>
                                      </p:cBhvr>
                                    </p:animEffect>
                                    <p:anim calcmode="lin" valueType="num">
                                      <p:cBhvr>
                                        <p:cTn id="4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251520" y="1484784"/>
            <a:ext cx="7056784" cy="432048"/>
          </a:xfrm>
        </p:spPr>
        <p:txBody>
          <a:bodyPr/>
          <a:lstStyle/>
          <a:p>
            <a:pPr marL="0" indent="0" algn="just">
              <a:buNone/>
            </a:pPr>
            <a:r>
              <a:rPr lang="en-AU" sz="2800" i="1" dirty="0">
                <a:solidFill>
                  <a:schemeClr val="tx1">
                    <a:lumMod val="50000"/>
                    <a:lumOff val="50000"/>
                  </a:schemeClr>
                </a:solidFill>
              </a:rPr>
              <a:t>Land Related Environmental Problems</a:t>
            </a:r>
            <a:endParaRPr lang="en-US" sz="2800" dirty="0">
              <a:solidFill>
                <a:schemeClr val="tx1">
                  <a:lumMod val="50000"/>
                  <a:lumOff val="50000"/>
                </a:schemeClr>
              </a:solidFill>
            </a:endParaRPr>
          </a:p>
        </p:txBody>
      </p:sp>
      <p:sp>
        <p:nvSpPr>
          <p:cNvPr id="9" name="Content Placeholder 2"/>
          <p:cNvSpPr>
            <a:spLocks noGrp="1"/>
          </p:cNvSpPr>
          <p:nvPr>
            <p:ph idx="4294967295"/>
          </p:nvPr>
        </p:nvSpPr>
        <p:spPr>
          <a:xfrm>
            <a:off x="467544" y="2132856"/>
            <a:ext cx="7992888" cy="4176464"/>
          </a:xfrm>
        </p:spPr>
        <p:txBody>
          <a:bodyPr/>
          <a:lstStyle/>
          <a:p>
            <a:pPr>
              <a:spcBef>
                <a:spcPts val="600"/>
              </a:spcBef>
            </a:pPr>
            <a:r>
              <a:rPr lang="en-US" sz="1800" b="1" dirty="0"/>
              <a:t>Problems arising from inefficient Land Us</a:t>
            </a:r>
            <a:r>
              <a:rPr lang="en-US" sz="1800" dirty="0"/>
              <a:t>e</a:t>
            </a:r>
          </a:p>
          <a:p>
            <a:pPr>
              <a:spcBef>
                <a:spcPts val="600"/>
              </a:spcBef>
              <a:buNone/>
            </a:pPr>
            <a:r>
              <a:rPr lang="en-US" sz="1800" dirty="0"/>
              <a:t>I. 		Urban sprawl</a:t>
            </a:r>
          </a:p>
          <a:p>
            <a:pPr>
              <a:spcBef>
                <a:spcPts val="600"/>
              </a:spcBef>
              <a:buNone/>
            </a:pPr>
            <a:r>
              <a:rPr lang="en-US" sz="1800" dirty="0"/>
              <a:t>II.		Habitat Fragmentation</a:t>
            </a:r>
          </a:p>
          <a:p>
            <a:pPr>
              <a:spcBef>
                <a:spcPts val="600"/>
              </a:spcBef>
              <a:buNone/>
            </a:pPr>
            <a:r>
              <a:rPr lang="en-US" sz="1800" dirty="0"/>
              <a:t>III.	Habitat destruction</a:t>
            </a:r>
          </a:p>
          <a:p>
            <a:pPr>
              <a:spcBef>
                <a:spcPts val="600"/>
              </a:spcBef>
            </a:pPr>
            <a:r>
              <a:rPr lang="en-US" sz="1800" b="1" dirty="0"/>
              <a:t>Economic Impacts </a:t>
            </a:r>
          </a:p>
          <a:p>
            <a:pPr>
              <a:spcBef>
                <a:spcPts val="600"/>
              </a:spcBef>
              <a:buFont typeface="Arial" pitchFamily="34" charset="0"/>
              <a:buChar char="•"/>
            </a:pPr>
            <a:r>
              <a:rPr lang="en-US" sz="1800" dirty="0"/>
              <a:t>Increased community costs for maintaining roads, school bus routes, sewers, and other services needed when businesses and residences are spread out.</a:t>
            </a:r>
          </a:p>
          <a:p>
            <a:pPr>
              <a:spcBef>
                <a:spcPts val="600"/>
              </a:spcBef>
              <a:buFont typeface="Arial" pitchFamily="34" charset="0"/>
              <a:buChar char="•"/>
            </a:pPr>
            <a:r>
              <a:rPr lang="en-US" sz="1800" dirty="0"/>
              <a:t>Ongoing increases in property taxes to meet growing need for services.</a:t>
            </a:r>
          </a:p>
          <a:p>
            <a:pPr>
              <a:spcBef>
                <a:spcPts val="600"/>
              </a:spcBef>
              <a:buFont typeface="Arial" pitchFamily="34" charset="0"/>
              <a:buChar char="•"/>
            </a:pPr>
            <a:r>
              <a:rPr lang="en-US" sz="1800" dirty="0"/>
              <a:t>Increased cost and difficulty of providing public transportation.</a:t>
            </a:r>
          </a:p>
          <a:p>
            <a:pPr>
              <a:spcBef>
                <a:spcPts val="600"/>
              </a:spcBef>
              <a:buFont typeface="Arial" pitchFamily="34" charset="0"/>
              <a:buChar char="•"/>
            </a:pPr>
            <a:r>
              <a:rPr lang="en-US" sz="1800" dirty="0"/>
              <a:t>Loss of agricultural and forestry jobs, and traditional land practices.</a:t>
            </a:r>
          </a:p>
          <a:p>
            <a:pPr>
              <a:spcBef>
                <a:spcPts val="600"/>
              </a:spcBef>
              <a:buFont typeface="Arial" pitchFamily="34" charset="0"/>
              <a:buChar char="•"/>
            </a:pPr>
            <a:r>
              <a:rPr lang="en-US" sz="1800" dirty="0"/>
              <a:t>Reduction of rural character or community sense of place. </a:t>
            </a:r>
          </a:p>
          <a:p>
            <a:pPr lvl="0">
              <a:buNone/>
            </a:pPr>
            <a:endParaRPr lang="en-US" sz="1800" dirty="0"/>
          </a:p>
        </p:txBody>
      </p:sp>
    </p:spTree>
    <p:extLst>
      <p:ext uri="{BB962C8B-B14F-4D97-AF65-F5344CB8AC3E}">
        <p14:creationId xmlns:p14="http://schemas.microsoft.com/office/powerpoint/2010/main" val="29567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1000"/>
                                        <p:tgtEl>
                                          <p:spTgt spid="9">
                                            <p:txEl>
                                              <p:pRg st="1" end="1"/>
                                            </p:txEl>
                                          </p:spTgt>
                                        </p:tgtEl>
                                      </p:cBhvr>
                                    </p:animEffect>
                                    <p:anim calcmode="lin" valueType="num">
                                      <p:cBhvr>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fade">
                                      <p:cBhvr>
                                        <p:cTn id="33" dur="1000"/>
                                        <p:tgtEl>
                                          <p:spTgt spid="9">
                                            <p:txEl>
                                              <p:pRg st="2" end="2"/>
                                            </p:txEl>
                                          </p:spTgt>
                                        </p:tgtEl>
                                      </p:cBhvr>
                                    </p:animEffect>
                                    <p:anim calcmode="lin" valueType="num">
                                      <p:cBhvr>
                                        <p:cTn id="3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1000"/>
                                        <p:tgtEl>
                                          <p:spTgt spid="9">
                                            <p:txEl>
                                              <p:pRg st="3" end="3"/>
                                            </p:txEl>
                                          </p:spTgt>
                                        </p:tgtEl>
                                      </p:cBhvr>
                                    </p:animEffect>
                                    <p:anim calcmode="lin" valueType="num">
                                      <p:cBhvr>
                                        <p:cTn id="41"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1000"/>
                                        <p:tgtEl>
                                          <p:spTgt spid="9">
                                            <p:txEl>
                                              <p:pRg st="4" end="4"/>
                                            </p:txEl>
                                          </p:spTgt>
                                        </p:tgtEl>
                                      </p:cBhvr>
                                    </p:animEffect>
                                    <p:anim calcmode="lin" valueType="num">
                                      <p:cBhvr>
                                        <p:cTn id="4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
                                            <p:txEl>
                                              <p:pRg st="5" end="5"/>
                                            </p:txEl>
                                          </p:spTgt>
                                        </p:tgtEl>
                                        <p:attrNameLst>
                                          <p:attrName>style.visibility</p:attrName>
                                        </p:attrNameLst>
                                      </p:cBhvr>
                                      <p:to>
                                        <p:strVal val="visible"/>
                                      </p:to>
                                    </p:set>
                                    <p:animEffect transition="in" filter="fade">
                                      <p:cBhvr>
                                        <p:cTn id="54" dur="1000"/>
                                        <p:tgtEl>
                                          <p:spTgt spid="9">
                                            <p:txEl>
                                              <p:pRg st="5" end="5"/>
                                            </p:txEl>
                                          </p:spTgt>
                                        </p:tgtEl>
                                      </p:cBhvr>
                                    </p:animEffect>
                                    <p:anim calcmode="lin" valueType="num">
                                      <p:cBhvr>
                                        <p:cTn id="55"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9">
                                            <p:txEl>
                                              <p:pRg st="6" end="6"/>
                                            </p:txEl>
                                          </p:spTgt>
                                        </p:tgtEl>
                                        <p:attrNameLst>
                                          <p:attrName>style.visibility</p:attrName>
                                        </p:attrNameLst>
                                      </p:cBhvr>
                                      <p:to>
                                        <p:strVal val="visible"/>
                                      </p:to>
                                    </p:set>
                                    <p:animEffect transition="in" filter="fade">
                                      <p:cBhvr>
                                        <p:cTn id="61" dur="1000"/>
                                        <p:tgtEl>
                                          <p:spTgt spid="9">
                                            <p:txEl>
                                              <p:pRg st="6" end="6"/>
                                            </p:txEl>
                                          </p:spTgt>
                                        </p:tgtEl>
                                      </p:cBhvr>
                                    </p:animEffect>
                                    <p:anim calcmode="lin" valueType="num">
                                      <p:cBhvr>
                                        <p:cTn id="62"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9">
                                            <p:txEl>
                                              <p:pRg st="7" end="7"/>
                                            </p:txEl>
                                          </p:spTgt>
                                        </p:tgtEl>
                                        <p:attrNameLst>
                                          <p:attrName>style.visibility</p:attrName>
                                        </p:attrNameLst>
                                      </p:cBhvr>
                                      <p:to>
                                        <p:strVal val="visible"/>
                                      </p:to>
                                    </p:set>
                                    <p:animEffect transition="in" filter="fade">
                                      <p:cBhvr>
                                        <p:cTn id="68" dur="1000"/>
                                        <p:tgtEl>
                                          <p:spTgt spid="9">
                                            <p:txEl>
                                              <p:pRg st="7" end="7"/>
                                            </p:txEl>
                                          </p:spTgt>
                                        </p:tgtEl>
                                      </p:cBhvr>
                                    </p:animEffect>
                                    <p:anim calcmode="lin" valueType="num">
                                      <p:cBhvr>
                                        <p:cTn id="69"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9">
                                            <p:txEl>
                                              <p:pRg st="8" end="8"/>
                                            </p:txEl>
                                          </p:spTgt>
                                        </p:tgtEl>
                                        <p:attrNameLst>
                                          <p:attrName>style.visibility</p:attrName>
                                        </p:attrNameLst>
                                      </p:cBhvr>
                                      <p:to>
                                        <p:strVal val="visible"/>
                                      </p:to>
                                    </p:set>
                                    <p:animEffect transition="in" filter="fade">
                                      <p:cBhvr>
                                        <p:cTn id="75" dur="1000"/>
                                        <p:tgtEl>
                                          <p:spTgt spid="9">
                                            <p:txEl>
                                              <p:pRg st="8" end="8"/>
                                            </p:txEl>
                                          </p:spTgt>
                                        </p:tgtEl>
                                      </p:cBhvr>
                                    </p:animEffect>
                                    <p:anim calcmode="lin" valueType="num">
                                      <p:cBhvr>
                                        <p:cTn id="76"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77"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9">
                                            <p:txEl>
                                              <p:pRg st="9" end="9"/>
                                            </p:txEl>
                                          </p:spTgt>
                                        </p:tgtEl>
                                        <p:attrNameLst>
                                          <p:attrName>style.visibility</p:attrName>
                                        </p:attrNameLst>
                                      </p:cBhvr>
                                      <p:to>
                                        <p:strVal val="visible"/>
                                      </p:to>
                                    </p:set>
                                    <p:animEffect transition="in" filter="fade">
                                      <p:cBhvr>
                                        <p:cTn id="82" dur="1000"/>
                                        <p:tgtEl>
                                          <p:spTgt spid="9">
                                            <p:txEl>
                                              <p:pRg st="9" end="9"/>
                                            </p:txEl>
                                          </p:spTgt>
                                        </p:tgtEl>
                                      </p:cBhvr>
                                    </p:animEffect>
                                    <p:anim calcmode="lin" valueType="num">
                                      <p:cBhvr>
                                        <p:cTn id="83"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84"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251520" y="1340768"/>
            <a:ext cx="7560840" cy="936104"/>
          </a:xfrm>
        </p:spPr>
        <p:txBody>
          <a:bodyPr/>
          <a:lstStyle/>
          <a:p>
            <a:pPr marL="0" indent="0" algn="ctr">
              <a:buNone/>
            </a:pPr>
            <a:r>
              <a:rPr lang="en-AU" sz="2800" i="1" dirty="0">
                <a:solidFill>
                  <a:schemeClr val="tx1">
                    <a:lumMod val="50000"/>
                    <a:lumOff val="50000"/>
                  </a:schemeClr>
                </a:solidFill>
              </a:rPr>
              <a:t>Problems Arising form Land Pollution and Degradation</a:t>
            </a:r>
            <a:endParaRPr lang="en-US" sz="2800" dirty="0">
              <a:solidFill>
                <a:schemeClr val="tx1">
                  <a:lumMod val="50000"/>
                  <a:lumOff val="50000"/>
                </a:schemeClr>
              </a:solidFill>
            </a:endParaRPr>
          </a:p>
        </p:txBody>
      </p:sp>
      <p:sp>
        <p:nvSpPr>
          <p:cNvPr id="7" name="Content Placeholder 2"/>
          <p:cNvSpPr>
            <a:spLocks noGrp="1"/>
          </p:cNvSpPr>
          <p:nvPr>
            <p:ph idx="4294967295"/>
          </p:nvPr>
        </p:nvSpPr>
        <p:spPr>
          <a:xfrm>
            <a:off x="467544" y="2492896"/>
            <a:ext cx="7992888" cy="3960440"/>
          </a:xfrm>
        </p:spPr>
        <p:txBody>
          <a:bodyPr/>
          <a:lstStyle/>
          <a:p>
            <a:pPr>
              <a:spcBef>
                <a:spcPts val="600"/>
              </a:spcBef>
            </a:pPr>
            <a:r>
              <a:rPr lang="en-US" sz="1800" dirty="0"/>
              <a:t>I.	Desertification </a:t>
            </a:r>
          </a:p>
          <a:p>
            <a:pPr>
              <a:spcBef>
                <a:spcPts val="600"/>
              </a:spcBef>
            </a:pPr>
            <a:r>
              <a:rPr lang="en-US" sz="1800" dirty="0"/>
              <a:t>II.	Land Pollution</a:t>
            </a:r>
          </a:p>
          <a:p>
            <a:pPr>
              <a:spcBef>
                <a:spcPts val="600"/>
              </a:spcBef>
            </a:pPr>
            <a:r>
              <a:rPr lang="en-US" sz="1800" dirty="0"/>
              <a:t>III.	Soil Pollution </a:t>
            </a:r>
          </a:p>
          <a:p>
            <a:pPr lvl="0">
              <a:spcBef>
                <a:spcPts val="600"/>
              </a:spcBef>
            </a:pPr>
            <a:r>
              <a:rPr lang="en-US" sz="1800" dirty="0"/>
              <a:t>Economic Impacts</a:t>
            </a:r>
          </a:p>
          <a:p>
            <a:pPr lvl="0">
              <a:spcBef>
                <a:spcPts val="600"/>
              </a:spcBef>
            </a:pPr>
            <a:r>
              <a:rPr lang="en-US" sz="1800" dirty="0"/>
              <a:t>Siltation of dams.</a:t>
            </a:r>
          </a:p>
          <a:p>
            <a:pPr lvl="0">
              <a:spcBef>
                <a:spcPts val="600"/>
              </a:spcBef>
            </a:pPr>
            <a:r>
              <a:rPr lang="en-US" sz="1800" dirty="0"/>
              <a:t>Sedimentation of waterways.</a:t>
            </a:r>
          </a:p>
          <a:p>
            <a:pPr lvl="0">
              <a:spcBef>
                <a:spcPts val="600"/>
              </a:spcBef>
            </a:pPr>
            <a:r>
              <a:rPr lang="en-US" sz="1800" dirty="0"/>
              <a:t>Damage to irrigation infrastructure and pumping equipment.</a:t>
            </a:r>
          </a:p>
          <a:p>
            <a:pPr lvl="0">
              <a:spcBef>
                <a:spcPts val="600"/>
              </a:spcBef>
            </a:pPr>
            <a:r>
              <a:rPr lang="en-US" sz="1800" dirty="0"/>
              <a:t>Contamination of drinking water reserves.</a:t>
            </a:r>
          </a:p>
          <a:p>
            <a:pPr lvl="0">
              <a:spcBef>
                <a:spcPts val="600"/>
              </a:spcBef>
            </a:pPr>
            <a:r>
              <a:rPr lang="en-US" sz="1800" dirty="0"/>
              <a:t>Increased frequency of flooding events.</a:t>
            </a:r>
          </a:p>
          <a:p>
            <a:pPr lvl="0">
              <a:spcBef>
                <a:spcPts val="600"/>
              </a:spcBef>
            </a:pPr>
            <a:r>
              <a:rPr lang="en-US" sz="1800" dirty="0"/>
              <a:t>Increased dust concentrations.</a:t>
            </a:r>
          </a:p>
          <a:p>
            <a:pPr lvl="0">
              <a:spcBef>
                <a:spcPts val="600"/>
              </a:spcBef>
            </a:pPr>
            <a:r>
              <a:rPr lang="en-US" sz="1800" dirty="0"/>
              <a:t>Impact on the aquatic environment.</a:t>
            </a:r>
          </a:p>
          <a:p>
            <a:pPr lvl="0">
              <a:buNone/>
            </a:pPr>
            <a:endParaRPr lang="en-US" sz="1800" dirty="0"/>
          </a:p>
        </p:txBody>
      </p:sp>
    </p:spTree>
    <p:extLst>
      <p:ext uri="{BB962C8B-B14F-4D97-AF65-F5344CB8AC3E}">
        <p14:creationId xmlns:p14="http://schemas.microsoft.com/office/powerpoint/2010/main" val="142154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1000"/>
                                        <p:tgtEl>
                                          <p:spTgt spid="7">
                                            <p:txEl>
                                              <p:pRg st="1" end="1"/>
                                            </p:txEl>
                                          </p:spTgt>
                                        </p:tgtEl>
                                      </p:cBhvr>
                                    </p:animEffect>
                                    <p:anim calcmode="lin" valueType="num">
                                      <p:cBhvr>
                                        <p:cTn id="2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1000"/>
                                        <p:tgtEl>
                                          <p:spTgt spid="7">
                                            <p:txEl>
                                              <p:pRg st="2" end="2"/>
                                            </p:txEl>
                                          </p:spTgt>
                                        </p:tgtEl>
                                      </p:cBhvr>
                                    </p:animEffect>
                                    <p:anim calcmode="lin" valueType="num">
                                      <p:cBhvr>
                                        <p:cTn id="3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1000"/>
                                        <p:tgtEl>
                                          <p:spTgt spid="7">
                                            <p:txEl>
                                              <p:pRg st="3" end="3"/>
                                            </p:txEl>
                                          </p:spTgt>
                                        </p:tgtEl>
                                      </p:cBhvr>
                                    </p:animEffect>
                                    <p:anim calcmode="lin" valueType="num">
                                      <p:cBhvr>
                                        <p:cTn id="4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1000"/>
                                        <p:tgtEl>
                                          <p:spTgt spid="7">
                                            <p:txEl>
                                              <p:pRg st="4" end="4"/>
                                            </p:txEl>
                                          </p:spTgt>
                                        </p:tgtEl>
                                      </p:cBhvr>
                                    </p:animEffect>
                                    <p:anim calcmode="lin" valueType="num">
                                      <p:cBhvr>
                                        <p:cTn id="4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7">
                                            <p:txEl>
                                              <p:pRg st="5" end="5"/>
                                            </p:txEl>
                                          </p:spTgt>
                                        </p:tgtEl>
                                        <p:attrNameLst>
                                          <p:attrName>style.visibility</p:attrName>
                                        </p:attrNameLst>
                                      </p:cBhvr>
                                      <p:to>
                                        <p:strVal val="visible"/>
                                      </p:to>
                                    </p:set>
                                    <p:animEffect transition="in" filter="fade">
                                      <p:cBhvr>
                                        <p:cTn id="54" dur="1000"/>
                                        <p:tgtEl>
                                          <p:spTgt spid="7">
                                            <p:txEl>
                                              <p:pRg st="5" end="5"/>
                                            </p:txEl>
                                          </p:spTgt>
                                        </p:tgtEl>
                                      </p:cBhvr>
                                    </p:animEffect>
                                    <p:anim calcmode="lin" valueType="num">
                                      <p:cBhvr>
                                        <p:cTn id="5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Effect transition="in" filter="fade">
                                      <p:cBhvr>
                                        <p:cTn id="61" dur="1000"/>
                                        <p:tgtEl>
                                          <p:spTgt spid="7">
                                            <p:txEl>
                                              <p:pRg st="6" end="6"/>
                                            </p:txEl>
                                          </p:spTgt>
                                        </p:tgtEl>
                                      </p:cBhvr>
                                    </p:animEffect>
                                    <p:anim calcmode="lin" valueType="num">
                                      <p:cBhvr>
                                        <p:cTn id="6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7">
                                            <p:txEl>
                                              <p:pRg st="7" end="7"/>
                                            </p:txEl>
                                          </p:spTgt>
                                        </p:tgtEl>
                                        <p:attrNameLst>
                                          <p:attrName>style.visibility</p:attrName>
                                        </p:attrNameLst>
                                      </p:cBhvr>
                                      <p:to>
                                        <p:strVal val="visible"/>
                                      </p:to>
                                    </p:set>
                                    <p:animEffect transition="in" filter="fade">
                                      <p:cBhvr>
                                        <p:cTn id="68" dur="1000"/>
                                        <p:tgtEl>
                                          <p:spTgt spid="7">
                                            <p:txEl>
                                              <p:pRg st="7" end="7"/>
                                            </p:txEl>
                                          </p:spTgt>
                                        </p:tgtEl>
                                      </p:cBhvr>
                                    </p:animEffect>
                                    <p:anim calcmode="lin" valueType="num">
                                      <p:cBhvr>
                                        <p:cTn id="6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7">
                                            <p:txEl>
                                              <p:pRg st="8" end="8"/>
                                            </p:txEl>
                                          </p:spTgt>
                                        </p:tgtEl>
                                        <p:attrNameLst>
                                          <p:attrName>style.visibility</p:attrName>
                                        </p:attrNameLst>
                                      </p:cBhvr>
                                      <p:to>
                                        <p:strVal val="visible"/>
                                      </p:to>
                                    </p:set>
                                    <p:animEffect transition="in" filter="fade">
                                      <p:cBhvr>
                                        <p:cTn id="75" dur="1000"/>
                                        <p:tgtEl>
                                          <p:spTgt spid="7">
                                            <p:txEl>
                                              <p:pRg st="8" end="8"/>
                                            </p:txEl>
                                          </p:spTgt>
                                        </p:tgtEl>
                                      </p:cBhvr>
                                    </p:animEffect>
                                    <p:anim calcmode="lin" valueType="num">
                                      <p:cBhvr>
                                        <p:cTn id="7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7">
                                            <p:txEl>
                                              <p:pRg st="9" end="9"/>
                                            </p:txEl>
                                          </p:spTgt>
                                        </p:tgtEl>
                                        <p:attrNameLst>
                                          <p:attrName>style.visibility</p:attrName>
                                        </p:attrNameLst>
                                      </p:cBhvr>
                                      <p:to>
                                        <p:strVal val="visible"/>
                                      </p:to>
                                    </p:set>
                                    <p:animEffect transition="in" filter="fade">
                                      <p:cBhvr>
                                        <p:cTn id="82" dur="1000"/>
                                        <p:tgtEl>
                                          <p:spTgt spid="7">
                                            <p:txEl>
                                              <p:pRg st="9" end="9"/>
                                            </p:txEl>
                                          </p:spTgt>
                                        </p:tgtEl>
                                      </p:cBhvr>
                                    </p:animEffect>
                                    <p:anim calcmode="lin" valueType="num">
                                      <p:cBhvr>
                                        <p:cTn id="83"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84"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7">
                                            <p:txEl>
                                              <p:pRg st="10" end="10"/>
                                            </p:txEl>
                                          </p:spTgt>
                                        </p:tgtEl>
                                        <p:attrNameLst>
                                          <p:attrName>style.visibility</p:attrName>
                                        </p:attrNameLst>
                                      </p:cBhvr>
                                      <p:to>
                                        <p:strVal val="visible"/>
                                      </p:to>
                                    </p:set>
                                    <p:animEffect transition="in" filter="fade">
                                      <p:cBhvr>
                                        <p:cTn id="89" dur="1000"/>
                                        <p:tgtEl>
                                          <p:spTgt spid="7">
                                            <p:txEl>
                                              <p:pRg st="10" end="10"/>
                                            </p:txEl>
                                          </p:spTgt>
                                        </p:tgtEl>
                                      </p:cBhvr>
                                    </p:animEffect>
                                    <p:anim calcmode="lin" valueType="num">
                                      <p:cBhvr>
                                        <p:cTn id="9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91"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539552" y="1700808"/>
            <a:ext cx="7488832" cy="432048"/>
          </a:xfrm>
        </p:spPr>
        <p:txBody>
          <a:bodyPr/>
          <a:lstStyle/>
          <a:p>
            <a:pPr algn="ctr"/>
            <a:r>
              <a:rPr lang="en-US" sz="2400" b="1" dirty="0"/>
              <a:t>Duty of Care</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23528" y="2420888"/>
            <a:ext cx="8136904" cy="2808312"/>
          </a:xfrm>
        </p:spPr>
        <p:txBody>
          <a:bodyPr/>
          <a:lstStyle/>
          <a:p>
            <a:pPr algn="just"/>
            <a:r>
              <a:rPr lang="en-US" sz="2800" dirty="0">
                <a:solidFill>
                  <a:schemeClr val="tx1">
                    <a:lumMod val="50000"/>
                    <a:lumOff val="50000"/>
                  </a:schemeClr>
                </a:solidFill>
              </a:rPr>
              <a:t>The Duty of Care is a code of practice to support the 1990 Environmental Protection Act section 34 . Waste can be solid, liquid or gaseous. The code of practice states, amongst other issues, that you must store waste safely and securely.</a:t>
            </a:r>
          </a:p>
        </p:txBody>
      </p:sp>
    </p:spTree>
    <p:extLst>
      <p:ext uri="{BB962C8B-B14F-4D97-AF65-F5344CB8AC3E}">
        <p14:creationId xmlns:p14="http://schemas.microsoft.com/office/powerpoint/2010/main" val="329159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539552" y="1412776"/>
            <a:ext cx="7488832" cy="432048"/>
          </a:xfrm>
        </p:spPr>
        <p:txBody>
          <a:bodyPr/>
          <a:lstStyle/>
          <a:p>
            <a:pPr algn="ctr"/>
            <a:r>
              <a:rPr lang="en-US" sz="2400" b="1" dirty="0"/>
              <a:t>Duty of Care</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23528" y="1556792"/>
            <a:ext cx="8136904" cy="4968552"/>
          </a:xfrm>
        </p:spPr>
        <p:txBody>
          <a:bodyPr/>
          <a:lstStyle/>
          <a:p>
            <a:pPr marL="0" indent="0">
              <a:buNone/>
            </a:pPr>
            <a:endParaRPr lang="en-US" sz="1800" dirty="0">
              <a:solidFill>
                <a:schemeClr val="tx1">
                  <a:lumMod val="50000"/>
                  <a:lumOff val="50000"/>
                </a:schemeClr>
              </a:solidFill>
            </a:endParaRPr>
          </a:p>
          <a:p>
            <a:r>
              <a:rPr lang="en-US" sz="2400" dirty="0">
                <a:solidFill>
                  <a:schemeClr val="tx1">
                    <a:lumMod val="50000"/>
                    <a:lumOff val="50000"/>
                  </a:schemeClr>
                </a:solidFill>
              </a:rPr>
              <a:t>It applies to anyone who:</a:t>
            </a:r>
          </a:p>
          <a:p>
            <a:r>
              <a:rPr lang="en-US" sz="2400" dirty="0">
                <a:solidFill>
                  <a:schemeClr val="tx1">
                    <a:lumMod val="50000"/>
                    <a:lumOff val="50000"/>
                  </a:schemeClr>
                </a:solidFill>
              </a:rPr>
              <a:t>produces or imports</a:t>
            </a:r>
          </a:p>
          <a:p>
            <a:r>
              <a:rPr lang="en-US" sz="2400" dirty="0">
                <a:solidFill>
                  <a:schemeClr val="tx1">
                    <a:lumMod val="50000"/>
                    <a:lumOff val="50000"/>
                  </a:schemeClr>
                </a:solidFill>
              </a:rPr>
              <a:t>keeps or stores</a:t>
            </a:r>
          </a:p>
          <a:p>
            <a:r>
              <a:rPr lang="en-US" sz="2400" dirty="0">
                <a:solidFill>
                  <a:schemeClr val="tx1">
                    <a:lumMod val="50000"/>
                    <a:lumOff val="50000"/>
                  </a:schemeClr>
                </a:solidFill>
              </a:rPr>
              <a:t>transports</a:t>
            </a:r>
          </a:p>
          <a:p>
            <a:r>
              <a:rPr lang="en-US" sz="2400" dirty="0">
                <a:solidFill>
                  <a:schemeClr val="tx1">
                    <a:lumMod val="50000"/>
                    <a:lumOff val="50000"/>
                  </a:schemeClr>
                </a:solidFill>
              </a:rPr>
              <a:t>treats</a:t>
            </a:r>
          </a:p>
          <a:p>
            <a:r>
              <a:rPr lang="en-US" sz="2400" dirty="0">
                <a:solidFill>
                  <a:schemeClr val="tx1">
                    <a:lumMod val="50000"/>
                    <a:lumOff val="50000"/>
                  </a:schemeClr>
                </a:solidFill>
              </a:rPr>
              <a:t>recycles</a:t>
            </a:r>
          </a:p>
          <a:p>
            <a:r>
              <a:rPr lang="en-US" sz="2400" dirty="0">
                <a:solidFill>
                  <a:schemeClr val="tx1">
                    <a:lumMod val="50000"/>
                    <a:lumOff val="50000"/>
                  </a:schemeClr>
                </a:solidFill>
              </a:rPr>
              <a:t>disposes of waste</a:t>
            </a:r>
          </a:p>
        </p:txBody>
      </p:sp>
    </p:spTree>
    <p:extLst>
      <p:ext uri="{BB962C8B-B14F-4D97-AF65-F5344CB8AC3E}">
        <p14:creationId xmlns:p14="http://schemas.microsoft.com/office/powerpoint/2010/main" val="168808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additive="base">
                                        <p:cTn id="4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 calcmode="lin" valueType="num">
                                      <p:cBhvr additive="base">
                                        <p:cTn id="5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539552" y="1556792"/>
            <a:ext cx="7488832" cy="432048"/>
          </a:xfrm>
        </p:spPr>
        <p:txBody>
          <a:bodyPr/>
          <a:lstStyle/>
          <a:p>
            <a:pPr algn="ctr"/>
            <a:r>
              <a:rPr lang="en-US" sz="2400" b="1" dirty="0"/>
              <a:t>Environmental Protection Act</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23528" y="2348880"/>
            <a:ext cx="8136904" cy="4104456"/>
          </a:xfrm>
        </p:spPr>
        <p:txBody>
          <a:bodyPr/>
          <a:lstStyle/>
          <a:p>
            <a:pPr algn="just"/>
            <a:r>
              <a:rPr lang="en-US" sz="2400" dirty="0">
                <a:solidFill>
                  <a:schemeClr val="tx1">
                    <a:lumMod val="50000"/>
                    <a:lumOff val="50000"/>
                  </a:schemeClr>
                </a:solidFill>
              </a:rPr>
              <a:t>sets out a regime for regulating and licensing the acceptable disposal of </a:t>
            </a:r>
            <a:r>
              <a:rPr lang="en-US" sz="2400" b="1" dirty="0">
                <a:solidFill>
                  <a:schemeClr val="tx1">
                    <a:lumMod val="50000"/>
                    <a:lumOff val="50000"/>
                  </a:schemeClr>
                </a:solidFill>
              </a:rPr>
              <a:t>controlled waste</a:t>
            </a:r>
            <a:r>
              <a:rPr lang="en-US" sz="2400" dirty="0">
                <a:solidFill>
                  <a:schemeClr val="tx1">
                    <a:lumMod val="50000"/>
                    <a:lumOff val="50000"/>
                  </a:schemeClr>
                </a:solidFill>
              </a:rPr>
              <a:t> on land. </a:t>
            </a:r>
            <a:r>
              <a:rPr lang="en-US" sz="2400" b="1" dirty="0">
                <a:solidFill>
                  <a:schemeClr val="tx1">
                    <a:lumMod val="50000"/>
                    <a:lumOff val="50000"/>
                  </a:schemeClr>
                </a:solidFill>
              </a:rPr>
              <a:t>Controlled waste</a:t>
            </a:r>
            <a:r>
              <a:rPr lang="en-US" sz="2400" dirty="0">
                <a:solidFill>
                  <a:schemeClr val="tx1">
                    <a:lumMod val="50000"/>
                    <a:lumOff val="50000"/>
                  </a:schemeClr>
                </a:solidFill>
              </a:rPr>
              <a:t> is any household, industrial and commercial </a:t>
            </a:r>
            <a:r>
              <a:rPr lang="en-US" sz="2400" b="1" dirty="0">
                <a:solidFill>
                  <a:schemeClr val="tx1">
                    <a:lumMod val="50000"/>
                    <a:lumOff val="50000"/>
                  </a:schemeClr>
                </a:solidFill>
              </a:rPr>
              <a:t>waste</a:t>
            </a:r>
            <a:r>
              <a:rPr lang="en-US" sz="2400" dirty="0">
                <a:solidFill>
                  <a:schemeClr val="tx1">
                    <a:lumMod val="50000"/>
                    <a:lumOff val="50000"/>
                  </a:schemeClr>
                </a:solidFill>
              </a:rPr>
              <a:t> (s.75(4)). Unauthorized or harmful depositing, treatment or disposal of </a:t>
            </a:r>
            <a:r>
              <a:rPr lang="en-US" sz="2400" b="1" dirty="0">
                <a:solidFill>
                  <a:schemeClr val="tx1">
                    <a:lumMod val="50000"/>
                    <a:lumOff val="50000"/>
                  </a:schemeClr>
                </a:solidFill>
              </a:rPr>
              <a:t>controlled waste</a:t>
            </a:r>
            <a:r>
              <a:rPr lang="en-US" sz="2400" dirty="0">
                <a:solidFill>
                  <a:schemeClr val="tx1">
                    <a:lumMod val="50000"/>
                    <a:lumOff val="50000"/>
                  </a:schemeClr>
                </a:solidFill>
              </a:rPr>
              <a:t> is prohibited with prohibition enforced by criminal sanctions. Further, there is a broad </a:t>
            </a:r>
            <a:r>
              <a:rPr lang="en-US" sz="2400" b="1" dirty="0">
                <a:solidFill>
                  <a:schemeClr val="tx1">
                    <a:lumMod val="50000"/>
                    <a:lumOff val="50000"/>
                  </a:schemeClr>
                </a:solidFill>
              </a:rPr>
              <a:t>duty of care</a:t>
            </a:r>
            <a:r>
              <a:rPr lang="en-US" sz="2400" dirty="0">
                <a:solidFill>
                  <a:schemeClr val="tx1">
                    <a:lumMod val="50000"/>
                    <a:lumOff val="50000"/>
                  </a:schemeClr>
                </a:solidFill>
              </a:rPr>
              <a:t> on importers, producers, carriers, keepers, </a:t>
            </a:r>
            <a:r>
              <a:rPr lang="en-US" sz="2400" dirty="0" err="1">
                <a:solidFill>
                  <a:schemeClr val="tx1">
                    <a:lumMod val="50000"/>
                    <a:lumOff val="50000"/>
                  </a:schemeClr>
                </a:solidFill>
              </a:rPr>
              <a:t>treathers</a:t>
            </a:r>
            <a:r>
              <a:rPr lang="en-US" sz="2400" dirty="0">
                <a:solidFill>
                  <a:schemeClr val="tx1">
                    <a:lumMod val="50000"/>
                    <a:lumOff val="50000"/>
                  </a:schemeClr>
                </a:solidFill>
              </a:rPr>
              <a:t> or disposers of controlled</a:t>
            </a:r>
            <a:r>
              <a:rPr lang="en-US" sz="2400" b="1" dirty="0">
                <a:solidFill>
                  <a:schemeClr val="tx1">
                    <a:lumMod val="50000"/>
                    <a:lumOff val="50000"/>
                  </a:schemeClr>
                </a:solidFill>
              </a:rPr>
              <a:t> waste</a:t>
            </a:r>
            <a:r>
              <a:rPr lang="en-US" sz="2400" dirty="0">
                <a:solidFill>
                  <a:schemeClr val="tx1">
                    <a:lumMod val="50000"/>
                    <a:lumOff val="50000"/>
                  </a:schemeClr>
                </a:solidFill>
              </a:rPr>
              <a:t> to prevent unauthorized or harmful activities. Breach of the </a:t>
            </a:r>
            <a:r>
              <a:rPr lang="en-US" sz="2400" b="1" dirty="0">
                <a:solidFill>
                  <a:schemeClr val="tx1">
                    <a:lumMod val="50000"/>
                    <a:lumOff val="50000"/>
                  </a:schemeClr>
                </a:solidFill>
              </a:rPr>
              <a:t>duty of care</a:t>
            </a:r>
            <a:r>
              <a:rPr lang="en-US" sz="2400" dirty="0">
                <a:solidFill>
                  <a:schemeClr val="tx1">
                    <a:lumMod val="50000"/>
                    <a:lumOff val="50000"/>
                  </a:schemeClr>
                </a:solidFill>
              </a:rPr>
              <a:t> is a crime. </a:t>
            </a:r>
          </a:p>
        </p:txBody>
      </p:sp>
    </p:spTree>
    <p:extLst>
      <p:ext uri="{BB962C8B-B14F-4D97-AF65-F5344CB8AC3E}">
        <p14:creationId xmlns:p14="http://schemas.microsoft.com/office/powerpoint/2010/main" val="29249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539552" y="1556792"/>
            <a:ext cx="7488832" cy="432048"/>
          </a:xfrm>
        </p:spPr>
        <p:txBody>
          <a:bodyPr/>
          <a:lstStyle/>
          <a:p>
            <a:pPr algn="ctr"/>
            <a:r>
              <a:rPr lang="en-US" sz="2400" b="1" dirty="0"/>
              <a:t>Hazardous and Non-Hazardous Waste</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23528" y="2348880"/>
            <a:ext cx="8136904" cy="3168352"/>
          </a:xfrm>
        </p:spPr>
        <p:txBody>
          <a:bodyPr/>
          <a:lstStyle/>
          <a:p>
            <a:pPr algn="just"/>
            <a:r>
              <a:rPr lang="en-US" sz="2400" dirty="0">
                <a:solidFill>
                  <a:schemeClr val="tx1">
                    <a:lumMod val="50000"/>
                    <a:lumOff val="50000"/>
                  </a:schemeClr>
                </a:solidFill>
              </a:rPr>
              <a:t>A </a:t>
            </a:r>
            <a:r>
              <a:rPr lang="en-US" sz="2400" b="1" dirty="0">
                <a:solidFill>
                  <a:schemeClr val="tx1">
                    <a:lumMod val="50000"/>
                    <a:lumOff val="50000"/>
                  </a:schemeClr>
                </a:solidFill>
              </a:rPr>
              <a:t>Hazardous waste</a:t>
            </a:r>
            <a:r>
              <a:rPr lang="en-US" sz="2400" dirty="0">
                <a:solidFill>
                  <a:schemeClr val="tx1">
                    <a:lumMod val="50000"/>
                    <a:lumOff val="50000"/>
                  </a:schemeClr>
                </a:solidFill>
              </a:rPr>
              <a:t> is waste that poses substantial or potential threats to public health or the environment. In the United States, the treatment, storage and disposal of hazardous waste is regulated under the Resource Conservation and Recovery Act (RCRA). Hazardous wastes are defined under RCRA in 40 CFR 261 where they are divided into two major categories: characteristic wastes and listed wastes.</a:t>
            </a:r>
          </a:p>
        </p:txBody>
      </p:sp>
    </p:spTree>
    <p:extLst>
      <p:ext uri="{BB962C8B-B14F-4D97-AF65-F5344CB8AC3E}">
        <p14:creationId xmlns:p14="http://schemas.microsoft.com/office/powerpoint/2010/main" val="114023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395536" y="1556792"/>
            <a:ext cx="7632848" cy="432048"/>
          </a:xfrm>
        </p:spPr>
        <p:txBody>
          <a:bodyPr/>
          <a:lstStyle/>
          <a:p>
            <a:pPr algn="ctr"/>
            <a:r>
              <a:rPr lang="en-US" sz="2400" b="1" dirty="0"/>
              <a:t>Electrical and Electronic Equipment Regulation</a:t>
            </a:r>
            <a:r>
              <a:rPr lang="en-US" sz="2400" dirty="0"/>
              <a:t>s</a:t>
            </a:r>
            <a:endParaRPr lang="en-US" sz="2400" b="1" dirty="0"/>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23528" y="2348880"/>
            <a:ext cx="8136904" cy="3960440"/>
          </a:xfrm>
        </p:spPr>
        <p:txBody>
          <a:bodyPr/>
          <a:lstStyle/>
          <a:p>
            <a:pPr algn="just"/>
            <a:r>
              <a:rPr lang="en-US" sz="1800" dirty="0">
                <a:solidFill>
                  <a:schemeClr val="tx1">
                    <a:lumMod val="50000"/>
                    <a:lumOff val="50000"/>
                  </a:schemeClr>
                </a:solidFill>
              </a:rPr>
              <a:t>Waste Electrical and Electronic Equipment Regulation (WEEE) is a directive in the European Union that designates safe and responsible collection, recycling and recovery procedures for all types of electronic waste. If improperly disposed, electronic waste like old computers, mobile phones and kitchen appliances can pose environmental and health risks from exposure to lead, mercury and other heavy metals. The WEEE regulation aims to reduce these risks by providing a safe way to get rid of these materials. Eventually, WEEE will phase out dangerous materials in exchange for safer alternatives. Under these regulations, manufacturers of specified disposal equipment are directly responsible for the disposal of electronic waste.  These companies must meet collection targets, collecting 65% of the average weight of electronics placed on the market in the previous two years.</a:t>
            </a:r>
          </a:p>
        </p:txBody>
      </p:sp>
    </p:spTree>
    <p:extLst>
      <p:ext uri="{BB962C8B-B14F-4D97-AF65-F5344CB8AC3E}">
        <p14:creationId xmlns:p14="http://schemas.microsoft.com/office/powerpoint/2010/main" val="184434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539552" y="1556792"/>
            <a:ext cx="7488832" cy="432048"/>
          </a:xfrm>
        </p:spPr>
        <p:txBody>
          <a:bodyPr/>
          <a:lstStyle/>
          <a:p>
            <a:pPr algn="ctr"/>
            <a:r>
              <a:rPr lang="en-US" sz="2400" b="1" dirty="0"/>
              <a:t>Electrical and Electronic Equipment Regulations</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23528" y="2348880"/>
            <a:ext cx="8136904" cy="3960440"/>
          </a:xfrm>
        </p:spPr>
        <p:txBody>
          <a:bodyPr/>
          <a:lstStyle/>
          <a:p>
            <a:pPr algn="just"/>
            <a:r>
              <a:rPr lang="en-US" sz="1800" dirty="0">
                <a:solidFill>
                  <a:schemeClr val="tx1">
                    <a:lumMod val="50000"/>
                    <a:lumOff val="50000"/>
                  </a:schemeClr>
                </a:solidFill>
              </a:rPr>
              <a:t>Waste Electrical and Electronic Equipment Regulation (WEEE) is a directive in the European Union that designates safe and responsible collection, recycling and recovery procedures for all types of electronic waste. If improperly disposed, electronic waste like old computers, mobile phones and kitchen appliances can pose environmental and health risks from exposure to lead, mercury and other heavy metals. The WEEE regulation aims to reduce these risks by providing a safe way to get rid of these materials. Eventually, WEEE will phase out dangerous materials in exchange for safer alternatives. Under these regulations, manufacturers of specified disposal equipment are directly responsible for the disposal of electronic waste.  These companies must meet collection targets, collecting 65% of the average weight of electronics placed on the market in the previous two years.</a:t>
            </a:r>
          </a:p>
        </p:txBody>
      </p:sp>
    </p:spTree>
    <p:extLst>
      <p:ext uri="{BB962C8B-B14F-4D97-AF65-F5344CB8AC3E}">
        <p14:creationId xmlns:p14="http://schemas.microsoft.com/office/powerpoint/2010/main" val="305061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Content Placeholder 2"/>
          <p:cNvSpPr>
            <a:spLocks noGrp="1"/>
          </p:cNvSpPr>
          <p:nvPr>
            <p:ph idx="4294967295"/>
          </p:nvPr>
        </p:nvSpPr>
        <p:spPr>
          <a:xfrm>
            <a:off x="467544" y="2852937"/>
            <a:ext cx="8136904" cy="2664295"/>
          </a:xfrm>
        </p:spPr>
        <p:txBody>
          <a:bodyPr/>
          <a:lstStyle/>
          <a:p>
            <a:pPr algn="just" eaLnBrk="1" hangingPunct="1"/>
            <a:r>
              <a:rPr lang="en-US" dirty="0">
                <a:solidFill>
                  <a:schemeClr val="tx1"/>
                </a:solidFill>
                <a:ea typeface="ＭＳ Ｐゴシック" pitchFamily="34" charset="-128"/>
              </a:rPr>
              <a:t>   </a:t>
            </a:r>
            <a:r>
              <a:rPr lang="en-US" sz="2400" dirty="0"/>
              <a:t>‘Corporate Social Responsibility is the continuing commitment by business to behave ethically and contribute to economic development while improving the quality of life of the workforce and their families as well as of the local community and society at large’. </a:t>
            </a:r>
          </a:p>
          <a:p>
            <a:pPr marL="0" indent="0" algn="just" eaLnBrk="1" hangingPunct="1">
              <a:buNone/>
            </a:pPr>
            <a:r>
              <a:rPr lang="en-US" sz="2400" dirty="0"/>
              <a:t>– World Business Council For Sustainable  Development</a:t>
            </a:r>
          </a:p>
        </p:txBody>
      </p:sp>
      <p:sp>
        <p:nvSpPr>
          <p:cNvPr id="5"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6" name="Title 1"/>
          <p:cNvSpPr>
            <a:spLocks noGrp="1"/>
          </p:cNvSpPr>
          <p:nvPr>
            <p:ph type="title" idx="4294967295"/>
          </p:nvPr>
        </p:nvSpPr>
        <p:spPr>
          <a:xfrm>
            <a:off x="539552" y="1774205"/>
            <a:ext cx="7416824" cy="574675"/>
          </a:xfrm>
        </p:spPr>
        <p:txBody>
          <a:bodyPr/>
          <a:lstStyle/>
          <a:p>
            <a:pPr algn="ctr" eaLnBrk="1" hangingPunct="1"/>
            <a:r>
              <a:rPr lang="en-US" sz="2400" b="1" dirty="0"/>
              <a:t>Definition of Corporate Social Responsibility</a:t>
            </a:r>
            <a:endParaRPr lang="en-US" sz="3200" b="1" dirty="0">
              <a:ea typeface="ＭＳ Ｐゴシック" pitchFamily="34" charset="-128"/>
            </a:endParaRPr>
          </a:p>
        </p:txBody>
      </p:sp>
    </p:spTree>
    <p:extLst>
      <p:ext uri="{BB962C8B-B14F-4D97-AF65-F5344CB8AC3E}">
        <p14:creationId xmlns:p14="http://schemas.microsoft.com/office/powerpoint/2010/main" val="342863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3475">
                                            <p:txEl>
                                              <p:pRg st="0" end="0"/>
                                            </p:txEl>
                                          </p:spTgt>
                                        </p:tgtEl>
                                        <p:attrNameLst>
                                          <p:attrName>style.visibility</p:attrName>
                                        </p:attrNameLst>
                                      </p:cBhvr>
                                      <p:to>
                                        <p:strVal val="visible"/>
                                      </p:to>
                                    </p:set>
                                    <p:anim calcmode="lin" valueType="num">
                                      <p:cBhvr additive="base">
                                        <p:cTn id="19"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3475">
                                            <p:txEl>
                                              <p:pRg st="1" end="1"/>
                                            </p:txEl>
                                          </p:spTgt>
                                        </p:tgtEl>
                                        <p:attrNameLst>
                                          <p:attrName>style.visibility</p:attrName>
                                        </p:attrNameLst>
                                      </p:cBhvr>
                                      <p:to>
                                        <p:strVal val="visible"/>
                                      </p:to>
                                    </p:set>
                                    <p:anim calcmode="lin" valueType="num">
                                      <p:cBhvr additive="base">
                                        <p:cTn id="25" dur="500" fill="hold"/>
                                        <p:tgtEl>
                                          <p:spTgt spid="23347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34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539552" y="1412776"/>
            <a:ext cx="7488832" cy="432048"/>
          </a:xfrm>
        </p:spPr>
        <p:txBody>
          <a:bodyPr/>
          <a:lstStyle/>
          <a:p>
            <a:pPr algn="ctr"/>
            <a:r>
              <a:rPr lang="en-US" sz="2400" b="1" dirty="0"/>
              <a:t>Packaging Waste Regulations</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23528" y="1943100"/>
            <a:ext cx="8136904" cy="4654252"/>
          </a:xfrm>
        </p:spPr>
        <p:txBody>
          <a:bodyPr/>
          <a:lstStyle/>
          <a:p>
            <a:pPr algn="just"/>
            <a:r>
              <a:rPr lang="en-US" dirty="0"/>
              <a:t>These Regulations are made by the Secretary of State as respects England, Scotland and Wales in exercise of the powers conferred by section 2(2) of, and paragraph 1A of Schedule 2 to, the European Communities Act 1972 and sections 93 to 95 of the Environment Act 1995(. These Regulations implement Article 6(1) of Council Directive 94/62/EC on packaging and packaging waste (“Packaging Waste Directive”) and section 93(3)(a) of the Environment Act 1995 applies. The Secretary of State is a Minister designated for the purposes of section 2(2) of the European Communities Act 1972 in relation to the environment. It appears to the Secretary of State that it is expedient for the reference to Article 6(1) of the Packaging Waste Directive to be construed as a reference to that provision as amended from time to time. </a:t>
            </a:r>
            <a:endParaRPr lang="en-US" sz="2200" dirty="0"/>
          </a:p>
        </p:txBody>
      </p:sp>
    </p:spTree>
    <p:extLst>
      <p:ext uri="{BB962C8B-B14F-4D97-AF65-F5344CB8AC3E}">
        <p14:creationId xmlns:p14="http://schemas.microsoft.com/office/powerpoint/2010/main" val="57329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539552" y="1412776"/>
            <a:ext cx="7488832" cy="432048"/>
          </a:xfrm>
        </p:spPr>
        <p:txBody>
          <a:bodyPr/>
          <a:lstStyle/>
          <a:p>
            <a:pPr algn="ctr"/>
            <a:r>
              <a:rPr lang="en-US" sz="2400" b="1" dirty="0"/>
              <a:t>Packaging Waste Regulations</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23528" y="1799084"/>
            <a:ext cx="8136904" cy="4222204"/>
          </a:xfrm>
        </p:spPr>
        <p:txBody>
          <a:bodyPr/>
          <a:lstStyle/>
          <a:p>
            <a:pPr marL="0" indent="0">
              <a:buNone/>
            </a:pPr>
            <a:endParaRPr lang="en-US" sz="1600" dirty="0"/>
          </a:p>
          <a:p>
            <a:r>
              <a:rPr lang="en-US" sz="2400" dirty="0"/>
              <a:t>The Secretary of State makes these Regulations— </a:t>
            </a:r>
          </a:p>
          <a:p>
            <a:r>
              <a:rPr lang="en-US" sz="2400" dirty="0"/>
              <a:t>(a)after consultation in accordance with section 93(2) of the Environment Act 1995;</a:t>
            </a:r>
          </a:p>
          <a:p>
            <a:r>
              <a:rPr lang="en-US" sz="2400" dirty="0"/>
              <a:t>(b)having regard to the matters specified in section 93(6), as required by section 93(5) of that Act; and</a:t>
            </a:r>
          </a:p>
          <a:p>
            <a:r>
              <a:rPr lang="en-US" sz="2400" dirty="0"/>
              <a:t>(c)in accordance with the duty in section 93(7) of that Act.</a:t>
            </a:r>
          </a:p>
        </p:txBody>
      </p:sp>
    </p:spTree>
    <p:extLst>
      <p:ext uri="{BB962C8B-B14F-4D97-AF65-F5344CB8AC3E}">
        <p14:creationId xmlns:p14="http://schemas.microsoft.com/office/powerpoint/2010/main" val="305061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539552" y="1772816"/>
            <a:ext cx="7488832" cy="432048"/>
          </a:xfrm>
        </p:spPr>
        <p:txBody>
          <a:bodyPr/>
          <a:lstStyle/>
          <a:p>
            <a:pPr algn="ctr"/>
            <a:r>
              <a:rPr lang="en-US" sz="2400" b="1" dirty="0"/>
              <a:t>ISO 14001</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23528" y="2519164"/>
            <a:ext cx="8136904" cy="2133972"/>
          </a:xfrm>
        </p:spPr>
        <p:txBody>
          <a:bodyPr/>
          <a:lstStyle/>
          <a:p>
            <a:pPr algn="just"/>
            <a:r>
              <a:rPr lang="en-US" sz="2800" dirty="0">
                <a:solidFill>
                  <a:schemeClr val="tx1">
                    <a:lumMod val="50000"/>
                    <a:lumOff val="50000"/>
                  </a:schemeClr>
                </a:solidFill>
              </a:rPr>
              <a:t>specifies the actual requirements for an environmental management system. It applies to those environmental aspects which the organization has control and over which it can be expected to have an influence.</a:t>
            </a:r>
          </a:p>
        </p:txBody>
      </p:sp>
    </p:spTree>
    <p:extLst>
      <p:ext uri="{BB962C8B-B14F-4D97-AF65-F5344CB8AC3E}">
        <p14:creationId xmlns:p14="http://schemas.microsoft.com/office/powerpoint/2010/main" val="189668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323528" y="2348880"/>
            <a:ext cx="8136904" cy="4176464"/>
          </a:xfrm>
        </p:spPr>
        <p:txBody>
          <a:bodyPr/>
          <a:lstStyle/>
          <a:p>
            <a:pPr algn="just"/>
            <a:r>
              <a:rPr lang="en-US" sz="2400" dirty="0">
                <a:solidFill>
                  <a:schemeClr val="tx1">
                    <a:lumMod val="50000"/>
                    <a:lumOff val="50000"/>
                  </a:schemeClr>
                </a:solidFill>
              </a:rPr>
              <a:t>The </a:t>
            </a:r>
            <a:r>
              <a:rPr lang="en-US" sz="2400" b="1" dirty="0">
                <a:solidFill>
                  <a:schemeClr val="tx1">
                    <a:lumMod val="50000"/>
                    <a:lumOff val="50000"/>
                  </a:schemeClr>
                </a:solidFill>
              </a:rPr>
              <a:t>Eco-Management and Audit Scheme</a:t>
            </a:r>
            <a:r>
              <a:rPr lang="en-US" sz="2400" dirty="0">
                <a:solidFill>
                  <a:schemeClr val="tx1">
                    <a:lumMod val="50000"/>
                    <a:lumOff val="50000"/>
                  </a:schemeClr>
                </a:solidFill>
              </a:rPr>
              <a:t> (</a:t>
            </a:r>
            <a:r>
              <a:rPr lang="en-US" sz="2400" b="1" dirty="0">
                <a:solidFill>
                  <a:schemeClr val="tx1">
                    <a:lumMod val="50000"/>
                    <a:lumOff val="50000"/>
                  </a:schemeClr>
                </a:solidFill>
              </a:rPr>
              <a:t>EMAS</a:t>
            </a:r>
            <a:r>
              <a:rPr lang="en-US" sz="2400" dirty="0">
                <a:solidFill>
                  <a:schemeClr val="tx1">
                    <a:lumMod val="50000"/>
                    <a:lumOff val="50000"/>
                  </a:schemeClr>
                </a:solidFill>
              </a:rPr>
              <a:t>) is a voluntary environmental management instrument, which was developed in 1993 by the European Commission. It enables organizations to assess, manage and continuously improve their environmental performance. The scheme is globally applicable and open to all types of private and public organizations. In order to register with EMAS, organizations must meet the requirements of the EU EMAS-Regulation. Currently, more than 4,600 organizations and more than 7,900 sites are EMAS registered.</a:t>
            </a:r>
          </a:p>
        </p:txBody>
      </p:sp>
      <p:sp>
        <p:nvSpPr>
          <p:cNvPr id="9" name="Title 1"/>
          <p:cNvSpPr>
            <a:spLocks noGrp="1"/>
          </p:cNvSpPr>
          <p:nvPr>
            <p:ph type="title" idx="4294967295"/>
          </p:nvPr>
        </p:nvSpPr>
        <p:spPr>
          <a:xfrm>
            <a:off x="539552" y="1700808"/>
            <a:ext cx="7488832" cy="432048"/>
          </a:xfrm>
        </p:spPr>
        <p:txBody>
          <a:bodyPr/>
          <a:lstStyle/>
          <a:p>
            <a:pPr algn="ctr"/>
            <a:r>
              <a:rPr lang="en-US" sz="2400" b="1" dirty="0"/>
              <a:t>Eco-Management and Audit Scheme</a:t>
            </a:r>
          </a:p>
        </p:txBody>
      </p:sp>
    </p:spTree>
    <p:extLst>
      <p:ext uri="{BB962C8B-B14F-4D97-AF65-F5344CB8AC3E}">
        <p14:creationId xmlns:p14="http://schemas.microsoft.com/office/powerpoint/2010/main" val="353744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323528" y="2132856"/>
            <a:ext cx="8136904" cy="4392488"/>
          </a:xfrm>
        </p:spPr>
        <p:txBody>
          <a:bodyPr/>
          <a:lstStyle/>
          <a:p>
            <a:pPr algn="just"/>
            <a:r>
              <a:rPr lang="en-US" sz="2200" dirty="0"/>
              <a:t>The </a:t>
            </a:r>
            <a:r>
              <a:rPr lang="en-US" sz="2200" b="1" dirty="0"/>
              <a:t>CRC Energy Efficiency Scheme</a:t>
            </a:r>
            <a:r>
              <a:rPr lang="en-US" sz="2200" dirty="0"/>
              <a:t> (the </a:t>
            </a:r>
            <a:r>
              <a:rPr lang="en-US" sz="2200" b="1" dirty="0"/>
              <a:t>CRC</a:t>
            </a:r>
            <a:r>
              <a:rPr lang="en-US" sz="2200" dirty="0"/>
              <a:t>, formerly the </a:t>
            </a:r>
            <a:r>
              <a:rPr lang="en-US" sz="2200" b="1" dirty="0"/>
              <a:t>Carbon Reduction Commitment</a:t>
            </a:r>
            <a:r>
              <a:rPr lang="en-US" sz="2200" dirty="0"/>
              <a:t>) is a mandatory carbon emissions reduction scheme in the United Kingdom that applies to large non-energy-intensive organizations in the public and private sectors. It has been estimated that the scheme will reduce carbon emissions by 1.2 million tons of carbon per year by 2020. In an effort to avoid dangerous climate change, the British Government first committed to cutting UK carbon emissions by 60% by 2050 (compared to 1990 levels), and in October 2008 increased this commitment to 80%. The scheme has also been credited with driving up demand for energy-efficient goods and services.</a:t>
            </a:r>
            <a:endParaRPr lang="en-US" sz="2200" dirty="0">
              <a:solidFill>
                <a:schemeClr val="tx1">
                  <a:lumMod val="50000"/>
                  <a:lumOff val="50000"/>
                </a:schemeClr>
              </a:solidFill>
            </a:endParaRPr>
          </a:p>
        </p:txBody>
      </p:sp>
      <p:sp>
        <p:nvSpPr>
          <p:cNvPr id="9" name="Title 1"/>
          <p:cNvSpPr>
            <a:spLocks noGrp="1"/>
          </p:cNvSpPr>
          <p:nvPr>
            <p:ph type="title" idx="4294967295"/>
          </p:nvPr>
        </p:nvSpPr>
        <p:spPr>
          <a:xfrm>
            <a:off x="539552" y="1556792"/>
            <a:ext cx="7488832" cy="432048"/>
          </a:xfrm>
        </p:spPr>
        <p:txBody>
          <a:bodyPr/>
          <a:lstStyle/>
          <a:p>
            <a:pPr algn="ctr"/>
            <a:r>
              <a:rPr lang="en-US" sz="2400" b="1" dirty="0"/>
              <a:t>Energy Efficiency Scheme</a:t>
            </a:r>
          </a:p>
        </p:txBody>
      </p:sp>
    </p:spTree>
    <p:extLst>
      <p:ext uri="{BB962C8B-B14F-4D97-AF65-F5344CB8AC3E}">
        <p14:creationId xmlns:p14="http://schemas.microsoft.com/office/powerpoint/2010/main" val="402816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323528" y="2276872"/>
            <a:ext cx="8136904" cy="3816424"/>
          </a:xfrm>
        </p:spPr>
        <p:txBody>
          <a:bodyPr/>
          <a:lstStyle/>
          <a:p>
            <a:pPr algn="just"/>
            <a:r>
              <a:rPr lang="en-US" dirty="0">
                <a:solidFill>
                  <a:schemeClr val="tx1">
                    <a:lumMod val="50000"/>
                    <a:lumOff val="50000"/>
                  </a:schemeClr>
                </a:solidFill>
              </a:rPr>
              <a:t>The </a:t>
            </a:r>
            <a:r>
              <a:rPr lang="en-US" b="1" dirty="0">
                <a:solidFill>
                  <a:schemeClr val="tx1">
                    <a:lumMod val="50000"/>
                    <a:lumOff val="50000"/>
                  </a:schemeClr>
                </a:solidFill>
              </a:rPr>
              <a:t>CRC Energy Efficiency Scheme</a:t>
            </a:r>
            <a:r>
              <a:rPr lang="en-US" dirty="0">
                <a:solidFill>
                  <a:schemeClr val="tx1">
                    <a:lumMod val="50000"/>
                    <a:lumOff val="50000"/>
                  </a:schemeClr>
                </a:solidFill>
              </a:rPr>
              <a:t> (the </a:t>
            </a:r>
            <a:r>
              <a:rPr lang="en-US" b="1" dirty="0">
                <a:solidFill>
                  <a:schemeClr val="tx1">
                    <a:lumMod val="50000"/>
                    <a:lumOff val="50000"/>
                  </a:schemeClr>
                </a:solidFill>
              </a:rPr>
              <a:t>CRC</a:t>
            </a:r>
            <a:r>
              <a:rPr lang="en-US" dirty="0">
                <a:solidFill>
                  <a:schemeClr val="tx1">
                    <a:lumMod val="50000"/>
                    <a:lumOff val="50000"/>
                  </a:schemeClr>
                </a:solidFill>
              </a:rPr>
              <a:t>, formerly the </a:t>
            </a:r>
            <a:r>
              <a:rPr lang="en-US" b="1" dirty="0">
                <a:solidFill>
                  <a:schemeClr val="tx1">
                    <a:lumMod val="50000"/>
                    <a:lumOff val="50000"/>
                  </a:schemeClr>
                </a:solidFill>
              </a:rPr>
              <a:t>Carbon Reduction Commitment</a:t>
            </a:r>
            <a:r>
              <a:rPr lang="en-US" dirty="0">
                <a:solidFill>
                  <a:schemeClr val="tx1">
                    <a:lumMod val="50000"/>
                    <a:lumOff val="50000"/>
                  </a:schemeClr>
                </a:solidFill>
              </a:rPr>
              <a:t>) is a mandatory carbon emissions reduction scheme in the United Kingdom that applies to large non-energy-intensive organizations in the public and private sectors. It has been estimated that the scheme will reduce carbon emissions by 1.2 million tons of carbon per year by 2020.</a:t>
            </a:r>
            <a:r>
              <a:rPr lang="en-US" baseline="30000" dirty="0">
                <a:solidFill>
                  <a:schemeClr val="tx1">
                    <a:lumMod val="50000"/>
                    <a:lumOff val="50000"/>
                  </a:schemeClr>
                </a:solidFill>
                <a:hlinkClick r:id="rId2"/>
              </a:rPr>
              <a:t>[2]</a:t>
            </a:r>
            <a:r>
              <a:rPr lang="en-US" dirty="0">
                <a:solidFill>
                  <a:schemeClr val="tx1">
                    <a:lumMod val="50000"/>
                    <a:lumOff val="50000"/>
                  </a:schemeClr>
                </a:solidFill>
              </a:rPr>
              <a:t> In an effort to avoid dangerous climate change, the British Government first committed to cutting UK carbon emissions by 60% by 2050 (compared to 1990 levels), and in October 2008 increased this commitment to 80%. The scheme has also been credited with driving up demand for energy-efficient goods and services.</a:t>
            </a:r>
          </a:p>
        </p:txBody>
      </p:sp>
      <p:sp>
        <p:nvSpPr>
          <p:cNvPr id="9" name="Title 1"/>
          <p:cNvSpPr>
            <a:spLocks noGrp="1"/>
          </p:cNvSpPr>
          <p:nvPr>
            <p:ph type="title" idx="4294967295"/>
          </p:nvPr>
        </p:nvSpPr>
        <p:spPr>
          <a:xfrm>
            <a:off x="539552" y="1628800"/>
            <a:ext cx="7488832" cy="432048"/>
          </a:xfrm>
        </p:spPr>
        <p:txBody>
          <a:bodyPr/>
          <a:lstStyle/>
          <a:p>
            <a:pPr algn="ctr"/>
            <a:r>
              <a:rPr lang="en-US" sz="2400" b="1" dirty="0"/>
              <a:t>Energy Efficiency Scheme</a:t>
            </a:r>
          </a:p>
        </p:txBody>
      </p:sp>
    </p:spTree>
    <p:extLst>
      <p:ext uri="{BB962C8B-B14F-4D97-AF65-F5344CB8AC3E}">
        <p14:creationId xmlns:p14="http://schemas.microsoft.com/office/powerpoint/2010/main" val="391647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467544" y="2276872"/>
            <a:ext cx="8136904" cy="4320480"/>
          </a:xfrm>
        </p:spPr>
        <p:txBody>
          <a:bodyPr/>
          <a:lstStyle/>
          <a:p>
            <a:r>
              <a:rPr lang="en-US" b="1" dirty="0">
                <a:solidFill>
                  <a:schemeClr val="tx1">
                    <a:lumMod val="50000"/>
                    <a:lumOff val="50000"/>
                  </a:schemeClr>
                </a:solidFill>
              </a:rPr>
              <a:t>Conserve Water</a:t>
            </a:r>
          </a:p>
          <a:p>
            <a:pPr marL="0" indent="0" algn="just">
              <a:buNone/>
            </a:pPr>
            <a:r>
              <a:rPr lang="en-US" sz="2400" dirty="0">
                <a:solidFill>
                  <a:schemeClr val="tx1">
                    <a:lumMod val="50000"/>
                    <a:lumOff val="50000"/>
                  </a:schemeClr>
                </a:solidFill>
              </a:rPr>
              <a:t>With 36 states in the U.S. potentially facing water shortages in 2013, water conservation is a critical environmental concern (See References 1). Conserving water not only extends our water resources for use by future generations, it protects the animals and plants that live in areas with limited water availability. Easy ways to conserve water include installing low-flow fixtures in bathrooms and kitchens, planting a native garden instead of a lawn in your yard, taking short showers and fixing leaks immediately (See References 2).</a:t>
            </a:r>
          </a:p>
        </p:txBody>
      </p:sp>
      <p:sp>
        <p:nvSpPr>
          <p:cNvPr id="9" name="Title 1"/>
          <p:cNvSpPr>
            <a:spLocks noGrp="1"/>
          </p:cNvSpPr>
          <p:nvPr>
            <p:ph type="title" idx="4294967295"/>
          </p:nvPr>
        </p:nvSpPr>
        <p:spPr>
          <a:xfrm>
            <a:off x="683568" y="1628800"/>
            <a:ext cx="7488832" cy="432048"/>
          </a:xfrm>
        </p:spPr>
        <p:txBody>
          <a:bodyPr/>
          <a:lstStyle/>
          <a:p>
            <a:r>
              <a:rPr lang="en-US" sz="2400" b="1" dirty="0"/>
              <a:t>Ways to Prevent Damage to the Environment</a:t>
            </a:r>
          </a:p>
        </p:txBody>
      </p:sp>
    </p:spTree>
    <p:extLst>
      <p:ext uri="{BB962C8B-B14F-4D97-AF65-F5344CB8AC3E}">
        <p14:creationId xmlns:p14="http://schemas.microsoft.com/office/powerpoint/2010/main" val="310534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467544" y="2276872"/>
            <a:ext cx="8136904" cy="4032448"/>
          </a:xfrm>
        </p:spPr>
        <p:txBody>
          <a:bodyPr/>
          <a:lstStyle/>
          <a:p>
            <a:pPr algn="just"/>
            <a:r>
              <a:rPr lang="en-US" sz="2400" b="1" dirty="0">
                <a:solidFill>
                  <a:schemeClr val="tx1">
                    <a:lumMod val="50000"/>
                    <a:lumOff val="50000"/>
                  </a:schemeClr>
                </a:solidFill>
              </a:rPr>
              <a:t>Clear the Air</a:t>
            </a:r>
          </a:p>
          <a:p>
            <a:pPr marL="0" indent="0" algn="just">
              <a:buNone/>
            </a:pPr>
            <a:r>
              <a:rPr lang="en-US" sz="2400" dirty="0">
                <a:solidFill>
                  <a:schemeClr val="tx1">
                    <a:lumMod val="50000"/>
                    <a:lumOff val="50000"/>
                  </a:schemeClr>
                </a:solidFill>
              </a:rPr>
              <a:t>Despite significant improvements in air quality since 1990, approximately 124 million people in the U.S. lived in counties that exceeded one or more national ambient air quality standard (NAAQS) in 2010 (See References 4). Taking action to improve air quality runs the gamut from planting trees to filter the air to purchasing green energy for residential use and using ride-sharing, public, pedal or pedestrian transport to reduce trips and vehicle emissions (See References 4).</a:t>
            </a:r>
          </a:p>
        </p:txBody>
      </p:sp>
      <p:sp>
        <p:nvSpPr>
          <p:cNvPr id="9" name="Title 1"/>
          <p:cNvSpPr>
            <a:spLocks noGrp="1"/>
          </p:cNvSpPr>
          <p:nvPr>
            <p:ph type="title" idx="4294967295"/>
          </p:nvPr>
        </p:nvSpPr>
        <p:spPr>
          <a:xfrm>
            <a:off x="683568" y="1628800"/>
            <a:ext cx="7488832" cy="432048"/>
          </a:xfrm>
        </p:spPr>
        <p:txBody>
          <a:bodyPr/>
          <a:lstStyle/>
          <a:p>
            <a:r>
              <a:rPr lang="en-US" sz="2400" b="1" dirty="0"/>
              <a:t>Ways to Prevent Damage to the Environment</a:t>
            </a:r>
          </a:p>
        </p:txBody>
      </p:sp>
    </p:spTree>
    <p:extLst>
      <p:ext uri="{BB962C8B-B14F-4D97-AF65-F5344CB8AC3E}">
        <p14:creationId xmlns:p14="http://schemas.microsoft.com/office/powerpoint/2010/main" val="206703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467544" y="1916832"/>
            <a:ext cx="8136904" cy="4752528"/>
          </a:xfrm>
        </p:spPr>
        <p:txBody>
          <a:bodyPr/>
          <a:lstStyle/>
          <a:p>
            <a:r>
              <a:rPr lang="en-US" sz="2400" b="1" dirty="0"/>
              <a:t>Reduce Waste</a:t>
            </a:r>
          </a:p>
          <a:p>
            <a:pPr marL="0" indent="0">
              <a:buNone/>
            </a:pPr>
            <a:r>
              <a:rPr lang="en-US" sz="2300" dirty="0">
                <a:solidFill>
                  <a:schemeClr val="tx1">
                    <a:lumMod val="50000"/>
                    <a:lumOff val="50000"/>
                  </a:schemeClr>
                </a:solidFill>
              </a:rPr>
              <a:t>In 2010 Americans generated garbage at a rate of 4.43 pounds per person per day and recycled garbage at a rate of only 34 percent, leaving 165 million tons of trash destined for landfills (See References 5), according to U.S. Environmental Protection Agency statistics. Reducing waste in combination with recycling can reduce methane emissions, save energy and increase forest carbon sequestration (See References 6). Waste reduction actions include reusing and buying used or recycled items, choosing items in less packaging and purchasing fewer items that could end up in a landfill (See References 7, Waste).</a:t>
            </a:r>
          </a:p>
        </p:txBody>
      </p:sp>
      <p:sp>
        <p:nvSpPr>
          <p:cNvPr id="9" name="Title 1"/>
          <p:cNvSpPr>
            <a:spLocks noGrp="1"/>
          </p:cNvSpPr>
          <p:nvPr>
            <p:ph type="title" idx="4294967295"/>
          </p:nvPr>
        </p:nvSpPr>
        <p:spPr>
          <a:xfrm>
            <a:off x="683568" y="1484784"/>
            <a:ext cx="7488832" cy="432048"/>
          </a:xfrm>
        </p:spPr>
        <p:txBody>
          <a:bodyPr/>
          <a:lstStyle/>
          <a:p>
            <a:r>
              <a:rPr lang="en-US" sz="2400" b="1" dirty="0"/>
              <a:t>Ways to Prevent Damage to the Environment</a:t>
            </a:r>
          </a:p>
        </p:txBody>
      </p:sp>
    </p:spTree>
    <p:extLst>
      <p:ext uri="{BB962C8B-B14F-4D97-AF65-F5344CB8AC3E}">
        <p14:creationId xmlns:p14="http://schemas.microsoft.com/office/powerpoint/2010/main" val="78295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467544" y="2132856"/>
            <a:ext cx="8136904" cy="4032448"/>
          </a:xfrm>
        </p:spPr>
        <p:txBody>
          <a:bodyPr/>
          <a:lstStyle/>
          <a:p>
            <a:r>
              <a:rPr lang="en-US" sz="2400" b="1" dirty="0"/>
              <a:t>Bonus Action: Become an Advocate for the Planet</a:t>
            </a:r>
          </a:p>
          <a:p>
            <a:pPr marL="0" indent="0" algn="just">
              <a:buNone/>
            </a:pPr>
            <a:r>
              <a:rPr lang="en-US" sz="2500" dirty="0">
                <a:solidFill>
                  <a:schemeClr val="tx1">
                    <a:lumMod val="50000"/>
                    <a:lumOff val="50000"/>
                  </a:schemeClr>
                </a:solidFill>
              </a:rPr>
              <a:t>Becoming an advocate for the environment can extend individual actions to a much larger group, creating a positive impact on protecting the planet. Talking to others about the state of the environment locally and globally raises awareness and increases the likelihood of action. Steps to consider include participating in a local environmental event, starting a recycling competition at work or sharing a commitment for the environment on social networking sites.</a:t>
            </a:r>
          </a:p>
        </p:txBody>
      </p:sp>
      <p:sp>
        <p:nvSpPr>
          <p:cNvPr id="9" name="Title 1"/>
          <p:cNvSpPr>
            <a:spLocks noGrp="1"/>
          </p:cNvSpPr>
          <p:nvPr>
            <p:ph type="title" idx="4294967295"/>
          </p:nvPr>
        </p:nvSpPr>
        <p:spPr>
          <a:xfrm>
            <a:off x="683568" y="1484784"/>
            <a:ext cx="7488832" cy="432048"/>
          </a:xfrm>
        </p:spPr>
        <p:txBody>
          <a:bodyPr/>
          <a:lstStyle/>
          <a:p>
            <a:r>
              <a:rPr lang="en-US" sz="2400" b="1" dirty="0"/>
              <a:t>Ways to Prevent Damage to the Environment</a:t>
            </a:r>
          </a:p>
        </p:txBody>
      </p:sp>
    </p:spTree>
    <p:extLst>
      <p:ext uri="{BB962C8B-B14F-4D97-AF65-F5344CB8AC3E}">
        <p14:creationId xmlns:p14="http://schemas.microsoft.com/office/powerpoint/2010/main" val="84162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6" name="Title 1"/>
          <p:cNvSpPr>
            <a:spLocks noGrp="1"/>
          </p:cNvSpPr>
          <p:nvPr>
            <p:ph type="title" idx="4294967295"/>
          </p:nvPr>
        </p:nvSpPr>
        <p:spPr>
          <a:xfrm>
            <a:off x="539552" y="1774205"/>
            <a:ext cx="7416824" cy="574675"/>
          </a:xfrm>
        </p:spPr>
        <p:txBody>
          <a:bodyPr/>
          <a:lstStyle/>
          <a:p>
            <a:pPr algn="ctr" eaLnBrk="1" hangingPunct="1"/>
            <a:r>
              <a:rPr lang="en-US" sz="2400" b="1" dirty="0"/>
              <a:t>Definition of Corporate Social Responsibility</a:t>
            </a:r>
            <a:endParaRPr lang="en-US" sz="3200" b="1" dirty="0">
              <a:ea typeface="ＭＳ Ｐゴシック" pitchFamily="34" charset="-128"/>
            </a:endParaRPr>
          </a:p>
        </p:txBody>
      </p:sp>
      <p:sp>
        <p:nvSpPr>
          <p:cNvPr id="7" name="Flowchart: Terminator 6"/>
          <p:cNvSpPr/>
          <p:nvPr/>
        </p:nvSpPr>
        <p:spPr>
          <a:xfrm>
            <a:off x="1866900" y="2425576"/>
            <a:ext cx="4572000" cy="787400"/>
          </a:xfrm>
          <a:prstGeom prst="flowChartTerminator">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ZA"/>
          </a:p>
        </p:txBody>
      </p:sp>
      <p:sp>
        <p:nvSpPr>
          <p:cNvPr id="8" name="TextBox 7"/>
          <p:cNvSpPr txBox="1"/>
          <p:nvPr/>
        </p:nvSpPr>
        <p:spPr>
          <a:xfrm>
            <a:off x="2109193" y="2596842"/>
            <a:ext cx="4190999" cy="400110"/>
          </a:xfrm>
          <a:prstGeom prst="rect">
            <a:avLst/>
          </a:prstGeom>
          <a:noFill/>
        </p:spPr>
        <p:txBody>
          <a:bodyPr wrap="square" rtlCol="0">
            <a:spAutoFit/>
          </a:bodyPr>
          <a:lstStyle/>
          <a:p>
            <a:r>
              <a:rPr lang="en-ZA" sz="2000" b="1" i="1" dirty="0">
                <a:latin typeface="Arial" pitchFamily="34" charset="0"/>
                <a:cs typeface="Arial" pitchFamily="34" charset="0"/>
              </a:rPr>
              <a:t>Corporate Social Responsibility </a:t>
            </a:r>
          </a:p>
        </p:txBody>
      </p:sp>
      <p:sp>
        <p:nvSpPr>
          <p:cNvPr id="9" name="Up-Down Arrow 8"/>
          <p:cNvSpPr/>
          <p:nvPr/>
        </p:nvSpPr>
        <p:spPr>
          <a:xfrm>
            <a:off x="3886993" y="3578981"/>
            <a:ext cx="719137" cy="1146163"/>
          </a:xfrm>
          <a:prstGeom prst="up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ZA">
              <a:solidFill>
                <a:srgbClr val="0070C0"/>
              </a:solidFill>
            </a:endParaRPr>
          </a:p>
        </p:txBody>
      </p:sp>
      <p:sp>
        <p:nvSpPr>
          <p:cNvPr id="10" name="Flowchart: Terminator 9"/>
          <p:cNvSpPr/>
          <p:nvPr/>
        </p:nvSpPr>
        <p:spPr>
          <a:xfrm>
            <a:off x="736601" y="5045799"/>
            <a:ext cx="7213600" cy="903481"/>
          </a:xfrm>
          <a:prstGeom prst="flowChartTerminator">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ZA" sz="2400" dirty="0"/>
          </a:p>
        </p:txBody>
      </p:sp>
      <p:sp>
        <p:nvSpPr>
          <p:cNvPr id="11" name="TextBox 10"/>
          <p:cNvSpPr txBox="1"/>
          <p:nvPr/>
        </p:nvSpPr>
        <p:spPr>
          <a:xfrm>
            <a:off x="1081880" y="5261138"/>
            <a:ext cx="6591299" cy="400110"/>
          </a:xfrm>
          <a:prstGeom prst="rect">
            <a:avLst/>
          </a:prstGeom>
          <a:noFill/>
        </p:spPr>
        <p:txBody>
          <a:bodyPr wrap="square" rtlCol="0">
            <a:spAutoFit/>
          </a:bodyPr>
          <a:lstStyle/>
          <a:p>
            <a:r>
              <a:rPr lang="en-ZA" sz="1600" b="1" i="1" dirty="0">
                <a:latin typeface="Arial" pitchFamily="34" charset="0"/>
                <a:cs typeface="Arial" pitchFamily="34" charset="0"/>
              </a:rPr>
              <a:t> </a:t>
            </a:r>
            <a:r>
              <a:rPr lang="en-ZA" sz="2000" b="1" i="1" dirty="0">
                <a:latin typeface="Arial" pitchFamily="34" charset="0"/>
                <a:cs typeface="Arial" pitchFamily="34" charset="0"/>
              </a:rPr>
              <a:t>The responsibility of business towards the society</a:t>
            </a:r>
          </a:p>
        </p:txBody>
      </p:sp>
    </p:spTree>
    <p:extLst>
      <p:ext uri="{BB962C8B-B14F-4D97-AF65-F5344CB8AC3E}">
        <p14:creationId xmlns:p14="http://schemas.microsoft.com/office/powerpoint/2010/main" val="277765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animBg="1"/>
      <p:bldP spid="10" grpId="0" animBg="1"/>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395536" y="2060848"/>
            <a:ext cx="8136904" cy="4032448"/>
          </a:xfrm>
        </p:spPr>
        <p:txBody>
          <a:bodyPr/>
          <a:lstStyle/>
          <a:p>
            <a:r>
              <a:rPr lang="en-US" sz="2400" dirty="0"/>
              <a:t>We resolve issues through analysis, decisions, and actions.</a:t>
            </a:r>
          </a:p>
          <a:p>
            <a:pPr>
              <a:buFont typeface="Courier New" pitchFamily="49" charset="0"/>
              <a:buChar char="o"/>
            </a:pPr>
            <a:r>
              <a:rPr lang="en-US" sz="2400" dirty="0"/>
              <a:t>Clarify the issue, including its impact on project performance and impacts on stakeholders. </a:t>
            </a:r>
          </a:p>
          <a:p>
            <a:pPr>
              <a:buFont typeface="Courier New" pitchFamily="49" charset="0"/>
              <a:buChar char="o"/>
            </a:pPr>
            <a:r>
              <a:rPr lang="en-US" sz="2400" dirty="0"/>
              <a:t>Generate options. You want to be resourceful and remove barriers recognize the limitations of the established ways</a:t>
            </a:r>
          </a:p>
          <a:p>
            <a:pPr>
              <a:buFont typeface="Courier New" pitchFamily="49" charset="0"/>
              <a:buChar char="o"/>
            </a:pPr>
            <a:r>
              <a:rPr lang="en-US" sz="2400" dirty="0"/>
              <a:t>Establish a preferred option</a:t>
            </a:r>
          </a:p>
        </p:txBody>
      </p:sp>
      <p:sp>
        <p:nvSpPr>
          <p:cNvPr id="9" name="Title 1"/>
          <p:cNvSpPr>
            <a:spLocks noGrp="1"/>
          </p:cNvSpPr>
          <p:nvPr>
            <p:ph type="title" idx="4294967295"/>
          </p:nvPr>
        </p:nvSpPr>
        <p:spPr>
          <a:xfrm>
            <a:off x="683568" y="1484784"/>
            <a:ext cx="7488832" cy="432048"/>
          </a:xfrm>
        </p:spPr>
        <p:txBody>
          <a:bodyPr/>
          <a:lstStyle/>
          <a:p>
            <a:r>
              <a:rPr lang="en-US" sz="2400" b="1" dirty="0"/>
              <a:t>Ways to Manage Issues Affecting Organizations</a:t>
            </a:r>
          </a:p>
        </p:txBody>
      </p:sp>
    </p:spTree>
    <p:extLst>
      <p:ext uri="{BB962C8B-B14F-4D97-AF65-F5344CB8AC3E}">
        <p14:creationId xmlns:p14="http://schemas.microsoft.com/office/powerpoint/2010/main" val="177904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additive="base">
                                        <p:cTn id="3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 calcmode="lin" valueType="num">
                                      <p:cBhvr additive="base">
                                        <p:cTn id="3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395536" y="1988840"/>
            <a:ext cx="8136904" cy="4032448"/>
          </a:xfrm>
        </p:spPr>
        <p:txBody>
          <a:bodyPr/>
          <a:lstStyle/>
          <a:p>
            <a:pPr marL="0" indent="0">
              <a:buNone/>
            </a:pPr>
            <a:r>
              <a:rPr lang="en-US" sz="2400" dirty="0"/>
              <a:t>Here are a few more tips:</a:t>
            </a:r>
          </a:p>
          <a:p>
            <a:pPr>
              <a:buFont typeface="Courier New" pitchFamily="49" charset="0"/>
              <a:buChar char="o"/>
            </a:pPr>
            <a:r>
              <a:rPr lang="en-US" sz="2400" dirty="0"/>
              <a:t>Keep track of closed issues. When enthusiasm starts to flag, you can use your closed issues lists as a tangible reminder of the progress made.</a:t>
            </a:r>
          </a:p>
          <a:p>
            <a:pPr>
              <a:buFont typeface="Courier New" pitchFamily="49" charset="0"/>
              <a:buChar char="o"/>
            </a:pPr>
            <a:r>
              <a:rPr lang="en-US" sz="2400" dirty="0"/>
              <a:t>Prioritize with forced choice, which involves setting up a series of 1:1 comparisons of the issues. It results in a prioritized list.  This is also a good team building practice.</a:t>
            </a:r>
          </a:p>
          <a:p>
            <a:pPr>
              <a:buFont typeface="Courier New" pitchFamily="49" charset="0"/>
              <a:buChar char="o"/>
            </a:pPr>
            <a:r>
              <a:rPr lang="en-US" sz="2400" dirty="0"/>
              <a:t>Make it a part of every team meeting and part of the roll up reporting to the executive council.</a:t>
            </a:r>
          </a:p>
        </p:txBody>
      </p:sp>
      <p:sp>
        <p:nvSpPr>
          <p:cNvPr id="9" name="Title 1"/>
          <p:cNvSpPr>
            <a:spLocks noGrp="1"/>
          </p:cNvSpPr>
          <p:nvPr>
            <p:ph type="title" idx="4294967295"/>
          </p:nvPr>
        </p:nvSpPr>
        <p:spPr>
          <a:xfrm>
            <a:off x="683568" y="1484784"/>
            <a:ext cx="7488832" cy="432048"/>
          </a:xfrm>
        </p:spPr>
        <p:txBody>
          <a:bodyPr/>
          <a:lstStyle/>
          <a:p>
            <a:r>
              <a:rPr lang="en-US" sz="2400" b="1" dirty="0"/>
              <a:t>Ways to Manage Issues Affecting Organizations</a:t>
            </a:r>
          </a:p>
        </p:txBody>
      </p:sp>
    </p:spTree>
    <p:extLst>
      <p:ext uri="{BB962C8B-B14F-4D97-AF65-F5344CB8AC3E}">
        <p14:creationId xmlns:p14="http://schemas.microsoft.com/office/powerpoint/2010/main" val="350319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additive="base">
                                        <p:cTn id="3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 calcmode="lin" valueType="num">
                                      <p:cBhvr additive="base">
                                        <p:cTn id="3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9" name="Title 1"/>
          <p:cNvSpPr>
            <a:spLocks noGrp="1"/>
          </p:cNvSpPr>
          <p:nvPr>
            <p:ph type="title" idx="4294967295"/>
          </p:nvPr>
        </p:nvSpPr>
        <p:spPr>
          <a:xfrm>
            <a:off x="683568" y="1700808"/>
            <a:ext cx="7488832" cy="432048"/>
          </a:xfrm>
        </p:spPr>
        <p:txBody>
          <a:bodyPr/>
          <a:lstStyle/>
          <a:p>
            <a:r>
              <a:rPr lang="en-US" sz="2400" b="1" dirty="0"/>
              <a:t>Ways to Manage Issues Affecting Organizations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rcRect b="3030"/>
          <a:stretch>
            <a:fillRect/>
          </a:stretch>
        </p:blipFill>
        <p:spPr>
          <a:xfrm>
            <a:off x="683568" y="2852936"/>
            <a:ext cx="8035999" cy="2304256"/>
          </a:xfrm>
          <a:prstGeom prst="rect">
            <a:avLst/>
          </a:prstGeom>
        </p:spPr>
      </p:pic>
    </p:spTree>
    <p:extLst>
      <p:ext uri="{BB962C8B-B14F-4D97-AF65-F5344CB8AC3E}">
        <p14:creationId xmlns:p14="http://schemas.microsoft.com/office/powerpoint/2010/main" val="177581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395536" y="1844824"/>
            <a:ext cx="8136904" cy="4536504"/>
          </a:xfrm>
        </p:spPr>
        <p:txBody>
          <a:bodyPr/>
          <a:lstStyle/>
          <a:p>
            <a:pPr marL="0" indent="0" algn="just">
              <a:buNone/>
            </a:pPr>
            <a:r>
              <a:rPr lang="en-US" sz="2400" dirty="0">
                <a:solidFill>
                  <a:schemeClr val="tx1">
                    <a:lumMod val="50000"/>
                    <a:lumOff val="50000"/>
                  </a:schemeClr>
                </a:solidFill>
              </a:rPr>
              <a:t>Greenhouse gases are generally divided into two categories: (1) the three principal greenhouse gases (carbon dioxide, nitrous oxide, and methane) and (2) other gases (primarily, hydro fluorocarbons [HFCs], per fluorocarbons, and sulfur hexafluoride). Based on overall emission levels and global warming potential, CO2 is by far the most important GHG, accounting for 85 percent of total U.S. GHG emissions in 2002. Methane and nitrous oxide account for almost 14 percent. The three "other gases” account for less than 2 percent of total U.S. GHG emissions when weighted by their 100-year global warming potential. </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53871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395536" y="1844824"/>
            <a:ext cx="8136904" cy="4032448"/>
          </a:xfrm>
        </p:spPr>
        <p:txBody>
          <a:bodyPr/>
          <a:lstStyle/>
          <a:p>
            <a:pPr marL="0" indent="0" algn="just">
              <a:buNone/>
            </a:pPr>
            <a:r>
              <a:rPr lang="en-US" sz="2400" dirty="0">
                <a:solidFill>
                  <a:schemeClr val="tx1">
                    <a:lumMod val="50000"/>
                    <a:lumOff val="50000"/>
                  </a:schemeClr>
                </a:solidFill>
              </a:rPr>
              <a:t>Residential, commercial, and industrial buildings are responsible for 43 percent (658 MMTC) of U.S. CO2 emissions—the GHG most focused on in this report.16 Among the other two principal GHGs, buildings are responsible for an estimated 7 percent of methane (an estimated 10 MMTC-equivalent from construction and demolition debris in landfills and 2 MMTC-equivalent from the incomplete combustion of wood in fireplaces and cook stoves) and 8 percent of nitrous oxide (0.3 MMTC-equivalent, principally from fireplaces and woodstoves).</a:t>
            </a:r>
          </a:p>
        </p:txBody>
      </p:sp>
    </p:spTree>
    <p:extLst>
      <p:ext uri="{BB962C8B-B14F-4D97-AF65-F5344CB8AC3E}">
        <p14:creationId xmlns:p14="http://schemas.microsoft.com/office/powerpoint/2010/main" val="51410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7" name="Content Placeholder 2"/>
          <p:cNvSpPr>
            <a:spLocks noGrp="1"/>
          </p:cNvSpPr>
          <p:nvPr>
            <p:ph idx="4294967295"/>
          </p:nvPr>
        </p:nvSpPr>
        <p:spPr>
          <a:xfrm>
            <a:off x="395536" y="1988840"/>
            <a:ext cx="8136904" cy="4248472"/>
          </a:xfrm>
        </p:spPr>
        <p:txBody>
          <a:bodyPr/>
          <a:lstStyle/>
          <a:p>
            <a:pPr marL="0" indent="0" algn="just">
              <a:buNone/>
            </a:pPr>
            <a:r>
              <a:rPr lang="en-US" sz="2100" dirty="0">
                <a:solidFill>
                  <a:schemeClr val="tx1">
                    <a:lumMod val="50000"/>
                    <a:lumOff val="50000"/>
                  </a:schemeClr>
                </a:solidFill>
              </a:rPr>
              <a:t>Among the three “other gases,” only HFCs are significantly related to buildings. HFC emissions are increasing because of their use as replacements for CFCs, </a:t>
            </a:r>
            <a:r>
              <a:rPr lang="en-US" sz="2100" dirty="0" err="1">
                <a:solidFill>
                  <a:schemeClr val="tx1">
                    <a:lumMod val="50000"/>
                    <a:lumOff val="50000"/>
                  </a:schemeClr>
                </a:solidFill>
              </a:rPr>
              <a:t>halons</a:t>
            </a:r>
            <a:r>
              <a:rPr lang="en-US" sz="2100" dirty="0">
                <a:solidFill>
                  <a:schemeClr val="tx1">
                    <a:lumMod val="50000"/>
                    <a:lumOff val="50000"/>
                  </a:schemeClr>
                </a:solidFill>
              </a:rPr>
              <a:t>, and other ozone-depleting chemicals that damage the earth’s stratospheric ozone layer and are being phased out under the Montreal Protocol. In particular, HFCs are used as refrigerants in refrigeration, chillers, and automobile air-conditioning, and as blowing agents in insulation. In 2002, the United States emitted an estimated 23 MMTC-equivalent of HFCs and an additional unknown amount of CFCs and hydro chlorofluorocarbons(HCFCs) that will eventually be replaced. With the exception of automobile air conditioning and a few other minor uses, the majority of these emissions are from applications in buildings</a:t>
            </a:r>
            <a:r>
              <a:rPr lang="en-US" sz="2100" dirty="0"/>
              <a:t>.</a:t>
            </a:r>
          </a:p>
        </p:txBody>
      </p:sp>
    </p:spTree>
    <p:extLst>
      <p:ext uri="{BB962C8B-B14F-4D97-AF65-F5344CB8AC3E}">
        <p14:creationId xmlns:p14="http://schemas.microsoft.com/office/powerpoint/2010/main" val="76400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1916832"/>
            <a:ext cx="8136904" cy="4608512"/>
          </a:xfrm>
        </p:spPr>
        <p:txBody>
          <a:bodyPr/>
          <a:lstStyle/>
          <a:p>
            <a:pPr marL="0" indent="0" algn="just">
              <a:buNone/>
            </a:pPr>
            <a:r>
              <a:rPr lang="en-US" sz="2400" dirty="0">
                <a:solidFill>
                  <a:schemeClr val="tx1">
                    <a:lumMod val="50000"/>
                    <a:lumOff val="50000"/>
                  </a:schemeClr>
                </a:solidFill>
              </a:rPr>
              <a:t>New construction can more easily incorporate novel, low-GHG technologies and is therefore often a harbinger of future trends. In addition, new building technologies are often introduced in the new construction market but then spill over into the building retrofit and renovation trades. While new buildings amount to only 2 to 3 percent of the existing building stock in any given year, new construction practices will have an increasing impact over time</a:t>
            </a:r>
            <a:r>
              <a:rPr lang="en-US" dirty="0">
                <a:solidFill>
                  <a:schemeClr val="tx1">
                    <a:lumMod val="50000"/>
                    <a:lumOff val="50000"/>
                  </a:schemeClr>
                </a:solidFill>
              </a:rPr>
              <a:t>. </a:t>
            </a:r>
          </a:p>
        </p:txBody>
      </p:sp>
    </p:spTree>
    <p:extLst>
      <p:ext uri="{BB962C8B-B14F-4D97-AF65-F5344CB8AC3E}">
        <p14:creationId xmlns:p14="http://schemas.microsoft.com/office/powerpoint/2010/main" val="201823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1916832"/>
            <a:ext cx="8136904" cy="4608512"/>
          </a:xfrm>
        </p:spPr>
        <p:txBody>
          <a:bodyPr/>
          <a:lstStyle/>
          <a:p>
            <a:pPr marL="0" indent="0" algn="just">
              <a:buNone/>
            </a:pPr>
            <a:r>
              <a:rPr lang="en-US" sz="2400" dirty="0">
                <a:solidFill>
                  <a:schemeClr val="tx1">
                    <a:lumMod val="50000"/>
                    <a:lumOff val="50000"/>
                  </a:schemeClr>
                </a:solidFill>
              </a:rPr>
              <a:t>The value of U.S. construction in 2000 is estimated to have been $1.3 trillion (2000$) including new construction, renovation, heavy construction, and public works. This represents 13.2 percent of U.S.GDP. New buildings construction represents almost half of this total ($562 billion), and building renovation was valued at $265 billion.22 Given the longevity of buildings and the amount spent annually on renovation, the existing building market represents a key, yet often harder, opportunity for GHG reduction.</a:t>
            </a:r>
          </a:p>
        </p:txBody>
      </p:sp>
    </p:spTree>
    <p:extLst>
      <p:ext uri="{BB962C8B-B14F-4D97-AF65-F5344CB8AC3E}">
        <p14:creationId xmlns:p14="http://schemas.microsoft.com/office/powerpoint/2010/main" val="418937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2060848"/>
            <a:ext cx="8136904" cy="4608512"/>
          </a:xfrm>
        </p:spPr>
        <p:txBody>
          <a:bodyPr/>
          <a:lstStyle/>
          <a:p>
            <a:pPr marL="0" indent="0" algn="just">
              <a:buNone/>
            </a:pPr>
            <a:r>
              <a:rPr lang="en-US" sz="2400" dirty="0">
                <a:solidFill>
                  <a:schemeClr val="tx1">
                    <a:lumMod val="50000"/>
                    <a:lumOff val="50000"/>
                  </a:schemeClr>
                </a:solidFill>
              </a:rPr>
              <a:t>The most impressive progress in residential green building development and construction is the result of communities and developers wanting to distinguish themselves as leaders in efficient use of resources and reducing waste in response to local issues of land-use planning, energy supply, air quality, landfill constraints, and water resources. Developers and owner/operators who have a business purpose in considering the life-cycle cost and resource aspects of their new projects are providing the green building leadership in the commercial sector. </a:t>
            </a:r>
          </a:p>
        </p:txBody>
      </p:sp>
    </p:spTree>
    <p:extLst>
      <p:ext uri="{BB962C8B-B14F-4D97-AF65-F5344CB8AC3E}">
        <p14:creationId xmlns:p14="http://schemas.microsoft.com/office/powerpoint/2010/main" val="368843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1916832"/>
            <a:ext cx="8136904" cy="4608512"/>
          </a:xfrm>
        </p:spPr>
        <p:txBody>
          <a:bodyPr/>
          <a:lstStyle/>
          <a:p>
            <a:pPr marL="0" indent="0" algn="just">
              <a:buNone/>
            </a:pPr>
            <a:r>
              <a:rPr lang="en-US" sz="2400" dirty="0">
                <a:solidFill>
                  <a:schemeClr val="tx1">
                    <a:lumMod val="50000"/>
                    <a:lumOff val="50000"/>
                  </a:schemeClr>
                </a:solidFill>
              </a:rPr>
              <a:t>One segment of the current leadership is from organizations that are committed to “walking-the-talk” on the environment and energy, such as the Chesapeake Bay Foundation, Durst Corporation (see Box 1: Greening Four Times Square), and the federal government. State and local governments are also demonstrating and requiring green building practices in their new buildings. Several whole-buildings standards have been developed to promote green buildings (see Box 2:Reducing GHG Emissions through Whole-Building Standards). </a:t>
            </a:r>
          </a:p>
        </p:txBody>
      </p:sp>
    </p:spTree>
    <p:extLst>
      <p:ext uri="{BB962C8B-B14F-4D97-AF65-F5344CB8AC3E}">
        <p14:creationId xmlns:p14="http://schemas.microsoft.com/office/powerpoint/2010/main" val="178650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395288" y="3212976"/>
            <a:ext cx="8209160" cy="1152128"/>
          </a:xfrm>
        </p:spPr>
        <p:txBody>
          <a:bodyPr/>
          <a:lstStyle/>
          <a:p>
            <a:pPr algn="just" eaLnBrk="1" hangingPunct="1"/>
            <a:r>
              <a:rPr lang="en-US" sz="2400" dirty="0">
                <a:solidFill>
                  <a:schemeClr val="tx1">
                    <a:lumMod val="50000"/>
                    <a:lumOff val="50000"/>
                  </a:schemeClr>
                </a:solidFill>
              </a:rPr>
              <a:t>A voluntary initiative on the part of a business to contribute to a better society and a greener and cleaner environment.</a:t>
            </a:r>
          </a:p>
        </p:txBody>
      </p:sp>
      <p:sp>
        <p:nvSpPr>
          <p:cNvPr id="12"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15" name="Title 1"/>
          <p:cNvSpPr>
            <a:spLocks noGrp="1"/>
          </p:cNvSpPr>
          <p:nvPr>
            <p:ph type="title" idx="4294967295"/>
          </p:nvPr>
        </p:nvSpPr>
        <p:spPr>
          <a:xfrm>
            <a:off x="539552" y="1988840"/>
            <a:ext cx="7416824" cy="574675"/>
          </a:xfrm>
        </p:spPr>
        <p:txBody>
          <a:bodyPr/>
          <a:lstStyle/>
          <a:p>
            <a:pPr algn="ctr" eaLnBrk="1" hangingPunct="1"/>
            <a:r>
              <a:rPr lang="en-US" sz="2400" b="1" dirty="0"/>
              <a:t>Definition of Corporate Social Responsibility</a:t>
            </a:r>
            <a:endParaRPr lang="en-US" sz="3200" b="1" dirty="0">
              <a:ea typeface="ＭＳ Ｐゴシック" pitchFamily="34" charset="-128"/>
            </a:endParaRPr>
          </a:p>
        </p:txBody>
      </p:sp>
    </p:spTree>
    <p:extLst>
      <p:ext uri="{BB962C8B-B14F-4D97-AF65-F5344CB8AC3E}">
        <p14:creationId xmlns:p14="http://schemas.microsoft.com/office/powerpoint/2010/main" val="370141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603">
                                            <p:txEl>
                                              <p:pRg st="0" end="0"/>
                                            </p:txEl>
                                          </p:spTgt>
                                        </p:tgtEl>
                                        <p:attrNameLst>
                                          <p:attrName>style.visibility</p:attrName>
                                        </p:attrNameLst>
                                      </p:cBhvr>
                                      <p:to>
                                        <p:strVal val="visible"/>
                                      </p:to>
                                    </p:set>
                                    <p:anim calcmode="lin" valueType="num">
                                      <p:cBhvr additive="base">
                                        <p:cTn id="19"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12" grpId="0"/>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1916832"/>
            <a:ext cx="8136904" cy="4608512"/>
          </a:xfrm>
        </p:spPr>
        <p:txBody>
          <a:bodyPr/>
          <a:lstStyle/>
          <a:p>
            <a:pPr marL="0" indent="0" algn="just">
              <a:buNone/>
            </a:pPr>
            <a:r>
              <a:rPr lang="en-US" sz="2400" dirty="0">
                <a:solidFill>
                  <a:schemeClr val="tx1">
                    <a:lumMod val="50000"/>
                    <a:lumOff val="50000"/>
                  </a:schemeClr>
                </a:solidFill>
              </a:rPr>
              <a:t>While there is disagreement about some of the specifics of these rating systems, they have proven to be effective in the absence of aggressive state or federal green building codes. Real market transformation, however, will require buy-in also from the supply side of the industry—due to the complex supply chain structure of the industry</a:t>
            </a:r>
          </a:p>
        </p:txBody>
      </p:sp>
    </p:spTree>
    <p:extLst>
      <p:ext uri="{BB962C8B-B14F-4D97-AF65-F5344CB8AC3E}">
        <p14:creationId xmlns:p14="http://schemas.microsoft.com/office/powerpoint/2010/main" val="404392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5054" b="10977"/>
          <a:stretch/>
        </p:blipFill>
        <p:spPr>
          <a:xfrm>
            <a:off x="179512" y="1916832"/>
            <a:ext cx="8568951" cy="4776912"/>
          </a:xfrm>
          <a:prstGeom prst="rect">
            <a:avLst/>
          </a:prstGeom>
        </p:spPr>
      </p:pic>
    </p:spTree>
    <p:extLst>
      <p:ext uri="{BB962C8B-B14F-4D97-AF65-F5344CB8AC3E}">
        <p14:creationId xmlns:p14="http://schemas.microsoft.com/office/powerpoint/2010/main" val="103457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2060848"/>
            <a:ext cx="8136904" cy="4608512"/>
          </a:xfrm>
        </p:spPr>
        <p:txBody>
          <a:bodyPr/>
          <a:lstStyle/>
          <a:p>
            <a:pPr marL="0" indent="0" algn="just">
              <a:buNone/>
            </a:pPr>
            <a:r>
              <a:rPr lang="en-US" sz="2200" dirty="0">
                <a:solidFill>
                  <a:schemeClr val="tx1">
                    <a:lumMod val="50000"/>
                    <a:lumOff val="50000"/>
                  </a:schemeClr>
                </a:solidFill>
              </a:rPr>
              <a:t>In the residential sector, significant opportunities for climate-friendly homes and communities are in the growth areas of the West, Southwest, and Southeast. These regions have particularly large peak electricity requirements for cooling. Improvements in the design of subdivisions for optimal building orientation, shading for passive solar heating and cooling, and efficient building shells, windows, cooling systems, and appliances are the key to reducing energy consumption. These regions also have the best solar resources and greatest opportunities for building integrated photovoltaic and solar hot water systems to meet a large fraction of the remaining energy demand. </a:t>
            </a:r>
          </a:p>
        </p:txBody>
      </p:sp>
    </p:spTree>
    <p:extLst>
      <p:ext uri="{BB962C8B-B14F-4D97-AF65-F5344CB8AC3E}">
        <p14:creationId xmlns:p14="http://schemas.microsoft.com/office/powerpoint/2010/main" val="208578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611559" y="1630189"/>
            <a:ext cx="7344817" cy="430659"/>
          </a:xfrm>
        </p:spPr>
        <p:txBody>
          <a:bodyPr/>
          <a:lstStyle/>
          <a:p>
            <a:r>
              <a:rPr lang="en-US" sz="2400" b="1" dirty="0"/>
              <a:t>The Facility Manager’s Role in Sustainability</a:t>
            </a:r>
          </a:p>
        </p:txBody>
      </p:sp>
      <p:sp>
        <p:nvSpPr>
          <p:cNvPr id="233475" name="Content Placeholder 2"/>
          <p:cNvSpPr>
            <a:spLocks noGrp="1"/>
          </p:cNvSpPr>
          <p:nvPr>
            <p:ph idx="4294967295"/>
          </p:nvPr>
        </p:nvSpPr>
        <p:spPr>
          <a:xfrm>
            <a:off x="395536" y="2348880"/>
            <a:ext cx="8136904" cy="3600400"/>
          </a:xfrm>
        </p:spPr>
        <p:txBody>
          <a:bodyPr/>
          <a:lstStyle/>
          <a:p>
            <a:pPr marL="0" indent="0" algn="just">
              <a:buNone/>
            </a:pPr>
            <a:r>
              <a:rPr lang="en-US" sz="2400" dirty="0">
                <a:solidFill>
                  <a:schemeClr val="tx1">
                    <a:lumMod val="50000"/>
                    <a:lumOff val="50000"/>
                  </a:schemeClr>
                </a:solidFill>
              </a:rPr>
              <a:t>The facility manager or maintenance manager has a critical and increasing role in defining and implementing sustainability of industrial facilities. His or her familiarity with plant, factory and building systems puts them in a unique position within the organization to identify opportunities to reduce energy consumption, recover energy, identify hazards, minimize and recycle waste, improve worker health and safety, and protect the environment.</a:t>
            </a:r>
            <a:endParaRPr lang="en-US" sz="2400" dirty="0">
              <a:solidFill>
                <a:schemeClr val="tx1">
                  <a:lumMod val="50000"/>
                  <a:lumOff val="50000"/>
                </a:schemeClr>
              </a:solidFill>
              <a:ea typeface="ＭＳ Ｐゴシック" pitchFamily="34" charset="-128"/>
            </a:endParaRP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3475">
                                            <p:txEl>
                                              <p:pRg st="0" end="0"/>
                                            </p:txEl>
                                          </p:spTgt>
                                        </p:tgtEl>
                                        <p:attrNameLst>
                                          <p:attrName>style.visibility</p:attrName>
                                        </p:attrNameLst>
                                      </p:cBhvr>
                                      <p:to>
                                        <p:strVal val="visible"/>
                                      </p:to>
                                    </p:set>
                                    <p:anim calcmode="lin" valueType="num">
                                      <p:cBhvr additive="base">
                                        <p:cTn id="19"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3475"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611560" y="1630189"/>
            <a:ext cx="7344817" cy="430659"/>
          </a:xfrm>
        </p:spPr>
        <p:txBody>
          <a:bodyPr/>
          <a:lstStyle/>
          <a:p>
            <a:r>
              <a:rPr lang="en-US" sz="2400" b="1" dirty="0"/>
              <a:t>The Facility Manager’s Role in Sustainability</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2420888"/>
            <a:ext cx="8136904" cy="2736304"/>
          </a:xfrm>
        </p:spPr>
        <p:txBody>
          <a:bodyPr/>
          <a:lstStyle/>
          <a:p>
            <a:pPr marL="0" indent="0" algn="just">
              <a:buNone/>
            </a:pPr>
            <a:r>
              <a:rPr lang="en-US" sz="2400" dirty="0">
                <a:solidFill>
                  <a:schemeClr val="tx1">
                    <a:lumMod val="50000"/>
                    <a:lumOff val="50000"/>
                  </a:schemeClr>
                </a:solidFill>
              </a:rPr>
              <a:t>The facility manager typically supervises a multi-talented group of employees and contract service providers. These human assets can provide a wealth of insights, ideas and resources to improve sustainability of existing systems and operations, as well as help optimize the sustainability of new facilities, equipment and procedures</a:t>
            </a:r>
            <a:r>
              <a:rPr lang="en-US" sz="2400" dirty="0"/>
              <a:t>.</a:t>
            </a:r>
            <a:endParaRPr lang="en-US" sz="2400" dirty="0">
              <a:solidFill>
                <a:schemeClr val="tx1">
                  <a:lumMod val="50000"/>
                  <a:lumOff val="50000"/>
                </a:schemeClr>
              </a:solidFill>
              <a:ea typeface="ＭＳ Ｐゴシック" pitchFamily="34" charset="-128"/>
            </a:endParaRPr>
          </a:p>
        </p:txBody>
      </p:sp>
    </p:spTree>
    <p:extLst>
      <p:ext uri="{BB962C8B-B14F-4D97-AF65-F5344CB8AC3E}">
        <p14:creationId xmlns:p14="http://schemas.microsoft.com/office/powerpoint/2010/main" val="53297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611560" y="1630189"/>
            <a:ext cx="7344817" cy="430659"/>
          </a:xfrm>
        </p:spPr>
        <p:txBody>
          <a:bodyPr/>
          <a:lstStyle/>
          <a:p>
            <a:r>
              <a:rPr lang="en-US" sz="2400" b="1" dirty="0"/>
              <a:t>The Facility Manager’s Role in Sustainability</a:t>
            </a:r>
          </a:p>
        </p:txBody>
      </p:sp>
      <p:sp>
        <p:nvSpPr>
          <p:cNvPr id="3" name="Rectangle 1"/>
          <p:cNvSpPr>
            <a:spLocks noChangeArrowheads="1"/>
          </p:cNvSpPr>
          <p:nvPr/>
        </p:nvSpPr>
        <p:spPr bwMode="auto">
          <a:xfrm>
            <a:off x="4059238" y="1943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rPr>
            </a:br>
            <a:endParaRPr kumimoji="0" lang="en-US" sz="1800" b="0" i="0" u="none" strike="noStrike" cap="none" normalizeH="0" baseline="0">
              <a:ln>
                <a:noFill/>
              </a:ln>
              <a:solidFill>
                <a:schemeClr val="tx1"/>
              </a:solidFill>
              <a:effectLst/>
              <a:latin typeface="Arial" pitchFamily="34" charset="0"/>
            </a:endParaRPr>
          </a:p>
        </p:txBody>
      </p:sp>
      <p:sp>
        <p:nvSpPr>
          <p:cNvPr id="6" name="Title 1"/>
          <p:cNvSpPr txBox="1">
            <a:spLocks/>
          </p:cNvSpPr>
          <p:nvPr/>
        </p:nvSpPr>
        <p:spPr bwMode="auto">
          <a:xfrm>
            <a:off x="107504" y="404366"/>
            <a:ext cx="8496944" cy="1152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000" dirty="0">
                <a:solidFill>
                  <a:schemeClr val="tx2">
                    <a:lumMod val="75000"/>
                    <a:lumOff val="25000"/>
                  </a:schemeClr>
                </a:solidFill>
              </a:rPr>
              <a:t>Understanding Sustainability and Business  Environmental Issues</a:t>
            </a:r>
          </a:p>
        </p:txBody>
      </p:sp>
      <p:sp>
        <p:nvSpPr>
          <p:cNvPr id="8" name="Content Placeholder 2"/>
          <p:cNvSpPr>
            <a:spLocks noGrp="1"/>
          </p:cNvSpPr>
          <p:nvPr>
            <p:ph idx="4294967295"/>
          </p:nvPr>
        </p:nvSpPr>
        <p:spPr>
          <a:xfrm>
            <a:off x="395536" y="2420888"/>
            <a:ext cx="8136904" cy="4032448"/>
          </a:xfrm>
        </p:spPr>
        <p:txBody>
          <a:bodyPr/>
          <a:lstStyle/>
          <a:p>
            <a:pPr marL="0" indent="0" algn="just">
              <a:buNone/>
            </a:pPr>
            <a:r>
              <a:rPr lang="en-US" sz="2800" dirty="0">
                <a:solidFill>
                  <a:schemeClr val="tx1">
                    <a:lumMod val="50000"/>
                    <a:lumOff val="50000"/>
                  </a:schemeClr>
                </a:solidFill>
              </a:rPr>
              <a:t>Facility and maintenance managers’ intimate familiarity with the age, condition, energy consumption and maintenance requirements of their building, power distribution, steam, HVAC, compressed air, chiller, water and other systems can help focus efforts to improve sustainability. </a:t>
            </a:r>
            <a:endParaRPr lang="en-US" sz="2800" dirty="0">
              <a:solidFill>
                <a:schemeClr val="tx1">
                  <a:lumMod val="50000"/>
                  <a:lumOff val="50000"/>
                </a:schemeClr>
              </a:solidFill>
              <a:ea typeface="ＭＳ Ｐゴシック" pitchFamily="34" charset="-128"/>
            </a:endParaRPr>
          </a:p>
        </p:txBody>
      </p:sp>
    </p:spTree>
    <p:extLst>
      <p:ext uri="{BB962C8B-B14F-4D97-AF65-F5344CB8AC3E}">
        <p14:creationId xmlns:p14="http://schemas.microsoft.com/office/powerpoint/2010/main" val="327321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p:bldP spid="8"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UIDATA" val="&lt;database version=&quot;7.0&quot;&gt;&lt;object type=&quot;1&quot; unique_id=&quot;10001&quot;&gt;&lt;property id=&quot;20141&quot; value=&quot;Introduction to Business Operations&quot;/&gt;&lt;property id=&quot;20144&quot; value=&quot;0&quot;/&gt;&lt;property id=&quot;20146&quot; value=&quot;1&quot;/&gt;&lt;property id=&quot;20147&quot; value=&quot;0&quot;/&gt;&lt;property id=&quot;20148&quot; value=&quot;5&quot;/&gt;&lt;property id=&quot;20180&quot; value=&quot;2&quot;/&gt;&lt;property id=&quot;20181&quot; value=&quot;4&quot;/&gt;&lt;property id=&quot;20182&quot; value=&quot;1&quot;/&gt;&lt;property id=&quot;20183&quot; value=&quot;0&quot;/&gt;&lt;property id=&quot;20184&quot; value=&quot;7&quot;/&gt;&lt;property id=&quot;20224&quot; value=&quot;D:\My Adobe Presentations\Ch 2&quot;/&gt;&lt;property id=&quot;20250&quot; value=&quot;0&quot;/&gt;&lt;property id=&quot;20251&quot; value=&quot;0&quot;/&gt;&lt;property id=&quot;20259&quot; value=&quot;0&quot;/&gt;&lt;object type=&quot;8&quot; unique_id=&quot;10002&quot;&gt;&lt;/object&gt;&lt;object type=&quot;10&quot; unique_id=&quot;10003&quot;&gt;&lt;object type=&quot;11&quot; unique_id=&quot;10004&quot;&gt;&lt;property id=&quot;20180&quot; value=&quot;2&quot;/&gt;&lt;property id=&quot;20181&quot; value=&quot;4&quot;/&gt;&lt;property id=&quot;20182&quot; value=&quot;1&quot;/&gt;&lt;property id=&quot;20183&quot; value=&quot;0&quot;/&gt;&lt;/object&gt;&lt;object type=&quot;12&quot; unique_id=&quot;10005&quot;&gt;&lt;/object&gt;&lt;/object&gt;&lt;object type=&quot;4&quot; unique_id=&quot;10010&quot;&gt;&lt;/object&gt;&lt;object type=&quot;2&quot; unique_id=&quot;10011&quot;&gt;&lt;object type=&quot;3&quot; unique_id=&quot;10012&quot;&gt;&lt;property id=&quot;20148&quot; value=&quot;5&quot;/&gt;&lt;property id=&quot;20300&quot; value=&quot;Slide 1 - &amp;quot;INTRODUCTION to HOSPITALITY &amp;amp; TOURISM BUSINESS OPERATIONS - MANAGEMENT&amp;quot;&quot;/&gt;&lt;property id=&quot;20307&quot; value=&quot;256&quot;/&gt;&lt;property id=&quot;20309&quot; value=&quot;-1&quot;/&gt;&lt;/object&gt;&lt;object type=&quot;3&quot; unique_id=&quot;10013&quot;&gt;&lt;property id=&quot;20148&quot; value=&quot;5&quot;/&gt;&lt;property id=&quot;20300&quot; value=&quot;Slide 2 - &amp;quot;Management&amp;quot;&quot;/&gt;&lt;property id=&quot;20307&quot; value=&quot;257&quot;/&gt;&lt;property id=&quot;20309&quot; value=&quot;-1&quot;/&gt;&lt;/object&gt;&lt;object type=&quot;3&quot; unique_id=&quot;10014&quot;&gt;&lt;property id=&quot;20148&quot; value=&quot;5&quot;/&gt;&lt;property id=&quot;20300&quot; value=&quot;Slide 3 - &amp;quot;PETER FERDINAND DRUCKER&amp;#x0D;&amp;#x0A;“Father of Modern Management”&amp;quot;&quot;/&gt;&lt;property id=&quot;20307&quot; value=&quot;260&quot;/&gt;&lt;property id=&quot;20309&quot; value=&quot;-1&quot;/&gt;&lt;/object&gt;&lt;object type=&quot;3&quot; unique_id=&quot;10015&quot;&gt;&lt;property id=&quot;20148&quot; value=&quot;5&quot;/&gt;&lt;property id=&quot;20300&quot; value=&quot;Slide 4&quot;/&gt;&lt;property id=&quot;20307&quot; value=&quot;261&quot;/&gt;&lt;property id=&quot;20309&quot; value=&quot;-1&quot;/&gt;&lt;/object&gt;&lt;object type=&quot;3&quot; unique_id=&quot;10016&quot;&gt;&lt;property id=&quot;20148&quot; value=&quot;5&quot;/&gt;&lt;property id=&quot;20300&quot; value=&quot;Slide 5 - &amp;quot;Behaviours and Themes in Management&amp;quot;&quot;/&gt;&lt;property id=&quot;20307&quot; value=&quot;264&quot;/&gt;&lt;property id=&quot;20309&quot; value=&quot;-1&quot;/&gt;&lt;/object&gt;&lt;object type=&quot;3&quot; unique_id=&quot;10017&quot;&gt;&lt;property id=&quot;20148&quot; value=&quot;5&quot;/&gt;&lt;property id=&quot;20300&quot; value=&quot;Slide 6&quot;/&gt;&lt;property id=&quot;20307&quot; value=&quot;258&quot;/&gt;&lt;property id=&quot;20309&quot; value=&quot;-1&quot;/&gt;&lt;/object&gt;&lt;object type=&quot;3&quot; unique_id=&quot;10018&quot;&gt;&lt;property id=&quot;20148&quot; value=&quot;5&quot;/&gt;&lt;property id=&quot;20300&quot; value=&quot;Slide 7&quot;/&gt;&lt;property id=&quot;20307&quot; value=&quot;259&quot;/&gt;&lt;property id=&quot;20309&quot; value=&quot;-1&quot;/&gt;&lt;/object&gt;&lt;object type=&quot;3&quot; unique_id=&quot;10019&quot;&gt;&lt;property id=&quot;20148&quot; value=&quot;5&quot;/&gt;&lt;property id=&quot;20300&quot; value=&quot;Slide 8&quot;/&gt;&lt;property id=&quot;20307&quot; value=&quot;262&quot;/&gt;&lt;property id=&quot;20309&quot; value=&quot;-1&quot;/&gt;&lt;/object&gt;&lt;object type=&quot;3&quot; unique_id=&quot;10020&quot;&gt;&lt;property id=&quot;20148&quot; value=&quot;5&quot;/&gt;&lt;property id=&quot;20300&quot; value=&quot;Slide 9 - &amp;quot;Management by Objectives (MBO)&amp;quot;&quot;/&gt;&lt;property id=&quot;20307&quot; value=&quot;284&quot;/&gt;&lt;property id=&quot;20309&quot; value=&quot;-1&quot;/&gt;&lt;/object&gt;&lt;object type=&quot;3&quot; unique_id=&quot;10021&quot;&gt;&lt;property id=&quot;20148&quot; value=&quot;5&quot;/&gt;&lt;property id=&quot;20300&quot; value=&quot;Slide 10 - &amp;quot;Features of MBO&amp;quot;&quot;/&gt;&lt;property id=&quot;20307&quot; value=&quot;285&quot;/&gt;&lt;property id=&quot;20309&quot; value=&quot;-1&quot;/&gt;&lt;/object&gt;&lt;object type=&quot;3&quot; unique_id=&quot;10022&quot;&gt;&lt;property id=&quot;20148&quot; value=&quot;5&quot;/&gt;&lt;property id=&quot;20300&quot; value=&quot;Slide 11 - &amp;quot;Job Improvement Plan&amp;quot;&quot;/&gt;&lt;property id=&quot;20307&quot; value=&quot;286&quot;/&gt;&lt;property id=&quot;20309&quot; value=&quot;-1&quot;/&gt;&lt;/object&gt;&lt;object type=&quot;3&quot; unique_id=&quot;10023&quot;&gt;&lt;property id=&quot;20148&quot; value=&quot;5&quot;/&gt;&lt;property id=&quot;20300&quot; value=&quot;Slide 12 - &amp;quot;Reviewing MBO&amp;quot;&quot;/&gt;&lt;property id=&quot;20307&quot; value=&quot;287&quot;/&gt;&lt;property id=&quot;20309&quot; value=&quot;-1&quot;/&gt;&lt;/object&gt;&lt;object type=&quot;3&quot; unique_id=&quot;10024&quot;&gt;&lt;property id=&quot;20148&quot; value=&quot;5&quot;/&gt;&lt;property id=&quot;20300&quot; value=&quot;Slide 13 - &amp;quot;Two types of review&amp;quot;&quot;/&gt;&lt;property id=&quot;20307&quot; value=&quot;288&quot;/&gt;&lt;property id=&quot;20309&quot; value=&quot;-1&quot;/&gt;&lt;/object&gt;&lt;object type=&quot;3&quot; unique_id=&quot;10025&quot;&gt;&lt;property id=&quot;20148&quot; value=&quot;5&quot;/&gt;&lt;property id=&quot;20300&quot; value=&quot;Slide 14&quot;/&gt;&lt;property id=&quot;20307&quot; value=&quot;289&quot;/&gt;&lt;property id=&quot;20309&quot; value=&quot;-1&quot;/&gt;&lt;/object&gt;&lt;object type=&quot;3&quot; unique_id=&quot;10026&quot;&gt;&lt;property id=&quot;20148&quot; value=&quot;5&quot;/&gt;&lt;property id=&quot;20300&quot; value=&quot;Slide 15 - &amp;quot;Maximilian Carl Emil Weber&amp;quot;&quot;/&gt;&lt;property id=&quot;20307&quot; value=&quot;265&quot;/&gt;&lt;property id=&quot;20309&quot; value=&quot;-1&quot;/&gt;&lt;/object&gt;&lt;object type=&quot;3&quot; unique_id=&quot;10027&quot;&gt;&lt;property id=&quot;20148&quot; value=&quot;5&quot;/&gt;&lt;property id=&quot;20300&quot; value=&quot;Slide 16 - &amp;quot;Charismatic Organisations&amp;quot;&quot;/&gt;&lt;property id=&quot;20307&quot; value=&quot;266&quot;/&gt;&lt;property id=&quot;20309&quot; value=&quot;-1&quot;/&gt;&lt;/object&gt;&lt;object type=&quot;3&quot; unique_id=&quot;10028&quot;&gt;&lt;property id=&quot;20148&quot; value=&quot;5&quot;/&gt;&lt;property id=&quot;20300&quot; value=&quot;Slide 17 - &amp;quot;Traditional Organisations&amp;quot;&quot;/&gt;&lt;property id=&quot;20307&quot; value=&quot;267&quot;/&gt;&lt;property id=&quot;20309&quot; value=&quot;-1&quot;/&gt;&lt;/object&gt;&lt;object type=&quot;3&quot; unique_id=&quot;10029&quot;&gt;&lt;property id=&quot;20148&quot; value=&quot;5&quot;/&gt;&lt;property id=&quot;20300&quot; value=&quot;Slide 18 - &amp;quot;Bureaucratic Organisations&amp;quot;&quot;/&gt;&lt;property id=&quot;20307&quot; value=&quot;268&quot;/&gt;&lt;property id=&quot;20309&quot; value=&quot;-1&quot;/&gt;&lt;/object&gt;&lt;object type=&quot;3&quot; unique_id=&quot;10030&quot;&gt;&lt;property id=&quot;20148&quot; value=&quot;5&quot;/&gt;&lt;property id=&quot;20300&quot; value=&quot;Slide 19 - &amp;quot;Structure of Bureaucratic Systems&amp;quot;&quot;/&gt;&lt;property id=&quot;20307&quot; value=&quot;269&quot;/&gt;&lt;property id=&quot;20309&quot; value=&quot;-1&quot;/&gt;&lt;/object&gt;&lt;object type=&quot;3&quot; unique_id=&quot;10031&quot;&gt;&lt;property id=&quot;20148&quot; value=&quot;5&quot;/&gt;&lt;property id=&quot;20300&quot; value=&quot;Slide 20&quot;/&gt;&lt;property id=&quot;20307&quot; value=&quot;270&quot;/&gt;&lt;property id=&quot;20309&quot; value=&quot;-1&quot;/&gt;&lt;/object&gt;&lt;object type=&quot;3&quot; unique_id=&quot;10032&quot;&gt;&lt;property id=&quot;20148&quot; value=&quot;5&quot;/&gt;&lt;property id=&quot;20300&quot; value=&quot;Slide 21 - &amp;quot;Frederick Winslow Taylor&amp;#x0D;&amp;#x0A;“Father of Scientific Management”&amp;quot;&quot;/&gt;&lt;property id=&quot;20307&quot; value=&quot;271&quot;/&gt;&lt;property id=&quot;20309&quot; value=&quot;-1&quot;/&gt;&lt;/object&gt;&lt;object type=&quot;3&quot; unique_id=&quot;10033&quot;&gt;&lt;property id=&quot;20148&quot; value=&quot;5&quot;/&gt;&lt;property id=&quot;20300&quot; value=&quot;Slide 22 - &amp;quot;Scientific Management&amp;quot;&quot;/&gt;&lt;property id=&quot;20307&quot; value=&quot;274&quot;/&gt;&lt;property id=&quot;20309&quot; value=&quot;-1&quot;/&gt;&lt;/object&gt;&lt;object type=&quot;3&quot; unique_id=&quot;10034&quot;&gt;&lt;property id=&quot;20148&quot; value=&quot;5&quot;/&gt;&lt;property id=&quot;20300&quot; value=&quot;Slide 23&quot;/&gt;&lt;property id=&quot;20307&quot; value=&quot;272&quot;/&gt;&lt;property id=&quot;20309&quot; value=&quot;-1&quot;/&gt;&lt;/object&gt;&lt;object type=&quot;3&quot; unique_id=&quot;10035&quot;&gt;&lt;property id=&quot;20148&quot; value=&quot;5&quot;/&gt;&lt;property id=&quot;20300&quot; value=&quot;Slide 24 - &amp;quot;Principles of Management&amp;#x0D;&amp;#x0A;by Henri Fayol&amp;quot;&quot;/&gt;&lt;property id=&quot;20307&quot; value=&quot;273&quot;/&gt;&lt;property id=&quot;20309&quot; value=&quot;-1&quot;/&gt;&lt;/object&gt;&lt;object type=&quot;3&quot; unique_id=&quot;10036&quot;&gt;&lt;property id=&quot;20148&quot; value=&quot;5&quot;/&gt;&lt;property id=&quot;20300&quot; value=&quot;Slide 25&quot;/&gt;&lt;property id=&quot;20307&quot; value=&quot;275&quot;/&gt;&lt;property id=&quot;20309&quot; value=&quot;-1&quot;/&gt;&lt;/object&gt;&lt;object type=&quot;3&quot; unique_id=&quot;10037&quot;&gt;&lt;property id=&quot;20148&quot; value=&quot;5&quot;/&gt;&lt;property id=&quot;20300&quot; value=&quot;Slide 26&quot;/&gt;&lt;property id=&quot;20307&quot; value=&quot;276&quot;/&gt;&lt;property id=&quot;20309&quot; value=&quot;-1&quot;/&gt;&lt;/object&gt;&lt;object type=&quot;3&quot; unique_id=&quot;10038&quot;&gt;&lt;property id=&quot;20148&quot; value=&quot;5&quot;/&gt;&lt;property id=&quot;20300&quot; value=&quot;Slide 27&quot;/&gt;&lt;property id=&quot;20307&quot; value=&quot;277&quot;/&gt;&lt;property id=&quot;20309&quot; value=&quot;-1&quot;/&gt;&lt;/object&gt;&lt;object type=&quot;3&quot; unique_id=&quot;10039&quot;&gt;&lt;property id=&quot;20148&quot; value=&quot;5&quot;/&gt;&lt;property id=&quot;20300&quot; value=&quot;Slide 28&quot;/&gt;&lt;property id=&quot;20307&quot; value=&quot;278&quot;/&gt;&lt;property id=&quot;20309&quot; value=&quot;-1&quot;/&gt;&lt;/object&gt;&lt;object type=&quot;3&quot; unique_id=&quot;10040&quot;&gt;&lt;property id=&quot;20148&quot; value=&quot;5&quot;/&gt;&lt;property id=&quot;20300&quot; value=&quot;Slide 29&quot;/&gt;&lt;property id=&quot;20307&quot; value=&quot;279&quot;/&gt;&lt;property id=&quot;20309&quot; value=&quot;-1&quot;/&gt;&lt;/object&gt;&lt;object type=&quot;3&quot; unique_id=&quot;10041&quot;&gt;&lt;property id=&quot;20148&quot; value=&quot;5&quot;/&gt;&lt;property id=&quot;20300&quot; value=&quot;Slide 30 - &amp;quot;Management Skills&amp;quot;&quot;/&gt;&lt;property id=&quot;20307&quot; value=&quot;280&quot;/&gt;&lt;property id=&quot;20309&quot; value=&quot;-1&quot;/&gt;&lt;/object&gt;&lt;object type=&quot;3&quot; unique_id=&quot;10042&quot;&gt;&lt;property id=&quot;20148&quot; value=&quot;5&quot;/&gt;&lt;property id=&quot;20300&quot; value=&quot;Slide 31&quot;/&gt;&lt;property id=&quot;20307&quot; value=&quot;281&quot;/&gt;&lt;property id=&quot;20309&quot; value=&quot;-1&quot;/&gt;&lt;/object&gt;&lt;object type=&quot;3&quot; unique_id=&quot;10043&quot;&gt;&lt;property id=&quot;20148&quot; value=&quot;5&quot;/&gt;&lt;property id=&quot;20300&quot; value=&quot;Slide 32&quot;/&gt;&lt;property id=&quot;20307&quot; value=&quot;282&quot;/&gt;&lt;property id=&quot;20309&quot; value=&quot;-1&quot;/&gt;&lt;/object&gt;&lt;/object&gt;&lt;/object&gt;&lt;/database&gt;"/>
  <p:tag name="MMPROD_TAG_VCONFIG" val="PD94bWwgdmVyc2lvbj0iMS4wIiBlbmNvZGluZz0iVVRGLTgiPz4NCjxjb25maWd1cmF0aW9uPg0KCTxicmFuZGluZz4NCgkJPHVpZm9udCBuYW1lPSJGT05UX05PVEVTX1RFWFQiIHZhbHVlPSJjYWxpYnJpLDksZmFsc2UsZmFsc2UsZmFsc2UiLz4NCgk8L2JyYW5kaW5nPg0KCTxjb2xvcnM+DQoJCTx1aWNvbG9yIG5hbWU9InByaW1hcnkiIHZhbHVlPSIweENDQ0NDQyIvPg0KCQk8dWljb2xvciBuYW1lPSJnbG93IiB2YWx1ZT0iMHgzNUQzMzQiLz4NCgkJPHVpY29sb3IgbmFtZT0idGV4dCIgdmFsdWU9IjB4MDAwMDAwIi8+DQoJCTx1aWNvbG9yIG5hbWU9ImxpZ2h0IiB2YWx1ZT0iMHg4RjhGOEYiLz4NCgkJPHVpY29sb3IgbmFtZT0ic2hhZG93IiB2YWx1ZT0iMHhGRkZGRkYiLz4NCgkJPHVpY29sb3IgbmFtZT0iYmFja2dyb3VuZCIgdmFsdWU9IjB4OEY4RjhGIi8+DQoJPC9jb2xvcnM+DQoJPGxheW91dD4NCgkJPHVpc2hvdyBuYW1lPSJwcmVzZW50YXRpb250aXRsZSIgdmFsdWU9InRydWUiLz4NCgkJPHVpc2hvdyBuYW1lPSJwcmVzZW50ZXJwaG90byIgdmFsdWU9ImZhbHNlIi8+DQoJCTx1aXNob3cgbmFtZT0icHJlc2VudGVybmFtZSIgdmFsdWU9ImZhbHNlIi8+DQoJCTx1aXNob3cgbmFtZT0icHJlc2VudGVydGl0bGUiIHZhbHVlPSJmYWxz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ZmFsc2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mZhbHNlIi8+DQoJCTx1aXNob3cgbmFtZT0idmlld2NoYW5nZSIgdmFsdWU9InRydWUiLz4NCgkJPHVpc2hvdyBuYW1lPSJhbHdheXNTY3J1bmNoIiB2YWx1ZT0iZmFsc2UiLz4NCgkJPHVpc2hvdyBuYW1lPSJpbml0aWFsZGlzcGxheW1vZGVpc25vcm1hbCIgdmFsdWU9InRydWUiLz4NCgkJPHVpcmVwbGFjZSBuYW1lPSJsb2dvIiB2YWx1ZT0iIi8+DQoJCTx1aXJlcGxhY2UgbmFtZT0iYmdpbWFnZSIgdmFsdWU9IiIvPg0KCQk8dWlyZXBsYWNlIG5hbWU9ImluaXRpYWx0YWIiIHZhbHVlPSJvdXRsaW5lIi8+DQoJPC9sYXlvdXQ+DQoJPHByZWxvYWRlcj48c2V0SW50IG5hbWU9ImF1ZGlvQnVmZmVyVGltZSIgdmFsdWU9IjAiLz48L3ByZWxvYWRlcj4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PC9jb25maWd1cmF0aW9uPg0K"/>
  <p:tag name="SECTOMILLISECCONVERTED" val="1"/>
</p:tagLst>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CTH.pot</Template>
  <TotalTime>11509</TotalTime>
  <Words>3701</Words>
  <Application>Microsoft Office PowerPoint</Application>
  <PresentationFormat>On-screen Show (4:3)</PresentationFormat>
  <Paragraphs>319</Paragraphs>
  <Slides>62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Courier New</vt:lpstr>
      <vt:lpstr>ＭＳ Ｐゴシック</vt:lpstr>
      <vt:lpstr>Rockwell</vt:lpstr>
      <vt:lpstr>Wingdings</vt:lpstr>
      <vt:lpstr>Advantage</vt:lpstr>
      <vt:lpstr>PowerPoint Presentation</vt:lpstr>
      <vt:lpstr>Definition of Sustainability</vt:lpstr>
      <vt:lpstr>Definition of Corporate Social Responsibility</vt:lpstr>
      <vt:lpstr>Definition of Corporate Social Responsibility</vt:lpstr>
      <vt:lpstr>Definition of Corporate Social Responsibility</vt:lpstr>
      <vt:lpstr>Definition of Corporate Social Responsibility</vt:lpstr>
      <vt:lpstr>The Facility Manager’s Role in Sustainability</vt:lpstr>
      <vt:lpstr>The Facility Manager’s Role in Sustainability</vt:lpstr>
      <vt:lpstr>The Facility Manager’s Role in Sustainability</vt:lpstr>
      <vt:lpstr>The Facility Manager’s Role in Sustainability</vt:lpstr>
      <vt:lpstr>The Facility Manager’s Role in Sustainability</vt:lpstr>
      <vt:lpstr>The Facility Manager’s Role in Sustainability</vt:lpstr>
      <vt:lpstr>The Facility Manager’s Role in Sustainability</vt:lpstr>
      <vt:lpstr>The Facility Manager’s Role in Customer Social Responsibility </vt:lpstr>
      <vt:lpstr>The Facility Manager’s Role in Customer Social Responsibility </vt:lpstr>
      <vt:lpstr>Legislative requirements in terms of minimizing Environmental Impact and Damage</vt:lpstr>
      <vt:lpstr>Legislative requirements in terms of minimizing Environmental Impact and Damage</vt:lpstr>
      <vt:lpstr>Legislative requirements in terms of minimizing Environmental Impact and Damage</vt:lpstr>
      <vt:lpstr>Legislative requirements in terms of minimizing Environmental Impact and Damage</vt:lpstr>
      <vt:lpstr>Legislative requirements in terms of minimizing Environmental Impact and Damage</vt:lpstr>
      <vt:lpstr>Legislative requirements in terms of minimizing Environmental Impact and Damage</vt:lpstr>
      <vt:lpstr>Types of Environmental Issues</vt:lpstr>
      <vt:lpstr>Types of Environmental Issues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Duty of Care</vt:lpstr>
      <vt:lpstr>Duty of Care</vt:lpstr>
      <vt:lpstr>Environmental Protection Act</vt:lpstr>
      <vt:lpstr>Hazardous and Non-Hazardous Waste</vt:lpstr>
      <vt:lpstr>Electrical and Electronic Equipment Regulations</vt:lpstr>
      <vt:lpstr>Electrical and Electronic Equipment Regulations</vt:lpstr>
      <vt:lpstr>Packaging Waste Regulations</vt:lpstr>
      <vt:lpstr>Packaging Waste Regulations</vt:lpstr>
      <vt:lpstr>ISO 14001</vt:lpstr>
      <vt:lpstr>Eco-Management and Audit Scheme</vt:lpstr>
      <vt:lpstr>Energy Efficiency Scheme</vt:lpstr>
      <vt:lpstr>Energy Efficiency Scheme</vt:lpstr>
      <vt:lpstr>Ways to Prevent Damage to the Environment</vt:lpstr>
      <vt:lpstr>Ways to Prevent Damage to the Environment</vt:lpstr>
      <vt:lpstr>Ways to Prevent Damage to the Environment</vt:lpstr>
      <vt:lpstr>Ways to Prevent Damage to the Environment</vt:lpstr>
      <vt:lpstr>Ways to Manage Issues Affecting Organizations</vt:lpstr>
      <vt:lpstr>Ways to Manage Issues Affecting Organizations</vt:lpstr>
      <vt:lpstr>Ways to Manage Issues Affecting Organizations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HOSPITALITY &amp; TOURISM BUSINESS OPERATIONS - MANAGEMENT</dc:title>
  <dc:creator>Aileen</dc:creator>
  <cp:lastModifiedBy>root</cp:lastModifiedBy>
  <cp:revision>477</cp:revision>
  <cp:lastPrinted>2013-06-04T08:59:25Z</cp:lastPrinted>
  <dcterms:created xsi:type="dcterms:W3CDTF">2008-10-29T06:29:58Z</dcterms:created>
  <dcterms:modified xsi:type="dcterms:W3CDTF">2016-02-24T20:54:36Z</dcterms:modified>
</cp:coreProperties>
</file>