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4/18/2017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4/18/2017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4/18/2017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4/18/2017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1.0. Essentials of Human Resources</a:t>
            </a:r>
            <a:endParaRPr lang="en-MY" dirty="0"/>
          </a:p>
        </p:txBody>
      </p:sp>
      <p:sp>
        <p:nvSpPr>
          <p:cNvPr id="3" name="Subtitle 2"/>
          <p:cNvSpPr>
            <a:spLocks noGrp="1"/>
          </p:cNvSpPr>
          <p:nvPr>
            <p:ph type="subTitle" idx="1"/>
          </p:nvPr>
        </p:nvSpPr>
        <p:spPr/>
        <p:txBody>
          <a:bodyPr/>
          <a:lstStyle/>
          <a:p>
            <a:r>
              <a:rPr lang="en-MY" smtClean="0"/>
              <a:t>Executive Diploma in Business and Hospitality Management</a:t>
            </a:r>
            <a:endParaRPr lang="en-MY" dirty="0"/>
          </a:p>
        </p:txBody>
      </p:sp>
    </p:spTree>
    <p:extLst>
      <p:ext uri="{BB962C8B-B14F-4D97-AF65-F5344CB8AC3E}">
        <p14:creationId xmlns:p14="http://schemas.microsoft.com/office/powerpoint/2010/main" xmlns=""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Major Step in Human Resources - Planning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lvl="0"/>
            <a:r>
              <a:rPr lang="en-US" dirty="0" smtClean="0"/>
              <a:t>To maximize the use of Human Resources and ensure their ongoing development. </a:t>
            </a:r>
            <a:endParaRPr lang="ru-RU" dirty="0" smtClean="0"/>
          </a:p>
          <a:p>
            <a:r>
              <a:rPr lang="en-US" dirty="0" smtClean="0"/>
              <a:t>To secure the Production Capacity required to support Organizational objectives</a:t>
            </a:r>
          </a:p>
          <a:p>
            <a:pPr lvl="0"/>
            <a:r>
              <a:rPr lang="en-US" dirty="0" smtClean="0"/>
              <a:t>To synchronize human resources activities with the organizational objectives. </a:t>
            </a:r>
            <a:endParaRPr lang="ru-RU" dirty="0" smtClean="0"/>
          </a:p>
          <a:p>
            <a:pPr lvl="0"/>
            <a:r>
              <a:rPr lang="en-US" dirty="0" smtClean="0"/>
              <a:t>To increase the organization’s productivity.</a:t>
            </a:r>
            <a:endParaRPr lang="ru-RU" dirty="0" smtClean="0"/>
          </a:p>
          <a:p>
            <a:pPr>
              <a:buNone/>
            </a:pPr>
            <a:endParaRPr lang="ru-RU"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Major Step in Human Resources - Planning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Forecasting </a:t>
            </a:r>
          </a:p>
          <a:p>
            <a:pPr>
              <a:buNone/>
            </a:pPr>
            <a:endParaRPr lang="ru-RU" dirty="0" smtClean="0"/>
          </a:p>
          <a:p>
            <a:pPr lvl="0"/>
            <a:r>
              <a:rPr lang="en-US" dirty="0" smtClean="0"/>
              <a:t>Organizational Need for People </a:t>
            </a:r>
            <a:endParaRPr lang="ru-RU" dirty="0" smtClean="0"/>
          </a:p>
          <a:p>
            <a:pPr lvl="0"/>
            <a:r>
              <a:rPr lang="en-US" dirty="0" smtClean="0"/>
              <a:t>Survey of People Available </a:t>
            </a:r>
            <a:endParaRPr lang="ru-RU" dirty="0" smtClean="0"/>
          </a:p>
          <a:p>
            <a:pPr lvl="0"/>
            <a:r>
              <a:rPr lang="en-US" dirty="0" smtClean="0"/>
              <a:t>Analyze Internal inventory of HR Capabilities </a:t>
            </a:r>
            <a:endParaRPr lang="ru-RU" dirty="0" smtClean="0"/>
          </a:p>
          <a:p>
            <a:pPr lvl="0"/>
            <a:r>
              <a:rPr lang="en-US" dirty="0" smtClean="0"/>
              <a:t>Scanning the External Environment </a:t>
            </a:r>
            <a:endParaRPr lang="ru-RU" dirty="0" smtClean="0"/>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1.7. LINKING ORGANIZATIONAL STRATEGY</a:t>
            </a:r>
            <a:r>
              <a:rPr lang="en-US" dirty="0" smtClean="0"/>
              <a:t> </a:t>
            </a:r>
            <a:r>
              <a:rPr lang="en-US" b="1" dirty="0" smtClean="0"/>
              <a:t>TO THE EMPLOYMENT PLANNING </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Mission </a:t>
            </a:r>
            <a:endParaRPr lang="ru-RU" dirty="0" smtClean="0"/>
          </a:p>
          <a:p>
            <a:pPr>
              <a:buNone/>
            </a:pPr>
            <a:r>
              <a:rPr lang="en-US" dirty="0" smtClean="0"/>
              <a:t>Determining what business in the organization will be in.</a:t>
            </a:r>
            <a:endParaRPr lang="ru-RU" dirty="0" smtClean="0"/>
          </a:p>
          <a:p>
            <a:pPr>
              <a:buNone/>
            </a:pPr>
            <a:endParaRPr lang="en-US" dirty="0" smtClean="0"/>
          </a:p>
          <a:p>
            <a:r>
              <a:rPr lang="en-US" dirty="0" smtClean="0"/>
              <a:t>Objective and Goal</a:t>
            </a:r>
          </a:p>
          <a:p>
            <a:pPr>
              <a:buNone/>
            </a:pPr>
            <a:r>
              <a:rPr lang="en-US" dirty="0" smtClean="0"/>
              <a:t>Setting goals and Object</a:t>
            </a:r>
            <a:endParaRPr lang="ru-RU" dirty="0" smtClean="0"/>
          </a:p>
          <a:p>
            <a:pPr>
              <a:buNone/>
            </a:pPr>
            <a:endParaRPr lang="en-US" dirty="0" smtClean="0"/>
          </a:p>
          <a:p>
            <a:r>
              <a:rPr lang="en-US" dirty="0" smtClean="0"/>
              <a:t>Strategy</a:t>
            </a:r>
            <a:endParaRPr lang="ru-RU" dirty="0" smtClean="0"/>
          </a:p>
          <a:p>
            <a:pPr>
              <a:buNone/>
            </a:pPr>
            <a:r>
              <a:rPr lang="en-US" dirty="0" smtClean="0"/>
              <a:t>Determining how goals and objectives will be attained </a:t>
            </a:r>
            <a:endParaRPr lang="ru-RU" dirty="0" smtClean="0"/>
          </a:p>
          <a:p>
            <a:pPr>
              <a:buNone/>
            </a:pPr>
            <a:r>
              <a:rPr lang="en-US" dirty="0" smtClean="0"/>
              <a:t> </a:t>
            </a:r>
            <a:endParaRPr lang="ru-RU" dirty="0" smtClean="0"/>
          </a:p>
          <a:p>
            <a:pPr>
              <a:buNone/>
            </a:pPr>
            <a:endParaRPr lang="ru-RU"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LINKING ORGANIZATIONAL STRATEGY</a:t>
            </a:r>
            <a:r>
              <a:rPr lang="en-US" dirty="0" smtClean="0"/>
              <a:t> </a:t>
            </a:r>
            <a:r>
              <a:rPr lang="en-US" b="1" dirty="0" smtClean="0"/>
              <a:t>TO THE EMPLOYMENT PLANNING </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Structure </a:t>
            </a:r>
          </a:p>
          <a:p>
            <a:pPr>
              <a:buNone/>
            </a:pPr>
            <a:r>
              <a:rPr lang="en-US" dirty="0" smtClean="0"/>
              <a:t>Determining what jobs need  to be done and by whom </a:t>
            </a:r>
            <a:endParaRPr lang="ru-RU" dirty="0" smtClean="0"/>
          </a:p>
          <a:p>
            <a:pPr>
              <a:buNone/>
            </a:pPr>
            <a:endParaRPr lang="en-US" dirty="0" smtClean="0"/>
          </a:p>
          <a:p>
            <a:r>
              <a:rPr lang="en-US" dirty="0" smtClean="0"/>
              <a:t>People </a:t>
            </a:r>
            <a:endParaRPr lang="ru-RU" dirty="0" smtClean="0"/>
          </a:p>
          <a:p>
            <a:pPr>
              <a:buNone/>
            </a:pPr>
            <a:r>
              <a:rPr lang="en-US" dirty="0" smtClean="0"/>
              <a:t>Matching skills, knowledge, and abilities to required jobs </a:t>
            </a:r>
            <a:endParaRPr lang="ru-RU" dirty="0" smtClean="0"/>
          </a:p>
          <a:p>
            <a:pPr>
              <a:buNone/>
            </a:pPr>
            <a:r>
              <a:rPr lang="en-US" dirty="0" smtClean="0"/>
              <a:t> </a:t>
            </a:r>
            <a:endParaRPr lang="ru-RU" dirty="0" smtClean="0"/>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1.8. ENVIRONMENTAL SCANNING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	Process of studying the environment of the organization to pinpoint opportunities and threats.</a:t>
            </a:r>
          </a:p>
          <a:p>
            <a:pPr>
              <a:buNone/>
            </a:pPr>
            <a:endParaRPr lang="en-US" dirty="0" smtClean="0"/>
          </a:p>
          <a:p>
            <a:pPr>
              <a:buNone/>
            </a:pPr>
            <a:r>
              <a:rPr lang="en-US" b="1" dirty="0" smtClean="0"/>
              <a:t>Internal Assessment of the Organizational Workforce</a:t>
            </a:r>
          </a:p>
          <a:p>
            <a:r>
              <a:rPr lang="en-US" dirty="0" smtClean="0"/>
              <a:t>Analyzing the jobs that will need to be done and the skills of people currently available to do them is the next part of HR planning.</a:t>
            </a:r>
            <a:endParaRPr lang="ru-RU" dirty="0" smtClean="0"/>
          </a:p>
          <a:p>
            <a:pPr>
              <a:buNone/>
            </a:pPr>
            <a:r>
              <a:rPr lang="en-US" dirty="0" smtClean="0"/>
              <a:t>Internal Assessment of the Organizational Workforce</a:t>
            </a:r>
            <a:endParaRPr lang="ru-RU" dirty="0" smtClean="0"/>
          </a:p>
          <a:p>
            <a:r>
              <a:rPr lang="en-US" dirty="0" smtClean="0"/>
              <a:t> Auditing Jobs and Skills </a:t>
            </a:r>
            <a:endParaRPr lang="ru-RU" dirty="0" smtClean="0"/>
          </a:p>
          <a:p>
            <a:r>
              <a:rPr lang="en-US" dirty="0" smtClean="0"/>
              <a:t> Organizational Capabilities Inventory </a:t>
            </a:r>
            <a:endParaRPr lang="ru-RU" dirty="0" smtClean="0"/>
          </a:p>
          <a:p>
            <a:pPr>
              <a:buNone/>
            </a:pPr>
            <a:endParaRPr lang="ru-RU"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1.9. 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b="1" dirty="0" smtClean="0"/>
              <a:t>Outsourcing</a:t>
            </a:r>
          </a:p>
          <a:p>
            <a:pPr>
              <a:buNone/>
            </a:pPr>
            <a:endParaRPr lang="en-US" b="1" dirty="0" smtClean="0"/>
          </a:p>
          <a:p>
            <a:pPr fontAlgn="auto"/>
            <a:r>
              <a:rPr lang="en-US" dirty="0" smtClean="0"/>
              <a:t>Creating Talent Pools </a:t>
            </a:r>
            <a:endParaRPr lang="ru-RU" dirty="0" smtClean="0"/>
          </a:p>
          <a:p>
            <a:pPr fontAlgn="auto"/>
            <a:r>
              <a:rPr lang="en-US" dirty="0" smtClean="0"/>
              <a:t>Submitting Applicant’s Information according to the needs of the organization </a:t>
            </a:r>
            <a:endParaRPr lang="ru-RU" dirty="0" smtClean="0"/>
          </a:p>
          <a:p>
            <a:pPr fontAlgn="auto"/>
            <a:r>
              <a:rPr lang="en-US" dirty="0" smtClean="0"/>
              <a:t>Final selection will made by organization. </a:t>
            </a:r>
            <a:endParaRPr lang="ru-RU" dirty="0" smtClean="0"/>
          </a:p>
          <a:p>
            <a:pPr fontAlgn="auto"/>
            <a:r>
              <a:rPr lang="en-US" dirty="0" smtClean="0"/>
              <a:t>Have to Pay Service Charge Human Resource Planning In Hotel Industry </a:t>
            </a:r>
            <a:endParaRPr lang="ru-RU" dirty="0" smtClean="0"/>
          </a:p>
          <a:p>
            <a:pPr>
              <a:buNone/>
            </a:pP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en-US" b="1" dirty="0" smtClean="0"/>
              <a:t>Internship / Graduate Intake </a:t>
            </a:r>
            <a:r>
              <a:rPr lang="en-US" b="1" dirty="0" err="1" smtClean="0"/>
              <a:t>Programme</a:t>
            </a:r>
            <a:r>
              <a:rPr lang="en-US" b="1" dirty="0" smtClean="0"/>
              <a:t> </a:t>
            </a:r>
            <a:endParaRPr lang="ru-RU" dirty="0" smtClean="0"/>
          </a:p>
          <a:p>
            <a:pPr>
              <a:buNone/>
            </a:pPr>
            <a:endParaRPr lang="en-US" dirty="0" smtClean="0"/>
          </a:p>
          <a:p>
            <a:pPr fontAlgn="auto"/>
            <a:r>
              <a:rPr lang="en-US" dirty="0" smtClean="0"/>
              <a:t>Work + Study </a:t>
            </a:r>
            <a:endParaRPr lang="ru-RU" dirty="0" smtClean="0"/>
          </a:p>
          <a:p>
            <a:pPr fontAlgn="auto"/>
            <a:r>
              <a:rPr lang="en-US" dirty="0" smtClean="0"/>
              <a:t>Trainee Post for After Graduation Human Resource Planning In Hotel Industry</a:t>
            </a:r>
            <a:endParaRPr lang="ru-RU" dirty="0" smtClean="0"/>
          </a:p>
          <a:p>
            <a:pPr fontAlgn="auto">
              <a:buNone/>
            </a:pPr>
            <a:endParaRPr lang="en-US" b="1" dirty="0" smtClean="0"/>
          </a:p>
          <a:p>
            <a:pPr fontAlgn="auto">
              <a:buNone/>
            </a:pPr>
            <a:r>
              <a:rPr lang="en-US" b="1" dirty="0" smtClean="0"/>
              <a:t>Talent Pool </a:t>
            </a:r>
          </a:p>
          <a:p>
            <a:pPr fontAlgn="auto">
              <a:buNone/>
            </a:pPr>
            <a:endParaRPr lang="ru-RU" dirty="0" smtClean="0"/>
          </a:p>
          <a:p>
            <a:pPr fontAlgn="auto"/>
            <a:r>
              <a:rPr lang="en-US" dirty="0" smtClean="0"/>
              <a:t>Creating Data base by Using Information Technology </a:t>
            </a:r>
            <a:endParaRPr lang="ru-RU" dirty="0" smtClean="0"/>
          </a:p>
          <a:p>
            <a:pPr fontAlgn="auto"/>
            <a:r>
              <a:rPr lang="en-US" dirty="0" smtClean="0"/>
              <a:t>Mini Recruitments Agency </a:t>
            </a:r>
            <a:endParaRPr lang="ru-RU" dirty="0" smtClean="0"/>
          </a:p>
          <a:p>
            <a:pPr fontAlgn="auto"/>
            <a:r>
              <a:rPr lang="en-US" dirty="0" smtClean="0"/>
              <a:t>Privacy Human Resource Planning In Hotel Industry</a:t>
            </a:r>
            <a:endParaRPr lang="ru-RU" dirty="0" smtClean="0"/>
          </a:p>
          <a:p>
            <a:pPr fontAlgn="auto">
              <a:buNone/>
            </a:pPr>
            <a:endParaRPr lang="ru-RU" dirty="0" smtClean="0"/>
          </a:p>
          <a:p>
            <a:pPr>
              <a:buNone/>
            </a:pP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b="1" dirty="0" smtClean="0"/>
              <a:t>Poaching and Raiding </a:t>
            </a:r>
            <a:endParaRPr lang="ru-RU" dirty="0" smtClean="0"/>
          </a:p>
          <a:p>
            <a:pPr fontAlgn="auto"/>
            <a:r>
              <a:rPr lang="en-US" dirty="0" smtClean="0"/>
              <a:t>“Buying talent” rather than developing it </a:t>
            </a:r>
            <a:endParaRPr lang="ru-RU" dirty="0" smtClean="0"/>
          </a:p>
          <a:p>
            <a:pPr fontAlgn="auto"/>
            <a:r>
              <a:rPr lang="en-US" dirty="0" smtClean="0"/>
              <a:t>Offering attractive packages and other terms and conditions, better than the current employer of the candidate. </a:t>
            </a:r>
          </a:p>
          <a:p>
            <a:pPr fontAlgn="auto"/>
            <a:r>
              <a:rPr lang="en-US" dirty="0" smtClean="0"/>
              <a:t>Unethical practice. </a:t>
            </a:r>
            <a:endParaRPr lang="ru-RU" dirty="0" smtClean="0"/>
          </a:p>
          <a:p>
            <a:pPr fontAlgn="auto"/>
            <a:r>
              <a:rPr lang="en-US" dirty="0" smtClean="0"/>
              <a:t>It has become a challenge for human resource managers to face and tackle poaching, as it weakens the competitive strength of the firm. Human Resource Planning In Hotel Industry</a:t>
            </a:r>
            <a:endParaRPr lang="ru-RU" dirty="0" smtClean="0"/>
          </a:p>
          <a:p>
            <a:pPr fontAlgn="auto"/>
            <a:endParaRPr lang="ru-RU" dirty="0" smtClean="0"/>
          </a:p>
          <a:p>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fontAlgn="auto">
              <a:buNone/>
            </a:pPr>
            <a:r>
              <a:rPr lang="en-US" b="1" dirty="0" smtClean="0"/>
              <a:t>E-Recruitment </a:t>
            </a:r>
            <a:endParaRPr lang="ru-RU" dirty="0" smtClean="0"/>
          </a:p>
          <a:p>
            <a:pPr fontAlgn="auto"/>
            <a:r>
              <a:rPr lang="en-US" dirty="0" smtClean="0"/>
              <a:t>Advertising the vacancies through website </a:t>
            </a:r>
            <a:endParaRPr lang="ru-RU" dirty="0" smtClean="0"/>
          </a:p>
          <a:p>
            <a:pPr fontAlgn="auto"/>
            <a:r>
              <a:rPr lang="en-US" dirty="0" smtClean="0"/>
              <a:t>Receiving CVs from E-mail </a:t>
            </a:r>
            <a:endParaRPr lang="ru-RU" dirty="0" smtClean="0"/>
          </a:p>
          <a:p>
            <a:pPr fontAlgn="auto"/>
            <a:r>
              <a:rPr lang="en-US" dirty="0" smtClean="0"/>
              <a:t>Interview process will happen through support of Information Technology </a:t>
            </a:r>
            <a:endParaRPr lang="ru-RU" dirty="0" smtClean="0"/>
          </a:p>
          <a:p>
            <a:pPr fontAlgn="auto"/>
            <a:r>
              <a:rPr lang="en-US" dirty="0" smtClean="0"/>
              <a:t>Recruitment of right type of people. </a:t>
            </a:r>
            <a:endParaRPr lang="ru-RU" dirty="0" smtClean="0"/>
          </a:p>
          <a:p>
            <a:pPr fontAlgn="auto"/>
            <a:r>
              <a:rPr lang="en-US" dirty="0" smtClean="0"/>
              <a:t>Low Cost Human Resource Planning In Hotel Industry </a:t>
            </a:r>
            <a:endParaRPr lang="ru-RU" dirty="0" smtClean="0"/>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fontAlgn="auto"/>
            <a:r>
              <a:rPr lang="en-US" b="1" dirty="0" smtClean="0"/>
              <a:t>1.10. Formulating HR Plans</a:t>
            </a:r>
            <a:r>
              <a:rPr lang="en-US" dirty="0" smtClean="0"/>
              <a:t> </a:t>
            </a:r>
            <a:r>
              <a:rPr lang="ru-RU" dirty="0" smtClean="0"/>
              <a:t/>
            </a:r>
            <a:br>
              <a:rPr lang="ru-RU" dirty="0" smtClean="0"/>
            </a:b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p:txBody>
          <a:bodyPr>
            <a:normAutofit/>
          </a:bodyPr>
          <a:lstStyle/>
          <a:p>
            <a:pPr fontAlgn="auto">
              <a:buNone/>
            </a:pPr>
            <a:r>
              <a:rPr lang="en-US" dirty="0" smtClean="0"/>
              <a:t>	Once supply and demand for </a:t>
            </a:r>
            <a:r>
              <a:rPr lang="en-US" dirty="0" err="1" smtClean="0"/>
              <a:t>labour</a:t>
            </a:r>
            <a:r>
              <a:rPr lang="en-US" dirty="0" smtClean="0"/>
              <a:t> is known adjustments can be made formulating requisite HR plans  </a:t>
            </a:r>
          </a:p>
          <a:p>
            <a:pPr fontAlgn="auto">
              <a:buNone/>
            </a:pPr>
            <a:endParaRPr lang="en-US" dirty="0" smtClean="0"/>
          </a:p>
          <a:p>
            <a:pPr fontAlgn="auto"/>
            <a:r>
              <a:rPr lang="en-US" dirty="0" smtClean="0"/>
              <a:t>A variety of HR plans </a:t>
            </a:r>
            <a:endParaRPr lang="ru-RU" dirty="0" smtClean="0"/>
          </a:p>
          <a:p>
            <a:pPr fontAlgn="auto"/>
            <a:r>
              <a:rPr lang="en-US" dirty="0" smtClean="0"/>
              <a:t>Recruitment plan </a:t>
            </a:r>
            <a:endParaRPr lang="ru-RU" dirty="0" smtClean="0"/>
          </a:p>
          <a:p>
            <a:pPr fontAlgn="auto"/>
            <a:r>
              <a:rPr lang="en-US" dirty="0" smtClean="0"/>
              <a:t>Redeployment plan </a:t>
            </a:r>
            <a:endParaRPr lang="ru-RU" dirty="0" smtClean="0"/>
          </a:p>
          <a:p>
            <a:pPr fontAlgn="auto"/>
            <a:r>
              <a:rPr lang="en-US" dirty="0" smtClean="0"/>
              <a:t>Redundancy plan Human Resource Planning In Hotel Industry </a:t>
            </a:r>
            <a:endParaRPr lang="ru-RU" dirty="0" smtClean="0"/>
          </a:p>
          <a:p>
            <a:pPr fontAlgn="auto"/>
            <a:r>
              <a:rPr lang="en-US" dirty="0" smtClean="0"/>
              <a:t>Training plan </a:t>
            </a:r>
            <a:endParaRPr lang="ru-RU" dirty="0" smtClean="0"/>
          </a:p>
          <a:p>
            <a:pPr fontAlgn="auto"/>
            <a:r>
              <a:rPr lang="en-US" dirty="0" smtClean="0"/>
              <a:t>Productivity plan </a:t>
            </a:r>
            <a:endParaRPr lang="ru-RU" dirty="0" smtClean="0"/>
          </a:p>
          <a:p>
            <a:pPr fontAlgn="auto"/>
            <a:r>
              <a:rPr lang="en-US" dirty="0" smtClean="0"/>
              <a:t>Retention plan</a:t>
            </a:r>
            <a:endParaRPr lang="ru-RU" dirty="0" smtClean="0"/>
          </a:p>
          <a:p>
            <a:pPr fontAlgn="auto">
              <a:buNone/>
            </a:pPr>
            <a:endParaRPr lang="ru-RU" dirty="0" smtClean="0"/>
          </a:p>
          <a:p>
            <a:pPr>
              <a:buNone/>
            </a:pP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1.0. Human Resources in Hospitality Management </a:t>
            </a:r>
            <a:br>
              <a:rPr lang="en-US" dirty="0" smtClean="0"/>
            </a:br>
            <a:r>
              <a:rPr lang="en-US" dirty="0" smtClean="0"/>
              <a:t>Introduction</a:t>
            </a:r>
            <a:endParaRPr lang="ru-RU" dirty="0"/>
          </a:p>
        </p:txBody>
      </p:sp>
      <p:sp>
        <p:nvSpPr>
          <p:cNvPr id="3" name="Содержимое 2"/>
          <p:cNvSpPr>
            <a:spLocks noGrp="1"/>
          </p:cNvSpPr>
          <p:nvPr>
            <p:ph idx="1"/>
          </p:nvPr>
        </p:nvSpPr>
        <p:spPr/>
        <p:txBody>
          <a:bodyPr/>
          <a:lstStyle/>
          <a:p>
            <a:pPr>
              <a:buNone/>
            </a:pPr>
            <a:r>
              <a:rPr lang="en-US" dirty="0" smtClean="0"/>
              <a:t>What is Human Resources Management</a:t>
            </a:r>
          </a:p>
          <a:p>
            <a:pPr>
              <a:buNone/>
            </a:pPr>
            <a:endParaRPr lang="en-US" dirty="0" smtClean="0"/>
          </a:p>
          <a:p>
            <a:r>
              <a:rPr lang="en-US" dirty="0" smtClean="0"/>
              <a:t>Human resource or manpower management effectively describes the process of planning and directing the application, development and utilization of human resources in employment</a:t>
            </a:r>
            <a:endParaRPr lang="ru-RU" dirty="0" smtClean="0"/>
          </a:p>
          <a:p>
            <a:r>
              <a:rPr lang="en-US" dirty="0" smtClean="0"/>
              <a:t>Human Resource Management (HRM) is the function within an organization that focuses on recruitment of, management of, and providing direction for the people who work in the organization. HRM can also be performed by line managers.</a:t>
            </a:r>
            <a:endParaRPr lang="ru-RU" dirty="0" smtClean="0"/>
          </a:p>
          <a:p>
            <a:pPr>
              <a:buNone/>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1.11. Human Resources Planning Trend in Hotel Industry </a:t>
            </a:r>
            <a:r>
              <a:rPr lang="ru-RU" dirty="0" smtClean="0"/>
              <a:t/>
            </a:r>
            <a:br>
              <a:rPr lang="ru-RU" dirty="0" smtClean="0"/>
            </a:b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b="1" dirty="0" smtClean="0"/>
              <a:t>Responsibility For Human Resource Planning</a:t>
            </a:r>
            <a:r>
              <a:rPr lang="en-US" dirty="0" smtClean="0"/>
              <a:t> </a:t>
            </a:r>
            <a:endParaRPr lang="ru-RU" dirty="0" smtClean="0"/>
          </a:p>
          <a:p>
            <a:r>
              <a:rPr lang="en-US" dirty="0" smtClean="0"/>
              <a:t> HRP is a top management job. </a:t>
            </a:r>
            <a:endParaRPr lang="ru-RU" dirty="0" smtClean="0"/>
          </a:p>
          <a:p>
            <a:r>
              <a:rPr lang="en-US" dirty="0" smtClean="0"/>
              <a:t>HR plans are usually made by the HR division in consultation with other corporate heads. </a:t>
            </a:r>
            <a:endParaRPr lang="ru-RU" dirty="0" smtClean="0"/>
          </a:p>
          <a:p>
            <a:r>
              <a:rPr lang="en-US" dirty="0" smtClean="0"/>
              <a:t>Any deviations from the formulated plans and their causes must be looked into, from time to time in order to assess whether the plans require revision or modification. </a:t>
            </a:r>
            <a:endParaRPr lang="ru-RU" dirty="0" smtClean="0"/>
          </a:p>
          <a:p>
            <a:endParaRPr lang="ru-RU" dirty="0" smtClean="0"/>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Human Resources Planning Trend in Hotel Industry</a:t>
            </a:r>
            <a:endParaRPr lang="ru-RU" dirty="0"/>
          </a:p>
        </p:txBody>
      </p:sp>
      <p:sp>
        <p:nvSpPr>
          <p:cNvPr id="3" name="Содержимое 2"/>
          <p:cNvSpPr>
            <a:spLocks noGrp="1"/>
          </p:cNvSpPr>
          <p:nvPr>
            <p:ph idx="1"/>
          </p:nvPr>
        </p:nvSpPr>
        <p:spPr/>
        <p:txBody>
          <a:bodyPr/>
          <a:lstStyle/>
          <a:p>
            <a:pPr>
              <a:buNone/>
            </a:pPr>
            <a:r>
              <a:rPr lang="en-US" b="1" dirty="0" smtClean="0"/>
              <a:t>Effective Human Resource Planning </a:t>
            </a:r>
          </a:p>
          <a:p>
            <a:endParaRPr lang="en-US" b="1" dirty="0" smtClean="0"/>
          </a:p>
          <a:p>
            <a:r>
              <a:rPr lang="en-US" dirty="0" smtClean="0"/>
              <a:t>HR plans must fit in with overall objectives of a firm. </a:t>
            </a:r>
            <a:endParaRPr lang="ru-RU" dirty="0" smtClean="0"/>
          </a:p>
          <a:p>
            <a:r>
              <a:rPr lang="en-US" dirty="0" smtClean="0"/>
              <a:t>They must get consistent support from top management. </a:t>
            </a:r>
            <a:endParaRPr lang="ru-RU" dirty="0" smtClean="0"/>
          </a:p>
          <a:p>
            <a:r>
              <a:rPr lang="en-US" dirty="0" smtClean="0"/>
              <a:t>Computerized human resource information systems must be used for applicant tracking, succession planning, building skills inventories etc. </a:t>
            </a:r>
            <a:endParaRPr lang="ru-RU" dirty="0" smtClean="0"/>
          </a:p>
          <a:p>
            <a:r>
              <a:rPr lang="en-US" dirty="0" smtClean="0"/>
              <a:t>The whole exercise must be carried out in coordination with operating managers</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Human Resources Planning Trend in Hotel Industry</a:t>
            </a:r>
            <a:endParaRPr lang="ru-RU" dirty="0"/>
          </a:p>
        </p:txBody>
      </p:sp>
      <p:sp>
        <p:nvSpPr>
          <p:cNvPr id="3" name="Содержимое 2"/>
          <p:cNvSpPr>
            <a:spLocks noGrp="1"/>
          </p:cNvSpPr>
          <p:nvPr>
            <p:ph idx="1"/>
          </p:nvPr>
        </p:nvSpPr>
        <p:spPr/>
        <p:txBody>
          <a:bodyPr/>
          <a:lstStyle/>
          <a:p>
            <a:pPr>
              <a:buNone/>
            </a:pPr>
            <a:r>
              <a:rPr lang="en-US" b="1" dirty="0" smtClean="0"/>
              <a:t>Limitations Of Human Resource Planning </a:t>
            </a:r>
            <a:endParaRPr lang="ru-RU" dirty="0" smtClean="0"/>
          </a:p>
          <a:p>
            <a:pPr>
              <a:buNone/>
            </a:pPr>
            <a:endParaRPr lang="en-US" dirty="0" smtClean="0"/>
          </a:p>
          <a:p>
            <a:pPr>
              <a:buNone/>
            </a:pPr>
            <a:r>
              <a:rPr lang="en-US" dirty="0" smtClean="0"/>
              <a:t>	HR professionals are basically confronted with three problems while preparing and administering HR plans: </a:t>
            </a:r>
            <a:endParaRPr lang="ru-RU" dirty="0" smtClean="0"/>
          </a:p>
          <a:p>
            <a:pPr>
              <a:buNone/>
            </a:pPr>
            <a:endParaRPr lang="en-US" dirty="0" smtClean="0"/>
          </a:p>
          <a:p>
            <a:r>
              <a:rPr lang="en-US" dirty="0" smtClean="0"/>
              <a:t>Accuracy </a:t>
            </a:r>
            <a:endParaRPr lang="ru-RU" dirty="0" smtClean="0"/>
          </a:p>
          <a:p>
            <a:r>
              <a:rPr lang="en-US" dirty="0" smtClean="0"/>
              <a:t>Inadequate top management support </a:t>
            </a:r>
            <a:endParaRPr lang="ru-RU" dirty="0" smtClean="0"/>
          </a:p>
          <a:p>
            <a:r>
              <a:rPr lang="en-US" dirty="0" smtClean="0"/>
              <a:t>Lopsided focus on quantitative aspects </a:t>
            </a:r>
            <a:endParaRPr lang="ru-RU" dirty="0" smtClean="0"/>
          </a:p>
          <a:p>
            <a:pPr>
              <a:buNone/>
            </a:pPr>
            <a:endParaRPr lang="ru-RU"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1.12. Organizational Behavior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What is </a:t>
            </a:r>
            <a:r>
              <a:rPr lang="en-US" dirty="0" err="1" smtClean="0"/>
              <a:t>Organisational</a:t>
            </a:r>
            <a:r>
              <a:rPr lang="en-US" dirty="0" smtClean="0"/>
              <a:t> </a:t>
            </a:r>
            <a:r>
              <a:rPr lang="en-US" dirty="0" err="1" smtClean="0"/>
              <a:t>Behaviour</a:t>
            </a:r>
            <a:endParaRPr lang="ru-RU" dirty="0" smtClean="0"/>
          </a:p>
          <a:p>
            <a:pPr>
              <a:buNone/>
            </a:pPr>
            <a:endParaRPr lang="en-US" dirty="0" smtClean="0"/>
          </a:p>
          <a:p>
            <a:pPr>
              <a:buNone/>
            </a:pPr>
            <a:r>
              <a:rPr lang="en-US" dirty="0" smtClean="0"/>
              <a:t>	A field of study that investigates the impact that individuals, groups and structure have on behavior within organizations, for the purpose of applying such knowledge toward improving an organization’s effectiveness.</a:t>
            </a:r>
            <a:endParaRPr lang="ru-RU" dirty="0" smtClean="0"/>
          </a:p>
          <a:p>
            <a:pPr lvl="0">
              <a:buFont typeface="+mj-lt"/>
              <a:buAutoNum type="arabicPeriod"/>
            </a:pPr>
            <a:r>
              <a:rPr lang="en-US" dirty="0" smtClean="0"/>
              <a:t>Psychology </a:t>
            </a:r>
            <a:endParaRPr lang="ru-RU" dirty="0" smtClean="0"/>
          </a:p>
          <a:p>
            <a:pPr lvl="0">
              <a:buFont typeface="+mj-lt"/>
              <a:buAutoNum type="arabicPeriod"/>
            </a:pPr>
            <a:r>
              <a:rPr lang="en-US" dirty="0" smtClean="0"/>
              <a:t>Sociology </a:t>
            </a:r>
            <a:endParaRPr lang="ru-RU" dirty="0" smtClean="0"/>
          </a:p>
          <a:p>
            <a:pPr lvl="0">
              <a:buFont typeface="+mj-lt"/>
              <a:buAutoNum type="arabicPeriod"/>
            </a:pPr>
            <a:r>
              <a:rPr lang="en-US" dirty="0" smtClean="0"/>
              <a:t>Anthropology </a:t>
            </a:r>
            <a:endParaRPr lang="ru-RU" dirty="0" smtClean="0"/>
          </a:p>
          <a:p>
            <a:pPr lvl="0">
              <a:buFont typeface="+mj-lt"/>
              <a:buAutoNum type="arabicPeriod"/>
            </a:pPr>
            <a:r>
              <a:rPr lang="en-US" dirty="0" smtClean="0"/>
              <a:t>Political Science </a:t>
            </a:r>
            <a:endParaRPr lang="ru-RU" dirty="0" smtClean="0"/>
          </a:p>
          <a:p>
            <a:pPr>
              <a:buNone/>
            </a:pP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Organizational Behavior</a:t>
            </a:r>
            <a:endParaRPr lang="ru-RU" dirty="0"/>
          </a:p>
        </p:txBody>
      </p:sp>
      <p:sp>
        <p:nvSpPr>
          <p:cNvPr id="3" name="Содержимое 2"/>
          <p:cNvSpPr>
            <a:spLocks noGrp="1"/>
          </p:cNvSpPr>
          <p:nvPr>
            <p:ph idx="1"/>
          </p:nvPr>
        </p:nvSpPr>
        <p:spPr/>
        <p:txBody>
          <a:bodyPr/>
          <a:lstStyle/>
          <a:p>
            <a:pPr>
              <a:buNone/>
            </a:pPr>
            <a:r>
              <a:rPr lang="en-US" dirty="0" smtClean="0"/>
              <a:t>	Psychology is a science, an academic, and applied discipline that involves the scientific study of human or animal mental functions and </a:t>
            </a:r>
            <a:r>
              <a:rPr lang="en-US" dirty="0" err="1" smtClean="0"/>
              <a:t>behaviours</a:t>
            </a:r>
            <a:r>
              <a:rPr lang="en-US" dirty="0" smtClean="0"/>
              <a:t>.</a:t>
            </a:r>
            <a:endParaRPr lang="ru-RU" dirty="0" smtClean="0"/>
          </a:p>
          <a:p>
            <a:pPr>
              <a:buNone/>
            </a:pPr>
            <a:r>
              <a:rPr lang="en-US" dirty="0" smtClean="0"/>
              <a:t>	Sociology is the study of society. It is a social science</a:t>
            </a:r>
          </a:p>
          <a:p>
            <a:pPr>
              <a:buNone/>
            </a:pPr>
            <a:endParaRPr lang="en-US" dirty="0" smtClean="0"/>
          </a:p>
          <a:p>
            <a:pPr>
              <a:buNone/>
            </a:pPr>
            <a:r>
              <a:rPr lang="en-US" dirty="0" smtClean="0"/>
              <a:t>	—a term with which it is sometimes synonymous—</a:t>
            </a:r>
          </a:p>
          <a:p>
            <a:pPr>
              <a:buNone/>
            </a:pPr>
            <a:r>
              <a:rPr lang="en-US" dirty="0" smtClean="0"/>
              <a:t>	</a:t>
            </a:r>
          </a:p>
          <a:p>
            <a:pPr>
              <a:buNone/>
            </a:pPr>
            <a:r>
              <a:rPr lang="en-US" dirty="0" smtClean="0"/>
              <a:t>	that uses various methods of empirical investigation and critical analysis to develop and refine a body of knowledge about human social activity, often with the goal of applying such knowledge to the pursuit of social welfare.</a:t>
            </a:r>
            <a:endParaRPr lang="ru-RU" dirty="0" smtClean="0"/>
          </a:p>
          <a:p>
            <a:pPr>
              <a:buNone/>
            </a:pPr>
            <a:endParaRPr lang="ru-RU" dirty="0" smtClean="0"/>
          </a:p>
          <a:p>
            <a:pPr>
              <a:buNone/>
            </a:pP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Organizational Behavior</a:t>
            </a:r>
            <a:endParaRPr lang="ru-RU" dirty="0"/>
          </a:p>
        </p:txBody>
      </p:sp>
      <p:sp>
        <p:nvSpPr>
          <p:cNvPr id="3" name="Содержимое 2"/>
          <p:cNvSpPr>
            <a:spLocks noGrp="1"/>
          </p:cNvSpPr>
          <p:nvPr>
            <p:ph idx="1"/>
          </p:nvPr>
        </p:nvSpPr>
        <p:spPr/>
        <p:txBody>
          <a:bodyPr/>
          <a:lstStyle/>
          <a:p>
            <a:pPr>
              <a:buNone/>
            </a:pPr>
            <a:r>
              <a:rPr lang="en-US" dirty="0" smtClean="0"/>
              <a:t>	Anthropology is the study of societies to learn about human beings and their activities is known as Anthropology</a:t>
            </a:r>
            <a:endParaRPr lang="ru-RU" dirty="0" smtClean="0"/>
          </a:p>
          <a:p>
            <a:pPr>
              <a:buNone/>
            </a:pPr>
            <a:endParaRPr lang="en-US" dirty="0" smtClean="0"/>
          </a:p>
          <a:p>
            <a:pPr>
              <a:buNone/>
            </a:pPr>
            <a:r>
              <a:rPr lang="en-US" dirty="0" smtClean="0"/>
              <a:t>	Political science is a social science concerned with the theory and practice of politics and the description and analysis of political systems and political </a:t>
            </a:r>
            <a:r>
              <a:rPr lang="en-US" dirty="0" err="1" smtClean="0"/>
              <a:t>behaviour</a:t>
            </a:r>
            <a:r>
              <a:rPr lang="en-US" dirty="0" smtClean="0"/>
              <a:t>. In other words, it is the study of behavior of individuals and groups within a political environment</a:t>
            </a:r>
            <a:endParaRPr lang="ru-RU" dirty="0" smtClean="0"/>
          </a:p>
          <a:p>
            <a:pPr>
              <a:buNone/>
            </a:pPr>
            <a:endParaRPr lang="ru-RU"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1.13. Conclusion</a:t>
            </a:r>
            <a:r>
              <a:rPr lang="ru-RU" dirty="0" smtClean="0"/>
              <a:t/>
            </a:r>
            <a:br>
              <a:rPr lang="ru-RU" dirty="0" smtClean="0"/>
            </a:br>
            <a:endParaRPr lang="ru-RU" dirty="0"/>
          </a:p>
        </p:txBody>
      </p:sp>
      <p:sp>
        <p:nvSpPr>
          <p:cNvPr id="3" name="Содержимое 2"/>
          <p:cNvSpPr>
            <a:spLocks noGrp="1"/>
          </p:cNvSpPr>
          <p:nvPr>
            <p:ph idx="1"/>
          </p:nvPr>
        </p:nvSpPr>
        <p:spPr/>
        <p:txBody>
          <a:bodyPr>
            <a:normAutofit fontScale="77500" lnSpcReduction="20000"/>
          </a:bodyPr>
          <a:lstStyle/>
          <a:p>
            <a:pPr>
              <a:buNone/>
            </a:pPr>
            <a:r>
              <a:rPr lang="en-US" dirty="0" smtClean="0"/>
              <a:t>	After all the process done in day all the department managers submit their whole reports to the general manager (GM) </a:t>
            </a:r>
            <a:endParaRPr lang="ru-RU" dirty="0" smtClean="0"/>
          </a:p>
          <a:p>
            <a:endParaRPr lang="en-US" dirty="0" smtClean="0"/>
          </a:p>
          <a:p>
            <a:pPr>
              <a:buNone/>
            </a:pPr>
            <a:r>
              <a:rPr lang="en-US" dirty="0" smtClean="0"/>
              <a:t>H.R. </a:t>
            </a:r>
          </a:p>
          <a:p>
            <a:pPr>
              <a:buNone/>
            </a:pPr>
            <a:r>
              <a:rPr lang="en-US" dirty="0" smtClean="0"/>
              <a:t>	– the main aim of the HR manager is to provide the best candidate in the hotel. The main work of HR is “the right person at right place”. </a:t>
            </a:r>
            <a:endParaRPr lang="ru-RU" dirty="0" smtClean="0"/>
          </a:p>
          <a:p>
            <a:pPr>
              <a:buNone/>
            </a:pPr>
            <a:r>
              <a:rPr lang="en-US" dirty="0" smtClean="0"/>
              <a:t>Marketing</a:t>
            </a:r>
          </a:p>
          <a:p>
            <a:pPr>
              <a:buNone/>
            </a:pPr>
            <a:r>
              <a:rPr lang="en-US" dirty="0" smtClean="0"/>
              <a:t>	 – the main aim of marketing management is to satisfy the customers &amp; sale the product with good image.  </a:t>
            </a:r>
            <a:endParaRPr lang="ru-RU" dirty="0" smtClean="0"/>
          </a:p>
          <a:p>
            <a:pPr>
              <a:buNone/>
            </a:pPr>
            <a:r>
              <a:rPr lang="en-US" dirty="0" smtClean="0"/>
              <a:t>Production </a:t>
            </a:r>
          </a:p>
          <a:p>
            <a:pPr>
              <a:buNone/>
            </a:pPr>
            <a:r>
              <a:rPr lang="en-US" dirty="0" smtClean="0"/>
              <a:t>	– the main aim of production management is to provide the best quality &amp; quantity food to the customers &amp; to reduce wastage.  </a:t>
            </a:r>
            <a:endParaRPr lang="ru-RU" dirty="0" smtClean="0"/>
          </a:p>
          <a:p>
            <a:pPr>
              <a:buNone/>
            </a:pPr>
            <a:r>
              <a:rPr lang="en-US" dirty="0" smtClean="0"/>
              <a:t>Finance </a:t>
            </a:r>
          </a:p>
          <a:p>
            <a:pPr>
              <a:buNone/>
            </a:pPr>
            <a:r>
              <a:rPr lang="en-US" dirty="0" smtClean="0"/>
              <a:t>	– the main aim of finance management is to reduce the cost of production, marketing and to maximize profit. </a:t>
            </a:r>
            <a:endParaRPr lang="ru-RU" dirty="0" smtClean="0"/>
          </a:p>
          <a:p>
            <a:pPr>
              <a:buNone/>
            </a:pP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1.1. Major Activities of </a:t>
            </a:r>
            <a:r>
              <a:rPr lang="ru-RU" dirty="0" smtClean="0"/>
              <a:t/>
            </a:r>
            <a:br>
              <a:rPr lang="ru-RU" dirty="0" smtClean="0"/>
            </a:br>
            <a:r>
              <a:rPr lang="en-US" b="1" dirty="0" smtClean="0"/>
              <a:t>Human Resource Management</a:t>
            </a:r>
            <a:endParaRPr lang="ru-RU" dirty="0"/>
          </a:p>
        </p:txBody>
      </p:sp>
      <p:sp>
        <p:nvSpPr>
          <p:cNvPr id="3" name="Содержимое 2"/>
          <p:cNvSpPr>
            <a:spLocks noGrp="1"/>
          </p:cNvSpPr>
          <p:nvPr>
            <p:ph idx="1"/>
          </p:nvPr>
        </p:nvSpPr>
        <p:spPr/>
        <p:txBody>
          <a:bodyPr/>
          <a:lstStyle/>
          <a:p>
            <a:pPr lvl="0"/>
            <a:r>
              <a:rPr lang="en-US" dirty="0" smtClean="0"/>
              <a:t>Recruiting </a:t>
            </a:r>
            <a:endParaRPr lang="ru-RU" dirty="0" smtClean="0"/>
          </a:p>
          <a:p>
            <a:pPr lvl="0"/>
            <a:r>
              <a:rPr lang="en-US" dirty="0" smtClean="0"/>
              <a:t>Selecting</a:t>
            </a:r>
            <a:endParaRPr lang="ru-RU" dirty="0" smtClean="0"/>
          </a:p>
          <a:p>
            <a:pPr lvl="0"/>
            <a:r>
              <a:rPr lang="en-US" dirty="0" smtClean="0"/>
              <a:t>Training</a:t>
            </a:r>
            <a:endParaRPr lang="ru-RU" dirty="0" smtClean="0"/>
          </a:p>
          <a:p>
            <a:pPr lvl="0"/>
            <a:r>
              <a:rPr lang="en-US" dirty="0" smtClean="0"/>
              <a:t>Motivation</a:t>
            </a:r>
            <a:endParaRPr lang="ru-RU" dirty="0" smtClean="0"/>
          </a:p>
          <a:p>
            <a:pPr lvl="0"/>
            <a:r>
              <a:rPr lang="en-US" dirty="0" smtClean="0"/>
              <a:t>Evaluation</a:t>
            </a:r>
            <a:endParaRPr lang="ru-RU" dirty="0" smtClean="0"/>
          </a:p>
          <a:p>
            <a:pPr lvl="0"/>
            <a:r>
              <a:rPr lang="en-US" dirty="0" smtClean="0"/>
              <a:t>Compensation</a:t>
            </a:r>
            <a:endParaRPr lang="ru-RU" dirty="0" smtClean="0"/>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1.2. Human Resources PLANNING </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Systematic analysis of HR, needs in order to Ensure that the </a:t>
            </a:r>
          </a:p>
          <a:p>
            <a:pPr>
              <a:buNone/>
            </a:pPr>
            <a:r>
              <a:rPr lang="en-US" dirty="0" smtClean="0"/>
              <a:t>	</a:t>
            </a:r>
            <a:r>
              <a:rPr lang="en-US" b="1" dirty="0" smtClean="0"/>
              <a:t>Right number </a:t>
            </a:r>
            <a:r>
              <a:rPr lang="en-US" dirty="0" smtClean="0"/>
              <a:t>and </a:t>
            </a:r>
            <a:r>
              <a:rPr lang="en-US" b="1" dirty="0" smtClean="0"/>
              <a:t>Right kind of people </a:t>
            </a:r>
            <a:r>
              <a:rPr lang="en-US" dirty="0" smtClean="0"/>
              <a:t>are available at the </a:t>
            </a:r>
            <a:r>
              <a:rPr lang="en-US" b="1" dirty="0" smtClean="0"/>
              <a:t>Right time</a:t>
            </a:r>
            <a:r>
              <a:rPr lang="en-US" dirty="0" smtClean="0"/>
              <a:t>, at the </a:t>
            </a:r>
            <a:r>
              <a:rPr lang="en-US" b="1" dirty="0" smtClean="0"/>
              <a:t>Right place</a:t>
            </a:r>
            <a:r>
              <a:rPr lang="en-US" dirty="0" smtClean="0"/>
              <a:t> to do the </a:t>
            </a:r>
            <a:r>
              <a:rPr lang="en-US" b="1" dirty="0" smtClean="0"/>
              <a:t>Right job</a:t>
            </a:r>
            <a:r>
              <a:rPr lang="en-US" dirty="0" smtClean="0"/>
              <a:t> &amp; to do the job </a:t>
            </a:r>
            <a:r>
              <a:rPr lang="en-US" b="1" dirty="0" smtClean="0"/>
              <a:t>Right Human Resource Planning In Hotel Industry</a:t>
            </a:r>
            <a:endParaRPr lang="ru-RU" b="1" dirty="0" smtClean="0"/>
          </a:p>
          <a:p>
            <a:r>
              <a:rPr lang="en-US" dirty="0" smtClean="0"/>
              <a:t>It aims at ascertaining the HR needs of the organization, in right number and in right kind. It includes an inventory of present HR to determine the status of the present supply of available personnel and to discover developed talent within the organization.</a:t>
            </a:r>
            <a:endParaRPr lang="ru-RU" dirty="0" smtClean="0"/>
          </a:p>
          <a:p>
            <a:r>
              <a:rPr lang="en-US" dirty="0" smtClean="0"/>
              <a:t>It assesses the future requirement of HR.</a:t>
            </a:r>
            <a:endParaRPr lang="ru-RU" dirty="0" smtClean="0"/>
          </a:p>
          <a:p>
            <a:r>
              <a:rPr lang="en-US" dirty="0" smtClean="0"/>
              <a:t>It must focus not only on people but also on their working conditions and relationship in which they work.</a:t>
            </a:r>
            <a:endParaRPr lang="ru-RU" dirty="0" smtClean="0"/>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1.3. OBJECTIVES</a:t>
            </a:r>
            <a:endParaRPr lang="ru-RU" dirty="0"/>
          </a:p>
        </p:txBody>
      </p:sp>
      <p:sp>
        <p:nvSpPr>
          <p:cNvPr id="3" name="Содержимое 2"/>
          <p:cNvSpPr>
            <a:spLocks noGrp="1"/>
          </p:cNvSpPr>
          <p:nvPr>
            <p:ph idx="1"/>
          </p:nvPr>
        </p:nvSpPr>
        <p:spPr/>
        <p:txBody>
          <a:bodyPr/>
          <a:lstStyle/>
          <a:p>
            <a:r>
              <a:rPr lang="en-US" dirty="0" smtClean="0"/>
              <a:t>The basic purpose of HRP is to decide what positions the organization will have to fill and how to fill them. </a:t>
            </a:r>
          </a:p>
          <a:p>
            <a:endParaRPr lang="en-US" dirty="0" smtClean="0"/>
          </a:p>
          <a:p>
            <a:pPr>
              <a:buNone/>
            </a:pPr>
            <a:endParaRPr lang="ru-RU" dirty="0" smtClean="0"/>
          </a:p>
          <a:p>
            <a:pPr lvl="1"/>
            <a:r>
              <a:rPr lang="en-US" dirty="0" smtClean="0"/>
              <a:t>Forecast personnel requirements </a:t>
            </a:r>
            <a:endParaRPr lang="ru-RU" dirty="0" smtClean="0"/>
          </a:p>
          <a:p>
            <a:pPr lvl="1"/>
            <a:r>
              <a:rPr lang="en-US" dirty="0" smtClean="0"/>
              <a:t>Cope with changes </a:t>
            </a:r>
            <a:endParaRPr lang="ru-RU" dirty="0" smtClean="0"/>
          </a:p>
          <a:p>
            <a:pPr lvl="1"/>
            <a:r>
              <a:rPr lang="en-US" dirty="0" smtClean="0"/>
              <a:t>Use existing manpower productively </a:t>
            </a:r>
            <a:endParaRPr lang="ru-RU" dirty="0" smtClean="0"/>
          </a:p>
          <a:p>
            <a:pPr lvl="1"/>
            <a:r>
              <a:rPr lang="en-US" dirty="0" smtClean="0"/>
              <a:t>Promote employees in a systematic way Human Resource Planning In Hotel Industry</a:t>
            </a:r>
            <a:endParaRPr lang="ru-RU" dirty="0" smtClean="0"/>
          </a:p>
          <a:p>
            <a:pPr lvl="3"/>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1.4. Human Resources Policies</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For Stewards</a:t>
            </a:r>
          </a:p>
          <a:p>
            <a:pPr lvl="2"/>
            <a:r>
              <a:rPr lang="en-US" dirty="0" smtClean="0"/>
              <a:t>Graduation in hotel management Proper grooming Good communication skills </a:t>
            </a:r>
          </a:p>
          <a:p>
            <a:r>
              <a:rPr lang="en-US" dirty="0" smtClean="0"/>
              <a:t>Training &amp; Development </a:t>
            </a:r>
          </a:p>
          <a:p>
            <a:pPr lvl="2"/>
            <a:r>
              <a:rPr lang="en-US" dirty="0" smtClean="0"/>
              <a:t>On job training There is no training period for new employees </a:t>
            </a:r>
          </a:p>
          <a:p>
            <a:r>
              <a:rPr lang="en-US" dirty="0" smtClean="0"/>
              <a:t>Employee Satisfaction</a:t>
            </a:r>
          </a:p>
          <a:p>
            <a:pPr lvl="2"/>
            <a:r>
              <a:rPr lang="en-US" dirty="0" smtClean="0"/>
              <a:t>Good working environment Hygiene place of working More working hour Respect given to every employee in hotel Proper communication between employee &amp; managers  </a:t>
            </a:r>
          </a:p>
          <a:p>
            <a:r>
              <a:rPr lang="en-US" dirty="0" smtClean="0"/>
              <a:t>Employee motivation </a:t>
            </a:r>
          </a:p>
          <a:p>
            <a:pPr lvl="2"/>
            <a:r>
              <a:rPr lang="en-US" dirty="0" smtClean="0"/>
              <a:t>Employee are motivated by giving awards like best employee of the month.</a:t>
            </a:r>
            <a:endParaRPr lang="ru-RU" dirty="0" smtClean="0"/>
          </a:p>
          <a:p>
            <a:pPr lvl="2">
              <a:buNone/>
            </a:pP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1.5. Functions Of Management</a:t>
            </a:r>
            <a:r>
              <a:rPr lang="ru-RU" dirty="0" smtClean="0"/>
              <a:t/>
            </a:r>
            <a:br>
              <a:rPr lang="ru-RU" dirty="0" smtClean="0"/>
            </a:br>
            <a:endParaRPr lang="ru-RU" dirty="0"/>
          </a:p>
        </p:txBody>
      </p:sp>
      <p:sp>
        <p:nvSpPr>
          <p:cNvPr id="3" name="Содержимое 2"/>
          <p:cNvSpPr>
            <a:spLocks noGrp="1"/>
          </p:cNvSpPr>
          <p:nvPr>
            <p:ph idx="1"/>
          </p:nvPr>
        </p:nvSpPr>
        <p:spPr/>
        <p:txBody>
          <a:bodyPr>
            <a:normAutofit/>
          </a:bodyPr>
          <a:lstStyle/>
          <a:p>
            <a:r>
              <a:rPr lang="en-US" dirty="0" smtClean="0"/>
              <a:t>HR function </a:t>
            </a:r>
          </a:p>
          <a:p>
            <a:pPr lvl="1"/>
            <a:r>
              <a:rPr lang="en-US" dirty="0" smtClean="0"/>
              <a:t>The following are the HR function of management. </a:t>
            </a:r>
          </a:p>
          <a:p>
            <a:pPr lvl="2"/>
            <a:r>
              <a:rPr lang="en-US" dirty="0" smtClean="0"/>
              <a:t>Recruitment</a:t>
            </a:r>
          </a:p>
          <a:p>
            <a:pPr lvl="3"/>
            <a:r>
              <a:rPr lang="en-US" dirty="0" smtClean="0"/>
              <a:t>Recruitment is done by following processes. By references By job portals By college/ institutes  </a:t>
            </a:r>
          </a:p>
          <a:p>
            <a:pPr lvl="2"/>
            <a:r>
              <a:rPr lang="en-US" dirty="0" smtClean="0"/>
              <a:t>Selection</a:t>
            </a:r>
          </a:p>
          <a:p>
            <a:pPr lvl="3"/>
            <a:r>
              <a:rPr lang="en-US" dirty="0" smtClean="0"/>
              <a:t>Selection is done through following ways</a:t>
            </a:r>
          </a:p>
          <a:p>
            <a:pPr lvl="2"/>
            <a:r>
              <a:rPr lang="en-US" dirty="0" smtClean="0"/>
              <a:t>For Manager’s </a:t>
            </a:r>
          </a:p>
          <a:p>
            <a:pPr lvl="3"/>
            <a:r>
              <a:rPr lang="en-US" dirty="0" smtClean="0"/>
              <a:t>Graduation Minimum 2 years experience in hospitality industry Good communication skills / leadership </a:t>
            </a:r>
          </a:p>
          <a:p>
            <a:pPr lvl="2"/>
            <a:r>
              <a:rPr lang="en-US" dirty="0" smtClean="0"/>
              <a:t>For Chef </a:t>
            </a:r>
          </a:p>
          <a:p>
            <a:pPr lvl="3"/>
            <a:r>
              <a:rPr lang="en-US" dirty="0" smtClean="0"/>
              <a:t>Graduation in production department 2-3 years experience in kitchen Good knowledge about food and beverage</a:t>
            </a:r>
            <a:endParaRPr lang="ru-RU"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Functions Of Management</a:t>
            </a:r>
            <a:endParaRPr lang="ru-RU" dirty="0"/>
          </a:p>
        </p:txBody>
      </p:sp>
      <p:sp>
        <p:nvSpPr>
          <p:cNvPr id="3" name="Содержимое 2"/>
          <p:cNvSpPr>
            <a:spLocks noGrp="1"/>
          </p:cNvSpPr>
          <p:nvPr>
            <p:ph idx="1"/>
          </p:nvPr>
        </p:nvSpPr>
        <p:spPr/>
        <p:txBody>
          <a:bodyPr/>
          <a:lstStyle/>
          <a:p>
            <a:r>
              <a:rPr lang="en-US" dirty="0" smtClean="0"/>
              <a:t>HR function </a:t>
            </a:r>
          </a:p>
          <a:p>
            <a:pPr lvl="1"/>
            <a:r>
              <a:rPr lang="en-US" dirty="0" smtClean="0"/>
              <a:t>The following are the HR function of management. </a:t>
            </a:r>
          </a:p>
          <a:p>
            <a:pPr lvl="2"/>
            <a:r>
              <a:rPr lang="en-US" dirty="0" smtClean="0"/>
              <a:t>Extra benefit </a:t>
            </a:r>
          </a:p>
          <a:p>
            <a:pPr lvl="3"/>
            <a:r>
              <a:rPr lang="en-US" dirty="0" smtClean="0"/>
              <a:t>Discounts for all the employees in others branch of same property Medical facility Festival bonus Traveling cost House facility </a:t>
            </a:r>
          </a:p>
          <a:p>
            <a:pPr lvl="2"/>
            <a:r>
              <a:rPr lang="en-US" dirty="0" smtClean="0"/>
              <a:t>Work off </a:t>
            </a:r>
          </a:p>
          <a:p>
            <a:pPr lvl="3"/>
            <a:r>
              <a:rPr lang="en-US" dirty="0" smtClean="0"/>
              <a:t>There is one day off in working days between Monday to Friday. No off on weekends </a:t>
            </a:r>
          </a:p>
          <a:p>
            <a:pPr lvl="2"/>
            <a:r>
              <a:rPr lang="en-US" dirty="0" smtClean="0"/>
              <a:t>Leaves</a:t>
            </a:r>
          </a:p>
          <a:p>
            <a:pPr lvl="3"/>
            <a:r>
              <a:rPr lang="en-US" dirty="0" smtClean="0"/>
              <a:t>leaves are provided as per the rule &amp; regulations of the government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1.6. Major Step in Human Resources - Planning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Step 01 Assessing Human Resources </a:t>
            </a:r>
            <a:endParaRPr lang="ru-RU" dirty="0" smtClean="0"/>
          </a:p>
          <a:p>
            <a:r>
              <a:rPr lang="en-US" dirty="0" smtClean="0"/>
              <a:t>Step 02 Demand Forecasting </a:t>
            </a:r>
            <a:endParaRPr lang="ru-RU" dirty="0" smtClean="0"/>
          </a:p>
          <a:p>
            <a:r>
              <a:rPr lang="en-US" dirty="0" smtClean="0"/>
              <a:t>Step 03 Supply Forecasting </a:t>
            </a:r>
            <a:endParaRPr lang="ru-RU" dirty="0" smtClean="0"/>
          </a:p>
          <a:p>
            <a:r>
              <a:rPr lang="en-US" dirty="0" smtClean="0"/>
              <a:t>Step 04 Matching Demand And Supply </a:t>
            </a:r>
            <a:endParaRPr lang="ru-RU" dirty="0" smtClean="0"/>
          </a:p>
          <a:p>
            <a:r>
              <a:rPr lang="en-US" dirty="0" smtClean="0"/>
              <a:t>Step 05 Action Plan Human Resource Planning In Hotel Industry</a:t>
            </a:r>
            <a:endParaRPr lang="ru-RU" dirty="0" smtClean="0"/>
          </a:p>
          <a:p>
            <a:endParaRPr lang="ru-RU"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TotalTime>
  <Words>822</Words>
  <Application>Microsoft Office PowerPoint</Application>
  <PresentationFormat>Произвольный</PresentationFormat>
  <Paragraphs>191</Paragraphs>
  <Slides>26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Facet</vt:lpstr>
      <vt:lpstr>1.0. Essentials of Human Resources</vt:lpstr>
      <vt:lpstr>1.0. Human Resources in Hospitality Management  Introduction</vt:lpstr>
      <vt:lpstr>1.1. Major Activities of  Human Resource Management</vt:lpstr>
      <vt:lpstr>1.2. Human Resources PLANNING  </vt:lpstr>
      <vt:lpstr>1.3. OBJECTIVES</vt:lpstr>
      <vt:lpstr>1.4. Human Resources Policies </vt:lpstr>
      <vt:lpstr>1.5. Functions Of Management </vt:lpstr>
      <vt:lpstr>Functions Of Management</vt:lpstr>
      <vt:lpstr>1.6. Major Step in Human Resources - Planning </vt:lpstr>
      <vt:lpstr>Major Step in Human Resources - Planning </vt:lpstr>
      <vt:lpstr>Major Step in Human Resources - Planning </vt:lpstr>
      <vt:lpstr>1.7. LINKING ORGANIZATIONAL STRATEGY TO THE EMPLOYMENT PLANNING  </vt:lpstr>
      <vt:lpstr>LINKING ORGANIZATIONAL STRATEGY TO THE EMPLOYMENT PLANNING  </vt:lpstr>
      <vt:lpstr>1.8. ENVIRONMENTAL SCANNING </vt:lpstr>
      <vt:lpstr>1.9. Human Resources Planning Trend in Hotel Industry  </vt:lpstr>
      <vt:lpstr>Human Resources Planning Trend in Hotel Industry  </vt:lpstr>
      <vt:lpstr>Human Resources Planning Trend in Hotel Industry  </vt:lpstr>
      <vt:lpstr>Human Resources Planning Trend in Hotel Industry  </vt:lpstr>
      <vt:lpstr>1.10. Formulating HR Plans    </vt:lpstr>
      <vt:lpstr>1.11. Human Resources Planning Trend in Hotel Industry    </vt:lpstr>
      <vt:lpstr>Human Resources Planning Trend in Hotel Industry</vt:lpstr>
      <vt:lpstr>Human Resources Planning Trend in Hotel Industry</vt:lpstr>
      <vt:lpstr>1.12. Organizational Behavior  </vt:lpstr>
      <vt:lpstr>Organizational Behavior</vt:lpstr>
      <vt:lpstr>Organizational Behavior</vt:lpstr>
      <vt:lpstr>1.13.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6</cp:revision>
  <dcterms:created xsi:type="dcterms:W3CDTF">2017-03-22T11:34:53Z</dcterms:created>
  <dcterms:modified xsi:type="dcterms:W3CDTF">2017-04-18T10:19:54Z</dcterms:modified>
</cp:coreProperties>
</file>