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18" r:id="rId11"/>
    <p:sldId id="319" r:id="rId12"/>
    <p:sldId id="265" r:id="rId13"/>
    <p:sldId id="266" r:id="rId14"/>
    <p:sldId id="267" r:id="rId15"/>
    <p:sldId id="268" r:id="rId16"/>
    <p:sldId id="269" r:id="rId17"/>
    <p:sldId id="270" r:id="rId18"/>
    <p:sldId id="320"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271" r:id="rId33"/>
    <p:sldId id="272" r:id="rId34"/>
    <p:sldId id="273" r:id="rId35"/>
    <p:sldId id="274" r:id="rId36"/>
    <p:sldId id="275" r:id="rId37"/>
    <p:sldId id="276" r:id="rId38"/>
    <p:sldId id="277" r:id="rId39"/>
    <p:sldId id="278" r:id="rId40"/>
    <p:sldId id="315" r:id="rId41"/>
    <p:sldId id="316" r:id="rId42"/>
    <p:sldId id="317" r:id="rId43"/>
    <p:sldId id="279" r:id="rId44"/>
    <p:sldId id="280"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28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54" y="2404534"/>
            <a:ext cx="8660049" cy="1646302"/>
          </a:xfrm>
        </p:spPr>
        <p:txBody>
          <a:bodyPr/>
          <a:lstStyle/>
          <a:p>
            <a:r>
              <a:rPr lang="en-MY" dirty="0" smtClean="0"/>
              <a:t>2.0. Essentials of Marketing and Customer Relationship</a:t>
            </a:r>
            <a:endParaRPr lang="en-MY" dirty="0"/>
          </a:p>
        </p:txBody>
      </p:sp>
      <p:sp>
        <p:nvSpPr>
          <p:cNvPr id="3" name="Subtitle 2"/>
          <p:cNvSpPr>
            <a:spLocks noGrp="1"/>
          </p:cNvSpPr>
          <p:nvPr>
            <p:ph type="subTitle" idx="1"/>
          </p:nvPr>
        </p:nvSpPr>
        <p:spPr/>
        <p:txBody>
          <a:bodyPr/>
          <a:lstStyle/>
          <a:p>
            <a:r>
              <a:rPr lang="en-MY" dirty="0" smtClean="0"/>
              <a:t>Executive Diploma </a:t>
            </a:r>
            <a:r>
              <a:rPr lang="en-MY" dirty="0" smtClean="0"/>
              <a:t>in Business and Hospitality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2.4. The Concept of Sales</a:t>
            </a:r>
            <a:endParaRPr lang="ru-RU" dirty="0"/>
          </a:p>
        </p:txBody>
      </p:sp>
      <p:sp>
        <p:nvSpPr>
          <p:cNvPr id="3" name="Содержимое 2"/>
          <p:cNvSpPr>
            <a:spLocks noGrp="1"/>
          </p:cNvSpPr>
          <p:nvPr>
            <p:ph idx="1"/>
          </p:nvPr>
        </p:nvSpPr>
        <p:spPr/>
        <p:txBody>
          <a:bodyPr/>
          <a:lstStyle/>
          <a:p>
            <a:r>
              <a:rPr lang="en-US" dirty="0" smtClean="0"/>
              <a:t>In the strictest sense, sales can be considered part of promotion in the Four Ps which are:</a:t>
            </a:r>
          </a:p>
          <a:p>
            <a:endParaRPr lang="ru-RU" dirty="0"/>
          </a:p>
        </p:txBody>
      </p:sp>
      <p:sp>
        <p:nvSpPr>
          <p:cNvPr id="4" name="Shape 140"/>
          <p:cNvSpPr/>
          <p:nvPr/>
        </p:nvSpPr>
        <p:spPr>
          <a:xfrm>
            <a:off x="840399" y="2957626"/>
            <a:ext cx="2627249" cy="2468617"/>
          </a:xfrm>
          <a:prstGeom prst="ellipse">
            <a:avLst/>
          </a:prstGeom>
          <a:solidFill>
            <a:srgbClr val="216BA9">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5" name="Shape 141"/>
          <p:cNvSpPr/>
          <p:nvPr/>
        </p:nvSpPr>
        <p:spPr>
          <a:xfrm>
            <a:off x="2838873" y="2981689"/>
            <a:ext cx="2627249" cy="2468617"/>
          </a:xfrm>
          <a:prstGeom prst="ellipse">
            <a:avLst/>
          </a:prstGeom>
          <a:solidFill>
            <a:srgbClr val="212F3F">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6" name="Shape 142"/>
          <p:cNvSpPr/>
          <p:nvPr/>
        </p:nvSpPr>
        <p:spPr>
          <a:xfrm>
            <a:off x="4879696" y="2981689"/>
            <a:ext cx="2627249" cy="2468617"/>
          </a:xfrm>
          <a:prstGeom prst="ellipse">
            <a:avLst/>
          </a:prstGeom>
          <a:solidFill>
            <a:srgbClr val="4D6F96">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7" name="Shape 143"/>
          <p:cNvSpPr/>
          <p:nvPr/>
        </p:nvSpPr>
        <p:spPr>
          <a:xfrm>
            <a:off x="6865669" y="2969658"/>
            <a:ext cx="2627248" cy="2468617"/>
          </a:xfrm>
          <a:prstGeom prst="ellipse">
            <a:avLst/>
          </a:prstGeom>
          <a:solidFill>
            <a:srgbClr val="22C199">
              <a:alpha val="80000"/>
            </a:srgbClr>
          </a:solidFill>
          <a:ln w="12700">
            <a:miter lim="400000"/>
          </a:ln>
        </p:spPr>
        <p:txBody>
          <a:bodyPr lIns="45719" rIns="45719" anchor="ctr"/>
          <a:lstStyle/>
          <a:p>
            <a:pPr defTabSz="1218565">
              <a:defRPr sz="4300">
                <a:solidFill>
                  <a:srgbClr val="FFFFFF"/>
                </a:solidFill>
                <a:latin typeface="Arial" panose="020B0604020202020204"/>
                <a:ea typeface="Arial" panose="020B0604020202020204"/>
                <a:cs typeface="Arial" panose="020B0604020202020204"/>
                <a:sym typeface="Arial" panose="020B0604020202020204"/>
              </a:defRPr>
            </a:pPr>
            <a:endParaRPr sz="2800"/>
          </a:p>
        </p:txBody>
      </p:sp>
      <p:sp>
        <p:nvSpPr>
          <p:cNvPr id="8" name="Shape 144"/>
          <p:cNvSpPr/>
          <p:nvPr/>
        </p:nvSpPr>
        <p:spPr>
          <a:xfrm>
            <a:off x="1375958" y="3759416"/>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Product</a:t>
            </a:r>
          </a:p>
        </p:txBody>
      </p:sp>
      <p:sp>
        <p:nvSpPr>
          <p:cNvPr id="9" name="Shape 145"/>
          <p:cNvSpPr/>
          <p:nvPr/>
        </p:nvSpPr>
        <p:spPr>
          <a:xfrm>
            <a:off x="3578961" y="3783479"/>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Price</a:t>
            </a:r>
          </a:p>
        </p:txBody>
      </p:sp>
      <p:sp>
        <p:nvSpPr>
          <p:cNvPr id="10" name="Shape 146"/>
          <p:cNvSpPr/>
          <p:nvPr/>
        </p:nvSpPr>
        <p:spPr>
          <a:xfrm>
            <a:off x="5667910" y="3771445"/>
            <a:ext cx="2127653"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Place</a:t>
            </a:r>
          </a:p>
        </p:txBody>
      </p:sp>
      <p:sp>
        <p:nvSpPr>
          <p:cNvPr id="11" name="Shape 147"/>
          <p:cNvSpPr/>
          <p:nvPr/>
        </p:nvSpPr>
        <p:spPr>
          <a:xfrm>
            <a:off x="7494116" y="3819575"/>
            <a:ext cx="2208286" cy="582468"/>
          </a:xfrm>
          <a:prstGeom prst="rect">
            <a:avLst/>
          </a:prstGeom>
          <a:ln w="12700">
            <a:miter lim="400000"/>
          </a:ln>
        </p:spPr>
        <p:txBody>
          <a:bodyPr lIns="121897" tIns="121897" rIns="121897" bIns="121897"/>
          <a:lstStyle>
            <a:lvl1pPr>
              <a:defRPr sz="4000" b="1">
                <a:solidFill>
                  <a:srgbClr val="FFFFFF"/>
                </a:solidFill>
                <a:latin typeface="Helvetica"/>
                <a:ea typeface="Helvetica"/>
                <a:cs typeface="Helvetica"/>
                <a:sym typeface="Helvetica"/>
              </a:defRPr>
            </a:lvl1pPr>
          </a:lstStyle>
          <a:p>
            <a:r>
              <a:rPr sz="2400" dirty="0"/>
              <a:t>Promotion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2.5. Relationship between Business, Marketing and Sales</a:t>
            </a:r>
            <a:endParaRPr lang="ru-RU" dirty="0"/>
          </a:p>
        </p:txBody>
      </p:sp>
      <p:sp>
        <p:nvSpPr>
          <p:cNvPr id="4" name="Shape 149"/>
          <p:cNvSpPr/>
          <p:nvPr/>
        </p:nvSpPr>
        <p:spPr>
          <a:xfrm>
            <a:off x="4737040" y="2389140"/>
            <a:ext cx="4068758" cy="681950"/>
          </a:xfrm>
          <a:prstGeom prst="rect">
            <a:avLst/>
          </a:prstGeom>
          <a:solidFill>
            <a:srgbClr val="4B89BA"/>
          </a:solidFill>
          <a:ln w="12700">
            <a:miter lim="400000"/>
          </a:ln>
          <a:effectLst>
            <a:outerShdw blurRad="50800" dist="25400" dir="5400000" rotWithShape="0">
              <a:srgbClr val="B8BAA8">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5" name="Shape 150"/>
          <p:cNvSpPr/>
          <p:nvPr/>
        </p:nvSpPr>
        <p:spPr>
          <a:xfrm>
            <a:off x="4737040" y="3096445"/>
            <a:ext cx="4068758" cy="3041309"/>
          </a:xfrm>
          <a:prstGeom prst="rect">
            <a:avLst/>
          </a:prstGeom>
          <a:solidFill>
            <a:srgbClr val="46CDAE"/>
          </a:solidFill>
          <a:ln w="12700">
            <a:miter lim="400000"/>
          </a:ln>
          <a:effectLst>
            <a:outerShdw blurRad="50800" dist="25400" dir="5400000" rotWithShape="0">
              <a:srgbClr val="000000">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7" name="Shape 153"/>
          <p:cNvSpPr/>
          <p:nvPr/>
        </p:nvSpPr>
        <p:spPr>
          <a:xfrm>
            <a:off x="319830" y="2376615"/>
            <a:ext cx="4068759" cy="681950"/>
          </a:xfrm>
          <a:prstGeom prst="rect">
            <a:avLst/>
          </a:prstGeom>
          <a:solidFill>
            <a:srgbClr val="4B89BA"/>
          </a:solidFill>
          <a:ln w="12700">
            <a:miter lim="400000"/>
          </a:ln>
          <a:effectLst>
            <a:outerShdw blurRad="50800" dist="25400" dir="5400000" rotWithShape="0">
              <a:srgbClr val="B8BAA8">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8" name="Shape 154"/>
          <p:cNvSpPr/>
          <p:nvPr/>
        </p:nvSpPr>
        <p:spPr>
          <a:xfrm>
            <a:off x="1127373" y="2440812"/>
            <a:ext cx="2435350" cy="533479"/>
          </a:xfrm>
          <a:prstGeom prst="rect">
            <a:avLst/>
          </a:prstGeom>
          <a:ln w="12700">
            <a:miter lim="400000"/>
          </a:ln>
        </p:spPr>
        <p:txBody>
          <a:bodyPr wrap="square" lIns="50800" tIns="50800" rIns="50800" bIns="50800" anchor="ctr">
            <a:spAutoFit/>
          </a:bodyPr>
          <a:lstStyle>
            <a:lvl1pPr>
              <a:defRPr sz="5000">
                <a:solidFill>
                  <a:srgbClr val="3E231A"/>
                </a:solidFill>
                <a:latin typeface="Arial Black" panose="020B0A04020102020204"/>
                <a:ea typeface="Arial Black" panose="020B0A04020102020204"/>
                <a:cs typeface="Arial Black" panose="020B0A04020102020204"/>
                <a:sym typeface="Arial Black" panose="020B0A04020102020204"/>
              </a:defRPr>
            </a:lvl1pPr>
          </a:lstStyle>
          <a:p>
            <a:pPr algn="ctr"/>
            <a:r>
              <a:rPr sz="2800" dirty="0"/>
              <a:t>Marketing</a:t>
            </a:r>
            <a:endParaRPr sz="1600" dirty="0"/>
          </a:p>
        </p:txBody>
      </p:sp>
      <p:sp>
        <p:nvSpPr>
          <p:cNvPr id="9" name="Shape 155"/>
          <p:cNvSpPr/>
          <p:nvPr/>
        </p:nvSpPr>
        <p:spPr>
          <a:xfrm>
            <a:off x="319831" y="3096445"/>
            <a:ext cx="4068759" cy="3041309"/>
          </a:xfrm>
          <a:prstGeom prst="rect">
            <a:avLst/>
          </a:prstGeom>
          <a:solidFill>
            <a:srgbClr val="46CDAE"/>
          </a:solidFill>
          <a:ln w="12700">
            <a:miter lim="400000"/>
          </a:ln>
          <a:effectLst>
            <a:outerShdw blurRad="50800" dist="25400" dir="5400000" rotWithShape="0">
              <a:srgbClr val="000000">
                <a:alpha val="25000"/>
              </a:srgbClr>
            </a:outerShdw>
          </a:effectLst>
        </p:spPr>
        <p:txBody>
          <a:bodyPr lIns="50800" tIns="50800" rIns="50800" bIns="50800" anchor="ctr"/>
          <a:lstStyle/>
          <a:p>
            <a:pPr>
              <a:defRPr sz="3000">
                <a:solidFill>
                  <a:srgbClr val="FFFFFF"/>
                </a:solidFill>
                <a:effectLst>
                  <a:outerShdw blurRad="76200" dist="12700" dir="5400000" rotWithShape="0">
                    <a:srgbClr val="000000">
                      <a:alpha val="50000"/>
                    </a:srgbClr>
                  </a:outerShdw>
                </a:effectLst>
                <a:latin typeface="Papyrus"/>
                <a:ea typeface="Papyrus"/>
                <a:cs typeface="Papyrus"/>
                <a:sym typeface="Papyrus"/>
              </a:defRPr>
            </a:pPr>
            <a:endParaRPr sz="2400"/>
          </a:p>
        </p:txBody>
      </p:sp>
      <p:sp>
        <p:nvSpPr>
          <p:cNvPr id="10" name="Shape 156"/>
          <p:cNvSpPr/>
          <p:nvPr/>
        </p:nvSpPr>
        <p:spPr>
          <a:xfrm>
            <a:off x="475989" y="3403338"/>
            <a:ext cx="3762994" cy="2318583"/>
          </a:xfrm>
          <a:prstGeom prst="rect">
            <a:avLst/>
          </a:prstGeom>
          <a:ln w="12700">
            <a:miter lim="400000"/>
          </a:ln>
        </p:spPr>
        <p:txBody>
          <a:bodyPr wrap="square" lIns="50800" tIns="50800" rIns="50800" bIns="50800" anchor="ctr">
            <a:spAutoFit/>
          </a:bodyPr>
          <a:lstStyle/>
          <a:p>
            <a:pPr marL="445135" indent="-445135" algn="l">
              <a:buSzPct val="25000"/>
              <a:buBlip>
                <a:blip r:embed="rId2"/>
              </a:buBlip>
              <a:defRPr sz="4000">
                <a:solidFill>
                  <a:srgbClr val="3E231A"/>
                </a:solidFill>
                <a:latin typeface="Helvetica"/>
                <a:ea typeface="Helvetica"/>
                <a:cs typeface="Helvetica"/>
                <a:sym typeface="Helvetica"/>
              </a:defRPr>
            </a:pPr>
            <a:r>
              <a:rPr sz="2400" dirty="0"/>
              <a:t>Drives demand for the product or service</a:t>
            </a:r>
          </a:p>
          <a:p>
            <a:pPr marL="445135" indent="-445135" algn="l">
              <a:buSzPct val="25000"/>
              <a:buBlip>
                <a:blip r:embed="rId2"/>
              </a:buBlip>
              <a:defRPr sz="4000">
                <a:solidFill>
                  <a:srgbClr val="3E231A"/>
                </a:solidFill>
                <a:latin typeface="Helvetica"/>
                <a:ea typeface="Helvetica"/>
                <a:cs typeface="Helvetica"/>
                <a:sym typeface="Helvetica"/>
              </a:defRPr>
            </a:pPr>
            <a:r>
              <a:rPr sz="2400" dirty="0"/>
              <a:t>Involves getting the customer to the product or service</a:t>
            </a:r>
          </a:p>
          <a:p>
            <a:pPr marL="445135" indent="-445135" algn="l">
              <a:buSzPct val="25000"/>
              <a:buBlip>
                <a:blip r:embed="rId2"/>
              </a:buBlip>
              <a:defRPr sz="4000">
                <a:solidFill>
                  <a:srgbClr val="3E231A"/>
                </a:solidFill>
                <a:latin typeface="Helvetica"/>
                <a:ea typeface="Helvetica"/>
                <a:cs typeface="Helvetica"/>
                <a:sym typeface="Helvetica"/>
              </a:defRPr>
            </a:pPr>
            <a:r>
              <a:rPr sz="2400" dirty="0"/>
              <a:t>The activity of opening</a:t>
            </a:r>
          </a:p>
        </p:txBody>
      </p:sp>
      <p:sp>
        <p:nvSpPr>
          <p:cNvPr id="11" name="Shape 157"/>
          <p:cNvSpPr/>
          <p:nvPr/>
        </p:nvSpPr>
        <p:spPr>
          <a:xfrm>
            <a:off x="6058128" y="2453339"/>
            <a:ext cx="1363804" cy="533479"/>
          </a:xfrm>
          <a:prstGeom prst="rect">
            <a:avLst/>
          </a:prstGeom>
          <a:ln w="12700">
            <a:miter lim="400000"/>
          </a:ln>
        </p:spPr>
        <p:txBody>
          <a:bodyPr wrap="square" lIns="50800" tIns="50800" rIns="50800" bIns="50800" anchor="ctr">
            <a:spAutoFit/>
          </a:bodyPr>
          <a:lstStyle>
            <a:lvl1pPr>
              <a:defRPr sz="5000">
                <a:solidFill>
                  <a:srgbClr val="3E231A"/>
                </a:solidFill>
                <a:latin typeface="Arial Black" panose="020B0A04020102020204"/>
                <a:ea typeface="Arial Black" panose="020B0A04020102020204"/>
                <a:cs typeface="Arial Black" panose="020B0A04020102020204"/>
                <a:sym typeface="Arial Black" panose="020B0A04020102020204"/>
              </a:defRPr>
            </a:lvl1pPr>
          </a:lstStyle>
          <a:p>
            <a:pPr algn="ctr"/>
            <a:r>
              <a:rPr sz="2800" dirty="0"/>
              <a:t>Sales</a:t>
            </a:r>
            <a:endParaRPr sz="1600" dirty="0"/>
          </a:p>
        </p:txBody>
      </p:sp>
      <p:sp>
        <p:nvSpPr>
          <p:cNvPr id="12" name="Shape 158"/>
          <p:cNvSpPr/>
          <p:nvPr/>
        </p:nvSpPr>
        <p:spPr>
          <a:xfrm>
            <a:off x="4872624" y="3389790"/>
            <a:ext cx="3766812" cy="2318583"/>
          </a:xfrm>
          <a:prstGeom prst="rect">
            <a:avLst/>
          </a:prstGeom>
          <a:ln w="12700">
            <a:miter lim="400000"/>
          </a:ln>
        </p:spPr>
        <p:txBody>
          <a:bodyPr wrap="square" lIns="50800" tIns="50800" rIns="50800" bIns="50800" anchor="ctr">
            <a:spAutoFit/>
          </a:bodyPr>
          <a:lstStyle/>
          <a:p>
            <a:pPr marL="494030" indent="-494030" algn="l">
              <a:buSzPct val="45000"/>
              <a:buBlip>
                <a:blip r:embed="rId2"/>
              </a:buBlip>
              <a:defRPr sz="4000">
                <a:solidFill>
                  <a:srgbClr val="3E231A"/>
                </a:solidFill>
                <a:latin typeface="Helvetica"/>
                <a:ea typeface="Helvetica"/>
                <a:cs typeface="Helvetica"/>
                <a:sym typeface="Helvetica"/>
              </a:defRPr>
            </a:pPr>
            <a:r>
              <a:rPr sz="2400" dirty="0"/>
              <a:t>Fulfils the demand and creates relationships</a:t>
            </a:r>
          </a:p>
          <a:p>
            <a:pPr marL="494030" indent="-494030" algn="l">
              <a:buSzPct val="45000"/>
              <a:buBlip>
                <a:blip r:embed="rId2"/>
              </a:buBlip>
              <a:defRPr sz="4000">
                <a:solidFill>
                  <a:srgbClr val="3E231A"/>
                </a:solidFill>
                <a:latin typeface="Helvetica"/>
                <a:ea typeface="Helvetica"/>
                <a:cs typeface="Helvetica"/>
                <a:sym typeface="Helvetica"/>
              </a:defRPr>
            </a:pPr>
            <a:r>
              <a:rPr sz="2400" dirty="0"/>
              <a:t>Involves getting the product or service to the customer</a:t>
            </a:r>
          </a:p>
          <a:p>
            <a:pPr marL="494030" indent="-494030" algn="l">
              <a:buSzPct val="45000"/>
              <a:buBlip>
                <a:blip r:embed="rId2"/>
              </a:buBlip>
              <a:defRPr sz="4000">
                <a:solidFill>
                  <a:srgbClr val="3E231A"/>
                </a:solidFill>
                <a:latin typeface="Helvetica"/>
                <a:ea typeface="Helvetica"/>
                <a:cs typeface="Helvetica"/>
                <a:sym typeface="Helvetica"/>
              </a:defRPr>
            </a:pPr>
            <a:r>
              <a:rPr sz="2400" dirty="0"/>
              <a:t>The activity of closing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Buying</a:t>
            </a:r>
          </a:p>
          <a:p>
            <a:pPr lvl="1"/>
            <a:r>
              <a:rPr lang="en-US" dirty="0" smtClean="0"/>
              <a:t>This is an important function of marketing and occupies much of the time of both business undertaking and consumers. This may be relatively simple or exceeding complex whether this function is conducted by the manufacturer, the wholesale or the retailer. In the present economic stage, the success of business depends on the effective purchasing system. So large business concerns have separate purchasing department, may have experienced staff of buyers. The buying function includes the determination of needs, the selection of proper source of supply, title from the seller to the buyer. The buying function includes the determination of needs, the selection of proper source of supply, title from the seller to the buyer. </a:t>
            </a:r>
          </a:p>
          <a:p>
            <a:r>
              <a:rPr lang="en-US" dirty="0" smtClean="0"/>
              <a:t>Selling</a:t>
            </a:r>
          </a:p>
          <a:p>
            <a:pPr lvl="1"/>
            <a:r>
              <a:rPr lang="en-US" dirty="0" smtClean="0"/>
              <a:t>Selling is indispensable function of every marketing and is basic reason for the operation of business concerned that more sales must be obtained at less cost. But this function, is expensive because it involves many activities i.e. creating demand, finding buyer, negotiating price and transferring the title.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lnSpcReduction="10000"/>
          </a:bodyPr>
          <a:lstStyle/>
          <a:p>
            <a:r>
              <a:rPr lang="en-US" dirty="0" smtClean="0"/>
              <a:t>Assembling</a:t>
            </a:r>
          </a:p>
          <a:p>
            <a:pPr lvl="1"/>
            <a:r>
              <a:rPr lang="en-US" dirty="0" smtClean="0"/>
              <a:t> Assembling is the physical act of putting together and collection of goods to obtain larger quantities of similar goods. It is more essential in case of marketing of agriculture commodities which are generally grown in similar quantities by larger number of producers in territories spread over vast </a:t>
            </a:r>
            <a:r>
              <a:rPr lang="en-US" dirty="0" err="1" smtClean="0"/>
              <a:t>areas.Concentration</a:t>
            </a:r>
            <a:r>
              <a:rPr lang="en-US" dirty="0" smtClean="0"/>
              <a:t> of raw material is necessary for the regular supply of the standardized materials because these are used in large volume by manufacturers. </a:t>
            </a:r>
          </a:p>
          <a:p>
            <a:r>
              <a:rPr lang="en-US" dirty="0" smtClean="0"/>
              <a:t>Standardizing and Grading</a:t>
            </a:r>
          </a:p>
          <a:p>
            <a:pPr lvl="1"/>
            <a:r>
              <a:rPr lang="en-US" dirty="0" smtClean="0"/>
              <a:t>Standardizing involves the determination of basic measure or limits to which articles being standardized. To standardize into give performance to grades. Grading is an reality a part of standardization. It is process which tests the conformity of commodities to standards that have been previously set up. Product of agriculture and the extractive industries are usually graded according to general standard. Grading may be based on shape, size, color, strength, appearance, specific gravity and chemical contents.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a:bodyPr>
          <a:lstStyle/>
          <a:p>
            <a:r>
              <a:rPr lang="en-US" dirty="0" smtClean="0"/>
              <a:t>Packaging and Packing</a:t>
            </a:r>
          </a:p>
          <a:p>
            <a:pPr lvl="1"/>
            <a:r>
              <a:rPr lang="en-US" dirty="0" smtClean="0"/>
              <a:t>Packing is meant the placing of goods in small packages i.e. can or bottles etc. It may be regarded as an aspect of marketing because it has a considerable influence on sales in the domestic consumer market. Packing is concerned with the wrapping and crating necessary for the transport or storage of goods. Many goods must be packed in order to be preserved or delivered to the buyers.</a:t>
            </a:r>
          </a:p>
          <a:p>
            <a:r>
              <a:rPr lang="en-US" dirty="0" smtClean="0"/>
              <a:t>Dividing</a:t>
            </a:r>
          </a:p>
          <a:p>
            <a:pPr lvl="1"/>
            <a:r>
              <a:rPr lang="en-US" dirty="0" smtClean="0"/>
              <a:t>Dividing is an other important function of marketing. As the wholesale require the product in large units according to the requirements of retailers. But retailer require the products in small quantity so they divide the stock into small units according to the need of customers. It enables the businessmen to reduce the bulk of commodities in order to take them more readily transportable.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Storage or Warehousing</a:t>
            </a:r>
          </a:p>
          <a:p>
            <a:pPr lvl="1"/>
            <a:r>
              <a:rPr lang="en-US" dirty="0" smtClean="0"/>
              <a:t>Storage is a major marketing function which involves the utilization of substantial manpower and capital resources. The ultimate consumer finds it necessary to purchase some goods in advance of need and to store them for the future </a:t>
            </a:r>
            <a:r>
              <a:rPr lang="en-US" dirty="0" err="1" smtClean="0"/>
              <a:t>use.On</a:t>
            </a:r>
            <a:r>
              <a:rPr lang="en-US" dirty="0" smtClean="0"/>
              <a:t> the other hand, goods are produced in large quantities in anticipation of future demand and for the unknown customers. Warehouses are required to store the goods for the adjustment of supply to demand. </a:t>
            </a:r>
          </a:p>
          <a:p>
            <a:r>
              <a:rPr lang="en-US" dirty="0" smtClean="0"/>
              <a:t>Transportation</a:t>
            </a:r>
          </a:p>
          <a:p>
            <a:pPr lvl="1"/>
            <a:r>
              <a:rPr lang="en-US" dirty="0" smtClean="0"/>
              <a:t>Transportation involves all kinds of movement of persons and goods from one place to another. It is the function of transportation to convey commodities from places where their utility is relatively low to places where it is higher. Because of the nature of natural resources, variations in climatic conditions, concentration of skilled or unskilled labor, large scale manufacturing, and raised or manufactured largely or exclusively in certain places. The principal economic basic for transportation is the enhancing the value of goods by the creation of place utility. Thus effective transport is indispensable to economic progress.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Financing</a:t>
            </a:r>
          </a:p>
          <a:p>
            <a:pPr lvl="1"/>
            <a:r>
              <a:rPr lang="en-US" dirty="0" smtClean="0"/>
              <a:t>The whole modern production and marketing mechanism is based on credit and money. No person can think of conducting business without sufficient finance. There is wide gap between the production of goods and consumption of goods. So the product, distributing and consuming require large funds. When a retailer sells commodities on credit, he is rendering a financing services. He may, in part shift this function back on the wholesaler who has extended credit to him, while the wholesaler, in return, may pass part of burden back to the credit granting manufacturer.</a:t>
            </a:r>
          </a:p>
          <a:p>
            <a:r>
              <a:rPr lang="en-US" dirty="0" smtClean="0"/>
              <a:t>Risk Taking ( Insurance )</a:t>
            </a:r>
          </a:p>
          <a:p>
            <a:pPr lvl="1"/>
            <a:r>
              <a:rPr lang="en-US" dirty="0" smtClean="0"/>
              <a:t>When the goods are sent by the seller to the buyer through rail, road and ship, there may be risk of loss. The goods may be lost or damaged or destroyed by sea perils, flood, fire, theft, storm and change in the temperature. The businessman and other exporters think, therefore, in terms of minimizing these risks by shifting them on others shoulder's. So insurance provides safety against any unforeseen circumstances and ways to the business people to cover losses or dangers.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 Market Information‘s</a:t>
            </a:r>
            <a:br>
              <a:rPr lang="en-US" dirty="0" smtClean="0"/>
            </a:br>
            <a:endParaRPr lang="en-US" dirty="0"/>
          </a:p>
        </p:txBody>
      </p:sp>
      <p:sp>
        <p:nvSpPr>
          <p:cNvPr id="3" name="Content Placeholder 2"/>
          <p:cNvSpPr>
            <a:spLocks noGrp="1"/>
          </p:cNvSpPr>
          <p:nvPr>
            <p:ph idx="1"/>
          </p:nvPr>
        </p:nvSpPr>
        <p:spPr/>
        <p:txBody>
          <a:bodyPr/>
          <a:lstStyle/>
          <a:p>
            <a:r>
              <a:rPr lang="en-US" dirty="0" smtClean="0"/>
              <a:t>Market Information‘s</a:t>
            </a:r>
          </a:p>
          <a:p>
            <a:pPr lvl="1"/>
            <a:r>
              <a:rPr lang="en-US" dirty="0" smtClean="0"/>
              <a:t>As the demand for various products in national or international market have raised, the amount of information needed has also regarding trademark, quality go goods, method of packing, test and fashion of consumer nature of demand, prices to considerably increased. It helps a businessman to secure information regarding trademark, quality of goods, method of packing, test and fashion of consumer nature of demand, prices of goods are procedure of distribution. There are various method and ways by which such investigations and experiment may be conducted. It thus enables the producers to formulate and to carry out selling policies.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2.8. Lead Management</a:t>
            </a:r>
            <a:endParaRPr lang="ru-RU" dirty="0"/>
          </a:p>
        </p:txBody>
      </p:sp>
      <p:sp>
        <p:nvSpPr>
          <p:cNvPr id="3" name="Содержимое 2"/>
          <p:cNvSpPr>
            <a:spLocks noGrp="1"/>
          </p:cNvSpPr>
          <p:nvPr>
            <p:ph idx="1"/>
          </p:nvPr>
        </p:nvSpPr>
        <p:spPr/>
        <p:txBody>
          <a:bodyPr/>
          <a:lstStyle/>
          <a:p>
            <a:r>
              <a:rPr lang="en-US" dirty="0" smtClean="0"/>
              <a:t>Lead management is a disciplined set of processes and procedures that ensures no inquiry is lost and all qualified leads are pursued by sales.</a:t>
            </a:r>
          </a:p>
          <a:p>
            <a:r>
              <a:rPr lang="en-US" dirty="0" smtClean="0"/>
              <a:t>Six Pillars of lead management</a:t>
            </a:r>
          </a:p>
          <a:p>
            <a:pPr lvl="1"/>
            <a:r>
              <a:rPr lang="en-ZW" dirty="0" smtClean="0"/>
              <a:t>Content marketing</a:t>
            </a:r>
          </a:p>
          <a:p>
            <a:pPr lvl="1"/>
            <a:r>
              <a:rPr lang="en-ZW" dirty="0" smtClean="0"/>
              <a:t>Lead capture</a:t>
            </a:r>
          </a:p>
          <a:p>
            <a:pPr lvl="1"/>
            <a:r>
              <a:rPr lang="en-ZW" dirty="0" smtClean="0"/>
              <a:t>Lead nurturing</a:t>
            </a:r>
          </a:p>
          <a:p>
            <a:pPr lvl="1"/>
            <a:r>
              <a:rPr lang="en-ZW" dirty="0" smtClean="0"/>
              <a:t>Lead scoring</a:t>
            </a:r>
          </a:p>
          <a:p>
            <a:pPr lvl="1"/>
            <a:r>
              <a:rPr lang="en-ZW" dirty="0" smtClean="0"/>
              <a:t>Opportunity handoff</a:t>
            </a:r>
          </a:p>
          <a:p>
            <a:pPr lvl="1"/>
            <a:r>
              <a:rPr lang="en-ZW" dirty="0" smtClean="0"/>
              <a:t>Lead funnel measurement</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ZW" sz="4000" dirty="0" smtClean="0"/>
              <a:t>2.9. S.W.O.T Analysis</a:t>
            </a:r>
            <a:endParaRPr lang="ru-RU" sz="4000" dirty="0"/>
          </a:p>
        </p:txBody>
      </p:sp>
      <p:sp>
        <p:nvSpPr>
          <p:cNvPr id="3" name="Содержимое 2"/>
          <p:cNvSpPr>
            <a:spLocks noGrp="1"/>
          </p:cNvSpPr>
          <p:nvPr>
            <p:ph idx="1"/>
          </p:nvPr>
        </p:nvSpPr>
        <p:spPr/>
        <p:txBody>
          <a:bodyPr>
            <a:normAutofit/>
          </a:bodyPr>
          <a:lstStyle/>
          <a:p>
            <a:pPr>
              <a:buNone/>
            </a:pPr>
            <a:r>
              <a:rPr lang="en-US" sz="2800" dirty="0" smtClean="0"/>
              <a:t>	The assessment of comparative strengths and weaknesses of a firm in relation to its competitors and  environmental opportunities and threats, which a company may have to face in the future.</a:t>
            </a:r>
          </a:p>
          <a:p>
            <a:pPr>
              <a:buNone/>
            </a:pPr>
            <a:endParaRPr lang="en-ZW" sz="2800" dirty="0" smtClean="0"/>
          </a:p>
          <a:p>
            <a:pPr>
              <a:buNone/>
            </a:pPr>
            <a:endParaRPr lang="en-US" sz="2800" dirty="0" smtClean="0"/>
          </a:p>
          <a:p>
            <a:pPr>
              <a:buNone/>
            </a:pPr>
            <a:endParaRPr lang="ru-RU"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2.0. Introduction to Marketing</a:t>
            </a:r>
            <a:endParaRPr lang="ru-RU" dirty="0"/>
          </a:p>
        </p:txBody>
      </p:sp>
      <p:sp>
        <p:nvSpPr>
          <p:cNvPr id="3" name="Содержимое 2"/>
          <p:cNvSpPr>
            <a:spLocks noGrp="1"/>
          </p:cNvSpPr>
          <p:nvPr>
            <p:ph idx="1"/>
          </p:nvPr>
        </p:nvSpPr>
        <p:spPr/>
        <p:txBody>
          <a:bodyPr>
            <a:normAutofit/>
          </a:bodyPr>
          <a:lstStyle/>
          <a:p>
            <a:r>
              <a:rPr lang="en-US" dirty="0" smtClean="0"/>
              <a:t>What is Marketing? </a:t>
            </a:r>
          </a:p>
          <a:p>
            <a:pPr>
              <a:buNone/>
            </a:pPr>
            <a:r>
              <a:rPr lang="en-US" dirty="0" smtClean="0"/>
              <a:t>	The process of planning and executing the conception, pricing, promotion and distribution of offers (ideas, goods and services) to create exchanges that satisfy individual and organizational objectives. 		</a:t>
            </a:r>
          </a:p>
          <a:p>
            <a:pPr>
              <a:spcBef>
                <a:spcPct val="50000"/>
              </a:spcBef>
            </a:pPr>
            <a:r>
              <a:rPr lang="en-US" dirty="0" smtClean="0">
                <a:latin typeface="Verdana" charset="0"/>
              </a:rPr>
              <a:t>The essence of Marketing is a transaction or exchange intended to satisfy someone’s needs and wants. </a:t>
            </a:r>
          </a:p>
          <a:p>
            <a:pPr>
              <a:spcBef>
                <a:spcPct val="50000"/>
              </a:spcBef>
            </a:pPr>
            <a:r>
              <a:rPr lang="en-US" dirty="0" smtClean="0">
                <a:latin typeface="Verdana" charset="0"/>
              </a:rPr>
              <a:t>There are 3 elements in the Marketing process: </a:t>
            </a:r>
          </a:p>
          <a:p>
            <a:pPr lvl="1">
              <a:spcBef>
                <a:spcPct val="50000"/>
              </a:spcBef>
            </a:pPr>
            <a:r>
              <a:rPr lang="en-US" dirty="0" smtClean="0">
                <a:latin typeface="Verdana" charset="0"/>
              </a:rPr>
              <a:t>Marketer </a:t>
            </a:r>
          </a:p>
          <a:p>
            <a:pPr lvl="1">
              <a:spcBef>
                <a:spcPct val="50000"/>
              </a:spcBef>
            </a:pPr>
            <a:r>
              <a:rPr lang="en-US" dirty="0" smtClean="0">
                <a:latin typeface="Verdana" charset="0"/>
              </a:rPr>
              <a:t>What is being Marketed (Product or Service) </a:t>
            </a:r>
          </a:p>
          <a:p>
            <a:pPr lvl="1">
              <a:spcBef>
                <a:spcPct val="50000"/>
              </a:spcBef>
            </a:pPr>
            <a:r>
              <a:rPr lang="en-US" dirty="0" smtClean="0">
                <a:latin typeface="Verdana" charset="0"/>
              </a:rPr>
              <a:t>Target Market</a:t>
            </a:r>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2.9.1.Components of SWOT Analysis</a:t>
            </a:r>
            <a:br>
              <a:rPr lang="en-ZW" dirty="0" smtClean="0"/>
            </a:br>
            <a:endParaRPr lang="ru-RU" dirty="0"/>
          </a:p>
        </p:txBody>
      </p:sp>
      <p:sp>
        <p:nvSpPr>
          <p:cNvPr id="3" name="Содержимое 2"/>
          <p:cNvSpPr>
            <a:spLocks noGrp="1"/>
          </p:cNvSpPr>
          <p:nvPr>
            <p:ph idx="1"/>
          </p:nvPr>
        </p:nvSpPr>
        <p:spPr/>
        <p:txBody>
          <a:bodyPr>
            <a:normAutofit fontScale="77500" lnSpcReduction="20000"/>
          </a:bodyPr>
          <a:lstStyle/>
          <a:p>
            <a:pPr marL="276860" indent="-276860" defTabSz="408940">
              <a:spcBef>
                <a:spcPts val="0"/>
              </a:spcBef>
              <a:buSzPct val="45000"/>
              <a:defRPr sz="2800">
                <a:latin typeface="Helvetica"/>
                <a:ea typeface="Helvetica"/>
                <a:cs typeface="Helvetica"/>
                <a:sym typeface="Helvetica"/>
              </a:defRPr>
            </a:pPr>
            <a:r>
              <a:rPr lang="en-US" b="1" dirty="0" smtClean="0"/>
              <a:t>Strengths</a:t>
            </a:r>
            <a:r>
              <a:rPr lang="en-US" dirty="0" smtClean="0"/>
              <a:t> - The power and excellence with the resources, skills and advantages in relation to the competitors</a:t>
            </a:r>
          </a:p>
          <a:p>
            <a:pPr marL="276860" indent="-276860" defTabSz="408940">
              <a:spcBef>
                <a:spcPts val="0"/>
              </a:spcBef>
              <a:buSzPct val="45000"/>
              <a:buBlip>
                <a:blip r:embed="rId2"/>
              </a:buBlip>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Weakness</a:t>
            </a:r>
            <a:r>
              <a:rPr lang="en-US" dirty="0" smtClean="0"/>
              <a:t> - The incapability, limitation and deficiency in resources</a:t>
            </a:r>
          </a:p>
          <a:p>
            <a:pPr marL="276860" indent="-276860" defTabSz="408940">
              <a:spcBef>
                <a:spcPts val="0"/>
              </a:spcBef>
              <a:buSzPct val="45000"/>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Opportunities</a:t>
            </a:r>
            <a:r>
              <a:rPr lang="en-US" dirty="0" smtClean="0"/>
              <a:t> - Environmental opportunity is an alternative area for company’s action in which the particular company would enjoy a competitive advantage</a:t>
            </a:r>
          </a:p>
          <a:p>
            <a:pPr marL="276860" indent="-276860" defTabSz="408940">
              <a:spcBef>
                <a:spcPts val="0"/>
              </a:spcBef>
              <a:buSzPct val="45000"/>
              <a:defRPr sz="2800">
                <a:latin typeface="Helvetica"/>
                <a:ea typeface="Helvetica"/>
                <a:cs typeface="Helvetica"/>
                <a:sym typeface="Helvetica"/>
              </a:defRPr>
            </a:pPr>
            <a:endParaRPr lang="en-US" dirty="0" smtClean="0"/>
          </a:p>
          <a:p>
            <a:pPr marL="276860" indent="-276860" defTabSz="408940">
              <a:spcBef>
                <a:spcPts val="0"/>
              </a:spcBef>
              <a:buSzPct val="45000"/>
              <a:defRPr sz="2800">
                <a:latin typeface="Helvetica"/>
                <a:ea typeface="Helvetica"/>
                <a:cs typeface="Helvetica"/>
                <a:sym typeface="Helvetica"/>
              </a:defRPr>
            </a:pPr>
            <a:r>
              <a:rPr lang="en-US" b="1" dirty="0" smtClean="0"/>
              <a:t>Threats</a:t>
            </a:r>
            <a:r>
              <a:rPr lang="en-US" dirty="0" smtClean="0"/>
              <a:t> - The challenge posed by the unavoidable trend that would lead, in the absence of purposeful action to the erosion of the company’s position</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2.9.1.1. Strengths</a:t>
            </a:r>
            <a:endParaRPr lang="en-ZW" dirty="0"/>
          </a:p>
        </p:txBody>
      </p:sp>
      <p:sp>
        <p:nvSpPr>
          <p:cNvPr id="3" name="Содержимое 2"/>
          <p:cNvSpPr>
            <a:spLocks noGrp="1"/>
          </p:cNvSpPr>
          <p:nvPr>
            <p:ph idx="1"/>
          </p:nvPr>
        </p:nvSpPr>
        <p:spPr/>
        <p:txBody>
          <a:bodyPr>
            <a:normAutofit/>
          </a:bodyPr>
          <a:lstStyle/>
          <a:p>
            <a:pPr marL="488950" indent="-488950" defTabSz="577850">
              <a:spcBef>
                <a:spcPts val="0"/>
              </a:spcBef>
              <a:buSzPct val="45000"/>
              <a:defRPr sz="3960">
                <a:latin typeface="Helvetica"/>
                <a:ea typeface="Helvetica"/>
                <a:cs typeface="Helvetica"/>
                <a:sym typeface="Helvetica"/>
              </a:defRPr>
            </a:pPr>
            <a:r>
              <a:rPr lang="en-US" sz="2600" dirty="0" smtClean="0"/>
              <a:t>What does your organization do better than others?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are your unique selling points?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do you competitors and customers in your market perceive as your strengths?</a:t>
            </a:r>
          </a:p>
          <a:p>
            <a:pPr marL="488950" indent="-488950" defTabSz="577850">
              <a:spcBef>
                <a:spcPts val="0"/>
              </a:spcBef>
              <a:buSzPct val="45000"/>
              <a:defRPr sz="3960">
                <a:latin typeface="Helvetica"/>
                <a:ea typeface="Helvetica"/>
                <a:cs typeface="Helvetica"/>
                <a:sym typeface="Helvetica"/>
              </a:defRPr>
            </a:pPr>
            <a:endParaRPr lang="en-US" sz="2600" dirty="0" smtClean="0"/>
          </a:p>
          <a:p>
            <a:pPr marL="488950" indent="-488950" defTabSz="577850">
              <a:spcBef>
                <a:spcPts val="0"/>
              </a:spcBef>
              <a:buSzPct val="45000"/>
              <a:defRPr sz="3960">
                <a:latin typeface="Helvetica"/>
                <a:ea typeface="Helvetica"/>
                <a:cs typeface="Helvetica"/>
                <a:sym typeface="Helvetica"/>
              </a:defRPr>
            </a:pPr>
            <a:r>
              <a:rPr lang="en-US" sz="2600" dirty="0" smtClean="0"/>
              <a:t>What is your organizations competitive edge?</a:t>
            </a:r>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2.9.1.2. Weakness</a:t>
            </a:r>
            <a:br>
              <a:rPr lang="en-ZW" dirty="0" smtClean="0"/>
            </a:br>
            <a:endParaRPr lang="ru-RU" dirty="0"/>
          </a:p>
        </p:txBody>
      </p:sp>
      <p:sp>
        <p:nvSpPr>
          <p:cNvPr id="3" name="Содержимое 2"/>
          <p:cNvSpPr>
            <a:spLocks noGrp="1"/>
          </p:cNvSpPr>
          <p:nvPr>
            <p:ph idx="1"/>
          </p:nvPr>
        </p:nvSpPr>
        <p:spPr/>
        <p:txBody>
          <a:bodyPr>
            <a:noAutofit/>
          </a:bodyPr>
          <a:lstStyle/>
          <a:p>
            <a:pPr marL="494030" indent="-494030">
              <a:spcBef>
                <a:spcPts val="0"/>
              </a:spcBef>
              <a:buSzPct val="45000"/>
              <a:defRPr sz="4000">
                <a:latin typeface="Helvetica"/>
                <a:ea typeface="Helvetica"/>
                <a:cs typeface="Helvetica"/>
                <a:sym typeface="Helvetica"/>
              </a:defRPr>
            </a:pPr>
            <a:r>
              <a:rPr lang="en-US" sz="2800" dirty="0" smtClean="0"/>
              <a:t>What do other </a:t>
            </a:r>
            <a:r>
              <a:rPr lang="en-US" sz="2800" dirty="0" err="1" smtClean="0"/>
              <a:t>organisation</a:t>
            </a:r>
            <a:r>
              <a:rPr lang="en-US" sz="2800" dirty="0" smtClean="0"/>
              <a:t> do better than you?</a:t>
            </a:r>
          </a:p>
          <a:p>
            <a:pPr marL="494030" indent="-494030">
              <a:spcBef>
                <a:spcPts val="0"/>
              </a:spcBef>
              <a:buSzPct val="45000"/>
              <a:defRPr sz="4000">
                <a:latin typeface="Helvetica"/>
                <a:ea typeface="Helvetica"/>
                <a:cs typeface="Helvetica"/>
                <a:sym typeface="Helvetica"/>
              </a:defRPr>
            </a:pPr>
            <a:endParaRPr lang="en-US" sz="2800" dirty="0" smtClean="0"/>
          </a:p>
          <a:p>
            <a:pPr marL="494030" indent="-494030">
              <a:spcBef>
                <a:spcPts val="0"/>
              </a:spcBef>
              <a:buSzPct val="45000"/>
              <a:defRPr sz="4000">
                <a:latin typeface="Helvetica"/>
                <a:ea typeface="Helvetica"/>
                <a:cs typeface="Helvetica"/>
                <a:sym typeface="Helvetica"/>
              </a:defRPr>
            </a:pPr>
            <a:r>
              <a:rPr lang="en-US" sz="2800" dirty="0" smtClean="0"/>
              <a:t>What elements of your business add little or no value?</a:t>
            </a:r>
          </a:p>
          <a:p>
            <a:pPr marL="494030" indent="-494030">
              <a:spcBef>
                <a:spcPts val="0"/>
              </a:spcBef>
              <a:buSzPct val="45000"/>
              <a:defRPr sz="4000">
                <a:latin typeface="Helvetica"/>
                <a:ea typeface="Helvetica"/>
                <a:cs typeface="Helvetica"/>
                <a:sym typeface="Helvetica"/>
              </a:defRPr>
            </a:pPr>
            <a:endParaRPr lang="en-US" sz="2800" dirty="0" smtClean="0"/>
          </a:p>
          <a:p>
            <a:pPr marL="494030" indent="-494030">
              <a:spcBef>
                <a:spcPts val="0"/>
              </a:spcBef>
              <a:buSzPct val="45000"/>
              <a:defRPr sz="4000">
                <a:latin typeface="Helvetica"/>
                <a:ea typeface="Helvetica"/>
                <a:cs typeface="Helvetica"/>
                <a:sym typeface="Helvetica"/>
              </a:defRPr>
            </a:pPr>
            <a:r>
              <a:rPr lang="en-US" sz="2800" dirty="0" smtClean="0"/>
              <a:t>What do competitors and customers in your market perceive as your weakness?</a:t>
            </a:r>
          </a:p>
          <a:p>
            <a:endParaRPr lang="ru-RU"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2.9.1.3. Opportunities</a:t>
            </a:r>
            <a:br>
              <a:rPr lang="en-ZW" dirty="0" smtClean="0"/>
            </a:br>
            <a:endParaRPr lang="ru-RU" dirty="0"/>
          </a:p>
        </p:txBody>
      </p:sp>
      <p:sp>
        <p:nvSpPr>
          <p:cNvPr id="3" name="Содержимое 2"/>
          <p:cNvSpPr>
            <a:spLocks noGrp="1"/>
          </p:cNvSpPr>
          <p:nvPr>
            <p:ph idx="1"/>
          </p:nvPr>
        </p:nvSpPr>
        <p:spPr/>
        <p:txBody>
          <a:bodyPr>
            <a:noAutofit/>
          </a:bodyPr>
          <a:lstStyle/>
          <a:p>
            <a:pPr marL="454660" indent="-454660" defTabSz="537210">
              <a:spcBef>
                <a:spcPts val="0"/>
              </a:spcBef>
              <a:buSzPct val="45000"/>
              <a:defRPr sz="3680">
                <a:latin typeface="Helvetica"/>
                <a:ea typeface="Helvetica"/>
                <a:cs typeface="Helvetica"/>
                <a:sym typeface="Helvetica"/>
              </a:defRPr>
            </a:pPr>
            <a:r>
              <a:rPr lang="en-US" sz="2400" dirty="0" smtClean="0"/>
              <a:t>What political, economic, social-cultural, or technology (PEST) changes are taking place that could be favorable for you?</a:t>
            </a:r>
          </a:p>
          <a:p>
            <a:pPr marL="454660" indent="-454660" defTabSz="537210">
              <a:spcBef>
                <a:spcPts val="0"/>
              </a:spcBef>
              <a:buSzPct val="45000"/>
              <a:defRPr sz="3680">
                <a:latin typeface="Helvetica"/>
                <a:ea typeface="Helvetica"/>
                <a:cs typeface="Helvetica"/>
                <a:sym typeface="Helvetica"/>
              </a:defRPr>
            </a:pPr>
            <a:endParaRPr lang="en-US" sz="2400" dirty="0" smtClean="0"/>
          </a:p>
          <a:p>
            <a:pPr marL="454660" indent="-454660" defTabSz="537210">
              <a:spcBef>
                <a:spcPts val="0"/>
              </a:spcBef>
              <a:buSzPct val="45000"/>
              <a:defRPr sz="3680">
                <a:latin typeface="Helvetica"/>
                <a:ea typeface="Helvetica"/>
                <a:cs typeface="Helvetica"/>
                <a:sym typeface="Helvetica"/>
              </a:defRPr>
            </a:pPr>
            <a:r>
              <a:rPr lang="en-US" sz="2400" dirty="0" smtClean="0"/>
              <a:t>Where are there currently gaps in the market or unfulfilled demand?</a:t>
            </a:r>
          </a:p>
          <a:p>
            <a:pPr marL="454660" indent="-454660" defTabSz="537210">
              <a:spcBef>
                <a:spcPts val="0"/>
              </a:spcBef>
              <a:buSzPct val="45000"/>
              <a:defRPr sz="3680">
                <a:latin typeface="Helvetica"/>
                <a:ea typeface="Helvetica"/>
                <a:cs typeface="Helvetica"/>
                <a:sym typeface="Helvetica"/>
              </a:defRPr>
            </a:pPr>
            <a:endParaRPr lang="en-US" sz="2400" dirty="0" smtClean="0"/>
          </a:p>
          <a:p>
            <a:pPr marL="454660" indent="-454660" defTabSz="537210">
              <a:spcBef>
                <a:spcPts val="0"/>
              </a:spcBef>
              <a:buSzPct val="45000"/>
              <a:defRPr sz="3680">
                <a:latin typeface="Helvetica"/>
                <a:ea typeface="Helvetica"/>
                <a:cs typeface="Helvetica"/>
                <a:sym typeface="Helvetica"/>
              </a:defRPr>
            </a:pPr>
            <a:r>
              <a:rPr lang="en-US" sz="2400" dirty="0" smtClean="0"/>
              <a:t>What new innovation could your organization bring to the market?</a:t>
            </a:r>
          </a:p>
          <a:p>
            <a:endParaRPr lang="ru-RU"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2.9.1.4. Threats</a:t>
            </a:r>
            <a:br>
              <a:rPr lang="en-ZW" dirty="0" smtClean="0"/>
            </a:br>
            <a:endParaRPr lang="ru-RU" dirty="0"/>
          </a:p>
        </p:txBody>
      </p:sp>
      <p:sp>
        <p:nvSpPr>
          <p:cNvPr id="3" name="Содержимое 2"/>
          <p:cNvSpPr>
            <a:spLocks noGrp="1"/>
          </p:cNvSpPr>
          <p:nvPr>
            <p:ph idx="1"/>
          </p:nvPr>
        </p:nvSpPr>
        <p:spPr/>
        <p:txBody>
          <a:bodyPr>
            <a:noAutofit/>
          </a:bodyPr>
          <a:lstStyle/>
          <a:p>
            <a:pPr marL="494030" indent="-494030">
              <a:spcBef>
                <a:spcPts val="0"/>
              </a:spcBef>
              <a:buSzPct val="45000"/>
              <a:defRPr sz="4000">
                <a:latin typeface="Helvetica"/>
                <a:ea typeface="Helvetica"/>
                <a:cs typeface="Helvetica"/>
                <a:sym typeface="Helvetica"/>
              </a:defRPr>
            </a:pPr>
            <a:r>
              <a:rPr lang="en-US" sz="2400" dirty="0" smtClean="0"/>
              <a:t>What political, economic, social-cultural, or technology (PEST) changes are taking place that could be unfavorable for you?</a:t>
            </a:r>
          </a:p>
          <a:p>
            <a:pPr marL="494030" indent="-494030">
              <a:spcBef>
                <a:spcPts val="0"/>
              </a:spcBef>
              <a:buSzPct val="45000"/>
              <a:defRPr sz="4000">
                <a:latin typeface="Helvetica"/>
                <a:ea typeface="Helvetica"/>
                <a:cs typeface="Helvetica"/>
                <a:sym typeface="Helvetica"/>
              </a:defRPr>
            </a:pPr>
            <a:endParaRPr lang="en-US" sz="2400" dirty="0" smtClean="0"/>
          </a:p>
          <a:p>
            <a:pPr marL="494030" indent="-494030">
              <a:spcBef>
                <a:spcPts val="0"/>
              </a:spcBef>
              <a:buSzPct val="45000"/>
              <a:defRPr sz="4000">
                <a:latin typeface="Helvetica"/>
                <a:ea typeface="Helvetica"/>
                <a:cs typeface="Helvetica"/>
                <a:sym typeface="Helvetica"/>
              </a:defRPr>
            </a:pPr>
            <a:r>
              <a:rPr lang="en-US" sz="2400" dirty="0" smtClean="0"/>
              <a:t>What restraints to you face?</a:t>
            </a:r>
          </a:p>
          <a:p>
            <a:pPr marL="494030" indent="-494030">
              <a:spcBef>
                <a:spcPts val="0"/>
              </a:spcBef>
              <a:buSzPct val="45000"/>
              <a:defRPr sz="4000">
                <a:latin typeface="Helvetica"/>
                <a:ea typeface="Helvetica"/>
                <a:cs typeface="Helvetica"/>
                <a:sym typeface="Helvetica"/>
              </a:defRPr>
            </a:pPr>
            <a:endParaRPr lang="en-US" sz="2400" dirty="0" smtClean="0"/>
          </a:p>
          <a:p>
            <a:pPr marL="494030" indent="-494030">
              <a:spcBef>
                <a:spcPts val="0"/>
              </a:spcBef>
              <a:buSzPct val="45000"/>
              <a:defRPr sz="4000">
                <a:latin typeface="Helvetica"/>
                <a:ea typeface="Helvetica"/>
                <a:cs typeface="Helvetica"/>
                <a:sym typeface="Helvetica"/>
              </a:defRPr>
            </a:pPr>
            <a:r>
              <a:rPr lang="en-US" sz="2400" dirty="0" smtClean="0"/>
              <a:t>What is your competition doing that could negatively impact you?</a:t>
            </a:r>
          </a:p>
          <a:p>
            <a:endParaRPr lang="ru-RU"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2.10. PESTLE Analysis</a:t>
            </a:r>
            <a:endParaRPr lang="ru-RU" dirty="0"/>
          </a:p>
        </p:txBody>
      </p:sp>
      <p:sp>
        <p:nvSpPr>
          <p:cNvPr id="3" name="Содержимое 2"/>
          <p:cNvSpPr>
            <a:spLocks noGrp="1"/>
          </p:cNvSpPr>
          <p:nvPr>
            <p:ph idx="1"/>
          </p:nvPr>
        </p:nvSpPr>
        <p:spPr/>
        <p:txBody>
          <a:bodyPr/>
          <a:lstStyle/>
          <a:p>
            <a:r>
              <a:rPr lang="en-US" dirty="0" smtClean="0"/>
              <a:t>PESTLE analysis is a scan of the external macro-environment in which an organization exists</a:t>
            </a:r>
          </a:p>
          <a:p>
            <a:endParaRPr lang="ru-RU" dirty="0"/>
          </a:p>
        </p:txBody>
      </p:sp>
      <p:pic>
        <p:nvPicPr>
          <p:cNvPr id="4" name="pasted-image.png"/>
          <p:cNvPicPr>
            <a:picLocks noChangeAspect="1"/>
          </p:cNvPicPr>
          <p:nvPr/>
        </p:nvPicPr>
        <p:blipFill>
          <a:blip r:embed="rId2" cstate="print"/>
          <a:stretch>
            <a:fillRect/>
          </a:stretch>
        </p:blipFill>
        <p:spPr>
          <a:xfrm>
            <a:off x="1347435" y="2719138"/>
            <a:ext cx="5615750" cy="3903726"/>
          </a:xfrm>
          <a:prstGeom prst="rect">
            <a:avLst/>
          </a:prstGeom>
          <a:ln w="12700">
            <a:miter lim="4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ZW" sz="4000" dirty="0" smtClean="0"/>
              <a:t>2.10.1. Importance of PESTLE Analysis</a:t>
            </a:r>
            <a:br>
              <a:rPr lang="en-ZW" sz="4000" dirty="0" smtClean="0"/>
            </a:br>
            <a:endParaRPr lang="ru-RU" sz="4000" dirty="0"/>
          </a:p>
        </p:txBody>
      </p:sp>
      <p:sp>
        <p:nvSpPr>
          <p:cNvPr id="3" name="Содержимое 2"/>
          <p:cNvSpPr>
            <a:spLocks noGrp="1"/>
          </p:cNvSpPr>
          <p:nvPr>
            <p:ph idx="1"/>
          </p:nvPr>
        </p:nvSpPr>
        <p:spPr/>
        <p:txBody>
          <a:bodyPr>
            <a:normAutofit fontScale="70000" lnSpcReduction="20000"/>
          </a:bodyPr>
          <a:lstStyle/>
          <a:p>
            <a:pPr marL="494030" indent="-494030">
              <a:buSzPct val="45000"/>
              <a:defRPr sz="4000">
                <a:latin typeface="Helvetica"/>
                <a:ea typeface="Helvetica"/>
                <a:cs typeface="Helvetica"/>
                <a:sym typeface="Helvetica"/>
              </a:defRPr>
            </a:pPr>
            <a:r>
              <a:rPr lang="en-US" sz="3200" dirty="0" smtClean="0"/>
              <a:t>It helps to spot business or personal opportunities</a:t>
            </a:r>
          </a:p>
          <a:p>
            <a:pPr marL="494030" indent="-494030">
              <a:buSzPct val="45000"/>
              <a:defRPr sz="4000">
                <a:latin typeface="Helvetica"/>
                <a:ea typeface="Helvetica"/>
                <a:cs typeface="Helvetica"/>
                <a:sym typeface="Helvetica"/>
              </a:defRPr>
            </a:pPr>
            <a:r>
              <a:rPr lang="en-US" sz="3200" dirty="0" smtClean="0"/>
              <a:t>It gives the firm advanced warning of significant threats</a:t>
            </a:r>
          </a:p>
          <a:p>
            <a:pPr marL="494030" indent="-494030">
              <a:buSzPct val="45000"/>
              <a:defRPr sz="4000">
                <a:latin typeface="Helvetica"/>
                <a:ea typeface="Helvetica"/>
                <a:cs typeface="Helvetica"/>
                <a:sym typeface="Helvetica"/>
              </a:defRPr>
            </a:pPr>
            <a:r>
              <a:rPr lang="en-US" sz="3200" dirty="0" smtClean="0"/>
              <a:t>It reveals the direction of change within the business environment</a:t>
            </a:r>
          </a:p>
          <a:p>
            <a:pPr marL="494030" indent="-494030">
              <a:buSzPct val="45000"/>
              <a:defRPr sz="4000">
                <a:latin typeface="Helvetica"/>
                <a:ea typeface="Helvetica"/>
                <a:cs typeface="Helvetica"/>
                <a:sym typeface="Helvetica"/>
              </a:defRPr>
            </a:pPr>
            <a:r>
              <a:rPr lang="en-US" sz="3200" dirty="0" smtClean="0"/>
              <a:t>It helps to avoid starting projects that are likely to fail, for reasons beyond control</a:t>
            </a:r>
          </a:p>
          <a:p>
            <a:pPr marL="494030" indent="-494030">
              <a:buSzPct val="45000"/>
              <a:defRPr sz="4000">
                <a:latin typeface="Helvetica"/>
                <a:ea typeface="Helvetica"/>
                <a:cs typeface="Helvetica"/>
                <a:sym typeface="Helvetica"/>
              </a:defRPr>
            </a:pPr>
            <a:r>
              <a:rPr lang="en-US" sz="3200" dirty="0" smtClean="0"/>
              <a:t>It can help the firm break free of unconscious assumptions when firms enter a new country, region, or market</a:t>
            </a:r>
          </a:p>
          <a:p>
            <a:pPr marL="494030" indent="-494030">
              <a:buSzPct val="45000"/>
              <a:defRPr sz="4000">
                <a:latin typeface="Helvetica"/>
                <a:ea typeface="Helvetica"/>
                <a:cs typeface="Helvetica"/>
                <a:sym typeface="Helvetica"/>
              </a:defRPr>
            </a:pPr>
            <a:r>
              <a:rPr lang="en-US" sz="3200" dirty="0" smtClean="0"/>
              <a:t>It helps develop an objective view of this new environment</a:t>
            </a:r>
          </a:p>
          <a:p>
            <a:pPr marL="494030" indent="-494030">
              <a:buSzPct val="45000"/>
              <a:buNone/>
              <a:defRPr sz="4000">
                <a:latin typeface="Helvetica"/>
                <a:ea typeface="Helvetica"/>
                <a:cs typeface="Helvetica"/>
                <a:sym typeface="Helvetica"/>
              </a:defRPr>
            </a:pPr>
            <a:endParaRPr lang="en-US" sz="3200" dirty="0" smtClean="0"/>
          </a:p>
          <a:p>
            <a:endParaRPr lang="ru-RU"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ZW" dirty="0" smtClean="0"/>
              <a:t>2.10.2. Political Variables</a:t>
            </a:r>
            <a:br>
              <a:rPr lang="en-ZW" dirty="0" smtClean="0"/>
            </a:br>
            <a:r>
              <a:rPr lang="en-ZW" dirty="0" smtClean="0"/>
              <a:t/>
            </a:r>
            <a:br>
              <a:rPr lang="en-ZW" dirty="0" smtClean="0"/>
            </a:br>
            <a:endParaRPr lang="ru-RU" dirty="0"/>
          </a:p>
        </p:txBody>
      </p:sp>
      <p:sp>
        <p:nvSpPr>
          <p:cNvPr id="3" name="Содержимое 2"/>
          <p:cNvSpPr>
            <a:spLocks noGrp="1"/>
          </p:cNvSpPr>
          <p:nvPr>
            <p:ph idx="1"/>
          </p:nvPr>
        </p:nvSpPr>
        <p:spPr/>
        <p:txBody>
          <a:bodyPr>
            <a:normAutofit fontScale="62500" lnSpcReduction="20000"/>
          </a:bodyPr>
          <a:lstStyle/>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Government regulations or deregulations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Changes in tax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Government fiscal and monetary policy changes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Environmental protection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Legislation on equal employment</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Special local, state, and federal laws</a:t>
            </a:r>
          </a:p>
          <a:p>
            <a:pPr marL="350520" indent="-350520" defTabSz="414655">
              <a:spcBef>
                <a:spcPts val="2900"/>
              </a:spcBef>
              <a:buSzPct val="45000"/>
              <a:buBlip>
                <a:blip r:embed="rId2"/>
              </a:buBlip>
              <a:defRPr sz="2840">
                <a:latin typeface="Helvetica"/>
                <a:ea typeface="Helvetica"/>
                <a:cs typeface="Helvetica"/>
                <a:sym typeface="Helvetica"/>
              </a:defRPr>
            </a:pPr>
            <a:r>
              <a:rPr lang="en-US" dirty="0" smtClean="0"/>
              <a:t>World oil, currency, and </a:t>
            </a:r>
            <a:r>
              <a:rPr lang="en-US" dirty="0" err="1" smtClean="0"/>
              <a:t>labour</a:t>
            </a:r>
            <a:r>
              <a:rPr lang="en-US" dirty="0" smtClean="0"/>
              <a:t> markets</a:t>
            </a:r>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2.10.3. Economic Variables</a:t>
            </a:r>
            <a:br>
              <a:rPr lang="en-ZW" dirty="0" smtClean="0"/>
            </a:br>
            <a:endParaRPr lang="ru-RU" dirty="0"/>
          </a:p>
        </p:txBody>
      </p:sp>
      <p:sp>
        <p:nvSpPr>
          <p:cNvPr id="3" name="Содержимое 2"/>
          <p:cNvSpPr>
            <a:spLocks noGrp="1"/>
          </p:cNvSpPr>
          <p:nvPr>
            <p:ph idx="1"/>
          </p:nvPr>
        </p:nvSpPr>
        <p:spPr>
          <a:xfrm>
            <a:off x="4683849" y="2256845"/>
            <a:ext cx="3978887" cy="3880773"/>
          </a:xfrm>
        </p:spPr>
        <p:txBody>
          <a:bodyPr>
            <a:normAutofit/>
          </a:bodyPr>
          <a:lstStyle/>
          <a:p>
            <a:pPr marL="494030" indent="-494030">
              <a:spcBef>
                <a:spcPts val="4200"/>
              </a:spcBef>
              <a:buSzPct val="45000"/>
              <a:defRPr sz="3500">
                <a:latin typeface="Helvetica"/>
                <a:ea typeface="Helvetica"/>
                <a:cs typeface="Helvetica"/>
                <a:sym typeface="Helvetica"/>
              </a:defRPr>
            </a:pPr>
            <a:r>
              <a:rPr lang="en-US" sz="2000" dirty="0" smtClean="0"/>
              <a:t>Federal government budget deficits</a:t>
            </a:r>
          </a:p>
          <a:p>
            <a:pPr marL="494030" indent="-494030">
              <a:spcBef>
                <a:spcPts val="4200"/>
              </a:spcBef>
              <a:buSzPct val="45000"/>
              <a:defRPr sz="3500">
                <a:latin typeface="Helvetica"/>
                <a:ea typeface="Helvetica"/>
                <a:cs typeface="Helvetica"/>
                <a:sym typeface="Helvetica"/>
              </a:defRPr>
            </a:pPr>
            <a:r>
              <a:rPr lang="en-US" sz="2000" dirty="0" smtClean="0"/>
              <a:t>Consumption patterns</a:t>
            </a:r>
          </a:p>
          <a:p>
            <a:pPr marL="494030" indent="-494030">
              <a:spcBef>
                <a:spcPts val="4200"/>
              </a:spcBef>
              <a:buSzPct val="45000"/>
              <a:defRPr sz="3500">
                <a:latin typeface="Helvetica"/>
                <a:ea typeface="Helvetica"/>
                <a:cs typeface="Helvetica"/>
                <a:sym typeface="Helvetica"/>
              </a:defRPr>
            </a:pPr>
            <a:r>
              <a:rPr lang="en-US" sz="2000" dirty="0" smtClean="0"/>
              <a:t>Unemployment trends</a:t>
            </a:r>
          </a:p>
          <a:p>
            <a:pPr marL="494030" indent="-494030">
              <a:spcBef>
                <a:spcPts val="4200"/>
              </a:spcBef>
              <a:buSzPct val="45000"/>
              <a:defRPr sz="3500">
                <a:latin typeface="Helvetica"/>
                <a:ea typeface="Helvetica"/>
                <a:cs typeface="Helvetica"/>
                <a:sym typeface="Helvetica"/>
              </a:defRPr>
            </a:pPr>
            <a:r>
              <a:rPr lang="en-US" sz="2000" dirty="0" smtClean="0"/>
              <a:t>Price fluctuations</a:t>
            </a:r>
          </a:p>
          <a:p>
            <a:endParaRPr lang="ru-RU" dirty="0"/>
          </a:p>
        </p:txBody>
      </p:sp>
      <p:sp>
        <p:nvSpPr>
          <p:cNvPr id="4" name="Содержимое 2"/>
          <p:cNvSpPr txBox="1">
            <a:spLocks/>
          </p:cNvSpPr>
          <p:nvPr/>
        </p:nvSpPr>
        <p:spPr>
          <a:xfrm>
            <a:off x="829734" y="2312989"/>
            <a:ext cx="3978887" cy="3880773"/>
          </a:xfrm>
          <a:prstGeom prst="rect">
            <a:avLst/>
          </a:prstGeom>
        </p:spPr>
        <p:txBody>
          <a:bodyPr vert="horz" lIns="91440" tIns="45720" rIns="91440" bIns="45720" rtlCol="0">
            <a:normAutofit fontScale="62500" lnSpcReduction="20000"/>
          </a:bodyPr>
          <a:lstStyle/>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Level of disposable income</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Propensity of people to spend on food</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Interest rates</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Inflation rates</a:t>
            </a:r>
          </a:p>
          <a:p>
            <a:pPr marL="419735" marR="0" lvl="0" indent="-419735" algn="l" defTabSz="496570" rtl="0" eaLnBrk="1" fontAlgn="auto" latinLnBrk="0" hangingPunct="1">
              <a:lnSpc>
                <a:spcPct val="100000"/>
              </a:lnSpc>
              <a:spcBef>
                <a:spcPts val="3500"/>
              </a:spcBef>
              <a:spcAft>
                <a:spcPts val="0"/>
              </a:spcAft>
              <a:buClr>
                <a:schemeClr val="accent1"/>
              </a:buClr>
              <a:buSzPct val="45000"/>
              <a:buFont typeface="Arial" pitchFamily="34" charset="0"/>
              <a:buChar char="•"/>
              <a:tabLst/>
              <a:defRPr sz="3400">
                <a:latin typeface="Helvetica"/>
                <a:ea typeface="Helvetica"/>
                <a:cs typeface="Helvetica"/>
                <a:sym typeface="Helvetica"/>
              </a:defRPr>
            </a:pPr>
            <a:r>
              <a:rPr kumimoji="0" lang="en-US" sz="3400" b="0" i="0" u="none" strike="noStrike" kern="1200" cap="none" spc="0" normalizeH="0" baseline="0" noProof="0" dirty="0" smtClean="0">
                <a:ln>
                  <a:noFill/>
                </a:ln>
                <a:solidFill>
                  <a:schemeClr val="tx1">
                    <a:lumMod val="75000"/>
                    <a:lumOff val="25000"/>
                  </a:schemeClr>
                </a:solidFill>
                <a:effectLst/>
                <a:uLnTx/>
                <a:uFillTx/>
                <a:latin typeface="Helvetica"/>
                <a:ea typeface="Helvetica"/>
                <a:cs typeface="Helvetica"/>
                <a:sym typeface="Helvetica"/>
              </a:rPr>
              <a:t>Money market rates</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Arial" pitchFamily="34" charset="0"/>
              <a:buChar char="•"/>
              <a:tabLst/>
              <a:defRPr/>
            </a:pPr>
            <a:endParaRPr kumimoji="0" lang="ru-RU"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2.10.4. Social and Cultural Variables</a:t>
            </a:r>
            <a:br>
              <a:rPr lang="en-ZW" dirty="0" smtClean="0"/>
            </a:br>
            <a:endParaRPr lang="ru-RU" dirty="0"/>
          </a:p>
        </p:txBody>
      </p:sp>
      <p:sp>
        <p:nvSpPr>
          <p:cNvPr id="3" name="Содержимое 2"/>
          <p:cNvSpPr>
            <a:spLocks noGrp="1"/>
          </p:cNvSpPr>
          <p:nvPr>
            <p:ph idx="1"/>
          </p:nvPr>
        </p:nvSpPr>
        <p:spPr/>
        <p:txBody>
          <a:bodyPr>
            <a:normAutofit fontScale="62500" lnSpcReduction="20000"/>
          </a:bodyPr>
          <a:lstStyle/>
          <a:p>
            <a:pPr marL="350520" indent="-350520" defTabSz="414655">
              <a:spcBef>
                <a:spcPts val="2900"/>
              </a:spcBef>
              <a:buSzPct val="45000"/>
              <a:defRPr sz="2840">
                <a:latin typeface="Helvetica"/>
                <a:ea typeface="Helvetica"/>
                <a:cs typeface="Helvetica"/>
                <a:sym typeface="Helvetica"/>
              </a:defRPr>
            </a:pPr>
            <a:r>
              <a:rPr lang="en-US" dirty="0" smtClean="0"/>
              <a:t>Population growth</a:t>
            </a:r>
          </a:p>
          <a:p>
            <a:pPr marL="350520" indent="-350520" defTabSz="414655">
              <a:spcBef>
                <a:spcPts val="2900"/>
              </a:spcBef>
              <a:buSzPct val="45000"/>
              <a:defRPr sz="2840">
                <a:latin typeface="Helvetica"/>
                <a:ea typeface="Helvetica"/>
                <a:cs typeface="Helvetica"/>
                <a:sym typeface="Helvetica"/>
              </a:defRPr>
            </a:pPr>
            <a:r>
              <a:rPr lang="en-US" dirty="0" smtClean="0"/>
              <a:t>Population age mix</a:t>
            </a:r>
          </a:p>
          <a:p>
            <a:pPr marL="350520" indent="-350520" defTabSz="414655">
              <a:spcBef>
                <a:spcPts val="2900"/>
              </a:spcBef>
              <a:buSzPct val="45000"/>
              <a:defRPr sz="2840">
                <a:latin typeface="Helvetica"/>
                <a:ea typeface="Helvetica"/>
                <a:cs typeface="Helvetica"/>
                <a:sym typeface="Helvetica"/>
              </a:defRPr>
            </a:pPr>
            <a:r>
              <a:rPr lang="en-US" dirty="0" smtClean="0"/>
              <a:t>Health consciousness</a:t>
            </a:r>
          </a:p>
          <a:p>
            <a:pPr marL="350520" indent="-350520" defTabSz="414655">
              <a:spcBef>
                <a:spcPts val="2900"/>
              </a:spcBef>
              <a:buSzPct val="45000"/>
              <a:defRPr sz="2840">
                <a:latin typeface="Helvetica"/>
                <a:ea typeface="Helvetica"/>
                <a:cs typeface="Helvetica"/>
                <a:sym typeface="Helvetica"/>
              </a:defRPr>
            </a:pPr>
            <a:r>
              <a:rPr lang="en-US" dirty="0" smtClean="0"/>
              <a:t>Ethnical concerns</a:t>
            </a:r>
          </a:p>
          <a:p>
            <a:pPr marL="350520" indent="-350520" defTabSz="414655">
              <a:spcBef>
                <a:spcPts val="2900"/>
              </a:spcBef>
              <a:buSzPct val="45000"/>
              <a:defRPr sz="2840">
                <a:latin typeface="Helvetica"/>
                <a:ea typeface="Helvetica"/>
                <a:cs typeface="Helvetica"/>
                <a:sym typeface="Helvetica"/>
              </a:defRPr>
            </a:pPr>
            <a:r>
              <a:rPr lang="en-US" dirty="0" smtClean="0"/>
              <a:t>Educational groups</a:t>
            </a:r>
          </a:p>
          <a:p>
            <a:pPr marL="350520" indent="-350520" defTabSz="414655">
              <a:spcBef>
                <a:spcPts val="2900"/>
              </a:spcBef>
              <a:buSzPct val="45000"/>
              <a:defRPr sz="2840">
                <a:latin typeface="Helvetica"/>
                <a:ea typeface="Helvetica"/>
                <a:cs typeface="Helvetica"/>
                <a:sym typeface="Helvetica"/>
              </a:defRPr>
            </a:pPr>
            <a:r>
              <a:rPr lang="en-US" dirty="0" smtClean="0"/>
              <a:t>Household patterns</a:t>
            </a:r>
          </a:p>
          <a:p>
            <a:pPr marL="350520" indent="-350520" defTabSz="414655">
              <a:spcBef>
                <a:spcPts val="2900"/>
              </a:spcBef>
              <a:buSzPct val="45000"/>
              <a:defRPr sz="2840">
                <a:latin typeface="Helvetica"/>
                <a:ea typeface="Helvetica"/>
                <a:cs typeface="Helvetica"/>
                <a:sym typeface="Helvetica"/>
              </a:defRPr>
            </a:pPr>
            <a:r>
              <a:rPr lang="en-US" dirty="0" smtClean="0"/>
              <a:t>Lifestyles</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Marketing in society</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Socio-cultural factors</a:t>
            </a:r>
          </a:p>
          <a:p>
            <a:pPr>
              <a:buNone/>
            </a:pPr>
            <a:r>
              <a:rPr lang="en-US" dirty="0" smtClean="0"/>
              <a:t>	The social&amp;-cultural environment relates to the attitudes of members of society toward goods and services as well as pricing, promotion, and distribution strategies Society demands that business be concerned with the quality of life, which has broadened the social impact of marketing.</a:t>
            </a:r>
          </a:p>
          <a:p>
            <a:pPr>
              <a:buNone/>
            </a:pPr>
            <a:r>
              <a:rPr lang="en-US" dirty="0" smtClean="0"/>
              <a:t>	More specifically the social&amp;-cultural environment has the following influences: </a:t>
            </a:r>
          </a:p>
          <a:p>
            <a:pPr>
              <a:buAutoNum type="arabicParenBoth"/>
            </a:pPr>
            <a:r>
              <a:rPr lang="en-US" dirty="0" smtClean="0"/>
              <a:t>It influences the general readiness of society to accept a new marketing idea;</a:t>
            </a:r>
          </a:p>
          <a:p>
            <a:pPr>
              <a:buAutoNum type="arabicParenBoth"/>
            </a:pPr>
            <a:r>
              <a:rPr lang="en-US" dirty="0" smtClean="0"/>
              <a:t>The public's trust and confidence in business as a whole influence legislation regulating business and marketing; and </a:t>
            </a:r>
          </a:p>
          <a:p>
            <a:pPr>
              <a:buAutoNum type="arabicParenBoth"/>
            </a:pPr>
            <a:r>
              <a:rPr lang="en-US" dirty="0" smtClean="0"/>
              <a:t>Although it affects domestic marketing it is an even more critical factor in international marketing.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2.10.5. Technological Variables</a:t>
            </a:r>
            <a:br>
              <a:rPr lang="en-ZW" dirty="0" smtClean="0"/>
            </a:br>
            <a:endParaRPr lang="ru-RU" dirty="0"/>
          </a:p>
        </p:txBody>
      </p:sp>
      <p:sp>
        <p:nvSpPr>
          <p:cNvPr id="3" name="Содержимое 2"/>
          <p:cNvSpPr>
            <a:spLocks noGrp="1"/>
          </p:cNvSpPr>
          <p:nvPr>
            <p:ph idx="1"/>
          </p:nvPr>
        </p:nvSpPr>
        <p:spPr/>
        <p:txBody>
          <a:bodyPr>
            <a:noAutofit/>
          </a:bodyPr>
          <a:lstStyle/>
          <a:p>
            <a:pPr marL="506095" indent="-506095">
              <a:buSzPct val="45000"/>
              <a:defRPr sz="4100">
                <a:latin typeface="Helvetica"/>
                <a:ea typeface="Helvetica"/>
                <a:cs typeface="Helvetica"/>
                <a:sym typeface="Helvetica"/>
              </a:defRPr>
            </a:pPr>
            <a:r>
              <a:rPr lang="en-US" sz="2800" dirty="0" smtClean="0"/>
              <a:t>New ways of producing goods and services</a:t>
            </a:r>
          </a:p>
          <a:p>
            <a:pPr marL="506095" indent="-506095">
              <a:buSzPct val="45000"/>
              <a:defRPr sz="4100">
                <a:latin typeface="Helvetica"/>
                <a:ea typeface="Helvetica"/>
                <a:cs typeface="Helvetica"/>
                <a:sym typeface="Helvetica"/>
              </a:defRPr>
            </a:pPr>
            <a:r>
              <a:rPr lang="en-US" sz="2800" dirty="0" smtClean="0"/>
              <a:t>New ways of distributing goods and services</a:t>
            </a:r>
          </a:p>
          <a:p>
            <a:pPr marL="506095" indent="-506095">
              <a:buSzPct val="45000"/>
              <a:defRPr sz="4100">
                <a:latin typeface="Helvetica"/>
                <a:ea typeface="Helvetica"/>
                <a:cs typeface="Helvetica"/>
                <a:sym typeface="Helvetica"/>
              </a:defRPr>
            </a:pPr>
            <a:r>
              <a:rPr lang="en-US" sz="2800" dirty="0" smtClean="0"/>
              <a:t>New ways of communicating with target markets</a:t>
            </a:r>
          </a:p>
          <a:p>
            <a:endParaRPr lang="ru-RU"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ZW" dirty="0" smtClean="0"/>
              <a:t>2.10.6. Environmental Variables</a:t>
            </a:r>
            <a:br>
              <a:rPr lang="en-ZW" dirty="0" smtClean="0"/>
            </a:br>
            <a:endParaRPr lang="ru-RU" dirty="0"/>
          </a:p>
        </p:txBody>
      </p:sp>
      <p:sp>
        <p:nvSpPr>
          <p:cNvPr id="3" name="Содержимое 2"/>
          <p:cNvSpPr>
            <a:spLocks noGrp="1"/>
          </p:cNvSpPr>
          <p:nvPr>
            <p:ph idx="1"/>
          </p:nvPr>
        </p:nvSpPr>
        <p:spPr/>
        <p:txBody>
          <a:bodyPr/>
          <a:lstStyle/>
          <a:p>
            <a:pPr marL="617220" indent="-617220">
              <a:buSzPct val="45000"/>
              <a:defRPr sz="5000">
                <a:latin typeface="Helvetica"/>
                <a:ea typeface="Helvetica"/>
                <a:cs typeface="Helvetica"/>
                <a:sym typeface="Helvetica"/>
              </a:defRPr>
            </a:pPr>
            <a:r>
              <a:rPr lang="en-ZW" sz="2800" dirty="0" smtClean="0"/>
              <a:t>Weather</a:t>
            </a:r>
          </a:p>
          <a:p>
            <a:pPr marL="617220" indent="-617220">
              <a:buSzPct val="45000"/>
              <a:defRPr sz="5000">
                <a:latin typeface="Helvetica"/>
                <a:ea typeface="Helvetica"/>
                <a:cs typeface="Helvetica"/>
                <a:sym typeface="Helvetica"/>
              </a:defRPr>
            </a:pPr>
            <a:r>
              <a:rPr lang="en-ZW" sz="2800" dirty="0" smtClean="0"/>
              <a:t>Climate</a:t>
            </a:r>
          </a:p>
          <a:p>
            <a:pPr marL="617220" indent="-617220">
              <a:buSzPct val="45000"/>
              <a:defRPr sz="5000">
                <a:latin typeface="Helvetica"/>
                <a:ea typeface="Helvetica"/>
                <a:cs typeface="Helvetica"/>
                <a:sym typeface="Helvetica"/>
              </a:defRPr>
            </a:pPr>
            <a:r>
              <a:rPr lang="en-ZW" sz="2800" dirty="0" smtClean="0"/>
              <a:t>Climate change</a:t>
            </a:r>
          </a:p>
          <a:p>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Model for making marketing decisions</a:t>
            </a:r>
            <a:endParaRPr lang="en-US" dirty="0"/>
          </a:p>
        </p:txBody>
      </p:sp>
      <p:sp>
        <p:nvSpPr>
          <p:cNvPr id="3" name="Content Placeholder 2"/>
          <p:cNvSpPr>
            <a:spLocks noGrp="1"/>
          </p:cNvSpPr>
          <p:nvPr>
            <p:ph idx="1"/>
          </p:nvPr>
        </p:nvSpPr>
        <p:spPr>
          <a:xfrm>
            <a:off x="677334" y="1692679"/>
            <a:ext cx="8596668" cy="4565259"/>
          </a:xfrm>
        </p:spPr>
        <p:txBody>
          <a:bodyPr>
            <a:normAutofit lnSpcReduction="10000"/>
          </a:bodyPr>
          <a:lstStyle/>
          <a:p>
            <a:pPr>
              <a:buNone/>
            </a:pPr>
            <a:r>
              <a:rPr lang="en-US" dirty="0" smtClean="0"/>
              <a:t>	Traditionally, marketing researchers were responsible for providing the relevant information and marketing decisions were made by the managers. However, the roles are changing and marketing researchers are becoming more involved in decision making, whereas marketing managers are becoming more involved with research. </a:t>
            </a:r>
          </a:p>
          <a:p>
            <a:pPr>
              <a:buNone/>
            </a:pPr>
            <a:r>
              <a:rPr lang="en-US" dirty="0" smtClean="0"/>
              <a:t>	The role of marketing research in managerial decision making is explained further using the framework of the "DECIDE" model: </a:t>
            </a:r>
          </a:p>
          <a:p>
            <a:pPr>
              <a:buNone/>
            </a:pPr>
            <a:r>
              <a:rPr lang="en-US" dirty="0" smtClean="0"/>
              <a:t>	The DECIDE model conceptualizes managerial decision making as a series of six steps. The decision process begins by precisely defining the problem or opportunity, along with the objectives and constraints. Next, the possible decision factors that make up the alternative courses of action (controllable factors) and uncertainties (uncontrollable factors) are enumerated. Then, relevant information on the alternatives and possible outcomes is collected. The next step is to identify and select the best alternative based on chosen criteria or measures of success. Then a detailed plan to develop and implement the alternative selected is developed and put into effect. Last, the outcome of the decision and the decision process itself are evaluated.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Consumer Behavior</a:t>
            </a:r>
            <a:endParaRPr lang="en-US" dirty="0"/>
          </a:p>
        </p:txBody>
      </p:sp>
      <p:sp>
        <p:nvSpPr>
          <p:cNvPr id="3" name="Content Placeholder 2"/>
          <p:cNvSpPr>
            <a:spLocks noGrp="1"/>
          </p:cNvSpPr>
          <p:nvPr>
            <p:ph idx="1"/>
          </p:nvPr>
        </p:nvSpPr>
        <p:spPr/>
        <p:txBody>
          <a:bodyPr/>
          <a:lstStyle/>
          <a:p>
            <a:pPr>
              <a:buNone/>
            </a:pPr>
            <a:r>
              <a:rPr lang="en-US" dirty="0" smtClean="0"/>
              <a:t>	Consumer </a:t>
            </a:r>
            <a:r>
              <a:rPr lang="en-US" dirty="0" err="1" smtClean="0"/>
              <a:t>behaviour</a:t>
            </a:r>
            <a:r>
              <a:rPr lang="en-US" dirty="0" smtClean="0"/>
              <a:t> is the study of when, why, how, and where people do or do not buy a product. It blends elements from psychology, sociology, social anthropology and economics. It attempts to understand the buyer decision making process, both individually and in groups. It studies characteristics of individual consumers such as demographics and </a:t>
            </a:r>
            <a:r>
              <a:rPr lang="en-US" dirty="0" err="1" smtClean="0"/>
              <a:t>behavioural</a:t>
            </a:r>
            <a:r>
              <a:rPr lang="en-US" dirty="0" smtClean="0"/>
              <a:t> variables in an attempt to understand people's wants. It also tries to assess influences on the consumer from groups such as family, friends, reference groups, and society in general.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2.13. Key Terms used in marketing</a:t>
            </a:r>
            <a:endParaRPr lang="en-US" dirty="0"/>
          </a:p>
        </p:txBody>
      </p:sp>
      <p:sp>
        <p:nvSpPr>
          <p:cNvPr id="3" name="Content Placeholder 2"/>
          <p:cNvSpPr>
            <a:spLocks noGrp="1"/>
          </p:cNvSpPr>
          <p:nvPr>
            <p:ph idx="1"/>
          </p:nvPr>
        </p:nvSpPr>
        <p:spPr/>
        <p:txBody>
          <a:bodyPr/>
          <a:lstStyle/>
          <a:p>
            <a:r>
              <a:rPr lang="en-US" dirty="0" smtClean="0"/>
              <a:t>Market segmentation </a:t>
            </a:r>
          </a:p>
          <a:p>
            <a:pPr lvl="1"/>
            <a:r>
              <a:rPr lang="en-US" dirty="0" smtClean="0"/>
              <a:t>A group or sector within a heterogeneous market consisting of consumers or </a:t>
            </a:r>
            <a:r>
              <a:rPr lang="en-US" dirty="0" err="1" smtClean="0"/>
              <a:t>organisations</a:t>
            </a:r>
            <a:r>
              <a:rPr lang="en-US" dirty="0" smtClean="0"/>
              <a:t> with relatively homogeneous needs and wants. </a:t>
            </a:r>
          </a:p>
          <a:p>
            <a:r>
              <a:rPr lang="en-US" dirty="0" smtClean="0"/>
              <a:t>Market positioning </a:t>
            </a:r>
          </a:p>
          <a:p>
            <a:pPr lvl="1"/>
            <a:r>
              <a:rPr lang="en-US" dirty="0" smtClean="0"/>
              <a:t>Marketing activity intended to place a product into a desired position in a market and to have it perceived in that way by consumers.</a:t>
            </a:r>
          </a:p>
          <a:p>
            <a:r>
              <a:rPr lang="en-US" dirty="0" smtClean="0"/>
              <a:t>Market research </a:t>
            </a:r>
          </a:p>
          <a:p>
            <a:pPr lvl="1"/>
            <a:r>
              <a:rPr lang="en-US" dirty="0" smtClean="0"/>
              <a:t>The systematic and objective identification, collection, analysis and dissemination of information for the purpose of assisting management in decision making related to the identification and solution of problems (and opportunities) in marketing.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used in marketing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Market research process </a:t>
            </a:r>
          </a:p>
          <a:p>
            <a:pPr lvl="1"/>
            <a:r>
              <a:rPr lang="en-US" dirty="0" smtClean="0"/>
              <a:t>A set of six steps that define the tasks to be accomplished in conducting a marketing research study. These include problem definition, developing an approach to the problem, research design formulation, fieldwork, data preparation and analysis and report generation and presentation. </a:t>
            </a:r>
          </a:p>
          <a:p>
            <a:r>
              <a:rPr lang="en-US" dirty="0" smtClean="0"/>
              <a:t>Advertising </a:t>
            </a:r>
          </a:p>
          <a:p>
            <a:pPr lvl="1"/>
            <a:r>
              <a:rPr lang="en-US" dirty="0" smtClean="0"/>
              <a:t>The paid, public non-personal announcement of a persuasive message by an identified sponsor; the non-personal presentation or promotion by a firm of its products to its existing and potential customers. </a:t>
            </a:r>
          </a:p>
          <a:p>
            <a:r>
              <a:rPr lang="en-US" dirty="0" smtClean="0"/>
              <a:t>Promotion </a:t>
            </a:r>
          </a:p>
          <a:p>
            <a:pPr lvl="1"/>
            <a:r>
              <a:rPr lang="en-US" dirty="0" smtClean="0"/>
              <a:t>Promotion is usually composed of a "promotional mix, which includes Advertising Personal Selling Sales Promotion and Publicity (Marketing Public Relations). Some time Direct marketing is also singled out as a separate element. </a:t>
            </a:r>
          </a:p>
          <a:p>
            <a:pPr lvl="1"/>
            <a:endParaRPr lang="en-US" dirty="0" smtClean="0"/>
          </a:p>
          <a:p>
            <a:pPr lvl="1">
              <a:buNone/>
            </a:pPr>
            <a:r>
              <a:rPr lang="en-US" dirty="0" smtClean="0"/>
              <a:t>And there are more key terms in marketing.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2.14. Branding</a:t>
            </a:r>
            <a:endParaRPr lang="en-US" dirty="0"/>
          </a:p>
        </p:txBody>
      </p:sp>
      <p:sp>
        <p:nvSpPr>
          <p:cNvPr id="3" name="Content Placeholder 2"/>
          <p:cNvSpPr>
            <a:spLocks noGrp="1"/>
          </p:cNvSpPr>
          <p:nvPr>
            <p:ph idx="1"/>
          </p:nvPr>
        </p:nvSpPr>
        <p:spPr>
          <a:xfrm>
            <a:off x="677334" y="1384663"/>
            <a:ext cx="8596668" cy="4656699"/>
          </a:xfrm>
        </p:spPr>
        <p:txBody>
          <a:bodyPr>
            <a:noAutofit/>
          </a:bodyPr>
          <a:lstStyle/>
          <a:p>
            <a:pPr>
              <a:buNone/>
            </a:pPr>
            <a:r>
              <a:rPr lang="en-US" sz="1400" u="sng" dirty="0" smtClean="0">
                <a:solidFill>
                  <a:schemeClr val="tx1"/>
                </a:solidFill>
              </a:rPr>
              <a:t>What is a Brand?</a:t>
            </a:r>
          </a:p>
          <a:p>
            <a:endParaRPr lang="en-US" sz="1400" dirty="0" smtClean="0">
              <a:solidFill>
                <a:schemeClr val="tx1"/>
              </a:solidFill>
            </a:endParaRPr>
          </a:p>
          <a:p>
            <a:pPr>
              <a:buNone/>
            </a:pPr>
            <a:r>
              <a:rPr lang="en-US" sz="1400" dirty="0" smtClean="0">
                <a:solidFill>
                  <a:schemeClr val="tx1"/>
                </a:solidFill>
              </a:rPr>
              <a:t> 	A brand is a person’s gut feeling about a product, service, or company.</a:t>
            </a:r>
          </a:p>
          <a:p>
            <a:pPr>
              <a:buNone/>
            </a:pPr>
            <a:r>
              <a:rPr lang="en-US" sz="1400" dirty="0" smtClean="0">
                <a:solidFill>
                  <a:schemeClr val="tx1"/>
                </a:solidFill>
              </a:rPr>
              <a:t>	It is a relationship forged through design and experience.</a:t>
            </a:r>
          </a:p>
          <a:p>
            <a:pPr>
              <a:buNone/>
            </a:pPr>
            <a:r>
              <a:rPr lang="en-US" sz="1400" dirty="0" smtClean="0">
                <a:solidFill>
                  <a:schemeClr val="tx1"/>
                </a:solidFill>
              </a:rPr>
              <a:t>	A Brand is more than a name or logo, more than a product or service. </a:t>
            </a:r>
          </a:p>
          <a:p>
            <a:pPr>
              <a:buNone/>
            </a:pPr>
            <a:r>
              <a:rPr lang="en-US" sz="1400" dirty="0" smtClean="0">
                <a:solidFill>
                  <a:schemeClr val="tx1"/>
                </a:solidFill>
              </a:rPr>
              <a:t>	It’s a perception of quality and value that is created by all of the people who together design, produce, market, deliver, sell, service and represent the product or service. </a:t>
            </a:r>
          </a:p>
          <a:p>
            <a:pPr>
              <a:lnSpc>
                <a:spcPct val="135000"/>
              </a:lnSpc>
            </a:pPr>
            <a:r>
              <a:rPr lang="en-US" sz="1400" dirty="0" smtClean="0">
                <a:solidFill>
                  <a:schemeClr val="tx1"/>
                </a:solidFill>
              </a:rPr>
              <a:t>“The aim of Marketing is to know and understand the Customer so well that the Product or Service fits him/her and sells itself.” </a:t>
            </a:r>
          </a:p>
          <a:p>
            <a:r>
              <a:rPr lang="en-US" sz="1400" dirty="0" smtClean="0">
                <a:solidFill>
                  <a:schemeClr val="tx1"/>
                </a:solidFill>
              </a:rPr>
              <a:t>Lays out the Target Markets and the Value Proposition that will be offered based on an analysis of the best Market Opportunities </a:t>
            </a:r>
          </a:p>
          <a:p>
            <a:r>
              <a:rPr lang="en-US" sz="1400" dirty="0" smtClean="0">
                <a:solidFill>
                  <a:schemeClr val="tx1"/>
                </a:solidFill>
              </a:rPr>
              <a:t>Summarizes what the Marketer has learned about the Marketplace and indicated how the firm plans to reach its Marketing Objectives</a:t>
            </a:r>
          </a:p>
          <a:p>
            <a:endParaRPr lang="en-US" sz="14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charset="0"/>
              </a:rPr>
              <a:t>2.15. A Marketing Plan defines</a:t>
            </a:r>
            <a:endParaRPr lang="en-US" dirty="0"/>
          </a:p>
        </p:txBody>
      </p:sp>
      <p:sp>
        <p:nvSpPr>
          <p:cNvPr id="3" name="Content Placeholder 2"/>
          <p:cNvSpPr>
            <a:spLocks noGrp="1"/>
          </p:cNvSpPr>
          <p:nvPr>
            <p:ph idx="1"/>
          </p:nvPr>
        </p:nvSpPr>
        <p:spPr/>
        <p:txBody>
          <a:bodyPr>
            <a:normAutofit fontScale="85000" lnSpcReduction="10000"/>
          </a:bodyPr>
          <a:lstStyle/>
          <a:p>
            <a:pPr>
              <a:lnSpc>
                <a:spcPct val="145000"/>
              </a:lnSpc>
            </a:pPr>
            <a:r>
              <a:rPr lang="en-US" dirty="0" smtClean="0">
                <a:latin typeface="Verdana" charset="0"/>
              </a:rPr>
              <a:t>Key trends and target segments</a:t>
            </a:r>
          </a:p>
          <a:p>
            <a:pPr>
              <a:lnSpc>
                <a:spcPct val="145000"/>
              </a:lnSpc>
            </a:pPr>
            <a:r>
              <a:rPr lang="en-US" dirty="0" smtClean="0">
                <a:latin typeface="Verdana" charset="0"/>
              </a:rPr>
              <a:t>The Value required by each segment</a:t>
            </a:r>
          </a:p>
          <a:p>
            <a:pPr>
              <a:lnSpc>
                <a:spcPct val="145000"/>
              </a:lnSpc>
            </a:pPr>
            <a:r>
              <a:rPr lang="en-US" dirty="0" smtClean="0">
                <a:latin typeface="Verdana" charset="0"/>
              </a:rPr>
              <a:t>How the Company intends to create Value</a:t>
            </a:r>
          </a:p>
          <a:p>
            <a:pPr>
              <a:lnSpc>
                <a:spcPct val="145000"/>
              </a:lnSpc>
            </a:pPr>
            <a:r>
              <a:rPr lang="en-US" dirty="0" smtClean="0">
                <a:latin typeface="Verdana" charset="0"/>
              </a:rPr>
              <a:t>Marketing objectives and strategies, together with financial consequences</a:t>
            </a:r>
          </a:p>
          <a:p>
            <a:pPr>
              <a:lnSpc>
                <a:spcPct val="120000"/>
              </a:lnSpc>
            </a:pPr>
            <a:r>
              <a:rPr lang="en-US" dirty="0" smtClean="0">
                <a:latin typeface="Verdana" charset="0"/>
              </a:rPr>
              <a:t>Acts as a roadmap</a:t>
            </a:r>
          </a:p>
          <a:p>
            <a:pPr>
              <a:lnSpc>
                <a:spcPct val="120000"/>
              </a:lnSpc>
            </a:pPr>
            <a:r>
              <a:rPr lang="en-US" dirty="0" smtClean="0">
                <a:latin typeface="Verdana" charset="0"/>
              </a:rPr>
              <a:t>Assists Management in controlling and monitoring of the implementation strategy</a:t>
            </a:r>
          </a:p>
          <a:p>
            <a:pPr>
              <a:lnSpc>
                <a:spcPct val="120000"/>
              </a:lnSpc>
            </a:pPr>
            <a:r>
              <a:rPr lang="en-US" dirty="0" smtClean="0">
                <a:latin typeface="Verdana" charset="0"/>
              </a:rPr>
              <a:t>Informs new participants in the plan of their role and function</a:t>
            </a:r>
          </a:p>
          <a:p>
            <a:pPr>
              <a:lnSpc>
                <a:spcPct val="120000"/>
              </a:lnSpc>
            </a:pPr>
            <a:r>
              <a:rPr lang="en-US" dirty="0" smtClean="0">
                <a:latin typeface="Verdana" charset="0"/>
              </a:rPr>
              <a:t>Used to obtain resources for implementation</a:t>
            </a:r>
          </a:p>
          <a:p>
            <a:pPr>
              <a:lnSpc>
                <a:spcPct val="120000"/>
              </a:lnSpc>
            </a:pPr>
            <a:r>
              <a:rPr lang="en-US" dirty="0" smtClean="0">
                <a:latin typeface="Verdana" charset="0"/>
              </a:rPr>
              <a:t>Can stimulate thinking and make better use of resources</a:t>
            </a:r>
          </a:p>
          <a:p>
            <a:pPr>
              <a:lnSpc>
                <a:spcPct val="145000"/>
              </a:lnSpc>
            </a:pPr>
            <a:endParaRPr lang="en-US" dirty="0" smtClean="0">
              <a:latin typeface="Verdana"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2.16. Risks Involved</a:t>
            </a:r>
            <a:endParaRPr lang="en-US" dirty="0"/>
          </a:p>
        </p:txBody>
      </p:sp>
      <p:sp>
        <p:nvSpPr>
          <p:cNvPr id="3" name="Content Placeholder 2"/>
          <p:cNvSpPr>
            <a:spLocks noGrp="1"/>
          </p:cNvSpPr>
          <p:nvPr>
            <p:ph idx="1"/>
          </p:nvPr>
        </p:nvSpPr>
        <p:spPr/>
        <p:txBody>
          <a:bodyPr>
            <a:normAutofit/>
          </a:bodyPr>
          <a:lstStyle/>
          <a:p>
            <a:r>
              <a:rPr lang="en-US" dirty="0" smtClean="0"/>
              <a:t>Opportunity Risks</a:t>
            </a:r>
          </a:p>
          <a:p>
            <a:pPr lvl="1"/>
            <a:r>
              <a:rPr lang="en-US" dirty="0" smtClean="0"/>
              <a:t> Organizations constantly look for opportunities to reward stakeholders, increase customer satisfaction, and gain advantage over competitors. Making the most of opportunities is the positive side of risk management. By managing opportunity risk successfully, an organization can increase the likelihood that new products will achieve expected results. </a:t>
            </a:r>
          </a:p>
          <a:p>
            <a:r>
              <a:rPr lang="en-US" dirty="0" smtClean="0"/>
              <a:t>Investment Risk </a:t>
            </a:r>
          </a:p>
          <a:p>
            <a:pPr lvl="1"/>
            <a:r>
              <a:rPr lang="en-US" dirty="0" smtClean="0"/>
              <a:t>The primary issues related to investment risk are the assumptions used and the source of fundamental data. Assumptions may have no basis in fact or science and could represent different attitudes or expectations about the same situation. For example, a product might have features that designers expect will appeal to new customers, whereas marketing specialists for the same product may create advertising directed at existing customers.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Involved</a:t>
            </a:r>
            <a:endParaRPr lang="en-US" dirty="0"/>
          </a:p>
        </p:txBody>
      </p:sp>
      <p:sp>
        <p:nvSpPr>
          <p:cNvPr id="3" name="Content Placeholder 2"/>
          <p:cNvSpPr>
            <a:spLocks noGrp="1"/>
          </p:cNvSpPr>
          <p:nvPr>
            <p:ph idx="1"/>
          </p:nvPr>
        </p:nvSpPr>
        <p:spPr/>
        <p:txBody>
          <a:bodyPr/>
          <a:lstStyle/>
          <a:p>
            <a:r>
              <a:rPr lang="en-US" dirty="0" smtClean="0"/>
              <a:t>Project Management </a:t>
            </a:r>
          </a:p>
          <a:p>
            <a:pPr lvl="1"/>
            <a:r>
              <a:rPr lang="en-US" dirty="0" smtClean="0"/>
              <a:t>Risk Product development projects need to be successful to satisfy customers' changing needs, gain market position, and take advantage of opportunities. Like all projects, product development is subject to three main resource constraints: time, funds, and required quality and features. Project managers must achieve balance among these resource constraints. Product development projects should include a risk assessment module that allows managers to identify and measure the risks associated with resource constraints and then develop appropriate responses.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 society</a:t>
            </a:r>
            <a:endParaRPr lang="en-US" dirty="0"/>
          </a:p>
        </p:txBody>
      </p:sp>
      <p:sp>
        <p:nvSpPr>
          <p:cNvPr id="3" name="Content Placeholder 2"/>
          <p:cNvSpPr>
            <a:spLocks noGrp="1"/>
          </p:cNvSpPr>
          <p:nvPr>
            <p:ph idx="1"/>
          </p:nvPr>
        </p:nvSpPr>
        <p:spPr/>
        <p:txBody>
          <a:bodyPr>
            <a:normAutofit/>
          </a:bodyPr>
          <a:lstStyle/>
          <a:p>
            <a:r>
              <a:rPr lang="en-US" dirty="0" smtClean="0"/>
              <a:t>Socio-cultural factors</a:t>
            </a:r>
          </a:p>
          <a:p>
            <a:pPr>
              <a:buNone/>
            </a:pPr>
            <a:r>
              <a:rPr lang="en-US" dirty="0" smtClean="0"/>
              <a:t>	</a:t>
            </a:r>
          </a:p>
          <a:p>
            <a:pPr>
              <a:buNone/>
            </a:pPr>
            <a:r>
              <a:rPr lang="en-US" dirty="0" smtClean="0"/>
              <a:t>	Consumerism is the social force within the environment designed to aid and protect the consumer by exerting legal, moral, and economic pressures on business. Consumer rights include:</a:t>
            </a:r>
          </a:p>
          <a:p>
            <a:pPr>
              <a:buNone/>
            </a:pPr>
            <a:endParaRPr lang="en-US" dirty="0" smtClean="0"/>
          </a:p>
          <a:p>
            <a:pPr>
              <a:buNone/>
            </a:pPr>
            <a:r>
              <a:rPr lang="en-US" dirty="0" smtClean="0"/>
              <a:t>(1) the right to choose freely; </a:t>
            </a:r>
          </a:p>
          <a:p>
            <a:pPr>
              <a:buNone/>
            </a:pPr>
            <a:r>
              <a:rPr lang="en-US" dirty="0" smtClean="0"/>
              <a:t>(2) the right to be informed; </a:t>
            </a:r>
          </a:p>
          <a:p>
            <a:pPr>
              <a:buNone/>
            </a:pPr>
            <a:r>
              <a:rPr lang="en-US" dirty="0" smtClean="0"/>
              <a:t>(3) the right to be heard; and </a:t>
            </a:r>
          </a:p>
          <a:p>
            <a:pPr>
              <a:buNone/>
            </a:pPr>
            <a:r>
              <a:rPr lang="en-US" dirty="0" smtClean="0"/>
              <a:t>(4) the right to be safe.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ZW" sz="4000" dirty="0" smtClean="0"/>
              <a:t>2.17. Marketing Mix</a:t>
            </a:r>
            <a:endParaRPr lang="ru-RU" sz="4000" dirty="0"/>
          </a:p>
        </p:txBody>
      </p:sp>
      <p:sp>
        <p:nvSpPr>
          <p:cNvPr id="3" name="Содержимое 2"/>
          <p:cNvSpPr>
            <a:spLocks noGrp="1"/>
          </p:cNvSpPr>
          <p:nvPr>
            <p:ph idx="1"/>
          </p:nvPr>
        </p:nvSpPr>
        <p:spPr/>
        <p:txBody>
          <a:bodyPr>
            <a:normAutofit/>
          </a:bodyPr>
          <a:lstStyle/>
          <a:p>
            <a:pPr marL="342900" lvl="1" indent="-342900">
              <a:buNone/>
            </a:pPr>
            <a:r>
              <a:rPr lang="en-US" sz="2800" dirty="0" smtClean="0"/>
              <a:t>	The set of controllable tactical marketing tools - product, price, place, promotion, physical evidence, people and process that the firm blends to produce the response it wants in the target market.</a:t>
            </a:r>
          </a:p>
          <a:p>
            <a:pPr>
              <a:buNone/>
            </a:pPr>
            <a:endParaRPr lang="ru-RU"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2.17.1. 7 P’s in Marketing Mix</a:t>
            </a:r>
            <a:endParaRPr lang="ru-RU" dirty="0"/>
          </a:p>
        </p:txBody>
      </p:sp>
      <p:sp>
        <p:nvSpPr>
          <p:cNvPr id="3" name="Содержимое 2"/>
          <p:cNvSpPr>
            <a:spLocks noGrp="1"/>
          </p:cNvSpPr>
          <p:nvPr>
            <p:ph idx="1"/>
          </p:nvPr>
        </p:nvSpPr>
        <p:spPr/>
        <p:txBody>
          <a:bodyPr>
            <a:noAutofit/>
          </a:bodyPr>
          <a:lstStyle/>
          <a:p>
            <a:pPr marL="0" lvl="1" indent="228600">
              <a:buSzTx/>
              <a:defRPr sz="5000">
                <a:latin typeface="Helvetica"/>
                <a:ea typeface="Helvetica"/>
                <a:cs typeface="Helvetica"/>
                <a:sym typeface="Helvetica"/>
              </a:defRPr>
            </a:pPr>
            <a:r>
              <a:rPr lang="en-US" sz="1100" dirty="0" smtClean="0"/>
              <a:t>Price</a:t>
            </a:r>
          </a:p>
          <a:p>
            <a:pPr marL="400050" lvl="1" indent="0">
              <a:buSzTx/>
              <a:defRPr sz="5000">
                <a:latin typeface="Helvetica"/>
                <a:ea typeface="Helvetica"/>
                <a:cs typeface="Helvetica"/>
                <a:sym typeface="Helvetica"/>
              </a:defRPr>
            </a:pPr>
            <a:r>
              <a:rPr lang="en-US" sz="1100" dirty="0" smtClean="0"/>
              <a:t>The amount of the consumer must exchange to receive the offering.</a:t>
            </a:r>
          </a:p>
          <a:p>
            <a:pPr marL="0" indent="0">
              <a:buSzTx/>
              <a:defRPr sz="5000">
                <a:latin typeface="Helvetica"/>
                <a:ea typeface="Helvetica"/>
                <a:cs typeface="Helvetica"/>
                <a:sym typeface="Helvetica"/>
              </a:defRPr>
            </a:pPr>
            <a:r>
              <a:rPr lang="en-US" sz="1100" dirty="0" smtClean="0"/>
              <a:t>Place</a:t>
            </a:r>
          </a:p>
          <a:p>
            <a:pPr marL="400050" lvl="1" indent="0">
              <a:buSzTx/>
              <a:defRPr sz="5000">
                <a:latin typeface="Helvetica"/>
                <a:ea typeface="Helvetica"/>
                <a:cs typeface="Helvetica"/>
                <a:sym typeface="Helvetica"/>
              </a:defRPr>
            </a:pPr>
            <a:r>
              <a:rPr lang="en-US" sz="1100" dirty="0" smtClean="0"/>
              <a:t>Includes company activities that make the product available to target consumers.</a:t>
            </a:r>
          </a:p>
          <a:p>
            <a:pPr marL="0" indent="0">
              <a:buSzTx/>
              <a:defRPr sz="5000">
                <a:latin typeface="Helvetica"/>
                <a:ea typeface="Helvetica"/>
                <a:cs typeface="Helvetica"/>
                <a:sym typeface="Helvetica"/>
              </a:defRPr>
            </a:pPr>
            <a:r>
              <a:rPr lang="en-US" sz="1100" dirty="0" smtClean="0"/>
              <a:t>Product</a:t>
            </a:r>
          </a:p>
          <a:p>
            <a:pPr marL="400050" lvl="1" indent="0">
              <a:buSzTx/>
              <a:defRPr sz="5000">
                <a:latin typeface="Helvetica"/>
                <a:ea typeface="Helvetica"/>
                <a:cs typeface="Helvetica"/>
                <a:sym typeface="Helvetica"/>
              </a:defRPr>
            </a:pPr>
            <a:r>
              <a:rPr lang="en-US" sz="1100" dirty="0" smtClean="0"/>
              <a:t>The goods-and-services combination the company offers to the target consumer.</a:t>
            </a:r>
          </a:p>
          <a:p>
            <a:pPr marL="0" indent="0">
              <a:buSzTx/>
              <a:defRPr sz="5000">
                <a:latin typeface="Helvetica"/>
                <a:ea typeface="Helvetica"/>
                <a:cs typeface="Helvetica"/>
                <a:sym typeface="Helvetica"/>
              </a:defRPr>
            </a:pPr>
            <a:r>
              <a:rPr lang="en-US" sz="1100" dirty="0" smtClean="0"/>
              <a:t>Promotion</a:t>
            </a:r>
          </a:p>
          <a:p>
            <a:pPr marL="400050" lvl="1" indent="0" defTabSz="537210">
              <a:spcBef>
                <a:spcPts val="3800"/>
              </a:spcBef>
              <a:buSzTx/>
              <a:defRPr sz="4600">
                <a:latin typeface="Helvetica"/>
                <a:ea typeface="Helvetica"/>
                <a:cs typeface="Helvetica"/>
                <a:sym typeface="Helvetica"/>
              </a:defRPr>
            </a:pPr>
            <a:r>
              <a:rPr lang="en-US" sz="1100" dirty="0" smtClean="0"/>
              <a:t>Includes all of the activities marketers undertake to inform consumers about their products and to encourage potential customers to buy these products.</a:t>
            </a:r>
          </a:p>
          <a:p>
            <a:pPr marL="0" indent="0">
              <a:buSzTx/>
              <a:defRPr sz="5000">
                <a:latin typeface="Helvetica"/>
                <a:ea typeface="Helvetica"/>
                <a:cs typeface="Helvetica"/>
                <a:sym typeface="Helvetica"/>
              </a:defRPr>
            </a:pPr>
            <a:endParaRPr lang="en-US" sz="11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 P’s in Marketing Mix</a:t>
            </a:r>
            <a:endParaRPr lang="ru-RU" dirty="0"/>
          </a:p>
        </p:txBody>
      </p:sp>
      <p:sp>
        <p:nvSpPr>
          <p:cNvPr id="3" name="Содержимое 2"/>
          <p:cNvSpPr>
            <a:spLocks noGrp="1"/>
          </p:cNvSpPr>
          <p:nvPr>
            <p:ph idx="1"/>
          </p:nvPr>
        </p:nvSpPr>
        <p:spPr/>
        <p:txBody>
          <a:bodyPr anchor="ctr">
            <a:noAutofit/>
          </a:bodyPr>
          <a:lstStyle/>
          <a:p>
            <a:pPr marL="0" lvl="1" indent="194310" defTabSz="496570">
              <a:spcBef>
                <a:spcPts val="3500"/>
              </a:spcBef>
              <a:buSzTx/>
              <a:defRPr sz="4250">
                <a:latin typeface="Helvetica"/>
                <a:ea typeface="Helvetica"/>
                <a:cs typeface="Helvetica"/>
                <a:sym typeface="Helvetica"/>
              </a:defRPr>
            </a:pPr>
            <a:r>
              <a:rPr lang="en-US" sz="1100" dirty="0" smtClean="0"/>
              <a:t>Physical Evidence</a:t>
            </a:r>
          </a:p>
          <a:p>
            <a:pPr marL="857250" lvl="3" indent="194310" defTabSz="496570">
              <a:spcBef>
                <a:spcPts val="3500"/>
              </a:spcBef>
              <a:buSzTx/>
              <a:defRPr sz="4250">
                <a:latin typeface="Helvetica"/>
                <a:ea typeface="Helvetica"/>
                <a:cs typeface="Helvetica"/>
                <a:sym typeface="Helvetica"/>
              </a:defRPr>
            </a:pPr>
            <a:r>
              <a:rPr lang="en-US" sz="1100" dirty="0" smtClean="0"/>
              <a:t>The environment in which the service is delivered, and where the firm and customer interact, and any tangible components that facilitate performance or communication of the service.</a:t>
            </a:r>
          </a:p>
          <a:p>
            <a:pPr marL="0" lvl="1" indent="187325" defTabSz="478790">
              <a:spcBef>
                <a:spcPts val="3400"/>
              </a:spcBef>
              <a:buSzTx/>
              <a:defRPr sz="4100">
                <a:latin typeface="Helvetica"/>
                <a:ea typeface="Helvetica"/>
                <a:cs typeface="Helvetica"/>
                <a:sym typeface="Helvetica"/>
              </a:defRPr>
            </a:pPr>
            <a:r>
              <a:rPr lang="en-US" sz="1100" dirty="0" smtClean="0"/>
              <a:t>. People</a:t>
            </a:r>
          </a:p>
          <a:p>
            <a:pPr marL="800100" lvl="2" indent="0" defTabSz="478790">
              <a:spcBef>
                <a:spcPts val="3400"/>
              </a:spcBef>
              <a:buSzTx/>
              <a:defRPr sz="4100">
                <a:latin typeface="Helvetica"/>
                <a:ea typeface="Helvetica"/>
                <a:cs typeface="Helvetica"/>
                <a:sym typeface="Helvetica"/>
              </a:defRPr>
            </a:pPr>
            <a:r>
              <a:rPr lang="en-US" sz="1100" dirty="0" smtClean="0"/>
              <a:t>All human actors who play a part in service delivery and thus influence the buyers’ perceptions; namely, the firm’s personnel, the customer, and other customers in the service environment.</a:t>
            </a:r>
          </a:p>
          <a:p>
            <a:pPr marL="0" lvl="1" indent="210185" defTabSz="537210">
              <a:spcBef>
                <a:spcPts val="3800"/>
              </a:spcBef>
              <a:buSzTx/>
              <a:defRPr sz="4600">
                <a:latin typeface="Helvetica"/>
                <a:ea typeface="Helvetica"/>
                <a:cs typeface="Helvetica"/>
                <a:sym typeface="Helvetica"/>
              </a:defRPr>
            </a:pPr>
            <a:r>
              <a:rPr lang="en-US" sz="1100" dirty="0" smtClean="0"/>
              <a:t>Process</a:t>
            </a:r>
          </a:p>
          <a:p>
            <a:pPr marL="800100" lvl="2" indent="0" defTabSz="537210">
              <a:spcBef>
                <a:spcPts val="3800"/>
              </a:spcBef>
              <a:buSzTx/>
              <a:defRPr sz="4600">
                <a:latin typeface="Helvetica"/>
                <a:ea typeface="Helvetica"/>
                <a:cs typeface="Helvetica"/>
                <a:sym typeface="Helvetica"/>
              </a:defRPr>
            </a:pPr>
            <a:r>
              <a:rPr lang="en-US" sz="1100" dirty="0" smtClean="0"/>
              <a:t>The actual procedures, mechanisms, and flow of activities by which the service is delivered - this service delivery and operating systems.</a:t>
            </a:r>
          </a:p>
          <a:p>
            <a:pPr>
              <a:lnSpc>
                <a:spcPct val="120000"/>
              </a:lnSpc>
            </a:pPr>
            <a:endParaRPr lang="ru-RU" sz="11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2.18. Relationship Value of Customers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has three basic parts </a:t>
            </a:r>
          </a:p>
          <a:p>
            <a:r>
              <a:rPr lang="en-US" dirty="0" smtClean="0"/>
              <a:t>To estimate the potential financial value of those long-term relationships, </a:t>
            </a:r>
          </a:p>
          <a:p>
            <a:r>
              <a:rPr lang="en-US" dirty="0" smtClean="0"/>
              <a:t>Also, what are the financial implications of loosing a customer, </a:t>
            </a:r>
          </a:p>
          <a:p>
            <a:r>
              <a:rPr lang="en-US" dirty="0" smtClean="0"/>
              <a:t>And what are the cost involved to keep the customer loyal to the company. </a:t>
            </a:r>
          </a:p>
          <a:p>
            <a:pPr>
              <a:buNone/>
            </a:pPr>
            <a:r>
              <a:rPr lang="en-US" dirty="0" smtClean="0"/>
              <a:t>FACTORS</a:t>
            </a:r>
          </a:p>
          <a:p>
            <a:pPr>
              <a:buNone/>
            </a:pPr>
            <a:r>
              <a:rPr lang="en-US" dirty="0" smtClean="0"/>
              <a:t>The lifetime or the relationship value of a customer is influenced by :</a:t>
            </a:r>
          </a:p>
          <a:p>
            <a:pPr>
              <a:buNone/>
            </a:pPr>
            <a:r>
              <a:rPr lang="en-US" dirty="0" smtClean="0"/>
              <a:t> The length of an average lifetime, </a:t>
            </a:r>
          </a:p>
          <a:p>
            <a:pPr>
              <a:buNone/>
            </a:pPr>
            <a:r>
              <a:rPr lang="en-US" dirty="0" smtClean="0"/>
              <a:t> The average revenue generated per relevant time period over the lifetime, </a:t>
            </a:r>
          </a:p>
          <a:p>
            <a:pPr>
              <a:buNone/>
            </a:pPr>
            <a:r>
              <a:rPr lang="en-US" dirty="0" smtClean="0"/>
              <a:t> Sales of additional products and services over tome, </a:t>
            </a:r>
          </a:p>
          <a:p>
            <a:pPr>
              <a:buNone/>
            </a:pPr>
            <a:r>
              <a:rPr lang="en-US" dirty="0" smtClean="0"/>
              <a:t> The referrals generated by the customer over time,  And finally the costs associated with serving the customer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2.19. IMPORTANCE OF CUSTOMER LOYALTY TO A FIRM'S PROFITABILITY</a:t>
            </a:r>
            <a:endParaRPr lang="en-US" dirty="0"/>
          </a:p>
        </p:txBody>
      </p:sp>
      <p:sp>
        <p:nvSpPr>
          <p:cNvPr id="3" name="Content Placeholder 2"/>
          <p:cNvSpPr>
            <a:spLocks noGrp="1"/>
          </p:cNvSpPr>
          <p:nvPr>
            <p:ph idx="1"/>
          </p:nvPr>
        </p:nvSpPr>
        <p:spPr>
          <a:xfrm>
            <a:off x="677334" y="3082834"/>
            <a:ext cx="8596668" cy="2958528"/>
          </a:xfrm>
        </p:spPr>
        <p:txBody>
          <a:bodyPr/>
          <a:lstStyle/>
          <a:p>
            <a:r>
              <a:rPr lang="en-US" dirty="0" smtClean="0"/>
              <a:t>Researchers </a:t>
            </a:r>
            <a:r>
              <a:rPr lang="en-US" dirty="0" err="1" smtClean="0"/>
              <a:t>Reichheld</a:t>
            </a:r>
            <a:r>
              <a:rPr lang="en-US" dirty="0" smtClean="0"/>
              <a:t> and </a:t>
            </a:r>
            <a:r>
              <a:rPr lang="en-US" dirty="0" err="1" smtClean="0"/>
              <a:t>Sasser</a:t>
            </a:r>
            <a:r>
              <a:rPr lang="en-US" dirty="0" smtClean="0"/>
              <a:t>, found out in their classic study about the profit per customer in various service business that, the longer customers remained with the firm, the more profitable they become to serve.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2.20. CRM </a:t>
            </a:r>
            <a:r>
              <a:rPr lang="en-US" dirty="0">
                <a:sym typeface="+mn-ea"/>
              </a:rPr>
              <a:t>Definitions</a:t>
            </a:r>
            <a:endParaRPr lang="en-US" dirty="0"/>
          </a:p>
        </p:txBody>
      </p:sp>
      <p:sp>
        <p:nvSpPr>
          <p:cNvPr id="3" name="Content Placeholder 2"/>
          <p:cNvSpPr>
            <a:spLocks noGrp="1"/>
          </p:cNvSpPr>
          <p:nvPr>
            <p:ph idx="1"/>
          </p:nvPr>
        </p:nvSpPr>
        <p:spPr>
          <a:xfrm>
            <a:off x="677545" y="1521460"/>
            <a:ext cx="8596630" cy="4519930"/>
          </a:xfrm>
        </p:spPr>
        <p:txBody>
          <a:bodyPr>
            <a:normAutofit fontScale="92500" lnSpcReduction="10000"/>
          </a:bodyPr>
          <a:lstStyle/>
          <a:p>
            <a:pPr marL="285750" indent="-285750"/>
            <a:r>
              <a:rPr lang="en-US" dirty="0"/>
              <a:t>Customer Relationship Management (CRM) is a business strategy to select and manage customers to optimize long- term value.</a:t>
            </a:r>
          </a:p>
          <a:p>
            <a:pPr marL="285750" indent="-285750"/>
            <a:r>
              <a:rPr lang="en-US" dirty="0"/>
              <a:t>Customer Relationship Management is a comprehensive strategy and process of acquiring, retaining and partnering with selective customers to create superior value for the company and the customer.</a:t>
            </a:r>
          </a:p>
          <a:p>
            <a:pPr marL="285750" indent="-285750"/>
            <a:endParaRPr lang="en-US" dirty="0"/>
          </a:p>
          <a:p>
            <a:r>
              <a:rPr lang="en-US" dirty="0"/>
              <a:t>“CRM is a complete system that: </a:t>
            </a:r>
          </a:p>
          <a:p>
            <a:pPr marL="0" indent="0">
              <a:buNone/>
            </a:pPr>
            <a:r>
              <a:rPr lang="en-US" dirty="0"/>
              <a:t>	1) provides a means and method to enhance the experience of the individual 	customers so that they will remain customers for life, </a:t>
            </a:r>
          </a:p>
          <a:p>
            <a:pPr marL="0" indent="0">
              <a:buNone/>
            </a:pPr>
            <a:endParaRPr lang="en-US" dirty="0"/>
          </a:p>
          <a:p>
            <a:pPr marL="0" indent="0">
              <a:buNone/>
            </a:pPr>
            <a:r>
              <a:rPr lang="en-US" dirty="0"/>
              <a:t>	2) provides both technological and functional means of identifying, capturing, 	and retaining customers, and </a:t>
            </a:r>
          </a:p>
          <a:p>
            <a:pPr marL="0" indent="0">
              <a:buNone/>
            </a:pPr>
            <a:endParaRPr lang="en-US" dirty="0"/>
          </a:p>
          <a:p>
            <a:pPr marL="0" indent="0">
              <a:buNone/>
            </a:pPr>
            <a:r>
              <a:rPr lang="en-US" dirty="0"/>
              <a:t>	3) provides a cohesive view of the customer across the enterprise.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2.21. Types </a:t>
            </a:r>
            <a:r>
              <a:rPr lang="en-US" dirty="0"/>
              <a:t>of CRM </a:t>
            </a:r>
          </a:p>
        </p:txBody>
      </p:sp>
      <p:sp>
        <p:nvSpPr>
          <p:cNvPr id="3" name="Content Placeholder 2"/>
          <p:cNvSpPr>
            <a:spLocks noGrp="1"/>
          </p:cNvSpPr>
          <p:nvPr>
            <p:ph idx="1"/>
          </p:nvPr>
        </p:nvSpPr>
        <p:spPr>
          <a:xfrm>
            <a:off x="677545" y="1673860"/>
            <a:ext cx="8596630" cy="4367530"/>
          </a:xfrm>
        </p:spPr>
        <p:txBody>
          <a:bodyPr>
            <a:normAutofit/>
          </a:bodyPr>
          <a:lstStyle/>
          <a:p>
            <a:pPr marL="0" indent="0">
              <a:buNone/>
            </a:pPr>
            <a:r>
              <a:rPr lang="en-US" b="1" dirty="0"/>
              <a:t>Types of CRM are:</a:t>
            </a:r>
          </a:p>
          <a:p>
            <a:r>
              <a:rPr lang="en-US" dirty="0"/>
              <a:t>1. Analytical CRM</a:t>
            </a:r>
          </a:p>
          <a:p>
            <a:r>
              <a:rPr lang="en-US" dirty="0"/>
              <a:t>2. Collaborative CRM</a:t>
            </a:r>
          </a:p>
          <a:p>
            <a:r>
              <a:rPr lang="en-US" dirty="0"/>
              <a:t>3. Operational CRM</a:t>
            </a:r>
          </a:p>
          <a:p>
            <a:r>
              <a:rPr lang="en-US" dirty="0"/>
              <a:t>4. Geographic CRM</a:t>
            </a:r>
          </a:p>
          <a:p>
            <a:r>
              <a:rPr lang="en-US" dirty="0" smtClean="0"/>
              <a:t>2. </a:t>
            </a:r>
            <a:r>
              <a:rPr lang="en-US" dirty="0"/>
              <a:t>Sales Intelligence CRM</a:t>
            </a:r>
          </a:p>
          <a:p>
            <a:endParaRPr lang="en-US" dirty="0"/>
          </a:p>
          <a:p>
            <a:pPr marL="0" indent="0">
              <a:buNone/>
            </a:pPr>
            <a:r>
              <a:rPr lang="en-US" b="1" dirty="0"/>
              <a:t>ANALYTICAL CRM:-</a:t>
            </a:r>
            <a:r>
              <a:rPr lang="en-US" dirty="0"/>
              <a:t> Analytical CRM is designed to analyze deeply the customer’s information and data and unwrap or disclose the essential convention and intension of </a:t>
            </a:r>
            <a:r>
              <a:rPr lang="en-US" dirty="0" err="1"/>
              <a:t>behaviour</a:t>
            </a:r>
            <a:r>
              <a:rPr lang="en-US" dirty="0"/>
              <a:t> of customers on which capitalization can be done by the organization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394335"/>
            <a:ext cx="8596630" cy="6146800"/>
          </a:xfrm>
        </p:spPr>
        <p:txBody>
          <a:bodyPr>
            <a:normAutofit fontScale="92500" lnSpcReduction="10000"/>
          </a:bodyPr>
          <a:lstStyle/>
          <a:p>
            <a:pPr marL="0" indent="0">
              <a:buNone/>
            </a:pPr>
            <a:endParaRPr lang="en-US" b="1"/>
          </a:p>
          <a:p>
            <a:pPr marL="0" indent="0">
              <a:buNone/>
            </a:pPr>
            <a:r>
              <a:rPr lang="en-US" b="1"/>
              <a:t>COLLABORATIVE CRM:- </a:t>
            </a:r>
            <a:r>
              <a:rPr lang="en-US"/>
              <a:t>Collaborative CRM deals with synchronization and integration of customer interaction and channels of communications like phone, email, fax, web etc. with the intent of referencing the customers a consistent and systematic way.</a:t>
            </a:r>
          </a:p>
          <a:p>
            <a:pPr marL="0" indent="0">
              <a:buNone/>
            </a:pPr>
            <a:endParaRPr lang="en-US"/>
          </a:p>
          <a:p>
            <a:pPr marL="0" indent="0">
              <a:buNone/>
            </a:pPr>
            <a:r>
              <a:rPr lang="en-US" b="1"/>
              <a:t>OPERATIONAL CRM:- </a:t>
            </a:r>
            <a:r>
              <a:rPr lang="en-US"/>
              <a:t>Operational CRM is mainly focused on automation, improvement and enhancement of business processes which are based on customer-facing or customer supporting.</a:t>
            </a:r>
          </a:p>
          <a:p>
            <a:pPr marL="0" indent="0">
              <a:buNone/>
            </a:pPr>
            <a:endParaRPr lang="en-US"/>
          </a:p>
          <a:p>
            <a:pPr marL="0" indent="0">
              <a:buNone/>
            </a:pPr>
            <a:r>
              <a:rPr lang="en-US" b="1"/>
              <a:t>GEOGRAPHICAL CRM:- </a:t>
            </a:r>
            <a:r>
              <a:rPr lang="en-US"/>
              <a:t>Geographic CRM (GCRM) combines geographic information system and traditional CRM. Geographic data can be analyzed to provide a snapshot of potential customers in a region or to plan routes for customer visits.</a:t>
            </a:r>
          </a:p>
          <a:p>
            <a:pPr marL="0" indent="0">
              <a:buNone/>
            </a:pPr>
            <a:endParaRPr lang="en-US"/>
          </a:p>
          <a:p>
            <a:pPr marL="0" indent="0">
              <a:buNone/>
            </a:pPr>
            <a:r>
              <a:rPr lang="en-US" b="1"/>
              <a:t>SALES INTELLIGENCE CRM:-</a:t>
            </a:r>
            <a:r>
              <a:rPr lang="en-US"/>
              <a:t>Top-performing sales organizations aremeeting the challenges of identifying the most likely buyers of their productsand services through the deployment of sales intelligence solutions thatintroduce a wide variety of data streams to their front-line staff. By empoweringtheir sellers with better information about their prospect companies, markets andindividuals, these firms are able to maximize their chances of hitting quota, andat the same time create efficiencies within the sales operations environment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2.22. THE </a:t>
            </a:r>
            <a:r>
              <a:rPr lang="en-US" dirty="0">
                <a:sym typeface="+mn-ea"/>
              </a:rPr>
              <a:t>PURPOSE OF CRM</a:t>
            </a:r>
            <a:endParaRPr lang="en-US" dirty="0"/>
          </a:p>
        </p:txBody>
      </p:sp>
      <p:sp>
        <p:nvSpPr>
          <p:cNvPr id="3" name="Content Placeholder 2"/>
          <p:cNvSpPr>
            <a:spLocks noGrp="1"/>
          </p:cNvSpPr>
          <p:nvPr>
            <p:ph idx="1"/>
          </p:nvPr>
        </p:nvSpPr>
        <p:spPr>
          <a:xfrm>
            <a:off x="677545" y="1702435"/>
            <a:ext cx="8596630" cy="4338955"/>
          </a:xfrm>
        </p:spPr>
        <p:txBody>
          <a:bodyPr/>
          <a:lstStyle/>
          <a:p>
            <a:pPr marL="285750" indent="-285750">
              <a:buFont typeface="Wingdings" panose="05000000000000000000" charset="0"/>
              <a:buChar char="Ø"/>
            </a:pPr>
            <a:r>
              <a:rPr lang="en-US"/>
              <a:t>The focus of CRM is on creating value for the customer and the company over the longer term.</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When customers value the customer service that they receive from suppliers, they are less likely to look to alternative suppliers for their needs.</a:t>
            </a:r>
          </a:p>
          <a:p>
            <a:pPr marL="0" indent="0">
              <a:buFont typeface="Wingdings" panose="05000000000000000000" charset="0"/>
              <a:buNone/>
            </a:pPr>
            <a:endParaRPr lang="en-US"/>
          </a:p>
          <a:p>
            <a:pPr marL="285750" indent="-285750">
              <a:buFont typeface="Wingdings" panose="05000000000000000000" charset="0"/>
              <a:buChar char="Ø"/>
            </a:pPr>
            <a:r>
              <a:rPr lang="en-US"/>
              <a:t>CRM enables organisations to gain ‘competitive advantage’ over competitors that supply similar products or services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2.23. WHY </a:t>
            </a:r>
            <a:r>
              <a:rPr lang="en-US" dirty="0">
                <a:sym typeface="+mn-ea"/>
              </a:rPr>
              <a:t>IS CRM IMPORTANT?</a:t>
            </a:r>
            <a:endParaRPr lang="en-US" dirty="0"/>
          </a:p>
        </p:txBody>
      </p:sp>
      <p:sp>
        <p:nvSpPr>
          <p:cNvPr id="3" name="Content Placeholder 2"/>
          <p:cNvSpPr>
            <a:spLocks noGrp="1"/>
          </p:cNvSpPr>
          <p:nvPr>
            <p:ph idx="1"/>
          </p:nvPr>
        </p:nvSpPr>
        <p:spPr/>
        <p:txBody>
          <a:bodyPr/>
          <a:lstStyle/>
          <a:p>
            <a:pPr marL="285750" indent="-285750">
              <a:buFont typeface="Wingdings" panose="05000000000000000000" charset="0"/>
              <a:buChar char="Ø"/>
            </a:pPr>
            <a:r>
              <a:rPr lang="en-US"/>
              <a:t>Today’s businesses compete with multi-product offerings created and delivered by networks, alliances and partnerships of many kinds. Both retaining customers and building relationships with other value- adding allies is critical to corporate performance.</a:t>
            </a:r>
          </a:p>
          <a:p>
            <a:pPr marL="0" indent="0">
              <a:buNone/>
            </a:pPr>
            <a:endParaRPr lang="en-US"/>
          </a:p>
          <a:p>
            <a:pPr marL="285750" indent="-285750">
              <a:buFont typeface="Wingdings" panose="05000000000000000000" charset="0"/>
              <a:buChar char="Ø"/>
            </a:pPr>
            <a:r>
              <a:rPr lang="en-US"/>
              <a:t>The adoption of C.R.M. is being fuelled by a recognition that long-term relationships with customers are one of the most important assets of an organisation.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 society</a:t>
            </a:r>
            <a:endParaRPr lang="en-US" dirty="0"/>
          </a:p>
        </p:txBody>
      </p:sp>
      <p:sp>
        <p:nvSpPr>
          <p:cNvPr id="3" name="Content Placeholder 2"/>
          <p:cNvSpPr>
            <a:spLocks noGrp="1"/>
          </p:cNvSpPr>
          <p:nvPr>
            <p:ph idx="1"/>
          </p:nvPr>
        </p:nvSpPr>
        <p:spPr/>
        <p:txBody>
          <a:bodyPr/>
          <a:lstStyle/>
          <a:p>
            <a:pPr>
              <a:buNone/>
            </a:pPr>
            <a:r>
              <a:rPr lang="en-US" dirty="0" smtClean="0"/>
              <a:t>The role of marketing in society</a:t>
            </a:r>
          </a:p>
          <a:p>
            <a:pPr>
              <a:buNone/>
            </a:pPr>
            <a:r>
              <a:rPr lang="en-US" dirty="0" smtClean="0"/>
              <a:t>	Marketing operates in an environment external to the firm.</a:t>
            </a:r>
          </a:p>
          <a:p>
            <a:pPr>
              <a:buNone/>
            </a:pPr>
            <a:r>
              <a:rPr lang="en-US" dirty="0" smtClean="0"/>
              <a:t>	These environmental relationships exist with customers, employees, the government, vendors, and society as a whole. </a:t>
            </a:r>
          </a:p>
          <a:p>
            <a:pPr>
              <a:buNone/>
            </a:pPr>
            <a:r>
              <a:rPr lang="en-US" dirty="0" smtClean="0"/>
              <a:t>	They form the basis of the societal issues that confront contemporary marketing. </a:t>
            </a:r>
          </a:p>
          <a:p>
            <a:pPr>
              <a:buNone/>
            </a:pPr>
            <a:r>
              <a:rPr lang="en-US" dirty="0" smtClean="0"/>
              <a:t>	Marketing's relationship to its external environment has a significant effect on the relative degree of success the firm achieves. </a:t>
            </a:r>
          </a:p>
          <a:p>
            <a:pPr>
              <a:buNone/>
            </a:pPr>
            <a:r>
              <a:rPr lang="en-US" dirty="0" smtClean="0"/>
              <a:t>	Marketers must continually find new ways to deal with the social issues facing our competitive system.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2.24. WHY </a:t>
            </a:r>
            <a:r>
              <a:rPr lang="en-US" dirty="0">
                <a:sym typeface="+mn-ea"/>
              </a:rPr>
              <a:t>DID CRM DEVELOP ?</a:t>
            </a:r>
            <a:endParaRPr lang="en-US" dirty="0"/>
          </a:p>
        </p:txBody>
      </p:sp>
      <p:sp>
        <p:nvSpPr>
          <p:cNvPr id="3" name="Content Placeholder 2"/>
          <p:cNvSpPr>
            <a:spLocks noGrp="1"/>
          </p:cNvSpPr>
          <p:nvPr>
            <p:ph idx="1"/>
          </p:nvPr>
        </p:nvSpPr>
        <p:spPr>
          <a:xfrm>
            <a:off x="677545" y="1673860"/>
            <a:ext cx="8596630" cy="4367530"/>
          </a:xfrm>
        </p:spPr>
        <p:txBody>
          <a:bodyPr/>
          <a:lstStyle/>
          <a:p>
            <a:pPr marL="0" indent="0">
              <a:buNone/>
            </a:pPr>
            <a:r>
              <a:rPr lang="en-US"/>
              <a:t>CRM developed for a number of reasons:</a:t>
            </a:r>
          </a:p>
          <a:p>
            <a:pPr marL="0" indent="0">
              <a:buNone/>
            </a:pPr>
            <a:endParaRPr lang="en-US"/>
          </a:p>
          <a:p>
            <a:pPr marL="285750" indent="-285750">
              <a:buFont typeface="Wingdings" panose="05000000000000000000" charset="0"/>
              <a:buChar char="Ø"/>
            </a:pPr>
            <a:r>
              <a:rPr lang="en-US"/>
              <a:t>The 1980’s onwards saw rapid shifts in business that changed customer power.</a:t>
            </a:r>
          </a:p>
          <a:p>
            <a:pPr marL="0" indent="0">
              <a:buFont typeface="Wingdings" panose="05000000000000000000" charset="0"/>
              <a:buNone/>
            </a:pPr>
            <a:endParaRPr lang="en-US"/>
          </a:p>
          <a:p>
            <a:pPr marL="285750" indent="-285750">
              <a:buFont typeface="Wingdings" panose="05000000000000000000" charset="0"/>
              <a:buChar char="Ø"/>
            </a:pPr>
            <a:r>
              <a:rPr lang="en-US"/>
              <a:t>Supply exceeded demands for most products.</a:t>
            </a:r>
          </a:p>
          <a:p>
            <a:pPr marL="0" indent="0">
              <a:buFont typeface="Wingdings" panose="05000000000000000000" charset="0"/>
              <a:buNone/>
            </a:pPr>
            <a:endParaRPr lang="en-US"/>
          </a:p>
          <a:p>
            <a:pPr marL="285750" indent="-285750">
              <a:buFont typeface="Wingdings" panose="05000000000000000000" charset="0"/>
              <a:buChar char="Ø"/>
            </a:pPr>
            <a:r>
              <a:rPr lang="en-US"/>
              <a:t>Sellers had little pricing power.</a:t>
            </a:r>
          </a:p>
          <a:p>
            <a:pPr marL="0" indent="0">
              <a:buFont typeface="Wingdings" panose="05000000000000000000" charset="0"/>
              <a:buNone/>
            </a:pPr>
            <a:endParaRPr lang="en-US"/>
          </a:p>
          <a:p>
            <a:pPr marL="285750" indent="-285750">
              <a:buFont typeface="Wingdings" panose="05000000000000000000" charset="0"/>
              <a:buChar char="Ø"/>
            </a:pPr>
            <a:r>
              <a:rPr lang="en-US"/>
              <a:t>The only protection available to suppliers of goods and services was in their relationships with customers.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2.25. Goals </a:t>
            </a:r>
            <a:r>
              <a:rPr lang="en-US" dirty="0">
                <a:sym typeface="+mn-ea"/>
              </a:rPr>
              <a:t>of CRM</a:t>
            </a:r>
            <a:endParaRPr lang="en-US" dirty="0"/>
          </a:p>
        </p:txBody>
      </p:sp>
      <p:sp>
        <p:nvSpPr>
          <p:cNvPr id="3" name="Content Placeholder 2"/>
          <p:cNvSpPr>
            <a:spLocks noGrp="1"/>
          </p:cNvSpPr>
          <p:nvPr>
            <p:ph idx="1"/>
          </p:nvPr>
        </p:nvSpPr>
        <p:spPr>
          <a:xfrm>
            <a:off x="677545" y="1604645"/>
            <a:ext cx="8596630" cy="4436745"/>
          </a:xfrm>
        </p:spPr>
        <p:txBody>
          <a:bodyPr>
            <a:normAutofit/>
          </a:bodyPr>
          <a:lstStyle/>
          <a:p>
            <a:pPr marL="285750" indent="-285750"/>
            <a:r>
              <a:rPr lang="en-US"/>
              <a:t>Provide better customer services.</a:t>
            </a:r>
          </a:p>
          <a:p>
            <a:pPr marL="285750" indent="-285750"/>
            <a:endParaRPr lang="en-US"/>
          </a:p>
          <a:p>
            <a:pPr marL="285750" indent="-285750"/>
            <a:r>
              <a:rPr lang="en-US"/>
              <a:t>Cross sell product, </a:t>
            </a:r>
            <a:r>
              <a:rPr lang="en-US" b="1">
                <a:solidFill>
                  <a:srgbClr val="FF0000"/>
                </a:solidFill>
              </a:rPr>
              <a:t>Cross-selling</a:t>
            </a:r>
            <a:r>
              <a:rPr lang="en-US"/>
              <a:t> is a strategy of providing existing customers the opportunity to purchase additional items offered by the seller.</a:t>
            </a:r>
          </a:p>
          <a:p>
            <a:pPr marL="285750" indent="-285750"/>
            <a:endParaRPr lang="en-US"/>
          </a:p>
          <a:p>
            <a:pPr marL="285750" indent="-285750"/>
            <a:r>
              <a:rPr lang="en-US"/>
              <a:t>Cross-selling involves offering the customer items </a:t>
            </a:r>
            <a:r>
              <a:rPr lang="en-US" b="1">
                <a:solidFill>
                  <a:srgbClr val="FF0000"/>
                </a:solidFill>
              </a:rPr>
              <a:t>that complement the original purchase in some manner more effectively</a:t>
            </a:r>
            <a:r>
              <a:rPr lang="en-US"/>
              <a:t>.</a:t>
            </a:r>
          </a:p>
          <a:p>
            <a:pPr marL="285750" indent="-285750"/>
            <a:endParaRPr lang="en-US"/>
          </a:p>
          <a:p>
            <a:pPr marL="285750" indent="-285750"/>
            <a:r>
              <a:rPr lang="en-US"/>
              <a:t>The telecommunications industry is a prime example of this type of sales activity. When establishing local telephone service, the new subscriber is often invited to enjoy other telecommunications options offered by the service provider. These may in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33400"/>
            <a:ext cx="8596630" cy="5507990"/>
          </a:xfrm>
        </p:spPr>
        <p:txBody>
          <a:bodyPr/>
          <a:lstStyle/>
          <a:p>
            <a:pPr marL="285750" indent="-285750"/>
            <a:endParaRPr lang="en-US" b="1">
              <a:solidFill>
                <a:srgbClr val="FF0000"/>
              </a:solidFill>
            </a:endParaRPr>
          </a:p>
          <a:p>
            <a:pPr marL="285750" indent="-285750"/>
            <a:r>
              <a:rPr lang="en-US" b="1">
                <a:solidFill>
                  <a:srgbClr val="FF0000"/>
                </a:solidFill>
              </a:rPr>
              <a:t>Up selling </a:t>
            </a:r>
            <a:r>
              <a:rPr lang="en-US"/>
              <a:t>involves promoting upgrades or add-ons tocustomers </a:t>
            </a:r>
            <a:r>
              <a:rPr lang="en-US" b="1">
                <a:solidFill>
                  <a:srgbClr val="FF0000"/>
                </a:solidFill>
              </a:rPr>
              <a:t>that are extra purchases and increase sales</a:t>
            </a:r>
            <a:r>
              <a:rPr lang="en-US"/>
              <a:t>. When you up sell, you offer the customer anotherproduct for purchase</a:t>
            </a:r>
          </a:p>
          <a:p>
            <a:pPr marL="285750" indent="-285750"/>
            <a:r>
              <a:rPr lang="en-US"/>
              <a:t>Incentives are crucial features of up selling. </a:t>
            </a:r>
          </a:p>
          <a:p>
            <a:pPr marL="285750" indent="-285750"/>
            <a:r>
              <a:rPr lang="en-US"/>
              <a:t>Incentivessuch as a discount and/or free shipping give thecustomer good reasons to purchase something extraright away. </a:t>
            </a:r>
          </a:p>
          <a:p>
            <a:pPr marL="285750" indent="-285750"/>
            <a:r>
              <a:rPr lang="en-US"/>
              <a:t>Helps sales staff close deals faster</a:t>
            </a:r>
          </a:p>
          <a:p>
            <a:pPr marL="285750" indent="-285750"/>
            <a:r>
              <a:rPr lang="en-US"/>
              <a:t>Increase customer revenue</a:t>
            </a:r>
          </a:p>
          <a:p>
            <a:pPr marL="285750" indent="-285750"/>
            <a:r>
              <a:rPr lang="en-US"/>
              <a:t>Personally recognizing customers;</a:t>
            </a:r>
          </a:p>
          <a:p>
            <a:pPr marL="285750" indent="-285750"/>
            <a:r>
              <a:rPr lang="en-US"/>
              <a:t>Offering appropriate value and great service to encourage repeat business</a:t>
            </a:r>
          </a:p>
          <a:p>
            <a:pPr marL="285750" indent="-285750"/>
            <a:r>
              <a:rPr lang="en-US"/>
              <a:t> Ensuring that employee and customer satisfaction continues to improve.</a:t>
            </a:r>
          </a:p>
          <a:p>
            <a:pPr marL="285750" indent="-285750"/>
            <a:r>
              <a:rPr lang="en-US"/>
              <a:t> Beating the competition by offering a better product, competing on the service experience rather than price alone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2.26. WHAT </a:t>
            </a:r>
            <a:r>
              <a:rPr lang="en-US" dirty="0">
                <a:sym typeface="+mn-ea"/>
              </a:rPr>
              <a:t>DOES CRM INVOLVE ?</a:t>
            </a:r>
            <a:endParaRPr lang="en-US" dirty="0"/>
          </a:p>
        </p:txBody>
      </p:sp>
      <p:sp>
        <p:nvSpPr>
          <p:cNvPr id="3" name="Content Placeholder 2"/>
          <p:cNvSpPr>
            <a:spLocks noGrp="1"/>
          </p:cNvSpPr>
          <p:nvPr>
            <p:ph idx="1"/>
          </p:nvPr>
        </p:nvSpPr>
        <p:spPr>
          <a:xfrm>
            <a:off x="677545" y="1646555"/>
            <a:ext cx="8596630" cy="4394835"/>
          </a:xfrm>
        </p:spPr>
        <p:txBody>
          <a:bodyPr/>
          <a:lstStyle/>
          <a:p>
            <a:pPr marL="0" indent="0">
              <a:buNone/>
            </a:pPr>
            <a:r>
              <a:rPr lang="en-US"/>
              <a:t>CRM involves the following:</a:t>
            </a:r>
          </a:p>
          <a:p>
            <a:pPr marL="0" indent="0">
              <a:buNone/>
            </a:pPr>
            <a:endParaRPr lang="en-US"/>
          </a:p>
          <a:p>
            <a:pPr marL="285750" indent="-285750">
              <a:buFont typeface="Wingdings" panose="05000000000000000000" charset="0"/>
              <a:buChar char="Ø"/>
            </a:pPr>
            <a:r>
              <a:rPr lang="en-US"/>
              <a:t>Organisations must become customer focused</a:t>
            </a:r>
          </a:p>
          <a:p>
            <a:pPr marL="0" indent="0">
              <a:buFont typeface="Wingdings" panose="05000000000000000000" charset="0"/>
              <a:buNone/>
            </a:pPr>
            <a:endParaRPr lang="en-US"/>
          </a:p>
          <a:p>
            <a:pPr marL="285750" indent="-285750">
              <a:buFont typeface="Wingdings" panose="05000000000000000000" charset="0"/>
              <a:buChar char="Ø"/>
            </a:pPr>
            <a:r>
              <a:rPr lang="en-US"/>
              <a:t>Organisations must be prepared to adapt so that it take customer needs into account and delivers them</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Market research must be undertaken to assess customer needs and satisfaction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2.27. IMPLEMENTING </a:t>
            </a:r>
            <a:r>
              <a:rPr lang="en-US" dirty="0">
                <a:sym typeface="+mn-ea"/>
              </a:rPr>
              <a:t>CRM</a:t>
            </a:r>
            <a:endParaRPr lang="en-US" dirty="0"/>
          </a:p>
        </p:txBody>
      </p:sp>
      <p:sp>
        <p:nvSpPr>
          <p:cNvPr id="3" name="Content Placeholder 2"/>
          <p:cNvSpPr>
            <a:spLocks noGrp="1"/>
          </p:cNvSpPr>
          <p:nvPr>
            <p:ph idx="1"/>
          </p:nvPr>
        </p:nvSpPr>
        <p:spPr/>
        <p:txBody>
          <a:bodyPr/>
          <a:lstStyle/>
          <a:p>
            <a:pPr marL="285750" indent="-285750"/>
            <a:r>
              <a:rPr lang="en-US"/>
              <a:t>When introducing or developing CRM, a strategic review of the organisation’s current position should be undertaken.</a:t>
            </a:r>
          </a:p>
          <a:p>
            <a:pPr marL="285750" indent="-285750"/>
            <a:endParaRPr lang="en-US"/>
          </a:p>
          <a:p>
            <a:pPr marL="285750" indent="-285750"/>
            <a:r>
              <a:rPr lang="en-US"/>
              <a:t>Organisations need to address </a:t>
            </a:r>
            <a:r>
              <a:rPr lang="en-US" b="1" u="sng"/>
              <a:t>four</a:t>
            </a:r>
            <a:r>
              <a:rPr lang="en-US"/>
              <a:t> issues :</a:t>
            </a:r>
          </a:p>
          <a:p>
            <a:pPr marL="285750" indent="-285750"/>
            <a:endParaRPr lang="en-US"/>
          </a:p>
          <a:p>
            <a:pPr marL="0" indent="0">
              <a:buNone/>
            </a:pPr>
            <a:r>
              <a:rPr lang="en-US"/>
              <a:t>1. What is our core business and how will it evolve in the future?</a:t>
            </a:r>
          </a:p>
          <a:p>
            <a:pPr marL="0" indent="0">
              <a:buNone/>
            </a:pPr>
            <a:r>
              <a:rPr lang="en-US"/>
              <a:t>2. What form of CRM is appropriate for our business now and in the future?</a:t>
            </a:r>
          </a:p>
          <a:p>
            <a:pPr marL="0" indent="0">
              <a:buNone/>
            </a:pPr>
            <a:r>
              <a:rPr lang="en-US"/>
              <a:t>3. What IT infrastructure do we have and what do we need to support the future organisation needs?</a:t>
            </a:r>
          </a:p>
          <a:p>
            <a:pPr marL="0" indent="0">
              <a:buNone/>
            </a:pPr>
            <a:r>
              <a:rPr lang="en-US"/>
              <a:t>4. What vendors and partners do we need to choose?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2.27.1. PROCESS </a:t>
            </a:r>
            <a:r>
              <a:rPr lang="en-US" dirty="0"/>
              <a:t>TO IMPLEMENT CRM</a:t>
            </a:r>
          </a:p>
        </p:txBody>
      </p:sp>
      <p:graphicFrame>
        <p:nvGraphicFramePr>
          <p:cNvPr id="4" name="Content Placeholder 3"/>
          <p:cNvGraphicFramePr>
            <a:graphicFrameLocks/>
          </p:cNvGraphicFramePr>
          <p:nvPr>
            <p:ph idx="1"/>
          </p:nvPr>
        </p:nvGraphicFramePr>
        <p:xfrm>
          <a:off x="1033145" y="1524635"/>
          <a:ext cx="7146925" cy="4109720"/>
        </p:xfrm>
        <a:graphic>
          <a:graphicData uri="http://schemas.openxmlformats.org/presentationml/2006/ole">
            <p:oleObj spid="_x0000_s1026" r:id="rId3" imgW="5020376" imgH="3067478" progId="PBrush">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2.28. STRATEGICALLY </a:t>
            </a:r>
            <a:r>
              <a:rPr lang="en-US" dirty="0">
                <a:sym typeface="+mn-ea"/>
              </a:rPr>
              <a:t>SIGNIFICANT CUSTOMERS </a:t>
            </a:r>
            <a:endParaRPr lang="en-US" dirty="0"/>
          </a:p>
        </p:txBody>
      </p:sp>
      <p:sp>
        <p:nvSpPr>
          <p:cNvPr id="3" name="Content Placeholder 2"/>
          <p:cNvSpPr>
            <a:spLocks noGrp="1"/>
          </p:cNvSpPr>
          <p:nvPr>
            <p:ph idx="1"/>
          </p:nvPr>
        </p:nvSpPr>
        <p:spPr/>
        <p:txBody>
          <a:bodyPr/>
          <a:lstStyle/>
          <a:p>
            <a:pPr marL="285750" indent="-285750">
              <a:buFont typeface="Wingdings" panose="05000000000000000000" charset="0"/>
              <a:buChar char="Ø"/>
            </a:pPr>
            <a:r>
              <a:rPr lang="en-US"/>
              <a:t>Customer relationship management focuses on strategically significant markets. Not all customers are equally important.</a:t>
            </a:r>
          </a:p>
          <a:p>
            <a:pPr marL="0" indent="0">
              <a:buFont typeface="Wingdings" panose="05000000000000000000" charset="0"/>
              <a:buNone/>
            </a:pPr>
            <a:endParaRPr lang="en-US"/>
          </a:p>
          <a:p>
            <a:pPr marL="285750" indent="-285750">
              <a:buFont typeface="Wingdings" panose="05000000000000000000" charset="0"/>
              <a:buChar char="Ø"/>
            </a:pPr>
            <a:r>
              <a:rPr lang="en-US"/>
              <a:t>Therefore, relationships should be built with customers that are likely to provide value for services.</a:t>
            </a:r>
          </a:p>
          <a:p>
            <a:pPr marL="0" indent="0">
              <a:buNone/>
            </a:pPr>
            <a:endParaRPr lang="en-US"/>
          </a:p>
          <a:p>
            <a:pPr marL="285750" indent="-285750">
              <a:buFont typeface="Wingdings" panose="05000000000000000000" charset="0"/>
              <a:buChar char="Ø"/>
            </a:pPr>
            <a:r>
              <a:rPr lang="en-US"/>
              <a:t>Building relationships with customers that will provide little value could result in a loss of time, staff and financial resources.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2.28.1. IDENTIFICATION </a:t>
            </a:r>
            <a:r>
              <a:rPr lang="en-US" dirty="0">
                <a:sym typeface="+mn-ea"/>
              </a:rPr>
              <a:t>OF STRATEGICALLY SIGNIFICANT CUSTOMER </a:t>
            </a:r>
            <a:endParaRPr lang="en-US" dirty="0"/>
          </a:p>
        </p:txBody>
      </p:sp>
      <p:sp>
        <p:nvSpPr>
          <p:cNvPr id="3" name="Content Placeholder 2"/>
          <p:cNvSpPr>
            <a:spLocks noGrp="1"/>
          </p:cNvSpPr>
          <p:nvPr>
            <p:ph idx="1"/>
          </p:nvPr>
        </p:nvSpPr>
        <p:spPr/>
        <p:txBody>
          <a:bodyPr/>
          <a:lstStyle/>
          <a:p>
            <a:pPr marL="0" indent="0">
              <a:buNone/>
            </a:pPr>
            <a:r>
              <a:rPr lang="en-US"/>
              <a:t>Strategically significant customers need to satisfy at least one of </a:t>
            </a:r>
            <a:r>
              <a:rPr lang="en-US" b="1" u="sng"/>
              <a:t>three</a:t>
            </a:r>
            <a:r>
              <a:rPr lang="en-US"/>
              <a:t> conditions : </a:t>
            </a:r>
          </a:p>
          <a:p>
            <a:pPr marL="285750" indent="-285750"/>
            <a:r>
              <a:rPr lang="en-US"/>
              <a:t>Customers with high life-time values (i.e. customers that will repeatedly use the service in the long-term e.g. Nurses in a hospital library) </a:t>
            </a:r>
          </a:p>
          <a:p>
            <a:pPr marL="0" indent="0">
              <a:buNone/>
            </a:pPr>
            <a:endParaRPr lang="en-US"/>
          </a:p>
          <a:p>
            <a:pPr marL="285750" indent="-285750"/>
            <a:r>
              <a:rPr lang="en-US"/>
              <a:t>Customers who serve as benchmarks for other customers e.g. In a hospital library consultants who teach on academic courses </a:t>
            </a:r>
          </a:p>
          <a:p>
            <a:pPr marL="0" indent="0">
              <a:buNone/>
            </a:pPr>
            <a:endParaRPr lang="en-US"/>
          </a:p>
          <a:p>
            <a:pPr marL="285750" indent="-285750"/>
            <a:r>
              <a:rPr lang="en-US"/>
              <a:t>Customers who inspire change in the supplier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2.29. INFORMATION </a:t>
            </a:r>
            <a:r>
              <a:rPr lang="en-US" dirty="0">
                <a:sym typeface="+mn-ea"/>
              </a:rPr>
              <a:t>TECHNOLOGY AND CRM </a:t>
            </a:r>
            <a:endParaRPr lang="en-US" dirty="0"/>
          </a:p>
        </p:txBody>
      </p:sp>
      <p:sp>
        <p:nvSpPr>
          <p:cNvPr id="3" name="Content Placeholder 2"/>
          <p:cNvSpPr>
            <a:spLocks noGrp="1"/>
          </p:cNvSpPr>
          <p:nvPr>
            <p:ph idx="1"/>
          </p:nvPr>
        </p:nvSpPr>
        <p:spPr>
          <a:xfrm>
            <a:off x="677545" y="1590675"/>
            <a:ext cx="8596630" cy="4450715"/>
          </a:xfrm>
        </p:spPr>
        <p:txBody>
          <a:bodyPr>
            <a:normAutofit fontScale="92500" lnSpcReduction="10000"/>
          </a:bodyPr>
          <a:lstStyle/>
          <a:p>
            <a:pPr marL="285750" indent="-285750"/>
            <a:r>
              <a:rPr lang="en-US"/>
              <a:t>Technology plays a pivotal role in CRM. </a:t>
            </a:r>
          </a:p>
          <a:p>
            <a:pPr marL="0" indent="0">
              <a:buNone/>
            </a:pPr>
            <a:endParaRPr lang="en-US"/>
          </a:p>
          <a:p>
            <a:pPr marL="285750" indent="-285750"/>
            <a:r>
              <a:rPr lang="en-US"/>
              <a:t>Technological approaches involving the use of databases, data mining and one-to-one marketing can assist organisations to increase customer value and their own profitability.</a:t>
            </a:r>
          </a:p>
          <a:p>
            <a:pPr marL="0" indent="0">
              <a:buNone/>
            </a:pPr>
            <a:endParaRPr lang="en-US"/>
          </a:p>
          <a:p>
            <a:pPr marL="285750" indent="-285750"/>
            <a:r>
              <a:rPr lang="en-US"/>
              <a:t>This type of technology can be used to keep a record of customers names and contact details in addition to their history of buying products or using services.</a:t>
            </a:r>
          </a:p>
          <a:p>
            <a:pPr marL="0" indent="0">
              <a:buNone/>
            </a:pPr>
            <a:endParaRPr lang="en-US"/>
          </a:p>
          <a:p>
            <a:pPr marL="285750" indent="-285750"/>
            <a:r>
              <a:rPr lang="en-US"/>
              <a:t> This information can be used to target customers in a personalised way and offer them services to meet their specific needs.</a:t>
            </a:r>
          </a:p>
          <a:p>
            <a:pPr marL="0" indent="0">
              <a:buNone/>
            </a:pPr>
            <a:endParaRPr lang="en-US"/>
          </a:p>
          <a:p>
            <a:pPr marL="285750" indent="-285750"/>
            <a:r>
              <a:rPr lang="en-US"/>
              <a:t>This personalised communication provides value for the customer and increases customers loyalty to the provider.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59961" cy="1320800"/>
          </a:xfrm>
        </p:spPr>
        <p:txBody>
          <a:bodyPr>
            <a:normAutofit fontScale="90000"/>
          </a:bodyPr>
          <a:lstStyle/>
          <a:p>
            <a:r>
              <a:rPr lang="en-US" dirty="0" smtClean="0">
                <a:sym typeface="+mn-ea"/>
              </a:rPr>
              <a:t>2.29.1. INFORMATION </a:t>
            </a:r>
            <a:r>
              <a:rPr lang="en-US" dirty="0">
                <a:sym typeface="+mn-ea"/>
              </a:rPr>
              <a:t>TECHNOLOGY AND CRM :</a:t>
            </a:r>
            <a:r>
              <a:rPr lang="en-US" dirty="0"/>
              <a:t/>
            </a:r>
            <a:br>
              <a:rPr lang="en-US" dirty="0"/>
            </a:br>
            <a:r>
              <a:rPr lang="en-US" dirty="0">
                <a:sym typeface="+mn-ea"/>
              </a:rPr>
              <a:t>EXAMPLES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a:t>Loyalty cards</a:t>
            </a:r>
          </a:p>
          <a:p>
            <a:r>
              <a:rPr lang="en-US"/>
              <a:t>The primary role of a retailer loyalty card is to gather dataabout customers. This in turn leads to customercomprehension and cost insights (e.g. customer retentionrates at different spending levels, response rates to offers,new customer conversion rates, and where money is beingwasted on circulars), followed by appropriate marketingaction and follow-up analysis.</a:t>
            </a:r>
          </a:p>
          <a:p>
            <a:pPr marL="0" indent="0">
              <a:buNone/>
            </a:pPr>
            <a:endParaRPr lang="en-US"/>
          </a:p>
          <a:p>
            <a:pPr marL="0" indent="0">
              <a:buNone/>
            </a:pPr>
            <a:r>
              <a:rPr lang="en-US" b="1"/>
              <a:t>CRM software</a:t>
            </a:r>
          </a:p>
          <a:p>
            <a:pPr marL="285750" indent="-285750"/>
            <a:r>
              <a:rPr lang="en-US"/>
              <a:t>“Front office” solutions : Many call centres use CRM software to store all of theircustomers details. When a customer calls, the system can be used toretrieve and store information relevant to the customer. By serving thecustomer quickly and efficiently, and also keeping all information on acustomer in one place, a company aims to make cost savings, and alsoencourage new customers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Social Issue in Marketing </a:t>
            </a:r>
            <a:endParaRPr lang="en-US" dirty="0"/>
          </a:p>
        </p:txBody>
      </p:sp>
      <p:sp>
        <p:nvSpPr>
          <p:cNvPr id="3" name="Content Placeholder 2"/>
          <p:cNvSpPr>
            <a:spLocks noGrp="1"/>
          </p:cNvSpPr>
          <p:nvPr>
            <p:ph idx="1"/>
          </p:nvPr>
        </p:nvSpPr>
        <p:spPr/>
        <p:txBody>
          <a:bodyPr/>
          <a:lstStyle/>
          <a:p>
            <a:pPr>
              <a:buNone/>
            </a:pPr>
            <a:r>
              <a:rPr lang="en-US" dirty="0" smtClean="0"/>
              <a:t>	The two major social issues in marketing. </a:t>
            </a:r>
          </a:p>
          <a:p>
            <a:pPr>
              <a:buNone/>
            </a:pPr>
            <a:endParaRPr lang="en-US" dirty="0" smtClean="0"/>
          </a:p>
          <a:p>
            <a:pPr>
              <a:buNone/>
            </a:pPr>
            <a:r>
              <a:rPr lang="en-US" dirty="0" smtClean="0"/>
              <a:t>	Current issues in marketing include marketing ethics and social responsibility. </a:t>
            </a:r>
          </a:p>
          <a:p>
            <a:pPr>
              <a:buNone/>
            </a:pPr>
            <a:r>
              <a:rPr lang="en-US" dirty="0" smtClean="0"/>
              <a:t>	Marketing ethics are the marketer's standards of conduct and moral values. </a:t>
            </a:r>
          </a:p>
          <a:p>
            <a:pPr>
              <a:buNone/>
            </a:pPr>
            <a:r>
              <a:rPr lang="en-US" dirty="0" smtClean="0"/>
              <a:t>	Social responsibility is the marketer's acceptance of the obligation to consider profit consumer satisfaction, and societal well&amp;-being of equal value in evaluating the performance of the firm.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2.30. FACE-TO-FACE </a:t>
            </a:r>
            <a:r>
              <a:rPr lang="en-US" dirty="0"/>
              <a:t>CRM</a:t>
            </a:r>
          </a:p>
        </p:txBody>
      </p:sp>
      <p:sp>
        <p:nvSpPr>
          <p:cNvPr id="3" name="Content Placeholder 2"/>
          <p:cNvSpPr>
            <a:spLocks noGrp="1"/>
          </p:cNvSpPr>
          <p:nvPr>
            <p:ph idx="1"/>
          </p:nvPr>
        </p:nvSpPr>
        <p:spPr>
          <a:xfrm>
            <a:off x="677545" y="1492885"/>
            <a:ext cx="8596630" cy="4548505"/>
          </a:xfrm>
        </p:spPr>
        <p:txBody>
          <a:bodyPr/>
          <a:lstStyle/>
          <a:p>
            <a:pPr marL="285750" indent="-285750"/>
            <a:r>
              <a:rPr lang="en-US"/>
              <a:t>CRM can also be carried out in face-to-face interactions without the use of technology.</a:t>
            </a:r>
          </a:p>
          <a:p>
            <a:pPr marL="285750" indent="-285750"/>
            <a:endParaRPr lang="en-US"/>
          </a:p>
          <a:p>
            <a:pPr marL="285750" indent="-285750"/>
            <a:r>
              <a:rPr lang="en-US"/>
              <a:t>Staff members often remember the names and favourite services/products of regular customers and use this information to create a personalised service for them.</a:t>
            </a:r>
          </a:p>
          <a:p>
            <a:pPr marL="285750" indent="-285750"/>
            <a:endParaRPr lang="en-US"/>
          </a:p>
          <a:p>
            <a:pPr marL="285750" indent="-285750"/>
            <a:r>
              <a:rPr lang="en-US"/>
              <a:t>For example, in a hospital library you will know the name of nurses that come in often and probably remember the area that they work in.</a:t>
            </a:r>
          </a:p>
          <a:p>
            <a:pPr marL="285750" indent="-285750"/>
            <a:endParaRPr lang="en-US"/>
          </a:p>
          <a:p>
            <a:pPr marL="285750" indent="-285750"/>
            <a:r>
              <a:rPr lang="en-US"/>
              <a:t>However, face-to-face CRM could prove less useful when organisations have a large number of customers as it would be more difficult to remember details about each of them.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2.31. BENEFITS </a:t>
            </a:r>
            <a:r>
              <a:rPr lang="en-US" dirty="0"/>
              <a:t>OF CRM</a:t>
            </a:r>
          </a:p>
        </p:txBody>
      </p:sp>
      <p:sp>
        <p:nvSpPr>
          <p:cNvPr id="3" name="Content Placeholder 2"/>
          <p:cNvSpPr>
            <a:spLocks noGrp="1"/>
          </p:cNvSpPr>
          <p:nvPr>
            <p:ph idx="1"/>
          </p:nvPr>
        </p:nvSpPr>
        <p:spPr>
          <a:xfrm>
            <a:off x="677545" y="1604645"/>
            <a:ext cx="8596630" cy="4436745"/>
          </a:xfrm>
        </p:spPr>
        <p:txBody>
          <a:bodyPr>
            <a:normAutofit lnSpcReduction="10000"/>
          </a:bodyPr>
          <a:lstStyle/>
          <a:p>
            <a:pPr marL="0" indent="0">
              <a:buNone/>
            </a:pPr>
            <a:r>
              <a:rPr lang="en-US"/>
              <a:t>Benefits of CRM include : </a:t>
            </a:r>
          </a:p>
          <a:p>
            <a:pPr marL="0" indent="0">
              <a:buNone/>
            </a:pPr>
            <a:r>
              <a:rPr lang="en-US"/>
              <a:t>1. Reduced costs, because the right things are being done (ie., effective and    	efficient operation). </a:t>
            </a:r>
          </a:p>
          <a:p>
            <a:pPr marL="0" indent="0">
              <a:buNone/>
            </a:pPr>
            <a:r>
              <a:rPr lang="en-US"/>
              <a:t>2. Increased customer satisfaction, because they are getting exactly what they 	want (ie. meeting and exceeding expectations).</a:t>
            </a:r>
          </a:p>
          <a:p>
            <a:pPr marL="0" indent="0">
              <a:buNone/>
            </a:pPr>
            <a:r>
              <a:rPr lang="en-US"/>
              <a:t>3. Ensuring that the focus of the organisation is external. </a:t>
            </a:r>
          </a:p>
          <a:p>
            <a:pPr marL="0" indent="0">
              <a:buNone/>
            </a:pPr>
            <a:r>
              <a:rPr lang="en-US"/>
              <a:t>4. Growth in numbers of customers. </a:t>
            </a:r>
          </a:p>
          <a:p>
            <a:pPr marL="0" indent="0">
              <a:buNone/>
            </a:pPr>
            <a:endParaRPr lang="en-US"/>
          </a:p>
          <a:p>
            <a:pPr marL="285750" indent="-285750">
              <a:buFont typeface="Wingdings" panose="05000000000000000000" charset="0"/>
              <a:buChar char="Ø"/>
            </a:pPr>
            <a:r>
              <a:rPr lang="en-US"/>
              <a:t>Maximisation of opportunities (eg. increased services, referrals, etc.)</a:t>
            </a:r>
          </a:p>
          <a:p>
            <a:pPr marL="285750" indent="-285750">
              <a:buFont typeface="Wingdings" panose="05000000000000000000" charset="0"/>
              <a:buChar char="Ø"/>
            </a:pPr>
            <a:r>
              <a:rPr lang="en-US"/>
              <a:t>Increased access to a source of market and competitor information.</a:t>
            </a:r>
          </a:p>
          <a:p>
            <a:pPr marL="285750" indent="-285750">
              <a:buFont typeface="Wingdings" panose="05000000000000000000" charset="0"/>
              <a:buChar char="Ø"/>
            </a:pPr>
            <a:r>
              <a:rPr lang="en-US"/>
              <a:t>Highlighting poor operational processes</a:t>
            </a:r>
          </a:p>
          <a:p>
            <a:pPr marL="285750" indent="-285750">
              <a:buFont typeface="Wingdings" panose="05000000000000000000" charset="0"/>
              <a:buChar char="Ø"/>
            </a:pPr>
            <a:r>
              <a:rPr lang="en-US"/>
              <a:t>Long term profitability and sustainability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2.32. CRM </a:t>
            </a:r>
            <a:r>
              <a:rPr lang="en-US" dirty="0">
                <a:sym typeface="+mn-ea"/>
              </a:rPr>
              <a:t>Limitations</a:t>
            </a:r>
            <a:endParaRPr lang="en-US" dirty="0"/>
          </a:p>
        </p:txBody>
      </p:sp>
      <p:sp>
        <p:nvSpPr>
          <p:cNvPr id="3" name="Content Placeholder 2"/>
          <p:cNvSpPr>
            <a:spLocks noGrp="1"/>
          </p:cNvSpPr>
          <p:nvPr>
            <p:ph idx="1"/>
          </p:nvPr>
        </p:nvSpPr>
        <p:spPr>
          <a:xfrm>
            <a:off x="677545" y="1521460"/>
            <a:ext cx="8596630" cy="4519930"/>
          </a:xfrm>
        </p:spPr>
        <p:txBody>
          <a:bodyPr/>
          <a:lstStyle/>
          <a:p>
            <a:pPr marL="285750" indent="-285750"/>
            <a:r>
              <a:rPr lang="en-US"/>
              <a:t>Not feasible for every market and customers </a:t>
            </a:r>
          </a:p>
          <a:p>
            <a:pPr marL="285750" indent="-285750"/>
            <a:endParaRPr lang="en-US"/>
          </a:p>
          <a:p>
            <a:pPr marL="285750" indent="-285750"/>
            <a:r>
              <a:rPr lang="en-US"/>
              <a:t>customers don’t want to be committed to every brand/relationship </a:t>
            </a:r>
          </a:p>
          <a:p>
            <a:pPr marL="285750" indent="-285750"/>
            <a:endParaRPr lang="en-US"/>
          </a:p>
          <a:p>
            <a:pPr marL="285750" indent="-285750"/>
            <a:r>
              <a:rPr lang="en-US"/>
              <a:t>Not feasible for low-involvement, habitual purchasing in B2B or B2C</a:t>
            </a:r>
          </a:p>
          <a:p>
            <a:pPr marL="285750" indent="-285750"/>
            <a:endParaRPr lang="en-US"/>
          </a:p>
          <a:p>
            <a:pPr marL="285750" indent="-285750"/>
            <a:r>
              <a:rPr lang="en-US"/>
              <a:t>Some markets/customers may have low “personalization potential”.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2.33. Reasons </a:t>
            </a:r>
            <a:r>
              <a:rPr lang="en-US" dirty="0">
                <a:sym typeface="+mn-ea"/>
              </a:rPr>
              <a:t>for Failure of CRM</a:t>
            </a:r>
            <a:endParaRPr lang="en-US" dirty="0"/>
          </a:p>
        </p:txBody>
      </p:sp>
      <p:sp>
        <p:nvSpPr>
          <p:cNvPr id="3" name="Content Placeholder 2"/>
          <p:cNvSpPr>
            <a:spLocks noGrp="1"/>
          </p:cNvSpPr>
          <p:nvPr>
            <p:ph idx="1"/>
          </p:nvPr>
        </p:nvSpPr>
        <p:spPr>
          <a:xfrm>
            <a:off x="677545" y="1354455"/>
            <a:ext cx="8596630" cy="4686935"/>
          </a:xfrm>
        </p:spPr>
        <p:txBody>
          <a:bodyPr>
            <a:normAutofit lnSpcReduction="10000"/>
          </a:bodyPr>
          <a:lstStyle/>
          <a:p>
            <a:pPr marL="0" indent="0">
              <a:buNone/>
            </a:pPr>
            <a:r>
              <a:rPr lang="en-US" b="1"/>
              <a:t>CRM Strategy not clear </a:t>
            </a:r>
          </a:p>
          <a:p>
            <a:pPr marL="285750" indent="-285750"/>
            <a:r>
              <a:rPr lang="en-US"/>
              <a:t>CRM strategy and vision need to define what customers experience at each touch point, and how will they be handled at each touch point. The vision needs to be clear to everyone. </a:t>
            </a:r>
          </a:p>
          <a:p>
            <a:pPr marL="285750" indent="-285750"/>
            <a:r>
              <a:rPr lang="en-US"/>
              <a:t>Implementation was limited to software installation </a:t>
            </a:r>
          </a:p>
          <a:p>
            <a:pPr marL="285750" indent="-285750"/>
            <a:r>
              <a:rPr lang="en-US"/>
              <a:t>Inadequate motivations for employees to learn, provide input, and take full advantage of the information systems.</a:t>
            </a:r>
          </a:p>
          <a:p>
            <a:pPr marL="285750" indent="-285750"/>
            <a:endParaRPr lang="en-US"/>
          </a:p>
          <a:p>
            <a:pPr marL="0" indent="0">
              <a:buNone/>
            </a:pPr>
            <a:r>
              <a:rPr lang="en-US" b="1"/>
              <a:t>Technology Errors </a:t>
            </a:r>
          </a:p>
          <a:p>
            <a:pPr marL="285750" indent="-285750"/>
            <a:r>
              <a:rPr lang="en-US"/>
              <a:t>Customer data is in more places than expected. Different CRM solutions are in place but do not work well together.</a:t>
            </a:r>
          </a:p>
          <a:p>
            <a:pPr marL="0" indent="0">
              <a:buNone/>
            </a:pPr>
            <a:r>
              <a:rPr lang="en-US" b="1"/>
              <a:t>People errors </a:t>
            </a:r>
          </a:p>
          <a:p>
            <a:pPr marL="285750" indent="-285750"/>
            <a:r>
              <a:rPr lang="en-US"/>
              <a:t>Introducing CRM to hundreds of employees at a time. Changing the system, but not the people.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2.34. Conclusion </a:t>
            </a:r>
            <a:endParaRPr lang="en-US" dirty="0"/>
          </a:p>
        </p:txBody>
      </p:sp>
      <p:sp>
        <p:nvSpPr>
          <p:cNvPr id="3" name="Content Placeholder 2"/>
          <p:cNvSpPr>
            <a:spLocks noGrp="1"/>
          </p:cNvSpPr>
          <p:nvPr>
            <p:ph idx="1"/>
          </p:nvPr>
        </p:nvSpPr>
        <p:spPr>
          <a:xfrm>
            <a:off x="677545" y="1492885"/>
            <a:ext cx="8596630" cy="4548505"/>
          </a:xfrm>
        </p:spPr>
        <p:txBody>
          <a:bodyPr/>
          <a:lstStyle/>
          <a:p>
            <a:endParaRPr lang="en-US" dirty="0"/>
          </a:p>
          <a:p>
            <a:r>
              <a:rPr lang="en-US" dirty="0"/>
              <a:t>CRM is - to listen and learn, not tell and sell.</a:t>
            </a:r>
          </a:p>
          <a:p>
            <a:endParaRPr lang="en-US" dirty="0"/>
          </a:p>
          <a:p>
            <a:r>
              <a:rPr lang="en-US" dirty="0"/>
              <a:t>ECRM boosts the </a:t>
            </a:r>
            <a:r>
              <a:rPr lang="en-US" dirty="0" err="1"/>
              <a:t>enery</a:t>
            </a:r>
            <a:r>
              <a:rPr lang="en-US" dirty="0"/>
              <a:t> in company </a:t>
            </a:r>
          </a:p>
          <a:p>
            <a:endParaRPr lang="en-US" dirty="0"/>
          </a:p>
          <a:p>
            <a:r>
              <a:rPr lang="en-US" dirty="0"/>
              <a:t>Strong tool in retaining the customers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 RELATIONSHIP BONDS</a:t>
            </a:r>
            <a:endParaRPr lang="en-US" dirty="0"/>
          </a:p>
        </p:txBody>
      </p:sp>
      <p:sp>
        <p:nvSpPr>
          <p:cNvPr id="3" name="Content Placeholder 2"/>
          <p:cNvSpPr>
            <a:spLocks noGrp="1"/>
          </p:cNvSpPr>
          <p:nvPr>
            <p:ph idx="1"/>
          </p:nvPr>
        </p:nvSpPr>
        <p:spPr/>
        <p:txBody>
          <a:bodyPr/>
          <a:lstStyle/>
          <a:p>
            <a:r>
              <a:rPr lang="en-US" dirty="0" smtClean="0"/>
              <a:t>Switching barriers tend to serve as constraints that keep customers from switching because they “have to” (being forced). </a:t>
            </a:r>
          </a:p>
          <a:p>
            <a:r>
              <a:rPr lang="en-US" dirty="0" smtClean="0"/>
              <a:t>There can be strategies for the firms which encourage the customers to remain in</a:t>
            </a:r>
          </a:p>
          <a:p>
            <a:r>
              <a:rPr lang="en-US" dirty="0" smtClean="0"/>
              <a:t>Each of these levels of strategy results in tying the customer a little closer to the firm. </a:t>
            </a:r>
          </a:p>
          <a:p>
            <a:r>
              <a:rPr lang="en-US" dirty="0" smtClean="0"/>
              <a:t>Also, the potential for sustained competitive advantage increases in each step. </a:t>
            </a:r>
          </a:p>
          <a:p>
            <a:r>
              <a:rPr lang="en-US" dirty="0" smtClean="0"/>
              <a:t>They are divided into four levels one each for Financial, Social, and Customization and Structural Bonds.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The Marketing Concept</a:t>
            </a:r>
            <a:endParaRPr lang="en-US" dirty="0"/>
          </a:p>
        </p:txBody>
      </p:sp>
      <p:sp>
        <p:nvSpPr>
          <p:cNvPr id="3" name="Content Placeholder 2"/>
          <p:cNvSpPr>
            <a:spLocks noGrp="1"/>
          </p:cNvSpPr>
          <p:nvPr>
            <p:ph idx="1"/>
          </p:nvPr>
        </p:nvSpPr>
        <p:spPr/>
        <p:txBody>
          <a:bodyPr/>
          <a:lstStyle/>
          <a:p>
            <a:pPr>
              <a:buNone/>
            </a:pPr>
            <a:r>
              <a:rPr lang="en-US" dirty="0" smtClean="0"/>
              <a:t>	The marketing concept holds that the key to achieving organizational goals consists of being more effective than competitors in integrating marketing activities toward determining and satisfying the needs and wants of target markets.</a:t>
            </a:r>
          </a:p>
          <a:p>
            <a:pPr>
              <a:buNone/>
            </a:pPr>
            <a:endParaRPr lang="en-US" dirty="0" smtClean="0"/>
          </a:p>
          <a:p>
            <a:pPr>
              <a:buNone/>
            </a:pPr>
            <a:r>
              <a:rPr lang="en-US" dirty="0" smtClean="0"/>
              <a:t>	The marketing concept rests on four pillars: </a:t>
            </a:r>
          </a:p>
          <a:p>
            <a:pPr lvl="1"/>
            <a:r>
              <a:rPr lang="en-US" dirty="0" smtClean="0"/>
              <a:t>Target market, </a:t>
            </a:r>
          </a:p>
          <a:p>
            <a:pPr lvl="1"/>
            <a:r>
              <a:rPr lang="en-US" dirty="0" smtClean="0"/>
              <a:t>Customer needs, </a:t>
            </a:r>
          </a:p>
          <a:p>
            <a:pPr lvl="1"/>
            <a:r>
              <a:rPr lang="en-US" dirty="0" smtClean="0"/>
              <a:t>Integrated marketing, and </a:t>
            </a:r>
          </a:p>
          <a:p>
            <a:pPr lvl="1"/>
            <a:r>
              <a:rPr lang="en-US" dirty="0" smtClean="0"/>
              <a:t>Profitability.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Marketing Concept</a:t>
            </a:r>
            <a:endParaRPr lang="en-US" dirty="0"/>
          </a:p>
        </p:txBody>
      </p:sp>
      <p:sp>
        <p:nvSpPr>
          <p:cNvPr id="3" name="Content Placeholder 2"/>
          <p:cNvSpPr>
            <a:spLocks noGrp="1"/>
          </p:cNvSpPr>
          <p:nvPr>
            <p:ph idx="1"/>
          </p:nvPr>
        </p:nvSpPr>
        <p:spPr/>
        <p:txBody>
          <a:bodyPr/>
          <a:lstStyle/>
          <a:p>
            <a:r>
              <a:rPr lang="en-US" dirty="0" smtClean="0"/>
              <a:t>Target market </a:t>
            </a:r>
          </a:p>
          <a:p>
            <a:pPr lvl="1"/>
            <a:r>
              <a:rPr lang="en-US" dirty="0" smtClean="0"/>
              <a:t>No company can operate in every market and satisfy every need. Nor can it always do a good job within one broad market.</a:t>
            </a:r>
          </a:p>
          <a:p>
            <a:r>
              <a:rPr lang="en-US" dirty="0" smtClean="0"/>
              <a:t>Customer needs</a:t>
            </a:r>
          </a:p>
          <a:p>
            <a:pPr lvl="1"/>
            <a:r>
              <a:rPr lang="en-US" dirty="0" smtClean="0"/>
              <a:t>Marketing is about meeting needs of target markets profitably. The key to professional marketing is to understand their customers’ real needs and meet them better than any competitor can. Some marketers draw a distinction between responsive marketing and creative marketing. A responsive marketer finds a stated need and fills it. A creative marketer discovers and produces solutions that customer did not ask for but to which they enthusiastically respond.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Marketing Concept</a:t>
            </a:r>
            <a:endParaRPr lang="en-US" dirty="0"/>
          </a:p>
        </p:txBody>
      </p:sp>
      <p:sp>
        <p:nvSpPr>
          <p:cNvPr id="3" name="Content Placeholder 2"/>
          <p:cNvSpPr>
            <a:spLocks noGrp="1"/>
          </p:cNvSpPr>
          <p:nvPr>
            <p:ph idx="1"/>
          </p:nvPr>
        </p:nvSpPr>
        <p:spPr>
          <a:xfrm>
            <a:off x="677334" y="1685109"/>
            <a:ext cx="8596668" cy="4356253"/>
          </a:xfrm>
        </p:spPr>
        <p:txBody>
          <a:bodyPr>
            <a:normAutofit fontScale="92500" lnSpcReduction="20000"/>
          </a:bodyPr>
          <a:lstStyle/>
          <a:p>
            <a:r>
              <a:rPr lang="en-US" dirty="0" smtClean="0"/>
              <a:t>Integrated Marketing </a:t>
            </a:r>
          </a:p>
          <a:p>
            <a:pPr lvl="1"/>
            <a:r>
              <a:rPr lang="en-US" dirty="0" smtClean="0"/>
              <a:t>When all the company’s departments work together to serve the customer’s interests, the result is integrated marketing. Integrated marketing takes on two levels. First, the various marketing functions-sales force, advertising, product management, marketing research, and so on – must work together. </a:t>
            </a:r>
          </a:p>
          <a:p>
            <a:pPr lvl="1">
              <a:buNone/>
            </a:pPr>
            <a:r>
              <a:rPr lang="en-US" dirty="0" smtClean="0"/>
              <a:t>	Second must be well coordinated with other company departments. The company is doing proper marketing only when all employees appreciate their impact on customer satisfaction. To foster teamwork among all departments, the company carries out internal marketing as well as external marketing. External marketing is marketing directed at people outside the company. Internal marketing is the task of successfully hiring, training, and motivating employees who want to serve the customers well. In fact internal marketing must precede external marketing. It makes no sense to promise excellent service before the company’s staff is ready to provide excellent service. </a:t>
            </a:r>
          </a:p>
          <a:p>
            <a:r>
              <a:rPr lang="en-US" dirty="0" smtClean="0"/>
              <a:t>Profitability </a:t>
            </a:r>
          </a:p>
          <a:p>
            <a:pPr lvl="1"/>
            <a:r>
              <a:rPr lang="en-US" dirty="0" smtClean="0"/>
              <a:t>The ultimate purpose of the marketing concept is to help organizations achieve their goals. In the case of private firms, the major goal is profit. Marketing managers have to provide value to the customer and profits to the organization. Marketing managers have to evaluate the profitability of all alternative marketing strategies and decisions and choose most profitable decisions for long-term survival and growth of the firm. </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907</TotalTime>
  <Words>4275</Words>
  <Application>Microsoft Office PowerPoint</Application>
  <PresentationFormat>Произвольный</PresentationFormat>
  <Paragraphs>433</Paragraphs>
  <Slides>65</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65</vt:i4>
      </vt:variant>
    </vt:vector>
  </HeadingPairs>
  <TitlesOfParts>
    <vt:vector size="67" baseType="lpstr">
      <vt:lpstr>Facet</vt:lpstr>
      <vt:lpstr>Paintbrush Picture</vt:lpstr>
      <vt:lpstr>2.0. Essentials of Marketing and Customer Relationship</vt:lpstr>
      <vt:lpstr>2.0. Introduction to Marketing</vt:lpstr>
      <vt:lpstr>2.1. Marketing in society </vt:lpstr>
      <vt:lpstr>Marketing in society</vt:lpstr>
      <vt:lpstr>Marketing in society</vt:lpstr>
      <vt:lpstr>2.2. Social Issue in Marketing </vt:lpstr>
      <vt:lpstr>2.3. The Marketing Concept</vt:lpstr>
      <vt:lpstr>The Marketing Concept</vt:lpstr>
      <vt:lpstr>The Marketing Concept</vt:lpstr>
      <vt:lpstr>2.4. The Concept of Sales</vt:lpstr>
      <vt:lpstr>2.5. Relationship between Business, Marketing and Sales</vt:lpstr>
      <vt:lpstr>2.6. Basic Functions of Marketing</vt:lpstr>
      <vt:lpstr>Basic Functions of Marketing</vt:lpstr>
      <vt:lpstr>Basic Functions of Marketing</vt:lpstr>
      <vt:lpstr>Basic Functions of Marketing</vt:lpstr>
      <vt:lpstr>Basic Functions of Marketing</vt:lpstr>
      <vt:lpstr>2.7. Market Information‘s </vt:lpstr>
      <vt:lpstr>2.8. Lead Management</vt:lpstr>
      <vt:lpstr>2.9. S.W.O.T Analysis</vt:lpstr>
      <vt:lpstr>2.9.1.Components of SWOT Analysis </vt:lpstr>
      <vt:lpstr>2.9.1.1. Strengths</vt:lpstr>
      <vt:lpstr>2.9.1.2. Weakness </vt:lpstr>
      <vt:lpstr>2.9.1.3. Opportunities </vt:lpstr>
      <vt:lpstr>2.9.1.4. Threats </vt:lpstr>
      <vt:lpstr>2.10. PESTLE Analysis</vt:lpstr>
      <vt:lpstr>2.10.1. Importance of PESTLE Analysis </vt:lpstr>
      <vt:lpstr>2.10.2. Political Variables  </vt:lpstr>
      <vt:lpstr>2.10.3. Economic Variables </vt:lpstr>
      <vt:lpstr>2.10.4. Social and Cultural Variables </vt:lpstr>
      <vt:lpstr>2.10.5. Technological Variables </vt:lpstr>
      <vt:lpstr>2.10.6. Environmental Variables </vt:lpstr>
      <vt:lpstr>2.11. Model for making marketing decisions</vt:lpstr>
      <vt:lpstr>2.12. Consumer Behavior</vt:lpstr>
      <vt:lpstr>2.13. Key Terms used in marketing</vt:lpstr>
      <vt:lpstr>Key Terms used in marketing</vt:lpstr>
      <vt:lpstr>2.14. Branding</vt:lpstr>
      <vt:lpstr>2.15. A Marketing Plan defines</vt:lpstr>
      <vt:lpstr>2.16. Risks Involved</vt:lpstr>
      <vt:lpstr>Risks Involved</vt:lpstr>
      <vt:lpstr>2.17. Marketing Mix</vt:lpstr>
      <vt:lpstr>2.17.1. 7 P’s in Marketing Mix</vt:lpstr>
      <vt:lpstr>7 P’s in Marketing Mix</vt:lpstr>
      <vt:lpstr>2.18. Relationship Value of Customers</vt:lpstr>
      <vt:lpstr>2.19. IMPORTANCE OF CUSTOMER LOYALTY TO A FIRM'S PROFITABILITY</vt:lpstr>
      <vt:lpstr>2.20. CRM Definitions</vt:lpstr>
      <vt:lpstr>2.21. Types of CRM </vt:lpstr>
      <vt:lpstr>Слайд 47</vt:lpstr>
      <vt:lpstr>2.22. THE PURPOSE OF CRM</vt:lpstr>
      <vt:lpstr>2.23. WHY IS CRM IMPORTANT?</vt:lpstr>
      <vt:lpstr>2.24. WHY DID CRM DEVELOP ?</vt:lpstr>
      <vt:lpstr>2.25. Goals of CRM</vt:lpstr>
      <vt:lpstr>Слайд 52</vt:lpstr>
      <vt:lpstr>2.26. WHAT DOES CRM INVOLVE ?</vt:lpstr>
      <vt:lpstr>2.27. IMPLEMENTING CRM</vt:lpstr>
      <vt:lpstr>2.27.1. PROCESS TO IMPLEMENT CRM</vt:lpstr>
      <vt:lpstr>2.28. STRATEGICALLY SIGNIFICANT CUSTOMERS </vt:lpstr>
      <vt:lpstr>2.28.1. IDENTIFICATION OF STRATEGICALLY SIGNIFICANT CUSTOMER </vt:lpstr>
      <vt:lpstr>2.29. INFORMATION TECHNOLOGY AND CRM </vt:lpstr>
      <vt:lpstr>2.29.1. INFORMATION TECHNOLOGY AND CRM : EXAMPLES</vt:lpstr>
      <vt:lpstr>2.30. FACE-TO-FACE CRM</vt:lpstr>
      <vt:lpstr>2.31. BENEFITS OF CRM</vt:lpstr>
      <vt:lpstr>2.32. CRM Limitations</vt:lpstr>
      <vt:lpstr>2.33. Reasons for Failure of CRM</vt:lpstr>
      <vt:lpstr>2.34. Conclusion </vt:lpstr>
      <vt:lpstr>2.35. RELATIONSHIP BONDS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19</cp:revision>
  <dcterms:created xsi:type="dcterms:W3CDTF">2017-03-22T11:34:53Z</dcterms:created>
  <dcterms:modified xsi:type="dcterms:W3CDTF">2017-04-18T10:13:51Z</dcterms:modified>
</cp:coreProperties>
</file>