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6" r:id="rId3"/>
    <p:sldId id="258" r:id="rId4"/>
    <p:sldId id="273" r:id="rId5"/>
    <p:sldId id="259" r:id="rId6"/>
    <p:sldId id="260" r:id="rId7"/>
    <p:sldId id="261" r:id="rId8"/>
    <p:sldId id="276" r:id="rId9"/>
    <p:sldId id="262" r:id="rId10"/>
    <p:sldId id="263" r:id="rId11"/>
    <p:sldId id="264" r:id="rId12"/>
    <p:sldId id="265" r:id="rId13"/>
    <p:sldId id="266" r:id="rId14"/>
    <p:sldId id="267" r:id="rId15"/>
    <p:sldId id="268" r:id="rId16"/>
    <p:sldId id="277" r:id="rId17"/>
    <p:sldId id="278" r:id="rId18"/>
    <p:sldId id="269" r:id="rId19"/>
    <p:sldId id="270" r:id="rId20"/>
    <p:sldId id="271" r:id="rId21"/>
    <p:sldId id="272"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9" d="100"/>
          <a:sy n="79" d="100"/>
        </p:scale>
        <p:origin x="-12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A3CD5C82-C4E8-4D36-8962-D97A2F6EA9F5}" type="datetimeFigureOut">
              <a:rPr lang="en-MY" smtClean="0"/>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A3CD5C82-C4E8-4D36-8962-D97A2F6EA9F5}" type="datetimeFigureOut">
              <a:rPr lang="en-MY" smtClean="0"/>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fld>
            <a:endParaRPr lang="en-MY"/>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MY" dirty="0" smtClean="0"/>
              <a:t>3.0 Accounting Fundamentals </a:t>
            </a:r>
            <a:endParaRPr lang="en-US" altLang="en-MY" dirty="0"/>
          </a:p>
        </p:txBody>
      </p:sp>
      <p:sp>
        <p:nvSpPr>
          <p:cNvPr id="3" name="Subtitle 2"/>
          <p:cNvSpPr>
            <a:spLocks noGrp="1"/>
          </p:cNvSpPr>
          <p:nvPr>
            <p:ph type="subTitle" idx="1"/>
          </p:nvPr>
        </p:nvSpPr>
        <p:spPr/>
        <p:txBody>
          <a:bodyPr/>
          <a:lstStyle/>
          <a:p>
            <a:r>
              <a:rPr lang="en-US" altLang="en-MY" dirty="0"/>
              <a:t>Executive Diploma in </a:t>
            </a:r>
            <a:r>
              <a:rPr lang="en-US" altLang="en-MY" dirty="0" smtClean="0"/>
              <a:t>Business and Hospitality </a:t>
            </a:r>
            <a:r>
              <a:rPr lang="en-US" altLang="en-MY" dirty="0"/>
              <a:t>Management </a:t>
            </a:r>
            <a:endParaRPr lang="en-US" altLang="en-MY"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Account</a:t>
            </a:r>
            <a:endParaRPr lang="en-US" dirty="0"/>
          </a:p>
        </p:txBody>
      </p:sp>
      <p:sp>
        <p:nvSpPr>
          <p:cNvPr id="3" name="Content Placeholder 2"/>
          <p:cNvSpPr>
            <a:spLocks noGrp="1"/>
          </p:cNvSpPr>
          <p:nvPr>
            <p:ph idx="1"/>
          </p:nvPr>
        </p:nvSpPr>
        <p:spPr>
          <a:xfrm>
            <a:off x="609600" y="1752600"/>
            <a:ext cx="10972800" cy="4525963"/>
          </a:xfrm>
        </p:spPr>
        <p:txBody>
          <a:bodyPr>
            <a:normAutofit/>
          </a:bodyPr>
          <a:lstStyle/>
          <a:p>
            <a:pPr>
              <a:buNone/>
            </a:pPr>
            <a:r>
              <a:rPr lang="en-US" dirty="0" smtClean="0"/>
              <a:t>(3) Personal Account</a:t>
            </a:r>
            <a:endParaRPr lang="en-US" dirty="0" smtClean="0"/>
          </a:p>
          <a:p>
            <a:pPr>
              <a:buNone/>
            </a:pPr>
            <a:r>
              <a:rPr lang="en-US" dirty="0" smtClean="0"/>
              <a:t>Principal for personal account is </a:t>
            </a:r>
            <a:endParaRPr lang="en-US" dirty="0" smtClean="0"/>
          </a:p>
          <a:p>
            <a:pPr>
              <a:buNone/>
            </a:pPr>
            <a:r>
              <a:rPr lang="en-US" b="1" dirty="0" smtClean="0"/>
              <a:t>Debit </a:t>
            </a:r>
            <a:r>
              <a:rPr lang="en-US" b="1" dirty="0"/>
              <a:t>The Receiver, Credit The </a:t>
            </a:r>
            <a:r>
              <a:rPr lang="en-US" b="1" dirty="0" smtClean="0"/>
              <a:t>Giver</a:t>
            </a:r>
            <a:endParaRPr lang="en-US" b="1" dirty="0" smtClean="0"/>
          </a:p>
          <a:p>
            <a:pPr>
              <a:buNone/>
            </a:pPr>
            <a:r>
              <a:rPr lang="en-US" dirty="0" smtClean="0"/>
              <a:t>    When </a:t>
            </a:r>
            <a:r>
              <a:rPr lang="en-US" dirty="0"/>
              <a:t>a person gives something to the organization, it becomes an inflow and therefore the person must be credit in the books of accounts. The converse of this is also true, which is why the receiver needs to be debited.</a:t>
            </a:r>
            <a:br>
              <a:rPr lang="en-US" dirty="0" smtClean="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dirty="0" smtClean="0"/>
              <a:t>Example of Double Entry`</a:t>
            </a:r>
            <a:endParaRPr lang="en-US" dirty="0"/>
          </a:p>
        </p:txBody>
      </p:sp>
      <p:sp>
        <p:nvSpPr>
          <p:cNvPr id="3" name="Content Placeholder 2"/>
          <p:cNvSpPr>
            <a:spLocks noGrp="1"/>
          </p:cNvSpPr>
          <p:nvPr>
            <p:ph idx="1"/>
          </p:nvPr>
        </p:nvSpPr>
        <p:spPr/>
        <p:txBody>
          <a:bodyPr/>
          <a:lstStyle/>
          <a:p>
            <a:pPr>
              <a:buNone/>
            </a:pPr>
            <a:r>
              <a:rPr lang="en-US" dirty="0" smtClean="0"/>
              <a:t>In double entry, </a:t>
            </a:r>
            <a:r>
              <a:rPr lang="en-US" dirty="0"/>
              <a:t>assets = liabilities + owner's equity</a:t>
            </a:r>
            <a:endParaRPr lang="en-US" dirty="0" smtClean="0"/>
          </a:p>
          <a:p>
            <a:pPr>
              <a:buNone/>
            </a:pPr>
            <a:r>
              <a:rPr lang="en-US" dirty="0" smtClean="0"/>
              <a:t>Example :You have Paid $ 1,000 to </a:t>
            </a:r>
            <a:r>
              <a:rPr lang="en-US" dirty="0" err="1" smtClean="0"/>
              <a:t>Mr.X</a:t>
            </a:r>
            <a:r>
              <a:rPr lang="en-US" dirty="0" smtClean="0"/>
              <a:t> on 1</a:t>
            </a:r>
            <a:r>
              <a:rPr lang="en-US" baseline="30000" dirty="0" smtClean="0"/>
              <a:t>st</a:t>
            </a:r>
            <a:r>
              <a:rPr lang="en-US" dirty="0" smtClean="0"/>
              <a:t> January ,2016</a:t>
            </a:r>
            <a:endParaRPr lang="en-US" dirty="0" smtClean="0"/>
          </a:p>
          <a:p>
            <a:pPr>
              <a:buNone/>
            </a:pPr>
            <a:r>
              <a:rPr lang="en-US" dirty="0" smtClean="0"/>
              <a:t>Then entry is as follow</a:t>
            </a:r>
            <a:endParaRPr lang="en-US" dirty="0" smtClean="0"/>
          </a:p>
          <a:p>
            <a:pPr>
              <a:buNone/>
            </a:pPr>
            <a:endParaRPr lang="en-US" dirty="0" smtClean="0"/>
          </a:p>
          <a:p>
            <a:pPr>
              <a:buNone/>
            </a:pPr>
            <a:endParaRPr lang="en-US" dirty="0" smtClean="0"/>
          </a:p>
          <a:p>
            <a:pPr>
              <a:buNone/>
            </a:pPr>
            <a:endParaRPr lang="en-US" dirty="0"/>
          </a:p>
        </p:txBody>
      </p:sp>
      <p:graphicFrame>
        <p:nvGraphicFramePr>
          <p:cNvPr id="5" name="Table 4"/>
          <p:cNvGraphicFramePr>
            <a:graphicFrameLocks noGrp="1"/>
          </p:cNvGraphicFramePr>
          <p:nvPr/>
        </p:nvGraphicFramePr>
        <p:xfrm>
          <a:off x="395605" y="3841116"/>
          <a:ext cx="9347200" cy="1278597"/>
        </p:xfrm>
        <a:graphic>
          <a:graphicData uri="http://schemas.openxmlformats.org/drawingml/2006/table">
            <a:tbl>
              <a:tblPr firstRow="1" bandRow="1">
                <a:tableStyleId>{5C22544A-7EE6-4342-B048-85BDC9FD1C3A}</a:tableStyleId>
              </a:tblPr>
              <a:tblGrid>
                <a:gridCol w="2260600"/>
                <a:gridCol w="2362200"/>
                <a:gridCol w="2362200"/>
                <a:gridCol w="2362200"/>
              </a:tblGrid>
              <a:tr h="365760">
                <a:tc>
                  <a:txBody>
                    <a:bodyPr/>
                    <a:lstStyle/>
                    <a:p>
                      <a:r>
                        <a:rPr lang="en-US" dirty="0" smtClean="0"/>
                        <a:t>Date</a:t>
                      </a:r>
                      <a:endParaRPr lang="en-US" dirty="0"/>
                    </a:p>
                  </a:txBody>
                  <a:tcPr marL="121920" marR="121920"/>
                </a:tc>
                <a:tc>
                  <a:txBody>
                    <a:bodyPr/>
                    <a:lstStyle/>
                    <a:p>
                      <a:r>
                        <a:rPr lang="en-US" dirty="0" smtClean="0"/>
                        <a:t>Description</a:t>
                      </a:r>
                      <a:endParaRPr lang="en-US" dirty="0"/>
                    </a:p>
                  </a:txBody>
                  <a:tcPr marL="121920" marR="121920"/>
                </a:tc>
                <a:tc>
                  <a:txBody>
                    <a:bodyPr/>
                    <a:lstStyle/>
                    <a:p>
                      <a:r>
                        <a:rPr lang="en-US" dirty="0" smtClean="0"/>
                        <a:t>Debit $</a:t>
                      </a:r>
                      <a:endParaRPr lang="en-US" dirty="0"/>
                    </a:p>
                  </a:txBody>
                  <a:tcPr marL="121920" marR="121920"/>
                </a:tc>
                <a:tc>
                  <a:txBody>
                    <a:bodyPr/>
                    <a:lstStyle/>
                    <a:p>
                      <a:r>
                        <a:rPr lang="en-US" dirty="0" smtClean="0"/>
                        <a:t>Credit $</a:t>
                      </a:r>
                      <a:endParaRPr lang="en-US" dirty="0"/>
                    </a:p>
                  </a:txBody>
                  <a:tcPr marL="121920" marR="121920"/>
                </a:tc>
              </a:tr>
              <a:tr h="259861">
                <a:tc>
                  <a:txBody>
                    <a:bodyPr/>
                    <a:lstStyle/>
                    <a:p>
                      <a:r>
                        <a:rPr lang="en-US" dirty="0" smtClean="0"/>
                        <a:t>1-1-2016</a:t>
                      </a:r>
                      <a:endParaRPr lang="en-US" dirty="0"/>
                    </a:p>
                  </a:txBody>
                  <a:tcPr marL="121920" marR="121920"/>
                </a:tc>
                <a:tc>
                  <a:txBody>
                    <a:bodyPr/>
                    <a:lstStyle/>
                    <a:p>
                      <a:r>
                        <a:rPr lang="en-US" dirty="0" err="1" smtClean="0"/>
                        <a:t>Mr</a:t>
                      </a:r>
                      <a:r>
                        <a:rPr lang="en-US" dirty="0" smtClean="0"/>
                        <a:t> X</a:t>
                      </a:r>
                      <a:endParaRPr lang="en-US" dirty="0"/>
                    </a:p>
                  </a:txBody>
                  <a:tcPr marL="121920" marR="121920"/>
                </a:tc>
                <a:tc>
                  <a:txBody>
                    <a:bodyPr/>
                    <a:lstStyle/>
                    <a:p>
                      <a:r>
                        <a:rPr lang="en-US" dirty="0" smtClean="0"/>
                        <a:t>1,000</a:t>
                      </a:r>
                      <a:endParaRPr lang="en-US" dirty="0"/>
                    </a:p>
                  </a:txBody>
                  <a:tcPr marL="121920" marR="121920"/>
                </a:tc>
                <a:tc>
                  <a:txBody>
                    <a:bodyPr/>
                    <a:lstStyle/>
                    <a:p>
                      <a:endParaRPr lang="en-US" dirty="0"/>
                    </a:p>
                  </a:txBody>
                  <a:tcPr marL="121920" marR="121920"/>
                </a:tc>
              </a:tr>
              <a:tr h="547077">
                <a:tc>
                  <a:txBody>
                    <a:bodyPr/>
                    <a:lstStyle/>
                    <a:p>
                      <a:endParaRPr lang="en-US" dirty="0"/>
                    </a:p>
                  </a:txBody>
                  <a:tcPr marL="121920" marR="121920"/>
                </a:tc>
                <a:tc>
                  <a:txBody>
                    <a:bodyPr/>
                    <a:lstStyle/>
                    <a:p>
                      <a:r>
                        <a:rPr lang="en-US" dirty="0" smtClean="0"/>
                        <a:t>To</a:t>
                      </a:r>
                      <a:r>
                        <a:rPr lang="en-US" baseline="0" dirty="0" smtClean="0"/>
                        <a:t> Cash</a:t>
                      </a:r>
                      <a:endParaRPr lang="en-US" dirty="0"/>
                    </a:p>
                  </a:txBody>
                  <a:tcPr marL="121920" marR="121920"/>
                </a:tc>
                <a:tc>
                  <a:txBody>
                    <a:bodyPr/>
                    <a:lstStyle/>
                    <a:p>
                      <a:endParaRPr lang="en-US" dirty="0"/>
                    </a:p>
                  </a:txBody>
                  <a:tcPr marL="121920" marR="121920"/>
                </a:tc>
                <a:tc>
                  <a:txBody>
                    <a:bodyPr/>
                    <a:lstStyle/>
                    <a:p>
                      <a:r>
                        <a:rPr lang="en-US" dirty="0" smtClean="0"/>
                        <a:t>1,000</a:t>
                      </a:r>
                      <a:endParaRPr lang="en-US" dirty="0"/>
                    </a:p>
                  </a:txBody>
                  <a:tcPr marL="121920" marR="12192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3.4 </a:t>
            </a:r>
            <a:r>
              <a:rPr lang="en-US" dirty="0" smtClean="0"/>
              <a:t>Three main statement</a:t>
            </a:r>
            <a:endParaRPr lang="en-US" dirty="0"/>
          </a:p>
        </p:txBody>
      </p:sp>
      <p:sp>
        <p:nvSpPr>
          <p:cNvPr id="3" name="Content Placeholder 2"/>
          <p:cNvSpPr>
            <a:spLocks noGrp="1"/>
          </p:cNvSpPr>
          <p:nvPr>
            <p:ph idx="1"/>
          </p:nvPr>
        </p:nvSpPr>
        <p:spPr>
          <a:xfrm>
            <a:off x="609600" y="1615440"/>
            <a:ext cx="10972800" cy="4709160"/>
          </a:xfrm>
        </p:spPr>
        <p:txBody>
          <a:bodyPr>
            <a:normAutofit/>
          </a:bodyPr>
          <a:lstStyle/>
          <a:p>
            <a:r>
              <a:rPr lang="en-US" dirty="0" smtClean="0"/>
              <a:t>During the period you record the various financial transaction by using three principal of the accounting and at the end of the period you will prepare following statement</a:t>
            </a:r>
            <a:endParaRPr lang="en-US" dirty="0" smtClean="0"/>
          </a:p>
          <a:p>
            <a:pPr>
              <a:buNone/>
            </a:pPr>
            <a:r>
              <a:rPr lang="en-US" dirty="0" smtClean="0"/>
              <a:t>   ( mention below statement are very basic for all type of the organization, we can also prepare other statement in detailed)</a:t>
            </a:r>
            <a:endParaRPr lang="en-US" dirty="0" smtClean="0"/>
          </a:p>
          <a:p>
            <a:pPr fontAlgn="base"/>
            <a:r>
              <a:rPr lang="en-US" dirty="0"/>
              <a:t>Income Statement</a:t>
            </a:r>
            <a:endParaRPr lang="en-US" dirty="0"/>
          </a:p>
          <a:p>
            <a:pPr fontAlgn="base"/>
            <a:r>
              <a:rPr lang="en-US" dirty="0"/>
              <a:t>Balance Sheet</a:t>
            </a:r>
            <a:endParaRPr lang="en-US" dirty="0"/>
          </a:p>
          <a:p>
            <a:pPr fontAlgn="base"/>
            <a:r>
              <a:rPr lang="en-US" dirty="0"/>
              <a:t>Statement of Cash Flows</a:t>
            </a:r>
            <a:endParaRPr lang="en-US" dirty="0"/>
          </a:p>
          <a:p>
            <a:pPr>
              <a:buNone/>
            </a:pP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Income statement</a:t>
            </a:r>
            <a:endParaRPr lang="en-US" dirty="0"/>
          </a:p>
        </p:txBody>
      </p:sp>
      <p:sp>
        <p:nvSpPr>
          <p:cNvPr id="3" name="Content Placeholder 2"/>
          <p:cNvSpPr>
            <a:spLocks noGrp="1"/>
          </p:cNvSpPr>
          <p:nvPr>
            <p:ph idx="1"/>
          </p:nvPr>
        </p:nvSpPr>
        <p:spPr/>
        <p:txBody>
          <a:bodyPr>
            <a:normAutofit/>
          </a:bodyPr>
          <a:lstStyle/>
          <a:p>
            <a:r>
              <a:rPr lang="en-US" dirty="0" smtClean="0"/>
              <a:t>Income statement is statement show profitability for the  </a:t>
            </a:r>
            <a:r>
              <a:rPr lang="en-US" dirty="0"/>
              <a:t>period of time might be a week, a month, three months, five weeks, or a year</a:t>
            </a:r>
            <a:r>
              <a:rPr lang="en-US" dirty="0" smtClean="0"/>
              <a:t> .Income statement involves </a:t>
            </a:r>
            <a:r>
              <a:rPr lang="en-US" dirty="0"/>
              <a:t>two things: the amount that was earned (revenues) and the expenses </a:t>
            </a:r>
            <a:r>
              <a:rPr lang="en-US" dirty="0" smtClean="0"/>
              <a:t>.Under the accrual bases of accounting revenues are recorded when they are </a:t>
            </a:r>
            <a:r>
              <a:rPr lang="en-US" dirty="0" err="1" smtClean="0"/>
              <a:t>earnednot</a:t>
            </a:r>
            <a:r>
              <a:rPr lang="en-US" dirty="0" smtClean="0"/>
              <a:t> </a:t>
            </a:r>
            <a:r>
              <a:rPr lang="en-US" dirty="0"/>
              <a:t>when the company </a:t>
            </a:r>
            <a:r>
              <a:rPr lang="en-US" i="1" dirty="0"/>
              <a:t>receives</a:t>
            </a:r>
            <a:r>
              <a:rPr lang="en-US" dirty="0"/>
              <a:t> the </a:t>
            </a:r>
            <a:r>
              <a:rPr lang="en-US" dirty="0" smtClean="0"/>
              <a:t>money  abs same principal is applicable for Expenses .It will be r</a:t>
            </a:r>
            <a:endParaRPr lang="en-US" dirty="0" smtClean="0"/>
          </a:p>
          <a:p>
            <a:endParaRPr lang="en-US" dirty="0"/>
          </a:p>
          <a:p>
            <a:r>
              <a:rPr lang="en-US" dirty="0" err="1" smtClean="0"/>
              <a:t>ecorded</a:t>
            </a:r>
            <a:r>
              <a:rPr lang="en-US" dirty="0" smtClean="0"/>
              <a:t> when they are incurred and not paid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Income statement</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Particular                                 Amount $</a:t>
            </a:r>
            <a:endParaRPr lang="en-US" b="1" dirty="0" smtClean="0"/>
          </a:p>
          <a:p>
            <a:r>
              <a:rPr lang="en-US" b="1" dirty="0" smtClean="0"/>
              <a:t>Total Revenue                        $100,000 </a:t>
            </a:r>
            <a:endParaRPr lang="en-US" dirty="0" smtClean="0"/>
          </a:p>
          <a:p>
            <a:r>
              <a:rPr lang="en-US" b="1" dirty="0" smtClean="0"/>
              <a:t>Cost of Goods Sold               </a:t>
            </a:r>
            <a:r>
              <a:rPr lang="en-US" b="1" u="sng" dirty="0" smtClean="0"/>
              <a:t>($ 20,000)</a:t>
            </a:r>
            <a:endParaRPr lang="en-US" b="1" u="sng" dirty="0" smtClean="0"/>
          </a:p>
          <a:p>
            <a:r>
              <a:rPr lang="en-US" b="1" u="sng" dirty="0" smtClean="0"/>
              <a:t>Gross profit</a:t>
            </a:r>
            <a:r>
              <a:rPr lang="en-US" b="1" dirty="0" smtClean="0"/>
              <a:t>                             $ 80,000</a:t>
            </a:r>
            <a:endParaRPr lang="en-US" dirty="0" smtClean="0"/>
          </a:p>
          <a:p>
            <a:r>
              <a:rPr lang="en-US" b="1" dirty="0" smtClean="0"/>
              <a:t>Operating Expenses      </a:t>
            </a:r>
            <a:br>
              <a:rPr lang="en-US" dirty="0" smtClean="0"/>
            </a:br>
            <a:r>
              <a:rPr lang="en-US" dirty="0" smtClean="0"/>
              <a:t> Salaries          $10,000    </a:t>
            </a:r>
            <a:br>
              <a:rPr lang="en-US" dirty="0" smtClean="0"/>
            </a:br>
            <a:r>
              <a:rPr lang="en-US" dirty="0" smtClean="0"/>
              <a:t> Rent               $10,000</a:t>
            </a:r>
            <a:br>
              <a:rPr lang="en-US" dirty="0" smtClean="0"/>
            </a:br>
            <a:r>
              <a:rPr lang="en-US" dirty="0" smtClean="0"/>
              <a:t> Utilities            $  5,000</a:t>
            </a:r>
            <a:br>
              <a:rPr lang="en-US" dirty="0" smtClean="0"/>
            </a:br>
            <a:r>
              <a:rPr lang="en-US" dirty="0" smtClean="0"/>
              <a:t> Depreciation   $  5,000</a:t>
            </a:r>
            <a:br>
              <a:rPr lang="en-US" dirty="0" smtClean="0"/>
            </a:br>
            <a:r>
              <a:rPr lang="en-US" b="1" dirty="0" smtClean="0"/>
              <a:t>Total Operating Expenses    </a:t>
            </a:r>
            <a:r>
              <a:rPr lang="en-US" b="1" u="sng" dirty="0" smtClean="0"/>
              <a:t>($ 30,000)</a:t>
            </a:r>
            <a:br>
              <a:rPr lang="en-US" b="1" u="sng" dirty="0" smtClean="0"/>
            </a:br>
            <a:r>
              <a:rPr lang="en-US" b="1" dirty="0" smtClean="0"/>
              <a:t>Operating Profit (EBIT)           $ 50,000</a:t>
            </a:r>
            <a:endParaRPr lang="en-US" dirty="0" smtClean="0"/>
          </a:p>
          <a:p>
            <a:r>
              <a:rPr lang="en-US" b="1" dirty="0" smtClean="0"/>
              <a:t>Interest Expense                    </a:t>
            </a:r>
            <a:r>
              <a:rPr lang="en-US" b="1" u="sng" dirty="0" smtClean="0"/>
              <a:t>($ 10,000)</a:t>
            </a:r>
            <a:br>
              <a:rPr lang="en-US" b="1" dirty="0" smtClean="0"/>
            </a:br>
            <a:r>
              <a:rPr lang="en-US" b="1" dirty="0" smtClean="0"/>
              <a:t>Earnings before tax (EBT)     $ 40,000</a:t>
            </a:r>
            <a:endParaRPr lang="en-US" dirty="0" smtClean="0"/>
          </a:p>
          <a:p>
            <a:r>
              <a:rPr lang="en-US" b="1" dirty="0" smtClean="0"/>
              <a:t>Taxes                                        </a:t>
            </a:r>
            <a:r>
              <a:rPr lang="en-US" b="1" u="sng" dirty="0" smtClean="0"/>
              <a:t>($ 10,000)</a:t>
            </a:r>
            <a:br>
              <a:rPr lang="en-US" b="1" u="sng" dirty="0" smtClean="0"/>
            </a:br>
            <a:r>
              <a:rPr lang="en-US" b="1" dirty="0" smtClean="0"/>
              <a:t>Net Income                                $ 30,000</a:t>
            </a:r>
            <a:endParaRPr lang="en-US" dirty="0" smtClean="0"/>
          </a:p>
          <a:p>
            <a:r>
              <a:rPr lang="en-US" dirty="0" smtClean="0"/>
              <a:t>Number of Shares Outstanding      30,000</a:t>
            </a:r>
            <a:endParaRPr lang="en-US" dirty="0" smtClean="0"/>
          </a:p>
          <a:p>
            <a:r>
              <a:rPr lang="en-US" b="1" dirty="0" smtClean="0"/>
              <a:t>Earnings Per Share (EPS)             $1.00</a:t>
            </a:r>
            <a:br>
              <a:rPr lang="en-US" b="1" dirty="0" smtClean="0"/>
            </a:br>
            <a:endParaRPr lang="en-US" dirty="0" smtClean="0"/>
          </a:p>
          <a:p>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516" y="1520008"/>
            <a:ext cx="8867273" cy="4808621"/>
          </a:xfrm>
        </p:spPr>
        <p:txBody>
          <a:bodyPr>
            <a:noAutofit/>
          </a:bodyPr>
          <a:lstStyle/>
          <a:p>
            <a:pPr>
              <a:buNone/>
            </a:pPr>
            <a:r>
              <a:rPr lang="en-US" sz="1400" dirty="0" smtClean="0">
                <a:latin typeface="Algerian" pitchFamily="82" charset="0"/>
              </a:rPr>
              <a:t>	</a:t>
            </a:r>
            <a:r>
              <a:rPr lang="en-US" sz="1400" dirty="0" smtClean="0">
                <a:latin typeface="+mj-lt"/>
              </a:rPr>
              <a:t>The word is “Journal” is derived from the Latin word ‘Journ’ which means a day. Therefore, journal means a day book where in day-to-day business transactions are recorded in chronological order.</a:t>
            </a:r>
            <a:endParaRPr lang="en-US" sz="1400" dirty="0" smtClean="0">
              <a:latin typeface="+mj-lt"/>
            </a:endParaRPr>
          </a:p>
          <a:p>
            <a:pPr>
              <a:buNone/>
            </a:pPr>
            <a:r>
              <a:rPr lang="en-US" sz="1400" dirty="0" smtClean="0">
                <a:latin typeface="Algerian" pitchFamily="82" charset="0"/>
              </a:rPr>
              <a:t>Ledger:</a:t>
            </a:r>
            <a:endParaRPr lang="en-US" sz="1400" dirty="0" smtClean="0">
              <a:latin typeface="Algerian" pitchFamily="82" charset="0"/>
            </a:endParaRPr>
          </a:p>
          <a:p>
            <a:pPr>
              <a:buNone/>
            </a:pPr>
            <a:r>
              <a:rPr lang="en-US" sz="1400" dirty="0" smtClean="0">
                <a:latin typeface="Algerian" pitchFamily="82" charset="0"/>
              </a:rPr>
              <a:t>           </a:t>
            </a:r>
            <a:r>
              <a:rPr lang="en-US" sz="1400" dirty="0" smtClean="0">
                <a:latin typeface="+mj-lt"/>
              </a:rPr>
              <a:t>As stated above, all transactions, irrespective of their nature, are recorded in the journal in a chronological order. After a  certain period, if we want to know whether a particular account is showing a debit or credit balance it becomes very difficult, so the ledger is designed to accommodate the various accounts maintained by a trader.</a:t>
            </a:r>
            <a:endParaRPr lang="en-US" sz="1400" dirty="0" smtClean="0">
              <a:latin typeface="+mj-lt"/>
            </a:endParaRPr>
          </a:p>
          <a:p>
            <a:pPr>
              <a:buNone/>
            </a:pPr>
            <a:r>
              <a:rPr lang="en-US" sz="1400" dirty="0" smtClean="0">
                <a:latin typeface="Algerian" pitchFamily="82" charset="0"/>
              </a:rPr>
              <a:t>Sub-division of ledger:</a:t>
            </a:r>
            <a:endParaRPr lang="en-US" sz="1400" dirty="0" smtClean="0">
              <a:latin typeface="Algerian" pitchFamily="82" charset="0"/>
            </a:endParaRPr>
          </a:p>
          <a:p>
            <a:pPr>
              <a:buNone/>
            </a:pPr>
            <a:r>
              <a:rPr lang="en-US" sz="1400" dirty="0" smtClean="0">
                <a:latin typeface="Algerian" pitchFamily="82" charset="0"/>
              </a:rPr>
              <a:t>       </a:t>
            </a:r>
            <a:r>
              <a:rPr lang="en-US" sz="1400" dirty="0" smtClean="0">
                <a:latin typeface="+mj-lt"/>
              </a:rPr>
              <a:t>  The impersonal ledger, on the other hand, contains all real and nominal accounts.</a:t>
            </a:r>
            <a:endParaRPr lang="en-US" sz="1400" dirty="0" smtClean="0">
              <a:latin typeface="+mj-lt"/>
            </a:endParaRPr>
          </a:p>
          <a:p>
            <a:pPr>
              <a:buNone/>
            </a:pPr>
            <a:r>
              <a:rPr lang="en-US" sz="1400" dirty="0" smtClean="0">
                <a:latin typeface="Algerian" pitchFamily="82" charset="0"/>
              </a:rPr>
              <a:t>Credit ledger:</a:t>
            </a:r>
            <a:endParaRPr lang="en-US" sz="1400" dirty="0" smtClean="0">
              <a:latin typeface="Algerian" pitchFamily="82" charset="0"/>
            </a:endParaRPr>
          </a:p>
          <a:p>
            <a:pPr>
              <a:buNone/>
            </a:pPr>
            <a:r>
              <a:rPr lang="en-US" sz="1400" dirty="0" smtClean="0">
                <a:latin typeface="+mj-lt"/>
              </a:rPr>
              <a:t>              All accounts of credits will be found in this book. It can also be called ‘Suppliers Ledger’</a:t>
            </a:r>
            <a:endParaRPr lang="en-US" sz="1400" dirty="0" smtClean="0">
              <a:latin typeface="+mj-lt"/>
            </a:endParaRPr>
          </a:p>
          <a:p>
            <a:pPr>
              <a:buNone/>
            </a:pPr>
            <a:r>
              <a:rPr lang="en-US" sz="1400" dirty="0" smtClean="0">
                <a:latin typeface="Algerian" pitchFamily="82" charset="0"/>
              </a:rPr>
              <a:t>Debtors ledger:</a:t>
            </a:r>
            <a:endParaRPr lang="en-US" sz="1400" dirty="0" smtClean="0">
              <a:latin typeface="Algerian" pitchFamily="82" charset="0"/>
            </a:endParaRPr>
          </a:p>
          <a:p>
            <a:pPr>
              <a:buNone/>
            </a:pPr>
            <a:r>
              <a:rPr lang="en-US" sz="1400" dirty="0" smtClean="0">
                <a:latin typeface="Algerian" pitchFamily="82" charset="0"/>
              </a:rPr>
              <a:t>    </a:t>
            </a:r>
            <a:r>
              <a:rPr lang="en-US" sz="1400" dirty="0" smtClean="0">
                <a:latin typeface="+mj-lt"/>
              </a:rPr>
              <a:t>  All accounts of debtors will be found in this book. It can also be called ‘Customers Ledger’.</a:t>
            </a:r>
            <a:endParaRPr lang="en-US" sz="1400" dirty="0" smtClean="0">
              <a:latin typeface="Algerian" pitchFamily="82" charset="0"/>
            </a:endParaRPr>
          </a:p>
          <a:p>
            <a:pPr>
              <a:buNone/>
            </a:pPr>
            <a:endParaRPr lang="en-US" sz="1400" dirty="0" smtClean="0">
              <a:latin typeface="Algerian" pitchFamily="82" charset="0"/>
            </a:endParaRPr>
          </a:p>
          <a:p>
            <a:pPr>
              <a:buNone/>
            </a:pPr>
            <a:r>
              <a:rPr lang="en-US" sz="1400" dirty="0" smtClean="0">
                <a:latin typeface="Algerian" pitchFamily="82" charset="0"/>
              </a:rPr>
              <a:t>         </a:t>
            </a:r>
            <a:endParaRPr lang="en-US" sz="1400" dirty="0">
              <a:latin typeface="Algerian" pitchFamily="82" charset="0"/>
            </a:endParaRPr>
          </a:p>
        </p:txBody>
      </p:sp>
      <p:sp>
        <p:nvSpPr>
          <p:cNvPr id="4" name="Заголовок 3"/>
          <p:cNvSpPr>
            <a:spLocks noGrp="1"/>
          </p:cNvSpPr>
          <p:nvPr>
            <p:ph type="title"/>
          </p:nvPr>
        </p:nvSpPr>
        <p:spPr/>
        <p:txBody>
          <a:bodyPr/>
          <a:lstStyle/>
          <a:p>
            <a:r>
              <a:rPr lang="en-US" dirty="0" smtClean="0"/>
              <a:t>3.5 Journal</a:t>
            </a:r>
            <a:endParaRPr lang="ru-RU"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110" y="886460"/>
            <a:ext cx="9807575" cy="5971540"/>
          </a:xfrm>
        </p:spPr>
        <p:txBody>
          <a:bodyPr>
            <a:normAutofit/>
          </a:bodyPr>
          <a:lstStyle/>
          <a:p>
            <a:pPr>
              <a:buNone/>
            </a:pPr>
            <a:r>
              <a:rPr lang="en-US" sz="1600" b="1" dirty="0" smtClean="0"/>
              <a:t>General ledger:</a:t>
            </a:r>
            <a:endParaRPr lang="en-US" sz="1600" b="1" dirty="0" smtClean="0"/>
          </a:p>
          <a:p>
            <a:pPr>
              <a:buNone/>
            </a:pPr>
            <a:r>
              <a:rPr lang="en-US" sz="1200" dirty="0" smtClean="0"/>
              <a:t>It contains all accounts other than debtors and creditors. Accounts of owner’s expenses, incomes, capital, drawings, etc., will be found </a:t>
            </a:r>
            <a:endParaRPr lang="en-US" sz="1200" dirty="0" smtClean="0"/>
          </a:p>
          <a:p>
            <a:pPr>
              <a:buNone/>
            </a:pPr>
            <a:r>
              <a:rPr lang="en-US" sz="1200" dirty="0" smtClean="0"/>
              <a:t>this book. It may also be called  ‘Impersonal Ledger’.</a:t>
            </a:r>
            <a:endParaRPr lang="en-US" sz="1200" dirty="0" smtClean="0"/>
          </a:p>
          <a:p>
            <a:pPr>
              <a:buNone/>
            </a:pPr>
            <a:r>
              <a:rPr lang="en-US" sz="1600" b="1" dirty="0" smtClean="0"/>
              <a:t>Private ledger:</a:t>
            </a:r>
            <a:endParaRPr lang="en-US" sz="1600" b="1" dirty="0" smtClean="0"/>
          </a:p>
          <a:p>
            <a:pPr>
              <a:buNone/>
            </a:pPr>
            <a:r>
              <a:rPr lang="en-US" sz="1200" dirty="0" smtClean="0"/>
              <a:t>Sometimes, the capital account and drawings account of the proprietor may be separately maintained in another ledger called private ledger.</a:t>
            </a:r>
            <a:endParaRPr lang="en-US" sz="1200" dirty="0" smtClean="0"/>
          </a:p>
          <a:p>
            <a:pPr>
              <a:buNone/>
            </a:pPr>
            <a:endParaRPr lang="en-US" sz="1200" dirty="0" smtClean="0"/>
          </a:p>
          <a:p>
            <a:pPr>
              <a:buNone/>
            </a:pPr>
            <a:endParaRPr lang="en-US" sz="1200" dirty="0" smtClean="0"/>
          </a:p>
          <a:p>
            <a:pPr>
              <a:buNone/>
            </a:pPr>
            <a:r>
              <a:rPr lang="en-US" sz="1600" dirty="0" smtClean="0"/>
              <a:t> </a:t>
            </a:r>
            <a:endParaRPr lang="en-US" sz="1600" dirty="0"/>
          </a:p>
        </p:txBody>
      </p:sp>
      <p:graphicFrame>
        <p:nvGraphicFramePr>
          <p:cNvPr id="5" name="Table 4"/>
          <p:cNvGraphicFramePr>
            <a:graphicFrameLocks noGrp="1"/>
          </p:cNvGraphicFramePr>
          <p:nvPr/>
        </p:nvGraphicFramePr>
        <p:xfrm>
          <a:off x="626110" y="2803525"/>
          <a:ext cx="9018270" cy="3688080"/>
        </p:xfrm>
        <a:graphic>
          <a:graphicData uri="http://schemas.openxmlformats.org/drawingml/2006/table">
            <a:tbl>
              <a:tblPr firstRow="1" bandRow="1">
                <a:tableStyleId>{5C22544A-7EE6-4342-B048-85BDC9FD1C3A}</a:tableStyleId>
              </a:tblPr>
              <a:tblGrid>
                <a:gridCol w="4509135"/>
                <a:gridCol w="4509135"/>
              </a:tblGrid>
              <a:tr h="579120">
                <a:tc>
                  <a:txBody>
                    <a:bodyPr/>
                    <a:lstStyle/>
                    <a:p>
                      <a:r>
                        <a:rPr lang="en-US" sz="3200" dirty="0" smtClean="0"/>
                        <a:t>             </a:t>
                      </a:r>
                      <a:r>
                        <a:rPr lang="en-US" sz="3200" baseline="0" dirty="0" smtClean="0"/>
                        <a:t> </a:t>
                      </a:r>
                      <a:r>
                        <a:rPr lang="en-US" sz="3200" dirty="0" smtClean="0"/>
                        <a:t>Journal</a:t>
                      </a:r>
                      <a:endParaRPr lang="en-US" sz="3200" dirty="0"/>
                    </a:p>
                  </a:txBody>
                  <a:tcPr marL="121920" marR="121920"/>
                </a:tc>
                <a:tc>
                  <a:txBody>
                    <a:bodyPr/>
                    <a:lstStyle/>
                    <a:p>
                      <a:r>
                        <a:rPr lang="en-US" dirty="0" smtClean="0"/>
                        <a:t>                     </a:t>
                      </a:r>
                      <a:r>
                        <a:rPr lang="en-US" sz="3100" baseline="0" dirty="0" smtClean="0"/>
                        <a:t>Ledger</a:t>
                      </a:r>
                      <a:endParaRPr lang="en-US" sz="3100" baseline="0" dirty="0"/>
                    </a:p>
                  </a:txBody>
                  <a:tcPr marL="121920" marR="121920"/>
                </a:tc>
              </a:tr>
              <a:tr h="640080">
                <a:tc>
                  <a:txBody>
                    <a:bodyPr/>
                    <a:lstStyle/>
                    <a:p>
                      <a:r>
                        <a:rPr lang="en-US" dirty="0" smtClean="0"/>
                        <a:t>Journal is the book of first or original entry.</a:t>
                      </a:r>
                      <a:endParaRPr lang="en-US" dirty="0"/>
                    </a:p>
                  </a:txBody>
                  <a:tcPr marL="121920" marR="121920"/>
                </a:tc>
                <a:tc>
                  <a:txBody>
                    <a:bodyPr/>
                    <a:lstStyle/>
                    <a:p>
                      <a:r>
                        <a:rPr lang="en-US" dirty="0" smtClean="0"/>
                        <a:t>The Ledger is the book of second</a:t>
                      </a:r>
                      <a:r>
                        <a:rPr lang="en-US" baseline="0" dirty="0" smtClean="0"/>
                        <a:t> entry</a:t>
                      </a:r>
                      <a:endParaRPr lang="en-US" dirty="0"/>
                    </a:p>
                  </a:txBody>
                  <a:tcPr marL="121920" marR="121920"/>
                </a:tc>
              </a:tr>
              <a:tr h="640080">
                <a:tc>
                  <a:txBody>
                    <a:bodyPr/>
                    <a:lstStyle/>
                    <a:p>
                      <a:r>
                        <a:rPr lang="en-US" dirty="0" smtClean="0"/>
                        <a:t>In the preparation of final accounts journal is not useful.</a:t>
                      </a:r>
                      <a:endParaRPr lang="en-US" dirty="0"/>
                    </a:p>
                  </a:txBody>
                  <a:tcPr marL="121920" marR="121920"/>
                </a:tc>
                <a:tc>
                  <a:txBody>
                    <a:bodyPr/>
                    <a:lstStyle/>
                    <a:p>
                      <a:r>
                        <a:rPr lang="en-US" dirty="0" smtClean="0"/>
                        <a:t>In the preparation of trail balance and final accounts ledger is a must.</a:t>
                      </a:r>
                      <a:endParaRPr lang="en-US" dirty="0"/>
                    </a:p>
                  </a:txBody>
                  <a:tcPr marL="121920" marR="121920"/>
                </a:tc>
              </a:tr>
              <a:tr h="914400">
                <a:tc>
                  <a:txBody>
                    <a:bodyPr/>
                    <a:lstStyle/>
                    <a:p>
                      <a:r>
                        <a:rPr lang="en-US" dirty="0" smtClean="0"/>
                        <a:t>Transaction in</a:t>
                      </a:r>
                      <a:r>
                        <a:rPr lang="en-US" baseline="0" dirty="0" smtClean="0"/>
                        <a:t> the journal will be recorded immediately.</a:t>
                      </a:r>
                      <a:endParaRPr lang="en-US" dirty="0"/>
                    </a:p>
                  </a:txBody>
                  <a:tcPr marL="121920" marR="121920"/>
                </a:tc>
                <a:tc>
                  <a:txBody>
                    <a:bodyPr/>
                    <a:lstStyle/>
                    <a:p>
                      <a:r>
                        <a:rPr lang="en-US" dirty="0" smtClean="0"/>
                        <a:t>Depending upon his conveniences the trader records the transactions in the ledger.</a:t>
                      </a:r>
                      <a:endParaRPr lang="en-US" dirty="0"/>
                    </a:p>
                  </a:txBody>
                  <a:tcPr marL="121920" marR="121920"/>
                </a:tc>
              </a:tr>
              <a:tr h="914400">
                <a:tc>
                  <a:txBody>
                    <a:bodyPr/>
                    <a:lstStyle/>
                    <a:p>
                      <a:r>
                        <a:rPr lang="en-US" dirty="0" smtClean="0"/>
                        <a:t>Journal may not reveal</a:t>
                      </a:r>
                      <a:r>
                        <a:rPr lang="en-US" baseline="0" dirty="0" smtClean="0"/>
                        <a:t> whether one customer is a debtor or creditor.</a:t>
                      </a:r>
                      <a:endParaRPr lang="en-US" dirty="0"/>
                    </a:p>
                  </a:txBody>
                  <a:tcPr marL="121920" marR="121920"/>
                </a:tc>
                <a:tc>
                  <a:txBody>
                    <a:bodyPr/>
                    <a:lstStyle/>
                    <a:p>
                      <a:r>
                        <a:rPr lang="en-US" dirty="0" smtClean="0"/>
                        <a:t>Ledger, however,</a:t>
                      </a:r>
                      <a:r>
                        <a:rPr lang="en-US" baseline="0" dirty="0" smtClean="0"/>
                        <a:t> will reveal whether one person is a debtor or creditor to the business.</a:t>
                      </a:r>
                      <a:endParaRPr lang="en-US" dirty="0"/>
                    </a:p>
                  </a:txBody>
                  <a:tcPr marL="121920" marR="121920"/>
                </a:tc>
              </a:tr>
            </a:tbl>
          </a:graphicData>
        </a:graphic>
      </p:graphicFrame>
      <p:sp>
        <p:nvSpPr>
          <p:cNvPr id="4" name="Заголовок 3"/>
          <p:cNvSpPr>
            <a:spLocks noGrp="1"/>
          </p:cNvSpPr>
          <p:nvPr>
            <p:ph type="title"/>
          </p:nvPr>
        </p:nvSpPr>
        <p:spPr>
          <a:xfrm>
            <a:off x="626110" y="24765"/>
            <a:ext cx="8596630" cy="861695"/>
          </a:xfrm>
        </p:spPr>
        <p:txBody>
          <a:bodyPr/>
          <a:lstStyle/>
          <a:p>
            <a:r>
              <a:rPr lang="en-US" dirty="0" smtClean="0"/>
              <a:t>Journal</a:t>
            </a:r>
            <a:endParaRPr lang="ru-RU"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3.6 Balance Sheet </a:t>
            </a:r>
            <a:endParaRPr lang="en-US" dirty="0"/>
          </a:p>
        </p:txBody>
      </p:sp>
      <p:sp>
        <p:nvSpPr>
          <p:cNvPr id="3" name="Content Placeholder 2"/>
          <p:cNvSpPr>
            <a:spLocks noGrp="1"/>
          </p:cNvSpPr>
          <p:nvPr>
            <p:ph idx="1"/>
          </p:nvPr>
        </p:nvSpPr>
        <p:spPr/>
        <p:txBody>
          <a:bodyPr>
            <a:normAutofit fontScale="77500" lnSpcReduction="20000"/>
          </a:bodyPr>
          <a:lstStyle/>
          <a:p>
            <a:pPr fontAlgn="base">
              <a:buNone/>
            </a:pPr>
            <a:r>
              <a:rPr lang="en-US" dirty="0"/>
              <a:t>Balance Sheet </a:t>
            </a:r>
            <a:endParaRPr lang="en-US" dirty="0"/>
          </a:p>
          <a:p>
            <a:pPr fontAlgn="base">
              <a:buNone/>
            </a:pPr>
            <a:r>
              <a:rPr lang="en-US" dirty="0" smtClean="0"/>
              <a:t>Balance sheet have two part</a:t>
            </a:r>
            <a:endParaRPr lang="en-US" dirty="0" smtClean="0"/>
          </a:p>
          <a:p>
            <a:pPr fontAlgn="base">
              <a:buNone/>
            </a:pPr>
            <a:r>
              <a:rPr lang="en-US" dirty="0" smtClean="0"/>
              <a:t>(1) Assets</a:t>
            </a:r>
            <a:endParaRPr lang="en-US" dirty="0" smtClean="0"/>
          </a:p>
          <a:p>
            <a:pPr fontAlgn="base">
              <a:buNone/>
            </a:pPr>
            <a:r>
              <a:rPr lang="en-US" dirty="0" smtClean="0"/>
              <a:t>(2) Liability</a:t>
            </a:r>
            <a:endParaRPr lang="en-US" dirty="0"/>
          </a:p>
          <a:p>
            <a:pPr>
              <a:buNone/>
            </a:pPr>
            <a:endParaRPr lang="en-US" dirty="0" smtClean="0"/>
          </a:p>
          <a:p>
            <a:pPr>
              <a:buNone/>
            </a:pPr>
            <a:r>
              <a:rPr lang="en-US" dirty="0" smtClean="0"/>
              <a:t>Assets:</a:t>
            </a:r>
            <a:endParaRPr lang="en-US" dirty="0" smtClean="0"/>
          </a:p>
          <a:p>
            <a:pPr>
              <a:buNone/>
            </a:pPr>
            <a:r>
              <a:rPr lang="en-US" dirty="0"/>
              <a:t>Assets are things that a company owns and are sometimes referred to as the resources of the </a:t>
            </a:r>
            <a:r>
              <a:rPr lang="en-US" dirty="0" smtClean="0"/>
              <a:t>company. They always have debit balance. Assets further classified as current Assets and non current Assets </a:t>
            </a:r>
            <a:endParaRPr lang="en-US" dirty="0" smtClean="0"/>
          </a:p>
          <a:p>
            <a:pPr>
              <a:buNone/>
            </a:pPr>
            <a:r>
              <a:rPr lang="en-US" dirty="0" smtClean="0"/>
              <a:t>Example : Equipment</a:t>
            </a:r>
            <a:endParaRPr lang="en-US" dirty="0" smtClean="0"/>
          </a:p>
          <a:p>
            <a:pPr>
              <a:buNone/>
            </a:pPr>
            <a:r>
              <a:rPr lang="en-US" dirty="0"/>
              <a:t> </a:t>
            </a:r>
            <a:r>
              <a:rPr lang="en-US" dirty="0" smtClean="0"/>
              <a:t>                  Vehicle</a:t>
            </a:r>
            <a:endParaRPr lang="en-US" dirty="0" smtClean="0"/>
          </a:p>
          <a:p>
            <a:pPr>
              <a:buNone/>
            </a:pPr>
            <a:r>
              <a:rPr lang="en-US" dirty="0"/>
              <a:t> </a:t>
            </a:r>
            <a:r>
              <a:rPr lang="en-US" dirty="0" smtClean="0"/>
              <a:t>                  Cash</a:t>
            </a:r>
            <a:endParaRPr lang="en-US" dirty="0" smtClean="0"/>
          </a:p>
          <a:p>
            <a:pPr>
              <a:buNone/>
            </a:pPr>
            <a:br>
              <a:rPr lang="en-US" dirty="0" smtClean="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Balance sheet</a:t>
            </a:r>
            <a:endParaRPr lang="en-US" dirty="0"/>
          </a:p>
        </p:txBody>
      </p:sp>
      <p:sp>
        <p:nvSpPr>
          <p:cNvPr id="3" name="Content Placeholder 2"/>
          <p:cNvSpPr>
            <a:spLocks noGrp="1"/>
          </p:cNvSpPr>
          <p:nvPr>
            <p:ph idx="1"/>
          </p:nvPr>
        </p:nvSpPr>
        <p:spPr/>
        <p:txBody>
          <a:bodyPr>
            <a:normAutofit/>
          </a:bodyPr>
          <a:lstStyle/>
          <a:p>
            <a:pPr>
              <a:buNone/>
            </a:pPr>
            <a:r>
              <a:rPr lang="en-US" dirty="0" smtClean="0"/>
              <a:t>Liability</a:t>
            </a:r>
            <a:endParaRPr lang="en-US" dirty="0" smtClean="0"/>
          </a:p>
          <a:p>
            <a:pPr>
              <a:buNone/>
            </a:pPr>
            <a:r>
              <a:rPr lang="en-US" dirty="0" smtClean="0"/>
              <a:t>It has main two part</a:t>
            </a:r>
            <a:endParaRPr lang="en-US" dirty="0" smtClean="0"/>
          </a:p>
          <a:p>
            <a:pPr>
              <a:buNone/>
            </a:pPr>
            <a:r>
              <a:rPr lang="en-US" dirty="0" smtClean="0"/>
              <a:t>(1) </a:t>
            </a:r>
            <a:r>
              <a:rPr lang="en-US" dirty="0"/>
              <a:t>Stockholders' Equity</a:t>
            </a:r>
            <a:endParaRPr lang="en-US" dirty="0"/>
          </a:p>
          <a:p>
            <a:pPr>
              <a:buNone/>
            </a:pPr>
            <a:r>
              <a:rPr lang="en-US" dirty="0" smtClean="0"/>
              <a:t>(2) Other Liabilities</a:t>
            </a:r>
            <a:endParaRPr lang="en-US" dirty="0" smtClean="0"/>
          </a:p>
          <a:p>
            <a:pPr>
              <a:buNone/>
            </a:pPr>
            <a:r>
              <a:rPr lang="en-US" dirty="0"/>
              <a:t>Liabilities are obligations of the company; they are amounts owed to others as of the balance sheet </a:t>
            </a:r>
            <a:r>
              <a:rPr lang="en-US" dirty="0" smtClean="0"/>
              <a:t>date</a:t>
            </a:r>
            <a:endParaRPr lang="en-US" dirty="0" smtClean="0"/>
          </a:p>
          <a:p>
            <a:pPr>
              <a:buNone/>
            </a:pPr>
            <a:r>
              <a:rPr lang="en-US" dirty="0"/>
              <a:t>The amount of Stockholders' Equity is exactly the difference between the asset amounts and the liability amounts</a:t>
            </a:r>
            <a:endParaRPr lang="en-US" dirty="0" smtClean="0"/>
          </a:p>
          <a:p>
            <a:pPr>
              <a:buNone/>
            </a:pP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 sheet</a:t>
            </a:r>
            <a:endParaRPr lang="en-US" dirty="0"/>
          </a:p>
        </p:txBody>
      </p:sp>
      <p:sp>
        <p:nvSpPr>
          <p:cNvPr id="3" name="Content Placeholder 2"/>
          <p:cNvSpPr>
            <a:spLocks noGrp="1"/>
          </p:cNvSpPr>
          <p:nvPr>
            <p:ph idx="1"/>
          </p:nvPr>
        </p:nvSpPr>
        <p:spPr/>
        <p:txBody>
          <a:bodyPr>
            <a:normAutofit/>
          </a:bodyPr>
          <a:lstStyle/>
          <a:p>
            <a:r>
              <a:rPr lang="en-US" dirty="0"/>
              <a:t>Stockholders' Equity </a:t>
            </a:r>
            <a:r>
              <a:rPr lang="en-US" dirty="0" smtClean="0"/>
              <a:t>is also consider as </a:t>
            </a:r>
            <a:r>
              <a:rPr lang="en-US" dirty="0"/>
              <a:t>the difference (or residual) of assets minus </a:t>
            </a:r>
            <a:r>
              <a:rPr lang="en-US" dirty="0" smtClean="0"/>
              <a:t>liabilities</a:t>
            </a:r>
            <a:endParaRPr lang="en-US" dirty="0"/>
          </a:p>
          <a:p>
            <a:r>
              <a:rPr lang="en-US" dirty="0" smtClean="0"/>
              <a:t>Other Liability</a:t>
            </a:r>
            <a:endParaRPr lang="en-US" dirty="0" smtClean="0"/>
          </a:p>
          <a:p>
            <a:pPr>
              <a:buNone/>
            </a:pPr>
            <a:r>
              <a:rPr lang="en-US" dirty="0" smtClean="0"/>
              <a:t>It is obligations </a:t>
            </a:r>
            <a:r>
              <a:rPr lang="en-US" dirty="0"/>
              <a:t>of the company; they are amounts owed to others as of the balance sheet </a:t>
            </a:r>
            <a:r>
              <a:rPr lang="en-US" dirty="0" smtClean="0"/>
              <a:t>date</a:t>
            </a:r>
            <a:endParaRPr lang="en-US" dirty="0" smtClean="0"/>
          </a:p>
          <a:p>
            <a:pPr>
              <a:buNone/>
            </a:pPr>
            <a:r>
              <a:rPr lang="en-US" dirty="0" smtClean="0"/>
              <a:t>Example : Notes Payable, Loan taken ,Accounts Payable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 What is Accounting</a:t>
            </a:r>
            <a:endParaRPr lang="en-US" dirty="0"/>
          </a:p>
        </p:txBody>
      </p:sp>
      <p:sp>
        <p:nvSpPr>
          <p:cNvPr id="3" name="Content Placeholder 2"/>
          <p:cNvSpPr>
            <a:spLocks noGrp="1"/>
          </p:cNvSpPr>
          <p:nvPr>
            <p:ph idx="1"/>
          </p:nvPr>
        </p:nvSpPr>
        <p:spPr/>
        <p:txBody>
          <a:bodyPr/>
          <a:lstStyle/>
          <a:p>
            <a:pPr>
              <a:buNone/>
            </a:pPr>
            <a:r>
              <a:rPr lang="en-US" dirty="0" smtClean="0"/>
              <a:t>    Accounting is a system of recording the financial Transaction of the business. It is a process </a:t>
            </a:r>
            <a:r>
              <a:rPr lang="en-US" dirty="0"/>
              <a:t>of summarizing, analyzing and reporting </a:t>
            </a:r>
            <a:r>
              <a:rPr lang="en-US" dirty="0" smtClean="0"/>
              <a:t>financial transactions. It is one of the main function of the organization because it reveals financial position during the period</a:t>
            </a:r>
            <a:endParaRPr lang="en-US" dirty="0" smtClean="0"/>
          </a:p>
          <a:p>
            <a:pPr>
              <a:buNone/>
            </a:pPr>
            <a:r>
              <a:rPr lang="en-US" dirty="0" smtClean="0"/>
              <a:t>     Accounting is all about Debit and  Credit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3.7 Cash Flow statement</a:t>
            </a:r>
            <a:endParaRPr lang="en-US" dirty="0"/>
          </a:p>
        </p:txBody>
      </p:sp>
      <p:sp>
        <p:nvSpPr>
          <p:cNvPr id="3" name="Content Placeholder 2"/>
          <p:cNvSpPr>
            <a:spLocks noGrp="1"/>
          </p:cNvSpPr>
          <p:nvPr>
            <p:ph idx="1"/>
          </p:nvPr>
        </p:nvSpPr>
        <p:spPr/>
        <p:txBody>
          <a:bodyPr/>
          <a:lstStyle/>
          <a:p>
            <a:r>
              <a:rPr lang="en-US" dirty="0" smtClean="0"/>
              <a:t>Cash flow statement show cash </a:t>
            </a:r>
            <a:r>
              <a:rPr lang="en-US" dirty="0"/>
              <a:t>generated and used by his company's operating activities, its investing activities, and its financing activities. Much of the information on this financial statement will come from Direct Delivery's balance sheets and income statements.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3.8 Book-keeping and accounting:</a:t>
            </a:r>
            <a:endParaRPr lang="ru-RU" dirty="0"/>
          </a:p>
        </p:txBody>
      </p:sp>
      <p:sp>
        <p:nvSpPr>
          <p:cNvPr id="3" name="Содержимое 2"/>
          <p:cNvSpPr>
            <a:spLocks noGrp="1"/>
          </p:cNvSpPr>
          <p:nvPr>
            <p:ph idx="1"/>
          </p:nvPr>
        </p:nvSpPr>
        <p:spPr/>
        <p:txBody>
          <a:bodyPr>
            <a:normAutofit lnSpcReduction="10000"/>
          </a:bodyPr>
          <a:lstStyle/>
          <a:p>
            <a:pPr>
              <a:buNone/>
            </a:pPr>
            <a:r>
              <a:rPr lang="en-US" dirty="0" smtClean="0"/>
              <a:t>According to Prof. G.A. Lee the accounting system has two stages.</a:t>
            </a:r>
            <a:endParaRPr lang="en-US" dirty="0" smtClean="0"/>
          </a:p>
          <a:p>
            <a:pPr>
              <a:buNone/>
            </a:pPr>
            <a:r>
              <a:rPr lang="en-US" dirty="0" smtClean="0"/>
              <a:t>	Book-Keeping: Book-Keeping involves the chronological recording of finance transactions in a set of books in a systematic manner.</a:t>
            </a:r>
            <a:endParaRPr lang="en-US" dirty="0" smtClean="0"/>
          </a:p>
          <a:p>
            <a:pPr>
              <a:buNone/>
            </a:pPr>
            <a:r>
              <a:rPr lang="en-US" dirty="0" smtClean="0"/>
              <a:t>     Accounting: Accounting is a concerned with the maintenance of accounts giving stress to the design of the system of records, the preparation of reports based on the recorded data and the interpretation at the reports.</a:t>
            </a:r>
            <a:endParaRPr lang="en-US" dirty="0" smtClean="0"/>
          </a:p>
          <a:p>
            <a:pPr>
              <a:buNone/>
            </a:pPr>
            <a:r>
              <a:rPr lang="en-US" dirty="0" smtClean="0"/>
              <a:t>    Definition of Accounting: “Accounting system is a means of collecting, </a:t>
            </a:r>
            <a:r>
              <a:rPr lang="en-US" dirty="0" err="1" smtClean="0"/>
              <a:t>summarising</a:t>
            </a:r>
            <a:r>
              <a:rPr lang="en-US" dirty="0" smtClean="0"/>
              <a:t>, analyzing and reporting in monetary terms, the information about the business.”                                                          </a:t>
            </a:r>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3.9 Branches of accounting:</a:t>
            </a:r>
            <a:endParaRPr lang="en-US" dirty="0"/>
          </a:p>
        </p:txBody>
      </p:sp>
      <p:sp>
        <p:nvSpPr>
          <p:cNvPr id="3" name="Content Placeholder 2"/>
          <p:cNvSpPr>
            <a:spLocks noGrp="1"/>
          </p:cNvSpPr>
          <p:nvPr>
            <p:ph idx="1"/>
          </p:nvPr>
        </p:nvSpPr>
        <p:spPr>
          <a:xfrm>
            <a:off x="677545" y="1729740"/>
            <a:ext cx="8596630" cy="4311650"/>
          </a:xfrm>
        </p:spPr>
        <p:txBody>
          <a:bodyPr>
            <a:normAutofit fontScale="52500" lnSpcReduction="20000"/>
          </a:bodyPr>
          <a:lstStyle/>
          <a:p>
            <a:pPr marL="0" indent="0">
              <a:buNone/>
            </a:pPr>
            <a:r>
              <a:rPr lang="en-US" sz="2400" dirty="0" smtClean="0"/>
              <a:t>Financial accounting:</a:t>
            </a:r>
            <a:endParaRPr lang="en-US" sz="2400" dirty="0" smtClean="0"/>
          </a:p>
          <a:p>
            <a:pPr marL="0" indent="0">
              <a:buNone/>
            </a:pPr>
            <a:r>
              <a:rPr lang="en-US" sz="2400" dirty="0" smtClean="0"/>
              <a:t>The purpose of Accounting is to ascertain the financial results i.e., profit or loss in the operations during a specific period. It is also aimed at knowing the financial position, i.e., assets, liabilities and equity position at the end of the period.</a:t>
            </a:r>
            <a:endParaRPr lang="en-US" sz="2400" dirty="0" smtClean="0"/>
          </a:p>
          <a:p>
            <a:pPr>
              <a:buNone/>
            </a:pPr>
            <a:endParaRPr lang="en-US" sz="2400" dirty="0" smtClean="0"/>
          </a:p>
          <a:p>
            <a:pPr>
              <a:buNone/>
            </a:pPr>
            <a:r>
              <a:rPr lang="en-US" sz="2400" dirty="0" smtClean="0"/>
              <a:t>Cost Accounting:</a:t>
            </a:r>
            <a:endParaRPr lang="en-US" sz="2400" dirty="0" smtClean="0"/>
          </a:p>
          <a:p>
            <a:pPr>
              <a:buNone/>
            </a:pPr>
            <a:r>
              <a:rPr lang="en-US" sz="2400" dirty="0" smtClean="0"/>
              <a:t>The purpose of cost accounting is to analyze the expenditure so as to ascertain the cost of various products</a:t>
            </a:r>
            <a:endParaRPr lang="en-US" sz="2400" dirty="0" smtClean="0"/>
          </a:p>
          <a:p>
            <a:pPr>
              <a:buNone/>
            </a:pPr>
            <a:r>
              <a:rPr lang="en-US" sz="2400" dirty="0" smtClean="0"/>
              <a:t>manufactured by the firm and fix the prices.</a:t>
            </a:r>
            <a:endParaRPr lang="en-US" sz="2400" dirty="0" smtClean="0"/>
          </a:p>
          <a:p>
            <a:pPr>
              <a:buNone/>
            </a:pPr>
            <a:endParaRPr lang="en-US" sz="2400" dirty="0" smtClean="0"/>
          </a:p>
          <a:p>
            <a:pPr>
              <a:buNone/>
            </a:pPr>
            <a:r>
              <a:rPr lang="en-US" sz="2400" dirty="0" smtClean="0"/>
              <a:t>Management Accounting : </a:t>
            </a:r>
            <a:endParaRPr lang="en-US" sz="2400" dirty="0" smtClean="0"/>
          </a:p>
          <a:p>
            <a:pPr>
              <a:buNone/>
            </a:pPr>
            <a:r>
              <a:rPr lang="en-US" sz="2400" dirty="0" smtClean="0"/>
              <a:t>The purpose of management accounting is to assist the management in taking</a:t>
            </a:r>
            <a:endParaRPr lang="en-US" sz="2400" dirty="0" smtClean="0"/>
          </a:p>
          <a:p>
            <a:pPr>
              <a:buNone/>
            </a:pPr>
            <a:r>
              <a:rPr lang="en-US" sz="2400" dirty="0" smtClean="0"/>
              <a:t>rational policy decisions. Ex of such decisions, pricing decisions, capital expenditure</a:t>
            </a:r>
            <a:endParaRPr lang="en-US" sz="2400" dirty="0" smtClean="0"/>
          </a:p>
          <a:p>
            <a:pPr>
              <a:buNone/>
            </a:pPr>
            <a:r>
              <a:rPr lang="en-US" sz="2400" dirty="0" smtClean="0"/>
              <a:t>decisions…….etc. The necessary accounting information about funds, costs, profits,</a:t>
            </a:r>
            <a:endParaRPr lang="en-US" sz="2400" dirty="0" smtClean="0"/>
          </a:p>
          <a:p>
            <a:pPr>
              <a:buNone/>
            </a:pPr>
            <a:r>
              <a:rPr lang="en-US" sz="2400" dirty="0" smtClean="0"/>
              <a:t>etc.</a:t>
            </a:r>
            <a:endParaRPr lang="en-US" sz="2400" dirty="0" smtClean="0"/>
          </a:p>
          <a:p>
            <a:pPr>
              <a:buNone/>
            </a:pP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lstStyle/>
          <a:p>
            <a:r>
              <a:rPr lang="en-US" dirty="0" smtClean="0"/>
              <a:t>History Of Accounting</a:t>
            </a:r>
            <a:endParaRPr lang="ru-RU" dirty="0"/>
          </a:p>
        </p:txBody>
      </p:sp>
      <p:sp>
        <p:nvSpPr>
          <p:cNvPr id="9" name="Содержимое 8"/>
          <p:cNvSpPr>
            <a:spLocks noGrp="1"/>
          </p:cNvSpPr>
          <p:nvPr>
            <p:ph idx="1"/>
          </p:nvPr>
        </p:nvSpPr>
        <p:spPr/>
        <p:txBody>
          <a:bodyPr/>
          <a:lstStyle/>
          <a:p>
            <a:r>
              <a:rPr lang="en-US" dirty="0" smtClean="0">
                <a:latin typeface="Cordia New" panose="020B0304020202020204" pitchFamily="34" charset="-34"/>
                <a:cs typeface="Cordia New" panose="020B0304020202020204" pitchFamily="34" charset="-34"/>
              </a:rPr>
              <a:t>History of Accounting:</a:t>
            </a:r>
            <a:br>
              <a:rPr lang="en-US" dirty="0" smtClean="0">
                <a:latin typeface="Cordia New" panose="020B0304020202020204" pitchFamily="34" charset="-34"/>
                <a:cs typeface="Cordia New" panose="020B0304020202020204" pitchFamily="34" charset="-34"/>
              </a:rPr>
            </a:br>
            <a:r>
              <a:rPr lang="en-US" dirty="0" smtClean="0">
                <a:latin typeface="Cordia New" panose="020B0304020202020204" pitchFamily="34" charset="-34"/>
                <a:cs typeface="Cordia New" panose="020B0304020202020204" pitchFamily="34" charset="-34"/>
              </a:rPr>
              <a:t>                                           </a:t>
            </a:r>
            <a:endParaRPr lang="en-US" dirty="0" smtClean="0">
              <a:latin typeface="Cordia New" panose="020B0304020202020204" pitchFamily="34" charset="-34"/>
              <a:cs typeface="Cordia New" panose="020B0304020202020204" pitchFamily="34" charset="-34"/>
            </a:endParaRPr>
          </a:p>
          <a:p>
            <a:pPr>
              <a:buNone/>
            </a:pPr>
            <a:r>
              <a:rPr lang="en-US" dirty="0" smtClean="0">
                <a:latin typeface="Cordia New" panose="020B0304020202020204" pitchFamily="34" charset="-34"/>
                <a:ea typeface="BatangChe" panose="02030609000101010101" pitchFamily="49" charset="-127"/>
                <a:cs typeface="Cordia New" panose="020B0304020202020204" pitchFamily="34" charset="-34"/>
              </a:rPr>
              <a:t>	Accounting is as old as civilization itself. From the ancient relies of Babylon, it can be well proved that accounting did exist as long as 2600 </a:t>
            </a:r>
            <a:r>
              <a:rPr lang="en-US" dirty="0" err="1" smtClean="0">
                <a:latin typeface="Cordia New" panose="020B0304020202020204" pitchFamily="34" charset="-34"/>
                <a:ea typeface="BatangChe" panose="02030609000101010101" pitchFamily="49" charset="-127"/>
                <a:cs typeface="Cordia New" panose="020B0304020202020204" pitchFamily="34" charset="-34"/>
              </a:rPr>
              <a:t>B.c</a:t>
            </a:r>
            <a:r>
              <a:rPr lang="en-US" dirty="0" smtClean="0">
                <a:latin typeface="Cordia New" panose="020B0304020202020204" pitchFamily="34" charset="-34"/>
                <a:ea typeface="BatangChe" panose="02030609000101010101" pitchFamily="49" charset="-127"/>
                <a:cs typeface="Cordia New" panose="020B0304020202020204" pitchFamily="34" charset="-34"/>
              </a:rPr>
              <a:t> </a:t>
            </a:r>
            <a:r>
              <a:rPr lang="en-US" dirty="0" err="1" smtClean="0">
                <a:latin typeface="Cordia New" panose="020B0304020202020204" pitchFamily="34" charset="-34"/>
                <a:ea typeface="BatangChe" panose="02030609000101010101" pitchFamily="49" charset="-127"/>
                <a:cs typeface="Cordia New" panose="020B0304020202020204" pitchFamily="34" charset="-34"/>
              </a:rPr>
              <a:t>however,in</a:t>
            </a:r>
            <a:r>
              <a:rPr lang="en-US" dirty="0" smtClean="0">
                <a:latin typeface="Cordia New" panose="020B0304020202020204" pitchFamily="34" charset="-34"/>
                <a:ea typeface="BatangChe" panose="02030609000101010101" pitchFamily="49" charset="-127"/>
                <a:cs typeface="Cordia New" panose="020B0304020202020204" pitchFamily="34" charset="-34"/>
              </a:rPr>
              <a:t> modern from accounting based on the principles of Double entry system, which came into existence in15th century. </a:t>
            </a:r>
            <a:r>
              <a:rPr lang="en-US" dirty="0" err="1" smtClean="0">
                <a:latin typeface="Cordia New" panose="020B0304020202020204" pitchFamily="34" charset="-34"/>
                <a:ea typeface="BatangChe" panose="02030609000101010101" pitchFamily="49" charset="-127"/>
                <a:cs typeface="Cordia New" panose="020B0304020202020204" pitchFamily="34" charset="-34"/>
              </a:rPr>
              <a:t>Fra</a:t>
            </a:r>
            <a:r>
              <a:rPr lang="en-US" dirty="0" smtClean="0">
                <a:latin typeface="Cordia New" panose="020B0304020202020204" pitchFamily="34" charset="-34"/>
                <a:ea typeface="BatangChe" panose="02030609000101010101" pitchFamily="49" charset="-127"/>
                <a:cs typeface="Cordia New" panose="020B0304020202020204" pitchFamily="34" charset="-34"/>
              </a:rPr>
              <a:t> </a:t>
            </a:r>
            <a:r>
              <a:rPr lang="en-US" dirty="0" err="1" smtClean="0">
                <a:latin typeface="Cordia New" panose="020B0304020202020204" pitchFamily="34" charset="-34"/>
                <a:ea typeface="BatangChe" panose="02030609000101010101" pitchFamily="49" charset="-127"/>
                <a:cs typeface="Cordia New" panose="020B0304020202020204" pitchFamily="34" charset="-34"/>
              </a:rPr>
              <a:t>luka</a:t>
            </a:r>
            <a:r>
              <a:rPr lang="en-US" dirty="0" smtClean="0">
                <a:latin typeface="Cordia New" panose="020B0304020202020204" pitchFamily="34" charset="-34"/>
                <a:ea typeface="BatangChe" panose="02030609000101010101" pitchFamily="49" charset="-127"/>
                <a:cs typeface="Cordia New" panose="020B0304020202020204" pitchFamily="34" charset="-34"/>
              </a:rPr>
              <a:t> </a:t>
            </a:r>
            <a:r>
              <a:rPr lang="en-US" dirty="0" err="1" smtClean="0">
                <a:latin typeface="Cordia New" panose="020B0304020202020204" pitchFamily="34" charset="-34"/>
                <a:ea typeface="BatangChe" panose="02030609000101010101" pitchFamily="49" charset="-127"/>
                <a:cs typeface="Cordia New" panose="020B0304020202020204" pitchFamily="34" charset="-34"/>
              </a:rPr>
              <a:t>paciolo</a:t>
            </a:r>
            <a:r>
              <a:rPr lang="en-US" dirty="0" smtClean="0">
                <a:latin typeface="Cordia New" panose="020B0304020202020204" pitchFamily="34" charset="-34"/>
                <a:ea typeface="BatangChe" panose="02030609000101010101" pitchFamily="49" charset="-127"/>
                <a:cs typeface="Cordia New" panose="020B0304020202020204" pitchFamily="34" charset="-34"/>
              </a:rPr>
              <a:t>, a mathematician published a book De </a:t>
            </a:r>
            <a:r>
              <a:rPr lang="en-US" dirty="0" err="1" smtClean="0">
                <a:latin typeface="Cordia New" panose="020B0304020202020204" pitchFamily="34" charset="-34"/>
                <a:ea typeface="BatangChe" panose="02030609000101010101" pitchFamily="49" charset="-127"/>
                <a:cs typeface="Cordia New" panose="020B0304020202020204" pitchFamily="34" charset="-34"/>
              </a:rPr>
              <a:t>computicet</a:t>
            </a:r>
            <a:r>
              <a:rPr lang="en-US" dirty="0" smtClean="0">
                <a:latin typeface="Cordia New" panose="020B0304020202020204" pitchFamily="34" charset="-34"/>
                <a:ea typeface="BatangChe" panose="02030609000101010101" pitchFamily="49" charset="-127"/>
                <a:cs typeface="Cordia New" panose="020B0304020202020204" pitchFamily="34" charset="-34"/>
              </a:rPr>
              <a:t> </a:t>
            </a:r>
            <a:r>
              <a:rPr lang="en-US" dirty="0" err="1" smtClean="0">
                <a:latin typeface="Cordia New" panose="020B0304020202020204" pitchFamily="34" charset="-34"/>
                <a:ea typeface="BatangChe" panose="02030609000101010101" pitchFamily="49" charset="-127"/>
                <a:cs typeface="Cordia New" panose="020B0304020202020204" pitchFamily="34" charset="-34"/>
              </a:rPr>
              <a:t>scripturies</a:t>
            </a:r>
            <a:r>
              <a:rPr lang="en-US" dirty="0" smtClean="0">
                <a:latin typeface="Cordia New" panose="020B0304020202020204" pitchFamily="34" charset="-34"/>
                <a:ea typeface="BatangChe" panose="02030609000101010101" pitchFamily="49" charset="-127"/>
                <a:cs typeface="Cordia New" panose="020B0304020202020204" pitchFamily="34" charset="-34"/>
              </a:rPr>
              <a:t> in 1494 at </a:t>
            </a:r>
            <a:r>
              <a:rPr lang="en-US" dirty="0" err="1" smtClean="0">
                <a:latin typeface="Cordia New" panose="020B0304020202020204" pitchFamily="34" charset="-34"/>
                <a:ea typeface="BatangChe" panose="02030609000101010101" pitchFamily="49" charset="-127"/>
                <a:cs typeface="Cordia New" panose="020B0304020202020204" pitchFamily="34" charset="-34"/>
              </a:rPr>
              <a:t>venice</a:t>
            </a:r>
            <a:r>
              <a:rPr lang="en-US" dirty="0" smtClean="0">
                <a:latin typeface="Cordia New" panose="020B0304020202020204" pitchFamily="34" charset="-34"/>
                <a:ea typeface="BatangChe" panose="02030609000101010101" pitchFamily="49" charset="-127"/>
                <a:cs typeface="Cordia New" panose="020B0304020202020204" pitchFamily="34" charset="-34"/>
              </a:rPr>
              <a:t> in Italy.  This book  was translated into English in 1543 in this book he covered a brief section on “book-keeping”</a:t>
            </a:r>
            <a:endParaRPr lang="ru-R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3.2 Double Entry </a:t>
            </a:r>
            <a:r>
              <a:rPr lang="en-US" dirty="0" smtClean="0"/>
              <a:t>System</a:t>
            </a:r>
            <a:endParaRPr lang="en-US" dirty="0"/>
          </a:p>
        </p:txBody>
      </p:sp>
      <p:sp>
        <p:nvSpPr>
          <p:cNvPr id="3" name="Content Placeholder 2"/>
          <p:cNvSpPr>
            <a:spLocks noGrp="1"/>
          </p:cNvSpPr>
          <p:nvPr>
            <p:ph idx="1"/>
          </p:nvPr>
        </p:nvSpPr>
        <p:spPr/>
        <p:txBody>
          <a:bodyPr>
            <a:normAutofit/>
          </a:bodyPr>
          <a:lstStyle/>
          <a:p>
            <a:r>
              <a:rPr lang="en-US" dirty="0" smtClean="0"/>
              <a:t>Accounting start with the double entry system. Any financial transaction take place in the business ,it will be recorded by Double entry system.</a:t>
            </a:r>
            <a:r>
              <a:rPr lang="en-US" dirty="0"/>
              <a:t> </a:t>
            </a:r>
            <a:endParaRPr lang="en-US" dirty="0" smtClean="0"/>
          </a:p>
          <a:p>
            <a:pPr>
              <a:buNone/>
            </a:pPr>
            <a:r>
              <a:rPr lang="en-US" dirty="0" smtClean="0"/>
              <a:t>Double entry system is a scientific way of presenting accounts. As such all the Business concerns feel it convenient to prepare the accounts under double entry system.</a:t>
            </a:r>
            <a:endParaRPr lang="en-US" dirty="0" smtClean="0"/>
          </a:p>
          <a:p>
            <a:pPr>
              <a:buNone/>
            </a:pPr>
            <a:r>
              <a:rPr lang="en-US" dirty="0" smtClean="0"/>
              <a:t>               Under dual aspect concept the accountant deals with the two aspects of business transaction i.e., </a:t>
            </a:r>
            <a:endParaRPr lang="en-US" dirty="0" smtClean="0"/>
          </a:p>
          <a:p>
            <a:pPr>
              <a:buNone/>
            </a:pPr>
            <a:r>
              <a:rPr lang="en-US" dirty="0" smtClean="0"/>
              <a:t>     1) Receiving Aspect and</a:t>
            </a:r>
            <a:endParaRPr lang="en-US" dirty="0" smtClean="0"/>
          </a:p>
          <a:p>
            <a:pPr>
              <a:buNone/>
            </a:pPr>
            <a:r>
              <a:rPr lang="en-US" dirty="0" smtClean="0"/>
              <a:t>     2) Giving Aspect.</a:t>
            </a:r>
            <a:endParaRPr lang="en-US" dirty="0" smtClean="0"/>
          </a:p>
          <a:p>
            <a:pPr>
              <a:buNone/>
            </a:pPr>
            <a:r>
              <a:rPr lang="en-US" dirty="0" smtClean="0"/>
              <a:t>                    Receiving aspect is known as ‘Debit Aspect’ and giving aspect is known as ‘Credit Aspect’.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Entry</a:t>
            </a:r>
            <a:endParaRPr lang="en-US" dirty="0"/>
          </a:p>
        </p:txBody>
      </p:sp>
      <p:sp>
        <p:nvSpPr>
          <p:cNvPr id="3" name="Content Placeholder 2"/>
          <p:cNvSpPr>
            <a:spLocks noGrp="1"/>
          </p:cNvSpPr>
          <p:nvPr>
            <p:ph idx="1"/>
          </p:nvPr>
        </p:nvSpPr>
        <p:spPr/>
        <p:txBody>
          <a:bodyPr>
            <a:normAutofit/>
          </a:bodyPr>
          <a:lstStyle/>
          <a:p>
            <a:r>
              <a:rPr lang="en-US" dirty="0" smtClean="0"/>
              <a:t>Every transaction has two effect .One account is debited and another Account is Credited</a:t>
            </a:r>
            <a:endParaRPr lang="en-US" dirty="0"/>
          </a:p>
          <a:p>
            <a:endParaRPr lang="en-US" dirty="0" smtClean="0"/>
          </a:p>
          <a:p>
            <a:r>
              <a:rPr lang="en-US" dirty="0" smtClean="0"/>
              <a:t>Double entry is a simple yet powerful concept: each and every one of a company's transactions will result in an amount recorded into </a:t>
            </a:r>
            <a:r>
              <a:rPr lang="en-US" i="1" dirty="0" smtClean="0"/>
              <a:t>at least</a:t>
            </a:r>
            <a:r>
              <a:rPr lang="en-US" dirty="0" smtClean="0"/>
              <a:t> two of the accounts in the accounting system. We will record the entry by using three golden rule of Accounting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3.3 3 Golden rule of accounting</a:t>
            </a:r>
            <a:endParaRPr lang="en-US" dirty="0"/>
          </a:p>
        </p:txBody>
      </p:sp>
      <p:sp>
        <p:nvSpPr>
          <p:cNvPr id="3" name="Content Placeholder 2"/>
          <p:cNvSpPr>
            <a:spLocks noGrp="1"/>
          </p:cNvSpPr>
          <p:nvPr>
            <p:ph idx="1"/>
          </p:nvPr>
        </p:nvSpPr>
        <p:spPr/>
        <p:txBody>
          <a:bodyPr/>
          <a:lstStyle/>
          <a:p>
            <a:pPr>
              <a:buNone/>
            </a:pPr>
            <a:r>
              <a:rPr lang="en-US" dirty="0" smtClean="0"/>
              <a:t>Accounting start with the three golden rule </a:t>
            </a:r>
            <a:endParaRPr lang="en-US" dirty="0" smtClean="0"/>
          </a:p>
          <a:p>
            <a:pPr>
              <a:buNone/>
            </a:pPr>
            <a:r>
              <a:rPr lang="en-US" dirty="0" smtClean="0"/>
              <a:t>There are only three types of account</a:t>
            </a:r>
            <a:endParaRPr lang="en-US" dirty="0" smtClean="0"/>
          </a:p>
          <a:p>
            <a:pPr marL="514350" indent="-514350">
              <a:buAutoNum type="arabicParenBoth"/>
            </a:pPr>
            <a:r>
              <a:rPr lang="en-US" dirty="0" smtClean="0"/>
              <a:t>Real</a:t>
            </a:r>
            <a:endParaRPr lang="en-US" dirty="0" smtClean="0"/>
          </a:p>
          <a:p>
            <a:pPr marL="514350" indent="-514350">
              <a:buAutoNum type="arabicParenBoth"/>
            </a:pPr>
            <a:r>
              <a:rPr lang="en-US" dirty="0" smtClean="0"/>
              <a:t>Nominal</a:t>
            </a:r>
            <a:endParaRPr lang="en-US" dirty="0" smtClean="0"/>
          </a:p>
          <a:p>
            <a:pPr marL="514350" indent="-514350">
              <a:buAutoNum type="arabicParenBoth"/>
            </a:pPr>
            <a:r>
              <a:rPr lang="en-US" dirty="0" smtClean="0"/>
              <a:t>Personal</a:t>
            </a:r>
            <a:endParaRPr lang="en-US" dirty="0" smtClean="0"/>
          </a:p>
          <a:p>
            <a:pPr marL="514350" indent="-514350">
              <a:buNone/>
            </a:pPr>
            <a:r>
              <a:rPr lang="en-US" dirty="0"/>
              <a:t>Each account type has its rule that needs to be applied to account for the transactions</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3.4 Classification of accounts</a:t>
            </a:r>
            <a:endParaRPr lang="en-US" sz="4400" dirty="0"/>
          </a:p>
        </p:txBody>
      </p:sp>
      <p:sp>
        <p:nvSpPr>
          <p:cNvPr id="3" name="Content Placeholder 2"/>
          <p:cNvSpPr>
            <a:spLocks noGrp="1"/>
          </p:cNvSpPr>
          <p:nvPr>
            <p:ph idx="1"/>
          </p:nvPr>
        </p:nvSpPr>
        <p:spPr>
          <a:xfrm>
            <a:off x="651352" y="1554162"/>
            <a:ext cx="9407047" cy="4583591"/>
          </a:xfrm>
        </p:spPr>
        <p:txBody>
          <a:bodyPr>
            <a:normAutofit fontScale="77500" lnSpcReduction="20000"/>
          </a:bodyPr>
          <a:lstStyle/>
          <a:p>
            <a:pPr>
              <a:buNone/>
            </a:pPr>
            <a:r>
              <a:rPr lang="en-US" sz="3100" dirty="0" smtClean="0"/>
              <a:t>Personal Accounts:</a:t>
            </a:r>
            <a:endParaRPr lang="en-US" sz="3100" dirty="0" smtClean="0"/>
          </a:p>
          <a:p>
            <a:pPr>
              <a:buNone/>
            </a:pPr>
            <a:r>
              <a:rPr lang="en-US" sz="2000" dirty="0" smtClean="0"/>
              <a:t>          Personal Accounts also includes accounts in the names of firms, companies or institutions such as Malini &amp; sons account, Nagarjuna finance limited account, Andhra Bank Account etc. </a:t>
            </a:r>
            <a:endParaRPr lang="en-US" sz="2000" dirty="0" smtClean="0"/>
          </a:p>
          <a:p>
            <a:pPr>
              <a:buNone/>
            </a:pPr>
            <a:r>
              <a:rPr lang="en-US" sz="2000" dirty="0" smtClean="0"/>
              <a:t>         </a:t>
            </a:r>
            <a:r>
              <a:rPr lang="en-US" sz="2800" dirty="0" smtClean="0"/>
              <a:t>Debit the receiver &amp; Credit the giver</a:t>
            </a:r>
            <a:endParaRPr lang="en-US" sz="2800" dirty="0" smtClean="0"/>
          </a:p>
          <a:p>
            <a:pPr>
              <a:buNone/>
            </a:pPr>
            <a:r>
              <a:rPr lang="en-US" sz="2800" dirty="0" smtClean="0"/>
              <a:t>Real Accounts:</a:t>
            </a:r>
            <a:endParaRPr lang="en-US" sz="2800" dirty="0" smtClean="0"/>
          </a:p>
          <a:p>
            <a:pPr>
              <a:buNone/>
            </a:pPr>
            <a:r>
              <a:rPr lang="en-US" sz="2800" dirty="0" smtClean="0"/>
              <a:t>           </a:t>
            </a:r>
            <a:r>
              <a:rPr lang="en-US" sz="2000" dirty="0" smtClean="0"/>
              <a:t> Accounts relating to properties or assets are known as ‘ Real Accounts’. Every business needs assets such as machinery, furniture etc., for running its activities. A separate account is maintained for each asset owned by the Business.</a:t>
            </a:r>
            <a:endParaRPr lang="en-US" sz="2000" dirty="0" smtClean="0"/>
          </a:p>
          <a:p>
            <a:pPr>
              <a:buNone/>
            </a:pPr>
            <a:r>
              <a:rPr lang="en-US" sz="2000" dirty="0" smtClean="0"/>
              <a:t>         </a:t>
            </a:r>
            <a:r>
              <a:rPr lang="en-US" sz="2800" dirty="0" smtClean="0"/>
              <a:t>Debit what comes in Credit what goes out</a:t>
            </a:r>
            <a:endParaRPr lang="en-US" sz="2800" dirty="0" smtClean="0"/>
          </a:p>
          <a:p>
            <a:pPr>
              <a:buNone/>
            </a:pPr>
            <a:r>
              <a:rPr lang="en-US" sz="2800" dirty="0" smtClean="0"/>
              <a:t>Nominal accounts:</a:t>
            </a:r>
            <a:endParaRPr lang="en-US" sz="2800" dirty="0" smtClean="0"/>
          </a:p>
          <a:p>
            <a:pPr>
              <a:buNone/>
            </a:pPr>
            <a:r>
              <a:rPr lang="en-US" sz="2000" dirty="0" smtClean="0"/>
              <a:t>                     Accounts relating to expenses, losses and incomes and gains are known as ‘ Nominal Accounts’ Examples of Nominal Account Wages, salaries, commission, interest received accounts.</a:t>
            </a:r>
            <a:endParaRPr lang="en-US" sz="2000" dirty="0" smtClean="0"/>
          </a:p>
          <a:p>
            <a:pPr>
              <a:buNone/>
            </a:pPr>
            <a:r>
              <a:rPr lang="en-US" sz="2000" dirty="0" smtClean="0"/>
              <a:t> </a:t>
            </a:r>
            <a:r>
              <a:rPr lang="en-US" sz="2400" dirty="0" smtClean="0"/>
              <a:t> Debit all expenses and losses credit all incomes and gains</a:t>
            </a:r>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Account</a:t>
            </a:r>
            <a:endParaRPr lang="en-US" dirty="0"/>
          </a:p>
        </p:txBody>
      </p:sp>
      <p:sp>
        <p:nvSpPr>
          <p:cNvPr id="3" name="Content Placeholder 2"/>
          <p:cNvSpPr>
            <a:spLocks noGrp="1"/>
          </p:cNvSpPr>
          <p:nvPr>
            <p:ph idx="1"/>
          </p:nvPr>
        </p:nvSpPr>
        <p:spPr/>
        <p:txBody>
          <a:bodyPr>
            <a:normAutofit/>
          </a:bodyPr>
          <a:lstStyle/>
          <a:p>
            <a:pPr marL="514350" indent="-514350">
              <a:buAutoNum type="arabicParenBoth"/>
            </a:pPr>
            <a:r>
              <a:rPr lang="en-US" dirty="0" smtClean="0"/>
              <a:t>Real Account</a:t>
            </a:r>
            <a:endParaRPr lang="en-US" dirty="0" smtClean="0"/>
          </a:p>
          <a:p>
            <a:pPr marL="514350" indent="-514350">
              <a:buNone/>
            </a:pPr>
            <a:r>
              <a:rPr lang="en-US" dirty="0" smtClean="0"/>
              <a:t>Principal for real account is </a:t>
            </a:r>
            <a:endParaRPr lang="en-US" dirty="0" smtClean="0"/>
          </a:p>
          <a:p>
            <a:pPr>
              <a:buNone/>
            </a:pPr>
            <a:r>
              <a:rPr lang="en-US" b="1" dirty="0" smtClean="0"/>
              <a:t>Debit What Comes In, Credit What Goes Out</a:t>
            </a:r>
            <a:endParaRPr lang="en-US" dirty="0" smtClean="0"/>
          </a:p>
          <a:p>
            <a:pPr>
              <a:buNone/>
            </a:pPr>
            <a:r>
              <a:rPr lang="en-US" dirty="0" smtClean="0"/>
              <a:t>    This principle is applied in case of real accounts. Real accounts involve machinery, land and building etc.They have debit balance naturally . You credit what goes out and debit what comes in, thus when you debit what comes in, you are adding to the existing account balance</a:t>
            </a:r>
            <a:br>
              <a:rPr lang="en-US" dirty="0" smtClean="0"/>
            </a:b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Nominal Account</a:t>
            </a:r>
            <a:endParaRPr lang="en-US" dirty="0"/>
          </a:p>
        </p:txBody>
      </p:sp>
      <p:sp>
        <p:nvSpPr>
          <p:cNvPr id="3" name="Content Placeholder 2"/>
          <p:cNvSpPr>
            <a:spLocks noGrp="1"/>
          </p:cNvSpPr>
          <p:nvPr>
            <p:ph idx="1"/>
          </p:nvPr>
        </p:nvSpPr>
        <p:spPr/>
        <p:txBody>
          <a:bodyPr>
            <a:normAutofit/>
          </a:bodyPr>
          <a:lstStyle/>
          <a:p>
            <a:pPr>
              <a:buNone/>
            </a:pPr>
            <a:r>
              <a:rPr lang="en-US" dirty="0" smtClean="0"/>
              <a:t>(2) Nominal Account</a:t>
            </a:r>
            <a:endParaRPr lang="en-US" dirty="0" smtClean="0"/>
          </a:p>
          <a:p>
            <a:pPr marL="514350" indent="-514350">
              <a:buNone/>
            </a:pPr>
            <a:r>
              <a:rPr lang="en-US" dirty="0" smtClean="0"/>
              <a:t>Principal for Nominal  account is </a:t>
            </a:r>
            <a:endParaRPr lang="en-US" dirty="0" smtClean="0"/>
          </a:p>
          <a:p>
            <a:pPr>
              <a:buNone/>
            </a:pPr>
            <a:r>
              <a:rPr lang="en-US" b="1" dirty="0" smtClean="0"/>
              <a:t>    Debit </a:t>
            </a:r>
            <a:r>
              <a:rPr lang="en-US" b="1" dirty="0"/>
              <a:t>All Expenses And Losses, Credit </a:t>
            </a:r>
            <a:r>
              <a:rPr lang="en-US" b="1" dirty="0" smtClean="0"/>
              <a:t>All Incomes </a:t>
            </a:r>
            <a:r>
              <a:rPr lang="en-US" b="1" dirty="0"/>
              <a:t>And Gains</a:t>
            </a:r>
            <a:endParaRPr lang="en-US" dirty="0"/>
          </a:p>
          <a:p>
            <a:pPr>
              <a:buNone/>
            </a:pPr>
            <a:br>
              <a:rPr lang="en-US" dirty="0" smtClean="0"/>
            </a:br>
            <a:r>
              <a:rPr lang="en-US" dirty="0" smtClean="0"/>
              <a:t>Nominal accounts are those other than real and personal .Example , capital </a:t>
            </a:r>
            <a:r>
              <a:rPr lang="en-US" dirty="0"/>
              <a:t>of the company is a liability. Therefore it has a default credit balance. When you credit all incomes and gains, you increase the capital and by debiting expenses and losses, you decrease the </a:t>
            </a:r>
            <a:r>
              <a:rPr lang="en-US" dirty="0" smtClean="0"/>
              <a:t>capital.</a:t>
            </a:r>
            <a:endParaRPr lang="en-US" dirty="0" smtClean="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10411</Words>
  <Application>WPS Presentation</Application>
  <PresentationFormat>Произвольный</PresentationFormat>
  <Paragraphs>230</Paragraphs>
  <Slides>22</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22</vt:i4>
      </vt:variant>
    </vt:vector>
  </HeadingPairs>
  <TitlesOfParts>
    <vt:vector size="38" baseType="lpstr">
      <vt:lpstr>Arial</vt:lpstr>
      <vt:lpstr>宋体</vt:lpstr>
      <vt:lpstr>Wingdings</vt:lpstr>
      <vt:lpstr>Wingdings 3</vt:lpstr>
      <vt:lpstr>Arial</vt:lpstr>
      <vt:lpstr>Cordia New</vt:lpstr>
      <vt:lpstr>BatangChe</vt:lpstr>
      <vt:lpstr>Algerian</vt:lpstr>
      <vt:lpstr>Trebuchet MS</vt:lpstr>
      <vt:lpstr>微软雅黑</vt:lpstr>
      <vt:lpstr>Calibri</vt:lpstr>
      <vt:lpstr>Symbol</vt:lpstr>
      <vt:lpstr>Segoe Print</vt:lpstr>
      <vt:lpstr/>
      <vt:lpstr>Arial Unicode MS</vt:lpstr>
      <vt:lpstr>Facet</vt:lpstr>
      <vt:lpstr>Accounting Fundamentals </vt:lpstr>
      <vt:lpstr>What is Accounting</vt:lpstr>
      <vt:lpstr>History Of Accounting</vt:lpstr>
      <vt:lpstr>Double Entry System</vt:lpstr>
      <vt:lpstr>Double Entry</vt:lpstr>
      <vt:lpstr>3 Golden rule of accounting</vt:lpstr>
      <vt:lpstr>Classification of accounts</vt:lpstr>
      <vt:lpstr>Real Account</vt:lpstr>
      <vt:lpstr>Nominal Account</vt:lpstr>
      <vt:lpstr>Personal Account</vt:lpstr>
      <vt:lpstr>Example of Double Entry`</vt:lpstr>
      <vt:lpstr>Three main statement</vt:lpstr>
      <vt:lpstr>Income statement</vt:lpstr>
      <vt:lpstr>Example of Income statement</vt:lpstr>
      <vt:lpstr>Journal</vt:lpstr>
      <vt:lpstr>Journal</vt:lpstr>
      <vt:lpstr>Balance Sheet </vt:lpstr>
      <vt:lpstr>Balance sheet</vt:lpstr>
      <vt:lpstr>Balance sheet</vt:lpstr>
      <vt:lpstr>Cash Flow statement</vt:lpstr>
      <vt:lpstr>Book-keeping and accounting:</vt:lpstr>
      <vt:lpstr>Branches of accounting: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Dell</cp:lastModifiedBy>
  <cp:revision>32</cp:revision>
  <dcterms:created xsi:type="dcterms:W3CDTF">2017-03-22T11:34:00Z</dcterms:created>
  <dcterms:modified xsi:type="dcterms:W3CDTF">2017-04-18T08:36:44Z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