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259" r:id="rId3"/>
    <p:sldId id="260" r:id="rId4"/>
    <p:sldId id="261" r:id="rId5"/>
    <p:sldId id="263" r:id="rId6"/>
    <p:sldId id="264" r:id="rId7"/>
    <p:sldId id="265" r:id="rId8"/>
    <p:sldId id="266" r:id="rId9"/>
    <p:sldId id="267" r:id="rId10"/>
    <p:sldId id="268" r:id="rId11"/>
    <p:sldId id="269" r:id="rId12"/>
    <p:sldId id="270" r:id="rId13"/>
    <p:sldId id="290" r:id="rId14"/>
    <p:sldId id="271" r:id="rId15"/>
    <p:sldId id="272" r:id="rId16"/>
    <p:sldId id="273" r:id="rId17"/>
    <p:sldId id="274" r:id="rId18"/>
    <p:sldId id="275" r:id="rId19"/>
    <p:sldId id="276" r:id="rId20"/>
    <p:sldId id="277" r:id="rId21"/>
    <p:sldId id="291" r:id="rId22"/>
    <p:sldId id="278" r:id="rId23"/>
    <p:sldId id="279" r:id="rId24"/>
    <p:sldId id="283" r:id="rId25"/>
    <p:sldId id="284" r:id="rId26"/>
    <p:sldId id="285" r:id="rId27"/>
    <p:sldId id="286" r:id="rId28"/>
    <p:sldId id="292"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682309-5663-47EA-BE72-67CC340E7E28}" type="datetimeFigureOut">
              <a:rPr lang="ru-RU" smtClean="0"/>
              <a:pPr/>
              <a:t>18.04.2017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0E284-409B-45E9-9634-436FC7189DF8}"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a:t>
            </a:fld>
            <a:endParaRPr lang="en-US"/>
          </a:p>
        </p:txBody>
      </p:sp>
    </p:spTree>
    <p:extLst>
      <p:ext uri="{BB962C8B-B14F-4D97-AF65-F5344CB8AC3E}">
        <p14:creationId xmlns="" xmlns:p14="http://schemas.microsoft.com/office/powerpoint/2010/main" val="380407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4/18/2017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4/18/2017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4/18/2017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4/18/2017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Times New Roman" pitchFamily="18" charset="0"/>
              </a:rPr>
              <a:t>4.0.Tourism and Hospitality</a:t>
            </a:r>
            <a:endParaRPr lang="en-US" dirty="0">
              <a:cs typeface="Times New Roman" pitchFamily="18" charset="0"/>
            </a:endParaRPr>
          </a:p>
        </p:txBody>
      </p:sp>
      <p:sp>
        <p:nvSpPr>
          <p:cNvPr id="3" name="Subtitle 2"/>
          <p:cNvSpPr>
            <a:spLocks noGrp="1"/>
          </p:cNvSpPr>
          <p:nvPr>
            <p:ph type="subTitle" idx="1"/>
          </p:nvPr>
        </p:nvSpPr>
        <p:spPr/>
        <p:txBody>
          <a:bodyPr/>
          <a:lstStyle/>
          <a:p>
            <a:r>
              <a:rPr lang="en-MY" dirty="0" smtClean="0"/>
              <a:t>Executive Diploma in Business and Hospitality Management</a:t>
            </a:r>
            <a:endParaRPr lang="en-MY" dirty="0"/>
          </a:p>
        </p:txBody>
      </p:sp>
    </p:spTree>
    <p:extLst>
      <p:ext uri="{BB962C8B-B14F-4D97-AF65-F5344CB8AC3E}">
        <p14:creationId xmlns="" xmlns:p14="http://schemas.microsoft.com/office/powerpoint/2010/main" val="345936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4.4.4. Family Tourism</a:t>
            </a:r>
            <a:endParaRPr lang="en-US" dirty="0"/>
          </a:p>
        </p:txBody>
      </p:sp>
      <p:sp>
        <p:nvSpPr>
          <p:cNvPr id="3" name="Content Placeholder 2"/>
          <p:cNvSpPr>
            <a:spLocks noGrp="1"/>
          </p:cNvSpPr>
          <p:nvPr>
            <p:ph idx="1"/>
          </p:nvPr>
        </p:nvSpPr>
        <p:spPr/>
        <p:txBody>
          <a:bodyPr>
            <a:normAutofit/>
          </a:bodyPr>
          <a:lstStyle/>
          <a:p>
            <a:r>
              <a:rPr lang="en-US" sz="2400" dirty="0" smtClean="0"/>
              <a:t>Family </a:t>
            </a:r>
            <a:r>
              <a:rPr lang="en-US" sz="2400" dirty="0"/>
              <a:t>tourism involves the family unit and their participation in diverse forms of tourism activity. This includes visiting one’s relatives and friends for interpersonal reasons. </a:t>
            </a:r>
            <a:endParaRPr lang="en-US" sz="2400" dirty="0" smtClean="0"/>
          </a:p>
          <a:p>
            <a:endParaRPr lang="en-US" sz="2400" dirty="0"/>
          </a:p>
          <a:p>
            <a:r>
              <a:rPr lang="en-US" sz="2400" dirty="0" smtClean="0"/>
              <a:t>Many </a:t>
            </a:r>
            <a:r>
              <a:rPr lang="en-US" sz="2400" dirty="0"/>
              <a:t>people in India travel for visiting their friends and relatives. While visiting friends or relatives, people also visit tourists’ attractions in and around the city.</a:t>
            </a:r>
          </a:p>
          <a:p>
            <a:endParaRPr lang="en-US" dirty="0"/>
          </a:p>
        </p:txBody>
      </p:sp>
    </p:spTree>
    <p:extLst>
      <p:ext uri="{BB962C8B-B14F-4D97-AF65-F5344CB8AC3E}">
        <p14:creationId xmlns="" xmlns:p14="http://schemas.microsoft.com/office/powerpoint/2010/main" val="43954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4.4.5. Health Tourism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2400" dirty="0" smtClean="0"/>
              <a:t>Health </a:t>
            </a:r>
            <a:r>
              <a:rPr lang="en-US" sz="2400" dirty="0"/>
              <a:t>tourism is also called as Medical tourism. People have been travelling for centuries to improve and rebuild their health and stamina. Today, many people travel great distances to exotic locations or health care facilities in faraway countries, in search of medical treatment and care. </a:t>
            </a:r>
            <a:endParaRPr lang="en-US" sz="2400" dirty="0" smtClean="0"/>
          </a:p>
          <a:p>
            <a:pPr marL="0" indent="0">
              <a:buNone/>
            </a:pPr>
            <a:endParaRPr lang="en-US" sz="2400" dirty="0"/>
          </a:p>
          <a:p>
            <a:pPr marL="0" indent="0">
              <a:buNone/>
            </a:pPr>
            <a:r>
              <a:rPr lang="en-US" sz="2400" dirty="0" smtClean="0"/>
              <a:t>Medical </a:t>
            </a:r>
            <a:r>
              <a:rPr lang="en-US" sz="2400" dirty="0"/>
              <a:t>tourism is an age-old concept that has gained popularity in the recent times. Many developing countries are emerging as hot medical tourism destinations capitalizing on low cost advantages. </a:t>
            </a:r>
            <a:endParaRPr lang="en-US" sz="2400" dirty="0" smtClean="0"/>
          </a:p>
          <a:p>
            <a:pPr marL="0" indent="0">
              <a:buNone/>
            </a:pPr>
            <a:endParaRPr lang="en-US" sz="2400" dirty="0"/>
          </a:p>
          <a:p>
            <a:pPr marL="0" indent="0">
              <a:buNone/>
            </a:pPr>
            <a:r>
              <a:rPr lang="en-US" sz="2400" dirty="0" smtClean="0"/>
              <a:t>Many </a:t>
            </a:r>
            <a:r>
              <a:rPr lang="en-US" sz="2400" dirty="0"/>
              <a:t>hospitals have specially designed packages including resorts </a:t>
            </a:r>
            <a:r>
              <a:rPr lang="en-US" sz="2400" dirty="0" smtClean="0"/>
              <a:t>facilities. Thus </a:t>
            </a:r>
            <a:r>
              <a:rPr lang="en-US" sz="2400" dirty="0"/>
              <a:t>health tourism covers one or more of the following aspects-</a:t>
            </a:r>
          </a:p>
          <a:p>
            <a:pPr lvl="0"/>
            <a:endParaRPr lang="en-US" sz="2400" dirty="0" smtClean="0"/>
          </a:p>
          <a:p>
            <a:pPr lvl="0"/>
            <a:r>
              <a:rPr lang="en-US" sz="2400" dirty="0" smtClean="0"/>
              <a:t>Change </a:t>
            </a:r>
            <a:r>
              <a:rPr lang="en-US" sz="2400" dirty="0"/>
              <a:t>of climate</a:t>
            </a:r>
          </a:p>
          <a:p>
            <a:pPr lvl="0"/>
            <a:r>
              <a:rPr lang="en-US" sz="2400" dirty="0"/>
              <a:t>Alternative </a:t>
            </a:r>
            <a:r>
              <a:rPr lang="en-US" sz="2400" dirty="0" smtClean="0"/>
              <a:t>therapy</a:t>
            </a:r>
          </a:p>
          <a:p>
            <a:pPr lvl="1"/>
            <a:r>
              <a:rPr lang="en-US" sz="2200" dirty="0" err="1" smtClean="0"/>
              <a:t>Ayruvedic</a:t>
            </a:r>
            <a:r>
              <a:rPr lang="en-US" sz="2200" dirty="0" smtClean="0"/>
              <a:t> </a:t>
            </a:r>
            <a:r>
              <a:rPr lang="en-US" sz="2200" dirty="0"/>
              <a:t>treatment, hot </a:t>
            </a:r>
            <a:r>
              <a:rPr lang="en-US" sz="2200" dirty="0" err="1"/>
              <a:t>Sulphur</a:t>
            </a:r>
            <a:r>
              <a:rPr lang="en-US" sz="2200" dirty="0"/>
              <a:t> springs, Naturopathy and art of living</a:t>
            </a:r>
          </a:p>
          <a:p>
            <a:pPr lvl="0"/>
            <a:r>
              <a:rPr lang="en-US" sz="2400" dirty="0"/>
              <a:t>Medical treatment</a:t>
            </a:r>
          </a:p>
          <a:p>
            <a:endParaRPr lang="en-US" dirty="0"/>
          </a:p>
        </p:txBody>
      </p:sp>
    </p:spTree>
    <p:extLst>
      <p:ext uri="{BB962C8B-B14F-4D97-AF65-F5344CB8AC3E}">
        <p14:creationId xmlns="" xmlns:p14="http://schemas.microsoft.com/office/powerpoint/2010/main" val="281267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4.4.6. Sports Tourism</a:t>
            </a:r>
            <a:endParaRPr lang="en-US" dirty="0"/>
          </a:p>
        </p:txBody>
      </p:sp>
      <p:sp>
        <p:nvSpPr>
          <p:cNvPr id="3" name="Content Placeholder 2"/>
          <p:cNvSpPr>
            <a:spLocks noGrp="1"/>
          </p:cNvSpPr>
          <p:nvPr>
            <p:ph idx="1"/>
          </p:nvPr>
        </p:nvSpPr>
        <p:spPr/>
        <p:txBody>
          <a:bodyPr>
            <a:normAutofit fontScale="70000" lnSpcReduction="20000"/>
          </a:bodyPr>
          <a:lstStyle/>
          <a:p>
            <a:pPr marL="0" indent="0"/>
            <a:r>
              <a:rPr lang="en-US" sz="2900" dirty="0" smtClean="0"/>
              <a:t>Sports </a:t>
            </a:r>
            <a:r>
              <a:rPr lang="en-US" sz="2900" dirty="0"/>
              <a:t>Tourism refers to travel which involves either viewing or participating in a sporting event staying apart from their usual environment. </a:t>
            </a:r>
            <a:endParaRPr lang="en-US" sz="2900" dirty="0" smtClean="0"/>
          </a:p>
          <a:p>
            <a:pPr marL="0" indent="0"/>
            <a:r>
              <a:rPr lang="en-US" sz="2900" dirty="0" smtClean="0"/>
              <a:t>Sport </a:t>
            </a:r>
            <a:r>
              <a:rPr lang="en-US" sz="2900" dirty="0"/>
              <a:t>tourism is a fast growing sector of the global travel industry. Sports tourism refers to people travelling to participate in a competitive sport event. Normally these kinds of events are the motivators that attract visitors to visit the events like Olympic Games, FIFA World Cup. </a:t>
            </a:r>
          </a:p>
          <a:p>
            <a:endParaRPr lang="en-US" sz="2900" dirty="0" smtClean="0"/>
          </a:p>
          <a:p>
            <a:pPr marL="0" indent="0"/>
            <a:r>
              <a:rPr lang="en-US" sz="2900" dirty="0" smtClean="0"/>
              <a:t>Sports </a:t>
            </a:r>
            <a:r>
              <a:rPr lang="en-US" sz="2900" dirty="0"/>
              <a:t>tourism can be adventurous also. Adventure sport tourism is also called as Adventure tourism. </a:t>
            </a:r>
            <a:endParaRPr lang="en-US" sz="2900" dirty="0" smtClean="0"/>
          </a:p>
          <a:p>
            <a:pPr marL="0" indent="0"/>
            <a:r>
              <a:rPr lang="en-US" sz="2900" dirty="0" smtClean="0"/>
              <a:t>Adventure </a:t>
            </a:r>
            <a:r>
              <a:rPr lang="en-US" sz="2900" dirty="0"/>
              <a:t>sport tourism is more challenging because it takes the tourists into regions which are less frequently visited and may not have easy access. </a:t>
            </a:r>
          </a:p>
          <a:p>
            <a:pPr marL="0" indent="0">
              <a:buNone/>
            </a:pPr>
            <a:endParaRPr lang="en-US" sz="2900" dirty="0" smtClean="0"/>
          </a:p>
          <a:p>
            <a:endParaRPr lang="en-US" dirty="0"/>
          </a:p>
        </p:txBody>
      </p:sp>
    </p:spTree>
    <p:extLst>
      <p:ext uri="{BB962C8B-B14F-4D97-AF65-F5344CB8AC3E}">
        <p14:creationId xmlns="" xmlns:p14="http://schemas.microsoft.com/office/powerpoint/2010/main" val="1942780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4.4.6. Sports Tourism</a:t>
            </a:r>
            <a:endParaRPr lang="ru-RU" dirty="0"/>
          </a:p>
        </p:txBody>
      </p:sp>
      <p:sp>
        <p:nvSpPr>
          <p:cNvPr id="3" name="Содержимое 2"/>
          <p:cNvSpPr>
            <a:spLocks noGrp="1"/>
          </p:cNvSpPr>
          <p:nvPr>
            <p:ph idx="1"/>
          </p:nvPr>
        </p:nvSpPr>
        <p:spPr/>
        <p:txBody>
          <a:bodyPr/>
          <a:lstStyle/>
          <a:p>
            <a:pPr marL="0" indent="0">
              <a:buNone/>
            </a:pPr>
            <a:r>
              <a:rPr lang="en-US" dirty="0" smtClean="0"/>
              <a:t>According to the National Tour Association, adventure tourism is a "tour designed around an adventurous activity such as rafting, hiking, or mountain climbing."</a:t>
            </a:r>
          </a:p>
          <a:p>
            <a:pPr marL="0" indent="0">
              <a:buNone/>
            </a:pPr>
            <a:endParaRPr lang="en-US" dirty="0" smtClean="0"/>
          </a:p>
          <a:p>
            <a:pPr marL="0" indent="0">
              <a:buNone/>
            </a:pPr>
            <a:r>
              <a:rPr lang="en-US" dirty="0" smtClean="0"/>
              <a:t>Adventure sports tourism is a package of:</a:t>
            </a:r>
          </a:p>
          <a:p>
            <a:pPr lvl="0"/>
            <a:r>
              <a:rPr lang="en-US" dirty="0" smtClean="0"/>
              <a:t>Recreation</a:t>
            </a:r>
          </a:p>
          <a:p>
            <a:pPr lvl="0"/>
            <a:r>
              <a:rPr lang="en-US" dirty="0" smtClean="0"/>
              <a:t>Enjoyment</a:t>
            </a:r>
          </a:p>
          <a:p>
            <a:pPr lvl="0"/>
            <a:r>
              <a:rPr lang="en-US" dirty="0" smtClean="0"/>
              <a:t>Education</a:t>
            </a:r>
          </a:p>
          <a:p>
            <a:pPr lvl="0"/>
            <a:r>
              <a:rPr lang="en-US" dirty="0" smtClean="0"/>
              <a:t>Thrills of participating in an adventure ( land, water &amp; aerial)</a:t>
            </a:r>
          </a:p>
          <a:p>
            <a:pPr>
              <a:buNone/>
            </a:pP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4.4.7. Educational Tourism</a:t>
            </a:r>
            <a:endParaRPr lang="en-US" dirty="0"/>
          </a:p>
        </p:txBody>
      </p:sp>
      <p:sp>
        <p:nvSpPr>
          <p:cNvPr id="3" name="Content Placeholder 2"/>
          <p:cNvSpPr>
            <a:spLocks noGrp="1"/>
          </p:cNvSpPr>
          <p:nvPr>
            <p:ph idx="1"/>
          </p:nvPr>
        </p:nvSpPr>
        <p:spPr/>
        <p:txBody>
          <a:bodyPr>
            <a:normAutofit/>
          </a:bodyPr>
          <a:lstStyle/>
          <a:p>
            <a:r>
              <a:rPr lang="en-US" sz="2200" dirty="0" smtClean="0"/>
              <a:t>Educational </a:t>
            </a:r>
            <a:r>
              <a:rPr lang="en-US" sz="2200" dirty="0"/>
              <a:t>tourism developed, because of the growing popularity of teaching and learning of knowledge and the enhancing of technical competency outside of the classroom environment. </a:t>
            </a:r>
            <a:endParaRPr lang="en-US" sz="2200" dirty="0" smtClean="0"/>
          </a:p>
          <a:p>
            <a:endParaRPr lang="en-US" sz="2200" dirty="0"/>
          </a:p>
          <a:p>
            <a:r>
              <a:rPr lang="en-US" sz="2200" dirty="0" smtClean="0"/>
              <a:t>In </a:t>
            </a:r>
            <a:r>
              <a:rPr lang="en-US" sz="2200" dirty="0"/>
              <a:t>educational tourism, the main focus of the tour visiting another country to learn about the culture, such as in Student Exchange Programs and Study Tours, organizing specialized lectures of the eminent personalities and for research.</a:t>
            </a:r>
          </a:p>
          <a:p>
            <a:endParaRPr lang="en-US" dirty="0"/>
          </a:p>
        </p:txBody>
      </p:sp>
    </p:spTree>
    <p:extLst>
      <p:ext uri="{BB962C8B-B14F-4D97-AF65-F5344CB8AC3E}">
        <p14:creationId xmlns="" xmlns:p14="http://schemas.microsoft.com/office/powerpoint/2010/main" val="1120524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4.4.8. Business Tourism</a:t>
            </a:r>
            <a:endParaRPr lang="en-US" dirty="0"/>
          </a:p>
        </p:txBody>
      </p:sp>
      <p:sp>
        <p:nvSpPr>
          <p:cNvPr id="3" name="Content Placeholder 2"/>
          <p:cNvSpPr>
            <a:spLocks noGrp="1"/>
          </p:cNvSpPr>
          <p:nvPr>
            <p:ph idx="1"/>
          </p:nvPr>
        </p:nvSpPr>
        <p:spPr/>
        <p:txBody>
          <a:bodyPr>
            <a:normAutofit/>
          </a:bodyPr>
          <a:lstStyle/>
          <a:p>
            <a:r>
              <a:rPr lang="en-US" sz="2400" dirty="0" smtClean="0"/>
              <a:t>	The </a:t>
            </a:r>
            <a:r>
              <a:rPr lang="en-US" sz="2400" dirty="0"/>
              <a:t>business traveler’s main motive for travel is work. Tourists visit a particular destination for various reasons pertaining to his /her work such as attending a business meeting, conferences, conventions selling products, meeting clients. </a:t>
            </a:r>
            <a:endParaRPr lang="en-US" sz="2400" dirty="0" smtClean="0"/>
          </a:p>
          <a:p>
            <a:pPr>
              <a:buFont typeface="Wingdings" pitchFamily="2" charset="2"/>
              <a:buChar char="Ø"/>
            </a:pPr>
            <a:endParaRPr lang="en-US" sz="2400" dirty="0"/>
          </a:p>
          <a:p>
            <a:r>
              <a:rPr lang="en-US" sz="2400" dirty="0" smtClean="0"/>
              <a:t>	Business </a:t>
            </a:r>
            <a:r>
              <a:rPr lang="en-US" sz="2400" dirty="0"/>
              <a:t>tourism is popularly called as MICE (Meetings, incentives, conferences, and exhibitions) tourism</a:t>
            </a:r>
            <a:r>
              <a:rPr lang="en-US" sz="2400" dirty="0" smtClean="0"/>
              <a:t>.</a:t>
            </a:r>
            <a:endParaRPr lang="en-US" sz="2400" dirty="0"/>
          </a:p>
          <a:p>
            <a:endParaRPr lang="en-US" dirty="0"/>
          </a:p>
        </p:txBody>
      </p:sp>
    </p:spTree>
    <p:extLst>
      <p:ext uri="{BB962C8B-B14F-4D97-AF65-F5344CB8AC3E}">
        <p14:creationId xmlns="" xmlns:p14="http://schemas.microsoft.com/office/powerpoint/2010/main" val="417765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4.5. Alternative </a:t>
            </a:r>
            <a:r>
              <a:rPr lang="en-US" dirty="0"/>
              <a:t>forms of </a:t>
            </a:r>
            <a:r>
              <a:rPr lang="en-US" dirty="0" smtClean="0"/>
              <a:t>Tourism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Alternative tourism aims at seeking a change from impersonal, traditional tourism to establishing cardinal rapport between visitors and the local community. Instead of using touristic commodities these tourists prefer to use or share the services of local people. The focus in these travels is the preserved natural environment, authentic atmosphere and cuisine, and local traditions. Alternative tourism is nowadays regarded as a key to sustainable development. </a:t>
            </a:r>
            <a:endParaRPr lang="en-US" dirty="0" smtClean="0"/>
          </a:p>
          <a:p>
            <a:pPr marL="0" indent="0">
              <a:buNone/>
            </a:pPr>
            <a:endParaRPr lang="en-US" dirty="0"/>
          </a:p>
          <a:p>
            <a:pPr marL="0" indent="0">
              <a:buNone/>
            </a:pPr>
            <a:r>
              <a:rPr lang="en-US" dirty="0" smtClean="0"/>
              <a:t>It </a:t>
            </a:r>
            <a:r>
              <a:rPr lang="en-US" dirty="0"/>
              <a:t>is also known as special interest </a:t>
            </a:r>
            <a:r>
              <a:rPr lang="en-US" dirty="0" smtClean="0"/>
              <a:t>tourism such as:</a:t>
            </a:r>
          </a:p>
          <a:p>
            <a:endParaRPr lang="en-US" dirty="0"/>
          </a:p>
          <a:p>
            <a:r>
              <a:rPr lang="en-US" dirty="0" smtClean="0"/>
              <a:t>Ecotourism</a:t>
            </a:r>
            <a:endParaRPr lang="en-US" dirty="0"/>
          </a:p>
          <a:p>
            <a:pPr lvl="0"/>
            <a:r>
              <a:rPr lang="en-US" dirty="0"/>
              <a:t>Food tourism</a:t>
            </a:r>
          </a:p>
          <a:p>
            <a:pPr lvl="0"/>
            <a:r>
              <a:rPr lang="en-US" dirty="0"/>
              <a:t>Agro-rural tourism</a:t>
            </a:r>
          </a:p>
          <a:p>
            <a:endParaRPr lang="en-US" dirty="0"/>
          </a:p>
        </p:txBody>
      </p:sp>
    </p:spTree>
    <p:extLst>
      <p:ext uri="{BB962C8B-B14F-4D97-AF65-F5344CB8AC3E}">
        <p14:creationId xmlns="" xmlns:p14="http://schemas.microsoft.com/office/powerpoint/2010/main" val="283507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95" y="1529932"/>
            <a:ext cx="9328484" cy="5135563"/>
          </a:xfrm>
        </p:spPr>
        <p:txBody>
          <a:bodyPr>
            <a:normAutofit/>
          </a:bodyPr>
          <a:lstStyle/>
          <a:p>
            <a:r>
              <a:rPr lang="en-US" sz="2100" dirty="0"/>
              <a:t>Nowadays, people are more aware of destinations and attractions, have money to spend, and need break from their routine stressful life. </a:t>
            </a:r>
            <a:endParaRPr lang="en-US" sz="2100" dirty="0" smtClean="0"/>
          </a:p>
          <a:p>
            <a:r>
              <a:rPr lang="en-US" sz="2100" dirty="0" smtClean="0"/>
              <a:t>They </a:t>
            </a:r>
            <a:r>
              <a:rPr lang="en-US" sz="2100" dirty="0"/>
              <a:t>take breaks to refresh and relax or may travel for some psychological and social needs. </a:t>
            </a:r>
            <a:endParaRPr lang="en-US" sz="2100" dirty="0" smtClean="0"/>
          </a:p>
          <a:p>
            <a:endParaRPr lang="en-US" sz="2100" dirty="0"/>
          </a:p>
          <a:p>
            <a:r>
              <a:rPr lang="en-US" sz="2100" dirty="0" smtClean="0"/>
              <a:t>Tourism </a:t>
            </a:r>
            <a:r>
              <a:rPr lang="en-US" sz="2100" dirty="0"/>
              <a:t>service providers need to understand what motivates a person to travel. Various purposes have been categorized and these have led to different forms of tourism. </a:t>
            </a:r>
            <a:endParaRPr lang="en-US" sz="2100" dirty="0" smtClean="0"/>
          </a:p>
          <a:p>
            <a:r>
              <a:rPr lang="en-US" sz="2100" dirty="0" smtClean="0"/>
              <a:t>The </a:t>
            </a:r>
            <a:r>
              <a:rPr lang="en-US" sz="2100" dirty="0"/>
              <a:t>popular and most basic form of tourism is leisure tourism, under which family tourism, cultural tourism, religious tourism, sports tourism are included. Business tourism is also getting momentum.</a:t>
            </a:r>
          </a:p>
          <a:p>
            <a:endParaRPr lang="en-US" dirty="0"/>
          </a:p>
        </p:txBody>
      </p:sp>
      <p:sp>
        <p:nvSpPr>
          <p:cNvPr id="5" name="Title 1"/>
          <p:cNvSpPr>
            <a:spLocks noGrp="1"/>
          </p:cNvSpPr>
          <p:nvPr>
            <p:ph type="title"/>
          </p:nvPr>
        </p:nvSpPr>
        <p:spPr>
          <a:xfrm>
            <a:off x="677334" y="609600"/>
            <a:ext cx="8596668" cy="1320800"/>
          </a:xfrm>
        </p:spPr>
        <p:txBody>
          <a:bodyPr>
            <a:normAutofit/>
          </a:bodyPr>
          <a:lstStyle/>
          <a:p>
            <a:pPr lvl="0"/>
            <a:r>
              <a:rPr lang="en-US" dirty="0"/>
              <a:t>Alternative forms of </a:t>
            </a:r>
            <a:r>
              <a:rPr lang="en-US" dirty="0" smtClean="0"/>
              <a:t>Tourism</a:t>
            </a:r>
            <a:endParaRPr lang="en-US" dirty="0"/>
          </a:p>
        </p:txBody>
      </p:sp>
    </p:spTree>
    <p:extLst>
      <p:ext uri="{BB962C8B-B14F-4D97-AF65-F5344CB8AC3E}">
        <p14:creationId xmlns="" xmlns:p14="http://schemas.microsoft.com/office/powerpoint/2010/main" val="2996421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4.6. What </a:t>
            </a:r>
            <a:r>
              <a:rPr lang="en-US" b="1" dirty="0"/>
              <a:t>is Hospitality in Tourism industry</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The hospitality industry is a bustling industry with myriad categories, but customer service is the unifying factor shared by all segments of the industry.</a:t>
            </a:r>
          </a:p>
          <a:p>
            <a:endParaRPr lang="en-US" sz="2400" dirty="0" smtClean="0"/>
          </a:p>
          <a:p>
            <a:r>
              <a:rPr lang="en-US" sz="2400" dirty="0" smtClean="0"/>
              <a:t>For tourism, the hospitality industry is a broad category of fields within service industry that includes lodging, event planning, theme parks, transportation, cruise line, and additional fields within the tourism industry. </a:t>
            </a:r>
          </a:p>
          <a:p>
            <a:endParaRPr lang="en-US" dirty="0"/>
          </a:p>
        </p:txBody>
      </p:sp>
    </p:spTree>
    <p:extLst>
      <p:ext uri="{BB962C8B-B14F-4D97-AF65-F5344CB8AC3E}">
        <p14:creationId xmlns="" xmlns:p14="http://schemas.microsoft.com/office/powerpoint/2010/main" val="2646736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What is Hospitality in Tourism industry?</a:t>
            </a:r>
            <a:endParaRPr lang="en-US" sz="3200" dirty="0"/>
          </a:p>
        </p:txBody>
      </p:sp>
      <p:sp>
        <p:nvSpPr>
          <p:cNvPr id="3" name="Content Placeholder 2"/>
          <p:cNvSpPr>
            <a:spLocks noGrp="1"/>
          </p:cNvSpPr>
          <p:nvPr>
            <p:ph idx="1"/>
          </p:nvPr>
        </p:nvSpPr>
        <p:spPr/>
        <p:txBody>
          <a:bodyPr>
            <a:normAutofit/>
          </a:bodyPr>
          <a:lstStyle/>
          <a:p>
            <a:pPr lvl="0">
              <a:buNone/>
            </a:pPr>
            <a:r>
              <a:rPr lang="en-US" sz="2000" dirty="0" smtClean="0"/>
              <a:t>5 different sectors of the hospitality industry:</a:t>
            </a:r>
          </a:p>
          <a:p>
            <a:pPr lvl="0">
              <a:buNone/>
            </a:pPr>
            <a:endParaRPr lang="en-US" sz="2000" dirty="0" smtClean="0"/>
          </a:p>
          <a:p>
            <a:r>
              <a:rPr lang="en-US" sz="2000" dirty="0" smtClean="0"/>
              <a:t>Lodging-Accommodation</a:t>
            </a:r>
            <a:endParaRPr lang="en-US" sz="2000" dirty="0"/>
          </a:p>
          <a:p>
            <a:r>
              <a:rPr lang="en-US" sz="2000" dirty="0" smtClean="0"/>
              <a:t>Food </a:t>
            </a:r>
            <a:r>
              <a:rPr lang="en-US" sz="2000" dirty="0"/>
              <a:t>and Beverage</a:t>
            </a:r>
          </a:p>
          <a:p>
            <a:r>
              <a:rPr lang="en-US" sz="2000" dirty="0"/>
              <a:t>Travel and </a:t>
            </a:r>
            <a:r>
              <a:rPr lang="en-US" sz="2000" dirty="0" smtClean="0"/>
              <a:t>Tourism</a:t>
            </a:r>
          </a:p>
          <a:p>
            <a:r>
              <a:rPr lang="en-US" sz="2000" dirty="0"/>
              <a:t>Entertainment </a:t>
            </a:r>
            <a:r>
              <a:rPr lang="en-US" sz="2000" dirty="0" smtClean="0"/>
              <a:t>Industry</a:t>
            </a:r>
          </a:p>
          <a:p>
            <a:r>
              <a:rPr lang="en-US" sz="2000" dirty="0"/>
              <a:t>Timeshare</a:t>
            </a:r>
          </a:p>
        </p:txBody>
      </p:sp>
    </p:spTree>
    <p:extLst>
      <p:ext uri="{BB962C8B-B14F-4D97-AF65-F5344CB8AC3E}">
        <p14:creationId xmlns="" xmlns:p14="http://schemas.microsoft.com/office/powerpoint/2010/main" val="929896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4.0. Tourism and Hospitality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15000"/>
              </a:lnSpc>
              <a:spcBef>
                <a:spcPts val="0"/>
              </a:spcBef>
              <a:spcAft>
                <a:spcPts val="1000"/>
              </a:spcAft>
            </a:pPr>
            <a:r>
              <a:rPr lang="en-US" dirty="0">
                <a:latin typeface="Times New Roman" pitchFamily="18" charset="0"/>
                <a:ea typeface="Calibri"/>
                <a:cs typeface="Times New Roman" pitchFamily="18" charset="0"/>
              </a:rPr>
              <a:t>The hospitality and tourism </a:t>
            </a:r>
            <a:r>
              <a:rPr lang="en-US" dirty="0" smtClean="0">
                <a:latin typeface="Times New Roman" pitchFamily="18" charset="0"/>
                <a:ea typeface="Calibri"/>
                <a:cs typeface="Times New Roman" pitchFamily="18" charset="0"/>
              </a:rPr>
              <a:t>industry encompasses </a:t>
            </a:r>
            <a:r>
              <a:rPr lang="en-US" dirty="0">
                <a:latin typeface="Times New Roman" pitchFamily="18" charset="0"/>
                <a:ea typeface="Calibri"/>
                <a:cs typeface="Times New Roman" pitchFamily="18" charset="0"/>
              </a:rPr>
              <a:t>(Includes) lodging, travel and tourism, recreation, amusements, attractions, resorts, restaurants, and food beverage service</a:t>
            </a:r>
            <a:r>
              <a:rPr lang="en-US" dirty="0" smtClean="0">
                <a:latin typeface="Times New Roman" pitchFamily="18" charset="0"/>
                <a:ea typeface="Calibri"/>
                <a:cs typeface="Times New Roman" pitchFamily="18" charset="0"/>
              </a:rPr>
              <a:t>.</a:t>
            </a:r>
          </a:p>
          <a:p>
            <a:pPr marL="0" indent="0" algn="just">
              <a:lnSpc>
                <a:spcPct val="115000"/>
              </a:lnSpc>
              <a:spcBef>
                <a:spcPts val="0"/>
              </a:spcBef>
              <a:spcAft>
                <a:spcPts val="1000"/>
              </a:spcAft>
              <a:buNone/>
            </a:pPr>
            <a:r>
              <a:rPr lang="en-US" dirty="0" smtClean="0">
                <a:latin typeface="Times New Roman" pitchFamily="18" charset="0"/>
                <a:ea typeface="Calibri"/>
                <a:cs typeface="Times New Roman" pitchFamily="18" charset="0"/>
              </a:rPr>
              <a:t> </a:t>
            </a:r>
            <a:endParaRPr lang="en-US" dirty="0">
              <a:latin typeface="Times New Roman" pitchFamily="18" charset="0"/>
              <a:ea typeface="Calibri"/>
              <a:cs typeface="Times New Roman" pitchFamily="18" charset="0"/>
            </a:endParaRPr>
          </a:p>
          <a:p>
            <a:pPr algn="just">
              <a:lnSpc>
                <a:spcPct val="115000"/>
              </a:lnSpc>
              <a:spcBef>
                <a:spcPts val="0"/>
              </a:spcBef>
              <a:spcAft>
                <a:spcPts val="1000"/>
              </a:spcAft>
            </a:pPr>
            <a:r>
              <a:rPr lang="en-US" dirty="0">
                <a:latin typeface="Times New Roman" pitchFamily="18" charset="0"/>
                <a:ea typeface="Calibri"/>
                <a:cs typeface="Times New Roman" pitchFamily="18" charset="0"/>
              </a:rPr>
              <a:t>The hospitality and tourism </a:t>
            </a:r>
            <a:r>
              <a:rPr lang="en-US" dirty="0" smtClean="0">
                <a:latin typeface="Times New Roman" pitchFamily="18" charset="0"/>
                <a:ea typeface="Calibri"/>
                <a:cs typeface="Times New Roman" pitchFamily="18" charset="0"/>
              </a:rPr>
              <a:t>industry also </a:t>
            </a:r>
            <a:r>
              <a:rPr lang="en-US" dirty="0">
                <a:latin typeface="Times New Roman" pitchFamily="18" charset="0"/>
                <a:ea typeface="Calibri"/>
                <a:cs typeface="Times New Roman" pitchFamily="18" charset="0"/>
              </a:rPr>
              <a:t>maintains the largest national employment base in the private sector</a:t>
            </a:r>
            <a:r>
              <a:rPr lang="en-US" dirty="0" smtClean="0">
                <a:latin typeface="Times New Roman" pitchFamily="18" charset="0"/>
                <a:ea typeface="Calibri"/>
                <a:cs typeface="Times New Roman" pitchFamily="18" charset="0"/>
              </a:rPr>
              <a:t>.</a:t>
            </a:r>
            <a:endParaRPr lang="en-US" dirty="0">
              <a:latin typeface="Times New Roman" pitchFamily="18" charset="0"/>
              <a:ea typeface="Calibri"/>
              <a:cs typeface="Times New Roman" pitchFamily="18" charset="0"/>
            </a:endParaRPr>
          </a:p>
        </p:txBody>
      </p:sp>
    </p:spTree>
    <p:extLst>
      <p:ext uri="{BB962C8B-B14F-4D97-AF65-F5344CB8AC3E}">
        <p14:creationId xmlns="" xmlns:p14="http://schemas.microsoft.com/office/powerpoint/2010/main" val="1910502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t>4.7. Lodging-Accommodation</a:t>
            </a:r>
            <a:endParaRPr lang="en-US" dirty="0"/>
          </a:p>
        </p:txBody>
      </p:sp>
      <p:sp>
        <p:nvSpPr>
          <p:cNvPr id="3" name="Content Placeholder 2"/>
          <p:cNvSpPr>
            <a:spLocks noGrp="1"/>
          </p:cNvSpPr>
          <p:nvPr>
            <p:ph idx="1"/>
          </p:nvPr>
        </p:nvSpPr>
        <p:spPr>
          <a:xfrm>
            <a:off x="609600" y="1925053"/>
            <a:ext cx="8317832" cy="4201112"/>
          </a:xfrm>
        </p:spPr>
        <p:txBody>
          <a:bodyPr>
            <a:normAutofit fontScale="40000" lnSpcReduction="20000"/>
          </a:bodyPr>
          <a:lstStyle/>
          <a:p>
            <a:r>
              <a:rPr lang="en-US" sz="4800" dirty="0"/>
              <a:t>This sector of the hospitality industry features a gamut from luxurious hotels to lavish resorts and campgrounds.</a:t>
            </a:r>
          </a:p>
          <a:p>
            <a:endParaRPr lang="en-US" sz="4800" dirty="0" smtClean="0"/>
          </a:p>
          <a:p>
            <a:r>
              <a:rPr lang="en-US" sz="4800" dirty="0" smtClean="0"/>
              <a:t>Accommodation </a:t>
            </a:r>
            <a:r>
              <a:rPr lang="en-US" sz="4800" dirty="0"/>
              <a:t>is an absolutely broad sector of the hospitality industry, ranging from bed &amp; breakfast enterprises and hotels to other facilities that offer lodging services.</a:t>
            </a:r>
          </a:p>
          <a:p>
            <a:endParaRPr lang="en-US" sz="4800" dirty="0" smtClean="0"/>
          </a:p>
          <a:p>
            <a:r>
              <a:rPr lang="en-US" sz="4800" dirty="0" smtClean="0"/>
              <a:t>Again</a:t>
            </a:r>
            <a:r>
              <a:rPr lang="en-US" sz="4800" dirty="0"/>
              <a:t>, customer service is indispensable in providing accommodation services. And that isn’t all – efficiency, integrate comfort, and world-class amenities are also its foundation.</a:t>
            </a:r>
          </a:p>
          <a:p>
            <a:endParaRPr lang="en-US" sz="4800" dirty="0" smtClean="0"/>
          </a:p>
          <a:p>
            <a:r>
              <a:rPr lang="en-US" sz="4800" dirty="0" smtClean="0"/>
              <a:t>An </a:t>
            </a:r>
            <a:r>
              <a:rPr lang="en-US" sz="4800" dirty="0"/>
              <a:t>extravagant resort, for instance, should offer its customers privacy and exclusive services to cut it in the niche</a:t>
            </a:r>
            <a:r>
              <a:rPr lang="en-US" sz="4800" dirty="0" smtClean="0"/>
              <a:t>.</a:t>
            </a:r>
            <a:endParaRPr lang="en-US" sz="4800" dirty="0"/>
          </a:p>
        </p:txBody>
      </p:sp>
    </p:spTree>
    <p:extLst>
      <p:ext uri="{BB962C8B-B14F-4D97-AF65-F5344CB8AC3E}">
        <p14:creationId xmlns="" xmlns:p14="http://schemas.microsoft.com/office/powerpoint/2010/main" val="3545095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Lodging-Accommodation</a:t>
            </a:r>
            <a:endParaRPr lang="ru-RU" dirty="0"/>
          </a:p>
        </p:txBody>
      </p:sp>
      <p:sp>
        <p:nvSpPr>
          <p:cNvPr id="3" name="Содержимое 2"/>
          <p:cNvSpPr>
            <a:spLocks noGrp="1"/>
          </p:cNvSpPr>
          <p:nvPr>
            <p:ph idx="1"/>
          </p:nvPr>
        </p:nvSpPr>
        <p:spPr/>
        <p:txBody>
          <a:bodyPr/>
          <a:lstStyle/>
          <a:p>
            <a:r>
              <a:rPr lang="en-US" dirty="0" smtClean="0"/>
              <a:t>Of the three things which people need, when they travel, the most important one is accommodation. Other two are food and transportation. It is due to this facts we have started with lodging in our list of 5 sectors of the hospitality industry.</a:t>
            </a:r>
          </a:p>
          <a:p>
            <a:endParaRPr lang="en-US" dirty="0" smtClean="0"/>
          </a:p>
          <a:p>
            <a:r>
              <a:rPr lang="en-US" dirty="0" smtClean="0"/>
              <a:t>If you have arranged for hotel and accommodation, you will automatically find the other two.</a:t>
            </a:r>
          </a:p>
          <a:p>
            <a:endParaRPr lang="en-US" dirty="0" smtClean="0"/>
          </a:p>
          <a:p>
            <a:r>
              <a:rPr lang="en-US" dirty="0" smtClean="0"/>
              <a:t>A lot of focus is being made these days to improve the lodging experience of people travelling around the world.</a:t>
            </a:r>
          </a:p>
          <a:p>
            <a:pPr marL="0" indent="0">
              <a:buNone/>
            </a:pPr>
            <a:endParaRPr lang="en-US" dirty="0" smtClean="0"/>
          </a:p>
          <a:p>
            <a:endParaRPr lang="en-US" dirty="0" smtClean="0"/>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0989"/>
            <a:ext cx="8654716" cy="4225175"/>
          </a:xfrm>
        </p:spPr>
        <p:txBody>
          <a:bodyPr>
            <a:normAutofit fontScale="77500" lnSpcReduction="20000"/>
          </a:bodyPr>
          <a:lstStyle/>
          <a:p>
            <a:pPr>
              <a:buNone/>
            </a:pPr>
            <a:r>
              <a:rPr lang="en-US" sz="2400" dirty="0" smtClean="0"/>
              <a:t>Below are three main types of hotel and accommodation services:</a:t>
            </a:r>
          </a:p>
          <a:p>
            <a:pPr>
              <a:buNone/>
            </a:pPr>
            <a:endParaRPr lang="en-US" sz="2100" b="1" dirty="0" smtClean="0"/>
          </a:p>
          <a:p>
            <a:r>
              <a:rPr lang="en-US" sz="2100" b="1" dirty="0" smtClean="0"/>
              <a:t>Lodging</a:t>
            </a:r>
            <a:endParaRPr lang="en-US" sz="2100" dirty="0" smtClean="0"/>
          </a:p>
          <a:p>
            <a:pPr lvl="1"/>
            <a:r>
              <a:rPr lang="en-US" sz="1900" dirty="0" smtClean="0"/>
              <a:t>When people travel from one place to the other, they need a place to sleep. A shelter which will keep them safe from the atrocities of nature. This results in people booking lodges and rooms for their stay.</a:t>
            </a:r>
          </a:p>
          <a:p>
            <a:pPr lvl="0"/>
            <a:endParaRPr lang="en-US" sz="2100" dirty="0" smtClean="0"/>
          </a:p>
          <a:p>
            <a:pPr lvl="0"/>
            <a:r>
              <a:rPr lang="en-US" sz="2100" b="1" dirty="0" smtClean="0"/>
              <a:t>Suites</a:t>
            </a:r>
            <a:endParaRPr lang="en-US" sz="2100" dirty="0" smtClean="0"/>
          </a:p>
          <a:p>
            <a:pPr lvl="1"/>
            <a:r>
              <a:rPr lang="en-US" sz="1900" dirty="0" smtClean="0"/>
              <a:t>Apart from general lodges to stay, hotel sector offers luxury suites for the stay as well. Generally, suites are suitable for formal sorts of staying and are much expensive compared to regular room services.</a:t>
            </a:r>
          </a:p>
          <a:p>
            <a:pPr lvl="0"/>
            <a:endParaRPr lang="en-US" sz="2100" dirty="0" smtClean="0"/>
          </a:p>
          <a:p>
            <a:pPr lvl="0"/>
            <a:r>
              <a:rPr lang="en-US" sz="2100" b="1" dirty="0" smtClean="0"/>
              <a:t>Resorts</a:t>
            </a:r>
            <a:endParaRPr lang="en-US" sz="2100" dirty="0" smtClean="0"/>
          </a:p>
          <a:p>
            <a:pPr lvl="1"/>
            <a:r>
              <a:rPr lang="en-US" sz="1900" dirty="0" smtClean="0"/>
              <a:t>The third type of accommodation which is popular among travellers are resorts. These bring you close to nature and give you a necessary break from your formal routines.</a:t>
            </a:r>
          </a:p>
          <a:p>
            <a:endParaRPr lang="en-US" dirty="0"/>
          </a:p>
        </p:txBody>
      </p:sp>
      <p:sp>
        <p:nvSpPr>
          <p:cNvPr id="4" name="Заголовок 1"/>
          <p:cNvSpPr>
            <a:spLocks noGrp="1"/>
          </p:cNvSpPr>
          <p:nvPr>
            <p:ph type="title"/>
          </p:nvPr>
        </p:nvSpPr>
        <p:spPr/>
        <p:txBody>
          <a:bodyPr/>
          <a:lstStyle/>
          <a:p>
            <a:r>
              <a:rPr lang="en-US" dirty="0" smtClean="0"/>
              <a:t>4.7.1. Lodging-Accommodation</a:t>
            </a:r>
            <a:endParaRPr lang="ru-RU" dirty="0"/>
          </a:p>
        </p:txBody>
      </p:sp>
    </p:spTree>
    <p:extLst>
      <p:ext uri="{BB962C8B-B14F-4D97-AF65-F5344CB8AC3E}">
        <p14:creationId xmlns="" xmlns:p14="http://schemas.microsoft.com/office/powerpoint/2010/main" val="1255628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4.8. Food and Beverage</a:t>
            </a:r>
            <a:endParaRPr lang="en-US" dirty="0"/>
          </a:p>
        </p:txBody>
      </p:sp>
      <p:sp>
        <p:nvSpPr>
          <p:cNvPr id="3" name="Content Placeholder 2"/>
          <p:cNvSpPr>
            <a:spLocks noGrp="1"/>
          </p:cNvSpPr>
          <p:nvPr>
            <p:ph idx="1"/>
          </p:nvPr>
        </p:nvSpPr>
        <p:spPr/>
        <p:txBody>
          <a:bodyPr>
            <a:normAutofit/>
          </a:bodyPr>
          <a:lstStyle/>
          <a:p>
            <a:r>
              <a:rPr lang="en-US" sz="2000" dirty="0" smtClean="0"/>
              <a:t>This </a:t>
            </a:r>
            <a:r>
              <a:rPr lang="en-US" sz="2000" dirty="0"/>
              <a:t>is another crucial one among the 5 different sectors of the hospitality industry. It’s another wide sector of the hospitality industry. Food and beverage sector reign supreme in the industry. And, for good reasons</a:t>
            </a:r>
            <a:r>
              <a:rPr lang="en-US" sz="2000" dirty="0" smtClean="0"/>
              <a:t>.</a:t>
            </a:r>
          </a:p>
          <a:p>
            <a:endParaRPr lang="en-US" sz="2000" dirty="0"/>
          </a:p>
          <a:p>
            <a:r>
              <a:rPr lang="en-US" sz="2000" dirty="0"/>
              <a:t>It can range from something as simple as a bistro all the way to a high-end restaurant and every catering establishment in between. As it’s expected, food and beverage industry is further sub-categorized into niches</a:t>
            </a:r>
            <a:r>
              <a:rPr lang="en-US" sz="2000" dirty="0" smtClean="0"/>
              <a:t>.</a:t>
            </a:r>
            <a:endParaRPr lang="en-US" sz="2000" dirty="0"/>
          </a:p>
        </p:txBody>
      </p:sp>
    </p:spTree>
    <p:extLst>
      <p:ext uri="{BB962C8B-B14F-4D97-AF65-F5344CB8AC3E}">
        <p14:creationId xmlns="" xmlns:p14="http://schemas.microsoft.com/office/powerpoint/2010/main" val="3944544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4.9. Travel and Tourism</a:t>
            </a:r>
            <a:endParaRPr lang="en-US" dirty="0"/>
          </a:p>
        </p:txBody>
      </p:sp>
      <p:sp>
        <p:nvSpPr>
          <p:cNvPr id="3" name="Content Placeholder 2"/>
          <p:cNvSpPr>
            <a:spLocks noGrp="1"/>
          </p:cNvSpPr>
          <p:nvPr>
            <p:ph idx="1"/>
          </p:nvPr>
        </p:nvSpPr>
        <p:spPr/>
        <p:txBody>
          <a:bodyPr>
            <a:normAutofit/>
          </a:bodyPr>
          <a:lstStyle/>
          <a:p>
            <a:r>
              <a:rPr lang="en-US" sz="2000" dirty="0" smtClean="0"/>
              <a:t>A lot consider tourism synonymous to hospitality and not as a different sector of hospitality industry.</a:t>
            </a:r>
          </a:p>
          <a:p>
            <a:endParaRPr lang="en-US" sz="2000" dirty="0" smtClean="0"/>
          </a:p>
          <a:p>
            <a:r>
              <a:rPr lang="en-US" sz="2000" dirty="0" smtClean="0"/>
              <a:t>Travel and tourism industry is a vast sector of the hospitality industry with several key players across the globe. Most of them include trains, airlines, cruise ships, and several crew members in their service.</a:t>
            </a:r>
          </a:p>
          <a:p>
            <a:endParaRPr lang="en-US" sz="2000" dirty="0" smtClean="0"/>
          </a:p>
          <a:p>
            <a:r>
              <a:rPr lang="en-US" sz="2000" dirty="0" smtClean="0"/>
              <a:t>On the whole, players in travel and tourism segment are in the business of moving people from one destination to another.</a:t>
            </a:r>
          </a:p>
          <a:p>
            <a:endParaRPr lang="en-US" dirty="0"/>
          </a:p>
        </p:txBody>
      </p:sp>
    </p:spTree>
    <p:extLst>
      <p:ext uri="{BB962C8B-B14F-4D97-AF65-F5344CB8AC3E}">
        <p14:creationId xmlns="" xmlns:p14="http://schemas.microsoft.com/office/powerpoint/2010/main" val="154051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904"/>
            <a:ext cx="8907379" cy="3982453"/>
          </a:xfrm>
        </p:spPr>
        <p:txBody>
          <a:bodyPr>
            <a:normAutofit fontScale="92500" lnSpcReduction="20000"/>
          </a:bodyPr>
          <a:lstStyle/>
          <a:p>
            <a:r>
              <a:rPr lang="en-US" sz="2000" dirty="0" smtClean="0"/>
              <a:t>It would not be an exaggeration if we make a statement that the most important segment of hospitality industry is travel and tourism as others depend on it. Without profound levels of travelling and tourism in a region, hospitality industry of the region won’t grow.</a:t>
            </a:r>
          </a:p>
          <a:p>
            <a:endParaRPr lang="en-US" sz="2000" dirty="0" smtClean="0"/>
          </a:p>
          <a:p>
            <a:r>
              <a:rPr lang="en-US" sz="2000" dirty="0" smtClean="0"/>
              <a:t>When we talk about travel and tourism, it is not confined to leisure and travel for fun. Both formal and informal travelling include this division. People travel across the globe for businesses, education, entertainment, holidays, and many other things.</a:t>
            </a:r>
          </a:p>
          <a:p>
            <a:endParaRPr lang="en-US" sz="2000" dirty="0" smtClean="0"/>
          </a:p>
          <a:p>
            <a:r>
              <a:rPr lang="en-US" sz="2000" dirty="0" smtClean="0"/>
              <a:t>Like all other different sectors of the hospitality industry, this one also demands customer focus, leniency, relationship management, and other integrated marketing skills for its smooth running and expansion.</a:t>
            </a:r>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dirty="0" smtClean="0"/>
              <a:t>Travel and Tourism</a:t>
            </a:r>
            <a:endParaRPr lang="en-US" dirty="0"/>
          </a:p>
        </p:txBody>
      </p:sp>
    </p:spTree>
    <p:extLst>
      <p:ext uri="{BB962C8B-B14F-4D97-AF65-F5344CB8AC3E}">
        <p14:creationId xmlns="" xmlns:p14="http://schemas.microsoft.com/office/powerpoint/2010/main" val="4284465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4.10. Entertainment Industry</a:t>
            </a:r>
            <a:endParaRPr lang="en-US" dirty="0"/>
          </a:p>
        </p:txBody>
      </p:sp>
      <p:sp>
        <p:nvSpPr>
          <p:cNvPr id="3" name="Content Placeholder 2"/>
          <p:cNvSpPr>
            <a:spLocks noGrp="1"/>
          </p:cNvSpPr>
          <p:nvPr>
            <p:ph idx="1"/>
          </p:nvPr>
        </p:nvSpPr>
        <p:spPr/>
        <p:txBody>
          <a:bodyPr>
            <a:normAutofit fontScale="92500"/>
          </a:bodyPr>
          <a:lstStyle/>
          <a:p>
            <a:r>
              <a:rPr lang="en-US" sz="2200" dirty="0" smtClean="0"/>
              <a:t>This again is a key category of the hospitality industry as it involves the most important thing of hospitality. Us, the buyers and recipients of all hospitality services. So, this sector of hospitality thrives for us and to Entertainment is a significant part of our travel these days. </a:t>
            </a:r>
          </a:p>
          <a:p>
            <a:endParaRPr lang="en-US" sz="2200" dirty="0" smtClean="0"/>
          </a:p>
          <a:p>
            <a:r>
              <a:rPr lang="en-US" sz="2200" dirty="0" smtClean="0"/>
              <a:t>If your traveling experience lacks fun and entertainment then you might not be able to enjoy your time up to the fullest.</a:t>
            </a:r>
          </a:p>
          <a:p>
            <a:endParaRPr lang="en-US" sz="2200" dirty="0" smtClean="0"/>
          </a:p>
          <a:p>
            <a:r>
              <a:rPr lang="en-US" sz="2200" dirty="0" smtClean="0"/>
              <a:t>So, for the successful running of a hospitality business, it is important to have in the kitty as many entertainment activities as possible.</a:t>
            </a:r>
          </a:p>
          <a:p>
            <a:endParaRPr lang="en-US" dirty="0"/>
          </a:p>
        </p:txBody>
      </p:sp>
    </p:spTree>
    <p:extLst>
      <p:ext uri="{BB962C8B-B14F-4D97-AF65-F5344CB8AC3E}">
        <p14:creationId xmlns="" xmlns:p14="http://schemas.microsoft.com/office/powerpoint/2010/main" val="309991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600" b="1" dirty="0" smtClean="0"/>
              <a:t>Some of the activities which can elevate your experience when it comes to entertainment are:</a:t>
            </a:r>
            <a:endParaRPr lang="en-US" sz="1600" dirty="0" smtClean="0"/>
          </a:p>
          <a:p>
            <a:pPr>
              <a:buFont typeface="Wingdings" pitchFamily="2" charset="2"/>
              <a:buChar char="Ø"/>
            </a:pPr>
            <a:endParaRPr lang="en-US" sz="1600" dirty="0" smtClean="0"/>
          </a:p>
          <a:p>
            <a:r>
              <a:rPr lang="en-US" sz="1600" dirty="0" smtClean="0"/>
              <a:t>Marinas</a:t>
            </a:r>
          </a:p>
          <a:p>
            <a:pPr lvl="1"/>
            <a:r>
              <a:rPr lang="en-US" sz="1400" dirty="0" smtClean="0"/>
              <a:t>Marinas are one of the most popular places to go when it comes to partying. You can get along with your friends on a private yacht where you can dance, play games, and enjoy the best of your life.</a:t>
            </a:r>
          </a:p>
          <a:p>
            <a:pPr>
              <a:buFont typeface="Wingdings" pitchFamily="2" charset="2"/>
              <a:buChar char="Ø"/>
            </a:pPr>
            <a:endParaRPr lang="en-US" sz="1600" dirty="0" smtClean="0"/>
          </a:p>
          <a:p>
            <a:r>
              <a:rPr lang="en-US" sz="1600" dirty="0" smtClean="0"/>
              <a:t>Sports and Gaming</a:t>
            </a:r>
          </a:p>
          <a:p>
            <a:pPr lvl="1"/>
            <a:r>
              <a:rPr lang="en-US" sz="1400" dirty="0" smtClean="0"/>
              <a:t>Sports and gaming is a basic thing which people are looking for on their travel. As a result, Casinos, swimming pools, and other similar activities are becoming an indispensable part of the hospitality sector.</a:t>
            </a:r>
          </a:p>
          <a:p>
            <a:pPr>
              <a:buFont typeface="Wingdings" pitchFamily="2" charset="2"/>
              <a:buChar char="Ø"/>
            </a:pPr>
            <a:endParaRPr lang="en-US" sz="1600" dirty="0" smtClean="0"/>
          </a:p>
          <a:p>
            <a:endParaRPr lang="en-US" dirty="0"/>
          </a:p>
        </p:txBody>
      </p:sp>
      <p:sp>
        <p:nvSpPr>
          <p:cNvPr id="5" name="Title 1"/>
          <p:cNvSpPr>
            <a:spLocks noGrp="1"/>
          </p:cNvSpPr>
          <p:nvPr>
            <p:ph type="title"/>
          </p:nvPr>
        </p:nvSpPr>
        <p:spPr/>
        <p:txBody>
          <a:bodyPr>
            <a:normAutofit/>
          </a:bodyPr>
          <a:lstStyle/>
          <a:p>
            <a:pPr algn="l"/>
            <a:r>
              <a:rPr lang="en-US" dirty="0" smtClean="0"/>
              <a:t>4.10.1. Entertainment Industry</a:t>
            </a:r>
            <a:endParaRPr lang="en-US" dirty="0"/>
          </a:p>
        </p:txBody>
      </p:sp>
    </p:spTree>
    <p:extLst>
      <p:ext uri="{BB962C8B-B14F-4D97-AF65-F5344CB8AC3E}">
        <p14:creationId xmlns="" xmlns:p14="http://schemas.microsoft.com/office/powerpoint/2010/main" val="4202536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Entertainment Industry</a:t>
            </a:r>
            <a:endParaRPr lang="ru-RU" dirty="0"/>
          </a:p>
        </p:txBody>
      </p:sp>
      <p:sp>
        <p:nvSpPr>
          <p:cNvPr id="3" name="Содержимое 2"/>
          <p:cNvSpPr>
            <a:spLocks noGrp="1"/>
          </p:cNvSpPr>
          <p:nvPr>
            <p:ph idx="1"/>
          </p:nvPr>
        </p:nvSpPr>
        <p:spPr/>
        <p:txBody>
          <a:bodyPr>
            <a:normAutofit lnSpcReduction="10000"/>
          </a:bodyPr>
          <a:lstStyle/>
          <a:p>
            <a:r>
              <a:rPr lang="en-US" sz="1600" dirty="0" smtClean="0"/>
              <a:t>Cruise</a:t>
            </a:r>
          </a:p>
          <a:p>
            <a:pPr lvl="1"/>
            <a:r>
              <a:rPr lang="en-US" sz="1400" dirty="0" smtClean="0"/>
              <a:t> Apart from marinas, cruise services are also becoming an essential component of the hospitality industry. Now, people like to spend their days on luxury ships which sail across the blue oceans under the clear sky.</a:t>
            </a:r>
          </a:p>
          <a:p>
            <a:pPr>
              <a:buFont typeface="Wingdings" pitchFamily="2" charset="2"/>
              <a:buChar char="Ø"/>
            </a:pPr>
            <a:endParaRPr lang="en-US" sz="1600" dirty="0" smtClean="0"/>
          </a:p>
          <a:p>
            <a:r>
              <a:rPr lang="en-US" sz="1600" dirty="0" smtClean="0"/>
              <a:t>Nightclubs</a:t>
            </a:r>
          </a:p>
          <a:p>
            <a:pPr lvl="1"/>
            <a:r>
              <a:rPr lang="en-US" sz="1400" dirty="0" smtClean="0"/>
              <a:t>Who doesn’t love to dance on their </a:t>
            </a:r>
            <a:r>
              <a:rPr lang="en-US" sz="1400" dirty="0" err="1" smtClean="0"/>
              <a:t>favourite</a:t>
            </a:r>
            <a:r>
              <a:rPr lang="en-US" sz="1400" dirty="0" smtClean="0"/>
              <a:t> song when on a break? We all do. This is why hotels have nightclubs services in them.</a:t>
            </a:r>
          </a:p>
          <a:p>
            <a:pPr>
              <a:buFont typeface="Wingdings" pitchFamily="2" charset="2"/>
              <a:buChar char="Ø"/>
            </a:pPr>
            <a:endParaRPr lang="en-US" sz="1600" dirty="0" smtClean="0"/>
          </a:p>
          <a:p>
            <a:r>
              <a:rPr lang="en-US" sz="1600" dirty="0" smtClean="0"/>
              <a:t>Bars </a:t>
            </a:r>
          </a:p>
          <a:p>
            <a:pPr lvl="1"/>
            <a:r>
              <a:rPr lang="en-US" sz="1400" dirty="0" smtClean="0"/>
              <a:t>Sitting around a table and having a couple of drinks with your friends is always a refreshing experience. This is why bars make an important part of the entertainment sector of the hospitality industry.</a:t>
            </a:r>
          </a:p>
          <a:p>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4.11. Timeshare</a:t>
            </a:r>
            <a:endParaRPr lang="en-US" dirty="0"/>
          </a:p>
        </p:txBody>
      </p:sp>
      <p:sp>
        <p:nvSpPr>
          <p:cNvPr id="3" name="Content Placeholder 2"/>
          <p:cNvSpPr>
            <a:spLocks noGrp="1"/>
          </p:cNvSpPr>
          <p:nvPr>
            <p:ph idx="1"/>
          </p:nvPr>
        </p:nvSpPr>
        <p:spPr/>
        <p:txBody>
          <a:bodyPr>
            <a:normAutofit lnSpcReduction="10000"/>
          </a:bodyPr>
          <a:lstStyle/>
          <a:p>
            <a:r>
              <a:rPr lang="en-US" dirty="0" smtClean="0"/>
              <a:t>An </a:t>
            </a:r>
            <a:r>
              <a:rPr lang="en-US" dirty="0"/>
              <a:t>emerging yet vastly important sector of the hospitality industry is vacation ownership of a place. In this scheme, people, either individuals or parties, own the rights to a place for a specific time period during the year</a:t>
            </a:r>
            <a:r>
              <a:rPr lang="en-US" dirty="0" smtClean="0"/>
              <a:t>.</a:t>
            </a:r>
          </a:p>
          <a:p>
            <a:endParaRPr lang="en-US" dirty="0"/>
          </a:p>
          <a:p>
            <a:r>
              <a:rPr lang="en-US" dirty="0"/>
              <a:t>We have placed in our list of 5 different sectors of the hospitality industry because of the raised interest of hospitality enthusiasts for Timeshare</a:t>
            </a:r>
            <a:r>
              <a:rPr lang="en-US" dirty="0" smtClean="0"/>
              <a:t>.</a:t>
            </a:r>
          </a:p>
          <a:p>
            <a:endParaRPr lang="en-US" dirty="0"/>
          </a:p>
          <a:p>
            <a:r>
              <a:rPr lang="en-US" dirty="0"/>
              <a:t>Timeshare gives us an option to own our choices and to enjoy facilities by either buying a part of facility or getting into a membership plan</a:t>
            </a:r>
            <a:r>
              <a:rPr lang="en-US" dirty="0" smtClean="0"/>
              <a:t>.</a:t>
            </a:r>
          </a:p>
          <a:p>
            <a:pPr marL="0" indent="0">
              <a:buNone/>
            </a:pPr>
            <a:endParaRPr lang="en-US" dirty="0" smtClean="0"/>
          </a:p>
          <a:p>
            <a:r>
              <a:rPr lang="en-US" dirty="0" smtClean="0"/>
              <a:t>During this time, they can bring this place under their use, the way they want to.</a:t>
            </a:r>
          </a:p>
        </p:txBody>
      </p:sp>
    </p:spTree>
    <p:extLst>
      <p:ext uri="{BB962C8B-B14F-4D97-AF65-F5344CB8AC3E}">
        <p14:creationId xmlns="" xmlns:p14="http://schemas.microsoft.com/office/powerpoint/2010/main" val="3452207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Calibri"/>
                <a:cs typeface="Times New Roman"/>
              </a:rPr>
              <a:t/>
            </a:r>
            <a:br>
              <a:rPr lang="en-US" dirty="0" smtClean="0">
                <a:ea typeface="Calibri"/>
                <a:cs typeface="Times New Roman"/>
              </a:rPr>
            </a:br>
            <a:endParaRPr lang="en-US" dirty="0"/>
          </a:p>
        </p:txBody>
      </p:sp>
      <p:sp>
        <p:nvSpPr>
          <p:cNvPr id="3" name="Content Placeholder 2"/>
          <p:cNvSpPr>
            <a:spLocks noGrp="1"/>
          </p:cNvSpPr>
          <p:nvPr>
            <p:ph idx="1"/>
          </p:nvPr>
        </p:nvSpPr>
        <p:spPr/>
        <p:txBody>
          <a:bodyPr/>
          <a:lstStyle/>
          <a:p>
            <a:pPr>
              <a:lnSpc>
                <a:spcPct val="115000"/>
              </a:lnSpc>
              <a:spcBef>
                <a:spcPts val="0"/>
              </a:spcBef>
              <a:spcAft>
                <a:spcPts val="1000"/>
              </a:spcAft>
              <a:buSzPts val="1000"/>
              <a:buNone/>
              <a:tabLst>
                <a:tab pos="457200" algn="l"/>
              </a:tabLst>
            </a:pPr>
            <a:r>
              <a:rPr lang="en-US" dirty="0" smtClean="0">
                <a:latin typeface="Times New Roman" pitchFamily="18" charset="0"/>
                <a:ea typeface="Calibri"/>
                <a:cs typeface="Times New Roman" pitchFamily="18" charset="0"/>
              </a:rPr>
              <a:t>There are FOUR career pathways in the Tourism and Hospitality pathway</a:t>
            </a:r>
            <a:r>
              <a:rPr lang="en-US" dirty="0" smtClean="0">
                <a:ea typeface="Calibri"/>
                <a:cs typeface="Times New Roman"/>
              </a:rPr>
              <a:t/>
            </a:r>
            <a:br>
              <a:rPr lang="en-US" dirty="0" smtClean="0">
                <a:ea typeface="Calibri"/>
                <a:cs typeface="Times New Roman"/>
              </a:rPr>
            </a:br>
            <a:endParaRPr lang="en-US" dirty="0" smtClean="0">
              <a:latin typeface="Times New Roman" pitchFamily="18" charset="0"/>
              <a:ea typeface="Calibri"/>
              <a:cs typeface="Times New Roman" pitchFamily="18" charset="0"/>
            </a:endParaRPr>
          </a:p>
          <a:p>
            <a:pPr>
              <a:lnSpc>
                <a:spcPct val="115000"/>
              </a:lnSpc>
              <a:spcBef>
                <a:spcPts val="0"/>
              </a:spcBef>
              <a:spcAft>
                <a:spcPts val="1000"/>
              </a:spcAft>
              <a:buSzPts val="1000"/>
              <a:buFont typeface="Wingdings" pitchFamily="2" charset="2"/>
              <a:buChar char="§"/>
              <a:tabLst>
                <a:tab pos="457200" algn="l"/>
              </a:tabLst>
            </a:pPr>
            <a:endParaRPr lang="en-US" dirty="0" smtClean="0">
              <a:latin typeface="Times New Roman" pitchFamily="18" charset="0"/>
              <a:ea typeface="Calibri"/>
              <a:cs typeface="Times New Roman" pitchFamily="18" charset="0"/>
            </a:endParaRP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Restaurants and Food/Beverage Services</a:t>
            </a: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Lodging</a:t>
            </a: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Travel and Tourism</a:t>
            </a: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Recreation, Amusements and Attractions</a:t>
            </a:r>
          </a:p>
          <a:p>
            <a:endParaRPr lang="en-US" dirty="0" smtClean="0"/>
          </a:p>
          <a:p>
            <a:endParaRPr lang="en-US" dirty="0"/>
          </a:p>
        </p:txBody>
      </p:sp>
      <p:sp>
        <p:nvSpPr>
          <p:cNvPr id="4"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4.1.</a:t>
            </a:r>
            <a:r>
              <a:rPr kumimoji="0" lang="en-US" sz="3600" b="0" i="0" u="none" strike="noStrike" kern="1200" cap="none" spc="0" normalizeH="0" noProof="0" dirty="0" smtClean="0">
                <a:ln>
                  <a:noFill/>
                </a:ln>
                <a:solidFill>
                  <a:schemeClr val="accent1"/>
                </a:solidFill>
                <a:effectLst/>
                <a:uLnTx/>
                <a:uFillTx/>
                <a:latin typeface="Times New Roman" pitchFamily="18" charset="0"/>
                <a:ea typeface="+mj-ea"/>
                <a:cs typeface="Times New Roman" pitchFamily="18" charset="0"/>
              </a:rPr>
              <a:t> </a:t>
            </a: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Tourism and Hospitality</a:t>
            </a:r>
            <a:b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Introduction</a:t>
            </a:r>
            <a:endParaRPr kumimoji="0" lang="en-US" sz="3600" b="0"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301060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rPr lang="en-US" sz="2400" dirty="0" smtClean="0"/>
              <a:t>There are many places which people can own for the time being, under the timeshare rule. </a:t>
            </a:r>
            <a:endParaRPr lang="en-US" sz="2200" dirty="0" smtClean="0"/>
          </a:p>
          <a:p>
            <a:pPr marL="0" lvl="0" indent="0">
              <a:buNone/>
            </a:pPr>
            <a:r>
              <a:rPr lang="en-US" sz="2200" dirty="0" smtClean="0"/>
              <a:t>Couple of them is discussed below:</a:t>
            </a:r>
          </a:p>
          <a:p>
            <a:pPr marL="0" lvl="0" indent="0">
              <a:buNone/>
            </a:pPr>
            <a:endParaRPr lang="en-US" sz="2200" dirty="0" smtClean="0"/>
          </a:p>
          <a:p>
            <a:pPr lvl="0"/>
            <a:r>
              <a:rPr lang="en-US" sz="2200" dirty="0" smtClean="0"/>
              <a:t>Convention Centers</a:t>
            </a:r>
          </a:p>
          <a:p>
            <a:pPr lvl="1"/>
            <a:r>
              <a:rPr lang="en-US" sz="2000" dirty="0" smtClean="0"/>
              <a:t>Convention centers make the base of the hospitality industry as they offer a place where people can gather in bulks for seminars, conventions, expos, and other similar things.</a:t>
            </a:r>
          </a:p>
          <a:p>
            <a:pPr lvl="0"/>
            <a:endParaRPr lang="en-US" sz="2200" dirty="0" smtClean="0"/>
          </a:p>
          <a:p>
            <a:pPr lvl="0"/>
            <a:r>
              <a:rPr lang="en-US" sz="2200" dirty="0" smtClean="0"/>
              <a:t>Villas and Resorts</a:t>
            </a:r>
          </a:p>
          <a:p>
            <a:pPr lvl="1"/>
            <a:r>
              <a:rPr lang="en-US" sz="2000" dirty="0" smtClean="0"/>
              <a:t>You can own villas and resorts under the timeshare rule, for some time of the year and can go and enjoy with your friends or family.</a:t>
            </a:r>
          </a:p>
          <a:p>
            <a:pPr lvl="0"/>
            <a:endParaRPr lang="en-US" sz="2900" dirty="0" smtClean="0"/>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dirty="0" smtClean="0"/>
              <a:t>4.11.1. Timeshare</a:t>
            </a:r>
            <a:endParaRPr lang="en-US" dirty="0"/>
          </a:p>
        </p:txBody>
      </p:sp>
    </p:spTree>
    <p:extLst>
      <p:ext uri="{BB962C8B-B14F-4D97-AF65-F5344CB8AC3E}">
        <p14:creationId xmlns="" xmlns:p14="http://schemas.microsoft.com/office/powerpoint/2010/main" val="1271918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4579"/>
            <a:ext cx="8510337" cy="4381585"/>
          </a:xfrm>
        </p:spPr>
        <p:txBody>
          <a:bodyPr>
            <a:normAutofit/>
          </a:bodyPr>
          <a:lstStyle/>
          <a:p>
            <a:r>
              <a:rPr lang="en-US" sz="2200" dirty="0" smtClean="0"/>
              <a:t>While we tried in this post to answer a key question about the different sectors of the hospitality industry, we also made efforts to elaborate on these sectors to take a holistic approach towards presenting the outlook of hospitality industry. With developing technologies and improved management skills, the hospitality industry is poised to grow in future as well.</a:t>
            </a:r>
          </a:p>
          <a:p>
            <a:pPr marL="0" indent="0">
              <a:buNone/>
            </a:pPr>
            <a:endParaRPr lang="en-US" sz="2200" dirty="0" smtClean="0"/>
          </a:p>
          <a:p>
            <a:r>
              <a:rPr lang="en-US" sz="2200" dirty="0" smtClean="0"/>
              <a:t>The need of the hour demands businesses operating in this field to embrace and adopt these technological changes and strategize accordingly, so it can keep pace with rest of the world.</a:t>
            </a:r>
          </a:p>
          <a:p>
            <a:endParaRPr lang="en-US" dirty="0"/>
          </a:p>
        </p:txBody>
      </p:sp>
    </p:spTree>
    <p:extLst>
      <p:ext uri="{BB962C8B-B14F-4D97-AF65-F5344CB8AC3E}">
        <p14:creationId xmlns="" xmlns:p14="http://schemas.microsoft.com/office/powerpoint/2010/main" val="2217317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4.2. Tourism &amp; Hospitality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Tourism</a:t>
            </a:r>
          </a:p>
          <a:p>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the activities of people traveling to and staying in places outside their usual environment for leisure, business or other purposes for not more than one consecutive year.</a:t>
            </a:r>
          </a:p>
          <a:p>
            <a:endParaRPr lang="en-US" dirty="0" smtClean="0"/>
          </a:p>
          <a:p>
            <a:pPr>
              <a:buNone/>
            </a:pPr>
            <a:r>
              <a:rPr lang="en-US" dirty="0" smtClean="0"/>
              <a:t>Hospitality</a:t>
            </a:r>
          </a:p>
          <a:p>
            <a:r>
              <a:rPr lang="en-US" dirty="0" smtClean="0">
                <a:latin typeface="Times New Roman" pitchFamily="18" charset="0"/>
                <a:cs typeface="Times New Roman" pitchFamily="18" charset="0"/>
              </a:rPr>
              <a:t>Hospitality refers to the relationship between a guest and a host, wherein the host receives the guest with goodwill, including the reception and entertainment of guests, visitors, or strangers.</a:t>
            </a:r>
          </a:p>
          <a:p>
            <a:endParaRPr lang="en-US" dirty="0" smtClean="0"/>
          </a:p>
          <a:p>
            <a:pPr>
              <a:buNone/>
            </a:pPr>
            <a:endParaRPr lang="en-US" dirty="0"/>
          </a:p>
        </p:txBody>
      </p:sp>
    </p:spTree>
    <p:extLst>
      <p:ext uri="{BB962C8B-B14F-4D97-AF65-F5344CB8AC3E}">
        <p14:creationId xmlns="" xmlns:p14="http://schemas.microsoft.com/office/powerpoint/2010/main" val="3475741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4.3. Forms </a:t>
            </a:r>
            <a:r>
              <a:rPr lang="en-US" b="1" dirty="0">
                <a:latin typeface="Times New Roman" pitchFamily="18" charset="0"/>
                <a:cs typeface="Times New Roman" pitchFamily="18" charset="0"/>
              </a:rPr>
              <a:t>of </a:t>
            </a:r>
            <a:r>
              <a:rPr lang="en-US" b="1" dirty="0" smtClean="0">
                <a:latin typeface="Times New Roman" pitchFamily="18" charset="0"/>
                <a:cs typeface="Times New Roman" pitchFamily="18" charset="0"/>
              </a:rPr>
              <a:t>Tourism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different purposes of </a:t>
            </a:r>
            <a:r>
              <a:rPr lang="en-US" dirty="0" smtClean="0">
                <a:latin typeface="Times New Roman" pitchFamily="18" charset="0"/>
                <a:cs typeface="Times New Roman" pitchFamily="18" charset="0"/>
              </a:rPr>
              <a:t>visits can be categorize into :</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Leisure</a:t>
            </a:r>
          </a:p>
          <a:p>
            <a:r>
              <a:rPr lang="en-US" dirty="0" smtClean="0">
                <a:latin typeface="Times New Roman" pitchFamily="18" charset="0"/>
                <a:cs typeface="Times New Roman" pitchFamily="18" charset="0"/>
              </a:rPr>
              <a:t>Education</a:t>
            </a:r>
          </a:p>
          <a:p>
            <a:r>
              <a:rPr lang="en-US" dirty="0" smtClean="0">
                <a:latin typeface="Times New Roman" pitchFamily="18" charset="0"/>
                <a:cs typeface="Times New Roman" pitchFamily="18" charset="0"/>
              </a:rPr>
              <a:t>Business</a:t>
            </a:r>
          </a:p>
          <a:p>
            <a:r>
              <a:rPr lang="en-US" dirty="0" smtClean="0">
                <a:latin typeface="Times New Roman" pitchFamily="18" charset="0"/>
                <a:cs typeface="Times New Roman" pitchFamily="18" charset="0"/>
              </a:rPr>
              <a:t>Special Interest.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577514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latin typeface="Times New Roman" pitchFamily="18" charset="0"/>
                <a:cs typeface="Times New Roman" pitchFamily="18" charset="0"/>
              </a:rPr>
              <a:t>4.4. Tourism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81082" y="1655263"/>
            <a:ext cx="8596668" cy="4480842"/>
          </a:xfrm>
        </p:spPr>
        <p:txBody>
          <a:bodyPr>
            <a:noAutofit/>
          </a:bodyPr>
          <a:lstStyle/>
          <a:p>
            <a:pPr lvl="0">
              <a:buNone/>
            </a:pPr>
            <a:r>
              <a:rPr lang="en-US" sz="2000" dirty="0" smtClean="0">
                <a:latin typeface="Times New Roman" pitchFamily="18" charset="0"/>
                <a:cs typeface="Times New Roman" pitchFamily="18" charset="0"/>
              </a:rPr>
              <a:t>Based on the purpose of visit, tourism is categorized into the following:</a:t>
            </a:r>
          </a:p>
          <a:p>
            <a:r>
              <a:rPr lang="en-US" sz="2000" dirty="0" smtClean="0">
                <a:latin typeface="Times New Roman" pitchFamily="18" charset="0"/>
                <a:cs typeface="Times New Roman" pitchFamily="18" charset="0"/>
              </a:rPr>
              <a:t>Leisure </a:t>
            </a:r>
            <a:r>
              <a:rPr lang="en-US" sz="2000" dirty="0">
                <a:latin typeface="Times New Roman" pitchFamily="18" charset="0"/>
                <a:cs typeface="Times New Roman" pitchFamily="18" charset="0"/>
              </a:rPr>
              <a:t>Tourism</a:t>
            </a:r>
          </a:p>
          <a:p>
            <a:r>
              <a:rPr lang="en-US" sz="2000" dirty="0">
                <a:latin typeface="Times New Roman" pitchFamily="18" charset="0"/>
                <a:cs typeface="Times New Roman" pitchFamily="18" charset="0"/>
              </a:rPr>
              <a:t>Cultural tourism</a:t>
            </a:r>
          </a:p>
          <a:p>
            <a:r>
              <a:rPr lang="en-US" sz="2000" dirty="0">
                <a:latin typeface="Times New Roman" pitchFamily="18" charset="0"/>
                <a:cs typeface="Times New Roman" pitchFamily="18" charset="0"/>
              </a:rPr>
              <a:t>Religious tourism</a:t>
            </a:r>
          </a:p>
          <a:p>
            <a:r>
              <a:rPr lang="en-US" sz="2000" dirty="0">
                <a:latin typeface="Times New Roman" pitchFamily="18" charset="0"/>
                <a:cs typeface="Times New Roman" pitchFamily="18" charset="0"/>
              </a:rPr>
              <a:t>Family Tourism</a:t>
            </a:r>
          </a:p>
          <a:p>
            <a:r>
              <a:rPr lang="en-US" sz="2000" dirty="0">
                <a:latin typeface="Times New Roman" pitchFamily="18" charset="0"/>
                <a:cs typeface="Times New Roman" pitchFamily="18" charset="0"/>
              </a:rPr>
              <a:t>Health Tourism</a:t>
            </a:r>
          </a:p>
          <a:p>
            <a:r>
              <a:rPr lang="en-US" sz="2000" dirty="0">
                <a:latin typeface="Times New Roman" pitchFamily="18" charset="0"/>
                <a:cs typeface="Times New Roman" pitchFamily="18" charset="0"/>
              </a:rPr>
              <a:t>Sports Tourism</a:t>
            </a:r>
          </a:p>
          <a:p>
            <a:r>
              <a:rPr lang="en-US" sz="2000" dirty="0">
                <a:latin typeface="Times New Roman" pitchFamily="18" charset="0"/>
                <a:cs typeface="Times New Roman" pitchFamily="18" charset="0"/>
              </a:rPr>
              <a:t>Educational Tourism</a:t>
            </a:r>
          </a:p>
          <a:p>
            <a:r>
              <a:rPr lang="en-US" sz="2000" dirty="0">
                <a:latin typeface="Times New Roman" pitchFamily="18" charset="0"/>
                <a:cs typeface="Times New Roman" pitchFamily="18" charset="0"/>
              </a:rPr>
              <a:t>Business Tourism</a:t>
            </a:r>
          </a:p>
          <a:p>
            <a:r>
              <a:rPr lang="en-US" sz="2000" dirty="0">
                <a:latin typeface="Times New Roman" pitchFamily="18" charset="0"/>
                <a:cs typeface="Times New Roman" pitchFamily="18" charset="0"/>
              </a:rPr>
              <a:t>Alternative forms of </a:t>
            </a:r>
            <a:r>
              <a:rPr lang="en-US" sz="2000" dirty="0" smtClean="0">
                <a:latin typeface="Times New Roman" pitchFamily="18" charset="0"/>
                <a:cs typeface="Times New Roman" pitchFamily="18" charset="0"/>
              </a:rPr>
              <a:t>Tourism</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786764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latin typeface="Times New Roman" pitchFamily="18" charset="0"/>
                <a:cs typeface="Times New Roman" pitchFamily="18" charset="0"/>
              </a:rPr>
              <a:t>4.4.1. Leisure Tourism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Tourists </a:t>
            </a:r>
            <a:r>
              <a:rPr lang="en-US" sz="2000" dirty="0">
                <a:latin typeface="Times New Roman" pitchFamily="18" charset="0"/>
                <a:cs typeface="Times New Roman" pitchFamily="18" charset="0"/>
              </a:rPr>
              <a:t>may travel to experience a change in climate and place and learn something new, enjoy pleasant scenery, or to know more about the culture of a destination. Tourists, who seek break from the stress of day to day life, devote their holiday to rest and relaxation, refresh themselves. These tourists prefer to stay in some quiet and relaxed destination preferably at a hill resort, beach resort or island resort. Nowadays tourists undertake various adventure sports activities for leisure and to refresh themselves after working hard. This tourism includes following forms based on the activities undertaken.</a:t>
            </a:r>
          </a:p>
          <a:p>
            <a:endParaRPr lang="en-US" dirty="0"/>
          </a:p>
        </p:txBody>
      </p:sp>
    </p:spTree>
    <p:extLst>
      <p:ext uri="{BB962C8B-B14F-4D97-AF65-F5344CB8AC3E}">
        <p14:creationId xmlns="" xmlns:p14="http://schemas.microsoft.com/office/powerpoint/2010/main" val="2209133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4.4.2. Cultural tourism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200" dirty="0" smtClean="0"/>
              <a:t>It </a:t>
            </a:r>
            <a:r>
              <a:rPr lang="en-US" sz="2200" dirty="0"/>
              <a:t>is also called as heritage tourism. People are curious to know about foreign lands and their cultures. Culture is most important factors which attracts tourists to a destination.</a:t>
            </a:r>
          </a:p>
          <a:p>
            <a:pPr marL="0" indent="0">
              <a:buNone/>
            </a:pPr>
            <a:endParaRPr lang="en-US" sz="2200" dirty="0" smtClean="0"/>
          </a:p>
          <a:p>
            <a:pPr marL="0" indent="0">
              <a:buNone/>
            </a:pPr>
            <a:r>
              <a:rPr lang="en-US" sz="2200" dirty="0" smtClean="0"/>
              <a:t>Cultural </a:t>
            </a:r>
            <a:r>
              <a:rPr lang="en-US" sz="2200" dirty="0"/>
              <a:t>tourism gives insight </a:t>
            </a:r>
            <a:r>
              <a:rPr lang="en-US" sz="2200" dirty="0" smtClean="0"/>
              <a:t>to:</a:t>
            </a:r>
          </a:p>
          <a:p>
            <a:pPr marL="0" indent="0">
              <a:buNone/>
            </a:pPr>
            <a:endParaRPr lang="en-US" sz="2200" dirty="0"/>
          </a:p>
          <a:p>
            <a:pPr lvl="0"/>
            <a:r>
              <a:rPr lang="en-US" sz="2200" dirty="0"/>
              <a:t>Way of life of the people of distant land</a:t>
            </a:r>
          </a:p>
          <a:p>
            <a:pPr lvl="0"/>
            <a:r>
              <a:rPr lang="en-US" sz="2200" dirty="0"/>
              <a:t>Dress, jewelry, dance, music, architecture</a:t>
            </a:r>
          </a:p>
          <a:p>
            <a:pPr lvl="0"/>
            <a:r>
              <a:rPr lang="en-US" sz="2200" dirty="0"/>
              <a:t>Customs and traditions</a:t>
            </a:r>
          </a:p>
          <a:p>
            <a:pPr lvl="0"/>
            <a:r>
              <a:rPr lang="en-US" sz="2200" dirty="0"/>
              <a:t>Fairs and festivals</a:t>
            </a:r>
          </a:p>
          <a:p>
            <a:pPr lvl="0"/>
            <a:r>
              <a:rPr lang="en-US" sz="2200" dirty="0"/>
              <a:t>Religions</a:t>
            </a:r>
          </a:p>
          <a:p>
            <a:pPr lvl="0"/>
            <a:r>
              <a:rPr lang="en-US" sz="2200" dirty="0"/>
              <a:t>Culinary delights</a:t>
            </a:r>
          </a:p>
          <a:p>
            <a:endParaRPr lang="en-US" dirty="0"/>
          </a:p>
        </p:txBody>
      </p:sp>
    </p:spTree>
    <p:extLst>
      <p:ext uri="{BB962C8B-B14F-4D97-AF65-F5344CB8AC3E}">
        <p14:creationId xmlns="" xmlns:p14="http://schemas.microsoft.com/office/powerpoint/2010/main" val="3288761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4.4.3. Religious tourism</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It </a:t>
            </a:r>
            <a:r>
              <a:rPr lang="en-US" sz="2400" dirty="0"/>
              <a:t>is also called as Pilgrimage tourism / Spiritual tourism. It is a form of tourism, where people travel individually or in groups for pilgrimage. </a:t>
            </a:r>
            <a:endParaRPr lang="en-US" sz="2400" dirty="0" smtClean="0"/>
          </a:p>
          <a:p>
            <a:endParaRPr lang="en-US" sz="2400" dirty="0"/>
          </a:p>
          <a:p>
            <a:r>
              <a:rPr lang="en-US" sz="2400" dirty="0" smtClean="0"/>
              <a:t>The </a:t>
            </a:r>
            <a:r>
              <a:rPr lang="en-US" sz="2400" dirty="0"/>
              <a:t>world's largest form of mass religious tourism takes place at the annual Hajj pilgrimage in Mecca, Saudi Arabia. </a:t>
            </a:r>
            <a:endParaRPr lang="en-US" sz="2400" dirty="0" smtClean="0"/>
          </a:p>
          <a:p>
            <a:endParaRPr lang="en-US" sz="2400" dirty="0"/>
          </a:p>
          <a:p>
            <a:r>
              <a:rPr lang="en-US" sz="2400" dirty="0" smtClean="0"/>
              <a:t>Modern </a:t>
            </a:r>
            <a:r>
              <a:rPr lang="en-US" sz="2400" dirty="0"/>
              <a:t>religious tourists are more able to visit holy cities and holy sites around the world. The most famous holy cities are Jerusalem, Mecca and Varanasi.</a:t>
            </a:r>
          </a:p>
          <a:p>
            <a:endParaRPr lang="en-US" dirty="0"/>
          </a:p>
        </p:txBody>
      </p:sp>
    </p:spTree>
    <p:extLst>
      <p:ext uri="{BB962C8B-B14F-4D97-AF65-F5344CB8AC3E}">
        <p14:creationId xmlns="" xmlns:p14="http://schemas.microsoft.com/office/powerpoint/2010/main" val="2048445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55</TotalTime>
  <Words>2413</Words>
  <Application>Microsoft Office PowerPoint</Application>
  <PresentationFormat>Произвольный</PresentationFormat>
  <Paragraphs>206</Paragraphs>
  <Slides>31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Facet</vt:lpstr>
      <vt:lpstr>4.0.Tourism and Hospitality</vt:lpstr>
      <vt:lpstr>4.0. Tourism and Hospitality Introduction</vt:lpstr>
      <vt:lpstr> </vt:lpstr>
      <vt:lpstr>4.2. Tourism &amp; Hospitality </vt:lpstr>
      <vt:lpstr>4.3. Forms of Tourism </vt:lpstr>
      <vt:lpstr>4.4. Tourism</vt:lpstr>
      <vt:lpstr>4.4.1. Leisure Tourism</vt:lpstr>
      <vt:lpstr>4.4.2. Cultural tourism</vt:lpstr>
      <vt:lpstr>4.4.3. Religious tourism</vt:lpstr>
      <vt:lpstr>4.4.4. Family Tourism</vt:lpstr>
      <vt:lpstr>4.4.5. Health Tourism</vt:lpstr>
      <vt:lpstr>4.4.6. Sports Tourism</vt:lpstr>
      <vt:lpstr>4.4.6. Sports Tourism</vt:lpstr>
      <vt:lpstr>4.4.7. Educational Tourism</vt:lpstr>
      <vt:lpstr>4.4.8. Business Tourism</vt:lpstr>
      <vt:lpstr>4.5. Alternative forms of Tourism</vt:lpstr>
      <vt:lpstr>Alternative forms of Tourism</vt:lpstr>
      <vt:lpstr>4.6. What is Hospitality in Tourism industry?</vt:lpstr>
      <vt:lpstr>What is Hospitality in Tourism industry?</vt:lpstr>
      <vt:lpstr>4.7. Lodging-Accommodation</vt:lpstr>
      <vt:lpstr>Lodging-Accommodation</vt:lpstr>
      <vt:lpstr>4.7.1. Lodging-Accommodation</vt:lpstr>
      <vt:lpstr>4.8. Food and Beverage</vt:lpstr>
      <vt:lpstr>4.9. Travel and Tourism</vt:lpstr>
      <vt:lpstr>Travel and Tourism</vt:lpstr>
      <vt:lpstr>4.10. Entertainment Industry</vt:lpstr>
      <vt:lpstr>4.10.1. Entertainment Industry</vt:lpstr>
      <vt:lpstr>Entertainment Industry</vt:lpstr>
      <vt:lpstr>4.11. Timeshare</vt:lpstr>
      <vt:lpstr>4.11.1. Timeshare</vt:lpstr>
      <vt:lpstr>Слайд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6</cp:revision>
  <dcterms:created xsi:type="dcterms:W3CDTF">2017-03-22T11:34:53Z</dcterms:created>
  <dcterms:modified xsi:type="dcterms:W3CDTF">2017-04-18T10:21:09Z</dcterms:modified>
</cp:coreProperties>
</file>