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 id="270" r:id="rId14"/>
    <p:sldId id="272" r:id="rId15"/>
    <p:sldId id="274" r:id="rId16"/>
    <p:sldId id="276" r:id="rId17"/>
    <p:sldId id="277" r:id="rId18"/>
    <p:sldId id="278" r:id="rId19"/>
    <p:sldId id="279" r:id="rId20"/>
    <p:sldId id="280" r:id="rId21"/>
    <p:sldId id="281" r:id="rId22"/>
    <p:sldId id="282" r:id="rId23"/>
    <p:sldId id="283" r:id="rId24"/>
    <p:sldId id="284" r:id="rId25"/>
    <p:sldId id="285" r:id="rId26"/>
    <p:sldId id="291" r:id="rId27"/>
    <p:sldId id="292" r:id="rId28"/>
    <p:sldId id="293" r:id="rId29"/>
    <p:sldId id="294" r:id="rId30"/>
    <p:sldId id="295" r:id="rId31"/>
    <p:sldId id="296" r:id="rId32"/>
    <p:sldId id="297" r:id="rId33"/>
    <p:sldId id="298" r:id="rId34"/>
    <p:sldId id="299" r:id="rId35"/>
    <p:sldId id="300" r:id="rId36"/>
    <p:sldId id="309" r:id="rId37"/>
    <p:sldId id="304" r:id="rId38"/>
    <p:sldId id="305" r:id="rId39"/>
    <p:sldId id="306" r:id="rId40"/>
    <p:sldId id="307" r:id="rId41"/>
    <p:sldId id="308"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4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4/18/2017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4/18/2017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4/18/2017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4/18/2017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a:t>5.0 Essentials of Tourism and Hospitality Operation </a:t>
            </a:r>
          </a:p>
        </p:txBody>
      </p:sp>
      <p:sp>
        <p:nvSpPr>
          <p:cNvPr id="3" name="Subtitle 2"/>
          <p:cNvSpPr>
            <a:spLocks noGrp="1"/>
          </p:cNvSpPr>
          <p:nvPr>
            <p:ph type="subTitle" idx="1"/>
          </p:nvPr>
        </p:nvSpPr>
        <p:spPr/>
        <p:txBody>
          <a:bodyPr/>
          <a:lstStyle/>
          <a:p>
            <a:r>
              <a:rPr lang="en-MY" dirty="0" smtClean="0"/>
              <a:t>Executive Diploma in Business and Hospitality Management</a:t>
            </a:r>
            <a:endParaRPr 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923925"/>
            <a:ext cx="8596630" cy="5117465"/>
          </a:xfrm>
        </p:spPr>
        <p:txBody>
          <a:bodyPr>
            <a:normAutofit fontScale="92500"/>
          </a:bodyPr>
          <a:lstStyle/>
          <a:p>
            <a:r>
              <a:rPr lang="en-US" dirty="0" smtClean="0"/>
              <a:t>Hands and Nails </a:t>
            </a:r>
          </a:p>
          <a:p>
            <a:r>
              <a:rPr lang="en-US" dirty="0" smtClean="0"/>
              <a:t>Servers should be sure their hands and nails are clean, because they are on display and touching food and utensils. </a:t>
            </a:r>
          </a:p>
          <a:p>
            <a:r>
              <a:rPr lang="en-US" dirty="0" smtClean="0"/>
              <a:t>Scrub your nails, and trim them to a short, even length</a:t>
            </a:r>
          </a:p>
          <a:p>
            <a:r>
              <a:rPr lang="en-US" dirty="0" smtClean="0"/>
              <a:t>Female servers may wear a conservative color or clear nail polish.</a:t>
            </a:r>
          </a:p>
          <a:p>
            <a:r>
              <a:rPr lang="en-US" dirty="0" smtClean="0"/>
              <a:t>Keep your hands away from your hair and face. </a:t>
            </a:r>
          </a:p>
          <a:p>
            <a:r>
              <a:rPr lang="en-US" dirty="0" smtClean="0"/>
              <a:t>Wash your hands thoroughly with soap after using the restroom, clearing soiled dishes, or handling money. </a:t>
            </a:r>
          </a:p>
          <a:p>
            <a:r>
              <a:rPr lang="en-US" dirty="0" smtClean="0"/>
              <a:t>Male servers should be clean shaven. </a:t>
            </a:r>
          </a:p>
          <a:p>
            <a:r>
              <a:rPr lang="en-US" dirty="0" smtClean="0"/>
              <a:t>Female servers should use a minimum amount of makeup, such as a conservative application of eye makeup and lipstick. </a:t>
            </a:r>
          </a:p>
          <a:p>
            <a:pPr>
              <a:buNone/>
            </a:pPr>
            <a:endParaRPr lang="en-US" dirty="0" smtClean="0"/>
          </a:p>
          <a:p>
            <a:pPr>
              <a:buNone/>
            </a:pPr>
            <a:r>
              <a:rPr lang="en-US" dirty="0" smtClean="0"/>
              <a:t>Perfumes and colognes do not enhance food aromas and should not be worn. </a:t>
            </a:r>
            <a:endParaRPr lang="ru-RU" dirty="0" smtClean="0"/>
          </a:p>
          <a:p>
            <a:pPr>
              <a:buNone/>
            </a:pPr>
            <a:r>
              <a:rPr lang="en-US" dirty="0" smtClean="0"/>
              <a:t>Check your total appearance in a mirror before you start work. </a:t>
            </a:r>
          </a:p>
          <a:p>
            <a:pPr>
              <a:buNone/>
            </a:pPr>
            <a:r>
              <a:rPr lang="en-US" b="1" i="1" dirty="0" smtClean="0"/>
              <a:t>Ask yourself, “If I owned a restaurant, would I want me as an employee?”</a:t>
            </a:r>
            <a:endParaRPr lang="ru-RU" b="1"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5.5 Catering</a:t>
            </a:r>
            <a:r>
              <a:rPr lang="ru-RU" dirty="0" smtClean="0"/>
              <a:t/>
            </a:r>
            <a:br>
              <a:rPr lang="ru-RU" dirty="0" smtClean="0"/>
            </a:br>
            <a:endParaRPr lang="ru-RU" dirty="0"/>
          </a:p>
        </p:txBody>
      </p:sp>
      <p:sp>
        <p:nvSpPr>
          <p:cNvPr id="3" name="Содержимое 2"/>
          <p:cNvSpPr>
            <a:spLocks noGrp="1"/>
          </p:cNvSpPr>
          <p:nvPr>
            <p:ph idx="1"/>
          </p:nvPr>
        </p:nvSpPr>
        <p:spPr>
          <a:xfrm>
            <a:off x="677545" y="1702435"/>
            <a:ext cx="8596630" cy="4338955"/>
          </a:xfrm>
        </p:spPr>
        <p:txBody>
          <a:bodyPr>
            <a:normAutofit fontScale="92500" lnSpcReduction="20000"/>
          </a:bodyPr>
          <a:lstStyle/>
          <a:p>
            <a:pPr>
              <a:buNone/>
            </a:pPr>
            <a:r>
              <a:rPr lang="en-US" dirty="0" smtClean="0"/>
              <a:t>Catering is the activity of providing food and beverage for events. Caterers, which are</a:t>
            </a:r>
          </a:p>
          <a:p>
            <a:pPr>
              <a:buNone/>
            </a:pPr>
            <a:r>
              <a:rPr lang="en-US" dirty="0" smtClean="0"/>
              <a:t>either independent vendors or individuals within a particular department of a facility</a:t>
            </a:r>
          </a:p>
          <a:p>
            <a:pPr>
              <a:buNone/>
            </a:pPr>
            <a:r>
              <a:rPr lang="en-US" dirty="0" smtClean="0"/>
              <a:t>(such as a hotel, restaurant, institution, venue, etc.).</a:t>
            </a:r>
            <a:endParaRPr lang="ru-RU" dirty="0" smtClean="0"/>
          </a:p>
          <a:p>
            <a:pPr>
              <a:buNone/>
            </a:pPr>
            <a:endParaRPr lang="en-US" dirty="0" smtClean="0"/>
          </a:p>
          <a:p>
            <a:pPr>
              <a:buNone/>
            </a:pPr>
            <a:r>
              <a:rPr lang="en-US" dirty="0" smtClean="0"/>
              <a:t>Catering is provided at a full range of events, including </a:t>
            </a:r>
          </a:p>
          <a:p>
            <a:pPr lvl="3"/>
            <a:r>
              <a:rPr lang="en-US" sz="1400" dirty="0" smtClean="0"/>
              <a:t>Business Meeting </a:t>
            </a:r>
          </a:p>
          <a:p>
            <a:pPr lvl="3"/>
            <a:r>
              <a:rPr lang="en-US" sz="1400" dirty="0" smtClean="0"/>
              <a:t>Conferences </a:t>
            </a:r>
          </a:p>
          <a:p>
            <a:pPr lvl="3"/>
            <a:r>
              <a:rPr lang="en-US" sz="1400" dirty="0" smtClean="0"/>
              <a:t>Exhibitions</a:t>
            </a:r>
          </a:p>
          <a:p>
            <a:pPr lvl="3"/>
            <a:r>
              <a:rPr lang="en-US" sz="1400" dirty="0" smtClean="0"/>
              <a:t>Special Events</a:t>
            </a:r>
          </a:p>
          <a:p>
            <a:pPr lvl="3"/>
            <a:r>
              <a:rPr lang="en-US" sz="1400" dirty="0" smtClean="0"/>
              <a:t>Wedding</a:t>
            </a:r>
          </a:p>
          <a:p>
            <a:pPr lvl="3"/>
            <a:r>
              <a:rPr lang="en-US" sz="1400" dirty="0" smtClean="0"/>
              <a:t>Other Social Events</a:t>
            </a:r>
          </a:p>
          <a:p>
            <a:pPr lvl="3"/>
            <a:endParaRPr lang="en-US" dirty="0" smtClean="0"/>
          </a:p>
          <a:p>
            <a:pPr>
              <a:buNone/>
            </a:pPr>
            <a:r>
              <a:rPr lang="en-US" dirty="0" smtClean="0"/>
              <a:t>In addition to responsibilities for food and beverage, many caterers also handle event</a:t>
            </a:r>
          </a:p>
          <a:p>
            <a:pPr>
              <a:buNone/>
            </a:pPr>
            <a:r>
              <a:rPr lang="en-US" dirty="0" smtClean="0"/>
              <a:t>decor, A/V and other aspects of the program.</a:t>
            </a:r>
            <a:endParaRPr lang="ru-RU" dirty="0" smtClean="0"/>
          </a:p>
          <a:p>
            <a:pPr>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923925"/>
            <a:ext cx="8596630" cy="5117465"/>
          </a:xfrm>
        </p:spPr>
        <p:txBody>
          <a:bodyPr/>
          <a:lstStyle/>
          <a:p>
            <a:pPr marL="0" lvl="0" indent="0">
              <a:buNone/>
            </a:pPr>
            <a:r>
              <a:rPr lang="en-IN" b="1" dirty="0" smtClean="0"/>
              <a:t>MENU CONSIDERATIONS</a:t>
            </a:r>
          </a:p>
          <a:p>
            <a:pPr marL="285750" lvl="0" indent="-285750"/>
            <a:r>
              <a:rPr lang="en-IN" dirty="0" smtClean="0"/>
              <a:t>Cyclic menu for regular meals and limited choice in canteens.</a:t>
            </a:r>
          </a:p>
          <a:p>
            <a:pPr lvl="0"/>
            <a:r>
              <a:rPr lang="en-IN" dirty="0" smtClean="0"/>
              <a:t>Nutritional requirements are kept in mind while planning menu.</a:t>
            </a:r>
          </a:p>
          <a:p>
            <a:pPr lvl="0"/>
            <a:r>
              <a:rPr lang="en-IN" dirty="0" smtClean="0"/>
              <a:t>Reasonable prices consistent with service offered.</a:t>
            </a:r>
          </a:p>
          <a:p>
            <a:pPr lvl="0"/>
            <a:r>
              <a:rPr lang="en-IN" dirty="0" smtClean="0"/>
              <a:t>Menus are relatively simple, which can be prepared by limited kitchen staff in limited time.</a:t>
            </a:r>
          </a:p>
          <a:p>
            <a:pPr lvl="0"/>
            <a:r>
              <a:rPr lang="en-IN" dirty="0" smtClean="0"/>
              <a:t>Special menus are prepared for special occasion like on festivals, functions and parties.</a:t>
            </a:r>
            <a:endParaRPr lang="ru-RU" sz="1800" dirty="0" smtClean="0"/>
          </a:p>
          <a:p>
            <a:pPr>
              <a:buNone/>
            </a:pPr>
            <a:endParaRPr lang="ru-RU" dirty="0"/>
          </a:p>
          <a:p>
            <a:pPr>
              <a:buNone/>
            </a:pP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659130"/>
            <a:ext cx="8596630" cy="5382260"/>
          </a:xfrm>
        </p:spPr>
        <p:txBody>
          <a:bodyPr>
            <a:normAutofit lnSpcReduction="20000"/>
          </a:bodyPr>
          <a:lstStyle/>
          <a:p>
            <a:pPr marL="0" lvl="0" indent="0">
              <a:buNone/>
            </a:pPr>
            <a:r>
              <a:rPr lang="en-US" altLang="ru-RU" b="1" dirty="0" smtClean="0"/>
              <a:t>SALIENT FEATURES</a:t>
            </a:r>
          </a:p>
          <a:p>
            <a:pPr marL="285750" lvl="0" indent="-285750"/>
            <a:r>
              <a:rPr lang="en-US" dirty="0" smtClean="0"/>
              <a:t>To serve hygienically prepared wholesome food.</a:t>
            </a:r>
          </a:p>
          <a:p>
            <a:pPr marL="285750" lvl="0" indent="-285750"/>
            <a:r>
              <a:rPr lang="en-US" dirty="0" smtClean="0"/>
              <a:t>Food is primarily as a service to complement their other activities and contribute to the fulfillment of the objectives of the institute.</a:t>
            </a:r>
          </a:p>
          <a:p>
            <a:pPr marL="285750" lvl="0" indent="-285750"/>
            <a:r>
              <a:rPr lang="ru-RU" dirty="0" err="1" smtClean="0"/>
              <a:t>Cyclic</a:t>
            </a:r>
            <a:r>
              <a:rPr lang="ru-RU" dirty="0" smtClean="0"/>
              <a:t> </a:t>
            </a:r>
            <a:r>
              <a:rPr lang="ru-RU" dirty="0" err="1" smtClean="0"/>
              <a:t>menus</a:t>
            </a:r>
          </a:p>
          <a:p>
            <a:pPr marL="285750" lvl="0" indent="-285750"/>
            <a:r>
              <a:rPr lang="ru-RU" dirty="0" err="1" smtClean="0"/>
              <a:t>Not</a:t>
            </a:r>
            <a:r>
              <a:rPr lang="ru-RU" dirty="0" smtClean="0"/>
              <a:t> </a:t>
            </a:r>
            <a:r>
              <a:rPr lang="ru-RU" dirty="0" err="1" smtClean="0"/>
              <a:t>profit</a:t>
            </a:r>
            <a:r>
              <a:rPr lang="ru-RU" dirty="0" smtClean="0"/>
              <a:t> </a:t>
            </a:r>
            <a:r>
              <a:rPr lang="ru-RU" dirty="0" err="1" smtClean="0"/>
              <a:t>oriented</a:t>
            </a:r>
          </a:p>
          <a:p>
            <a:pPr marL="285750" lvl="0" indent="-285750"/>
            <a:r>
              <a:rPr lang="en-US" dirty="0" smtClean="0"/>
              <a:t>Educational experience for those who are involved as they happen to experience different regional cuisine through the cyclic menus. </a:t>
            </a:r>
            <a:r>
              <a:rPr lang="ru-RU" dirty="0" err="1" smtClean="0"/>
              <a:t>As</a:t>
            </a:r>
            <a:r>
              <a:rPr lang="ru-RU" dirty="0" smtClean="0"/>
              <a:t> </a:t>
            </a:r>
            <a:r>
              <a:rPr lang="ru-RU" dirty="0" err="1" smtClean="0"/>
              <a:t>a</a:t>
            </a:r>
            <a:r>
              <a:rPr lang="ru-RU" dirty="0" smtClean="0"/>
              <a:t> </a:t>
            </a:r>
            <a:r>
              <a:rPr lang="ru-RU" dirty="0" err="1" smtClean="0"/>
              <a:t>result</a:t>
            </a:r>
            <a:r>
              <a:rPr lang="ru-RU" dirty="0" smtClean="0"/>
              <a:t>, </a:t>
            </a:r>
            <a:r>
              <a:rPr lang="ru-RU" dirty="0" err="1" smtClean="0"/>
              <a:t>the</a:t>
            </a:r>
            <a:r>
              <a:rPr lang="ru-RU" dirty="0" smtClean="0"/>
              <a:t> </a:t>
            </a:r>
            <a:r>
              <a:rPr lang="ru-RU" dirty="0" err="1" smtClean="0"/>
              <a:t>food</a:t>
            </a:r>
            <a:r>
              <a:rPr lang="ru-RU" dirty="0" smtClean="0"/>
              <a:t> </a:t>
            </a:r>
            <a:r>
              <a:rPr lang="ru-RU" dirty="0" err="1" smtClean="0"/>
              <a:t>habits</a:t>
            </a:r>
            <a:r>
              <a:rPr lang="ru-RU" dirty="0" smtClean="0"/>
              <a:t> </a:t>
            </a:r>
            <a:r>
              <a:rPr lang="ru-RU" dirty="0" err="1" smtClean="0"/>
              <a:t>become</a:t>
            </a:r>
            <a:r>
              <a:rPr lang="ru-RU" dirty="0" smtClean="0"/>
              <a:t> </a:t>
            </a:r>
            <a:r>
              <a:rPr lang="ru-RU" dirty="0" err="1" smtClean="0"/>
              <a:t>more</a:t>
            </a:r>
            <a:r>
              <a:rPr lang="ru-RU" dirty="0" smtClean="0"/>
              <a:t> </a:t>
            </a:r>
            <a:r>
              <a:rPr lang="ru-RU" dirty="0" err="1" smtClean="0"/>
              <a:t>flexible</a:t>
            </a:r>
            <a:r>
              <a:rPr lang="ru-RU" dirty="0" smtClean="0"/>
              <a:t>.</a:t>
            </a:r>
          </a:p>
          <a:p>
            <a:pPr marL="285750" lvl="0" indent="-285750"/>
            <a:endParaRPr lang="ru-RU" dirty="0" smtClean="0"/>
          </a:p>
          <a:p>
            <a:pPr marL="0" lvl="0" indent="0">
              <a:buNone/>
            </a:pPr>
            <a:r>
              <a:rPr lang="en-US" b="1" dirty="0" smtClean="0">
                <a:sym typeface="+mn-ea"/>
              </a:rPr>
              <a:t>OFF PREMISES CATERING</a:t>
            </a:r>
            <a:endParaRPr lang="en-US" b="1" dirty="0" smtClean="0"/>
          </a:p>
          <a:p>
            <a:pPr marL="0" lvl="0" indent="0">
              <a:buNone/>
            </a:pPr>
            <a:r>
              <a:rPr lang="en-US" dirty="0" smtClean="0">
                <a:sym typeface="+mn-ea"/>
              </a:rPr>
              <a:t>Off premises catering has always been a </a:t>
            </a:r>
            <a:r>
              <a:rPr lang="en-US" dirty="0" err="1" smtClean="0">
                <a:sym typeface="+mn-ea"/>
              </a:rPr>
              <a:t>specialised</a:t>
            </a:r>
            <a:r>
              <a:rPr lang="en-US" dirty="0" smtClean="0">
                <a:sym typeface="+mn-ea"/>
              </a:rPr>
              <a:t> business. It is the service of meals in offices, clubs, canteens and also in individual homes. In this reference, premises means the area where food is planned and prepared. Its growth has been tremendous and there is a vast improvement of the equipment used. It covers everything from take home meals to the most elaborate meals at weddings.</a:t>
            </a:r>
            <a:endParaRPr lang="ru-RU" dirty="0" smtClean="0"/>
          </a:p>
          <a:p>
            <a:pPr lvl="1"/>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812165"/>
            <a:ext cx="8596630" cy="5229225"/>
          </a:xfrm>
        </p:spPr>
        <p:txBody>
          <a:bodyPr>
            <a:normAutofit lnSpcReduction="10000"/>
          </a:bodyPr>
          <a:lstStyle/>
          <a:p>
            <a:pPr marL="0" lvl="0" indent="0">
              <a:buNone/>
            </a:pPr>
            <a:r>
              <a:rPr lang="en-US" b="1" dirty="0" smtClean="0"/>
              <a:t>QUALITY OF A GOOD PARTY CATERER</a:t>
            </a:r>
            <a:endParaRPr lang="ru-RU" b="1" dirty="0" smtClean="0"/>
          </a:p>
          <a:p>
            <a:pPr marL="0" indent="0">
              <a:buNone/>
            </a:pPr>
            <a:r>
              <a:rPr lang="en-US" dirty="0" smtClean="0"/>
              <a:t>The success of any catering service depends upon the person behind the venture. He must have good contact with the people who will be most likely to make use of his services. He must be able to perform these services satisfactorily and must employ suitable, efficient and capable staff. Most important he must be able to serve tasty, eye appealing food deliver it to its destination on time at right temperature.</a:t>
            </a:r>
          </a:p>
          <a:p>
            <a:pPr marL="0" indent="0">
              <a:buNone/>
            </a:pPr>
            <a:endParaRPr lang="en-US" dirty="0" smtClean="0"/>
          </a:p>
          <a:p>
            <a:pPr marL="0" lvl="0" indent="0">
              <a:buNone/>
            </a:pPr>
            <a:r>
              <a:rPr lang="en-US" b="1" dirty="0" smtClean="0">
                <a:sym typeface="+mn-ea"/>
              </a:rPr>
              <a:t>COMPLEXITIES OF PARTY CATERING</a:t>
            </a:r>
            <a:endParaRPr lang="en-US" b="1" dirty="0" smtClean="0"/>
          </a:p>
          <a:p>
            <a:pPr marL="0" indent="0">
              <a:buNone/>
            </a:pPr>
            <a:r>
              <a:rPr lang="en-US" dirty="0" smtClean="0">
                <a:sym typeface="+mn-ea"/>
              </a:rPr>
              <a:t>Party catering like other skilled technical jobs is highly </a:t>
            </a:r>
            <a:r>
              <a:rPr lang="en-US" dirty="0" err="1" smtClean="0">
                <a:sym typeface="+mn-ea"/>
              </a:rPr>
              <a:t>specialised</a:t>
            </a:r>
            <a:r>
              <a:rPr lang="en-US" dirty="0" smtClean="0">
                <a:sym typeface="+mn-ea"/>
              </a:rPr>
              <a:t> job. While profit is an interesting part of the catering industry, the multitude of activities throwing a challenge to the caterer, is the difficult side of the coin. If careful consideration is given to certain small details and the people concerned take active participation. It will increase turnover, improve profits and generally enhance the reputation of the caterer. There are no get standard procedures and formula for a successful caterer. Procedures and techniques vary from job to job to place and according to the requirement of the occasion. The facilities available and the cost factor also plays an important role.</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659765"/>
            <a:ext cx="8596630" cy="5381625"/>
          </a:xfrm>
        </p:spPr>
        <p:txBody>
          <a:bodyPr>
            <a:normAutofit fontScale="90000" lnSpcReduction="10000"/>
          </a:bodyPr>
          <a:lstStyle/>
          <a:p>
            <a:pPr marL="0" lvl="0" indent="0">
              <a:buNone/>
            </a:pPr>
            <a:r>
              <a:rPr lang="en-US" b="1" dirty="0" smtClean="0"/>
              <a:t>PLANNING OF THE MENU</a:t>
            </a:r>
          </a:p>
          <a:p>
            <a:pPr marL="0" indent="0">
              <a:buNone/>
            </a:pPr>
            <a:r>
              <a:rPr lang="en-US" dirty="0" smtClean="0"/>
              <a:t>The arrangement of a suitable menu, perfect from all points of view necessary for any successful party catering. The caterer must be an individualist full of novel ideas and must be able to pressure them profitable for the company and attractively for the client. The dishes chosen should be </a:t>
            </a:r>
            <a:r>
              <a:rPr lang="en-US" dirty="0" err="1" smtClean="0"/>
              <a:t>fhuirless</a:t>
            </a:r>
            <a:r>
              <a:rPr lang="en-US" dirty="0" smtClean="0"/>
              <a:t> in quality </a:t>
            </a:r>
            <a:r>
              <a:rPr lang="en-US" dirty="0" err="1" smtClean="0"/>
              <a:t>rasry</a:t>
            </a:r>
            <a:r>
              <a:rPr lang="en-US" dirty="0" smtClean="0"/>
              <a:t> in and attractive in appearance. Equally important is the cost of the dishes. To be successful, the menu must reflect the eating habits and expectations of the restaurant market. The tastes of customers are complex and varied and change from day to day and time to time.</a:t>
            </a:r>
          </a:p>
          <a:p>
            <a:pPr marL="0" indent="0">
              <a:buNone/>
            </a:pPr>
            <a:endParaRPr lang="ru-RU" dirty="0"/>
          </a:p>
          <a:p>
            <a:pPr marL="0" lvl="0" indent="0">
              <a:buNone/>
            </a:pPr>
            <a:r>
              <a:rPr lang="en-US" b="1" dirty="0" smtClean="0">
                <a:sym typeface="+mn-ea"/>
              </a:rPr>
              <a:t>EQUIPMENT</a:t>
            </a:r>
            <a:endParaRPr lang="en-US" b="1" dirty="0" smtClean="0"/>
          </a:p>
          <a:p>
            <a:pPr marL="0" lvl="0" indent="0">
              <a:buNone/>
            </a:pPr>
            <a:r>
              <a:rPr lang="en-US" dirty="0" smtClean="0">
                <a:sym typeface="+mn-ea"/>
              </a:rPr>
              <a:t>These may include an assortment of good china, for special occasions such as weddings and anniversaries, good hollow ware and flatware, attractive glass and silverware, serving dishes of all kinds and sizes, good quality linen and all kinds and types of buffet service equipment. These are the items that the guest see and by which they judge and catering establishment. For storage and transportation of these equipment, it is important to have special boxes where the equipment will fit. There are many kinds and types of kitchen equipment, such as insulated carriers for soup, coffee and other beverages. There are containers to carry ice cubes, portable hot cases to keep food warm and also portable griddles. Caterers could also hire out tables, chairs and other accessories on a contract basis.</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672465"/>
            <a:ext cx="8596630" cy="5368925"/>
          </a:xfrm>
        </p:spPr>
        <p:txBody>
          <a:bodyPr>
            <a:normAutofit/>
          </a:bodyPr>
          <a:lstStyle/>
          <a:p>
            <a:pPr marL="0" lvl="0" indent="0">
              <a:buNone/>
            </a:pPr>
            <a:r>
              <a:rPr lang="en-US" b="1" dirty="0" smtClean="0"/>
              <a:t>CHECKLIST</a:t>
            </a:r>
          </a:p>
          <a:p>
            <a:r>
              <a:rPr lang="en-US" dirty="0" smtClean="0"/>
              <a:t>Various checklist help the caterers in smooth and systematic functioning of the parties. Server should be informed before service on the size of the portion by weight, Volume or count. The dish in which they are served, the serving tool etc.</a:t>
            </a:r>
          </a:p>
          <a:p>
            <a:r>
              <a:rPr lang="en-US" dirty="0" smtClean="0"/>
              <a:t>The use of standard recipe offers a sound basis for controlled portioning and the achievement of a uniform product.</a:t>
            </a:r>
          </a:p>
          <a:p>
            <a:endParaRPr lang="ru-RU" dirty="0" smtClean="0"/>
          </a:p>
          <a:p>
            <a:pPr>
              <a:buNone/>
            </a:pPr>
            <a:r>
              <a:rPr lang="en-US" dirty="0" smtClean="0"/>
              <a:t>In almost all organizations where they have to cater to a large group of people,</a:t>
            </a:r>
          </a:p>
          <a:p>
            <a:pPr>
              <a:buNone/>
            </a:pPr>
            <a:r>
              <a:rPr lang="en-US" dirty="0" smtClean="0"/>
              <a:t>the kitchen as well as the service areas will be well equipped. The personnel</a:t>
            </a:r>
          </a:p>
          <a:p>
            <a:pPr>
              <a:buNone/>
            </a:pPr>
            <a:r>
              <a:rPr lang="en-US" dirty="0" smtClean="0"/>
              <a:t>handling the food will also be educated in the field of food production, nutrition,</a:t>
            </a:r>
          </a:p>
          <a:p>
            <a:pPr>
              <a:buNone/>
            </a:pPr>
            <a:r>
              <a:rPr lang="en-US" dirty="0" smtClean="0"/>
              <a:t>hygiene and service.</a:t>
            </a:r>
            <a:endParaRPr lang="ru-RU" dirty="0" smtClean="0"/>
          </a:p>
          <a:p>
            <a:pPr>
              <a:buNone/>
            </a:pP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5.6 Food &amp; Beverages Production 	</a:t>
            </a:r>
            <a:endParaRPr lang="ru-RU" dirty="0"/>
          </a:p>
        </p:txBody>
      </p:sp>
      <p:sp>
        <p:nvSpPr>
          <p:cNvPr id="3" name="Содержимое 2"/>
          <p:cNvSpPr>
            <a:spLocks noGrp="1"/>
          </p:cNvSpPr>
          <p:nvPr>
            <p:ph idx="1"/>
          </p:nvPr>
        </p:nvSpPr>
        <p:spPr>
          <a:xfrm>
            <a:off x="677545" y="1570355"/>
            <a:ext cx="8596630" cy="4471035"/>
          </a:xfrm>
        </p:spPr>
        <p:txBody>
          <a:bodyPr>
            <a:normAutofit lnSpcReduction="10000"/>
          </a:bodyPr>
          <a:lstStyle/>
          <a:p>
            <a:pPr>
              <a:buNone/>
            </a:pPr>
            <a:r>
              <a:rPr lang="en-US" dirty="0" smtClean="0"/>
              <a:t> Food production in catering term simply refers to the food preparation and</a:t>
            </a:r>
          </a:p>
          <a:p>
            <a:pPr>
              <a:buNone/>
            </a:pPr>
            <a:r>
              <a:rPr lang="en-US" dirty="0" smtClean="0"/>
              <a:t>control. </a:t>
            </a:r>
          </a:p>
          <a:p>
            <a:pPr>
              <a:buNone/>
            </a:pPr>
            <a:endParaRPr lang="en-US" dirty="0" smtClean="0"/>
          </a:p>
          <a:p>
            <a:pPr marL="285750" indent="-285750"/>
            <a:r>
              <a:rPr lang="en-US" dirty="0" smtClean="0"/>
              <a:t>In the food production cycle, these kitchen receive the core or ready-made</a:t>
            </a:r>
          </a:p>
          <a:p>
            <a:pPr>
              <a:buNone/>
            </a:pPr>
            <a:r>
              <a:rPr lang="en-US" dirty="0" smtClean="0"/>
              <a:t>	ingredients, processing them through the preparing and cooking methods, and</a:t>
            </a:r>
          </a:p>
          <a:p>
            <a:pPr>
              <a:buNone/>
            </a:pPr>
            <a:r>
              <a:rPr lang="en-US" dirty="0" smtClean="0"/>
              <a:t>	deliver them via various service outlets to the customer table. </a:t>
            </a:r>
          </a:p>
          <a:p>
            <a:pPr>
              <a:buNone/>
            </a:pPr>
            <a:endParaRPr lang="en-US" dirty="0" smtClean="0"/>
          </a:p>
          <a:p>
            <a:r>
              <a:rPr lang="en-US" dirty="0" smtClean="0"/>
              <a:t>These section play a vital role in preparing dishes in order to the acquired </a:t>
            </a:r>
          </a:p>
          <a:p>
            <a:pPr>
              <a:buNone/>
            </a:pPr>
            <a:r>
              <a:rPr lang="en-US" dirty="0" smtClean="0"/>
              <a:t>	recipes mentioned in different menus.</a:t>
            </a:r>
            <a:endParaRPr lang="ru-RU" dirty="0" smtClean="0"/>
          </a:p>
          <a:p>
            <a:pPr>
              <a:buNone/>
            </a:pPr>
            <a:r>
              <a:rPr lang="en-US" dirty="0" smtClean="0"/>
              <a:t>	</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714375"/>
            <a:ext cx="8596630" cy="5327015"/>
          </a:xfrm>
        </p:spPr>
        <p:txBody>
          <a:bodyPr/>
          <a:lstStyle/>
          <a:p>
            <a:r>
              <a:rPr lang="en-US" dirty="0" smtClean="0"/>
              <a:t>It is one of the largest areas of food and beverage department comprising of various kitchens and their sections. </a:t>
            </a:r>
          </a:p>
          <a:p>
            <a:r>
              <a:rPr lang="en-US" dirty="0" smtClean="0"/>
              <a:t>The number of kitchens, manpower and work efficiency depends upon the size and type of the hotel and the types of meal and service to the catered.</a:t>
            </a:r>
          </a:p>
          <a:p>
            <a:r>
              <a:rPr lang="en-US" dirty="0" smtClean="0"/>
              <a:t>There may be continental, Oriented, Indian, Italian, Mexican, etc. Kitchens including ancillary sections, e.g. cold kitchen, butchery, still room, service areas, etc.</a:t>
            </a:r>
            <a:endParaRPr lang="ru-RU" dirty="0" smtClean="0"/>
          </a:p>
          <a:p>
            <a:pPr>
              <a:buNone/>
            </a:pPr>
            <a:endParaRPr lang="en-US" dirty="0" smtClean="0"/>
          </a:p>
          <a:p>
            <a:pPr>
              <a:buNone/>
            </a:pP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5.7 Food and Beverages Production</a:t>
            </a:r>
            <a:br>
              <a:rPr lang="en-US" dirty="0" smtClean="0"/>
            </a:br>
            <a:endParaRPr lang="ru-RU" dirty="0"/>
          </a:p>
        </p:txBody>
      </p:sp>
      <p:sp>
        <p:nvSpPr>
          <p:cNvPr id="3" name="Содержимое 2"/>
          <p:cNvSpPr>
            <a:spLocks noGrp="1"/>
          </p:cNvSpPr>
          <p:nvPr>
            <p:ph idx="1"/>
          </p:nvPr>
        </p:nvSpPr>
        <p:spPr>
          <a:xfrm>
            <a:off x="677545" y="1771650"/>
            <a:ext cx="8596630" cy="4269740"/>
          </a:xfrm>
        </p:spPr>
        <p:txBody>
          <a:bodyPr>
            <a:normAutofit lnSpcReduction="10000"/>
          </a:bodyPr>
          <a:lstStyle/>
          <a:p>
            <a:r>
              <a:rPr lang="en-US" dirty="0" smtClean="0"/>
              <a:t>There can be a humongous list when we categorize food service industry as a crucial sector of hospitality industry but we will list the key categories below.</a:t>
            </a:r>
          </a:p>
          <a:p>
            <a:pPr lvl="1"/>
            <a:r>
              <a:rPr lang="en-US" b="1" dirty="0" smtClean="0"/>
              <a:t>Quick-service Establishments</a:t>
            </a:r>
          </a:p>
          <a:p>
            <a:pPr lvl="2"/>
            <a:r>
              <a:rPr lang="en-US" dirty="0" smtClean="0"/>
              <a:t>– These are commercial foodservice restaurants that compete for customers who look to garner quick snacks, drinks, and meals. Typically, they have fewer employees. In fact, self-service is the norm here. Think of McDonald’s, KFC, Subway, Pizza Hut etc.</a:t>
            </a:r>
          </a:p>
          <a:p>
            <a:pPr lvl="1"/>
            <a:r>
              <a:rPr lang="en-US" b="1" dirty="0" smtClean="0"/>
              <a:t>Catering Businesses</a:t>
            </a:r>
          </a:p>
          <a:p>
            <a:pPr lvl="2"/>
            <a:r>
              <a:rPr lang="en-US" dirty="0" smtClean="0"/>
              <a:t>This category provides food and beverage catering services for any special occasion – from weddings to birthday parties and everything in between.</a:t>
            </a:r>
            <a:endParaRPr lang="en-US" b="1" dirty="0" smtClean="0"/>
          </a:p>
          <a:p>
            <a:pPr lvl="1"/>
            <a:r>
              <a:rPr lang="en-US" b="1" dirty="0" smtClean="0"/>
              <a:t>Full-Service Restaurants</a:t>
            </a:r>
          </a:p>
          <a:p>
            <a:pPr lvl="2"/>
            <a:r>
              <a:rPr lang="en-US" dirty="0" smtClean="0"/>
              <a:t>These are you typical restaurants or eateries which feature course meals, drinks, and a plethora of other food services. These establishment usually seat you at a table and use waiters to take food orders. From fine dine to casual dining to themed restaurants; there is a range of these full service restaurants.</a:t>
            </a:r>
          </a:p>
          <a:p>
            <a:pPr lvl="2">
              <a:buNone/>
            </a:pP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5.1 Hotel &amp; Restaurant Management</a:t>
            </a:r>
            <a:br>
              <a:rPr lang="en-US" dirty="0" smtClean="0"/>
            </a:br>
            <a:r>
              <a:rPr lang="en-US" dirty="0" smtClean="0"/>
              <a:t>Introduction</a:t>
            </a:r>
            <a:endParaRPr lang="ru-RU" dirty="0"/>
          </a:p>
        </p:txBody>
      </p:sp>
      <p:sp>
        <p:nvSpPr>
          <p:cNvPr id="3" name="Содержимое 2"/>
          <p:cNvSpPr>
            <a:spLocks noGrp="1"/>
          </p:cNvSpPr>
          <p:nvPr>
            <p:ph idx="1"/>
          </p:nvPr>
        </p:nvSpPr>
        <p:spPr/>
        <p:txBody>
          <a:bodyPr>
            <a:normAutofit/>
          </a:bodyPr>
          <a:lstStyle/>
          <a:p>
            <a:pPr marL="0" indent="0">
              <a:buNone/>
            </a:pPr>
            <a:r>
              <a:rPr lang="en-US" dirty="0" smtClean="0"/>
              <a:t>Hotel Management involves combination of various skills </a:t>
            </a:r>
          </a:p>
          <a:p>
            <a:pPr lvl="2"/>
            <a:r>
              <a:rPr lang="en-US" dirty="0" smtClean="0"/>
              <a:t>Management </a:t>
            </a:r>
          </a:p>
          <a:p>
            <a:pPr lvl="2"/>
            <a:r>
              <a:rPr lang="en-US" dirty="0" smtClean="0"/>
              <a:t>Marketing</a:t>
            </a:r>
          </a:p>
          <a:p>
            <a:pPr lvl="2"/>
            <a:r>
              <a:rPr lang="en-US" dirty="0" smtClean="0"/>
              <a:t>Human Resources Development </a:t>
            </a:r>
          </a:p>
          <a:p>
            <a:pPr lvl="2"/>
            <a:r>
              <a:rPr lang="en-US" dirty="0" smtClean="0"/>
              <a:t>Financial Management</a:t>
            </a:r>
          </a:p>
          <a:p>
            <a:pPr lvl="2"/>
            <a:r>
              <a:rPr lang="en-US" dirty="0" smtClean="0"/>
              <a:t>Inter Personal Skills</a:t>
            </a:r>
          </a:p>
          <a:p>
            <a:pPr>
              <a:buNone/>
            </a:pPr>
            <a:endParaRPr lang="en-US" dirty="0" smtClean="0"/>
          </a:p>
          <a:p>
            <a:pPr>
              <a:buNone/>
            </a:pPr>
            <a:r>
              <a:rPr lang="en-US" dirty="0" smtClean="0"/>
              <a:t>Hotels are a major employment generator in tourism industry.			</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a:xfrm>
            <a:off x="677545" y="1687830"/>
            <a:ext cx="8596630" cy="4353560"/>
          </a:xfrm>
        </p:spPr>
        <p:txBody>
          <a:bodyPr/>
          <a:lstStyle/>
          <a:p>
            <a:pPr algn="just"/>
            <a:r>
              <a:rPr lang="en-US" dirty="0" smtClean="0"/>
              <a:t>Such is the popularity and growth of Food service establishments that industry pundits are considering Full service restaurants as a separate category of hospitality industry.</a:t>
            </a:r>
          </a:p>
          <a:p>
            <a:pPr algn="just"/>
            <a:endParaRPr lang="en-US" dirty="0" smtClean="0"/>
          </a:p>
          <a:p>
            <a:pPr algn="just"/>
            <a:r>
              <a:rPr lang="en-US" dirty="0" smtClean="0"/>
              <a:t>People are always looking forward to food when they are on the go. When in a different country, people like to taste local cuisines.</a:t>
            </a:r>
          </a:p>
          <a:p>
            <a:pPr algn="just"/>
            <a:endParaRPr lang="en-US" dirty="0" smtClean="0"/>
          </a:p>
          <a:p>
            <a:pPr algn="just"/>
            <a:r>
              <a:rPr lang="en-US" dirty="0" smtClean="0"/>
              <a:t>So, food and catering make essentials of the hospitality industry. It starts with food production and ends at food representation on the eating tables, with storage and cooking steps resting in between.</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547370"/>
            <a:ext cx="8596630" cy="5494020"/>
          </a:xfrm>
        </p:spPr>
        <p:txBody>
          <a:bodyPr>
            <a:normAutofit lnSpcReduction="10000"/>
          </a:bodyPr>
          <a:lstStyle/>
          <a:p>
            <a:pPr>
              <a:buNone/>
            </a:pPr>
            <a:r>
              <a:rPr lang="en-US" b="1" dirty="0" smtClean="0"/>
              <a:t>	It is also important to discuss the processes and stages involved in food service industry.</a:t>
            </a:r>
            <a:endParaRPr lang="en-US" dirty="0" smtClean="0"/>
          </a:p>
          <a:p>
            <a:r>
              <a:rPr lang="en-US" dirty="0" smtClean="0"/>
              <a:t>Food Management</a:t>
            </a:r>
          </a:p>
          <a:p>
            <a:pPr lvl="1"/>
            <a:r>
              <a:rPr lang="en-US" dirty="0" smtClean="0"/>
              <a:t>It starts with the production of food. Many hotels and restaurants serve naturally organic food. Apart from production, food transportation and storage also make part of this division.</a:t>
            </a:r>
          </a:p>
          <a:p>
            <a:r>
              <a:rPr lang="en-US" dirty="0" smtClean="0"/>
              <a:t>Food Presentation</a:t>
            </a:r>
          </a:p>
          <a:p>
            <a:pPr lvl="1"/>
            <a:r>
              <a:rPr lang="en-US" dirty="0" smtClean="0"/>
              <a:t>People like to eat food which is well represented. So, a lot of focus should be made on food representation to improve hospitality experience.</a:t>
            </a:r>
          </a:p>
          <a:p>
            <a:r>
              <a:rPr lang="en-US" dirty="0" smtClean="0"/>
              <a:t>Beverages</a:t>
            </a:r>
          </a:p>
          <a:p>
            <a:pPr lvl="1"/>
            <a:r>
              <a:rPr lang="en-US" dirty="0" smtClean="0"/>
              <a:t>Apart from general food items, beverage storage, and representation also make it into the list of food and catering services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5.8 Hotel Costing </a:t>
            </a:r>
            <a:endParaRPr lang="ru-RU" dirty="0"/>
          </a:p>
        </p:txBody>
      </p:sp>
      <p:sp>
        <p:nvSpPr>
          <p:cNvPr id="3" name="Содержимое 2"/>
          <p:cNvSpPr>
            <a:spLocks noGrp="1"/>
          </p:cNvSpPr>
          <p:nvPr>
            <p:ph idx="1"/>
          </p:nvPr>
        </p:nvSpPr>
        <p:spPr>
          <a:xfrm>
            <a:off x="677545" y="1659890"/>
            <a:ext cx="8596630" cy="4381500"/>
          </a:xfrm>
        </p:spPr>
        <p:txBody>
          <a:bodyPr/>
          <a:lstStyle/>
          <a:p>
            <a:pPr>
              <a:buNone/>
            </a:pPr>
            <a:r>
              <a:rPr lang="en-US" dirty="0" smtClean="0"/>
              <a:t>The method used to ascertain the cost of providing a service such as transport,</a:t>
            </a:r>
          </a:p>
          <a:p>
            <a:pPr>
              <a:buNone/>
            </a:pPr>
            <a:r>
              <a:rPr lang="en-US" dirty="0" smtClean="0"/>
              <a:t>hotel, hospital, gas, or electricity. Operating cost denote the cost of providing a</a:t>
            </a:r>
          </a:p>
          <a:p>
            <a:pPr>
              <a:buNone/>
            </a:pPr>
            <a:r>
              <a:rPr lang="en-US" dirty="0" smtClean="0"/>
              <a:t>service as opposed to cost of manufacturing a product.</a:t>
            </a:r>
          </a:p>
          <a:p>
            <a:pPr>
              <a:buNone/>
            </a:pPr>
            <a:endParaRPr lang="en-US" dirty="0" smtClean="0"/>
          </a:p>
          <a:p>
            <a:pPr>
              <a:buNone/>
            </a:pPr>
            <a:r>
              <a:rPr lang="en-US" dirty="0" smtClean="0"/>
              <a:t>The day-to–day expenses incurred in running a business, such as sales and</a:t>
            </a:r>
          </a:p>
          <a:p>
            <a:pPr>
              <a:buNone/>
            </a:pPr>
            <a:r>
              <a:rPr lang="en-US" dirty="0" smtClean="0"/>
              <a:t>administration, as opposed to production .Also called operating expenses. These</a:t>
            </a:r>
          </a:p>
          <a:p>
            <a:pPr>
              <a:buNone/>
            </a:pPr>
            <a:r>
              <a:rPr lang="en-US" dirty="0" smtClean="0"/>
              <a:t>are recurring expenses in operating the business. The expenses can include</a:t>
            </a:r>
          </a:p>
          <a:p>
            <a:pPr>
              <a:buNone/>
            </a:pPr>
            <a:r>
              <a:rPr lang="en-US" dirty="0" smtClean="0"/>
              <a:t>property maintenance, taxes, and wages.</a:t>
            </a:r>
            <a:endParaRPr lang="ru-RU" dirty="0" smtClean="0"/>
          </a:p>
          <a:p>
            <a:pPr>
              <a:buNone/>
            </a:pPr>
            <a:r>
              <a:rPr lang="en-US" dirty="0" smtClean="0"/>
              <a:t> </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700405"/>
            <a:ext cx="8596630" cy="5340985"/>
          </a:xfrm>
        </p:spPr>
        <p:txBody>
          <a:bodyPr>
            <a:normAutofit/>
          </a:bodyPr>
          <a:lstStyle/>
          <a:p>
            <a:r>
              <a:rPr lang="en-US" dirty="0" smtClean="0"/>
              <a:t>Hotel industry is a service industry and covers various activities as provision for food and accommodation and providing other comforts like recreation, business facilities, shopping areas for shopping facilities. </a:t>
            </a:r>
          </a:p>
          <a:p>
            <a:r>
              <a:rPr lang="en-US" dirty="0" smtClean="0"/>
              <a:t>Expenses may be fixed or variable. Fixed expenses comprise : </a:t>
            </a:r>
          </a:p>
          <a:p>
            <a:pPr lvl="1"/>
            <a:r>
              <a:rPr lang="en-US" dirty="0" smtClean="0"/>
              <a:t>Staff salaries, </a:t>
            </a:r>
          </a:p>
          <a:p>
            <a:pPr lvl="1"/>
            <a:r>
              <a:rPr lang="en-US" dirty="0" smtClean="0"/>
              <a:t>Repairs and renovations, </a:t>
            </a:r>
          </a:p>
          <a:p>
            <a:pPr lvl="1"/>
            <a:r>
              <a:rPr lang="en-US" dirty="0" smtClean="0"/>
              <a:t>Interior decoration, </a:t>
            </a:r>
          </a:p>
          <a:p>
            <a:pPr lvl="1"/>
            <a:r>
              <a:rPr lang="en-US" dirty="0" smtClean="0"/>
              <a:t>Laundry contract cost, </a:t>
            </a:r>
          </a:p>
          <a:p>
            <a:pPr lvl="1"/>
            <a:r>
              <a:rPr lang="en-US" dirty="0" smtClean="0"/>
              <a:t>Sundries and depreciation on fixed assets, </a:t>
            </a:r>
          </a:p>
          <a:p>
            <a:pPr lvl="1"/>
            <a:r>
              <a:rPr lang="en-US" dirty="0" smtClean="0"/>
              <a:t>Variable expenses include lighting charges, </a:t>
            </a:r>
          </a:p>
          <a:p>
            <a:pPr marL="457200" lvl="1" indent="0">
              <a:buNone/>
            </a:pPr>
            <a:endParaRPr lang="en-US" dirty="0" smtClean="0"/>
          </a:p>
          <a:p>
            <a:pPr>
              <a:buNone/>
            </a:pPr>
            <a:r>
              <a:rPr lang="en-US" dirty="0" smtClean="0"/>
              <a:t>Attendants salaries and power charges In order to calculate the room rent to be</a:t>
            </a:r>
          </a:p>
          <a:p>
            <a:pPr>
              <a:buNone/>
            </a:pPr>
            <a:r>
              <a:rPr lang="en-US" dirty="0" smtClean="0"/>
              <a:t>charged per person, notional profit is added in the total operating cost and</a:t>
            </a:r>
          </a:p>
          <a:p>
            <a:pPr>
              <a:buNone/>
            </a:pPr>
            <a:r>
              <a:rPr lang="en-US" dirty="0" smtClean="0"/>
              <a:t>divided by the number of rooms available. </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574675"/>
            <a:ext cx="8596630" cy="5452745"/>
          </a:xfrm>
        </p:spPr>
        <p:txBody>
          <a:bodyPr>
            <a:normAutofit/>
          </a:bodyPr>
          <a:lstStyle/>
          <a:p>
            <a:pPr marL="0" indent="0">
              <a:buNone/>
            </a:pPr>
            <a:r>
              <a:rPr lang="en-US" b="1" dirty="0" smtClean="0"/>
              <a:t>Hotel Tariff</a:t>
            </a:r>
          </a:p>
          <a:p>
            <a:pPr marL="0" indent="0">
              <a:buNone/>
            </a:pPr>
            <a:r>
              <a:rPr lang="en-US" dirty="0" smtClean="0"/>
              <a:t>Tariff is the rate or charges offered to the guest by the hotel for the use of different facilities and services, during their stay.  Tariff or room charges may include meal or breakfast depending upon the plan as per the guest choices. </a:t>
            </a:r>
          </a:p>
          <a:p>
            <a:pPr marL="0" indent="0">
              <a:buNone/>
            </a:pPr>
            <a:endParaRPr lang="en-US" dirty="0" smtClean="0"/>
          </a:p>
          <a:p>
            <a:pPr marL="0" indent="0">
              <a:buNone/>
            </a:pPr>
            <a:r>
              <a:rPr lang="en-US" b="1" dirty="0" smtClean="0"/>
              <a:t>Tariff card </a:t>
            </a:r>
          </a:p>
          <a:p>
            <a:pPr marL="0" indent="0">
              <a:buNone/>
            </a:pPr>
            <a:r>
              <a:rPr lang="en-US" dirty="0" smtClean="0"/>
              <a:t>A card containing the rates or price charged by a hotel for accommodation. </a:t>
            </a:r>
          </a:p>
          <a:p>
            <a:pPr marL="0" indent="0">
              <a:buNone/>
            </a:pPr>
            <a:r>
              <a:rPr lang="en-US" dirty="0" smtClean="0"/>
              <a:t>Tariff card may include meals depending upon the types of plan the hotel offers to the guests.  Prices of meals and other hotel services are also printed in the hotel tariff card.</a:t>
            </a:r>
          </a:p>
          <a:p>
            <a:pPr marL="457200" lvl="1" indent="0">
              <a:buNone/>
            </a:pPr>
            <a:endParaRPr lang="en-US" dirty="0" smtClean="0"/>
          </a:p>
          <a:p>
            <a:pPr lvl="1"/>
            <a:endParaRPr lang="en-US" dirty="0" smtClean="0"/>
          </a:p>
          <a:p>
            <a:pPr>
              <a:buNone/>
            </a:pPr>
            <a:r>
              <a:rPr lang="en-US" dirty="0" smtClean="0"/>
              <a:t>	</a:t>
            </a: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616585"/>
            <a:ext cx="8596630" cy="5424805"/>
          </a:xfrm>
        </p:spPr>
        <p:txBody>
          <a:bodyPr>
            <a:normAutofit fontScale="80000"/>
          </a:bodyPr>
          <a:lstStyle/>
          <a:p>
            <a:pPr>
              <a:buNone/>
            </a:pPr>
            <a:r>
              <a:rPr lang="en-US" b="1" dirty="0" smtClean="0"/>
              <a:t>Basis of charging room rates:</a:t>
            </a:r>
          </a:p>
          <a:p>
            <a:pPr>
              <a:buNone/>
            </a:pPr>
            <a:endParaRPr lang="en-US" b="1" dirty="0" smtClean="0"/>
          </a:p>
          <a:p>
            <a:pPr marL="0" indent="0">
              <a:buNone/>
            </a:pPr>
            <a:r>
              <a:rPr lang="en-US" b="1" dirty="0" smtClean="0"/>
              <a:t>The 24 hours basis:</a:t>
            </a:r>
            <a:r>
              <a:rPr lang="en-US" dirty="0" smtClean="0"/>
              <a:t/>
            </a:r>
            <a:br>
              <a:rPr lang="en-US" dirty="0" smtClean="0"/>
            </a:br>
            <a:r>
              <a:rPr lang="en-US" dirty="0" smtClean="0"/>
              <a:t>In twenty-four hours basis the room is charged for the stay of 24 hours. If a guest arrives  at 9 am today, the room charges will cover until 9 an tomorrow. No concession will be given if the guest leaves few hours earlier. His/her hotel day begins at 9 am every subsequent day. There is not any fixed time for check-in and check-out.</a:t>
            </a:r>
          </a:p>
          <a:p>
            <a:endParaRPr lang="en-US" b="1" dirty="0" smtClean="0">
              <a:sym typeface="+mn-ea"/>
            </a:endParaRPr>
          </a:p>
          <a:p>
            <a:pPr marL="0" indent="0">
              <a:buNone/>
            </a:pPr>
            <a:r>
              <a:rPr lang="en-US" b="1" dirty="0" smtClean="0">
                <a:sym typeface="+mn-ea"/>
              </a:rPr>
              <a:t>The 12:00 noon:</a:t>
            </a:r>
            <a:r>
              <a:rPr lang="en-US" dirty="0" smtClean="0">
                <a:sym typeface="+mn-ea"/>
              </a:rPr>
              <a:t/>
            </a:r>
            <a:br>
              <a:rPr lang="en-US" dirty="0" smtClean="0">
                <a:sym typeface="+mn-ea"/>
              </a:rPr>
            </a:br>
            <a:r>
              <a:rPr lang="en-US" dirty="0" smtClean="0">
                <a:sym typeface="+mn-ea"/>
              </a:rPr>
              <a:t>A particular time of a day is fixed, mostly 12:00 noon as a check-in and check-out time for all the guests, hotel day begins at this time. This method is advantageous that a room can be sold twice in a same day. For example, Mr. A arrives at 12:00 noon and checks out early. After few hours, Mr. Y arrives and is provided the same room, he is also charged for whole day.</a:t>
            </a:r>
            <a:endParaRPr lang="en-US" dirty="0" smtClean="0"/>
          </a:p>
          <a:p>
            <a:endParaRPr lang="en-US" b="1" dirty="0" smtClean="0">
              <a:sym typeface="+mn-ea"/>
            </a:endParaRPr>
          </a:p>
          <a:p>
            <a:pPr marL="0" indent="0">
              <a:buNone/>
            </a:pPr>
            <a:r>
              <a:rPr lang="en-US" b="1" dirty="0" smtClean="0">
                <a:sym typeface="+mn-ea"/>
              </a:rPr>
              <a:t>The Nightly basis:</a:t>
            </a:r>
            <a:r>
              <a:rPr lang="en-US" dirty="0" smtClean="0">
                <a:sym typeface="+mn-ea"/>
              </a:rPr>
              <a:t/>
            </a:r>
            <a:br>
              <a:rPr lang="en-US" dirty="0" smtClean="0">
                <a:sym typeface="+mn-ea"/>
              </a:rPr>
            </a:br>
            <a:r>
              <a:rPr lang="en-US" dirty="0" smtClean="0">
                <a:sym typeface="+mn-ea"/>
              </a:rPr>
              <a:t>Here, the charge is fixed, according to the nights spent in the hotel. If a guest stays from 10 am until 6 am the next day, the guest in charged for one night or a day.</a:t>
            </a:r>
            <a:br>
              <a:rPr lang="en-US" dirty="0" smtClean="0">
                <a:sym typeface="+mn-ea"/>
              </a:rPr>
            </a:br>
            <a:endParaRPr lang="en-US" dirty="0" smtClean="0"/>
          </a:p>
          <a:p>
            <a:endParaRPr lang="en-US" dirty="0" smtClean="0"/>
          </a:p>
          <a:p>
            <a:pPr marL="0" indent="0">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5.9 Introduction to Front Office Operations</a:t>
            </a:r>
          </a:p>
        </p:txBody>
      </p:sp>
      <p:sp>
        <p:nvSpPr>
          <p:cNvPr id="3" name="Content Placeholder 2"/>
          <p:cNvSpPr>
            <a:spLocks noGrp="1"/>
          </p:cNvSpPr>
          <p:nvPr>
            <p:ph idx="1"/>
          </p:nvPr>
        </p:nvSpPr>
        <p:spPr/>
        <p:txBody>
          <a:bodyPr/>
          <a:lstStyle/>
          <a:p>
            <a:pPr marL="0" indent="0">
              <a:buNone/>
            </a:pPr>
            <a:r>
              <a:rPr lang="en-US" b="1" u="sng"/>
              <a:t>What is front office?</a:t>
            </a:r>
          </a:p>
          <a:p>
            <a:pPr marL="0" indent="0">
              <a:buNone/>
            </a:pPr>
            <a:endParaRPr lang="en-US" b="1" u="sng"/>
          </a:p>
          <a:p>
            <a:pPr marL="285750" indent="-285750"/>
            <a:r>
              <a:rPr lang="en-US"/>
              <a:t>Front desk</a:t>
            </a:r>
          </a:p>
          <a:p>
            <a:pPr marL="285750" indent="-285750"/>
            <a:r>
              <a:rPr lang="en-US"/>
              <a:t>Reservation</a:t>
            </a:r>
          </a:p>
          <a:p>
            <a:pPr marL="285750" indent="-285750"/>
            <a:r>
              <a:rPr lang="en-US"/>
              <a:t>PBX</a:t>
            </a:r>
          </a:p>
          <a:p>
            <a:pPr marL="285750" indent="-285750"/>
            <a:r>
              <a:rPr lang="en-US"/>
              <a:t>Uniformed service</a:t>
            </a:r>
          </a:p>
          <a:p>
            <a:pPr marL="285750" indent="-285750"/>
            <a:r>
              <a:rPr lang="en-US"/>
              <a:t>Concierges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5.10 The role of the front office in the hotel</a:t>
            </a:r>
          </a:p>
        </p:txBody>
      </p:sp>
      <p:sp>
        <p:nvSpPr>
          <p:cNvPr id="3" name="Content Placeholder 2"/>
          <p:cNvSpPr>
            <a:spLocks noGrp="1"/>
          </p:cNvSpPr>
          <p:nvPr>
            <p:ph idx="1"/>
          </p:nvPr>
        </p:nvSpPr>
        <p:spPr>
          <a:xfrm>
            <a:off x="677545" y="1931035"/>
            <a:ext cx="8596630" cy="4110355"/>
          </a:xfrm>
        </p:spPr>
        <p:txBody>
          <a:bodyPr>
            <a:normAutofit fontScale="90000" lnSpcReduction="20000"/>
          </a:bodyPr>
          <a:lstStyle/>
          <a:p>
            <a:pPr marL="0" indent="0">
              <a:buNone/>
            </a:pPr>
            <a:r>
              <a:rPr lang="en-US" b="1" u="sng"/>
              <a:t>Job Role at Reception</a:t>
            </a:r>
          </a:p>
          <a:p>
            <a:endParaRPr lang="en-US"/>
          </a:p>
          <a:p>
            <a:r>
              <a:rPr lang="en-US"/>
              <a:t>Promptly and courtesy welcome, register guest and assign them rooms</a:t>
            </a:r>
          </a:p>
          <a:p>
            <a:endParaRPr lang="en-US"/>
          </a:p>
          <a:p>
            <a:r>
              <a:rPr lang="en-US"/>
              <a:t>Calculate Room Availability position and prepare room reports and occupancy</a:t>
            </a:r>
          </a:p>
          <a:p>
            <a:pPr marL="0" indent="0">
              <a:buNone/>
            </a:pPr>
            <a:r>
              <a:rPr lang="en-US"/>
              <a:t>     statistics</a:t>
            </a:r>
          </a:p>
          <a:p>
            <a:endParaRPr lang="en-US"/>
          </a:p>
          <a:p>
            <a:r>
              <a:rPr lang="en-US"/>
              <a:t>Update the Room Rack/ Information rack regularly</a:t>
            </a:r>
          </a:p>
          <a:p>
            <a:endParaRPr lang="en-US"/>
          </a:p>
          <a:p>
            <a:r>
              <a:rPr lang="en-US"/>
              <a:t>Handling complaints, requests of guests and enquire guest satisfaction</a:t>
            </a:r>
          </a:p>
          <a:p>
            <a:endParaRPr lang="en-US"/>
          </a:p>
          <a:p>
            <a:r>
              <a:rPr lang="en-US"/>
              <a:t>Complete pre-registration formalities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14375"/>
            <a:ext cx="8596630" cy="5327015"/>
          </a:xfrm>
        </p:spPr>
        <p:txBody>
          <a:bodyPr>
            <a:normAutofit lnSpcReduction="10000"/>
          </a:bodyPr>
          <a:lstStyle/>
          <a:p>
            <a:pPr marL="0" indent="0">
              <a:buNone/>
            </a:pPr>
            <a:r>
              <a:rPr lang="en-US" b="1" u="sng"/>
              <a:t>Guest Relation Officer</a:t>
            </a:r>
          </a:p>
          <a:p>
            <a:pPr marL="285750" indent="-285750"/>
            <a:r>
              <a:rPr lang="en-US"/>
              <a:t>Create more “Personal” relationship with guests</a:t>
            </a:r>
          </a:p>
          <a:p>
            <a:pPr marL="285750" indent="-285750"/>
            <a:endParaRPr lang="en-US"/>
          </a:p>
          <a:p>
            <a:pPr marL="285750" indent="-285750"/>
            <a:r>
              <a:rPr lang="en-US"/>
              <a:t>Make guests feel welcome &amp; provide a personalised service</a:t>
            </a:r>
          </a:p>
          <a:p>
            <a:pPr marL="285750" indent="-285750"/>
            <a:endParaRPr lang="en-US"/>
          </a:p>
          <a:p>
            <a:pPr marL="285750" indent="-285750"/>
            <a:r>
              <a:rPr lang="en-US"/>
              <a:t>Greeting guests, attending social gatherings as social ‘facilitators’</a:t>
            </a:r>
          </a:p>
          <a:p>
            <a:pPr marL="285750" indent="-285750"/>
            <a:endParaRPr lang="en-US"/>
          </a:p>
          <a:p>
            <a:pPr marL="285750" indent="-285750"/>
            <a:r>
              <a:rPr lang="en-US"/>
              <a:t>Talking to those who are travelling alone</a:t>
            </a:r>
          </a:p>
          <a:p>
            <a:pPr marL="285750" indent="-285750"/>
            <a:endParaRPr lang="en-US"/>
          </a:p>
          <a:p>
            <a:pPr marL="0" indent="0">
              <a:buNone/>
            </a:pPr>
            <a:r>
              <a:rPr lang="en-US" b="1" u="sng"/>
              <a:t>Switch Board</a:t>
            </a:r>
          </a:p>
          <a:p>
            <a:pPr marL="285750" indent="-285750"/>
            <a:r>
              <a:rPr lang="en-US"/>
              <a:t>Directing in-coming calls to the appropriate guest rooms or to appropriate departments of the hotel.</a:t>
            </a:r>
          </a:p>
          <a:p>
            <a:pPr marL="285750" indent="-285750"/>
            <a:r>
              <a:rPr lang="en-US"/>
              <a:t>Dealing with answer machine massages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00405"/>
            <a:ext cx="8596630" cy="5340985"/>
          </a:xfrm>
        </p:spPr>
        <p:txBody>
          <a:bodyPr>
            <a:normAutofit lnSpcReduction="10000"/>
          </a:bodyPr>
          <a:lstStyle/>
          <a:p>
            <a:pPr marL="0" indent="0">
              <a:buNone/>
            </a:pPr>
            <a:r>
              <a:rPr lang="en-US" b="1" u="sng"/>
              <a:t>Concierge</a:t>
            </a:r>
          </a:p>
          <a:p>
            <a:pPr marL="0" indent="0">
              <a:buNone/>
            </a:pPr>
            <a:endParaRPr lang="en-US" b="1" u="sng"/>
          </a:p>
          <a:p>
            <a:pPr marL="285750" indent="-285750"/>
            <a:r>
              <a:rPr lang="en-US"/>
              <a:t>An enquiries desk, responsible of general guest or visitor enquires and directions.</a:t>
            </a:r>
          </a:p>
          <a:p>
            <a:pPr marL="285750" indent="-285750"/>
            <a:endParaRPr lang="en-US"/>
          </a:p>
          <a:p>
            <a:pPr marL="285750" indent="-285750"/>
            <a:r>
              <a:rPr lang="en-US"/>
              <a:t>Handing out and accepting guest keys; incoming &amp; outgoing mail for guest; organising taxis or valet parking.</a:t>
            </a:r>
          </a:p>
          <a:p>
            <a:pPr marL="285750" indent="-285750"/>
            <a:endParaRPr lang="en-US"/>
          </a:p>
          <a:p>
            <a:pPr marL="285750" indent="-285750"/>
            <a:r>
              <a:rPr lang="en-US"/>
              <a:t>A bookings desk, handling car hire,flight confirmations,tour bookings &amp; entertainment tickets for guests.</a:t>
            </a:r>
          </a:p>
          <a:p>
            <a:pPr marL="285750" indent="-285750"/>
            <a:endParaRPr lang="en-US"/>
          </a:p>
          <a:p>
            <a:pPr marL="285750" indent="-285750"/>
            <a:r>
              <a:rPr lang="en-US"/>
              <a:t>A baggage handling and storage desk or porterage’ desk.</a:t>
            </a:r>
          </a:p>
          <a:p>
            <a:pPr marL="285750" indent="-285750"/>
            <a:endParaRPr lang="en-US"/>
          </a:p>
          <a:p>
            <a:pPr marL="285750" indent="-285750"/>
            <a:r>
              <a:rPr lang="en-US"/>
              <a:t>Security in the lobby/reception area </a:t>
            </a:r>
            <a:r>
              <a:rPr lang="en-US" b="1"/>
              <a:t>*IF THIS IS NOT HANDLE BY A SEPARATE SECURITY OFFICER OR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770255"/>
            <a:ext cx="8596630" cy="5271135"/>
          </a:xfrm>
        </p:spPr>
        <p:txBody>
          <a:bodyPr>
            <a:noAutofit/>
          </a:bodyPr>
          <a:lstStyle/>
          <a:p>
            <a:pPr>
              <a:buNone/>
            </a:pPr>
            <a:r>
              <a:rPr lang="en-US" sz="1400" dirty="0" smtClean="0"/>
              <a:t>Work in the area of Hotel Management involves ensuring that all operations, including accommodation,</a:t>
            </a:r>
          </a:p>
          <a:p>
            <a:pPr>
              <a:buNone/>
            </a:pPr>
            <a:r>
              <a:rPr lang="en-US" sz="1400" dirty="0" smtClean="0"/>
              <a:t>food and drink and other hotel services run smoothly. The main areas of work are as follows : </a:t>
            </a:r>
            <a:br>
              <a:rPr lang="en-US" sz="1400" dirty="0" smtClean="0"/>
            </a:br>
            <a:r>
              <a:rPr lang="en-US" sz="1400" dirty="0" smtClean="0"/>
              <a:t>     </a:t>
            </a:r>
          </a:p>
          <a:p>
            <a:pPr lvl="2"/>
            <a:r>
              <a:rPr lang="en-US" sz="1400" dirty="0" smtClean="0"/>
              <a:t>General Operations</a:t>
            </a:r>
          </a:p>
          <a:p>
            <a:pPr lvl="2"/>
            <a:r>
              <a:rPr lang="en-US" sz="1400" dirty="0" smtClean="0"/>
              <a:t>Front Office</a:t>
            </a:r>
          </a:p>
          <a:p>
            <a:pPr lvl="2"/>
            <a:r>
              <a:rPr lang="en-US" sz="1400" dirty="0" smtClean="0"/>
              <a:t>Sales and Marketing</a:t>
            </a:r>
          </a:p>
          <a:p>
            <a:pPr lvl="2"/>
            <a:r>
              <a:rPr lang="en-US" sz="1400" dirty="0" smtClean="0"/>
              <a:t>F &amp; B</a:t>
            </a:r>
          </a:p>
          <a:p>
            <a:pPr lvl="2"/>
            <a:r>
              <a:rPr lang="en-US" sz="1400" dirty="0" smtClean="0"/>
              <a:t>House Keeping </a:t>
            </a:r>
          </a:p>
          <a:p>
            <a:pPr marL="0" indent="0">
              <a:buNone/>
            </a:pPr>
            <a:endParaRPr lang="en-US" sz="1400" dirty="0" smtClean="0">
              <a:sym typeface="+mn-ea"/>
            </a:endParaRPr>
          </a:p>
          <a:p>
            <a:pPr marL="0" indent="0">
              <a:buNone/>
            </a:pPr>
            <a:r>
              <a:rPr lang="en-US" sz="1400" b="1" u="sng" dirty="0" smtClean="0">
                <a:sym typeface="+mn-ea"/>
              </a:rPr>
              <a:t>Restaurant Management</a:t>
            </a:r>
          </a:p>
          <a:p>
            <a:pPr marL="0" indent="0">
              <a:buNone/>
            </a:pPr>
            <a:r>
              <a:rPr lang="en-US" sz="1400" dirty="0" smtClean="0">
                <a:sym typeface="+mn-ea"/>
              </a:rPr>
              <a:t>Restaurant Management will show you exactly what’s needed to run a successful restaurant, including </a:t>
            </a:r>
          </a:p>
          <a:p>
            <a:pPr>
              <a:buNone/>
            </a:pPr>
            <a:endParaRPr lang="en-US" sz="1400" dirty="0" smtClean="0"/>
          </a:p>
          <a:p>
            <a:pPr lvl="2"/>
            <a:r>
              <a:rPr lang="en-US" sz="1400" dirty="0" smtClean="0">
                <a:sym typeface="+mn-ea"/>
              </a:rPr>
              <a:t>Ordering Supplies</a:t>
            </a:r>
          </a:p>
          <a:p>
            <a:pPr lvl="2"/>
            <a:r>
              <a:rPr lang="en-US" sz="1400" dirty="0" smtClean="0">
                <a:sym typeface="+mn-ea"/>
              </a:rPr>
              <a:t>Hiring Quality Workers</a:t>
            </a:r>
          </a:p>
          <a:p>
            <a:pPr lvl="2"/>
            <a:r>
              <a:rPr lang="en-US" sz="1400" dirty="0" smtClean="0">
                <a:sym typeface="+mn-ea"/>
              </a:rPr>
              <a:t>Maintaining Inventory </a:t>
            </a:r>
          </a:p>
          <a:p>
            <a:pPr lvl="2"/>
            <a:r>
              <a:rPr lang="en-US" sz="1400" dirty="0" smtClean="0">
                <a:sym typeface="+mn-ea"/>
              </a:rPr>
              <a:t>Managing a Large staff</a:t>
            </a:r>
          </a:p>
          <a:p>
            <a:pPr marL="0" indent="0">
              <a:buNone/>
            </a:pPr>
            <a:endParaRPr lang="en-US" sz="1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5.11 The Organisation Structure</a:t>
            </a:r>
          </a:p>
        </p:txBody>
      </p:sp>
      <p:graphicFrame>
        <p:nvGraphicFramePr>
          <p:cNvPr id="4" name="Content Placeholder 3"/>
          <p:cNvGraphicFramePr>
            <a:graphicFrameLocks/>
          </p:cNvGraphicFramePr>
          <p:nvPr>
            <p:ph idx="1"/>
          </p:nvPr>
        </p:nvGraphicFramePr>
        <p:xfrm>
          <a:off x="1117600" y="1656080"/>
          <a:ext cx="6520180" cy="4610100"/>
        </p:xfrm>
        <a:graphic>
          <a:graphicData uri="http://schemas.openxmlformats.org/presentationml/2006/ole">
            <p:oleObj spid="_x0000_s1025" r:id="rId3" imgW="5323810" imgH="3580952" progId="PBrush">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Organisation Structure</a:t>
            </a:r>
          </a:p>
        </p:txBody>
      </p:sp>
      <p:graphicFrame>
        <p:nvGraphicFramePr>
          <p:cNvPr id="4" name="Content Placeholder 3"/>
          <p:cNvGraphicFramePr>
            <a:graphicFrameLocks/>
          </p:cNvGraphicFramePr>
          <p:nvPr>
            <p:ph idx="1"/>
          </p:nvPr>
        </p:nvGraphicFramePr>
        <p:xfrm>
          <a:off x="1260475" y="2026285"/>
          <a:ext cx="7429500" cy="3786505"/>
        </p:xfrm>
        <a:graphic>
          <a:graphicData uri="http://schemas.openxmlformats.org/presentationml/2006/ole">
            <p:oleObj spid="_x0000_s49153" r:id="rId3" imgW="7430537" imgH="2952381" progId="PBrush">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5.12 The Impact Of The Guest Cycle</a:t>
            </a:r>
          </a:p>
        </p:txBody>
      </p:sp>
      <p:sp>
        <p:nvSpPr>
          <p:cNvPr id="3" name="Content Placeholder 2"/>
          <p:cNvSpPr>
            <a:spLocks noGrp="1"/>
          </p:cNvSpPr>
          <p:nvPr>
            <p:ph idx="1"/>
          </p:nvPr>
        </p:nvSpPr>
        <p:spPr/>
        <p:txBody>
          <a:bodyPr/>
          <a:lstStyle/>
          <a:p>
            <a:pPr marL="0" indent="0">
              <a:buNone/>
            </a:pPr>
            <a:r>
              <a:rPr lang="en-US" b="1" u="sng"/>
              <a:t>Guest Cycle</a:t>
            </a:r>
          </a:p>
          <a:p>
            <a:pPr marL="0" indent="0">
              <a:buNone/>
            </a:pPr>
            <a:endParaRPr lang="en-US" b="1" u="sng"/>
          </a:p>
          <a:p>
            <a:pPr marL="0" indent="0">
              <a:buNone/>
            </a:pPr>
            <a:r>
              <a:rPr lang="en-US"/>
              <a:t>The Guest Cycle is an overview of the physical contacts and financial exchanges between the hotel and its guests.it starts from the potential customers first contact with the hotel through to checkout and reconciliation of the account.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Guest Cycle</a:t>
            </a:r>
          </a:p>
        </p:txBody>
      </p:sp>
      <p:graphicFrame>
        <p:nvGraphicFramePr>
          <p:cNvPr id="4" name="Content Placeholder 3"/>
          <p:cNvGraphicFramePr>
            <a:graphicFrameLocks/>
          </p:cNvGraphicFramePr>
          <p:nvPr>
            <p:ph idx="1"/>
          </p:nvPr>
        </p:nvGraphicFramePr>
        <p:xfrm>
          <a:off x="1757045" y="1535430"/>
          <a:ext cx="5728335" cy="4964430"/>
        </p:xfrm>
        <a:graphic>
          <a:graphicData uri="http://schemas.openxmlformats.org/presentationml/2006/ole">
            <p:oleObj spid="_x0000_s50177" r:id="rId3" imgW="5020376" imgH="4847619" progId="PBrush">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700405"/>
            <a:ext cx="8065135" cy="5340985"/>
          </a:xfrm>
        </p:spPr>
        <p:txBody>
          <a:bodyPr>
            <a:normAutofit/>
          </a:bodyPr>
          <a:lstStyle/>
          <a:p>
            <a:pPr marL="0" indent="0">
              <a:buNone/>
            </a:pPr>
            <a:r>
              <a:rPr lang="en-US" b="1" u="sng"/>
              <a:t>The Pre-Arrival Phase</a:t>
            </a:r>
          </a:p>
          <a:p>
            <a:pPr marL="285750" indent="-285750"/>
            <a:r>
              <a:rPr lang="en-US"/>
              <a:t>Settlement of Guest Accounts</a:t>
            </a:r>
          </a:p>
          <a:p>
            <a:pPr marL="285750" indent="-285750"/>
            <a:r>
              <a:rPr lang="en-US"/>
              <a:t>Collection of room keys</a:t>
            </a:r>
          </a:p>
          <a:p>
            <a:pPr marL="285750" indent="-285750"/>
            <a:r>
              <a:rPr lang="en-US"/>
              <a:t>Updating of room status</a:t>
            </a:r>
          </a:p>
          <a:p>
            <a:pPr marL="285750" indent="-285750"/>
            <a:r>
              <a:rPr lang="en-US"/>
              <a:t>Communication with other departments</a:t>
            </a:r>
          </a:p>
          <a:p>
            <a:pPr marL="285750" indent="-285750"/>
            <a:r>
              <a:rPr lang="en-US"/>
              <a:t>Creation of Guest History</a:t>
            </a:r>
          </a:p>
          <a:p>
            <a:pPr marL="285750" indent="-285750"/>
            <a:r>
              <a:rPr lang="en-US"/>
              <a:t>Follow-up on late charges</a:t>
            </a:r>
          </a:p>
          <a:p>
            <a:pPr marL="0" indent="0">
              <a:buNone/>
            </a:pPr>
            <a:endParaRPr lang="en-US"/>
          </a:p>
          <a:p>
            <a:pPr marL="0" indent="0">
              <a:buNone/>
            </a:pPr>
            <a:endParaRPr lang="en-US"/>
          </a:p>
          <a:p>
            <a:pPr marL="285750" indent="-285750"/>
            <a:endParaRPr lang="en-US"/>
          </a:p>
        </p:txBody>
      </p:sp>
      <p:graphicFrame>
        <p:nvGraphicFramePr>
          <p:cNvPr id="4" name="Content Placeholder 3"/>
          <p:cNvGraphicFramePr>
            <a:graphicFrameLocks/>
          </p:cNvGraphicFramePr>
          <p:nvPr>
            <p:ph sz="half" idx="2"/>
          </p:nvPr>
        </p:nvGraphicFramePr>
        <p:xfrm>
          <a:off x="5663963" y="2160589"/>
          <a:ext cx="2341359" cy="3880773"/>
        </p:xfrm>
        <a:graphic>
          <a:graphicData uri="http://schemas.openxmlformats.org/presentationml/2006/ole">
            <p:oleObj spid="_x0000_s52225" r:id="rId3" imgW="2419048" imgH="4009524" progId="PBrush">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55650"/>
            <a:ext cx="8596630" cy="5285740"/>
          </a:xfrm>
        </p:spPr>
        <p:txBody>
          <a:bodyPr/>
          <a:lstStyle/>
          <a:p>
            <a:pPr marL="0" indent="0">
              <a:buNone/>
            </a:pPr>
            <a:r>
              <a:rPr lang="en-US" b="1" u="sng">
                <a:sym typeface="+mn-ea"/>
              </a:rPr>
              <a:t>The Departure Phase</a:t>
            </a:r>
            <a:endParaRPr lang="en-US" b="1" u="sng"/>
          </a:p>
          <a:p>
            <a:pPr marL="171450" indent="-171450"/>
            <a:r>
              <a:rPr lang="en-US">
                <a:sym typeface="+mn-ea"/>
              </a:rPr>
              <a:t>Identification of Guest Status</a:t>
            </a:r>
            <a:endParaRPr lang="en-US"/>
          </a:p>
          <a:p>
            <a:pPr marL="171450" indent="-171450"/>
            <a:r>
              <a:rPr lang="en-US">
                <a:sym typeface="+mn-ea"/>
              </a:rPr>
              <a:t>Registration</a:t>
            </a:r>
            <a:endParaRPr lang="en-US"/>
          </a:p>
          <a:p>
            <a:pPr marL="171450" indent="-171450"/>
            <a:r>
              <a:rPr lang="en-US">
                <a:sym typeface="+mn-ea"/>
              </a:rPr>
              <a:t>Room assignments</a:t>
            </a:r>
            <a:endParaRPr lang="en-US"/>
          </a:p>
          <a:p>
            <a:pPr marL="171450" indent="-171450"/>
            <a:r>
              <a:rPr lang="en-US">
                <a:sym typeface="+mn-ea"/>
              </a:rPr>
              <a:t>Rate assignments</a:t>
            </a:r>
            <a:endParaRPr lang="en-US"/>
          </a:p>
          <a:p>
            <a:pPr marL="171450" indent="-171450"/>
            <a:r>
              <a:rPr lang="en-US">
                <a:sym typeface="+mn-ea"/>
              </a:rPr>
              <a:t>Establishment of credit</a:t>
            </a:r>
            <a:endParaRPr lang="en-US"/>
          </a:p>
          <a:p>
            <a:pPr marL="171450" indent="-171450"/>
            <a:r>
              <a:rPr lang="en-US">
                <a:sym typeface="+mn-ea"/>
              </a:rPr>
              <a:t>Creation of Guest Account</a:t>
            </a:r>
            <a:endParaRPr lang="en-US"/>
          </a:p>
          <a:p>
            <a:pPr marL="171450" indent="-171450"/>
            <a:r>
              <a:rPr lang="en-US">
                <a:sym typeface="+mn-ea"/>
              </a:rPr>
              <a:t>Issuing of Room Key</a:t>
            </a:r>
            <a:endParaRPr lang="en-US"/>
          </a:p>
          <a:p>
            <a:pPr marL="171450" indent="-171450"/>
            <a:r>
              <a:rPr lang="en-US">
                <a:sym typeface="+mn-ea"/>
              </a:rPr>
              <a:t>Rooming of Guest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5.13 Property Management Systems</a:t>
            </a:r>
          </a:p>
        </p:txBody>
      </p:sp>
      <p:sp>
        <p:nvSpPr>
          <p:cNvPr id="3" name="Content Placeholder 2"/>
          <p:cNvSpPr>
            <a:spLocks noGrp="1"/>
          </p:cNvSpPr>
          <p:nvPr>
            <p:ph idx="1"/>
          </p:nvPr>
        </p:nvSpPr>
        <p:spPr>
          <a:xfrm>
            <a:off x="677545" y="1702435"/>
            <a:ext cx="8596630" cy="4338955"/>
          </a:xfrm>
        </p:spPr>
        <p:txBody>
          <a:bodyPr>
            <a:normAutofit fontScale="90000" lnSpcReduction="10000"/>
          </a:bodyPr>
          <a:lstStyle/>
          <a:p>
            <a:pPr marL="0" indent="0">
              <a:buNone/>
            </a:pPr>
            <a:r>
              <a:rPr lang="en-US" b="1" u="sng"/>
              <a:t>Property Management System ( PMS ) Function</a:t>
            </a:r>
          </a:p>
          <a:p>
            <a:pPr marL="285750" indent="-285750"/>
            <a:r>
              <a:rPr lang="en-US"/>
              <a:t>Processing of reservation request</a:t>
            </a:r>
          </a:p>
          <a:p>
            <a:pPr marL="285750" indent="-285750"/>
            <a:r>
              <a:rPr lang="en-US"/>
              <a:t>Registration of guests during check-in</a:t>
            </a:r>
          </a:p>
          <a:p>
            <a:pPr marL="285750" indent="-285750"/>
            <a:r>
              <a:rPr lang="en-US"/>
              <a:t>Updating of Room Status</a:t>
            </a:r>
          </a:p>
          <a:p>
            <a:pPr marL="285750" indent="-285750"/>
            <a:r>
              <a:rPr lang="en-US"/>
              <a:t>Posting of all charges to guest accounts</a:t>
            </a:r>
          </a:p>
          <a:p>
            <a:pPr marL="285750" indent="-285750"/>
            <a:r>
              <a:rPr lang="en-US"/>
              <a:t>Settlement of folios either during the guest’s stay or at checkout</a:t>
            </a:r>
          </a:p>
          <a:p>
            <a:pPr marL="285750" indent="-285750"/>
            <a:r>
              <a:rPr lang="en-US"/>
              <a:t>Updating of Guest History</a:t>
            </a:r>
          </a:p>
          <a:p>
            <a:pPr marL="285750" indent="-285750"/>
            <a:r>
              <a:rPr lang="en-US"/>
              <a:t>Generating relevant reports of use by other departments and management</a:t>
            </a:r>
          </a:p>
          <a:p>
            <a:pPr marL="0" indent="0">
              <a:buNone/>
            </a:pPr>
            <a:endParaRPr lang="en-US" b="1" u="sng">
              <a:sym typeface="+mn-ea"/>
            </a:endParaRPr>
          </a:p>
          <a:p>
            <a:pPr marL="0" indent="0">
              <a:buNone/>
            </a:pPr>
            <a:r>
              <a:rPr lang="en-US" b="1" u="sng">
                <a:sym typeface="+mn-ea"/>
              </a:rPr>
              <a:t>Yield Management</a:t>
            </a:r>
            <a:endParaRPr lang="en-US" b="1" u="sng"/>
          </a:p>
          <a:p>
            <a:pPr marL="0" indent="0">
              <a:buNone/>
            </a:pPr>
            <a:r>
              <a:rPr lang="en-US">
                <a:sym typeface="+mn-ea"/>
              </a:rPr>
              <a:t>A computerised system enables the reservations to make the best choice on what</a:t>
            </a:r>
            <a:endParaRPr lang="en-US"/>
          </a:p>
          <a:p>
            <a:pPr marL="0" indent="0">
              <a:buNone/>
            </a:pPr>
            <a:r>
              <a:rPr lang="en-US">
                <a:sym typeface="+mn-ea"/>
              </a:rPr>
              <a:t>room to book and at which price.</a:t>
            </a:r>
            <a:endParaRPr lang="en-US"/>
          </a:p>
          <a:p>
            <a:pPr marL="285750" indent="-285750"/>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5.14 Electronic System Used To Record Reservations</a:t>
            </a:r>
          </a:p>
        </p:txBody>
      </p:sp>
      <p:sp>
        <p:nvSpPr>
          <p:cNvPr id="3" name="Content Placeholder 2"/>
          <p:cNvSpPr>
            <a:spLocks noGrp="1"/>
          </p:cNvSpPr>
          <p:nvPr>
            <p:ph idx="1"/>
          </p:nvPr>
        </p:nvSpPr>
        <p:spPr/>
        <p:txBody>
          <a:bodyPr/>
          <a:lstStyle/>
          <a:p>
            <a:pPr marL="0" indent="0">
              <a:buNone/>
            </a:pPr>
            <a:r>
              <a:rPr lang="en-US" b="1" u="sng"/>
              <a:t>Computerised Room Status System</a:t>
            </a:r>
          </a:p>
          <a:p>
            <a:pPr marL="285750" indent="-285750"/>
            <a:r>
              <a:rPr lang="en-US"/>
              <a:t>Computer systems are the most convenient, fastest and most flexible method of indicating the room status. Details of each rom is stored within the memory, and as a guest registers, the Guest List is immediately updated. While that particular room is removed from the list of those which are available for letting.</a:t>
            </a:r>
          </a:p>
          <a:p>
            <a:pPr marL="285750" indent="-285750"/>
            <a:endParaRPr lang="en-US"/>
          </a:p>
          <a:p>
            <a:pPr marL="285750" indent="-285750"/>
            <a:r>
              <a:rPr lang="en-US"/>
              <a:t>As rooms are allocated on reservation or registration, the system records their ‘Reserved’ or ‘Occupied’ status and removes them from list of available rooms</a:t>
            </a:r>
          </a:p>
          <a:p>
            <a:pPr marL="285750" indent="-285750">
              <a:buNone/>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91870"/>
            <a:ext cx="8596630" cy="5049520"/>
          </a:xfrm>
        </p:spPr>
        <p:txBody>
          <a:bodyPr>
            <a:normAutofit lnSpcReduction="10000"/>
          </a:bodyPr>
          <a:lstStyle/>
          <a:p>
            <a:pPr marL="285750" indent="-285750"/>
            <a:r>
              <a:rPr lang="en-US">
                <a:sym typeface="+mn-ea"/>
              </a:rPr>
              <a:t>As guests check-out , the system notifies housekeeping and marks the room as being cleaned. Once housekeeping has lodged each room as ready, the system changes the room status to ‘Available’</a:t>
            </a:r>
            <a:endParaRPr lang="en-US"/>
          </a:p>
          <a:p>
            <a:pPr marL="285750" indent="-285750"/>
            <a:endParaRPr lang="en-US"/>
          </a:p>
          <a:p>
            <a:pPr marL="285750" indent="-285750"/>
            <a:r>
              <a:rPr lang="en-US"/>
              <a:t>As guests departure dates approach, the system may display a ‘ Departure due status’.</a:t>
            </a:r>
          </a:p>
          <a:p>
            <a:pPr marL="285750" indent="-285750"/>
            <a:endParaRPr lang="en-US"/>
          </a:p>
          <a:p>
            <a:pPr marL="285750" indent="-285750"/>
            <a:r>
              <a:rPr lang="en-US"/>
              <a:t>Hotel management systems are interlinked,so it’s possible to switch between advance booking charts and room status charts. This not only allows you to check if a room is available today, but also whether it will be available for the next few days.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5.15 Manual Systems Used To Record Reservations (Manual Room Status System)</a:t>
            </a:r>
          </a:p>
        </p:txBody>
      </p:sp>
      <p:sp>
        <p:nvSpPr>
          <p:cNvPr id="3" name="Content Placeholder 2"/>
          <p:cNvSpPr>
            <a:spLocks noGrp="1"/>
          </p:cNvSpPr>
          <p:nvPr>
            <p:ph idx="1"/>
          </p:nvPr>
        </p:nvSpPr>
        <p:spPr/>
        <p:txBody>
          <a:bodyPr>
            <a:normAutofit fontScale="90000"/>
          </a:bodyPr>
          <a:lstStyle/>
          <a:p>
            <a:pPr marL="0" indent="0">
              <a:buNone/>
            </a:pPr>
            <a:r>
              <a:rPr lang="en-US" b="1" u="sng"/>
              <a:t>A Bedroom Book / Diary</a:t>
            </a:r>
          </a:p>
          <a:p>
            <a:pPr marL="285750" indent="-285750"/>
            <a:r>
              <a:rPr lang="en-US"/>
              <a:t>With a page for each day, listing all the rooms against each room number,the receptionist simply writes in the name of the occupant (if any) for a given night and the rate being paid.</a:t>
            </a:r>
          </a:p>
          <a:p>
            <a:pPr marL="285750" indent="-285750"/>
            <a:endParaRPr lang="en-US"/>
          </a:p>
          <a:p>
            <a:pPr marL="285750" indent="-285750">
              <a:buNone/>
            </a:pPr>
            <a:r>
              <a:rPr lang="en-US" b="1" u="sng"/>
              <a:t>Bed Sheet</a:t>
            </a:r>
          </a:p>
          <a:p>
            <a:pPr marL="285750" indent="-285750"/>
            <a:r>
              <a:rPr lang="en-US"/>
              <a:t>As ironic as it sounds, bed sheet or the room sheet is used by large hotels which have about 100 rooms. Bed sheet is a sheet of paper which has the room numbers and their types pre-printed.</a:t>
            </a:r>
          </a:p>
          <a:p>
            <a:pPr marL="285750" indent="-285750"/>
            <a:endParaRPr lang="en-US"/>
          </a:p>
          <a:p>
            <a:pPr marL="285750" indent="-285750"/>
            <a:r>
              <a:rPr lang="en-US"/>
              <a:t>A fresh sheet will be used each day and the receptionist in charge of the evening shift will transfer the records from the previous day to the next date.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645160"/>
            <a:ext cx="8596630" cy="5396230"/>
          </a:xfrm>
        </p:spPr>
        <p:txBody>
          <a:bodyPr/>
          <a:lstStyle/>
          <a:p>
            <a:pPr marL="285750" indent="-285750"/>
            <a:r>
              <a:rPr lang="en-US" dirty="0" smtClean="0">
                <a:sym typeface="+mn-ea"/>
              </a:rPr>
              <a:t>Understanding such concepts as food safety, hygiene, customer relations, marketing, and using a point-of-sale system are crucial to being an effective restaurateur. Whether you are hoping to operate a casual sit-down eatery, oversee a fine dining establishment, or buy a food franchise. </a:t>
            </a:r>
          </a:p>
          <a:p>
            <a:pPr marL="0" indent="0">
              <a:buNone/>
            </a:pPr>
            <a:endParaRPr lang="ru-RU" dirty="0" smtClean="0"/>
          </a:p>
          <a:p>
            <a:pPr marL="285750" indent="-285750"/>
            <a:r>
              <a:rPr lang="en-US" dirty="0" smtClean="0">
                <a:sym typeface="+mn-ea"/>
              </a:rPr>
              <a:t>Restaurant management is a multifaceted, confronting task and includes varied aspects such as public relations, dealing with staff, inventory, customer service etc. It is always endorsed to stop and analyze what you are doing and look for different ways in order to improve the overall performance. </a:t>
            </a:r>
            <a:endParaRPr lang="ru-RU" dirty="0" smtClean="0"/>
          </a:p>
          <a:p>
            <a:pPr marL="0" indent="0">
              <a:buNone/>
            </a:pP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42315"/>
            <a:ext cx="8596630" cy="5299075"/>
          </a:xfrm>
        </p:spPr>
        <p:txBody>
          <a:bodyPr>
            <a:normAutofit fontScale="90000"/>
          </a:bodyPr>
          <a:lstStyle/>
          <a:p>
            <a:pPr marL="0" indent="0">
              <a:buNone/>
            </a:pPr>
            <a:r>
              <a:rPr lang="en-US" b="1" u="sng"/>
              <a:t>Room Board</a:t>
            </a:r>
          </a:p>
          <a:p>
            <a:pPr marL="285750" indent="-285750"/>
            <a:r>
              <a:rPr lang="en-US"/>
              <a:t>Room boards are used by larger hotels. It is a board which consists of slots or pockets with all the room numbers. One pocket is allocated for one room.</a:t>
            </a:r>
          </a:p>
          <a:p>
            <a:pPr marL="285750" indent="-285750"/>
            <a:r>
              <a:rPr lang="en-US"/>
              <a:t>When a guest registers, a small card is filled out with details of the guest and the length of stay and placed into the appropriate room slot.</a:t>
            </a:r>
          </a:p>
          <a:p>
            <a:pPr marL="285750" indent="-285750"/>
            <a:endParaRPr lang="en-US"/>
          </a:p>
          <a:p>
            <a:pPr marL="0" indent="0">
              <a:buNone/>
            </a:pPr>
            <a:r>
              <a:rPr lang="en-US" b="1" u="sng"/>
              <a:t>Room Status Boards</a:t>
            </a:r>
          </a:p>
          <a:p>
            <a:pPr marL="0" indent="0">
              <a:buNone/>
            </a:pPr>
            <a:r>
              <a:rPr lang="en-US"/>
              <a:t>Room status boards are also quite similar to the room board. It is custom built for each hotel where the room numbers and types are built on to the board. It also has a rack in front of each room number to place an information card. a slide with three colours will be used to reflect the status of the room.</a:t>
            </a:r>
          </a:p>
          <a:p>
            <a:pPr marL="0" indent="0">
              <a:buNone/>
            </a:pPr>
            <a:endParaRPr lang="en-US"/>
          </a:p>
          <a:p>
            <a:pPr marL="0" indent="0">
              <a:buNone/>
            </a:pPr>
            <a:r>
              <a:rPr lang="en-US" b="1">
                <a:solidFill>
                  <a:srgbClr val="FF0000"/>
                </a:solidFill>
              </a:rPr>
              <a:t>Red</a:t>
            </a:r>
            <a:r>
              <a:rPr lang="en-US"/>
              <a:t> : Room vacant but not ready;</a:t>
            </a:r>
          </a:p>
          <a:p>
            <a:pPr marL="0" indent="0">
              <a:buNone/>
            </a:pPr>
            <a:r>
              <a:rPr lang="en-US" b="1"/>
              <a:t>Clear</a:t>
            </a:r>
            <a:r>
              <a:rPr lang="en-US"/>
              <a:t> : Room vacant and ready;</a:t>
            </a:r>
          </a:p>
          <a:p>
            <a:pPr marL="0" indent="0">
              <a:buNone/>
            </a:pPr>
            <a:r>
              <a:rPr lang="en-US" b="1">
                <a:solidFill>
                  <a:srgbClr val="FFFF00"/>
                </a:solidFill>
              </a:rPr>
              <a:t>Yellow </a:t>
            </a:r>
            <a:r>
              <a:rPr lang="en-US"/>
              <a:t>: Room just let.</a:t>
            </a:r>
          </a:p>
          <a:p>
            <a:pPr marL="0" indent="0">
              <a:buNone/>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5.16 The Areas in the Hotel that Housekeeping Department is Responsible For</a:t>
            </a:r>
          </a:p>
        </p:txBody>
      </p:sp>
      <p:sp>
        <p:nvSpPr>
          <p:cNvPr id="3" name="Content Placeholder 2"/>
          <p:cNvSpPr>
            <a:spLocks noGrp="1"/>
          </p:cNvSpPr>
          <p:nvPr>
            <p:ph idx="1"/>
          </p:nvPr>
        </p:nvSpPr>
        <p:spPr/>
        <p:txBody>
          <a:bodyPr/>
          <a:lstStyle/>
          <a:p>
            <a:pPr marL="0" indent="0">
              <a:buNone/>
            </a:pPr>
            <a:r>
              <a:rPr lang="en-US" b="1"/>
              <a:t>What is the housekeeping department in charge of cleaning?</a:t>
            </a:r>
          </a:p>
          <a:p>
            <a:pPr marL="0" indent="0">
              <a:buNone/>
            </a:pPr>
            <a:endParaRPr lang="en-US" b="1"/>
          </a:p>
          <a:p>
            <a:pPr marL="0" indent="0">
              <a:buNone/>
            </a:pPr>
            <a:r>
              <a:rPr lang="en-US"/>
              <a:t>The housekeeping department is in charge of public areas, corridors and staircases as well as guest rooms.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23265"/>
          </a:xfrm>
        </p:spPr>
        <p:txBody>
          <a:bodyPr/>
          <a:lstStyle/>
          <a:p>
            <a:r>
              <a:rPr lang="en-US"/>
              <a:t>5.17 Cleaning</a:t>
            </a:r>
          </a:p>
        </p:txBody>
      </p:sp>
      <p:sp>
        <p:nvSpPr>
          <p:cNvPr id="3" name="Content Placeholder 2"/>
          <p:cNvSpPr>
            <a:spLocks noGrp="1"/>
          </p:cNvSpPr>
          <p:nvPr>
            <p:ph idx="1"/>
          </p:nvPr>
        </p:nvSpPr>
        <p:spPr>
          <a:xfrm>
            <a:off x="677545" y="1702435"/>
            <a:ext cx="8596630" cy="4338955"/>
          </a:xfrm>
        </p:spPr>
        <p:txBody>
          <a:bodyPr>
            <a:normAutofit lnSpcReduction="20000"/>
          </a:bodyPr>
          <a:lstStyle/>
          <a:p>
            <a:pPr marL="0" indent="0">
              <a:buNone/>
            </a:pPr>
            <a:r>
              <a:rPr lang="en-US" b="1"/>
              <a:t>Process of cleaning a bathroom</a:t>
            </a:r>
          </a:p>
          <a:p>
            <a:pPr marL="0" indent="0">
              <a:buNone/>
            </a:pPr>
            <a:r>
              <a:rPr lang="en-US"/>
              <a:t>Cleaning a bathroom consists of getting rid of rubbish and dirty linen, cleaning the toilet, hand washing the basin and bidet, cleaning the shower and mirrors and refiling goods and finally cleaning the floor.</a:t>
            </a:r>
          </a:p>
          <a:p>
            <a:pPr marL="0" indent="0">
              <a:buNone/>
            </a:pPr>
            <a:endParaRPr lang="en-US"/>
          </a:p>
          <a:p>
            <a:pPr marL="0" indent="0">
              <a:buNone/>
            </a:pPr>
            <a:r>
              <a:rPr lang="en-US" b="1"/>
              <a:t>Servicing a departure room</a:t>
            </a:r>
          </a:p>
          <a:p>
            <a:pPr marL="0" indent="0">
              <a:buNone/>
            </a:pPr>
            <a:r>
              <a:rPr lang="en-US"/>
              <a:t>This consists of switching off air-conditioning, ensuring safety clearing waste bins, removing room service equipment, re-sheeting bed, cleaning all surfaces and fittings, washing and disinfect tableware and glasses, cleaning washroom, reinstating towels, neatening the room, vacuuming, putting curtains in order, reviewing, loving the door and notify the supervisor.</a:t>
            </a:r>
          </a:p>
          <a:p>
            <a:pPr marL="0" indent="0">
              <a:buNone/>
            </a:pPr>
            <a:endParaRPr lang="en-US"/>
          </a:p>
          <a:p>
            <a:pPr marL="0" indent="0">
              <a:buNone/>
            </a:pPr>
            <a:r>
              <a:rPr lang="en-US" b="1">
                <a:sym typeface="+mn-ea"/>
              </a:rPr>
              <a:t>Different methods of cleaning</a:t>
            </a:r>
            <a:endParaRPr lang="en-US" b="1"/>
          </a:p>
          <a:p>
            <a:pPr marL="0" indent="0">
              <a:buNone/>
            </a:pPr>
            <a:r>
              <a:rPr lang="en-US">
                <a:sym typeface="+mn-ea"/>
              </a:rPr>
              <a:t>The different methods of cleaning include everyday cleaning, the service of early morning tea, in-depth cleaning and annual cleaning.</a:t>
            </a:r>
            <a:endParaRPr lang="en-US"/>
          </a:p>
          <a:p>
            <a:pPr marL="0" indent="0">
              <a:buNone/>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66750"/>
          </a:xfrm>
        </p:spPr>
        <p:txBody>
          <a:bodyPr/>
          <a:lstStyle/>
          <a:p>
            <a:r>
              <a:rPr lang="en-US"/>
              <a:t>5.18 Pest Control</a:t>
            </a:r>
          </a:p>
        </p:txBody>
      </p:sp>
      <p:sp>
        <p:nvSpPr>
          <p:cNvPr id="3" name="Content Placeholder 2"/>
          <p:cNvSpPr>
            <a:spLocks noGrp="1"/>
          </p:cNvSpPr>
          <p:nvPr>
            <p:ph idx="1"/>
          </p:nvPr>
        </p:nvSpPr>
        <p:spPr>
          <a:xfrm>
            <a:off x="677545" y="1480820"/>
            <a:ext cx="8596630" cy="4574540"/>
          </a:xfrm>
        </p:spPr>
        <p:txBody>
          <a:bodyPr>
            <a:normAutofit fontScale="70000"/>
          </a:bodyPr>
          <a:lstStyle/>
          <a:p>
            <a:pPr marL="0" indent="0">
              <a:buNone/>
            </a:pPr>
            <a:r>
              <a:rPr lang="en-US"/>
              <a:t>70 per cent of good pest control is good housekeeping. 25 Per cent is good repair of buildings and the remaining 5 per cent is the use of pesticides.</a:t>
            </a:r>
          </a:p>
          <a:p>
            <a:pPr marL="0" indent="0">
              <a:buNone/>
            </a:pPr>
            <a:endParaRPr lang="en-US"/>
          </a:p>
          <a:p>
            <a:pPr marL="285750" indent="-285750"/>
            <a:r>
              <a:rPr lang="en-US"/>
              <a:t>Common pest are rats, mice, cockroaches, flies and birds</a:t>
            </a:r>
          </a:p>
          <a:p>
            <a:pPr marL="285750" indent="-285750"/>
            <a:r>
              <a:rPr lang="en-US"/>
              <a:t>Pests carry disease, and damage food and property</a:t>
            </a:r>
          </a:p>
          <a:p>
            <a:pPr marL="285750" indent="-285750"/>
            <a:r>
              <a:rPr lang="en-US"/>
              <a:t>Report sightings or signs of pests to management immediately</a:t>
            </a:r>
          </a:p>
          <a:p>
            <a:pPr marL="285750" indent="-285750"/>
            <a:r>
              <a:rPr lang="en-US"/>
              <a:t>Repair any holes or damage to the building before chemical treatment</a:t>
            </a:r>
          </a:p>
          <a:p>
            <a:pPr marL="285750" indent="-285750"/>
            <a:r>
              <a:rPr lang="en-US"/>
              <a:t>Keep lids on bins</a:t>
            </a:r>
          </a:p>
          <a:p>
            <a:pPr marL="285750" indent="-285750"/>
            <a:r>
              <a:rPr lang="en-US"/>
              <a:t>Ultra-violet fly traps will not work unless switched on and serviced regularly</a:t>
            </a:r>
          </a:p>
          <a:p>
            <a:pPr marL="285750" indent="-285750"/>
            <a:r>
              <a:rPr lang="en-US"/>
              <a:t>Keep food at least 150 mm off the floor in store rooms</a:t>
            </a:r>
          </a:p>
          <a:p>
            <a:pPr marL="285750" indent="-285750"/>
            <a:r>
              <a:rPr lang="en-US"/>
              <a:t>Regularly inspect all stock and storerooms</a:t>
            </a:r>
          </a:p>
          <a:p>
            <a:pPr marL="285750" indent="-285750"/>
            <a:r>
              <a:rPr lang="en-US"/>
              <a:t>Keep doors and windows shut</a:t>
            </a:r>
          </a:p>
          <a:p>
            <a:pPr marL="285750" indent="-285750"/>
            <a:r>
              <a:rPr lang="en-US"/>
              <a:t>Keep pets out of kitchens</a:t>
            </a:r>
          </a:p>
          <a:p>
            <a:pPr marL="285750" indent="-285750"/>
            <a:r>
              <a:rPr lang="en-US"/>
              <a:t>Do not use fly sprays in food rooms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5.19 Standard Operating Procedures</a:t>
            </a:r>
          </a:p>
        </p:txBody>
      </p:sp>
      <p:sp>
        <p:nvSpPr>
          <p:cNvPr id="3" name="Content Placeholder 2"/>
          <p:cNvSpPr>
            <a:spLocks noGrp="1"/>
          </p:cNvSpPr>
          <p:nvPr>
            <p:ph sz="half" idx="1"/>
          </p:nvPr>
        </p:nvSpPr>
        <p:spPr>
          <a:xfrm>
            <a:off x="677545" y="1931035"/>
            <a:ext cx="9011285" cy="4110355"/>
          </a:xfrm>
        </p:spPr>
        <p:txBody>
          <a:bodyPr/>
          <a:lstStyle/>
          <a:p>
            <a:pPr marL="0" indent="0">
              <a:buNone/>
            </a:pPr>
            <a:r>
              <a:rPr lang="en-US"/>
              <a:t>Standing Operating Procedures used in combination with planned training and regular performances feedback lead to an effective and motivated workforce.</a:t>
            </a:r>
          </a:p>
          <a:p>
            <a:pPr marL="0" indent="0">
              <a:buNone/>
            </a:pPr>
            <a:r>
              <a:rPr lang="en-US"/>
              <a:t>The following eight steps describe a method that willNproduce excellent procedures and generate maximum buy-in from the workforce.</a:t>
            </a:r>
          </a:p>
          <a:p>
            <a:pPr marL="0" indent="0">
              <a:buNone/>
            </a:pPr>
            <a:endParaRPr lang="en-US"/>
          </a:p>
          <a:p>
            <a:pPr marL="0" indent="0">
              <a:buNone/>
            </a:pPr>
            <a:endParaRPr lang="en-US"/>
          </a:p>
        </p:txBody>
      </p:sp>
      <p:graphicFrame>
        <p:nvGraphicFramePr>
          <p:cNvPr id="4" name="Content Placeholder 3"/>
          <p:cNvGraphicFramePr>
            <a:graphicFrameLocks/>
          </p:cNvGraphicFramePr>
          <p:nvPr>
            <p:ph sz="half" idx="2"/>
          </p:nvPr>
        </p:nvGraphicFramePr>
        <p:xfrm>
          <a:off x="1237615" y="4108450"/>
          <a:ext cx="6729095" cy="1819275"/>
        </p:xfrm>
        <a:graphic>
          <a:graphicData uri="http://schemas.openxmlformats.org/presentationml/2006/ole">
            <p:oleObj spid="_x0000_s53249" r:id="rId3" imgW="7152381" imgH="1876190" progId="PBrush">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ph idx="1"/>
          </p:nvPr>
        </p:nvGraphicFramePr>
        <p:xfrm>
          <a:off x="1052195" y="1187450"/>
          <a:ext cx="7193280" cy="5020310"/>
        </p:xfrm>
        <a:graphic>
          <a:graphicData uri="http://schemas.openxmlformats.org/presentationml/2006/ole">
            <p:oleObj spid="_x0000_s63489" r:id="rId3" imgW="6496957" imgH="4791744" progId="PBrush">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ph idx="1"/>
          </p:nvPr>
        </p:nvGraphicFramePr>
        <p:xfrm>
          <a:off x="1143635" y="1020445"/>
          <a:ext cx="7009765" cy="5146040"/>
        </p:xfrm>
        <a:graphic>
          <a:graphicData uri="http://schemas.openxmlformats.org/presentationml/2006/ole">
            <p:oleObj spid="_x0000_s64513" r:id="rId3" imgW="6409524" imgH="4819048" progId="PBrush">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5.20 Linen and Laundry</a:t>
            </a:r>
          </a:p>
        </p:txBody>
      </p:sp>
      <p:sp>
        <p:nvSpPr>
          <p:cNvPr id="3" name="Content Placeholder 2"/>
          <p:cNvSpPr>
            <a:spLocks noGrp="1"/>
          </p:cNvSpPr>
          <p:nvPr>
            <p:ph idx="1"/>
          </p:nvPr>
        </p:nvSpPr>
        <p:spPr>
          <a:xfrm>
            <a:off x="677334" y="1930084"/>
            <a:ext cx="8596668" cy="3880773"/>
          </a:xfrm>
        </p:spPr>
        <p:txBody>
          <a:bodyPr/>
          <a:lstStyle/>
          <a:p>
            <a:pPr marL="0" indent="0">
              <a:buNone/>
            </a:pPr>
            <a:r>
              <a:rPr lang="en-US" b="1"/>
              <a:t>Factors to consider when purchasing linen</a:t>
            </a:r>
          </a:p>
          <a:p>
            <a:pPr marL="0" indent="0">
              <a:buNone/>
            </a:pPr>
            <a:r>
              <a:rPr lang="en-US"/>
              <a:t>When purchasing linen factors to consider include, quality within the funds available, the technique of production, storage needs, amount/quantity needs and the method of cleaning.</a:t>
            </a:r>
          </a:p>
          <a:p>
            <a:pPr marL="0" indent="0">
              <a:buNone/>
            </a:pPr>
            <a:endParaRPr lang="en-US"/>
          </a:p>
          <a:p>
            <a:pPr marL="0" indent="0">
              <a:buNone/>
            </a:pPr>
            <a:r>
              <a:rPr lang="en-US" b="1"/>
              <a:t>Steps of a Linen Cycle</a:t>
            </a:r>
          </a:p>
          <a:p>
            <a:pPr marL="0" indent="0">
              <a:buNone/>
            </a:pPr>
            <a:r>
              <a:rPr lang="en-US"/>
              <a:t>Initially, the used / soiled linen is transported to the linen room. This is followed by the counting and sorting out of the linen washing, pressing, storing and issuing of linen to departments.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of a Linen Cycle</a:t>
            </a:r>
          </a:p>
        </p:txBody>
      </p:sp>
      <p:graphicFrame>
        <p:nvGraphicFramePr>
          <p:cNvPr id="4" name="Content Placeholder 3"/>
          <p:cNvGraphicFramePr>
            <a:graphicFrameLocks/>
          </p:cNvGraphicFramePr>
          <p:nvPr>
            <p:ph idx="1"/>
          </p:nvPr>
        </p:nvGraphicFramePr>
        <p:xfrm>
          <a:off x="1586230" y="1799590"/>
          <a:ext cx="6529070" cy="4241800"/>
        </p:xfrm>
        <a:graphic>
          <a:graphicData uri="http://schemas.openxmlformats.org/presentationml/2006/ole">
            <p:oleObj spid="_x0000_s65537" r:id="rId3" imgW="5952381" imgH="4095238" progId="PBrush">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Linen and Laundry</a:t>
            </a:r>
          </a:p>
        </p:txBody>
      </p:sp>
      <p:sp>
        <p:nvSpPr>
          <p:cNvPr id="3" name="Content Placeholder 2"/>
          <p:cNvSpPr>
            <a:spLocks noGrp="1"/>
          </p:cNvSpPr>
          <p:nvPr>
            <p:ph idx="1"/>
          </p:nvPr>
        </p:nvSpPr>
        <p:spPr>
          <a:xfrm>
            <a:off x="677545" y="2036445"/>
            <a:ext cx="8596630" cy="4004945"/>
          </a:xfrm>
        </p:spPr>
        <p:txBody>
          <a:bodyPr/>
          <a:lstStyle/>
          <a:p>
            <a:pPr marL="0" indent="0">
              <a:buNone/>
            </a:pPr>
            <a:r>
              <a:rPr lang="en-US" b="1"/>
              <a:t>Controlling Dirty Linen</a:t>
            </a:r>
          </a:p>
          <a:p>
            <a:pPr marL="0" indent="0">
              <a:buNone/>
            </a:pPr>
            <a:endParaRPr lang="en-US" b="1"/>
          </a:p>
          <a:p>
            <a:pPr marL="285750" indent="-285750"/>
            <a:r>
              <a:rPr lang="en-US"/>
              <a:t>Care should be taken to use the precise linen for the precise job</a:t>
            </a:r>
          </a:p>
          <a:p>
            <a:pPr marL="285750" indent="-285750"/>
            <a:r>
              <a:rPr lang="en-US"/>
              <a:t>Definite standards of ‘use’ should be defined for each division</a:t>
            </a:r>
          </a:p>
          <a:p>
            <a:pPr marL="285750" indent="-285750"/>
            <a:r>
              <a:rPr lang="en-US"/>
              <a:t>Punitive action should be taken for mistreatment</a:t>
            </a:r>
          </a:p>
          <a:p>
            <a:pPr marL="285750" indent="-285750"/>
            <a:r>
              <a:rPr lang="en-US"/>
              <a:t>Monthly / mid monthly stock counts</a:t>
            </a:r>
          </a:p>
          <a:p>
            <a:pPr marL="285750" indent="-285750"/>
            <a:r>
              <a:rPr lang="en-US"/>
              <a:t>Effectual security staff</a:t>
            </a:r>
          </a:p>
          <a:p>
            <a:pPr marL="285750" indent="-285750"/>
            <a:r>
              <a:rPr lang="en-US"/>
              <a:t>Lockable storage</a:t>
            </a:r>
          </a:p>
          <a:p>
            <a:pPr marL="285750" indent="-285750"/>
            <a:r>
              <a:rPr lang="en-US"/>
              <a:t>Progressing monitoring should be done by senior housekeeping officer</a:t>
            </a:r>
          </a:p>
          <a:p>
            <a:pPr marL="0" indent="0">
              <a:buNone/>
            </a:pP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5.2 Rule Of Hotel &amp; Restaurant Management</a:t>
            </a:r>
            <a:endParaRPr lang="ru-RU" dirty="0"/>
          </a:p>
        </p:txBody>
      </p:sp>
      <p:sp>
        <p:nvSpPr>
          <p:cNvPr id="3" name="Содержимое 2"/>
          <p:cNvSpPr>
            <a:spLocks noGrp="1"/>
          </p:cNvSpPr>
          <p:nvPr>
            <p:ph idx="1"/>
          </p:nvPr>
        </p:nvSpPr>
        <p:spPr/>
        <p:txBody>
          <a:bodyPr/>
          <a:lstStyle/>
          <a:p>
            <a:pPr marL="0" indent="0">
              <a:buNone/>
            </a:pPr>
            <a:r>
              <a:rPr lang="en-US" b="1" dirty="0" smtClean="0"/>
              <a:t>The Customer is Always Right</a:t>
            </a:r>
          </a:p>
          <a:p>
            <a:pPr marL="0" indent="0">
              <a:buNone/>
            </a:pPr>
            <a:endParaRPr lang="en-US" dirty="0" smtClean="0"/>
          </a:p>
          <a:p>
            <a:pPr marL="0" indent="0">
              <a:buNone/>
            </a:pPr>
            <a:r>
              <a:rPr lang="en-US" dirty="0" smtClean="0"/>
              <a:t>The golden rule of  Hotel &amp; Restaurant management is ‘The customer is always</a:t>
            </a:r>
          </a:p>
          <a:p>
            <a:pPr>
              <a:buNone/>
            </a:pPr>
            <a:r>
              <a:rPr lang="en-US" dirty="0" smtClean="0"/>
              <a:t>right’. Though you don’t agree with the customer’s complaint, the way you</a:t>
            </a:r>
          </a:p>
          <a:p>
            <a:pPr>
              <a:buNone/>
            </a:pPr>
            <a:r>
              <a:rPr lang="en-US" dirty="0" smtClean="0"/>
              <a:t>handle will determine whether the customer turns back to your restaurant or not.</a:t>
            </a:r>
          </a:p>
          <a:p>
            <a:pPr>
              <a:buNone/>
            </a:pPr>
            <a:r>
              <a:rPr lang="en-US" dirty="0" smtClean="0"/>
              <a:t>One should also need to know how to manage difficult customers along with the</a:t>
            </a:r>
          </a:p>
          <a:p>
            <a:pPr>
              <a:buNone/>
            </a:pPr>
            <a:r>
              <a:rPr lang="en-US" dirty="0" smtClean="0"/>
              <a:t>pleasant customers. Knowing how to accept compliments is as crucial as the way</a:t>
            </a:r>
          </a:p>
          <a:p>
            <a:pPr>
              <a:buNone/>
            </a:pPr>
            <a:r>
              <a:rPr lang="en-US" dirty="0" smtClean="0"/>
              <a:t>you take up the complaints in a professional and positive manner.</a:t>
            </a:r>
            <a:endParaRPr lang="ru-RU" dirty="0" smtClean="0"/>
          </a:p>
          <a:p>
            <a:pPr>
              <a:buNone/>
            </a:pPr>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55650"/>
            <a:ext cx="8596630" cy="5285740"/>
          </a:xfrm>
        </p:spPr>
        <p:txBody>
          <a:bodyPr>
            <a:normAutofit lnSpcReduction="10000"/>
          </a:bodyPr>
          <a:lstStyle/>
          <a:p>
            <a:pPr marL="0" indent="0">
              <a:buNone/>
            </a:pPr>
            <a:r>
              <a:rPr lang="en-US" b="1"/>
              <a:t>Disadvantages of Linen Hire</a:t>
            </a:r>
          </a:p>
          <a:p>
            <a:pPr marL="285750" indent="-285750"/>
            <a:r>
              <a:rPr lang="en-US"/>
              <a:t>Fewer choices about quality and style</a:t>
            </a:r>
          </a:p>
          <a:p>
            <a:pPr marL="285750" indent="-285750"/>
            <a:r>
              <a:rPr lang="en-US"/>
              <a:t>Quality is uneven</a:t>
            </a:r>
          </a:p>
          <a:p>
            <a:pPr marL="285750" indent="-285750"/>
            <a:r>
              <a:rPr lang="en-US"/>
              <a:t>No rags exists from the linen room</a:t>
            </a:r>
          </a:p>
          <a:p>
            <a:pPr marL="285750" indent="-285750"/>
            <a:r>
              <a:rPr lang="en-US"/>
              <a:t>Non- availability of modernised articles</a:t>
            </a:r>
          </a:p>
          <a:p>
            <a:pPr marL="285750" indent="-285750"/>
            <a:r>
              <a:rPr lang="en-US"/>
              <a:t>The contract price remains the same even when numbers fall over a short period</a:t>
            </a:r>
          </a:p>
          <a:p>
            <a:pPr marL="285750" indent="-285750"/>
            <a:r>
              <a:rPr lang="en-US"/>
              <a:t>Standards are not constantly maintained</a:t>
            </a:r>
          </a:p>
          <a:p>
            <a:pPr marL="285750" indent="-285750"/>
            <a:endParaRPr lang="en-US"/>
          </a:p>
          <a:p>
            <a:pPr marL="0" indent="0">
              <a:buNone/>
            </a:pPr>
            <a:r>
              <a:rPr lang="en-US" b="1"/>
              <a:t>Advantages of in-house laundry</a:t>
            </a:r>
          </a:p>
          <a:p>
            <a:pPr marL="285750" indent="-285750"/>
            <a:r>
              <a:rPr lang="en-US"/>
              <a:t>More rapid rotation of linen, smaller amount of stock needed</a:t>
            </a:r>
          </a:p>
          <a:p>
            <a:pPr marL="285750" indent="-285750"/>
            <a:r>
              <a:rPr lang="en-US"/>
              <a:t>Employees can examine linen and make sure quality is upheld</a:t>
            </a:r>
          </a:p>
          <a:p>
            <a:pPr marL="285750" indent="-285750"/>
            <a:r>
              <a:rPr lang="en-US"/>
              <a:t>In-house administration and security, so minimum losses</a:t>
            </a:r>
          </a:p>
          <a:p>
            <a:pPr marL="285750" indent="-285750"/>
            <a:r>
              <a:rPr lang="en-US"/>
              <a:t>No transportation problems</a:t>
            </a:r>
          </a:p>
          <a:p>
            <a:pPr marL="0" indent="0">
              <a:buNone/>
            </a:pPr>
            <a:endParaRPr lang="en-US"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83590"/>
            <a:ext cx="8596630" cy="5257800"/>
          </a:xfrm>
        </p:spPr>
        <p:txBody>
          <a:bodyPr>
            <a:normAutofit lnSpcReduction="20000"/>
          </a:bodyPr>
          <a:lstStyle/>
          <a:p>
            <a:pPr marL="0" indent="0">
              <a:buNone/>
            </a:pPr>
            <a:endParaRPr lang="en-US" b="1"/>
          </a:p>
          <a:p>
            <a:pPr marL="0" indent="0">
              <a:buNone/>
            </a:pPr>
            <a:r>
              <a:rPr lang="en-US" b="1"/>
              <a:t>Disadvantages of in-house laundry</a:t>
            </a:r>
          </a:p>
          <a:p>
            <a:pPr marL="285750" indent="-285750"/>
            <a:r>
              <a:rPr lang="en-US"/>
              <a:t>Money needs to be invested in order to buy the equipment</a:t>
            </a:r>
          </a:p>
          <a:p>
            <a:pPr marL="285750" indent="-285750"/>
            <a:r>
              <a:rPr lang="en-US"/>
              <a:t>Equipment would have low sustainability on maintenance</a:t>
            </a:r>
          </a:p>
          <a:p>
            <a:pPr marL="285750" indent="-285750"/>
            <a:r>
              <a:rPr lang="en-US"/>
              <a:t>Additional employees required, which leads to larger labour cost as well as administration and supervision of staff</a:t>
            </a:r>
          </a:p>
          <a:p>
            <a:pPr marL="285750" indent="-285750"/>
            <a:r>
              <a:rPr lang="en-US"/>
              <a:t>Comparatively higher utility cost</a:t>
            </a:r>
          </a:p>
          <a:p>
            <a:pPr marL="285750" indent="-285750"/>
            <a:r>
              <a:rPr lang="en-US"/>
              <a:t>Price, storage and delivery of materials</a:t>
            </a:r>
          </a:p>
          <a:p>
            <a:pPr marL="285750" indent="-285750"/>
            <a:endParaRPr lang="en-US"/>
          </a:p>
          <a:p>
            <a:pPr marL="0" indent="0">
              <a:buNone/>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5.21 Procedures for Recycling</a:t>
            </a:r>
          </a:p>
        </p:txBody>
      </p:sp>
      <p:sp>
        <p:nvSpPr>
          <p:cNvPr id="3" name="Content Placeholder 2"/>
          <p:cNvSpPr>
            <a:spLocks noGrp="1"/>
          </p:cNvSpPr>
          <p:nvPr>
            <p:ph idx="1"/>
          </p:nvPr>
        </p:nvSpPr>
        <p:spPr>
          <a:xfrm>
            <a:off x="677545" y="1931035"/>
            <a:ext cx="8596630" cy="4110355"/>
          </a:xfrm>
        </p:spPr>
        <p:txBody>
          <a:bodyPr>
            <a:normAutofit/>
          </a:bodyPr>
          <a:lstStyle/>
          <a:p>
            <a:pPr marL="0" indent="0">
              <a:buNone/>
            </a:pPr>
            <a:r>
              <a:rPr lang="en-US"/>
              <a:t>Hotels such as the Grand Bing hotel has implemented carefully thought out plans to introduce recycling to their hotels.</a:t>
            </a:r>
          </a:p>
          <a:p>
            <a:pPr marL="0" indent="0">
              <a:buNone/>
            </a:pPr>
            <a:endParaRPr lang="en-US"/>
          </a:p>
          <a:p>
            <a:pPr marL="0" indent="0">
              <a:buNone/>
            </a:pPr>
            <a:r>
              <a:rPr lang="en-US"/>
              <a:t>Some ways of recycling includes :</a:t>
            </a:r>
          </a:p>
          <a:p>
            <a:pPr marL="742950" lvl="1" indent="-285750"/>
            <a:r>
              <a:rPr lang="en-US"/>
              <a:t>Reprocessing office equipment, </a:t>
            </a:r>
          </a:p>
          <a:p>
            <a:pPr marL="742950" lvl="1" indent="-285750"/>
            <a:r>
              <a:rPr lang="en-US"/>
              <a:t>paper, </a:t>
            </a:r>
          </a:p>
          <a:p>
            <a:pPr marL="742950" lvl="1" indent="-285750"/>
            <a:r>
              <a:rPr lang="en-US"/>
              <a:t>cardboard, </a:t>
            </a:r>
          </a:p>
          <a:p>
            <a:pPr marL="742950" lvl="1" indent="-285750"/>
            <a:r>
              <a:rPr lang="en-US"/>
              <a:t>CD’s, </a:t>
            </a:r>
          </a:p>
          <a:p>
            <a:pPr marL="742950" lvl="1" indent="-285750"/>
            <a:r>
              <a:rPr lang="en-US"/>
              <a:t>polythene, etc.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Waste Disposal</a:t>
            </a:r>
          </a:p>
        </p:txBody>
      </p:sp>
      <p:sp>
        <p:nvSpPr>
          <p:cNvPr id="3" name="Content Placeholder 2"/>
          <p:cNvSpPr>
            <a:spLocks noGrp="1"/>
          </p:cNvSpPr>
          <p:nvPr>
            <p:ph idx="1"/>
          </p:nvPr>
        </p:nvSpPr>
        <p:spPr/>
        <p:txBody>
          <a:bodyPr/>
          <a:lstStyle/>
          <a:p>
            <a:pPr marL="0" indent="0">
              <a:buNone/>
            </a:pPr>
            <a:r>
              <a:rPr lang="en-US"/>
              <a:t>Most hotels have implemented programs to have proper waste disposal methods and create awareness about this. One such hotel is the Boulevard hotel. Having proper waste disposal methods and procedures is a key requirement of a hotel to keep up their standards.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645160"/>
            <a:ext cx="8596630" cy="5396230"/>
          </a:xfrm>
        </p:spPr>
        <p:txBody>
          <a:bodyPr>
            <a:normAutofit fontScale="92500"/>
          </a:bodyPr>
          <a:lstStyle/>
          <a:p>
            <a:pPr marL="0" indent="0">
              <a:buNone/>
            </a:pPr>
            <a:r>
              <a:rPr lang="en-US" b="1" dirty="0" smtClean="0"/>
              <a:t>Ability of Being Approachable to Change and Adaptation Alterations </a:t>
            </a:r>
          </a:p>
          <a:p>
            <a:endParaRPr lang="en-US" dirty="0" smtClean="0"/>
          </a:p>
          <a:p>
            <a:pPr>
              <a:buNone/>
            </a:pPr>
            <a:r>
              <a:rPr lang="en-US" dirty="0" smtClean="0"/>
              <a:t>Ability of Being Approachable to Change and Adaptation Alterations take place on</a:t>
            </a:r>
          </a:p>
          <a:p>
            <a:pPr>
              <a:buNone/>
            </a:pPr>
            <a:r>
              <a:rPr lang="en-US" dirty="0" smtClean="0"/>
              <a:t>a daily basis especially in businesses such as restaurants. Policies and procedures</a:t>
            </a:r>
          </a:p>
          <a:p>
            <a:pPr>
              <a:buNone/>
            </a:pPr>
            <a:r>
              <a:rPr lang="en-US" dirty="0" smtClean="0"/>
              <a:t>are refurbished constantly and as a manager, you must be able to adjust to the</a:t>
            </a:r>
          </a:p>
          <a:p>
            <a:pPr>
              <a:buNone/>
            </a:pPr>
            <a:r>
              <a:rPr lang="en-US" dirty="0" smtClean="0"/>
              <a:t>occurring changes.</a:t>
            </a:r>
          </a:p>
          <a:p>
            <a:pPr>
              <a:buNone/>
            </a:pPr>
            <a:endParaRPr lang="ru-RU" dirty="0"/>
          </a:p>
          <a:p>
            <a:pPr>
              <a:buNone/>
            </a:pPr>
            <a:r>
              <a:rPr lang="en-US" b="1" dirty="0" smtClean="0">
                <a:sym typeface="+mn-ea"/>
              </a:rPr>
              <a:t>Maintaining Large Amount of Information Managers </a:t>
            </a:r>
          </a:p>
          <a:p>
            <a:pPr>
              <a:buNone/>
            </a:pPr>
            <a:endParaRPr lang="en-US" b="1" dirty="0" smtClean="0">
              <a:sym typeface="+mn-ea"/>
            </a:endParaRPr>
          </a:p>
          <a:p>
            <a:pPr>
              <a:buNone/>
            </a:pPr>
            <a:r>
              <a:rPr lang="en-US" dirty="0" smtClean="0">
                <a:sym typeface="+mn-ea"/>
              </a:rPr>
              <a:t>Maintaining Large Amount of Information Managers must have accurate</a:t>
            </a:r>
          </a:p>
          <a:p>
            <a:pPr>
              <a:buNone/>
            </a:pPr>
            <a:r>
              <a:rPr lang="en-US" dirty="0" smtClean="0">
                <a:sym typeface="+mn-ea"/>
              </a:rPr>
              <a:t>knowledge on all aspects of the restaurant and its management. One must be</a:t>
            </a:r>
          </a:p>
          <a:p>
            <a:pPr>
              <a:buNone/>
            </a:pPr>
            <a:r>
              <a:rPr lang="en-US" dirty="0" smtClean="0">
                <a:sym typeface="+mn-ea"/>
              </a:rPr>
              <a:t>familiar with the menu and restaurant-style and have information on all the</a:t>
            </a:r>
          </a:p>
          <a:p>
            <a:pPr>
              <a:buNone/>
            </a:pPr>
            <a:r>
              <a:rPr lang="en-US" dirty="0" smtClean="0">
                <a:sym typeface="+mn-ea"/>
              </a:rPr>
              <a:t>operations of each and every area. Knowledge about the </a:t>
            </a:r>
            <a:r>
              <a:rPr lang="en-US" dirty="0" err="1" smtClean="0">
                <a:sym typeface="+mn-ea"/>
              </a:rPr>
              <a:t>labour</a:t>
            </a:r>
            <a:r>
              <a:rPr lang="en-US" dirty="0" smtClean="0">
                <a:sym typeface="+mn-ea"/>
              </a:rPr>
              <a:t>, food costs,</a:t>
            </a:r>
          </a:p>
          <a:p>
            <a:pPr>
              <a:buNone/>
            </a:pPr>
            <a:r>
              <a:rPr lang="en-US" dirty="0" smtClean="0">
                <a:sym typeface="+mn-ea"/>
              </a:rPr>
              <a:t>checking for food availability, handling money etc is very important. Shuffling all</a:t>
            </a:r>
          </a:p>
          <a:p>
            <a:pPr>
              <a:buNone/>
            </a:pPr>
            <a:r>
              <a:rPr lang="en-US" dirty="0" smtClean="0">
                <a:sym typeface="+mn-ea"/>
              </a:rPr>
              <a:t>this information every minute is the toughest part in restaurant management.</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77545" y="756920"/>
            <a:ext cx="8596630" cy="5284470"/>
          </a:xfrm>
        </p:spPr>
        <p:txBody>
          <a:bodyPr/>
          <a:lstStyle/>
          <a:p>
            <a:pPr marL="0" indent="0">
              <a:buNone/>
            </a:pPr>
            <a:r>
              <a:rPr lang="en-US" b="1" dirty="0" smtClean="0"/>
              <a:t>Understanding the Cash Flow</a:t>
            </a:r>
          </a:p>
          <a:p>
            <a:endParaRPr lang="en-US" dirty="0" smtClean="0"/>
          </a:p>
          <a:p>
            <a:pPr>
              <a:buNone/>
            </a:pPr>
            <a:r>
              <a:rPr lang="en-US" dirty="0" smtClean="0"/>
              <a:t>Understanding the Cash Flow One of the most crucial aspects of the restaurant</a:t>
            </a:r>
          </a:p>
          <a:p>
            <a:pPr>
              <a:buNone/>
            </a:pPr>
            <a:r>
              <a:rPr lang="en-US" dirty="0" smtClean="0"/>
              <a:t>business is knowing about the cash flow. It is defined as the amount of cash going</a:t>
            </a:r>
          </a:p>
          <a:p>
            <a:pPr>
              <a:buNone/>
            </a:pPr>
            <a:r>
              <a:rPr lang="en-US" dirty="0" smtClean="0"/>
              <a:t>out of business to the amount of cash coming in on a daily, weekly and monthly</a:t>
            </a:r>
          </a:p>
          <a:p>
            <a:pPr>
              <a:buNone/>
            </a:pPr>
            <a:r>
              <a:rPr lang="en-US" dirty="0" smtClean="0"/>
              <a:t>basis. One should understand this basic concept of finances, else you’ll allow</a:t>
            </a:r>
          </a:p>
          <a:p>
            <a:pPr>
              <a:buNone/>
            </a:pPr>
            <a:r>
              <a:rPr lang="en-US" dirty="0" smtClean="0"/>
              <a:t>yourself to be at higher financial risk.</a:t>
            </a:r>
            <a:endParaRPr lang="ru-RU" dirty="0" smtClean="0"/>
          </a:p>
          <a:p>
            <a:pPr>
              <a:buNone/>
            </a:pP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5.3 Hygiene and Grooming</a:t>
            </a:r>
            <a:endParaRPr lang="ru-RU" dirty="0"/>
          </a:p>
        </p:txBody>
      </p:sp>
      <p:sp>
        <p:nvSpPr>
          <p:cNvPr id="3" name="Содержимое 2"/>
          <p:cNvSpPr>
            <a:spLocks noGrp="1"/>
          </p:cNvSpPr>
          <p:nvPr>
            <p:ph idx="1"/>
          </p:nvPr>
        </p:nvSpPr>
        <p:spPr>
          <a:xfrm>
            <a:off x="677545" y="1931035"/>
            <a:ext cx="8596630" cy="4110355"/>
          </a:xfrm>
        </p:spPr>
        <p:txBody>
          <a:bodyPr/>
          <a:lstStyle/>
          <a:p>
            <a:r>
              <a:rPr lang="en-US" dirty="0" smtClean="0"/>
              <a:t>Hygiene means practices that promote personal cleanliness and good health.</a:t>
            </a:r>
          </a:p>
          <a:p>
            <a:r>
              <a:rPr lang="en-US" dirty="0" smtClean="0"/>
              <a:t>grooming means the process of making your appearance neat and attractive.</a:t>
            </a:r>
          </a:p>
          <a:p>
            <a:endParaRPr lang="en-US" dirty="0" smtClean="0"/>
          </a:p>
          <a:p>
            <a:pPr>
              <a:buNone/>
            </a:pPr>
            <a:r>
              <a:rPr lang="en-US" dirty="0" smtClean="0"/>
              <a:t>You are working with the public, careful attention must be given to your personal</a:t>
            </a:r>
          </a:p>
          <a:p>
            <a:pPr>
              <a:buNone/>
            </a:pPr>
            <a:r>
              <a:rPr lang="en-US" dirty="0" smtClean="0"/>
              <a:t>hygiene and grooming.</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5.4 Hygiene and Grooming</a:t>
            </a:r>
            <a:endParaRPr lang="ru-RU" dirty="0"/>
          </a:p>
        </p:txBody>
      </p:sp>
      <p:sp>
        <p:nvSpPr>
          <p:cNvPr id="3" name="Содержимое 2"/>
          <p:cNvSpPr>
            <a:spLocks noGrp="1"/>
          </p:cNvSpPr>
          <p:nvPr>
            <p:ph idx="1"/>
          </p:nvPr>
        </p:nvSpPr>
        <p:spPr>
          <a:xfrm>
            <a:off x="677334" y="1618938"/>
            <a:ext cx="8596668" cy="4422424"/>
          </a:xfrm>
        </p:spPr>
        <p:txBody>
          <a:bodyPr>
            <a:normAutofit fontScale="77500" lnSpcReduction="20000"/>
          </a:bodyPr>
          <a:lstStyle/>
          <a:p>
            <a:r>
              <a:rPr lang="en-US" dirty="0" smtClean="0"/>
              <a:t>Proper Appearance and to look well Physically</a:t>
            </a:r>
          </a:p>
          <a:p>
            <a:endParaRPr lang="en-US" dirty="0" smtClean="0"/>
          </a:p>
          <a:p>
            <a:pPr lvl="1"/>
            <a:r>
              <a:rPr lang="en-US" dirty="0" smtClean="0"/>
              <a:t>Proper amount of rest each night</a:t>
            </a:r>
          </a:p>
          <a:p>
            <a:pPr lvl="1"/>
            <a:r>
              <a:rPr lang="en-US" dirty="0" smtClean="0"/>
              <a:t>Shower Daily</a:t>
            </a:r>
          </a:p>
          <a:p>
            <a:pPr lvl="1"/>
            <a:r>
              <a:rPr lang="en-US" dirty="0" smtClean="0"/>
              <a:t>Apply an antiperspirant to prevent body odors</a:t>
            </a:r>
          </a:p>
          <a:p>
            <a:pPr lvl="1"/>
            <a:r>
              <a:rPr lang="en-US" dirty="0" smtClean="0"/>
              <a:t>Brush your teeth</a:t>
            </a:r>
          </a:p>
          <a:p>
            <a:pPr lvl="1"/>
            <a:r>
              <a:rPr lang="en-US" dirty="0" smtClean="0"/>
              <a:t>Use a mouthwash</a:t>
            </a:r>
          </a:p>
          <a:p>
            <a:pPr lvl="1"/>
            <a:r>
              <a:rPr lang="en-US" dirty="0" smtClean="0"/>
              <a:t>See a dentist twice a year</a:t>
            </a:r>
          </a:p>
          <a:p>
            <a:pPr lvl="1"/>
            <a:r>
              <a:rPr lang="en-US" dirty="0" smtClean="0"/>
              <a:t>Use breath mints or breath sprays at work</a:t>
            </a:r>
          </a:p>
          <a:p>
            <a:pPr lvl="1"/>
            <a:r>
              <a:rPr lang="en-US" dirty="0" smtClean="0"/>
              <a:t>Never smoke or chew gum in front of guests</a:t>
            </a:r>
          </a:p>
          <a:p>
            <a:pPr lvl="1"/>
            <a:r>
              <a:rPr lang="en-US" dirty="0" smtClean="0"/>
              <a:t>Wear your hair in a simple, stylish manner pulled back from your face, and avoid extreme hairstyles</a:t>
            </a:r>
          </a:p>
          <a:p>
            <a:pPr lvl="1"/>
            <a:r>
              <a:rPr lang="en-US" dirty="0" smtClean="0"/>
              <a:t>Be sure your hair is clean and combed</a:t>
            </a:r>
          </a:p>
          <a:p>
            <a:pPr lvl="1"/>
            <a:r>
              <a:rPr lang="en-US" dirty="0" smtClean="0"/>
              <a:t>Use effective hair restraints, such as caps, ponytail bands, headbands, barrettes</a:t>
            </a:r>
          </a:p>
          <a:p>
            <a:pPr lvl="1">
              <a:buNone/>
            </a:pPr>
            <a:endParaRPr lang="en-US" dirty="0" smtClean="0"/>
          </a:p>
          <a:p>
            <a:pPr lvl="1">
              <a:buNone/>
            </a:pPr>
            <a:r>
              <a:rPr lang="en-US" dirty="0" smtClean="0"/>
              <a:t>and other accessories designed to be part of the uniform, to prevent the contamination of food or food contact</a:t>
            </a:r>
          </a:p>
          <a:p>
            <a:pPr lvl="1">
              <a:buNone/>
            </a:pPr>
            <a:r>
              <a:rPr lang="en-US" dirty="0" smtClean="0"/>
              <a:t>surfaces. </a:t>
            </a:r>
            <a:endParaRPr lang="ru-RU" dirty="0" smtClean="0"/>
          </a:p>
          <a:p>
            <a:pPr lvl="1">
              <a:buNone/>
            </a:pPr>
            <a:endParaRPr lang="en-US" dirty="0" smtClean="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3963</Words>
  <Application>Microsoft Office PowerPoint</Application>
  <PresentationFormat>Произвольный</PresentationFormat>
  <Paragraphs>403</Paragraphs>
  <Slides>53</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53</vt:i4>
      </vt:variant>
    </vt:vector>
  </HeadingPairs>
  <TitlesOfParts>
    <vt:vector size="55" baseType="lpstr">
      <vt:lpstr>Facet</vt:lpstr>
      <vt:lpstr>Paintbrush Picture</vt:lpstr>
      <vt:lpstr>5.0 Essentials of Tourism and Hospitality Operation </vt:lpstr>
      <vt:lpstr>5.1 Hotel &amp; Restaurant Management Introduction</vt:lpstr>
      <vt:lpstr>Слайд 3</vt:lpstr>
      <vt:lpstr>Слайд 4</vt:lpstr>
      <vt:lpstr>5.2 Rule Of Hotel &amp; Restaurant Management</vt:lpstr>
      <vt:lpstr>Слайд 6</vt:lpstr>
      <vt:lpstr>Слайд 7</vt:lpstr>
      <vt:lpstr>5.3 Hygiene and Grooming</vt:lpstr>
      <vt:lpstr>5.4 Hygiene and Grooming</vt:lpstr>
      <vt:lpstr>Слайд 10</vt:lpstr>
      <vt:lpstr>5.5 Catering </vt:lpstr>
      <vt:lpstr>Слайд 12</vt:lpstr>
      <vt:lpstr>Слайд 13</vt:lpstr>
      <vt:lpstr>Слайд 14</vt:lpstr>
      <vt:lpstr>Слайд 15</vt:lpstr>
      <vt:lpstr>Слайд 16</vt:lpstr>
      <vt:lpstr>5.6 Food &amp; Beverages Production  </vt:lpstr>
      <vt:lpstr>Слайд 18</vt:lpstr>
      <vt:lpstr>5.7 Food and Beverages Production </vt:lpstr>
      <vt:lpstr>Food and Beverages Production </vt:lpstr>
      <vt:lpstr>Слайд 21</vt:lpstr>
      <vt:lpstr>5.8 Hotel Costing </vt:lpstr>
      <vt:lpstr>Слайд 23</vt:lpstr>
      <vt:lpstr>Слайд 24</vt:lpstr>
      <vt:lpstr>Слайд 25</vt:lpstr>
      <vt:lpstr>5.9 Introduction to Front Office Operations</vt:lpstr>
      <vt:lpstr>5.10 The role of the front office in the hotel</vt:lpstr>
      <vt:lpstr>Слайд 28</vt:lpstr>
      <vt:lpstr>Слайд 29</vt:lpstr>
      <vt:lpstr>5.11 The Organisation Structure</vt:lpstr>
      <vt:lpstr>The Organisation Structure</vt:lpstr>
      <vt:lpstr>5.12 The Impact Of The Guest Cycle</vt:lpstr>
      <vt:lpstr>The Guest Cycle</vt:lpstr>
      <vt:lpstr>Слайд 34</vt:lpstr>
      <vt:lpstr>Слайд 35</vt:lpstr>
      <vt:lpstr>5.13 Property Management Systems</vt:lpstr>
      <vt:lpstr>5.14 Electronic System Used To Record Reservations</vt:lpstr>
      <vt:lpstr>Слайд 38</vt:lpstr>
      <vt:lpstr>5.15 Manual Systems Used To Record Reservations (Manual Room Status System)</vt:lpstr>
      <vt:lpstr>Слайд 40</vt:lpstr>
      <vt:lpstr>5.16 The Areas in the Hotel that Housekeeping Department is Responsible For</vt:lpstr>
      <vt:lpstr>5.17 Cleaning</vt:lpstr>
      <vt:lpstr>5.18 Pest Control</vt:lpstr>
      <vt:lpstr>5.19 Standard Operating Procedures</vt:lpstr>
      <vt:lpstr>Слайд 45</vt:lpstr>
      <vt:lpstr>Слайд 46</vt:lpstr>
      <vt:lpstr>5.20 Linen and Laundry</vt:lpstr>
      <vt:lpstr>Steps of a Linen Cycle</vt:lpstr>
      <vt:lpstr>Linen and Laundry</vt:lpstr>
      <vt:lpstr>Слайд 50</vt:lpstr>
      <vt:lpstr>Слайд 51</vt:lpstr>
      <vt:lpstr>5.21 Procedures for Recycling</vt:lpstr>
      <vt:lpstr>Waste Disposal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8</cp:revision>
  <dcterms:created xsi:type="dcterms:W3CDTF">2017-03-22T11:34:00Z</dcterms:created>
  <dcterms:modified xsi:type="dcterms:W3CDTF">2017-04-18T10:21:34Z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