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3"/>
  </p:notesMasterIdLst>
  <p:handoutMasterIdLst>
    <p:handoutMasterId r:id="rId104"/>
  </p:handoutMasterIdLst>
  <p:sldIdLst>
    <p:sldId id="256" r:id="rId2"/>
    <p:sldId id="296"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8" r:id="rId23"/>
    <p:sldId id="319" r:id="rId24"/>
    <p:sldId id="320" r:id="rId25"/>
    <p:sldId id="291" r:id="rId26"/>
    <p:sldId id="293" r:id="rId27"/>
    <p:sldId id="294" r:id="rId28"/>
    <p:sldId id="295" r:id="rId29"/>
    <p:sldId id="321" r:id="rId30"/>
    <p:sldId id="322" r:id="rId31"/>
    <p:sldId id="323" r:id="rId32"/>
    <p:sldId id="324" r:id="rId33"/>
    <p:sldId id="325" r:id="rId34"/>
    <p:sldId id="326" r:id="rId35"/>
    <p:sldId id="327" r:id="rId36"/>
    <p:sldId id="328" r:id="rId37"/>
    <p:sldId id="329" r:id="rId38"/>
    <p:sldId id="330" r:id="rId39"/>
    <p:sldId id="331" r:id="rId40"/>
    <p:sldId id="332" r:id="rId41"/>
    <p:sldId id="333" r:id="rId42"/>
    <p:sldId id="334" r:id="rId43"/>
    <p:sldId id="335" r:id="rId44"/>
    <p:sldId id="336" r:id="rId45"/>
    <p:sldId id="337" r:id="rId46"/>
    <p:sldId id="339" r:id="rId47"/>
    <p:sldId id="340" r:id="rId48"/>
    <p:sldId id="341" r:id="rId49"/>
    <p:sldId id="344" r:id="rId50"/>
    <p:sldId id="345" r:id="rId51"/>
    <p:sldId id="346" r:id="rId52"/>
    <p:sldId id="347" r:id="rId53"/>
    <p:sldId id="348" r:id="rId54"/>
    <p:sldId id="349" r:id="rId55"/>
    <p:sldId id="350" r:id="rId56"/>
    <p:sldId id="351" r:id="rId57"/>
    <p:sldId id="355" r:id="rId58"/>
    <p:sldId id="356" r:id="rId59"/>
    <p:sldId id="357" r:id="rId60"/>
    <p:sldId id="358" r:id="rId61"/>
    <p:sldId id="359" r:id="rId62"/>
    <p:sldId id="360" r:id="rId63"/>
    <p:sldId id="361" r:id="rId64"/>
    <p:sldId id="365" r:id="rId65"/>
    <p:sldId id="366" r:id="rId66"/>
    <p:sldId id="367" r:id="rId67"/>
    <p:sldId id="368" r:id="rId68"/>
    <p:sldId id="370" r:id="rId69"/>
    <p:sldId id="371" r:id="rId70"/>
    <p:sldId id="375" r:id="rId71"/>
    <p:sldId id="376" r:id="rId72"/>
    <p:sldId id="378" r:id="rId73"/>
    <p:sldId id="379" r:id="rId74"/>
    <p:sldId id="380" r:id="rId75"/>
    <p:sldId id="381" r:id="rId76"/>
    <p:sldId id="382" r:id="rId77"/>
    <p:sldId id="383" r:id="rId78"/>
    <p:sldId id="384" r:id="rId79"/>
    <p:sldId id="385" r:id="rId80"/>
    <p:sldId id="386" r:id="rId81"/>
    <p:sldId id="388" r:id="rId82"/>
    <p:sldId id="389" r:id="rId83"/>
    <p:sldId id="390" r:id="rId84"/>
    <p:sldId id="391" r:id="rId85"/>
    <p:sldId id="392" r:id="rId86"/>
    <p:sldId id="393" r:id="rId87"/>
    <p:sldId id="394" r:id="rId88"/>
    <p:sldId id="395" r:id="rId89"/>
    <p:sldId id="396" r:id="rId90"/>
    <p:sldId id="397" r:id="rId91"/>
    <p:sldId id="398" r:id="rId92"/>
    <p:sldId id="399" r:id="rId93"/>
    <p:sldId id="400" r:id="rId94"/>
    <p:sldId id="401" r:id="rId95"/>
    <p:sldId id="402" r:id="rId96"/>
    <p:sldId id="403" r:id="rId97"/>
    <p:sldId id="404" r:id="rId98"/>
    <p:sldId id="405" r:id="rId99"/>
    <p:sldId id="406" r:id="rId100"/>
    <p:sldId id="407" r:id="rId101"/>
    <p:sldId id="408" r:id="rId10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9" d="100"/>
          <a:sy n="79" d="100"/>
        </p:scale>
        <p:origin x="-126"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image" Target="../media/image22.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image" Target="../media/image28.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pPr/>
              <a:t>4/17/2017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4/17/2017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CD5C82-C4E8-4D36-8962-D97A2F6EA9F5}" type="datetimeFigureOut">
              <a:rPr lang="en-MY" smtClean="0"/>
              <a:pPr/>
              <a:t>4/17/2017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CD5C82-C4E8-4D36-8962-D97A2F6EA9F5}" type="datetimeFigureOut">
              <a:rPr lang="en-MY" smtClean="0"/>
              <a:pPr/>
              <a:t>4/17/2017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D5C82-C4E8-4D36-8962-D97A2F6EA9F5}" type="datetimeFigureOut">
              <a:rPr lang="en-MY" smtClean="0"/>
              <a:pPr/>
              <a:t>4/17/2017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D5C82-C4E8-4D36-8962-D97A2F6EA9F5}" type="datetimeFigureOut">
              <a:rPr lang="en-MY" smtClean="0"/>
              <a:pPr/>
              <a:t>4/17/2017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4/17/2017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4/17/2017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D5C82-C4E8-4D36-8962-D97A2F6EA9F5}" type="datetimeFigureOut">
              <a:rPr lang="en-MY" smtClean="0"/>
              <a:pPr/>
              <a:t>4/17/2017</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FE703D-A63B-4F86-AD8C-5A37B8DD3DDC}" type="slidenum">
              <a:rPr lang="en-MY" smtClean="0"/>
              <a:pPr/>
              <a:t>‹#›</a:t>
            </a:fld>
            <a:endParaRPr lang="en-MY"/>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3.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4.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5.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6.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7.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8.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9.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11.v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vmlDrawing" Target="../drawings/vmlDrawing12.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vmlDrawing" Target="../drawings/vmlDrawing13.vml"/><Relationship Id="rId4" Type="http://schemas.openxmlformats.org/officeDocument/2006/relationships/oleObject" Target="../embeddings/oleObject1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4.xml"/><Relationship Id="rId1" Type="http://schemas.openxmlformats.org/officeDocument/2006/relationships/vmlDrawing" Target="../drawings/vmlDrawing14.v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4.xml"/><Relationship Id="rId1" Type="http://schemas.openxmlformats.org/officeDocument/2006/relationships/vmlDrawing" Target="../drawings/vmlDrawing15.v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16.vml"/><Relationship Id="rId4" Type="http://schemas.openxmlformats.org/officeDocument/2006/relationships/oleObject" Target="../embeddings/oleObject19.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4.xml"/><Relationship Id="rId1" Type="http://schemas.openxmlformats.org/officeDocument/2006/relationships/vmlDrawing" Target="../drawings/vmlDrawing17.v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4.xml"/><Relationship Id="rId1" Type="http://schemas.openxmlformats.org/officeDocument/2006/relationships/vmlDrawing" Target="../drawings/vmlDrawing18.v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4.xml"/><Relationship Id="rId1" Type="http://schemas.openxmlformats.org/officeDocument/2006/relationships/vmlDrawing" Target="../drawings/vmlDrawing19.vml"/><Relationship Id="rId4" Type="http://schemas.openxmlformats.org/officeDocument/2006/relationships/oleObject" Target="../embeddings/oleObject23.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4.xml"/><Relationship Id="rId1" Type="http://schemas.openxmlformats.org/officeDocument/2006/relationships/vmlDrawing" Target="../drawings/vmlDrawing20.vml"/><Relationship Id="rId4" Type="http://schemas.openxmlformats.org/officeDocument/2006/relationships/oleObject" Target="../embeddings/oleObject25.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4.xml"/><Relationship Id="rId1" Type="http://schemas.openxmlformats.org/officeDocument/2006/relationships/vmlDrawing" Target="../drawings/vmlDrawing22.v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4.xml"/><Relationship Id="rId1" Type="http://schemas.openxmlformats.org/officeDocument/2006/relationships/vmlDrawing" Target="../drawings/vmlDrawing23.vml"/><Relationship Id="rId4" Type="http://schemas.openxmlformats.org/officeDocument/2006/relationships/oleObject" Target="../embeddings/oleObject29.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4.xml"/><Relationship Id="rId1" Type="http://schemas.openxmlformats.org/officeDocument/2006/relationships/vmlDrawing" Target="../drawings/vmlDrawing24.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4.xml"/><Relationship Id="rId1" Type="http://schemas.openxmlformats.org/officeDocument/2006/relationships/vmlDrawing" Target="../drawings/vmlDrawing25.v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4.xml"/><Relationship Id="rId1" Type="http://schemas.openxmlformats.org/officeDocument/2006/relationships/vmlDrawing" Target="../drawings/vmlDrawing26.v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4.xml"/><Relationship Id="rId1" Type="http://schemas.openxmlformats.org/officeDocument/2006/relationships/vmlDrawing" Target="../drawings/vmlDrawing27.v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4.xml"/><Relationship Id="rId1" Type="http://schemas.openxmlformats.org/officeDocument/2006/relationships/vmlDrawing" Target="../drawings/vmlDrawing28.v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4.xml"/><Relationship Id="rId1" Type="http://schemas.openxmlformats.org/officeDocument/2006/relationships/vmlDrawing" Target="../drawings/vmlDrawing29.v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4.xml"/><Relationship Id="rId1" Type="http://schemas.openxmlformats.org/officeDocument/2006/relationships/vmlDrawing" Target="../drawings/vmlDrawing30.v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4.xml"/><Relationship Id="rId1" Type="http://schemas.openxmlformats.org/officeDocument/2006/relationships/vmlDrawing" Target="../drawings/vmlDrawing31.v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MY" dirty="0"/>
              <a:t>Business Accounting </a:t>
            </a:r>
          </a:p>
        </p:txBody>
      </p:sp>
      <p:sp>
        <p:nvSpPr>
          <p:cNvPr id="3" name="Subtitle 2"/>
          <p:cNvSpPr>
            <a:spLocks noGrp="1"/>
          </p:cNvSpPr>
          <p:nvPr>
            <p:ph type="subTitle" idx="1"/>
          </p:nvPr>
        </p:nvSpPr>
        <p:spPr/>
        <p:txBody>
          <a:bodyPr/>
          <a:lstStyle/>
          <a:p>
            <a:r>
              <a:rPr lang="en-US" altLang="en-MY"/>
              <a:t>Executive Diploma in Business Management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.5 </a:t>
            </a:r>
            <a:r>
              <a:rPr lang="en-US" dirty="0"/>
              <a:t>The accounting equation</a:t>
            </a:r>
          </a:p>
        </p:txBody>
      </p:sp>
      <p:sp>
        <p:nvSpPr>
          <p:cNvPr id="3" name="Content Placeholder 2"/>
          <p:cNvSpPr>
            <a:spLocks noGrp="1"/>
          </p:cNvSpPr>
          <p:nvPr>
            <p:ph sz="half" idx="1"/>
          </p:nvPr>
        </p:nvSpPr>
        <p:spPr>
          <a:xfrm>
            <a:off x="677545" y="1535430"/>
            <a:ext cx="8259445" cy="4505960"/>
          </a:xfrm>
        </p:spPr>
        <p:txBody>
          <a:bodyPr/>
          <a:lstStyle/>
          <a:p>
            <a:pPr marL="0" indent="0">
              <a:buNone/>
            </a:pPr>
            <a:r>
              <a:rPr lang="en-US"/>
              <a:t>By adding up what the accounting records say belongs to a business and deducting what they say the business owes, you can identify what a business is worth according to those accounting records. The whole of financial accounting is based upon this very simple idea. </a:t>
            </a:r>
          </a:p>
          <a:p>
            <a:pPr marL="0" indent="0">
              <a:buNone/>
            </a:pPr>
            <a:r>
              <a:rPr lang="en-US"/>
              <a:t>It is known as the accounting equation. It can be explained by saying that if a business is to be set up and start trading, it will need resources. Let's assume first that it is the owner of the business who has supplied all of the resources. This can be shown as:</a:t>
            </a:r>
          </a:p>
          <a:p>
            <a:pPr marL="0" indent="0">
              <a:buNone/>
            </a:pPr>
            <a:endParaRPr lang="en-US"/>
          </a:p>
          <a:p>
            <a:pPr marL="0" indent="0">
              <a:buNone/>
            </a:pPr>
            <a:endParaRPr lang="en-US"/>
          </a:p>
        </p:txBody>
      </p:sp>
      <p:graphicFrame>
        <p:nvGraphicFramePr>
          <p:cNvPr id="4" name="Content Placeholder 3"/>
          <p:cNvGraphicFramePr>
            <a:graphicFrameLocks/>
          </p:cNvGraphicFramePr>
          <p:nvPr>
            <p:ph sz="half" idx="2"/>
          </p:nvPr>
        </p:nvGraphicFramePr>
        <p:xfrm>
          <a:off x="1504950" y="4269105"/>
          <a:ext cx="5511800" cy="762000"/>
        </p:xfrm>
        <a:graphic>
          <a:graphicData uri="http://schemas.openxmlformats.org/presentationml/2006/ole">
            <p:oleObj spid="_x0000_s1025" r:id="rId3" imgW="3866667" imgH="276117" progId="PBrush">
              <p:embed/>
            </p:oleObj>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561975"/>
            <a:ext cx="8218170" cy="5479415"/>
          </a:xfrm>
        </p:spPr>
        <p:txBody>
          <a:bodyPr/>
          <a:lstStyle/>
          <a:p>
            <a:pPr marL="0" indent="0">
              <a:buNone/>
            </a:pPr>
            <a:r>
              <a:rPr lang="en-US" b="1"/>
              <a:t>Benefits of electronic transmission of funds</a:t>
            </a:r>
          </a:p>
          <a:p>
            <a:pPr marL="0" indent="0">
              <a:buNone/>
            </a:pPr>
            <a:r>
              <a:rPr lang="en-US"/>
              <a:t>Of course, if electronic submission of documents is a recent phenomenon, electronic transmission of funds has been around a good deal longer. Among the benefits attributed to it and again, potentially, to a computerised AIS are:</a:t>
            </a:r>
          </a:p>
          <a:p>
            <a:pPr marL="285750" indent="-285750"/>
            <a:r>
              <a:rPr lang="en-US"/>
              <a:t>certainty of payment on a specific date;</a:t>
            </a:r>
          </a:p>
          <a:p>
            <a:pPr marL="285750" indent="-285750"/>
            <a:r>
              <a:rPr lang="en-US"/>
              <a:t>certainty that exactly the amount due to be paid is paid;</a:t>
            </a:r>
          </a:p>
          <a:p>
            <a:pPr marL="285750" indent="-285750"/>
            <a:r>
              <a:rPr lang="en-US"/>
              <a:t>immediate acknowledgement of receipt;</a:t>
            </a:r>
          </a:p>
          <a:p>
            <a:pPr marL="285750" indent="-285750"/>
            <a:r>
              <a:rPr lang="en-US"/>
              <a:t>lower administration costs;</a:t>
            </a:r>
          </a:p>
          <a:p>
            <a:pPr marL="285750" indent="-285750"/>
            <a:r>
              <a:rPr lang="en-US"/>
              <a:t>lower bank charges;</a:t>
            </a:r>
          </a:p>
          <a:p>
            <a:pPr marL="285750" indent="-285750"/>
            <a:r>
              <a:rPr lang="en-US"/>
              <a:t>greater security</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505460"/>
            <a:ext cx="8398510" cy="5535930"/>
          </a:xfrm>
        </p:spPr>
        <p:txBody>
          <a:bodyPr>
            <a:normAutofit/>
          </a:bodyPr>
          <a:lstStyle/>
          <a:p>
            <a:pPr marL="0" indent="0">
              <a:buNone/>
            </a:pPr>
            <a:r>
              <a:rPr lang="en-US" b="1" dirty="0"/>
              <a:t>Benefits of linking AISs</a:t>
            </a:r>
          </a:p>
          <a:p>
            <a:pPr marL="0" indent="0">
              <a:buNone/>
            </a:pPr>
            <a:r>
              <a:rPr lang="en-US" dirty="0"/>
              <a:t>Another significant recent change brought about by </a:t>
            </a:r>
            <a:r>
              <a:rPr lang="en-US" dirty="0" err="1"/>
              <a:t>computerisation</a:t>
            </a:r>
            <a:r>
              <a:rPr lang="en-US" dirty="0"/>
              <a:t> of AISs is the growth in electronic data exchange between supplier and customer. Some very large companies now insist that their suppliers link their stock systems to the customer’s AIS. The customer can then interrogate the stock records of the supplier to see if items are available and place orders directly into the supplier’s AIS without any need for physical transmission of an order document. This has helped the growth of just-in-time stock keeping by customers who, rather than holding their own stock, simply order it from their suppliers when required. Among the benefits attributed to linking AISs and again, potentially, to a </a:t>
            </a:r>
            <a:r>
              <a:rPr lang="en-US" dirty="0" err="1"/>
              <a:t>computerised</a:t>
            </a:r>
            <a:r>
              <a:rPr lang="en-US" dirty="0"/>
              <a:t> AIS are:</a:t>
            </a:r>
          </a:p>
          <a:p>
            <a:pPr marL="285750" indent="-285750"/>
            <a:r>
              <a:rPr lang="en-US" dirty="0"/>
              <a:t>speed;</a:t>
            </a:r>
          </a:p>
          <a:p>
            <a:pPr marL="285750" indent="-285750"/>
            <a:r>
              <a:rPr lang="en-US" dirty="0"/>
              <a:t>lower administration costs;</a:t>
            </a:r>
          </a:p>
          <a:p>
            <a:pPr marL="285750" indent="-285750"/>
            <a:r>
              <a:rPr lang="en-US" dirty="0"/>
              <a:t>greater awareness of the current position;</a:t>
            </a:r>
          </a:p>
          <a:p>
            <a:pPr marL="285750" indent="-285750"/>
            <a:r>
              <a:rPr lang="en-US" dirty="0"/>
              <a:t>improved control of related risks;</a:t>
            </a:r>
          </a:p>
          <a:p>
            <a:pPr marL="285750" indent="-285750"/>
            <a:r>
              <a:rPr lang="en-US" dirty="0"/>
              <a:t>greater security of a continuing relationship between the parties.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1804737"/>
            <a:ext cx="8596630" cy="4236653"/>
          </a:xfrm>
        </p:spPr>
        <p:txBody>
          <a:bodyPr>
            <a:normAutofit fontScale="82500" lnSpcReduction="20000"/>
          </a:bodyPr>
          <a:lstStyle/>
          <a:p>
            <a:pPr marL="0" indent="0">
              <a:buNone/>
            </a:pPr>
            <a:r>
              <a:rPr lang="en-US" dirty="0"/>
              <a:t>In accounting, special terms are used to describe many things. The amount of the resources supplied by the owner is called capital. The actual resources that are then in the business are called assets. This means that when the owner has supplied all of the resources, the accounting equation can be shown as:</a:t>
            </a:r>
          </a:p>
          <a:p>
            <a:pPr marL="0" indent="0">
              <a:buNone/>
            </a:pPr>
            <a:r>
              <a:rPr lang="en-US" dirty="0"/>
              <a:t>					       </a:t>
            </a:r>
            <a:r>
              <a:rPr lang="en-US" sz="3600" dirty="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CAPITAL </a:t>
            </a:r>
          </a:p>
          <a:p>
            <a:pPr marL="0" indent="0">
              <a:buNone/>
            </a:pPr>
            <a:r>
              <a:rPr lang="en-US" dirty="0"/>
              <a:t>Usually, however, people other than the owner have supplied some of the assets. Liabilities is the name given to the amounts owing to these people for these assets. The accounting equation has now changed to:</a:t>
            </a:r>
          </a:p>
          <a:p>
            <a:pPr marL="0" indent="0">
              <a:buNone/>
            </a:pPr>
            <a:endParaRPr lang="en-US" dirty="0"/>
          </a:p>
          <a:p>
            <a:pPr marL="0" indent="0">
              <a:buNone/>
            </a:pPr>
            <a:r>
              <a:rPr lang="en-US" sz="3600" dirty="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CAPITAL = ASSEST - LIABILITIES </a:t>
            </a:r>
          </a:p>
          <a:p>
            <a:pPr marL="0" indent="0">
              <a:buNone/>
            </a:pPr>
            <a:endParaRPr lang="en-US" sz="3600" dirty="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marL="0" indent="0">
              <a:buNone/>
            </a:pPr>
            <a:r>
              <a:rPr lang="en-US" dirty="0"/>
              <a:t>This is the most common way in which the accounting equation is presented. It can be seen that the two sides of the equation will have the same totals. This is because we are dealing </a:t>
            </a:r>
            <a:r>
              <a:rPr lang="en-US" dirty="0" err="1"/>
              <a:t>withthe</a:t>
            </a:r>
            <a:r>
              <a:rPr lang="en-US" dirty="0"/>
              <a:t> same thing from two different points of view – the value of the owners investment in the business and the value of what is owned by the owners.</a:t>
            </a:r>
          </a:p>
        </p:txBody>
      </p:sp>
      <p:sp>
        <p:nvSpPr>
          <p:cNvPr id="4" name="Title 1"/>
          <p:cNvSpPr>
            <a:spLocks noGrp="1"/>
          </p:cNvSpPr>
          <p:nvPr>
            <p:ph type="title"/>
          </p:nvPr>
        </p:nvSpPr>
        <p:spPr>
          <a:xfrm>
            <a:off x="677334" y="609600"/>
            <a:ext cx="8596668" cy="1320800"/>
          </a:xfrm>
        </p:spPr>
        <p:txBody>
          <a:bodyPr/>
          <a:lstStyle/>
          <a:p>
            <a:r>
              <a:rPr lang="en-US" dirty="0" smtClean="0"/>
              <a:t>The </a:t>
            </a:r>
            <a:r>
              <a:rPr lang="en-US" dirty="0"/>
              <a:t>accounting equation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262255"/>
            <a:ext cx="9181465" cy="1668145"/>
          </a:xfrm>
        </p:spPr>
        <p:txBody>
          <a:bodyPr>
            <a:normAutofit fontScale="90000"/>
          </a:bodyPr>
          <a:lstStyle/>
          <a:p>
            <a:r>
              <a:rPr lang="en-US" dirty="0"/>
              <a:t>What piece of useful information that is available from these three items is not</a:t>
            </a:r>
            <a:br>
              <a:rPr lang="en-US" dirty="0"/>
            </a:br>
            <a:r>
              <a:rPr lang="en-US" dirty="0"/>
              <a:t>directly shown by this equation?</a:t>
            </a:r>
          </a:p>
        </p:txBody>
      </p:sp>
      <p:sp>
        <p:nvSpPr>
          <p:cNvPr id="3" name="Content Placeholder 2"/>
          <p:cNvSpPr>
            <a:spLocks noGrp="1"/>
          </p:cNvSpPr>
          <p:nvPr>
            <p:ph idx="1"/>
          </p:nvPr>
        </p:nvSpPr>
        <p:spPr>
          <a:xfrm>
            <a:off x="677545" y="2160905"/>
            <a:ext cx="9500870" cy="3880485"/>
          </a:xfrm>
        </p:spPr>
        <p:txBody>
          <a:bodyPr>
            <a:normAutofit lnSpcReduction="10000"/>
          </a:bodyPr>
          <a:lstStyle/>
          <a:p>
            <a:pPr marL="0" indent="0">
              <a:buNone/>
            </a:pPr>
            <a:r>
              <a:rPr lang="en-US" dirty="0"/>
              <a:t>Unfortunately, with this form of the accounting equation, we can no longer see at a glance what value is represented by the resources in the business. You can see this more clearly if you switch assets and capital around to produce the alternate form of the accounting equation:</a:t>
            </a:r>
          </a:p>
          <a:p>
            <a:pPr marL="0" indent="0">
              <a:buNone/>
            </a:pPr>
            <a:r>
              <a:rPr lang="en-US" sz="3600" dirty="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2800" dirty="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Assets = Capital + Liabilities</a:t>
            </a:r>
          </a:p>
          <a:p>
            <a:pPr marL="0" indent="0">
              <a:buNone/>
            </a:pPr>
            <a:r>
              <a:rPr lang="en-US" dirty="0"/>
              <a:t>   This can then be replaced with words describing the resources of the business:</a:t>
            </a:r>
          </a:p>
          <a:p>
            <a:pPr marL="0" indent="0">
              <a:buNone/>
            </a:pPr>
            <a:endParaRPr lang="en-US" sz="2800" dirty="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marL="0" indent="0">
              <a:buNone/>
            </a:pPr>
            <a:r>
              <a:rPr lang="en-US" sz="2800" dirty="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Resources: what they are = Resources: who supplied them</a:t>
            </a:r>
          </a:p>
          <a:p>
            <a:pPr marL="0" indent="0">
              <a:buNone/>
            </a:pPr>
            <a:r>
              <a:rPr lang="en-US" sz="2800" dirty="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(Assets) 				(Capital + Liabilities)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1937084"/>
            <a:ext cx="8596630" cy="4409106"/>
          </a:xfrm>
        </p:spPr>
        <p:txBody>
          <a:bodyPr>
            <a:normAutofit fontScale="92500"/>
          </a:bodyPr>
          <a:lstStyle/>
          <a:p>
            <a:pPr marL="0" indent="0">
              <a:buNone/>
            </a:pPr>
            <a:r>
              <a:rPr lang="en-US" dirty="0"/>
              <a:t>It is a fact that no matter how you present the accounting equation, the totals of both sides will always equal each other, and that this will always be true no matter how many transactions there may be. The actual assets, capital and liabilities may change, but the total of the assets will always equal the total of capital + liabilities. </a:t>
            </a:r>
          </a:p>
          <a:p>
            <a:pPr marL="0" indent="0">
              <a:buNone/>
            </a:pPr>
            <a:r>
              <a:rPr lang="en-US" dirty="0"/>
              <a:t>Or, reverting to the more common form of the accounting equation, the capital will always equal the assets of the business minus the liabilities. Assets consist of property of all kinds, such as buildings, machinery, stocks of goods and motor vehicles. Other assets include debts owed by customers and the amount of money in the </a:t>
            </a:r>
            <a:r>
              <a:rPr lang="en-US" dirty="0" err="1"/>
              <a:t>organisation’s</a:t>
            </a:r>
            <a:r>
              <a:rPr lang="en-US" dirty="0"/>
              <a:t> bank account.</a:t>
            </a:r>
          </a:p>
          <a:p>
            <a:pPr marL="0" indent="0">
              <a:buNone/>
            </a:pPr>
            <a:r>
              <a:rPr lang="en-US" dirty="0"/>
              <a:t>Liabilities include amounts owed by the business for goods and services supplied to the business and for expenses incurred by the business that have not yet been paid for. They also include funds borrowed by the business.</a:t>
            </a:r>
          </a:p>
          <a:p>
            <a:pPr marL="0" indent="0">
              <a:buNone/>
            </a:pPr>
            <a:r>
              <a:rPr lang="en-US" dirty="0"/>
              <a:t>Capital is often called the owner’s equity or net worth. It comprises the funds invested in the business by the owner plus any profits retained for use in the business less any share of profits paid out of the business to the owner.</a:t>
            </a:r>
          </a:p>
          <a:p>
            <a:pPr marL="0" indent="0">
              <a:buNone/>
            </a:pPr>
            <a:endParaRPr lang="en-US" dirty="0"/>
          </a:p>
        </p:txBody>
      </p:sp>
      <p:sp>
        <p:nvSpPr>
          <p:cNvPr id="4" name="Title 1"/>
          <p:cNvSpPr>
            <a:spLocks noGrp="1"/>
          </p:cNvSpPr>
          <p:nvPr>
            <p:ph type="title"/>
          </p:nvPr>
        </p:nvSpPr>
        <p:spPr>
          <a:xfrm>
            <a:off x="677334" y="609600"/>
            <a:ext cx="8596668" cy="1320800"/>
          </a:xfrm>
        </p:spPr>
        <p:txBody>
          <a:bodyPr/>
          <a:lstStyle/>
          <a:p>
            <a:r>
              <a:rPr lang="en-US" dirty="0" smtClean="0"/>
              <a:t>Accounting </a:t>
            </a:r>
            <a:r>
              <a:rPr lang="en-US" dirty="0"/>
              <a:t>equation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.6 </a:t>
            </a:r>
            <a:r>
              <a:rPr lang="en-US" dirty="0"/>
              <a:t>What else would affect capital?</a:t>
            </a:r>
          </a:p>
        </p:txBody>
      </p:sp>
      <p:sp>
        <p:nvSpPr>
          <p:cNvPr id="3" name="Content Placeholder 2"/>
          <p:cNvSpPr>
            <a:spLocks noGrp="1"/>
          </p:cNvSpPr>
          <p:nvPr>
            <p:ph idx="1"/>
          </p:nvPr>
        </p:nvSpPr>
        <p:spPr>
          <a:xfrm>
            <a:off x="677545" y="1494790"/>
            <a:ext cx="8596630" cy="4546600"/>
          </a:xfrm>
        </p:spPr>
        <p:txBody>
          <a:bodyPr/>
          <a:lstStyle/>
          <a:p>
            <a:pPr marL="0" indent="0">
              <a:buNone/>
            </a:pPr>
            <a:endParaRPr lang="en-US"/>
          </a:p>
          <a:p>
            <a:pPr marL="0" indent="0">
              <a:buNone/>
            </a:pPr>
            <a:r>
              <a:rPr lang="en-US"/>
              <a:t>The accounting equation is expressed in a financial position statement called the balance sheet.</a:t>
            </a:r>
          </a:p>
          <a:p>
            <a:pPr marL="0" indent="0">
              <a:buNone/>
            </a:pPr>
            <a:r>
              <a:rPr lang="en-US"/>
              <a:t>The balance sheet shows the financial position of an organisation at a point in time. In other words, it presents a snapshot of the organisation at the date for which it was prepared. The balance sheet is not the first accounting record to be made, nor the first that you will learn how to do, but it is a convenient place to start to consider accounting. Let’s now look at how a series of transactions affect the balance sheet.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513080"/>
            <a:ext cx="8745855" cy="5297805"/>
          </a:xfrm>
        </p:spPr>
        <p:txBody>
          <a:bodyPr/>
          <a:lstStyle/>
          <a:p>
            <a:pPr marL="0" indent="0">
              <a:buNone/>
            </a:pPr>
            <a:r>
              <a:rPr lang="en-US" b="1"/>
              <a:t>1. The introduction of capital</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b="1"/>
              <a:t>2. The purchase of an asset by cheque</a:t>
            </a:r>
          </a:p>
          <a:p>
            <a:pPr marL="0" indent="0">
              <a:buNone/>
            </a:pPr>
            <a:endParaRPr lang="en-US"/>
          </a:p>
        </p:txBody>
      </p:sp>
      <p:graphicFrame>
        <p:nvGraphicFramePr>
          <p:cNvPr id="4" name="Content Placeholder 3"/>
          <p:cNvGraphicFramePr>
            <a:graphicFrameLocks/>
          </p:cNvGraphicFramePr>
          <p:nvPr>
            <p:ph sz="half" idx="2"/>
          </p:nvPr>
        </p:nvGraphicFramePr>
        <p:xfrm>
          <a:off x="1007745" y="970280"/>
          <a:ext cx="6645275" cy="2192020"/>
        </p:xfrm>
        <a:graphic>
          <a:graphicData uri="http://schemas.openxmlformats.org/presentationml/2006/ole">
            <p:oleObj spid="_x0000_s35842" r:id="rId3" imgW="5714286" imgH="1924319" progId="PBrush">
              <p:embed/>
            </p:oleObj>
          </a:graphicData>
        </a:graphic>
      </p:graphicFrame>
      <p:graphicFrame>
        <p:nvGraphicFramePr>
          <p:cNvPr id="7" name="Object 6"/>
          <p:cNvGraphicFramePr>
            <a:graphicFrameLocks/>
          </p:cNvGraphicFramePr>
          <p:nvPr/>
        </p:nvGraphicFramePr>
        <p:xfrm>
          <a:off x="1132840" y="3893820"/>
          <a:ext cx="6660515" cy="2839720"/>
        </p:xfrm>
        <a:graphic>
          <a:graphicData uri="http://schemas.openxmlformats.org/presentationml/2006/ole">
            <p:oleObj spid="_x0000_s35841" r:id="rId4" imgW="5723810" imgH="2324424" progId="PBrush">
              <p:embed/>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521335"/>
            <a:ext cx="8510270" cy="5520055"/>
          </a:xfrm>
        </p:spPr>
        <p:txBody>
          <a:bodyPr/>
          <a:lstStyle/>
          <a:p>
            <a:pPr marL="0" indent="0">
              <a:buNone/>
            </a:pPr>
            <a:r>
              <a:rPr lang="en-US" b="1"/>
              <a:t>3. The purchase of an asset and the incurring of a liability</a:t>
            </a:r>
          </a:p>
          <a:p>
            <a:pPr marL="0" indent="0">
              <a:buNone/>
            </a:pPr>
            <a:r>
              <a:rPr lang="en-US"/>
              <a:t>On 6 May 20X7, Blake buys some goods for £7,000 from D Smith, and agrees to pay for them some time within the next two weeks. The effect of this is that a new asset, stock of goods, is acquired, and a liability for the goods is created. A person to whom money is owed for goods is known in accounting language as a creditor. The balance sheet becomes:</a:t>
            </a:r>
          </a:p>
          <a:p>
            <a:pPr marL="0" indent="0">
              <a:buNone/>
            </a:pPr>
            <a:endParaRPr lang="en-US"/>
          </a:p>
        </p:txBody>
      </p:sp>
      <p:graphicFrame>
        <p:nvGraphicFramePr>
          <p:cNvPr id="4" name="Content Placeholder 3"/>
          <p:cNvGraphicFramePr>
            <a:graphicFrameLocks/>
          </p:cNvGraphicFramePr>
          <p:nvPr>
            <p:ph sz="half" idx="2"/>
          </p:nvPr>
        </p:nvGraphicFramePr>
        <p:xfrm>
          <a:off x="1069975" y="2661285"/>
          <a:ext cx="7520940" cy="3239135"/>
        </p:xfrm>
        <a:graphic>
          <a:graphicData uri="http://schemas.openxmlformats.org/presentationml/2006/ole">
            <p:oleObj spid="_x0000_s40961" r:id="rId3" imgW="6020640" imgH="2180952" progId="PBrush">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547370"/>
            <a:ext cx="8398510" cy="5494020"/>
          </a:xfrm>
        </p:spPr>
        <p:txBody>
          <a:bodyPr/>
          <a:lstStyle/>
          <a:p>
            <a:pPr marL="0" indent="0">
              <a:buNone/>
            </a:pPr>
            <a:r>
              <a:rPr lang="en-US" b="1"/>
              <a:t>4. Sale of an asset on credit</a:t>
            </a:r>
          </a:p>
          <a:p>
            <a:pPr marL="0" indent="0">
              <a:buNone/>
            </a:pPr>
            <a:endParaRPr lang="en-US" b="1"/>
          </a:p>
        </p:txBody>
      </p:sp>
      <p:graphicFrame>
        <p:nvGraphicFramePr>
          <p:cNvPr id="7" name="Object 6"/>
          <p:cNvGraphicFramePr>
            <a:graphicFrameLocks/>
          </p:cNvGraphicFramePr>
          <p:nvPr/>
        </p:nvGraphicFramePr>
        <p:xfrm>
          <a:off x="1126490" y="1601470"/>
          <a:ext cx="7861935" cy="4114800"/>
        </p:xfrm>
        <a:graphic>
          <a:graphicData uri="http://schemas.openxmlformats.org/presentationml/2006/ole">
            <p:oleObj spid="_x0000_s41985" r:id="rId3" imgW="5742857" imgH="2486372" progId="PBrush">
              <p:embed/>
            </p:oleObj>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617220"/>
            <a:ext cx="8398510" cy="5424170"/>
          </a:xfrm>
        </p:spPr>
        <p:txBody>
          <a:bodyPr/>
          <a:lstStyle/>
          <a:p>
            <a:pPr marL="0" indent="0">
              <a:buNone/>
            </a:pPr>
            <a:r>
              <a:rPr lang="en-US" b="1"/>
              <a:t>5. Sale of an asset for immediate payment</a:t>
            </a:r>
          </a:p>
          <a:p>
            <a:pPr marL="0" indent="0">
              <a:buNone/>
            </a:pPr>
            <a:endParaRPr lang="en-US" b="1"/>
          </a:p>
        </p:txBody>
      </p:sp>
      <p:graphicFrame>
        <p:nvGraphicFramePr>
          <p:cNvPr id="4" name="Content Placeholder 3"/>
          <p:cNvGraphicFramePr>
            <a:graphicFrameLocks/>
          </p:cNvGraphicFramePr>
          <p:nvPr>
            <p:ph sz="half" idx="2"/>
          </p:nvPr>
        </p:nvGraphicFramePr>
        <p:xfrm>
          <a:off x="861060" y="1414145"/>
          <a:ext cx="7828280" cy="4245610"/>
        </p:xfrm>
        <a:graphic>
          <a:graphicData uri="http://schemas.openxmlformats.org/presentationml/2006/ole">
            <p:oleObj spid="_x0000_s43009" r:id="rId3" imgW="5714286" imgH="2476190" progId="PBrush">
              <p:embed/>
            </p:oleObj>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686435"/>
            <a:ext cx="8496300" cy="5354955"/>
          </a:xfrm>
        </p:spPr>
        <p:txBody>
          <a:bodyPr/>
          <a:lstStyle/>
          <a:p>
            <a:pPr marL="0" indent="0">
              <a:buNone/>
            </a:pPr>
            <a:r>
              <a:rPr lang="en-US" b="1"/>
              <a:t>6. The payment of a liability</a:t>
            </a:r>
          </a:p>
          <a:p>
            <a:pPr marL="0" indent="0">
              <a:buNone/>
            </a:pPr>
            <a:endParaRPr lang="en-US" b="1"/>
          </a:p>
          <a:p>
            <a:pPr marL="0" indent="0">
              <a:buNone/>
            </a:pPr>
            <a:endParaRPr lang="en-US" b="1"/>
          </a:p>
        </p:txBody>
      </p:sp>
      <p:graphicFrame>
        <p:nvGraphicFramePr>
          <p:cNvPr id="4" name="Content Placeholder 3"/>
          <p:cNvGraphicFramePr>
            <a:graphicFrameLocks/>
          </p:cNvGraphicFramePr>
          <p:nvPr>
            <p:ph sz="half" idx="2"/>
          </p:nvPr>
        </p:nvGraphicFramePr>
        <p:xfrm>
          <a:off x="1085215" y="1268095"/>
          <a:ext cx="7173595" cy="4773295"/>
        </p:xfrm>
        <a:graphic>
          <a:graphicData uri="http://schemas.openxmlformats.org/presentationml/2006/ole">
            <p:oleObj spid="_x0000_s44033" r:id="rId3" imgW="5772956" imgH="3134162" progId="PBrush">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.1 </a:t>
            </a:r>
            <a:r>
              <a:rPr lang="en-US" dirty="0"/>
              <a:t>What is accounting?</a:t>
            </a:r>
          </a:p>
        </p:txBody>
      </p:sp>
      <p:sp>
        <p:nvSpPr>
          <p:cNvPr id="3" name="Content Placeholder 2"/>
          <p:cNvSpPr>
            <a:spLocks noGrp="1"/>
          </p:cNvSpPr>
          <p:nvPr>
            <p:ph idx="1"/>
          </p:nvPr>
        </p:nvSpPr>
        <p:spPr>
          <a:xfrm>
            <a:off x="677545" y="1450975"/>
            <a:ext cx="8596630" cy="4590415"/>
          </a:xfrm>
        </p:spPr>
        <p:txBody>
          <a:bodyPr/>
          <a:lstStyle/>
          <a:p>
            <a:pPr marL="0" indent="0">
              <a:buNone/>
            </a:pPr>
            <a:r>
              <a:rPr lang="en-US" dirty="0" smtClean="0"/>
              <a:t>Accounting </a:t>
            </a:r>
            <a:r>
              <a:rPr lang="en-US" dirty="0"/>
              <a:t>can be defined as ‘the process of identifying, measuring, and communicating economic information to permit informed </a:t>
            </a:r>
            <a:r>
              <a:rPr lang="en-US" dirty="0" smtClean="0"/>
              <a:t>judgments </a:t>
            </a:r>
            <a:r>
              <a:rPr lang="en-US" dirty="0"/>
              <a:t>and decisions by users of the information’. </a:t>
            </a:r>
            <a:r>
              <a:rPr lang="en-US" dirty="0" err="1"/>
              <a:t>Abit</a:t>
            </a:r>
            <a:r>
              <a:rPr lang="en-US" dirty="0"/>
              <a:t> of a mouthful really, but what it means is that accounting involves deciding what amounts of money are, were, or will be involved in transactions (often buying and selling transactions) and then </a:t>
            </a:r>
            <a:r>
              <a:rPr lang="en-US" dirty="0" smtClean="0"/>
              <a:t>organizing </a:t>
            </a:r>
            <a:r>
              <a:rPr lang="en-US" dirty="0"/>
              <a:t>the information obtained and presenting it in a way that is useful for decision making.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5635" y="547370"/>
            <a:ext cx="8639175" cy="5466080"/>
          </a:xfrm>
        </p:spPr>
        <p:txBody>
          <a:bodyPr/>
          <a:lstStyle/>
          <a:p>
            <a:pPr marL="0" indent="0">
              <a:buNone/>
            </a:pPr>
            <a:r>
              <a:rPr lang="en-US" b="1"/>
              <a:t>7. Collection of an asset</a:t>
            </a:r>
          </a:p>
          <a:p>
            <a:pPr marL="0" indent="0">
              <a:buNone/>
            </a:pPr>
            <a:endParaRPr lang="en-US" b="1"/>
          </a:p>
          <a:p>
            <a:pPr marL="0" indent="0">
              <a:buNone/>
            </a:pPr>
            <a:endParaRPr lang="en-US" b="1"/>
          </a:p>
        </p:txBody>
      </p:sp>
      <p:graphicFrame>
        <p:nvGraphicFramePr>
          <p:cNvPr id="4" name="Content Placeholder 3"/>
          <p:cNvGraphicFramePr>
            <a:graphicFrameLocks/>
          </p:cNvGraphicFramePr>
          <p:nvPr>
            <p:ph sz="half" idx="2"/>
          </p:nvPr>
        </p:nvGraphicFramePr>
        <p:xfrm>
          <a:off x="1042670" y="1247140"/>
          <a:ext cx="7828280" cy="4580255"/>
        </p:xfrm>
        <a:graphic>
          <a:graphicData uri="http://schemas.openxmlformats.org/presentationml/2006/ole">
            <p:oleObj spid="_x0000_s45057" r:id="rId3" imgW="5915851" imgH="2838846" progId="PBrush">
              <p:embed/>
            </p:oleObj>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1632"/>
            <a:ext cx="8596668" cy="1320800"/>
          </a:xfrm>
        </p:spPr>
        <p:txBody>
          <a:bodyPr/>
          <a:lstStyle/>
          <a:p>
            <a:r>
              <a:rPr lang="en-US" dirty="0" smtClean="0"/>
              <a:t>3.7 Equality </a:t>
            </a:r>
            <a:r>
              <a:rPr lang="en-US" dirty="0"/>
              <a:t>of the accounting equation</a:t>
            </a:r>
          </a:p>
        </p:txBody>
      </p:sp>
      <p:sp>
        <p:nvSpPr>
          <p:cNvPr id="3" name="Content Placeholder 2"/>
          <p:cNvSpPr>
            <a:spLocks noGrp="1"/>
          </p:cNvSpPr>
          <p:nvPr>
            <p:ph idx="1"/>
          </p:nvPr>
        </p:nvSpPr>
        <p:spPr>
          <a:xfrm>
            <a:off x="677545" y="1464945"/>
            <a:ext cx="8596630" cy="5160645"/>
          </a:xfrm>
        </p:spPr>
        <p:txBody>
          <a:bodyPr/>
          <a:lstStyle/>
          <a:p>
            <a:pPr marL="0" indent="0">
              <a:buNone/>
            </a:pPr>
            <a:endParaRPr lang="en-US"/>
          </a:p>
          <a:p>
            <a:pPr marL="0" indent="0">
              <a:buNone/>
            </a:pPr>
            <a:r>
              <a:rPr lang="en-US"/>
              <a:t>It can be seen that every transaction has affected two items. Sometimes it has changed two assets by reducing one and increasing the other. In other cases, the effect has been different. However, in each case other than the very first (when the business was started by the owner injecting some cash into it), no change was made to the total of either section of the balance sheet and the equality between their two totals has been maintained. The accounting equation has held true throughout the example, and it always will. The effect of each of these seven accounting transactions upon the two sections of the balance sheet is shown below:</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2286000"/>
            <a:ext cx="8982710" cy="3755390"/>
          </a:xfrm>
        </p:spPr>
        <p:txBody>
          <a:bodyPr>
            <a:normAutofit fontScale="850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These are not the only types of accounting transactions that can take place. Two other examples arise when the owner withdraws resources from the business for his or her own use; and where the owner pays a business expense personally.</a:t>
            </a:r>
          </a:p>
        </p:txBody>
      </p:sp>
      <p:graphicFrame>
        <p:nvGraphicFramePr>
          <p:cNvPr id="6" name="Content Placeholder 5"/>
          <p:cNvGraphicFramePr>
            <a:graphicFrameLocks/>
          </p:cNvGraphicFramePr>
          <p:nvPr>
            <p:ph sz="half" idx="2"/>
          </p:nvPr>
        </p:nvGraphicFramePr>
        <p:xfrm>
          <a:off x="986155" y="1169529"/>
          <a:ext cx="7745730" cy="4030345"/>
        </p:xfrm>
        <a:graphic>
          <a:graphicData uri="http://schemas.openxmlformats.org/presentationml/2006/ole">
            <p:oleObj spid="_x0000_s46081" r:id="rId3" imgW="5582429" imgH="3095238" progId="PBrush">
              <p:embed/>
            </p:oleObj>
          </a:graphicData>
        </a:graphic>
      </p:graphicFrame>
      <p:sp>
        <p:nvSpPr>
          <p:cNvPr id="4" name="Title 1"/>
          <p:cNvSpPr>
            <a:spLocks noGrp="1"/>
          </p:cNvSpPr>
          <p:nvPr>
            <p:ph type="title"/>
          </p:nvPr>
        </p:nvSpPr>
        <p:spPr>
          <a:xfrm>
            <a:off x="677334" y="405056"/>
            <a:ext cx="8596668" cy="1320800"/>
          </a:xfrm>
        </p:spPr>
        <p:txBody>
          <a:bodyPr/>
          <a:lstStyle/>
          <a:p>
            <a:r>
              <a:rPr lang="en-US" dirty="0" smtClean="0"/>
              <a:t>Equality </a:t>
            </a:r>
            <a:r>
              <a:rPr lang="en-US" dirty="0"/>
              <a:t>of the accounting equation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63575" y="1191120"/>
            <a:ext cx="8412480" cy="4693853"/>
          </a:xfrm>
        </p:spPr>
        <p:txBody>
          <a:bodyPr/>
          <a:lstStyle/>
          <a:p>
            <a:pPr marL="0" indent="0">
              <a:buNone/>
            </a:pPr>
            <a:r>
              <a:rPr lang="en-US" dirty="0"/>
              <a:t>A summary of the effect upon assets, liabilities and capital of each type of transaction you've been introduced to so far is shown below:</a:t>
            </a:r>
          </a:p>
        </p:txBody>
      </p:sp>
      <p:graphicFrame>
        <p:nvGraphicFramePr>
          <p:cNvPr id="4" name="Content Placeholder 3"/>
          <p:cNvGraphicFramePr>
            <a:graphicFrameLocks/>
          </p:cNvGraphicFramePr>
          <p:nvPr>
            <p:ph sz="half" idx="2"/>
          </p:nvPr>
        </p:nvGraphicFramePr>
        <p:xfrm>
          <a:off x="1139190" y="1916413"/>
          <a:ext cx="7063105" cy="4594860"/>
        </p:xfrm>
        <a:graphic>
          <a:graphicData uri="http://schemas.openxmlformats.org/presentationml/2006/ole">
            <p:oleObj spid="_x0000_s48129" r:id="rId3" imgW="5582429" imgH="3952381" progId="PBrush">
              <p:embed/>
            </p:oleObj>
          </a:graphicData>
        </a:graphic>
      </p:graphicFrame>
      <p:sp>
        <p:nvSpPr>
          <p:cNvPr id="5" name="Title 1"/>
          <p:cNvSpPr>
            <a:spLocks noGrp="1"/>
          </p:cNvSpPr>
          <p:nvPr>
            <p:ph type="title"/>
          </p:nvPr>
        </p:nvSpPr>
        <p:spPr>
          <a:xfrm>
            <a:off x="677334" y="405056"/>
            <a:ext cx="8596668" cy="1320800"/>
          </a:xfrm>
        </p:spPr>
        <p:txBody>
          <a:bodyPr/>
          <a:lstStyle/>
          <a:p>
            <a:r>
              <a:rPr lang="en-US" dirty="0" smtClean="0"/>
              <a:t>Equality </a:t>
            </a:r>
            <a:r>
              <a:rPr lang="en-US" dirty="0"/>
              <a:t>of the accounting equation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401320"/>
            <a:ext cx="8596630" cy="959485"/>
          </a:xfrm>
        </p:spPr>
        <p:txBody>
          <a:bodyPr>
            <a:normAutofit fontScale="90000"/>
          </a:bodyPr>
          <a:lstStyle/>
          <a:p>
            <a:r>
              <a:rPr lang="en-US"/>
              <a:t>More detailed presentation of the balance sheet</a:t>
            </a:r>
          </a:p>
        </p:txBody>
      </p:sp>
      <p:graphicFrame>
        <p:nvGraphicFramePr>
          <p:cNvPr id="4" name="Content Placeholder 3"/>
          <p:cNvGraphicFramePr>
            <a:graphicFrameLocks/>
          </p:cNvGraphicFramePr>
          <p:nvPr>
            <p:ph idx="1"/>
          </p:nvPr>
        </p:nvGraphicFramePr>
        <p:xfrm>
          <a:off x="1097280" y="1360805"/>
          <a:ext cx="7171690" cy="4978400"/>
        </p:xfrm>
        <a:graphic>
          <a:graphicData uri="http://schemas.openxmlformats.org/presentationml/2006/ole">
            <p:oleObj spid="_x0000_s49153" r:id="rId3" imgW="5877745" imgH="5161905" progId="PBrush">
              <p:embed/>
            </p:oleObj>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3.8 </a:t>
            </a:r>
            <a:r>
              <a:rPr lang="en-US" dirty="0"/>
              <a:t>The double entry system</a:t>
            </a:r>
          </a:p>
        </p:txBody>
      </p:sp>
      <p:sp>
        <p:nvSpPr>
          <p:cNvPr id="3" name="Content Placeholder 2"/>
          <p:cNvSpPr>
            <a:spLocks noGrp="1"/>
          </p:cNvSpPr>
          <p:nvPr>
            <p:ph sz="half" idx="1"/>
          </p:nvPr>
        </p:nvSpPr>
        <p:spPr>
          <a:xfrm>
            <a:off x="677545" y="1675130"/>
            <a:ext cx="8037195" cy="4366260"/>
          </a:xfrm>
        </p:spPr>
        <p:txBody>
          <a:bodyPr/>
          <a:lstStyle/>
          <a:p>
            <a:pPr marL="0" indent="0">
              <a:buNone/>
            </a:pPr>
            <a:r>
              <a:rPr lang="en-US" dirty="0"/>
              <a:t>We have seen that every transaction affects two items. We need to show these effects when we first record each transaction. That is, when we enter the data relating to the transaction in the accounting books we need to ensure that the items that were affected by the transaction, and only those items, are shown as having changed. This is the bookkeeping stage of accounting and the process we use is called </a:t>
            </a:r>
            <a:r>
              <a:rPr lang="en-US" b="1" dirty="0"/>
              <a:t>double entry</a:t>
            </a:r>
            <a:r>
              <a:rPr lang="en-US" dirty="0"/>
              <a:t>. You will often hear it referred to as </a:t>
            </a:r>
            <a:r>
              <a:rPr lang="en-US" b="1" dirty="0"/>
              <a:t>double entry</a:t>
            </a:r>
            <a:r>
              <a:rPr lang="en-US" dirty="0"/>
              <a:t> </a:t>
            </a:r>
            <a:r>
              <a:rPr lang="en-US" b="1" dirty="0"/>
              <a:t>bookkeeping</a:t>
            </a:r>
            <a:r>
              <a:rPr lang="en-US" dirty="0"/>
              <a:t>. Either term is correct.</a:t>
            </a:r>
          </a:p>
          <a:p>
            <a:r>
              <a:rPr lang="en-US" dirty="0" smtClean="0"/>
              <a:t>Why do you think it is called ‘double entry’?</a:t>
            </a:r>
          </a:p>
          <a:p>
            <a:pPr lvl="1"/>
            <a:r>
              <a:rPr lang="en-US" dirty="0" smtClean="0"/>
              <a:t>If we want to show the double effect of every transaction when we are doing our bookkeeping, we have to show the effect of each transaction on each of the two items it affects. For each transaction this means that a bookkeeping entry will have to be made to show an increase or decrease of one item, and another entry to show the increase or decrease of the other item. </a:t>
            </a:r>
          </a:p>
          <a:p>
            <a:pPr lvl="1">
              <a:buNone/>
            </a:pPr>
            <a:endParaRPr lang="en-US"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442595"/>
            <a:ext cx="8596630" cy="1487805"/>
          </a:xfrm>
        </p:spPr>
        <p:txBody>
          <a:bodyPr>
            <a:normAutofit fontScale="90000"/>
          </a:bodyPr>
          <a:lstStyle/>
          <a:p>
            <a:r>
              <a:rPr lang="en-US"/>
              <a:t>Why can’t we just adjust the balance sheet and forget about making entries in</a:t>
            </a:r>
            <a:br>
              <a:rPr lang="en-US"/>
            </a:br>
            <a:r>
              <a:rPr lang="en-US"/>
              <a:t>any of the accounting books?</a:t>
            </a:r>
          </a:p>
        </p:txBody>
      </p:sp>
      <p:sp>
        <p:nvSpPr>
          <p:cNvPr id="3" name="Content Placeholder 2"/>
          <p:cNvSpPr>
            <a:spLocks noGrp="1"/>
          </p:cNvSpPr>
          <p:nvPr>
            <p:ph sz="half" idx="1"/>
          </p:nvPr>
        </p:nvSpPr>
        <p:spPr>
          <a:xfrm>
            <a:off x="677545" y="2160905"/>
            <a:ext cx="8037830" cy="3880485"/>
          </a:xfrm>
        </p:spPr>
        <p:txBody>
          <a:bodyPr>
            <a:normAutofit/>
          </a:bodyPr>
          <a:lstStyle/>
          <a:p>
            <a:pPr marL="0" indent="0">
              <a:buNone/>
            </a:pPr>
            <a:r>
              <a:rPr lang="en-US" dirty="0"/>
              <a:t>Instead of constantly drawing up balance sheets after each transaction what we have instead is the ‘double entry’ system. The basis of this system is that the transactions which occur are entered in a set of </a:t>
            </a:r>
            <a:r>
              <a:rPr lang="en-US" b="1" dirty="0"/>
              <a:t>accounts </a:t>
            </a:r>
            <a:r>
              <a:rPr lang="en-US" dirty="0"/>
              <a:t>within the accounting books. An account is a place where all the information referring to a particular asset or liability, or to capital, is recorded. </a:t>
            </a:r>
          </a:p>
          <a:p>
            <a:pPr marL="0" indent="0">
              <a:buNone/>
            </a:pPr>
            <a:endParaRPr lang="en-US" dirty="0"/>
          </a:p>
          <a:p>
            <a:pPr marL="0" indent="0">
              <a:buNone/>
            </a:pPr>
            <a:r>
              <a:rPr lang="en-US" dirty="0"/>
              <a:t>Thus, there will be an account where all the information concerning office equipment will be entered. Similarly, there will be an account for buildings, where all the information concerned with buildings will be shown. This will be extended so that every asset, every liability and capital will each have its own account for transactions involving that item.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386715"/>
            <a:ext cx="8596630" cy="835025"/>
          </a:xfrm>
        </p:spPr>
        <p:txBody>
          <a:bodyPr/>
          <a:lstStyle/>
          <a:p>
            <a:r>
              <a:rPr lang="en-US" dirty="0" smtClean="0"/>
              <a:t>3.9 </a:t>
            </a:r>
            <a:r>
              <a:rPr lang="en-US" dirty="0"/>
              <a:t>The accounts for double entry</a:t>
            </a:r>
          </a:p>
        </p:txBody>
      </p:sp>
      <p:sp>
        <p:nvSpPr>
          <p:cNvPr id="3" name="Content Placeholder 2"/>
          <p:cNvSpPr>
            <a:spLocks noGrp="1"/>
          </p:cNvSpPr>
          <p:nvPr>
            <p:ph sz="half" idx="1"/>
          </p:nvPr>
        </p:nvSpPr>
        <p:spPr>
          <a:xfrm>
            <a:off x="677545" y="1221740"/>
            <a:ext cx="8426450" cy="5097145"/>
          </a:xfrm>
        </p:spPr>
        <p:txBody>
          <a:bodyPr>
            <a:normAutofit fontScale="97500" lnSpcReduction="10000"/>
          </a:bodyPr>
          <a:lstStyle/>
          <a:p>
            <a:pPr marL="0" indent="0">
              <a:buNone/>
            </a:pPr>
            <a:r>
              <a:rPr lang="en-US"/>
              <a:t>Each account should be shown on a separate page in the accounting books. The double entry system divides each page into two halves. The left-hand side of each page is called the debit side, while the right-hand side is called the credit side. The title of each account is written across the top of the account at the centre.This is the layout of a page of an accounts book: </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Many students find it very difficult to make correct entries in the accounts because they forget that debit and credit have special accounting meanings. Don’t fall into that trap. You must not confuse any other meanings you know for these two terms with the accounting ones.</a:t>
            </a:r>
          </a:p>
        </p:txBody>
      </p:sp>
      <p:graphicFrame>
        <p:nvGraphicFramePr>
          <p:cNvPr id="5" name="Content Placeholder 4"/>
          <p:cNvGraphicFramePr>
            <a:graphicFrameLocks/>
          </p:cNvGraphicFramePr>
          <p:nvPr>
            <p:ph sz="half" idx="2"/>
          </p:nvPr>
        </p:nvGraphicFramePr>
        <p:xfrm>
          <a:off x="1053465" y="2580005"/>
          <a:ext cx="7535545" cy="2432050"/>
        </p:xfrm>
        <a:graphic>
          <a:graphicData uri="http://schemas.openxmlformats.org/presentationml/2006/ole">
            <p:oleObj spid="_x0000_s50177" r:id="rId3" imgW="5706272" imgH="2010056" progId="PBrush">
              <p:embed/>
            </p:oleObj>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519430"/>
            <a:ext cx="8415020" cy="6189345"/>
          </a:xfrm>
        </p:spPr>
        <p:txBody>
          <a:bodyPr>
            <a:normAutofit lnSpcReduction="10000"/>
          </a:bodyPr>
          <a:lstStyle/>
          <a:p>
            <a:pPr marL="0" indent="0">
              <a:buNone/>
            </a:pPr>
            <a:r>
              <a:rPr lang="en-US"/>
              <a:t>You describe the entries in the accounts by saying something like ‘debit account “x” with £z and credit account “y” with £z’, inserting the names of the accounts and the actual amount in place of x, y, and z. So, for example, if you paid £10 by cheque for a kettle, you could say ‘debit the kettle account with £10 and credit the bank account with £10’.</a:t>
            </a:r>
          </a:p>
          <a:p>
            <a:pPr marL="0" indent="0">
              <a:buNone/>
            </a:pPr>
            <a:r>
              <a:rPr lang="en-US"/>
              <a:t>To actually make this entry, you enter £10 on the left-hand (i.e. debit) side of the kettle account and on the right-hand (i.e. credit) side of the bank account.</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You learnt in Chapter 1 that transactions increase or decrease assets, liabilities or capital. In terms of the assets, liabilities, and capital:</a:t>
            </a:r>
          </a:p>
          <a:p>
            <a:pPr marL="0" indent="0">
              <a:buNone/>
            </a:pPr>
            <a:endParaRPr lang="en-US"/>
          </a:p>
          <a:p>
            <a:pPr marL="285750" indent="-285750"/>
            <a:r>
              <a:rPr lang="en-US"/>
              <a:t>to increase an asset we make a DEBIT entry</a:t>
            </a:r>
          </a:p>
          <a:p>
            <a:pPr marL="285750" indent="-285750"/>
            <a:r>
              <a:rPr lang="en-US"/>
              <a:t>to decrease an asset we make a CREDIT entry</a:t>
            </a:r>
          </a:p>
          <a:p>
            <a:pPr marL="285750" indent="-285750"/>
            <a:r>
              <a:rPr lang="en-US"/>
              <a:t>to increase a liability/capital account we make a CREDIT entry</a:t>
            </a:r>
          </a:p>
          <a:p>
            <a:pPr marL="285750" indent="-285750"/>
            <a:r>
              <a:rPr lang="en-US"/>
              <a:t>to decrease a liability/capital account we make a DEBIT entry.</a:t>
            </a:r>
          </a:p>
          <a:p>
            <a:pPr marL="0" indent="0">
              <a:buNone/>
            </a:pPr>
            <a:endParaRPr lang="en-US"/>
          </a:p>
        </p:txBody>
      </p:sp>
      <p:graphicFrame>
        <p:nvGraphicFramePr>
          <p:cNvPr id="5" name="Content Placeholder 4"/>
          <p:cNvGraphicFramePr>
            <a:graphicFrameLocks/>
          </p:cNvGraphicFramePr>
          <p:nvPr>
            <p:ph sz="half" idx="2"/>
          </p:nvPr>
        </p:nvGraphicFramePr>
        <p:xfrm>
          <a:off x="1931670" y="2377440"/>
          <a:ext cx="4782185" cy="1054100"/>
        </p:xfrm>
        <a:graphic>
          <a:graphicData uri="http://schemas.openxmlformats.org/presentationml/2006/ole">
            <p:oleObj spid="_x0000_s55297" r:id="rId3" imgW="3820058" imgH="733333" progId="PBrush">
              <p:embed/>
            </p:oleObj>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58520" y="339090"/>
            <a:ext cx="8329295" cy="6161405"/>
          </a:xfrm>
        </p:spPr>
        <p:txBody>
          <a:bodyPr/>
          <a:lstStyle/>
          <a:p>
            <a:pPr marL="0" indent="0">
              <a:buNone/>
            </a:pPr>
            <a:r>
              <a:rPr lang="en-US"/>
              <a:t>Placing these in a table organised by type of item, the double entry rules for bookkeeping are:</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Let’s look once again at the accounting equation:</a:t>
            </a:r>
          </a:p>
          <a:p>
            <a:pPr marL="0" indent="0">
              <a:buNone/>
            </a:pPr>
            <a:endParaRPr lang="en-US"/>
          </a:p>
          <a:p>
            <a:pPr marL="0" indent="0">
              <a:buNone/>
            </a:pPr>
            <a:endParaRPr lang="en-US"/>
          </a:p>
        </p:txBody>
      </p:sp>
      <p:graphicFrame>
        <p:nvGraphicFramePr>
          <p:cNvPr id="5" name="Content Placeholder 4"/>
          <p:cNvGraphicFramePr>
            <a:graphicFrameLocks/>
          </p:cNvGraphicFramePr>
          <p:nvPr>
            <p:ph sz="half" idx="2"/>
          </p:nvPr>
        </p:nvGraphicFramePr>
        <p:xfrm>
          <a:off x="2362835" y="1127125"/>
          <a:ext cx="4881245" cy="2304415"/>
        </p:xfrm>
        <a:graphic>
          <a:graphicData uri="http://schemas.openxmlformats.org/presentationml/2006/ole">
            <p:oleObj spid="_x0000_s56322" r:id="rId3" imgW="2876190" imgH="1523810" progId="PBrush">
              <p:embed/>
            </p:oleObj>
          </a:graphicData>
        </a:graphic>
      </p:graphicFrame>
      <p:graphicFrame>
        <p:nvGraphicFramePr>
          <p:cNvPr id="8" name="Object 7"/>
          <p:cNvGraphicFramePr>
            <a:graphicFrameLocks/>
          </p:cNvGraphicFramePr>
          <p:nvPr/>
        </p:nvGraphicFramePr>
        <p:xfrm>
          <a:off x="2362200" y="4610735"/>
          <a:ext cx="4881880" cy="1573530"/>
        </p:xfrm>
        <a:graphic>
          <a:graphicData uri="http://schemas.openxmlformats.org/presentationml/2006/ole">
            <p:oleObj spid="_x0000_s56321" r:id="rId4" imgW="3704762" imgH="809738" progId="PBrush">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765175"/>
          </a:xfrm>
        </p:spPr>
        <p:txBody>
          <a:bodyPr/>
          <a:lstStyle/>
          <a:p>
            <a:r>
              <a:rPr lang="en-US" dirty="0"/>
              <a:t>3</a:t>
            </a:r>
            <a:r>
              <a:rPr lang="en-US" dirty="0" smtClean="0"/>
              <a:t>.2 </a:t>
            </a:r>
            <a:r>
              <a:rPr lang="en-US" dirty="0"/>
              <a:t>The history of accounting</a:t>
            </a:r>
          </a:p>
        </p:txBody>
      </p:sp>
      <p:sp>
        <p:nvSpPr>
          <p:cNvPr id="3" name="Content Placeholder 2"/>
          <p:cNvSpPr>
            <a:spLocks noGrp="1"/>
          </p:cNvSpPr>
          <p:nvPr>
            <p:ph idx="1"/>
          </p:nvPr>
        </p:nvSpPr>
        <p:spPr>
          <a:xfrm>
            <a:off x="677545" y="1687830"/>
            <a:ext cx="8596630" cy="4826635"/>
          </a:xfrm>
        </p:spPr>
        <p:txBody>
          <a:bodyPr/>
          <a:lstStyle/>
          <a:p>
            <a:pPr marL="0" indent="0">
              <a:buNone/>
            </a:pPr>
            <a:r>
              <a:rPr lang="en-US" dirty="0"/>
              <a:t>Accounting began because people needed to:</a:t>
            </a:r>
          </a:p>
          <a:p>
            <a:r>
              <a:rPr lang="en-US" dirty="0"/>
              <a:t>record business transactions,</a:t>
            </a:r>
          </a:p>
          <a:p>
            <a:r>
              <a:rPr lang="en-US" dirty="0"/>
              <a:t>know if they were being financially successful, and</a:t>
            </a:r>
          </a:p>
          <a:p>
            <a:r>
              <a:rPr lang="en-US" dirty="0"/>
              <a:t>know how much they owned and how much they owed.</a:t>
            </a:r>
          </a:p>
          <a:p>
            <a:pPr marL="0" indent="0">
              <a:buNone/>
            </a:pPr>
            <a:endParaRPr lang="en-US" dirty="0"/>
          </a:p>
          <a:p>
            <a:pPr marL="0" indent="0">
              <a:buNone/>
            </a:pPr>
            <a:r>
              <a:rPr lang="en-US" dirty="0"/>
              <a:t>It is known to have existed in one form or another since at least 3,500 BC (records exist which indicate its use at that time in Mesopotamia). There is also considerable evidence of</a:t>
            </a:r>
          </a:p>
          <a:p>
            <a:pPr marL="0" indent="0">
              <a:buNone/>
            </a:pPr>
            <a:r>
              <a:rPr lang="en-US" dirty="0"/>
              <a:t>accounting being </a:t>
            </a:r>
            <a:r>
              <a:rPr lang="en-US" dirty="0" err="1"/>
              <a:t>practised</a:t>
            </a:r>
            <a:r>
              <a:rPr lang="en-US" dirty="0"/>
              <a:t> in ancient times in Egypt, China, Greece, and Rome. In England, the ‘Pipe </a:t>
            </a:r>
            <a:r>
              <a:rPr lang="en-US" dirty="0" err="1"/>
              <a:t>Roll’,the</a:t>
            </a:r>
            <a:r>
              <a:rPr lang="en-US" dirty="0"/>
              <a:t> oldest surviving accounting record in the English language, contains an annual description of rents, fines and taxes due to the King of England, from 1130 to 1830.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519430"/>
            <a:ext cx="8342630" cy="5521960"/>
          </a:xfrm>
        </p:spPr>
        <p:txBody>
          <a:bodyPr/>
          <a:lstStyle/>
          <a:p>
            <a:pPr marL="0" indent="0">
              <a:buNone/>
            </a:pPr>
            <a:endParaRPr lang="en-US"/>
          </a:p>
          <a:p>
            <a:pPr marL="0" indent="0">
              <a:buNone/>
            </a:pPr>
            <a:r>
              <a:rPr lang="en-US"/>
              <a:t>The double entry rules for liabilities and capital are the same, but they are the opposite of those for assets. Looking at the accounts the rules will appear as:</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In a real business, at least one full page would be taken for each account in the accounting books. However, as we have not enough space in this textbook to put each account on a separate page, we will list the accounts under each other.</a:t>
            </a:r>
          </a:p>
        </p:txBody>
      </p:sp>
      <p:graphicFrame>
        <p:nvGraphicFramePr>
          <p:cNvPr id="5" name="Content Placeholder 4"/>
          <p:cNvGraphicFramePr>
            <a:graphicFrameLocks/>
          </p:cNvGraphicFramePr>
          <p:nvPr>
            <p:ph sz="half" idx="2"/>
          </p:nvPr>
        </p:nvGraphicFramePr>
        <p:xfrm>
          <a:off x="1362710" y="2096770"/>
          <a:ext cx="6270625" cy="1045210"/>
        </p:xfrm>
        <a:graphic>
          <a:graphicData uri="http://schemas.openxmlformats.org/presentationml/2006/ole">
            <p:oleObj spid="_x0000_s57345" r:id="rId3" imgW="4963218" imgH="695238" progId="PBrush">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248285"/>
            <a:ext cx="8596630" cy="681355"/>
          </a:xfrm>
        </p:spPr>
        <p:txBody>
          <a:bodyPr/>
          <a:lstStyle/>
          <a:p>
            <a:r>
              <a:rPr lang="en-US" dirty="0" smtClean="0"/>
              <a:t>3.10 </a:t>
            </a:r>
            <a:r>
              <a:rPr lang="en-US" dirty="0"/>
              <a:t>Worked examples</a:t>
            </a:r>
          </a:p>
        </p:txBody>
      </p:sp>
      <p:sp>
        <p:nvSpPr>
          <p:cNvPr id="3" name="Content Placeholder 2"/>
          <p:cNvSpPr>
            <a:spLocks noGrp="1"/>
          </p:cNvSpPr>
          <p:nvPr>
            <p:ph sz="half" idx="1"/>
          </p:nvPr>
        </p:nvSpPr>
        <p:spPr>
          <a:xfrm>
            <a:off x="677545" y="929640"/>
            <a:ext cx="8596630" cy="5111750"/>
          </a:xfrm>
        </p:spPr>
        <p:txBody>
          <a:bodyPr/>
          <a:lstStyle/>
          <a:p>
            <a:pPr marL="0" indent="0">
              <a:buNone/>
            </a:pPr>
            <a:r>
              <a:rPr lang="en-US"/>
              <a:t>The entry of a few transactions can now be attempted.</a:t>
            </a:r>
          </a:p>
          <a:p>
            <a:pPr marL="0" indent="0">
              <a:buNone/>
            </a:pPr>
            <a:r>
              <a:rPr lang="en-US"/>
              <a:t>1 The owner starts the business with £10,000 in cash on 1 August 20X8.</a:t>
            </a:r>
          </a:p>
          <a:p>
            <a:pPr marL="0" indent="0">
              <a:buNone/>
            </a:pPr>
            <a:r>
              <a:rPr lang="en-US"/>
              <a:t>The effects of this transaction are entered as follows:</a:t>
            </a:r>
          </a:p>
          <a:p>
            <a:pPr marL="0" indent="0">
              <a:buNone/>
            </a:pPr>
            <a:endParaRPr lang="en-US"/>
          </a:p>
          <a:p>
            <a:pPr marL="0" indent="0">
              <a:buNone/>
            </a:pPr>
            <a:endParaRPr lang="en-US"/>
          </a:p>
        </p:txBody>
      </p:sp>
      <p:graphicFrame>
        <p:nvGraphicFramePr>
          <p:cNvPr id="5" name="Content Placeholder 4"/>
          <p:cNvGraphicFramePr>
            <a:graphicFrameLocks/>
          </p:cNvGraphicFramePr>
          <p:nvPr>
            <p:ph sz="half" idx="2"/>
          </p:nvPr>
        </p:nvGraphicFramePr>
        <p:xfrm>
          <a:off x="677545" y="2161540"/>
          <a:ext cx="8276590" cy="4324350"/>
        </p:xfrm>
        <a:graphic>
          <a:graphicData uri="http://schemas.openxmlformats.org/presentationml/2006/ole">
            <p:oleObj spid="_x0000_s58369" r:id="rId3" imgW="5638095" imgH="4590476" progId="PBrush">
              <p:embed/>
            </p:oleObj>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p:cNvGraphicFramePr>
          <p:nvPr>
            <p:ph sz="half" idx="1"/>
          </p:nvPr>
        </p:nvGraphicFramePr>
        <p:xfrm>
          <a:off x="1177290" y="538480"/>
          <a:ext cx="7174865" cy="2551430"/>
        </p:xfrm>
        <a:graphic>
          <a:graphicData uri="http://schemas.openxmlformats.org/presentationml/2006/ole">
            <p:oleObj spid="_x0000_s59394" r:id="rId3" imgW="5687219" imgH="2638095" progId="PBrush">
              <p:embed/>
            </p:oleObj>
          </a:graphicData>
        </a:graphic>
      </p:graphicFrame>
      <p:graphicFrame>
        <p:nvGraphicFramePr>
          <p:cNvPr id="7" name="Content Placeholder 6"/>
          <p:cNvGraphicFramePr>
            <a:graphicFrameLocks/>
          </p:cNvGraphicFramePr>
          <p:nvPr>
            <p:ph sz="half" idx="2"/>
          </p:nvPr>
        </p:nvGraphicFramePr>
        <p:xfrm>
          <a:off x="1111250" y="3174365"/>
          <a:ext cx="7306945" cy="3368675"/>
        </p:xfrm>
        <a:graphic>
          <a:graphicData uri="http://schemas.openxmlformats.org/presentationml/2006/ole">
            <p:oleObj spid="_x0000_s59393" r:id="rId4" imgW="5923810" imgH="3333333" progId="PBrush">
              <p:embed/>
            </p:oleObj>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p:cNvGraphicFramePr>
          <p:nvPr>
            <p:ph sz="half" idx="1"/>
          </p:nvPr>
        </p:nvGraphicFramePr>
        <p:xfrm>
          <a:off x="1177925" y="540987"/>
          <a:ext cx="7035165" cy="5766435"/>
        </p:xfrm>
        <a:graphic>
          <a:graphicData uri="http://schemas.openxmlformats.org/presentationml/2006/ole">
            <p:oleObj spid="_x0000_s60417" r:id="rId3" imgW="5811061" imgH="4780952" progId="PBrush">
              <p:embed/>
            </p:oleObj>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p:cNvGraphicFramePr>
          <p:nvPr>
            <p:ph sz="half" idx="1"/>
          </p:nvPr>
        </p:nvGraphicFramePr>
        <p:xfrm>
          <a:off x="1317625" y="535940"/>
          <a:ext cx="7062470" cy="3513455"/>
        </p:xfrm>
        <a:graphic>
          <a:graphicData uri="http://schemas.openxmlformats.org/presentationml/2006/ole">
            <p:oleObj spid="_x0000_s61441" r:id="rId3" imgW="5723810" imgH="2295238" progId="PBrush">
              <p:embed/>
            </p:oleObj>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457200"/>
            <a:ext cx="8596630" cy="819785"/>
          </a:xfrm>
        </p:spPr>
        <p:txBody>
          <a:bodyPr/>
          <a:lstStyle/>
          <a:p>
            <a:r>
              <a:rPr lang="en-US"/>
              <a:t>A further worked example</a:t>
            </a:r>
          </a:p>
        </p:txBody>
      </p:sp>
      <p:sp>
        <p:nvSpPr>
          <p:cNvPr id="3" name="Content Placeholder 2"/>
          <p:cNvSpPr>
            <a:spLocks noGrp="1"/>
          </p:cNvSpPr>
          <p:nvPr>
            <p:ph sz="half" idx="1"/>
          </p:nvPr>
        </p:nvSpPr>
        <p:spPr>
          <a:xfrm>
            <a:off x="677545" y="1410335"/>
            <a:ext cx="8259445" cy="4631055"/>
          </a:xfrm>
        </p:spPr>
        <p:txBody>
          <a:bodyPr/>
          <a:lstStyle/>
          <a:p>
            <a:pPr marL="0" indent="0">
              <a:buNone/>
            </a:pPr>
            <a:r>
              <a:rPr lang="en-US"/>
              <a:t>Have you noticed how each column of figures is headed by a ‘£’ sign? This is important. You always need to indicate what the figures represent. In this case, it is £s, in other cases you will meet during this book, the figures may be thousands of pounds (represented by ‘£000’) or they could be in a different currency altogether. Always include appropriate column headings. Now you have actually made some entries in accounts, go carefully through the following example. Make certain you can understand every entry and, if you have any problems, reread the first four sections of this chapter until you are confident that you know and understand what you are doing. First, here is a table showing a series of transactions, their effects and the double entry action to take: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p:cNvGraphicFramePr>
            <a:graphicFrameLocks/>
          </p:cNvGraphicFramePr>
          <p:nvPr>
            <p:ph sz="half" idx="1"/>
          </p:nvPr>
        </p:nvGraphicFramePr>
        <p:xfrm>
          <a:off x="357505" y="512445"/>
          <a:ext cx="7186930" cy="2923540"/>
        </p:xfrm>
        <a:graphic>
          <a:graphicData uri="http://schemas.openxmlformats.org/presentationml/2006/ole">
            <p:oleObj spid="_x0000_s62466" r:id="rId3" imgW="5885714" imgH="2561905" progId="PBrush">
              <p:embed/>
            </p:oleObj>
          </a:graphicData>
        </a:graphic>
      </p:graphicFrame>
      <p:graphicFrame>
        <p:nvGraphicFramePr>
          <p:cNvPr id="16" name="Content Placeholder 15"/>
          <p:cNvGraphicFramePr>
            <a:graphicFrameLocks/>
          </p:cNvGraphicFramePr>
          <p:nvPr>
            <p:ph sz="half" idx="2"/>
          </p:nvPr>
        </p:nvGraphicFramePr>
        <p:xfrm>
          <a:off x="1303655" y="3435985"/>
          <a:ext cx="7186295" cy="3241675"/>
        </p:xfrm>
        <a:graphic>
          <a:graphicData uri="http://schemas.openxmlformats.org/presentationml/2006/ole">
            <p:oleObj spid="_x0000_s62465" r:id="rId4" imgW="6020640" imgH="2553056" progId="PBrush">
              <p:embed/>
            </p:oleObj>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p:cNvGraphicFramePr>
          <p:nvPr>
            <p:ph sz="half" idx="1"/>
          </p:nvPr>
        </p:nvGraphicFramePr>
        <p:xfrm>
          <a:off x="1179195" y="545465"/>
          <a:ext cx="6938010" cy="2326640"/>
        </p:xfrm>
        <a:graphic>
          <a:graphicData uri="http://schemas.openxmlformats.org/presentationml/2006/ole">
            <p:oleObj spid="_x0000_s64514" r:id="rId3" imgW="5733333" imgH="2142857" progId="PBrush">
              <p:embed/>
            </p:oleObj>
          </a:graphicData>
        </a:graphic>
      </p:graphicFrame>
      <p:graphicFrame>
        <p:nvGraphicFramePr>
          <p:cNvPr id="8" name="Content Placeholder 7"/>
          <p:cNvGraphicFramePr>
            <a:graphicFrameLocks/>
          </p:cNvGraphicFramePr>
          <p:nvPr>
            <p:ph sz="half" idx="2"/>
          </p:nvPr>
        </p:nvGraphicFramePr>
        <p:xfrm>
          <a:off x="1360170" y="3109595"/>
          <a:ext cx="6757035" cy="3319145"/>
        </p:xfrm>
        <a:graphic>
          <a:graphicData uri="http://schemas.openxmlformats.org/presentationml/2006/ole">
            <p:oleObj spid="_x0000_s64513" r:id="rId4" imgW="5858693" imgH="2933333" progId="PBrush">
              <p:embed/>
            </p:oleObj>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p:cNvGraphicFramePr>
          <p:nvPr>
            <p:ph idx="1"/>
          </p:nvPr>
        </p:nvGraphicFramePr>
        <p:xfrm>
          <a:off x="1061085" y="903605"/>
          <a:ext cx="7816215" cy="4948555"/>
        </p:xfrm>
        <a:graphic>
          <a:graphicData uri="http://schemas.openxmlformats.org/presentationml/2006/ole">
            <p:oleObj spid="_x0000_s65537" r:id="rId3" imgW="5934903" imgH="3304762" progId="PBrush">
              <p:embed/>
            </p:oleObj>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3.11 </a:t>
            </a:r>
            <a:r>
              <a:rPr lang="en-US" dirty="0"/>
              <a:t>Trading Profit And Loss Account</a:t>
            </a:r>
          </a:p>
        </p:txBody>
      </p:sp>
      <p:sp>
        <p:nvSpPr>
          <p:cNvPr id="3" name="Content Placeholder 2"/>
          <p:cNvSpPr>
            <a:spLocks noGrp="1"/>
          </p:cNvSpPr>
          <p:nvPr>
            <p:ph sz="half" idx="1"/>
          </p:nvPr>
        </p:nvSpPr>
        <p:spPr>
          <a:xfrm>
            <a:off x="677545" y="1632585"/>
            <a:ext cx="7856855" cy="4311650"/>
          </a:xfrm>
        </p:spPr>
        <p:txBody>
          <a:bodyPr/>
          <a:lstStyle/>
          <a:p>
            <a:pPr marL="0" indent="0">
              <a:buNone/>
            </a:pPr>
            <a:r>
              <a:rPr lang="en-US" b="1"/>
              <a:t>Introduction</a:t>
            </a:r>
          </a:p>
          <a:p>
            <a:pPr marL="285750" indent="-285750"/>
            <a:r>
              <a:rPr lang="en-US"/>
              <a:t>The Trading, Profit and Loss Account is one of the Final Accounts drawn up by a business, showing trading activities for one year.</a:t>
            </a:r>
          </a:p>
          <a:p>
            <a:pPr marL="285750" indent="-285750"/>
            <a:endParaRPr lang="en-US"/>
          </a:p>
          <a:p>
            <a:pPr marL="285750" indent="-285750"/>
            <a:r>
              <a:rPr lang="en-US"/>
              <a:t>It enables the owner of the business to determine the amount of profit the business is making for one year  </a:t>
            </a:r>
          </a:p>
          <a:p>
            <a:pPr marL="285750" indent="-285750"/>
            <a:endParaRPr lang="en-US"/>
          </a:p>
          <a:p>
            <a:pPr marL="285750" indent="-285750"/>
            <a:r>
              <a:rPr lang="en-US"/>
              <a:t>It has 2 constituent parts : </a:t>
            </a:r>
          </a:p>
          <a:p>
            <a:pPr lvl="1">
              <a:buFont typeface="Wingdings" panose="05000000000000000000" charset="0"/>
              <a:buChar char="Ø"/>
            </a:pPr>
            <a:r>
              <a:rPr lang="en-US"/>
              <a:t>	Trading Account </a:t>
            </a:r>
          </a:p>
          <a:p>
            <a:pPr marL="742950" lvl="1" indent="-285750">
              <a:buFont typeface="Wingdings" panose="05000000000000000000" charset="0"/>
              <a:buChar char="Ø"/>
            </a:pPr>
            <a:r>
              <a:rPr lang="en-US"/>
              <a:t>	Profit and Loss Account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1600186"/>
            <a:ext cx="8596630" cy="4349583"/>
          </a:xfrm>
        </p:spPr>
        <p:txBody>
          <a:bodyPr>
            <a:normAutofit fontScale="85000" lnSpcReduction="20000"/>
          </a:bodyPr>
          <a:lstStyle/>
          <a:p>
            <a:pPr marL="0" indent="0">
              <a:buNone/>
            </a:pPr>
            <a:endParaRPr lang="en-US" dirty="0"/>
          </a:p>
          <a:p>
            <a:pPr marL="0" indent="0">
              <a:buNone/>
            </a:pPr>
            <a:r>
              <a:rPr lang="en-US" dirty="0"/>
              <a:t>However, it was only when </a:t>
            </a:r>
            <a:r>
              <a:rPr lang="en-US" dirty="0" err="1"/>
              <a:t>Paciloi</a:t>
            </a:r>
            <a:r>
              <a:rPr lang="en-US" dirty="0"/>
              <a:t> wrote about it in 1494 or, to be more precise, wrote about a branch of accounting called, ‘bookkeeping’ that accounting began to be </a:t>
            </a:r>
            <a:r>
              <a:rPr lang="en-US" dirty="0" smtClean="0"/>
              <a:t>standardized </a:t>
            </a:r>
            <a:r>
              <a:rPr lang="en-US" dirty="0"/>
              <a:t>and </a:t>
            </a:r>
            <a:r>
              <a:rPr lang="en-US" dirty="0" smtClean="0"/>
              <a:t>recognized </a:t>
            </a:r>
            <a:r>
              <a:rPr lang="en-US" dirty="0"/>
              <a:t>as a process or procedure. </a:t>
            </a:r>
          </a:p>
          <a:p>
            <a:pPr marL="0" indent="0">
              <a:buNone/>
            </a:pPr>
            <a:r>
              <a:rPr lang="en-US" dirty="0"/>
              <a:t>No standard system for maintaining accounting records had been developed before this because the circumstances of the day did not make it practicable for anyone to do so – there was little point, for example, of anyone devising a formal system of accounting if the people who would be required to ‘do’ accounting did not know how to read or write.</a:t>
            </a:r>
          </a:p>
          <a:p>
            <a:pPr marL="0" indent="0">
              <a:buNone/>
            </a:pPr>
            <a:endParaRPr lang="en-US" dirty="0"/>
          </a:p>
          <a:p>
            <a:pPr marL="0" indent="0">
              <a:buNone/>
            </a:pPr>
            <a:r>
              <a:rPr lang="en-US" dirty="0"/>
              <a:t>One accounting scholar (A. C. Littleton) suggested that seven key ingredients which were required before a formal system could be developed existed when </a:t>
            </a:r>
            <a:r>
              <a:rPr lang="en-US" dirty="0" err="1"/>
              <a:t>Pacioli</a:t>
            </a:r>
            <a:r>
              <a:rPr lang="en-US" dirty="0"/>
              <a:t> wrote his treatise:</a:t>
            </a:r>
          </a:p>
          <a:p>
            <a:pPr marL="285750" indent="-285750"/>
            <a:r>
              <a:rPr lang="en-US" b="1" dirty="0"/>
              <a:t>Private property.</a:t>
            </a:r>
            <a:r>
              <a:rPr lang="en-US" dirty="0"/>
              <a:t> The power to change ownership exists and there is a need to record the transaction.</a:t>
            </a:r>
          </a:p>
          <a:p>
            <a:pPr marL="285750" indent="-285750"/>
            <a:r>
              <a:rPr lang="en-US" b="1" dirty="0"/>
              <a:t>Capital.</a:t>
            </a:r>
            <a:r>
              <a:rPr lang="en-US" dirty="0"/>
              <a:t> Wealth is productively employed such that transactions are sufficiently important to make their recording worthwhile and cost-effective.</a:t>
            </a:r>
          </a:p>
          <a:p>
            <a:pPr marL="285750" indent="-285750"/>
            <a:r>
              <a:rPr lang="en-US" b="1" dirty="0"/>
              <a:t>Commerce. </a:t>
            </a:r>
            <a:r>
              <a:rPr lang="en-US" dirty="0"/>
              <a:t>The exchange of goods on a widespread level. The volume of transactions needs to be sufficiently high to motivate someone to devise a formal </a:t>
            </a:r>
            <a:r>
              <a:rPr lang="en-US" dirty="0" smtClean="0"/>
              <a:t>organized </a:t>
            </a:r>
            <a:r>
              <a:rPr lang="en-US" dirty="0"/>
              <a:t>system that could be applied universally to record transactions.</a:t>
            </a:r>
          </a:p>
        </p:txBody>
      </p:sp>
      <p:sp>
        <p:nvSpPr>
          <p:cNvPr id="4" name="Title 1"/>
          <p:cNvSpPr>
            <a:spLocks noGrp="1"/>
          </p:cNvSpPr>
          <p:nvPr>
            <p:ph type="title"/>
          </p:nvPr>
        </p:nvSpPr>
        <p:spPr>
          <a:xfrm>
            <a:off x="677545" y="609600"/>
            <a:ext cx="8596630" cy="765175"/>
          </a:xfrm>
        </p:spPr>
        <p:txBody>
          <a:bodyPr/>
          <a:lstStyle/>
          <a:p>
            <a:r>
              <a:rPr lang="en-US" dirty="0" smtClean="0"/>
              <a:t>The </a:t>
            </a:r>
            <a:r>
              <a:rPr lang="en-US" dirty="0"/>
              <a:t>history of accounting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3.11.1 </a:t>
            </a:r>
            <a:r>
              <a:rPr lang="en-US" dirty="0"/>
              <a:t>Trading Account</a:t>
            </a:r>
          </a:p>
        </p:txBody>
      </p:sp>
      <p:sp>
        <p:nvSpPr>
          <p:cNvPr id="4" name="Content Placeholder 3"/>
          <p:cNvSpPr>
            <a:spLocks noGrp="1"/>
          </p:cNvSpPr>
          <p:nvPr>
            <p:ph sz="half" idx="2"/>
          </p:nvPr>
        </p:nvSpPr>
        <p:spPr>
          <a:xfrm>
            <a:off x="677545" y="1489075"/>
            <a:ext cx="8065135" cy="3880485"/>
          </a:xfrm>
        </p:spPr>
        <p:txBody>
          <a:bodyPr/>
          <a:lstStyle/>
          <a:p>
            <a:r>
              <a:rPr lang="en-US"/>
              <a:t>All information about goods bought, sold and returned has to be gathered together in a statement called a trading account. </a:t>
            </a:r>
          </a:p>
          <a:p>
            <a:endParaRPr lang="en-US"/>
          </a:p>
          <a:p>
            <a:r>
              <a:rPr lang="en-US"/>
              <a:t>You get the information for the Trading Account from your Ledger Accounts (Record of all the day-to-day activities)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792480"/>
          </a:xfrm>
        </p:spPr>
        <p:txBody>
          <a:bodyPr/>
          <a:lstStyle/>
          <a:p>
            <a:r>
              <a:rPr lang="en-US"/>
              <a:t>Trading Account</a:t>
            </a:r>
          </a:p>
        </p:txBody>
      </p:sp>
      <p:graphicFrame>
        <p:nvGraphicFramePr>
          <p:cNvPr id="5" name="Content Placeholder 4"/>
          <p:cNvGraphicFramePr>
            <a:graphicFrameLocks/>
          </p:cNvGraphicFramePr>
          <p:nvPr>
            <p:ph sz="half" idx="1"/>
          </p:nvPr>
        </p:nvGraphicFramePr>
        <p:xfrm>
          <a:off x="1052830" y="1613535"/>
          <a:ext cx="7189470" cy="4250690"/>
        </p:xfrm>
        <a:graphic>
          <a:graphicData uri="http://schemas.openxmlformats.org/presentationml/2006/ole">
            <p:oleObj spid="_x0000_s66561" r:id="rId3" imgW="5334745" imgH="2971429" progId="PBrush">
              <p:embed/>
            </p:oleObj>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3.12 </a:t>
            </a:r>
            <a:r>
              <a:rPr lang="en-US" dirty="0"/>
              <a:t>Profit and Loss Account</a:t>
            </a:r>
          </a:p>
        </p:txBody>
      </p:sp>
      <p:sp>
        <p:nvSpPr>
          <p:cNvPr id="3" name="Content Placeholder 2"/>
          <p:cNvSpPr>
            <a:spLocks noGrp="1"/>
          </p:cNvSpPr>
          <p:nvPr>
            <p:ph sz="half" idx="1"/>
          </p:nvPr>
        </p:nvSpPr>
        <p:spPr>
          <a:xfrm>
            <a:off x="677545" y="2160905"/>
            <a:ext cx="7953375" cy="3880485"/>
          </a:xfrm>
        </p:spPr>
        <p:txBody>
          <a:bodyPr/>
          <a:lstStyle/>
          <a:p>
            <a:r>
              <a:rPr lang="en-US"/>
              <a:t>The Profit and Loss Account is prepared to show the costs that have been incurred throughout the year, for example, Rent, Wages, Lighting and Heating </a:t>
            </a:r>
          </a:p>
          <a:p>
            <a:r>
              <a:rPr lang="en-US"/>
              <a:t>These costs are taken away from the Gross Profit to give the Net Profit for the year </a:t>
            </a:r>
          </a:p>
          <a:p>
            <a:r>
              <a:rPr lang="en-US"/>
              <a:t>Trading and Profit and Loss Accounts are combined Accounts where both the Gross and Net Profits are calculated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3.12.1 </a:t>
            </a:r>
            <a:r>
              <a:rPr lang="en-US" dirty="0"/>
              <a:t>Other Items in the Trading, Profit and Loss Accounts</a:t>
            </a:r>
          </a:p>
        </p:txBody>
      </p:sp>
      <p:sp>
        <p:nvSpPr>
          <p:cNvPr id="3" name="Content Placeholder 2"/>
          <p:cNvSpPr>
            <a:spLocks noGrp="1"/>
          </p:cNvSpPr>
          <p:nvPr>
            <p:ph sz="half" idx="1"/>
          </p:nvPr>
        </p:nvSpPr>
        <p:spPr>
          <a:xfrm>
            <a:off x="677545" y="2160905"/>
            <a:ext cx="8315325" cy="3880485"/>
          </a:xfrm>
        </p:spPr>
        <p:txBody>
          <a:bodyPr/>
          <a:lstStyle/>
          <a:p>
            <a:r>
              <a:rPr lang="en-US"/>
              <a:t>Other Items in the Trading Account </a:t>
            </a:r>
          </a:p>
          <a:p>
            <a:pPr lvl="1"/>
            <a:r>
              <a:rPr lang="en-US"/>
              <a:t>Commission Received </a:t>
            </a:r>
          </a:p>
          <a:p>
            <a:pPr lvl="1"/>
            <a:r>
              <a:rPr lang="en-US"/>
              <a:t>Rent Received </a:t>
            </a:r>
          </a:p>
          <a:p>
            <a:pPr marL="457200" lvl="1" indent="0">
              <a:buNone/>
            </a:pPr>
            <a:r>
              <a:rPr lang="en-US"/>
              <a:t>Add theses figures on to the Gross Profit </a:t>
            </a:r>
          </a:p>
          <a:p>
            <a:endParaRPr lang="en-US"/>
          </a:p>
          <a:p>
            <a:r>
              <a:rPr lang="en-US"/>
              <a:t>Other Expenses </a:t>
            </a:r>
          </a:p>
          <a:p>
            <a:pPr lvl="1"/>
            <a:r>
              <a:rPr lang="en-US"/>
              <a:t>Carriage Out, Cleaning, Interest on Loan, Bank Charges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3.13 </a:t>
            </a:r>
            <a:r>
              <a:rPr lang="en-US" dirty="0">
                <a:sym typeface="+mn-ea"/>
              </a:rPr>
              <a:t>Other Items in the Balance Sheet </a:t>
            </a:r>
            <a:endParaRPr lang="en-US" dirty="0"/>
          </a:p>
        </p:txBody>
      </p:sp>
      <p:sp>
        <p:nvSpPr>
          <p:cNvPr id="3" name="Content Placeholder 2"/>
          <p:cNvSpPr>
            <a:spLocks noGrp="1"/>
          </p:cNvSpPr>
          <p:nvPr>
            <p:ph sz="half" idx="1"/>
          </p:nvPr>
        </p:nvSpPr>
        <p:spPr>
          <a:xfrm>
            <a:off x="677545" y="1646555"/>
            <a:ext cx="8161655" cy="4394835"/>
          </a:xfrm>
        </p:spPr>
        <p:txBody>
          <a:bodyPr/>
          <a:lstStyle/>
          <a:p>
            <a:endParaRPr lang="en-US"/>
          </a:p>
          <a:p>
            <a:r>
              <a:rPr lang="en-US"/>
              <a:t>Other Fixed Asset Items </a:t>
            </a:r>
          </a:p>
          <a:p>
            <a:r>
              <a:rPr lang="en-US"/>
              <a:t>Furniture and Fittings </a:t>
            </a:r>
          </a:p>
          <a:p>
            <a:r>
              <a:rPr lang="en-US"/>
              <a:t>Other Current Asset Items </a:t>
            </a:r>
          </a:p>
          <a:p>
            <a:r>
              <a:rPr lang="en-US"/>
              <a:t>Stock (Make sure that you take the Stock at the end figure) </a:t>
            </a:r>
          </a:p>
          <a:p>
            <a:r>
              <a:rPr lang="en-US"/>
              <a:t>Other Current Liability Items </a:t>
            </a:r>
          </a:p>
          <a:p>
            <a:r>
              <a:rPr lang="en-US"/>
              <a:t>Loans, Bank Overdraft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695325"/>
          </a:xfrm>
        </p:spPr>
        <p:txBody>
          <a:bodyPr/>
          <a:lstStyle/>
          <a:p>
            <a:r>
              <a:rPr lang="en-US" dirty="0" smtClean="0">
                <a:sym typeface="+mn-ea"/>
              </a:rPr>
              <a:t>3.14 </a:t>
            </a:r>
            <a:r>
              <a:rPr lang="en-US" dirty="0">
                <a:sym typeface="+mn-ea"/>
              </a:rPr>
              <a:t>Profit and Loss Account Key Terms</a:t>
            </a:r>
            <a:endParaRPr lang="en-US" dirty="0"/>
          </a:p>
        </p:txBody>
      </p:sp>
      <p:sp>
        <p:nvSpPr>
          <p:cNvPr id="3" name="Content Placeholder 2"/>
          <p:cNvSpPr>
            <a:spLocks noGrp="1"/>
          </p:cNvSpPr>
          <p:nvPr>
            <p:ph sz="half" idx="1"/>
          </p:nvPr>
        </p:nvSpPr>
        <p:spPr>
          <a:xfrm>
            <a:off x="677545" y="1604645"/>
            <a:ext cx="8134985" cy="4436745"/>
          </a:xfrm>
        </p:spPr>
        <p:txBody>
          <a:bodyPr>
            <a:normAutofit/>
          </a:bodyPr>
          <a:lstStyle/>
          <a:p>
            <a:pPr marL="285750" indent="-285750"/>
            <a:r>
              <a:rPr lang="en-US" dirty="0"/>
              <a:t> </a:t>
            </a:r>
            <a:r>
              <a:rPr lang="en-US" b="1" dirty="0"/>
              <a:t>Trading account</a:t>
            </a:r>
            <a:r>
              <a:rPr lang="en-US" dirty="0"/>
              <a:t> – provides summary of business's trading activity during financial year </a:t>
            </a:r>
          </a:p>
          <a:p>
            <a:r>
              <a:rPr lang="en-US" b="1" dirty="0"/>
              <a:t>Sales</a:t>
            </a:r>
            <a:r>
              <a:rPr lang="en-US" dirty="0"/>
              <a:t> – monies received through selling </a:t>
            </a:r>
            <a:r>
              <a:rPr lang="en-US" dirty="0" smtClean="0"/>
              <a:t>goods/services</a:t>
            </a:r>
            <a:endParaRPr lang="en-US" dirty="0"/>
          </a:p>
          <a:p>
            <a:r>
              <a:rPr lang="en-US" b="1" dirty="0"/>
              <a:t>Cost of sales </a:t>
            </a:r>
            <a:r>
              <a:rPr lang="en-US" dirty="0"/>
              <a:t>– cost of sales to a business before a profit margin is added </a:t>
            </a:r>
          </a:p>
          <a:p>
            <a:r>
              <a:rPr lang="en-US" b="1" dirty="0"/>
              <a:t>Opening stock</a:t>
            </a:r>
            <a:r>
              <a:rPr lang="en-US" dirty="0"/>
              <a:t> – value of stock at start of the financial period </a:t>
            </a:r>
          </a:p>
          <a:p>
            <a:r>
              <a:rPr lang="en-US" b="1" dirty="0"/>
              <a:t>Closing stock</a:t>
            </a:r>
            <a:r>
              <a:rPr lang="en-US" dirty="0"/>
              <a:t> – value of stock at end of the financial period </a:t>
            </a:r>
            <a:endParaRPr lang="en-US" dirty="0" smtClean="0"/>
          </a:p>
          <a:p>
            <a:r>
              <a:rPr lang="en-US" b="1" dirty="0" smtClean="0"/>
              <a:t>Purchases </a:t>
            </a:r>
            <a:r>
              <a:rPr lang="en-US" dirty="0" smtClean="0"/>
              <a:t>– cost of goods business has bought for resale to customers </a:t>
            </a:r>
          </a:p>
          <a:p>
            <a:r>
              <a:rPr lang="en-US" b="1" dirty="0" smtClean="0"/>
              <a:t>Purchase returns </a:t>
            </a:r>
            <a:r>
              <a:rPr lang="en-US" dirty="0" smtClean="0"/>
              <a:t>– value of goods purchased but returned to supplier </a:t>
            </a:r>
          </a:p>
          <a:p>
            <a:r>
              <a:rPr lang="en-US" b="1" dirty="0" smtClean="0"/>
              <a:t>Sales returns</a:t>
            </a:r>
            <a:r>
              <a:rPr lang="en-US" dirty="0" smtClean="0"/>
              <a:t> – value of goods bought by customer but returned to the firm</a:t>
            </a:r>
          </a:p>
          <a:p>
            <a:r>
              <a:rPr lang="en-US" b="1" dirty="0" smtClean="0"/>
              <a:t>Expenses</a:t>
            </a:r>
            <a:r>
              <a:rPr lang="en-US" dirty="0" smtClean="0"/>
              <a:t> – any expenses incurred by the business in the course of normal 			  operation</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303530"/>
            <a:ext cx="10320655" cy="1626870"/>
          </a:xfrm>
        </p:spPr>
        <p:txBody>
          <a:bodyPr/>
          <a:lstStyle/>
          <a:p>
            <a:r>
              <a:rPr lang="en-US" dirty="0" smtClean="0"/>
              <a:t>3.15 </a:t>
            </a:r>
            <a:r>
              <a:rPr lang="en-US" dirty="0"/>
              <a:t>Balance sheets Drawing up a balance sheet</a:t>
            </a:r>
          </a:p>
        </p:txBody>
      </p:sp>
      <p:graphicFrame>
        <p:nvGraphicFramePr>
          <p:cNvPr id="5" name="Content Placeholder 4"/>
          <p:cNvGraphicFramePr>
            <a:graphicFrameLocks/>
          </p:cNvGraphicFramePr>
          <p:nvPr>
            <p:ph sz="half" idx="1"/>
          </p:nvPr>
        </p:nvGraphicFramePr>
        <p:xfrm>
          <a:off x="1026160" y="1138555"/>
          <a:ext cx="6604000" cy="2348865"/>
        </p:xfrm>
        <a:graphic>
          <a:graphicData uri="http://schemas.openxmlformats.org/presentationml/2006/ole">
            <p:oleObj spid="_x0000_s70658" r:id="rId3" imgW="5020376" imgH="2133898" progId="PBrush">
              <p:embed/>
            </p:oleObj>
          </a:graphicData>
        </a:graphic>
      </p:graphicFrame>
      <p:graphicFrame>
        <p:nvGraphicFramePr>
          <p:cNvPr id="9" name="Object 8"/>
          <p:cNvGraphicFramePr>
            <a:graphicFrameLocks/>
          </p:cNvGraphicFramePr>
          <p:nvPr/>
        </p:nvGraphicFramePr>
        <p:xfrm>
          <a:off x="1026795" y="3487420"/>
          <a:ext cx="6603365" cy="2934335"/>
        </p:xfrm>
        <a:graphic>
          <a:graphicData uri="http://schemas.openxmlformats.org/presentationml/2006/ole">
            <p:oleObj spid="_x0000_s70657" r:id="rId4" imgW="5191850" imgH="2619048" progId="PBrush">
              <p:embed/>
            </p:oleObj>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359410"/>
            <a:ext cx="8596630" cy="848360"/>
          </a:xfrm>
        </p:spPr>
        <p:txBody>
          <a:bodyPr/>
          <a:lstStyle/>
          <a:p>
            <a:r>
              <a:rPr lang="en-US" dirty="0" smtClean="0"/>
              <a:t>3.15.1 </a:t>
            </a:r>
            <a:r>
              <a:rPr lang="en-US" dirty="0"/>
              <a:t>No double entry in balance sheets</a:t>
            </a:r>
          </a:p>
        </p:txBody>
      </p:sp>
      <p:sp>
        <p:nvSpPr>
          <p:cNvPr id="3" name="Content Placeholder 2"/>
          <p:cNvSpPr>
            <a:spLocks noGrp="1"/>
          </p:cNvSpPr>
          <p:nvPr>
            <p:ph sz="half" idx="1"/>
          </p:nvPr>
        </p:nvSpPr>
        <p:spPr>
          <a:xfrm>
            <a:off x="677545" y="1299210"/>
            <a:ext cx="8301355" cy="4742180"/>
          </a:xfrm>
        </p:spPr>
        <p:txBody>
          <a:bodyPr>
            <a:normAutofit fontScale="90000"/>
          </a:bodyPr>
          <a:lstStyle/>
          <a:p>
            <a:pPr marL="0" indent="0">
              <a:buNone/>
            </a:pPr>
            <a:r>
              <a:rPr lang="en-US"/>
              <a:t>After the way we used the double entry system in the last chapter to prepare the information we needed in order to draw up the Trading and Profit and Loss Account, it may seem very strange to you to learn that balance sheets are not part of the double entry system.</a:t>
            </a:r>
          </a:p>
          <a:p>
            <a:pPr marL="0" indent="0">
              <a:buNone/>
            </a:pPr>
            <a:endParaRPr lang="en-US" b="1"/>
          </a:p>
          <a:p>
            <a:pPr marL="0" indent="0">
              <a:buNone/>
            </a:pPr>
            <a:r>
              <a:rPr lang="en-US" b="1"/>
              <a:t>Why do you think it is that the balance sheet is not part of the double entry system?</a:t>
            </a:r>
          </a:p>
          <a:p>
            <a:pPr marL="0" indent="0">
              <a:buNone/>
            </a:pPr>
            <a:r>
              <a:rPr lang="en-US"/>
              <a:t>When we draw up accounts such as a cash account, rent account, sales account, a trading account, or a profit and loss account, we are writing them up as part of the double entry system. We make entries on the debit side and the credit side of these accounts. In drawing up a balance sheet, we do not enter anything in the various accounts. We do not actually transfer the fixtures and fittings balance or the creditors balance, or any of the other balances, to the balance sheet. All we do is to list the asset, capital and liabilities balances so as to form a balance sheet. This means that none of these accounts have been closed off. Nothing is entered in the ledger accounts. When the next accounting period starts, these accounts are still open and they all contain balances. As a result of future transactions, entries are then made in these accounts that add to, or deduct from these opening balances using double entry.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91515" y="519430"/>
            <a:ext cx="8274050" cy="5466080"/>
          </a:xfrm>
        </p:spPr>
        <p:txBody>
          <a:bodyPr/>
          <a:lstStyle/>
          <a:p>
            <a:pPr marL="0" indent="0">
              <a:buNone/>
            </a:pPr>
            <a:endParaRPr lang="en-US"/>
          </a:p>
          <a:p>
            <a:pPr marL="0" indent="0">
              <a:buNone/>
            </a:pPr>
            <a:r>
              <a:rPr lang="en-US"/>
              <a:t>If you see the word ‘account’, you will know that what you are looking at is part of the double entry system and will include debit and credit entries. If the word ‘account’ is not used, it is not part of double entry. </a:t>
            </a:r>
          </a:p>
          <a:p>
            <a:pPr marL="0" indent="0">
              <a:buNone/>
            </a:pPr>
            <a:r>
              <a:rPr lang="en-US"/>
              <a:t>For instance, the following items are not ‘accounts’, and are therefore not part of the double entry:</a:t>
            </a:r>
          </a:p>
          <a:p>
            <a:pPr marL="0" indent="0">
              <a:buNone/>
            </a:pPr>
            <a:r>
              <a:rPr lang="en-US" b="1"/>
              <a:t>Trial balance:</a:t>
            </a:r>
            <a:r>
              <a:rPr lang="en-US"/>
              <a:t> this is simply a list of the debit and credit balances in the accounts.</a:t>
            </a:r>
          </a:p>
          <a:p>
            <a:pPr marL="0" indent="0">
              <a:buNone/>
            </a:pPr>
            <a:r>
              <a:rPr lang="en-US" b="1"/>
              <a:t>Balance sheet:</a:t>
            </a:r>
            <a:r>
              <a:rPr lang="en-US"/>
              <a:t> this is a list of balances arranged according to whether they are assets, capital or liabilities and so depict the financial situation on a specific date.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332105"/>
            <a:ext cx="8596630" cy="597535"/>
          </a:xfrm>
        </p:spPr>
        <p:txBody>
          <a:bodyPr>
            <a:normAutofit fontScale="90000"/>
          </a:bodyPr>
          <a:lstStyle/>
          <a:p>
            <a:r>
              <a:rPr lang="en-US" dirty="0" smtClean="0"/>
              <a:t>3.16 </a:t>
            </a:r>
            <a:r>
              <a:rPr lang="en-US" dirty="0"/>
              <a:t>Assets</a:t>
            </a:r>
          </a:p>
        </p:txBody>
      </p:sp>
      <p:sp>
        <p:nvSpPr>
          <p:cNvPr id="3" name="Content Placeholder 2"/>
          <p:cNvSpPr>
            <a:spLocks noGrp="1"/>
          </p:cNvSpPr>
          <p:nvPr>
            <p:ph sz="half" idx="1"/>
          </p:nvPr>
        </p:nvSpPr>
        <p:spPr>
          <a:xfrm>
            <a:off x="677545" y="1019810"/>
            <a:ext cx="7952740" cy="5578475"/>
          </a:xfrm>
        </p:spPr>
        <p:txBody>
          <a:bodyPr>
            <a:normAutofit/>
          </a:bodyPr>
          <a:lstStyle/>
          <a:p>
            <a:pPr marL="0" indent="0">
              <a:buNone/>
            </a:pPr>
            <a:r>
              <a:rPr lang="en-US"/>
              <a:t>We are going to show the assets under two headings, fixed assets and current assets.</a:t>
            </a:r>
          </a:p>
          <a:p>
            <a:pPr marL="0" indent="0">
              <a:buNone/>
            </a:pPr>
            <a:r>
              <a:rPr lang="en-US" b="1"/>
              <a:t>Fixed assets</a:t>
            </a:r>
          </a:p>
          <a:p>
            <a:pPr marL="0" indent="0">
              <a:buNone/>
            </a:pPr>
            <a:r>
              <a:rPr lang="en-US" b="1"/>
              <a:t>Fixed assets</a:t>
            </a:r>
            <a:r>
              <a:rPr lang="en-US"/>
              <a:t> are assets that</a:t>
            </a:r>
          </a:p>
          <a:p>
            <a:pPr marL="0" indent="0">
              <a:buNone/>
            </a:pPr>
            <a:r>
              <a:rPr lang="en-US"/>
              <a:t>1 were not bought primarily to be sold; but</a:t>
            </a:r>
          </a:p>
          <a:p>
            <a:pPr marL="0" indent="0">
              <a:buNone/>
            </a:pPr>
            <a:r>
              <a:rPr lang="en-US"/>
              <a:t>2 are to be used in the business; and</a:t>
            </a:r>
          </a:p>
          <a:p>
            <a:pPr marL="0" indent="0">
              <a:buNone/>
            </a:pPr>
            <a:r>
              <a:rPr lang="en-US"/>
              <a:t>3 are expected to be of use to the business for a long time.</a:t>
            </a:r>
          </a:p>
          <a:p>
            <a:pPr marL="0" indent="0">
              <a:buNone/>
            </a:pPr>
            <a:r>
              <a:rPr lang="en-US"/>
              <a:t>Examples: buildings, machinery, motor vehicles, fixtures and fittings.</a:t>
            </a:r>
          </a:p>
          <a:p>
            <a:pPr marL="0" indent="0">
              <a:buNone/>
            </a:pPr>
            <a:r>
              <a:rPr lang="en-US"/>
              <a:t>Fixed assets are listed first in the balance sheet starting with those the business will keep the</a:t>
            </a:r>
          </a:p>
          <a:p>
            <a:pPr marL="0" indent="0">
              <a:buNone/>
            </a:pPr>
            <a:r>
              <a:rPr lang="en-US"/>
              <a:t>longest, down to those which will not be kept so long. For instance:</a:t>
            </a:r>
          </a:p>
        </p:txBody>
      </p:sp>
      <p:graphicFrame>
        <p:nvGraphicFramePr>
          <p:cNvPr id="5" name="Content Placeholder 4"/>
          <p:cNvGraphicFramePr>
            <a:graphicFrameLocks/>
          </p:cNvGraphicFramePr>
          <p:nvPr>
            <p:ph sz="half" idx="2"/>
          </p:nvPr>
        </p:nvGraphicFramePr>
        <p:xfrm>
          <a:off x="6737985" y="1598930"/>
          <a:ext cx="2655570" cy="1284605"/>
        </p:xfrm>
        <a:graphic>
          <a:graphicData uri="http://schemas.openxmlformats.org/presentationml/2006/ole">
            <p:oleObj spid="_x0000_s77825" r:id="rId3" imgW="1333333" imgH="885949" progId="PBrush">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1467838"/>
            <a:ext cx="8596630" cy="4624872"/>
          </a:xfrm>
        </p:spPr>
        <p:txBody>
          <a:bodyPr>
            <a:normAutofit fontScale="92500" lnSpcReduction="20000"/>
          </a:bodyPr>
          <a:lstStyle/>
          <a:p>
            <a:pPr marL="285750" indent="-285750"/>
            <a:endParaRPr lang="en-US" b="1" dirty="0"/>
          </a:p>
          <a:p>
            <a:pPr marL="285750" indent="-285750"/>
            <a:r>
              <a:rPr lang="en-US" b="1" dirty="0"/>
              <a:t>Credit. </a:t>
            </a:r>
            <a:r>
              <a:rPr lang="en-US" dirty="0"/>
              <a:t>The present use of future goods. Cash transactions, where money is exchanged for goods, do not require that any details be recorded of who the customer or supplier was. The existence of a system of buying and selling on credit (i.e. paying later for goods and services purchased today) led to the need for a formal </a:t>
            </a:r>
            <a:r>
              <a:rPr lang="en-US" dirty="0" smtClean="0"/>
              <a:t>organized </a:t>
            </a:r>
            <a:r>
              <a:rPr lang="en-US" dirty="0"/>
              <a:t>system that could be applied </a:t>
            </a:r>
            <a:r>
              <a:rPr lang="en-US" dirty="0" err="1"/>
              <a:t>univer</a:t>
            </a:r>
            <a:r>
              <a:rPr lang="en-US" dirty="0"/>
              <a:t>-sally to record credit transactions.</a:t>
            </a:r>
          </a:p>
          <a:p>
            <a:pPr marL="285750" indent="-285750"/>
            <a:r>
              <a:rPr lang="en-US" b="1" dirty="0"/>
              <a:t>Writing.</a:t>
            </a:r>
            <a:r>
              <a:rPr lang="en-US" dirty="0"/>
              <a:t> A mechanism for making a permanent record in a common language. Writing had clearly been around for a long time prior to </a:t>
            </a:r>
            <a:r>
              <a:rPr lang="en-US" dirty="0" err="1"/>
              <a:t>Pacioli</a:t>
            </a:r>
            <a:r>
              <a:rPr lang="en-US" dirty="0"/>
              <a:t> but it was, nevertheless, an essential element required before accounting could be </a:t>
            </a:r>
            <a:r>
              <a:rPr lang="en-US" dirty="0" smtClean="0"/>
              <a:t>formalized.</a:t>
            </a:r>
            <a:endParaRPr lang="en-US" dirty="0"/>
          </a:p>
          <a:p>
            <a:pPr marL="285750" indent="-285750"/>
            <a:r>
              <a:rPr lang="en-US" b="1" dirty="0"/>
              <a:t>Money.</a:t>
            </a:r>
            <a:r>
              <a:rPr lang="en-US" dirty="0"/>
              <a:t> There needs to be a common denominator for exchanges. So long as barter was used rather than payment with currency, there was no need for a bookkeeping system based upon transactions undertaken using a uniform set of monetary values.</a:t>
            </a:r>
          </a:p>
          <a:p>
            <a:pPr marL="285750" indent="-285750"/>
            <a:r>
              <a:rPr lang="en-US" b="1" dirty="0"/>
              <a:t>Arithmetic.</a:t>
            </a:r>
            <a:r>
              <a:rPr lang="en-US" dirty="0"/>
              <a:t> As with writing, this has clearly been in existence far longer than accounting. Nevertheless, it is clearly the case that without an ability to perform simple arithmetic, there was no possibility that a formal </a:t>
            </a:r>
            <a:r>
              <a:rPr lang="en-US" dirty="0" smtClean="0"/>
              <a:t>organized </a:t>
            </a:r>
            <a:r>
              <a:rPr lang="en-US" dirty="0"/>
              <a:t>system of accounting could be devised.</a:t>
            </a:r>
          </a:p>
        </p:txBody>
      </p:sp>
      <p:sp>
        <p:nvSpPr>
          <p:cNvPr id="4" name="Title 1"/>
          <p:cNvSpPr>
            <a:spLocks noGrp="1"/>
          </p:cNvSpPr>
          <p:nvPr>
            <p:ph type="title"/>
          </p:nvPr>
        </p:nvSpPr>
        <p:spPr>
          <a:xfrm>
            <a:off x="677545" y="609600"/>
            <a:ext cx="8596630" cy="765175"/>
          </a:xfrm>
        </p:spPr>
        <p:txBody>
          <a:bodyPr/>
          <a:lstStyle/>
          <a:p>
            <a:r>
              <a:rPr lang="en-US" dirty="0" smtClean="0"/>
              <a:t>The </a:t>
            </a:r>
            <a:r>
              <a:rPr lang="en-US" dirty="0"/>
              <a:t>history of accounting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515" y="344805"/>
            <a:ext cx="8596630" cy="654050"/>
          </a:xfrm>
        </p:spPr>
        <p:txBody>
          <a:bodyPr/>
          <a:lstStyle/>
          <a:p>
            <a:r>
              <a:rPr lang="en-US" dirty="0" smtClean="0"/>
              <a:t>3.16.1 </a:t>
            </a:r>
            <a:r>
              <a:rPr lang="en-US" dirty="0"/>
              <a:t>Current assets</a:t>
            </a:r>
          </a:p>
        </p:txBody>
      </p:sp>
      <p:sp>
        <p:nvSpPr>
          <p:cNvPr id="3" name="Content Placeholder 2"/>
          <p:cNvSpPr>
            <a:spLocks noGrp="1"/>
          </p:cNvSpPr>
          <p:nvPr>
            <p:ph sz="half" idx="1"/>
          </p:nvPr>
        </p:nvSpPr>
        <p:spPr>
          <a:xfrm>
            <a:off x="788670" y="998855"/>
            <a:ext cx="8065135" cy="6140450"/>
          </a:xfrm>
        </p:spPr>
        <p:txBody>
          <a:bodyPr>
            <a:normAutofit/>
          </a:bodyPr>
          <a:lstStyle/>
          <a:p>
            <a:pPr marL="0" indent="0">
              <a:buNone/>
            </a:pPr>
            <a:r>
              <a:rPr lang="en-US"/>
              <a:t>Current assets are assets that are likely to change in the short term and certainly within twelve months of the balance sheet date. They include items held for resale at a profit, amounts owed by debtors, cash in the bank, and cash in hand. These are listed in increasing order of liquidity. That is, starting with the asset furthest away from being turned into cash, finishing with cash itself. For instance:</a:t>
            </a:r>
          </a:p>
          <a:p>
            <a:pPr marL="0" indent="0">
              <a:buNone/>
            </a:pPr>
            <a:endParaRPr lang="en-US"/>
          </a:p>
          <a:p>
            <a:pPr marL="0" indent="0">
              <a:buNone/>
            </a:pPr>
            <a:endParaRPr lang="en-US"/>
          </a:p>
          <a:p>
            <a:pPr marL="0" indent="0">
              <a:buNone/>
            </a:pPr>
            <a:r>
              <a:rPr lang="en-US"/>
              <a:t>Some students feel that debtors should appear before stock because, at first sight, stock would appear to be more easily realisable (i.e. convertible into cash) than debtors. In fact, debtors could normally be more quickly turned into cash – you can often factor them by selling the rights to the amounts owed by debtors to a finance company for an agreed amount. As all retailers would confirm, it is not so easy to quickly turn stock into cash. Another advantage of using this sequence is that it follows the order in which full realisation of the assets in a business takes place: before there is a sale, there must be a stock of goods which, when sold on credit, turns into debtors and, when payment is made by the debtors, turns into cash.</a:t>
            </a:r>
          </a:p>
          <a:p>
            <a:pPr marL="0" indent="0">
              <a:buNone/>
            </a:pPr>
            <a:endParaRPr lang="en-US"/>
          </a:p>
        </p:txBody>
      </p:sp>
      <p:graphicFrame>
        <p:nvGraphicFramePr>
          <p:cNvPr id="5" name="Content Placeholder 4"/>
          <p:cNvGraphicFramePr>
            <a:graphicFrameLocks/>
          </p:cNvGraphicFramePr>
          <p:nvPr>
            <p:ph sz="half" idx="2"/>
          </p:nvPr>
        </p:nvGraphicFramePr>
        <p:xfrm>
          <a:off x="5770245" y="2441575"/>
          <a:ext cx="2613025" cy="1220470"/>
        </p:xfrm>
        <a:graphic>
          <a:graphicData uri="http://schemas.openxmlformats.org/presentationml/2006/ole">
            <p:oleObj spid="_x0000_s82945" r:id="rId3" imgW="1305107" imgH="885949" progId="PBrush">
              <p:embed/>
            </p:oleObj>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588645"/>
            <a:ext cx="8231505" cy="5452745"/>
          </a:xfrm>
        </p:spPr>
        <p:txBody>
          <a:bodyPr>
            <a:normAutofit lnSpcReduction="10000"/>
          </a:bodyPr>
          <a:lstStyle/>
          <a:p>
            <a:pPr marL="0" indent="0">
              <a:buNone/>
            </a:pPr>
            <a:r>
              <a:rPr lang="en-US" b="1"/>
              <a:t>Liabilities</a:t>
            </a:r>
          </a:p>
          <a:p>
            <a:pPr marL="0" indent="0">
              <a:buNone/>
            </a:pPr>
            <a:r>
              <a:rPr lang="en-US"/>
              <a:t>There are two categories of liabilities, current liabilities and long-term liabilities.</a:t>
            </a:r>
          </a:p>
          <a:p>
            <a:pPr marL="0" indent="0">
              <a:buNone/>
            </a:pPr>
            <a:endParaRPr lang="en-US" b="1"/>
          </a:p>
          <a:p>
            <a:pPr marL="0" indent="0">
              <a:buNone/>
            </a:pPr>
            <a:r>
              <a:rPr lang="en-US" b="1"/>
              <a:t>Current liabilities</a:t>
            </a:r>
          </a:p>
          <a:p>
            <a:pPr marL="0" indent="0">
              <a:buNone/>
            </a:pPr>
            <a:r>
              <a:rPr lang="en-US"/>
              <a:t>Current liabilities are items that have to paid within a year of the balance sheet date.</a:t>
            </a:r>
          </a:p>
          <a:p>
            <a:pPr marL="0" indent="0">
              <a:buNone/>
            </a:pPr>
            <a:r>
              <a:rPr lang="en-US"/>
              <a:t>Examples: bank overdrafts, amounts due to creditors for the purchase of goods for resale.</a:t>
            </a:r>
          </a:p>
          <a:p>
            <a:pPr marL="0" indent="0">
              <a:buNone/>
            </a:pPr>
            <a:endParaRPr lang="en-US"/>
          </a:p>
          <a:p>
            <a:pPr marL="0" indent="0">
              <a:buNone/>
            </a:pPr>
            <a:r>
              <a:rPr lang="en-US" b="1"/>
              <a:t>Long-term liabilities</a:t>
            </a:r>
          </a:p>
          <a:p>
            <a:pPr marL="0" indent="0">
              <a:buNone/>
            </a:pPr>
            <a:r>
              <a:rPr lang="en-US"/>
              <a:t>Long-term liabilities are items that have to be paid more than a year after the balance sheet</a:t>
            </a:r>
          </a:p>
          <a:p>
            <a:pPr marL="0" indent="0">
              <a:buNone/>
            </a:pPr>
            <a:r>
              <a:rPr lang="en-US"/>
              <a:t>date.</a:t>
            </a:r>
          </a:p>
          <a:p>
            <a:pPr marL="0" indent="0">
              <a:buNone/>
            </a:pPr>
            <a:r>
              <a:rPr lang="en-US"/>
              <a:t>Examples: bank loans, loans from other businesses.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262255"/>
            <a:ext cx="8596630" cy="1050290"/>
          </a:xfrm>
        </p:spPr>
        <p:txBody>
          <a:bodyPr>
            <a:normAutofit fontScale="90000"/>
          </a:bodyPr>
          <a:lstStyle/>
          <a:p>
            <a:r>
              <a:rPr lang="en-US" dirty="0" smtClean="0"/>
              <a:t>3.16.2 </a:t>
            </a:r>
            <a:r>
              <a:rPr lang="en-US" dirty="0"/>
              <a:t>A properly drawn up balance sheet</a:t>
            </a:r>
          </a:p>
        </p:txBody>
      </p:sp>
      <p:sp>
        <p:nvSpPr>
          <p:cNvPr id="3" name="Content Placeholder 2"/>
          <p:cNvSpPr>
            <a:spLocks noGrp="1"/>
          </p:cNvSpPr>
          <p:nvPr>
            <p:ph sz="half" idx="1"/>
          </p:nvPr>
        </p:nvSpPr>
        <p:spPr>
          <a:xfrm>
            <a:off x="677545" y="1312545"/>
            <a:ext cx="7898130" cy="4728845"/>
          </a:xfrm>
        </p:spPr>
        <p:txBody>
          <a:bodyPr/>
          <a:lstStyle/>
          <a:p>
            <a:pPr marL="0" indent="0">
              <a:buNone/>
            </a:pPr>
            <a:r>
              <a:rPr lang="en-US"/>
              <a:t>Exhibit 8.3 shows Exhibit 8.2 drawn up in better style. Also read the notes following the exhibit.</a:t>
            </a:r>
          </a:p>
        </p:txBody>
      </p:sp>
      <p:graphicFrame>
        <p:nvGraphicFramePr>
          <p:cNvPr id="7" name="Content Placeholder 6"/>
          <p:cNvGraphicFramePr>
            <a:graphicFrameLocks/>
          </p:cNvGraphicFramePr>
          <p:nvPr>
            <p:ph sz="half" idx="2"/>
          </p:nvPr>
        </p:nvGraphicFramePr>
        <p:xfrm>
          <a:off x="1181735" y="2002790"/>
          <a:ext cx="6882130" cy="4349115"/>
        </p:xfrm>
        <a:graphic>
          <a:graphicData uri="http://schemas.openxmlformats.org/presentationml/2006/ole">
            <p:oleObj spid="_x0000_s83969" r:id="rId3" imgW="5296639" imgH="3428571" progId="PBrush">
              <p:embed/>
            </p:oleObj>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561340"/>
            <a:ext cx="8398510" cy="5480050"/>
          </a:xfrm>
        </p:spPr>
        <p:txBody>
          <a:bodyPr/>
          <a:lstStyle/>
          <a:p>
            <a:pPr marL="0" indent="0">
              <a:buNone/>
            </a:pPr>
            <a:r>
              <a:rPr lang="en-US"/>
              <a:t>Notes:</a:t>
            </a:r>
          </a:p>
          <a:p>
            <a:pPr marL="0" indent="0">
              <a:buNone/>
            </a:pPr>
            <a:r>
              <a:rPr lang="en-US"/>
              <a:t>(a) There are four categories of entries shown in this balance sheet. In practice, the fifth,</a:t>
            </a:r>
          </a:p>
          <a:p>
            <a:pPr marL="0" indent="0">
              <a:buNone/>
            </a:pPr>
            <a:r>
              <a:rPr lang="en-US"/>
              <a:t>longterm liabilities, often appears. It is positioned after the current liabilities; and its total appears as a deduction under the figure depicting the difference between the totals of the fixed and current assets and the current liabilities. Exhibit 8.4 shows where this would be if B Swift had any long-term liabilities. </a:t>
            </a:r>
          </a:p>
          <a:p>
            <a:pPr marL="0" indent="0">
              <a:buNone/>
            </a:pPr>
            <a:r>
              <a:rPr lang="en-US"/>
              <a:t>(b) The figure for each item within each category should be shown and a total for the category produced. An example of this is the £25,100 total of current assets. The figure for each assetis listed, and the total is shown below them.</a:t>
            </a:r>
          </a:p>
          <a:p>
            <a:pPr marL="0" indent="0">
              <a:buNone/>
            </a:pPr>
            <a:r>
              <a:rPr lang="en-US"/>
              <a:t>(c) The total for current liabilities is subtracted from the total for current assets and the net figure is then placed under the figure for fixed assets. This net figure is an important one in accounting. It is known as net current assets or working capital and it shows the amount of resources the business has in a form that is readily convertible into cash.</a:t>
            </a:r>
          </a:p>
          <a:p>
            <a:pPr marL="0" indent="0">
              <a:buNone/>
            </a:pP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631190"/>
            <a:ext cx="8148320" cy="5410200"/>
          </a:xfrm>
        </p:spPr>
        <p:txBody>
          <a:bodyPr>
            <a:normAutofit/>
          </a:bodyPr>
          <a:lstStyle/>
          <a:p>
            <a:pPr marL="0" indent="0">
              <a:buNone/>
            </a:pPr>
            <a:r>
              <a:rPr lang="en-US"/>
              <a:t>(d) You do not write the word ‘account’ after each item.</a:t>
            </a:r>
          </a:p>
          <a:p>
            <a:pPr marL="0" indent="0">
              <a:buNone/>
            </a:pPr>
            <a:endParaRPr lang="en-US"/>
          </a:p>
          <a:p>
            <a:pPr marL="0" indent="0">
              <a:buNone/>
            </a:pPr>
            <a:r>
              <a:rPr lang="en-US"/>
              <a:t>(e) The owners will be most interested in their capital and the reasons why it has changed during the period. To show only the final balance of £21,000 means that the owners will not know how it was calculated. So we show the full details of the capital account.</a:t>
            </a:r>
          </a:p>
          <a:p>
            <a:pPr marL="0" indent="0">
              <a:buNone/>
            </a:pPr>
            <a:endParaRPr lang="en-US"/>
          </a:p>
          <a:p>
            <a:pPr marL="0" indent="0">
              <a:buNone/>
            </a:pPr>
            <a:r>
              <a:rPr lang="en-US"/>
              <a:t>(f) Look at the date on the balance sheet. Now compare it with the dates put on the top of the trading and profit and loss account in the last chapter. </a:t>
            </a:r>
          </a:p>
          <a:p>
            <a:pPr marL="0" indent="0">
              <a:buNone/>
            </a:pPr>
            <a:endParaRPr lang="en-US"/>
          </a:p>
          <a:p>
            <a:pPr marL="0" indent="0">
              <a:buNone/>
            </a:pPr>
            <a:r>
              <a:rPr lang="en-US"/>
              <a:t>The balance sheet is a position statement : </a:t>
            </a:r>
          </a:p>
          <a:p>
            <a:pPr marL="0" indent="0">
              <a:buNone/>
            </a:pPr>
            <a:r>
              <a:rPr lang="en-US"/>
              <a:t>– it is shown as being at one point in time, i.e. ‘as at 31 December 20X5’.  The tradingand profit and loss account is different. It is for a period of time, in this case for a whole year, and so it uses the phrase ‘for the year ended 31 December 20X5’.</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p:cNvGraphicFramePr>
          <p:nvPr>
            <p:ph sz="half" idx="1"/>
          </p:nvPr>
        </p:nvGraphicFramePr>
        <p:xfrm>
          <a:off x="871855" y="455295"/>
          <a:ext cx="7230110" cy="5038725"/>
        </p:xfrm>
        <a:graphic>
          <a:graphicData uri="http://schemas.openxmlformats.org/presentationml/2006/ole">
            <p:oleObj spid="_x0000_s86017" r:id="rId3" imgW="5257143" imgH="3780952" progId="PBrush">
              <p:embed/>
            </p:oleObj>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3.17 </a:t>
            </a:r>
            <a:r>
              <a:rPr lang="en-US" dirty="0"/>
              <a:t>Accounting concepts Introductions</a:t>
            </a:r>
          </a:p>
        </p:txBody>
      </p:sp>
      <p:sp>
        <p:nvSpPr>
          <p:cNvPr id="3" name="Content Placeholder 2"/>
          <p:cNvSpPr>
            <a:spLocks noGrp="1"/>
          </p:cNvSpPr>
          <p:nvPr>
            <p:ph sz="half" idx="1"/>
          </p:nvPr>
        </p:nvSpPr>
        <p:spPr>
          <a:xfrm>
            <a:off x="677545" y="1521460"/>
            <a:ext cx="8383905" cy="4881245"/>
          </a:xfrm>
        </p:spPr>
        <p:txBody>
          <a:bodyPr>
            <a:normAutofit fontScale="90000"/>
          </a:bodyPr>
          <a:lstStyle/>
          <a:p>
            <a:pPr marL="0" indent="0">
              <a:buNone/>
            </a:pPr>
            <a:r>
              <a:rPr lang="en-US" dirty="0"/>
              <a:t>What you have been reading about so far has been concerned with the recording of</a:t>
            </a:r>
          </a:p>
          <a:p>
            <a:pPr marL="0" indent="0">
              <a:buNone/>
            </a:pPr>
            <a:r>
              <a:rPr lang="en-US" dirty="0"/>
              <a:t>transactions in the books. Such recording has been based on certain assumptions.</a:t>
            </a:r>
          </a:p>
          <a:p>
            <a:pPr marL="0" indent="0">
              <a:buNone/>
            </a:pPr>
            <a:r>
              <a:rPr lang="en-US" dirty="0"/>
              <a:t>Quite deliberately, these assumptions were not discussed in detail at the time. This</a:t>
            </a:r>
          </a:p>
          <a:p>
            <a:pPr marL="0" indent="0">
              <a:buNone/>
            </a:pPr>
            <a:r>
              <a:rPr lang="en-US" dirty="0"/>
              <a:t>is because it is much easier to look at them with a greater understanding after basic</a:t>
            </a:r>
          </a:p>
          <a:p>
            <a:pPr marL="0" indent="0">
              <a:buNone/>
            </a:pPr>
            <a:r>
              <a:rPr lang="en-US" dirty="0"/>
              <a:t>double entry has been covered. These assumptions are known as the concepts of</a:t>
            </a:r>
          </a:p>
          <a:p>
            <a:pPr marL="0" indent="0">
              <a:buNone/>
            </a:pPr>
            <a:r>
              <a:rPr lang="en-US" dirty="0"/>
              <a:t>accounting.</a:t>
            </a:r>
          </a:p>
          <a:p>
            <a:pPr marL="0" indent="0">
              <a:buNone/>
            </a:pPr>
            <a:r>
              <a:rPr lang="en-US" dirty="0"/>
              <a:t>The trading and profit and loss accounts and balance sheets shown in the previous</a:t>
            </a:r>
          </a:p>
          <a:p>
            <a:pPr marL="0" indent="0">
              <a:buNone/>
            </a:pPr>
            <a:r>
              <a:rPr lang="en-US" dirty="0"/>
              <a:t>chapters were drawn up for the owner of the business. As shown later in the</a:t>
            </a:r>
          </a:p>
          <a:p>
            <a:pPr marL="0" indent="0">
              <a:buNone/>
            </a:pPr>
            <a:r>
              <a:rPr lang="en-US" dirty="0"/>
              <a:t>book, businesses are often owned by more than just one person and these accounting statements are for the use of all the owners.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588645"/>
            <a:ext cx="8300720" cy="5452745"/>
          </a:xfrm>
        </p:spPr>
        <p:txBody>
          <a:bodyPr>
            <a:normAutofit fontScale="90000" lnSpcReduction="10000"/>
          </a:bodyPr>
          <a:lstStyle/>
          <a:p>
            <a:pPr marL="0" indent="0">
              <a:buNone/>
            </a:pPr>
            <a:r>
              <a:rPr lang="en-US" b="1"/>
              <a:t>International Accounting Standards</a:t>
            </a:r>
          </a:p>
          <a:p>
            <a:pPr marL="0" indent="0">
              <a:buNone/>
            </a:pPr>
            <a:endParaRPr lang="en-US" b="1"/>
          </a:p>
          <a:p>
            <a:pPr marL="0" indent="0">
              <a:buNone/>
            </a:pPr>
            <a:r>
              <a:rPr lang="en-US"/>
              <a:t>The Accounting Standards Board deals with the United Kingdom and Ireland. </a:t>
            </a:r>
          </a:p>
          <a:p>
            <a:pPr marL="0" indent="0">
              <a:buNone/>
            </a:pPr>
            <a:r>
              <a:rPr lang="en-US"/>
              <a:t>Besides this and other national accounting boards, there is an international organisation concerned with accounting standards. The International Accounting Standards Committee (IASC) was established in 1973 and changed its name to the International Accounting Standards Board (IASB) in 2000.</a:t>
            </a:r>
          </a:p>
          <a:p>
            <a:pPr marL="0" indent="0">
              <a:buNone/>
            </a:pPr>
            <a:r>
              <a:rPr lang="en-US"/>
              <a:t>The need for an IASB has been said to be mainly due to:</a:t>
            </a:r>
          </a:p>
          <a:p>
            <a:pPr marL="0" indent="0">
              <a:buNone/>
            </a:pPr>
            <a:r>
              <a:rPr lang="en-US"/>
              <a:t>(a) The considerable growth in international investment. This means that it is desirable to have similar accounting methods the world over so that investment decisions are more compatible.</a:t>
            </a:r>
          </a:p>
          <a:p>
            <a:pPr marL="0" indent="0">
              <a:buNone/>
            </a:pPr>
            <a:r>
              <a:rPr lang="en-US"/>
              <a:t>(b) The growth in the number of multinational organisations. These organisations have to produce financial statements covering a large number of countries. Standardisation between countries makes the accounting work that much easier, and reduces costs.</a:t>
            </a:r>
          </a:p>
          <a:p>
            <a:pPr marL="0" indent="0">
              <a:buNone/>
            </a:pPr>
            <a:r>
              <a:rPr lang="en-US"/>
              <a:t>(c) As quite a few countries now have their own standard-setting bodies, it is desirable that their efforts should be harmonised.</a:t>
            </a:r>
          </a:p>
          <a:p>
            <a:pPr marL="0" indent="0">
              <a:buNone/>
            </a:pPr>
            <a:r>
              <a:rPr lang="en-US"/>
              <a:t>(d) The need for accounting standards in countries that cannot afford a standard setting body of their own.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737235"/>
          </a:xfrm>
        </p:spPr>
        <p:txBody>
          <a:bodyPr/>
          <a:lstStyle/>
          <a:p>
            <a:r>
              <a:rPr lang="en-US" dirty="0" smtClean="0"/>
              <a:t>3.17.1 </a:t>
            </a:r>
            <a:r>
              <a:rPr lang="en-US" dirty="0"/>
              <a:t>Underlying accounting concepts</a:t>
            </a:r>
          </a:p>
        </p:txBody>
      </p:sp>
      <p:sp>
        <p:nvSpPr>
          <p:cNvPr id="3" name="Content Placeholder 2"/>
          <p:cNvSpPr>
            <a:spLocks noGrp="1"/>
          </p:cNvSpPr>
          <p:nvPr>
            <p:ph sz="half" idx="1"/>
          </p:nvPr>
        </p:nvSpPr>
        <p:spPr>
          <a:xfrm>
            <a:off x="677545" y="1346835"/>
            <a:ext cx="8148320" cy="4694555"/>
          </a:xfrm>
        </p:spPr>
        <p:txBody>
          <a:bodyPr>
            <a:normAutofit lnSpcReduction="10000"/>
          </a:bodyPr>
          <a:lstStyle/>
          <a:p>
            <a:pPr marL="0" indent="0">
              <a:buNone/>
            </a:pPr>
            <a:r>
              <a:rPr lang="en-US" dirty="0"/>
              <a:t>A number of accounting concepts have been applied ever since financial statements were first produced for external reporting purposes. These have become second nature to accountants and are not generally reinforced, other than through custom and practice.</a:t>
            </a:r>
          </a:p>
          <a:p>
            <a:pPr marL="0" indent="0">
              <a:buNone/>
            </a:pPr>
            <a:endParaRPr lang="en-US" b="1" dirty="0"/>
          </a:p>
          <a:p>
            <a:pPr marL="0" indent="0">
              <a:buNone/>
            </a:pPr>
            <a:r>
              <a:rPr lang="en-US" b="1" dirty="0"/>
              <a:t>The historical cost concept</a:t>
            </a:r>
          </a:p>
          <a:p>
            <a:pPr marL="0" indent="0">
              <a:buNone/>
            </a:pPr>
            <a:r>
              <a:rPr lang="en-US" dirty="0"/>
              <a:t>The need for this has already been described in the textbook valuation example. It means that assets are normally shown at cost price, and that this is the basis for valuation of the asset.</a:t>
            </a:r>
          </a:p>
          <a:p>
            <a:pPr marL="0" indent="0">
              <a:buNone/>
            </a:pPr>
            <a:r>
              <a:rPr lang="en-US" b="1" dirty="0"/>
              <a:t>The money measurement concept</a:t>
            </a:r>
          </a:p>
          <a:p>
            <a:pPr marL="0" indent="0">
              <a:buNone/>
            </a:pPr>
            <a:r>
              <a:rPr lang="en-US" dirty="0"/>
              <a:t>Accounting information has traditionally been concerned only with those facts covered by (a) and (b) which follow:</a:t>
            </a:r>
          </a:p>
          <a:p>
            <a:pPr marL="0" indent="0">
              <a:buNone/>
            </a:pPr>
            <a:r>
              <a:rPr lang="en-US" dirty="0"/>
              <a:t>(a) it can be measured in monetary units, and</a:t>
            </a:r>
          </a:p>
          <a:p>
            <a:pPr marL="0" indent="0">
              <a:buNone/>
            </a:pPr>
            <a:r>
              <a:rPr lang="en-US" dirty="0"/>
              <a:t>(b) most people will agree to the monetary value of the transaction.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214630"/>
            <a:ext cx="8189595" cy="5826760"/>
          </a:xfrm>
        </p:spPr>
        <p:txBody>
          <a:bodyPr>
            <a:normAutofit fontScale="90000" lnSpcReduction="20000"/>
          </a:bodyPr>
          <a:lstStyle/>
          <a:p>
            <a:pPr marL="0" indent="0">
              <a:buNone/>
            </a:pPr>
            <a:endParaRPr lang="en-US"/>
          </a:p>
          <a:p>
            <a:pPr marL="0" indent="0">
              <a:buNone/>
            </a:pPr>
            <a:r>
              <a:rPr lang="en-US"/>
              <a:t>This limitation is referred to as the money measurement concept, and it means that accounting can never tell you everything about a business. For example, accounting does not show the following:</a:t>
            </a:r>
          </a:p>
          <a:p>
            <a:pPr marL="0" indent="0">
              <a:buNone/>
            </a:pPr>
            <a:r>
              <a:rPr lang="en-US"/>
              <a:t>(c) whether the business has good or bad managers,</a:t>
            </a:r>
          </a:p>
          <a:p>
            <a:pPr marL="0" indent="0">
              <a:buNone/>
            </a:pPr>
            <a:r>
              <a:rPr lang="en-US"/>
              <a:t>(d) whether there are serious problems with the workforce,</a:t>
            </a:r>
          </a:p>
          <a:p>
            <a:pPr marL="0" indent="0">
              <a:buNone/>
            </a:pPr>
            <a:r>
              <a:rPr lang="en-US"/>
              <a:t>(e) whether a rival product is about to take away many of the best customers,</a:t>
            </a:r>
          </a:p>
          <a:p>
            <a:pPr marL="0" indent="0">
              <a:buNone/>
            </a:pPr>
            <a:r>
              <a:rPr lang="en-US"/>
              <a:t>(f) whether the government is about to pass a law which will cost the  	business a lot of extra expense in future.</a:t>
            </a:r>
          </a:p>
          <a:p>
            <a:pPr marL="0" indent="0">
              <a:buNone/>
            </a:pPr>
            <a:r>
              <a:rPr lang="en-US"/>
              <a:t>The reason that (c) to (f ) or similar items are not recorded is that it would be impossible to work out a monetary value for them which most people would agree to.</a:t>
            </a:r>
          </a:p>
          <a:p>
            <a:pPr marL="0" indent="0">
              <a:buNone/>
            </a:pPr>
            <a:endParaRPr lang="en-US" b="1">
              <a:sym typeface="+mn-ea"/>
            </a:endParaRPr>
          </a:p>
          <a:p>
            <a:pPr marL="0" indent="0">
              <a:buNone/>
            </a:pPr>
            <a:r>
              <a:rPr lang="en-US" b="1">
                <a:sym typeface="+mn-ea"/>
              </a:rPr>
              <a:t>The business entity concept</a:t>
            </a:r>
            <a:endParaRPr lang="en-US" b="1"/>
          </a:p>
          <a:p>
            <a:pPr marL="0" indent="0">
              <a:buNone/>
            </a:pPr>
            <a:r>
              <a:rPr lang="en-US">
                <a:sym typeface="+mn-ea"/>
              </a:rPr>
              <a:t>The business entity concept implies that the affairs of a business are to be treated as being quite separate from the non-business activities of its owner(s). The items recorded in the books of the business are, therefore, restricted to the transactions of the business. No matter what activities the proprietor(s) get up to outside the business, they are completely disregarded in the books kept by the business. </a:t>
            </a:r>
            <a:endParaRPr lang="en-US"/>
          </a:p>
          <a:p>
            <a:pPr marL="0" indent="0">
              <a:buNone/>
            </a:pPr>
            <a:r>
              <a:rPr lang="en-US">
                <a:sym typeface="+mn-ea"/>
              </a:rPr>
              <a:t>The only time that the personal resources of the proprietor(s) affect the accounting records of a business is when they introduce new capital into the business, or take drawings out of it.</a:t>
            </a:r>
            <a:endParaRPr lang="en-US"/>
          </a:p>
          <a:p>
            <a:pPr marL="0" inden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.3 </a:t>
            </a:r>
            <a:r>
              <a:rPr lang="en-US" dirty="0"/>
              <a:t>The objectives of accounting</a:t>
            </a:r>
          </a:p>
        </p:txBody>
      </p:sp>
      <p:sp>
        <p:nvSpPr>
          <p:cNvPr id="3" name="Content Placeholder 2"/>
          <p:cNvSpPr>
            <a:spLocks noGrp="1"/>
          </p:cNvSpPr>
          <p:nvPr>
            <p:ph idx="1"/>
          </p:nvPr>
        </p:nvSpPr>
        <p:spPr>
          <a:xfrm>
            <a:off x="677545" y="1563370"/>
            <a:ext cx="8596630" cy="4478020"/>
          </a:xfrm>
        </p:spPr>
        <p:txBody>
          <a:bodyPr>
            <a:normAutofit/>
          </a:bodyPr>
          <a:lstStyle/>
          <a:p>
            <a:pPr marL="0" indent="0">
              <a:buNone/>
            </a:pPr>
            <a:r>
              <a:rPr lang="en-US" b="1" dirty="0"/>
              <a:t>People and businesses</a:t>
            </a:r>
          </a:p>
          <a:p>
            <a:pPr marL="285750" indent="-285750"/>
            <a:r>
              <a:rPr lang="en-US" dirty="0"/>
              <a:t>Accounting is something that affects people in their personal lives just as much as it affects very large businesses. We all use accounting ideas when we plan what we are going to do with our money. We have to plan how much of it we will spend and how much we will save. We may write down a plan, known as a </a:t>
            </a:r>
            <a:r>
              <a:rPr lang="en-US" b="1" dirty="0">
                <a:solidFill>
                  <a:srgbClr val="FF0000"/>
                </a:solidFill>
              </a:rPr>
              <a:t>budget</a:t>
            </a:r>
            <a:r>
              <a:rPr lang="en-US" dirty="0"/>
              <a:t>, or we may simply keep it in our minds.</a:t>
            </a:r>
          </a:p>
          <a:p>
            <a:pPr marL="0" indent="0">
              <a:buNone/>
            </a:pPr>
            <a:endParaRPr lang="en-US" dirty="0"/>
          </a:p>
          <a:p>
            <a:pPr marL="0" indent="0">
              <a:buNone/>
            </a:pPr>
            <a:r>
              <a:rPr lang="en-US" b="1" dirty="0"/>
              <a:t>Recording accounting data</a:t>
            </a:r>
          </a:p>
          <a:p>
            <a:pPr marL="285750" indent="-285750"/>
            <a:r>
              <a:rPr lang="en-US" dirty="0"/>
              <a:t>However, when people talk about accounting, they are normally referring to accounting as used by businesses and other </a:t>
            </a:r>
            <a:r>
              <a:rPr lang="en-US" dirty="0" smtClean="0"/>
              <a:t>organizations. </a:t>
            </a:r>
            <a:r>
              <a:rPr lang="en-US" dirty="0"/>
              <a:t>The owners cannot remember all the details so they have to keep records of it. </a:t>
            </a:r>
            <a:r>
              <a:rPr lang="en-US" dirty="0" smtClean="0"/>
              <a:t>Organizations </a:t>
            </a:r>
            <a:r>
              <a:rPr lang="en-US" dirty="0"/>
              <a:t>not only record cash received and paid out. They will also record goods bought and sold, items bought to use rather than to sell, and so on. This part of accounting is usually called the recording of data.</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53465" y="353695"/>
            <a:ext cx="7689215" cy="5701665"/>
          </a:xfrm>
        </p:spPr>
        <p:txBody>
          <a:bodyPr>
            <a:normAutofit fontScale="92500" lnSpcReduction="10000"/>
          </a:bodyPr>
          <a:lstStyle/>
          <a:p>
            <a:pPr marL="0" indent="0">
              <a:buNone/>
            </a:pPr>
            <a:r>
              <a:rPr lang="en-US" b="1"/>
              <a:t>The dual aspect concept</a:t>
            </a:r>
          </a:p>
          <a:p>
            <a:pPr marL="0" indent="0">
              <a:buNone/>
            </a:pPr>
            <a:r>
              <a:rPr lang="en-US"/>
              <a:t>This states that there are two aspects of accounting, one represented by the assets of the business and the other by the claims against them. The concept states that these two aspects are always equal to each other. In other words, this is the alternate form of the accounting equation:</a:t>
            </a:r>
          </a:p>
          <a:p>
            <a:pPr marL="0" indent="0">
              <a:buNone/>
            </a:pPr>
            <a:r>
              <a:rPr lang="en-US" sz="28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p>
          <a:p>
            <a:pPr marL="0" indent="0">
              <a:buNone/>
            </a:pPr>
            <a:r>
              <a:rPr lang="en-US" sz="28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Assets = Capital + Liabilities</a:t>
            </a:r>
          </a:p>
          <a:p>
            <a:pPr marL="0" indent="0">
              <a:buNone/>
            </a:pPr>
            <a:endParaRPr lang="en-US"/>
          </a:p>
          <a:p>
            <a:pPr marL="0" indent="0">
              <a:buNone/>
            </a:pPr>
            <a:r>
              <a:rPr lang="en-US"/>
              <a:t>As you know, double entry is the name given to the method of recording transactions under the dual aspect concept.</a:t>
            </a:r>
          </a:p>
          <a:p>
            <a:pPr marL="0" indent="0">
              <a:buNone/>
            </a:pPr>
            <a:endParaRPr lang="en-US"/>
          </a:p>
          <a:p>
            <a:pPr marL="0" indent="0">
              <a:buNone/>
            </a:pPr>
            <a:endParaRPr lang="en-US" b="1"/>
          </a:p>
          <a:p>
            <a:pPr marL="0" indent="0">
              <a:buNone/>
            </a:pPr>
            <a:r>
              <a:rPr lang="en-US" b="1"/>
              <a:t>The time interval concept</a:t>
            </a:r>
          </a:p>
          <a:p>
            <a:pPr marL="0" indent="0">
              <a:buNone/>
            </a:pPr>
            <a:r>
              <a:rPr lang="en-US"/>
              <a:t>One of the underlying principles of accounting, the time interval concept, is that financial statements are prepared at regular intervals of one year. For internal management purposes they may be prepared far more frequently, possibly on a monthly basis or even more frequently.</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345440"/>
            <a:ext cx="8596630" cy="737235"/>
          </a:xfrm>
        </p:spPr>
        <p:txBody>
          <a:bodyPr>
            <a:normAutofit fontScale="90000"/>
          </a:bodyPr>
          <a:lstStyle/>
          <a:p>
            <a:r>
              <a:rPr lang="en-US" dirty="0" smtClean="0"/>
              <a:t>3.17.2 </a:t>
            </a:r>
            <a:r>
              <a:rPr lang="en-US" dirty="0"/>
              <a:t>Fundamental accounting concepts</a:t>
            </a:r>
          </a:p>
        </p:txBody>
      </p:sp>
      <p:sp>
        <p:nvSpPr>
          <p:cNvPr id="3" name="Content Placeholder 2"/>
          <p:cNvSpPr>
            <a:spLocks noGrp="1"/>
          </p:cNvSpPr>
          <p:nvPr>
            <p:ph sz="half" idx="1"/>
          </p:nvPr>
        </p:nvSpPr>
        <p:spPr>
          <a:xfrm>
            <a:off x="677545" y="1082675"/>
            <a:ext cx="8274050" cy="4958715"/>
          </a:xfrm>
        </p:spPr>
        <p:txBody>
          <a:bodyPr>
            <a:normAutofit fontScale="80000" lnSpcReduction="10000"/>
          </a:bodyPr>
          <a:lstStyle/>
          <a:p>
            <a:pPr marL="0" indent="0">
              <a:buNone/>
            </a:pPr>
            <a:r>
              <a:rPr lang="en-US" b="1"/>
              <a:t>Going concern</a:t>
            </a:r>
          </a:p>
          <a:p>
            <a:pPr marL="0" indent="0">
              <a:buNone/>
            </a:pPr>
            <a:r>
              <a:rPr lang="en-US"/>
              <a:t>Under UK accounting standards, the going concern concept implies that the business will continue to operate for the foreseeable future. As a result, if there is no going concern problem, it is considered sensible to keep to the use of the historical cost concept when arriving at the valuations of assets. Compared with this unspecified time horizon, under IAS 1, the relevant time period is at least 12 months from the balance sheet date. Suppose, however, that a business is drawing up its financial statements at 31 December 20X8. Normally, using the historical cost concept, the assets would be shown at a total value of £100,000. It is known, however, that the business will be forced to close down in February 20X9, only two months later, and the assets are expected to be sold for only £15,000. In this case it would not make sense to keep to the going concern concept, and so we can reject the historical cost concept for asset valuation purposes. In the balance sheet at 31 December 20X8 the assets will therefore be shown at the figure of £15,000. Rejection of the going concern concept is the exception rather than the rule.</a:t>
            </a:r>
          </a:p>
          <a:p>
            <a:pPr marL="0" indent="0">
              <a:buNone/>
            </a:pPr>
            <a:r>
              <a:rPr lang="en-US"/>
              <a:t>Examples where the going concern assumption should be rejected are:</a:t>
            </a:r>
          </a:p>
          <a:p>
            <a:pPr marL="285750" indent="-285750"/>
            <a:r>
              <a:rPr lang="en-US"/>
              <a:t>if the business is going to close down in the near future;</a:t>
            </a:r>
          </a:p>
          <a:p>
            <a:pPr marL="285750" indent="-285750"/>
            <a:r>
              <a:rPr lang="en-US"/>
              <a:t>where shortage of cash makes it almost certain that the business will have to cease trading;</a:t>
            </a:r>
          </a:p>
          <a:p>
            <a:pPr marL="285750" indent="-285750"/>
            <a:r>
              <a:rPr lang="en-US"/>
              <a:t>where a large part of the business will almost certainly have to be closed down because of a</a:t>
            </a:r>
          </a:p>
          <a:p>
            <a:pPr marL="285750" indent="-285750"/>
            <a:r>
              <a:rPr lang="en-US"/>
              <a:t>shortage of cash</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561975"/>
            <a:ext cx="8329295" cy="5479415"/>
          </a:xfrm>
        </p:spPr>
        <p:txBody>
          <a:bodyPr>
            <a:normAutofit fontScale="92500"/>
          </a:bodyPr>
          <a:lstStyle/>
          <a:p>
            <a:pPr marL="0" indent="0">
              <a:buNone/>
            </a:pPr>
            <a:r>
              <a:rPr lang="en-US" b="1"/>
              <a:t> Consistency</a:t>
            </a:r>
          </a:p>
          <a:p>
            <a:pPr marL="0" indent="0">
              <a:buNone/>
            </a:pPr>
            <a:r>
              <a:rPr lang="en-US"/>
              <a:t>Even if we do everything already listed under the concepts, there will still be quite a few different ways in which items could be recorded. This is because there can be different interpretations as to the exact meaning of a concept.</a:t>
            </a:r>
          </a:p>
          <a:p>
            <a:pPr marL="0" indent="0">
              <a:buNone/>
            </a:pPr>
            <a:r>
              <a:rPr lang="en-US"/>
              <a:t>Each business should try to choose the methods which give the most reliable picture of the business. This cannot be done if one method is used in one year and another method in the next year, and so on. Constantly changing the methods would lead to misleading profits being calculated from the accounting records. </a:t>
            </a:r>
          </a:p>
          <a:p>
            <a:pPr marL="0" indent="0">
              <a:buNone/>
            </a:pPr>
            <a:r>
              <a:rPr lang="en-US"/>
              <a:t>Therefore the convention of consistency is used. The consistency concept says that when a business has once fixed a method for the accounting treatment of an item, it will enter all similar items that follow in exactly the same way. However, it does not mean that the business has to follow the method until the business closes down. A business can change the method used, but such a change is not made without a lot of consideration. </a:t>
            </a:r>
          </a:p>
          <a:p>
            <a:pPr marL="0" indent="0">
              <a:buNone/>
            </a:pPr>
            <a:r>
              <a:rPr lang="en-US"/>
              <a:t>When such a change occurs and the profits calculated in that year are affected by a material amount (i.e. one that makes a noticeable difference to the figures shown in the financial statements) then, either in the profit and loss account itself or in one of the reports that accompany it, the effect of the change should be stated.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533400"/>
            <a:ext cx="8259445" cy="5507990"/>
          </a:xfrm>
        </p:spPr>
        <p:txBody>
          <a:bodyPr>
            <a:normAutofit fontScale="90000" lnSpcReduction="10000"/>
          </a:bodyPr>
          <a:lstStyle/>
          <a:p>
            <a:pPr marL="0" indent="0">
              <a:buNone/>
            </a:pPr>
            <a:r>
              <a:rPr lang="en-US" b="1"/>
              <a:t>Prudence</a:t>
            </a:r>
          </a:p>
          <a:p>
            <a:pPr marL="0" indent="0">
              <a:buNone/>
            </a:pPr>
            <a:r>
              <a:rPr lang="en-US"/>
              <a:t>Very often accountants have to use their judgement to decide which figure to take for an item. Suppose a debt has been owing for quite a long time, and no one knows whether it will ever be paid. Should the accountant be an optimist in thinking that it will be paid, or be more pessimistic?</a:t>
            </a:r>
          </a:p>
          <a:p>
            <a:pPr marL="0" indent="0">
              <a:buNone/>
            </a:pPr>
            <a:r>
              <a:rPr lang="en-US"/>
              <a:t>It is the accountant’s duty to see that people get the proper facts about a business. </a:t>
            </a:r>
          </a:p>
          <a:p>
            <a:pPr marL="0" indent="0">
              <a:buNone/>
            </a:pPr>
            <a:r>
              <a:rPr lang="en-US"/>
              <a:t>The accountant should make certain that assets are not valued too highly. Similarly, liabilities should not be shown at values that are too low. Otherwise, people might inadvisedly lend money to a business, which they would not do if they had been provided with the proper facts. </a:t>
            </a:r>
          </a:p>
          <a:p>
            <a:pPr marL="0" indent="0">
              <a:buNone/>
            </a:pPr>
            <a:r>
              <a:rPr lang="en-US"/>
              <a:t>The accountant should always exercise caution when dealing with uncertainty while, at the same time, ensuring that the financial statements are neutral – that gains and losses are neither overstated nor understated and this is known as prudence. </a:t>
            </a:r>
          </a:p>
          <a:p>
            <a:pPr marL="0" indent="0">
              <a:buNone/>
            </a:pPr>
            <a:r>
              <a:rPr lang="en-US"/>
              <a:t>It is true that, in applying the prudence concept, an accountant will normally make sure that all losses are recorded in the books, but that profits and gains will not be anticipated by recording them before they should be recorded. Although it emphasises neutrality, many people feel that the prudence concept means that accountants will normally take the figure relating to unrealised profits and gains which will understate rather than overstate the profit for a period. </a:t>
            </a:r>
          </a:p>
          <a:p>
            <a:pPr marL="0" indent="0">
              <a:buNone/>
            </a:pPr>
            <a:r>
              <a:rPr lang="en-US"/>
              <a:t>That is, they believe that accountants tend to choose figures that will cause the capital of the business to be shown at a lower amount rather than at a higher amount.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275590"/>
            <a:ext cx="8596630" cy="765175"/>
          </a:xfrm>
        </p:spPr>
        <p:txBody>
          <a:bodyPr/>
          <a:lstStyle/>
          <a:p>
            <a:r>
              <a:rPr lang="en-US" dirty="0" smtClean="0"/>
              <a:t>3.17.3 </a:t>
            </a:r>
            <a:r>
              <a:rPr lang="en-US" dirty="0"/>
              <a:t>The accruals concept</a:t>
            </a:r>
          </a:p>
        </p:txBody>
      </p:sp>
      <p:sp>
        <p:nvSpPr>
          <p:cNvPr id="3" name="Content Placeholder 2"/>
          <p:cNvSpPr>
            <a:spLocks noGrp="1"/>
          </p:cNvSpPr>
          <p:nvPr>
            <p:ph sz="half" idx="1"/>
          </p:nvPr>
        </p:nvSpPr>
        <p:spPr>
          <a:xfrm>
            <a:off x="677545" y="1214755"/>
            <a:ext cx="8231505" cy="4798695"/>
          </a:xfrm>
        </p:spPr>
        <p:txBody>
          <a:bodyPr>
            <a:normAutofit fontScale="90000"/>
          </a:bodyPr>
          <a:lstStyle/>
          <a:p>
            <a:pPr marL="0" indent="0">
              <a:buNone/>
            </a:pPr>
            <a:r>
              <a:rPr lang="en-US"/>
              <a:t>The accruals concept says that net profit is the difference between revenues and the expenses incurred in generating those revenues, i.e.</a:t>
            </a:r>
          </a:p>
          <a:p>
            <a:pPr marL="0" indent="0">
              <a:buNone/>
            </a:pPr>
            <a:r>
              <a:rPr lang="en-US" sz="28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p>
          <a:p>
            <a:pPr marL="0" indent="0">
              <a:buNone/>
            </a:pPr>
            <a:r>
              <a:rPr lang="en-US" sz="28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Revenues − Expenses = Net Profit</a:t>
            </a:r>
          </a:p>
          <a:p>
            <a:pPr marL="0" indent="0">
              <a:buNone/>
            </a:pPr>
            <a:endParaRPr lang="en-US" sz="28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marL="0" indent="0">
              <a:buNone/>
            </a:pPr>
            <a:r>
              <a:rPr lang="en-US"/>
              <a:t>Determining the expenses used up to obtain the revenues is referred to as matching expenses against revenues. The key to the application of the concept is that all income and charges relating to the financial period to which the financial statements relate should be taken into account without regard to the date of receipt or payment. </a:t>
            </a:r>
          </a:p>
          <a:p>
            <a:pPr marL="0" indent="0">
              <a:buNone/>
            </a:pPr>
            <a:r>
              <a:rPr lang="en-US"/>
              <a:t>This concept is particularly misunderstood by people who have not studied accounting. To many of them, actual payment of an item in a period is taken as being matched against the revenue of the period when the net profit is calculated. The fact that expenses consist of the assets used up in a particular period in obtaining the revenues of that period, and that cash paid in a period and expenses of a period are usually different, as you will see later, comes as a surprise to a great number of them.</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616585"/>
            <a:ext cx="8274050" cy="5702300"/>
          </a:xfrm>
        </p:spPr>
        <p:txBody>
          <a:bodyPr>
            <a:normAutofit fontScale="90000" lnSpcReduction="10000"/>
          </a:bodyPr>
          <a:lstStyle/>
          <a:p>
            <a:pPr marL="0" indent="0">
              <a:buNone/>
            </a:pPr>
            <a:r>
              <a:rPr lang="en-US" b="1"/>
              <a:t>Separate determination</a:t>
            </a:r>
          </a:p>
          <a:p>
            <a:pPr marL="0" indent="0">
              <a:buNone/>
            </a:pPr>
            <a:r>
              <a:rPr lang="en-US"/>
              <a:t>In determining the aggregate amount of each asset or liability, the amount of each individual asset or liability should be determined separately from all other assets and liabilities. </a:t>
            </a:r>
          </a:p>
          <a:p>
            <a:pPr marL="0" indent="0">
              <a:buNone/>
            </a:pPr>
            <a:r>
              <a:rPr lang="en-US"/>
              <a:t>For example, if you have three machines, the amount at which machinery is shown in the balance sheet should be the sum of the values calculated individually for each of the three machines. Only when individual values have been derived should a total be calculated. This concept is, perhaps, best described in relation to potential gains and potential losses. </a:t>
            </a:r>
          </a:p>
          <a:p>
            <a:pPr marL="0" indent="0">
              <a:buNone/>
            </a:pPr>
            <a:r>
              <a:rPr lang="en-US"/>
              <a:t>If a business is being sued by a customer for £10,000 and there is a high probability that the business will lose the case, the prudence concept requires the £10,000 to be included as a liability in the financial statements. The same business may, itself, be suing a supplier for £6,000 and may have a good probability of winning the case. It might be tempting to offset the two claims, leaving a net liability of £4,000 to appear in the financial statements. </a:t>
            </a:r>
          </a:p>
          <a:p>
            <a:pPr marL="0" indent="0">
              <a:buNone/>
            </a:pPr>
            <a:r>
              <a:rPr lang="en-US"/>
              <a:t>Yet, this would be contrary to the realisation concept which would not allow the probable £6,000 gain to be realised until it was viewed with reasonable certainty that it was going to be received. </a:t>
            </a:r>
            <a:r>
              <a:rPr lang="en-US" b="1"/>
              <a:t>The separate</a:t>
            </a:r>
            <a:r>
              <a:rPr lang="en-US"/>
              <a:t> </a:t>
            </a:r>
            <a:r>
              <a:rPr lang="en-US" b="1"/>
              <a:t>determination concept</a:t>
            </a:r>
            <a:r>
              <a:rPr lang="en-US"/>
              <a:t> prohibits the netting-off of potential liabilities and potential gains. As a result, only the probable £10,000 expense would be recognised in the financial statements. The remaining fundamental accounting concept, that of </a:t>
            </a:r>
            <a:r>
              <a:rPr lang="en-US" b="1"/>
              <a:t>substance over form</a:t>
            </a:r>
            <a:r>
              <a:rPr lang="en-US"/>
              <a:t>, was established by the issue of FRS 5.</a:t>
            </a:r>
          </a:p>
          <a:p>
            <a:pPr marL="0" indent="0">
              <a:buNone/>
            </a:pP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8780" y="533400"/>
            <a:ext cx="8231505" cy="5758815"/>
          </a:xfrm>
        </p:spPr>
        <p:txBody>
          <a:bodyPr>
            <a:normAutofit fontScale="92500" lnSpcReduction="10000"/>
          </a:bodyPr>
          <a:lstStyle/>
          <a:p>
            <a:pPr marL="0" indent="0">
              <a:buNone/>
            </a:pPr>
            <a:r>
              <a:rPr lang="en-US" b="1"/>
              <a:t>Substance over form</a:t>
            </a:r>
          </a:p>
          <a:p>
            <a:pPr marL="0" indent="0">
              <a:buNone/>
            </a:pPr>
            <a:r>
              <a:rPr lang="en-US"/>
              <a:t>It can happen that the legal form of a transaction can differ from its real substance. Where this happens, accounting should show the transaction in accordance with its real substance which is, basically, how the transaction affects the economic situation of the business. This means that accounting in this instance will not reflect the exact legal position concerning that transaction. You have not yet come across the best and easiest illustration of this concept. Later in your studies you may have to learn about accounting for fixed assets being bought on hire purchase. We will take a car as an example. </a:t>
            </a:r>
          </a:p>
          <a:p>
            <a:pPr marL="285750" indent="-285750"/>
            <a:r>
              <a:rPr lang="en-US"/>
              <a:t>From a legal point of view, the car does not belong to the business until all the hire purchase instalments have been paid, and an option has been taken up whereby the business takes over legal possession of the car. </a:t>
            </a:r>
          </a:p>
          <a:p>
            <a:pPr marL="285750" indent="-285750"/>
            <a:r>
              <a:rPr lang="en-US"/>
              <a:t>From an economic point of view, you have used the car for business purposes, just as any other car owned by the business which was paid for immediately has been used. In this case, the business will show the car being bought on hire purchase in its ledger accounts and balance sheet as though it were legally owned by the business, but also showing separately the amount still owed for it. </a:t>
            </a:r>
          </a:p>
          <a:p>
            <a:pPr marL="0" indent="0">
              <a:buNone/>
            </a:pPr>
            <a:endParaRPr lang="en-US"/>
          </a:p>
          <a:p>
            <a:pPr marL="0" indent="0">
              <a:buNone/>
            </a:pPr>
            <a:r>
              <a:rPr lang="en-US"/>
              <a:t>In this way, therefore, the substance of the transaction has taken precedence over the legal formn  of the transaction.</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695960"/>
          </a:xfrm>
        </p:spPr>
        <p:txBody>
          <a:bodyPr/>
          <a:lstStyle/>
          <a:p>
            <a:r>
              <a:rPr lang="en-US" dirty="0" smtClean="0"/>
              <a:t>3.17.4 </a:t>
            </a:r>
            <a:r>
              <a:rPr lang="en-US" dirty="0"/>
              <a:t>Materiality</a:t>
            </a:r>
          </a:p>
        </p:txBody>
      </p:sp>
      <p:sp>
        <p:nvSpPr>
          <p:cNvPr id="3" name="Content Placeholder 2"/>
          <p:cNvSpPr>
            <a:spLocks noGrp="1"/>
          </p:cNvSpPr>
          <p:nvPr>
            <p:ph sz="half" idx="1"/>
          </p:nvPr>
        </p:nvSpPr>
        <p:spPr>
          <a:xfrm>
            <a:off x="677545" y="1305560"/>
            <a:ext cx="8218170" cy="4735830"/>
          </a:xfrm>
        </p:spPr>
        <p:txBody>
          <a:bodyPr>
            <a:normAutofit fontScale="90000"/>
          </a:bodyPr>
          <a:lstStyle/>
          <a:p>
            <a:pPr marL="0" indent="0">
              <a:buNone/>
            </a:pPr>
            <a:r>
              <a:rPr lang="en-US"/>
              <a:t>The accounting concepts already discussed have become accepted in the business world, their assimilation having taken place over many years. However, there is one overriding rule applied to anything that appears in a financial accounting statement – that of </a:t>
            </a:r>
            <a:r>
              <a:rPr lang="en-US" b="1"/>
              <a:t>materiality</a:t>
            </a:r>
            <a:r>
              <a:rPr lang="en-US"/>
              <a:t> – it should be ‘material’. That is, it should be of interest to the stakeholders, those people who make use of financial accounting statements. It need not be material to every stakeholder, but it must be material to a stakeholder before it merits inclusion.</a:t>
            </a:r>
          </a:p>
          <a:p>
            <a:pPr marL="0" indent="0">
              <a:buNone/>
            </a:pPr>
            <a:r>
              <a:rPr lang="en-US"/>
              <a:t>Accounting does not serve a useful purpose if the effort of recording a transaction in a certain way is not worthwhile. Thus, if a box of paper-clips was bought it would be used up over a period of time, and this cost is used up every time someone uses a paper-clip. It is possible to record this as an expense every time a paper-clip is used but, obviously, the price of a paper-clip is so small that it is not worth recording it in this fashion, nor is the entire box of paper-clips. The paper-clips are not a material item and, therefore, the box would be charged as an expense in the period it was bought, irrespective of the fact that it could last for more than one accounting period. In other words, </a:t>
            </a:r>
            <a:r>
              <a:rPr lang="en-US" b="1">
                <a:solidFill>
                  <a:srgbClr val="FF0000"/>
                </a:solidFill>
              </a:rPr>
              <a:t>do not waste your time in the elaborate recording of trivial items.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3.18 </a:t>
            </a:r>
            <a:r>
              <a:rPr lang="en-US" dirty="0"/>
              <a:t>Computers and accounting</a:t>
            </a:r>
          </a:p>
        </p:txBody>
      </p:sp>
      <p:sp>
        <p:nvSpPr>
          <p:cNvPr id="3" name="Content Placeholder 2"/>
          <p:cNvSpPr>
            <a:spLocks noGrp="1"/>
          </p:cNvSpPr>
          <p:nvPr>
            <p:ph sz="half" idx="1"/>
          </p:nvPr>
        </p:nvSpPr>
        <p:spPr>
          <a:xfrm>
            <a:off x="677545" y="1535430"/>
            <a:ext cx="8329295" cy="4505960"/>
          </a:xfrm>
        </p:spPr>
        <p:txBody>
          <a:bodyPr>
            <a:normAutofit/>
          </a:bodyPr>
          <a:lstStyle/>
          <a:p>
            <a:pPr marL="0" indent="0">
              <a:buNone/>
            </a:pPr>
            <a:r>
              <a:rPr lang="en-US" b="1"/>
              <a:t>Introduction</a:t>
            </a:r>
          </a:p>
          <a:p>
            <a:pPr marL="0" indent="0">
              <a:buNone/>
            </a:pPr>
            <a:r>
              <a:rPr lang="en-US"/>
              <a:t>In this chapter, you’ll learn about how computers can be used for inputting and processing data to produce output from an accounting system for decision-making. You’ll learn about how computers are linked together and of the differences between buying ready-made accounting software and writing the accounting program from scratch. You’ll be introduced to spreadsheets and database packages and you will learn of the importance of backing up data and using passwords.</a:t>
            </a:r>
          </a:p>
          <a:p>
            <a:pPr marL="0" indent="0">
              <a:buNone/>
            </a:pPr>
            <a:r>
              <a:rPr lang="en-US"/>
              <a:t>Finally, you will learn about the regulations relating to the storage of personal data on computer.</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708660"/>
          </a:xfrm>
        </p:spPr>
        <p:txBody>
          <a:bodyPr/>
          <a:lstStyle/>
          <a:p>
            <a:r>
              <a:rPr lang="en-US" dirty="0" smtClean="0"/>
              <a:t>3.18.1 </a:t>
            </a:r>
            <a:r>
              <a:rPr lang="en-US" dirty="0"/>
              <a:t>Large versus small systems</a:t>
            </a:r>
          </a:p>
        </p:txBody>
      </p:sp>
      <p:sp>
        <p:nvSpPr>
          <p:cNvPr id="3" name="Content Placeholder 2"/>
          <p:cNvSpPr>
            <a:spLocks noGrp="1"/>
          </p:cNvSpPr>
          <p:nvPr>
            <p:ph sz="half" idx="1"/>
          </p:nvPr>
        </p:nvSpPr>
        <p:spPr>
          <a:xfrm>
            <a:off x="677545" y="1424305"/>
            <a:ext cx="8134985" cy="4617085"/>
          </a:xfrm>
        </p:spPr>
        <p:txBody>
          <a:bodyPr>
            <a:normAutofit/>
          </a:bodyPr>
          <a:lstStyle/>
          <a:p>
            <a:pPr marL="0" indent="0">
              <a:buNone/>
            </a:pPr>
            <a:r>
              <a:rPr lang="en-US"/>
              <a:t>The technology when computers are used in an accounting system will vary in size to meet the volume of data processing required by the business. Very large businesses may use a large and extremely powerful central computer for handling bulk data and workstations and/or standalone PCs for a number of purposes such as data entry, producing departmental accounts and </a:t>
            </a:r>
            <a:r>
              <a:rPr lang="en-US" b="1"/>
              <a:t>financial modelling</a:t>
            </a:r>
            <a:r>
              <a:rPr lang="en-US"/>
              <a:t> (i.e. </a:t>
            </a:r>
            <a:r>
              <a:rPr lang="en-US" b="1"/>
              <a:t>forecasting</a:t>
            </a:r>
            <a:r>
              <a:rPr lang="en-US"/>
              <a:t> and </a:t>
            </a:r>
            <a:r>
              <a:rPr lang="en-US" b="1"/>
              <a:t>what if</a:t>
            </a:r>
            <a:r>
              <a:rPr lang="en-US"/>
              <a:t> or </a:t>
            </a:r>
            <a:r>
              <a:rPr lang="en-US" b="1"/>
              <a:t>sensitivity analysis</a:t>
            </a:r>
            <a:r>
              <a:rPr lang="en-US"/>
              <a:t>). Other businesses will use PCs for all accounting purposes. </a:t>
            </a:r>
          </a:p>
          <a:p>
            <a:pPr marL="0" indent="0">
              <a:buNone/>
            </a:pPr>
            <a:r>
              <a:rPr lang="en-US"/>
              <a:t>Whatever the hardware used, where more than one person is using the computerised part of the accounting system some mechanism has to be in place to enable data to be entered and accessed by everyone who is responsible for that aspect of the system. This is unlikely to be done by sharing the same PC, so some appropriate organisation of the hardware is required.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589915"/>
            <a:ext cx="8596630" cy="5451475"/>
          </a:xfrm>
        </p:spPr>
        <p:txBody>
          <a:bodyPr/>
          <a:lstStyle/>
          <a:p>
            <a:pPr marL="0" indent="0">
              <a:buNone/>
            </a:pPr>
            <a:r>
              <a:rPr lang="en-US" b="1"/>
              <a:t>Classifying and summarising</a:t>
            </a:r>
          </a:p>
          <a:p>
            <a:pPr marL="285750" indent="-285750"/>
            <a:r>
              <a:rPr lang="en-US"/>
              <a:t>When the data is being recorded it has to be organised so as to be most useful to the business. This is known as classifying and summarising data. Following such classifications and summaries it will be possible to work out how much profit or loss has been made by the business during a particular period. It will also be possible to show what resources are owned by the business, and what is owed by it, on the closing date of the period.</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3.18.2 </a:t>
            </a:r>
            <a:r>
              <a:rPr lang="en-US" dirty="0"/>
              <a:t>Benefits from computers</a:t>
            </a:r>
          </a:p>
        </p:txBody>
      </p:sp>
      <p:sp>
        <p:nvSpPr>
          <p:cNvPr id="3" name="Content Placeholder 2"/>
          <p:cNvSpPr>
            <a:spLocks noGrp="1"/>
          </p:cNvSpPr>
          <p:nvPr>
            <p:ph sz="half" idx="1"/>
          </p:nvPr>
        </p:nvSpPr>
        <p:spPr>
          <a:xfrm>
            <a:off x="677545" y="1383030"/>
            <a:ext cx="8774430" cy="4658360"/>
          </a:xfrm>
        </p:spPr>
        <p:txBody>
          <a:bodyPr>
            <a:normAutofit/>
          </a:bodyPr>
          <a:lstStyle/>
          <a:p>
            <a:pPr marL="0" indent="0">
              <a:buNone/>
            </a:pPr>
            <a:r>
              <a:rPr lang="en-US"/>
              <a:t>Time-saving with respect to transaction processing, increased accuracy and the production of a whole series of reports are obvious desirable and realistic benefits when computers are used for accounting. The basic principle of any accounting system is depicted in Exhibit 22.1. Computers can be used in all aspects of the accounting system. When computers are used for some or all of these activities they can do everything that can be done with a manual system, but computers often do them faster, more accurately, and more efficiently.</a:t>
            </a:r>
          </a:p>
          <a:p>
            <a:pPr marL="0" indent="0">
              <a:buNone/>
            </a:pPr>
            <a:endParaRPr lang="en-US"/>
          </a:p>
          <a:p>
            <a:pPr marL="0" indent="0">
              <a:buNone/>
            </a:pPr>
            <a:endParaRPr lang="en-US"/>
          </a:p>
        </p:txBody>
      </p:sp>
      <p:graphicFrame>
        <p:nvGraphicFramePr>
          <p:cNvPr id="5" name="Content Placeholder 4"/>
          <p:cNvGraphicFramePr>
            <a:graphicFrameLocks/>
          </p:cNvGraphicFramePr>
          <p:nvPr>
            <p:ph sz="half" idx="2"/>
          </p:nvPr>
        </p:nvGraphicFramePr>
        <p:xfrm>
          <a:off x="1098550" y="3695065"/>
          <a:ext cx="6743065" cy="2346325"/>
        </p:xfrm>
        <a:graphic>
          <a:graphicData uri="http://schemas.openxmlformats.org/presentationml/2006/ole">
            <p:oleObj spid="_x0000_s89089" r:id="rId3" imgW="5257143" imgH="1371429" progId="PBrush">
              <p:embed/>
            </p:oleObj>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519430"/>
            <a:ext cx="8301355" cy="5521960"/>
          </a:xfrm>
        </p:spPr>
        <p:txBody>
          <a:bodyPr>
            <a:normAutofit/>
          </a:bodyPr>
          <a:lstStyle/>
          <a:p>
            <a:pPr marL="0" indent="0">
              <a:buNone/>
            </a:pPr>
            <a:r>
              <a:rPr lang="en-US" b="1"/>
              <a:t>Increased job satisfaction</a:t>
            </a:r>
          </a:p>
          <a:p>
            <a:pPr marL="0" indent="0">
              <a:buNone/>
            </a:pPr>
            <a:r>
              <a:rPr lang="en-US"/>
              <a:t>Increased job satisfaction and more effective use of operator time can be an added bonus of computerisation. For example, if a business computerises its stock records, an operator’s job of keeping records properly maintained will be much the same as in the manual system. </a:t>
            </a:r>
          </a:p>
          <a:p>
            <a:pPr marL="0" indent="0">
              <a:buNone/>
            </a:pPr>
            <a:r>
              <a:rPr lang="en-US"/>
              <a:t>However, with instant reporting facilities available, such as a list of all stock items that may be in short supply, the operator can produce details almost instantly. This will allow an operator the facility of keeping a much closer check on stock levels. </a:t>
            </a:r>
          </a:p>
          <a:p>
            <a:pPr marL="0" indent="0">
              <a:buNone/>
            </a:pPr>
            <a:r>
              <a:rPr lang="en-US"/>
              <a:t>Also, if time can be saved in producing stock reports, the operator may have more time to ‘chase up’ suppliers who are not delivering on time or ‘shop around’ the market for better suppliers and products. </a:t>
            </a:r>
          </a:p>
          <a:p>
            <a:pPr marL="0" indent="0">
              <a:buNone/>
            </a:pPr>
            <a:r>
              <a:rPr lang="en-US"/>
              <a:t>Obviously, these are more interesting tasks than entering data into the accounting records and then ploughing through them in order to produce the reports.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681990"/>
          </a:xfrm>
        </p:spPr>
        <p:txBody>
          <a:bodyPr/>
          <a:lstStyle/>
          <a:p>
            <a:r>
              <a:rPr lang="en-US" dirty="0" smtClean="0"/>
              <a:t>3.18.3 </a:t>
            </a:r>
            <a:r>
              <a:rPr lang="en-US" dirty="0"/>
              <a:t>Management information systems</a:t>
            </a:r>
          </a:p>
        </p:txBody>
      </p:sp>
      <p:sp>
        <p:nvSpPr>
          <p:cNvPr id="3" name="Content Placeholder 2"/>
          <p:cNvSpPr>
            <a:spLocks noGrp="1"/>
          </p:cNvSpPr>
          <p:nvPr>
            <p:ph sz="half" idx="1"/>
          </p:nvPr>
        </p:nvSpPr>
        <p:spPr>
          <a:xfrm>
            <a:off x="677545" y="1438275"/>
            <a:ext cx="8288020" cy="4603115"/>
          </a:xfrm>
        </p:spPr>
        <p:txBody>
          <a:bodyPr>
            <a:normAutofit fontScale="92500" lnSpcReduction="10000"/>
          </a:bodyPr>
          <a:lstStyle/>
          <a:p>
            <a:pPr marL="0" indent="0">
              <a:buNone/>
            </a:pPr>
            <a:r>
              <a:rPr lang="en-US" dirty="0"/>
              <a:t>All computer systems, whether purchased off-the-shelf or custom-made for a particular business, will need to supply information in a form that management can use to assist in its </a:t>
            </a:r>
            <a:r>
              <a:rPr lang="en-US" dirty="0" smtClean="0"/>
              <a:t>decision making</a:t>
            </a:r>
            <a:r>
              <a:rPr lang="en-US" dirty="0"/>
              <a:t>. Whether the output is on paper, via computer screens, on disk, or available on-line, the information system </a:t>
            </a:r>
            <a:r>
              <a:rPr lang="en-US" dirty="0" smtClean="0"/>
              <a:t>centered </a:t>
            </a:r>
            <a:r>
              <a:rPr lang="en-US" dirty="0"/>
              <a:t>upon the computer is generally referred to as the ‘management information system’ (MIS). </a:t>
            </a:r>
          </a:p>
          <a:p>
            <a:pPr marL="0" indent="0">
              <a:buNone/>
            </a:pPr>
            <a:r>
              <a:rPr lang="en-US" dirty="0"/>
              <a:t>The MIS contains far more information than the accounting information system – production data and marketing statistics, for example, would be included in the MIS. The accounting information system is a component within the MIS, and must be capable of integration with the other functional information systems that together comprise the rest of the MIS. </a:t>
            </a:r>
          </a:p>
          <a:p>
            <a:pPr marL="0" indent="0">
              <a:buNone/>
            </a:pPr>
            <a:r>
              <a:rPr lang="en-US" dirty="0"/>
              <a:t>Beyond standard reports, MISs are normally flexible enough to allow management to extract the kind of reports that may be unique to their business or department. These reports can be extracted in a very short time compared with that taken using a manual system, and they serve to enhance the control management have over their business. However, two things should be </a:t>
            </a:r>
            <a:r>
              <a:rPr lang="en-US" dirty="0" smtClean="0"/>
              <a:t>emphasized, </a:t>
            </a:r>
            <a:r>
              <a:rPr lang="en-US" dirty="0"/>
              <a:t>and they have not changed since the early days of </a:t>
            </a:r>
            <a:r>
              <a:rPr lang="en-US" dirty="0" smtClean="0"/>
              <a:t>computerized </a:t>
            </a:r>
            <a:r>
              <a:rPr lang="en-US" dirty="0"/>
              <a:t>information systems: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742315"/>
            <a:ext cx="7980680" cy="5299075"/>
          </a:xfrm>
        </p:spPr>
        <p:txBody>
          <a:bodyPr/>
          <a:lstStyle/>
          <a:p>
            <a:pPr marL="285750" indent="-285750"/>
            <a:endParaRPr lang="en-US"/>
          </a:p>
          <a:p>
            <a:pPr marL="285750" indent="-285750"/>
            <a:r>
              <a:rPr lang="en-US"/>
              <a:t>The reports and information extracted from a computer can only be as good as the data placed into it – the well-known ‘garbage in, garbage out’ situation. If the full benefits of computerisation are to be enjoyed, regular checks need to be made to ensure that the data input is accurate and timely.</a:t>
            </a:r>
          </a:p>
          <a:p>
            <a:pPr marL="285750" indent="-285750"/>
            <a:r>
              <a:rPr lang="en-US"/>
              <a:t> Computerisation allows infinite instant access to data. It is a straightforward way of designing and producing a new report, and it can be easier to print all possible types of reports across all functions than to limit the reports produced to those actually needed by the people they are sent to. If report generation is not controlled, information overload will occur and decisionmakers may have difficulty seeing the wood because of all the trees.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779145"/>
          </a:xfrm>
        </p:spPr>
        <p:txBody>
          <a:bodyPr/>
          <a:lstStyle/>
          <a:p>
            <a:r>
              <a:rPr lang="en-US" dirty="0" smtClean="0"/>
              <a:t>3.18.4 </a:t>
            </a:r>
            <a:r>
              <a:rPr lang="en-US" dirty="0"/>
              <a:t>Use of spreadsheets</a:t>
            </a:r>
          </a:p>
        </p:txBody>
      </p:sp>
      <p:sp>
        <p:nvSpPr>
          <p:cNvPr id="3" name="Content Placeholder 2"/>
          <p:cNvSpPr>
            <a:spLocks noGrp="1"/>
          </p:cNvSpPr>
          <p:nvPr>
            <p:ph sz="half" idx="1"/>
          </p:nvPr>
        </p:nvSpPr>
        <p:spPr>
          <a:xfrm>
            <a:off x="677545" y="1535430"/>
            <a:ext cx="8217535" cy="4505960"/>
          </a:xfrm>
        </p:spPr>
        <p:txBody>
          <a:bodyPr/>
          <a:lstStyle/>
          <a:p>
            <a:pPr marL="0" indent="0">
              <a:buNone/>
            </a:pPr>
            <a:r>
              <a:rPr lang="en-US"/>
              <a:t>The spreadsheet is the software tool most used by accountants. Spreadsheets first appeared in 1979 and within only a handful of years surveys were showing that of those accountants who had access to PCs, virtually 100 per cent were using them for some task or other. The name derives from the appearance of the computer spreading accounts on a sheet, allowing the user to directly enter numbers, formulae or text into the cells. Exhibit 22.2 shows an example of an empty spreadsheet.</a:t>
            </a:r>
          </a:p>
          <a:p>
            <a:pPr marL="0" indent="0">
              <a:buNone/>
            </a:pPr>
            <a:r>
              <a:rPr lang="en-US"/>
              <a:t>As you can see, the screen is divided into vertical columns and horizontal rows to form a grid of cells. Each cell is referred to by its co-ordinate, like a map reference or point on a graph. For example, cell C12 is in column C row 12. Formulae can be entered to link cells. An example of linking cells is where a cell entry reads:</a:t>
            </a:r>
          </a:p>
          <a:p>
            <a:pPr marL="0" indent="0">
              <a:buNone/>
            </a:pPr>
            <a:r>
              <a:rPr lang="en-US" sz="2800" b="1">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=B5*C12</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547370"/>
            <a:ext cx="8342630" cy="5494020"/>
          </a:xfrm>
        </p:spPr>
        <p:txBody>
          <a:bodyPr>
            <a:normAutofit lnSpcReduction="10000"/>
          </a:bodyPr>
          <a:lstStyle/>
          <a:p>
            <a:pPr marL="0" indent="0">
              <a:buNone/>
            </a:pPr>
            <a:r>
              <a:rPr lang="en-US"/>
              <a:t>This expression makes the value of the contents of the cell it is in equal to the value of cell B5 multiplied by the value of cell C12. Thus, if the formula was entered in cell D16 and B5 contained the number 6 and C12 contained the number 4, D16 would display the value 24. A spreadsheet is, effectively, a very powerful screen-based calculator and report generator whose output, both text and graphs, can be printed or electronically transmitted to another computer. Any item in a spreadsheet can be changed at any time and the new results will instantly and automatically be shown. </a:t>
            </a:r>
          </a:p>
          <a:p>
            <a:pPr marL="0" indent="0">
              <a:buNone/>
            </a:pPr>
            <a:r>
              <a:rPr lang="en-US"/>
              <a:t>This makes it very easy to perform what if or sensitivity analysis (for example, what would the result be if sales were to increase by 10 per cent?) and has led to a far higher level of understanding of the effects of decisions than was ever possible when all such recalculations could involve several days work. It is this facility of being able to quickly recalculate formulae that makes the spreadsheet a powerful, useful and popular analytical tool. </a:t>
            </a:r>
          </a:p>
          <a:p>
            <a:pPr marL="0" indent="0">
              <a:buNone/>
            </a:pPr>
            <a:r>
              <a:rPr lang="en-US"/>
              <a:t>Spreadsheets can be used in order to seek goals, such as specific profit figures. For example, spreadsheets can depict the sales and costs of a business and the goal seeking function can then be used to determine what selling price will be required in order to achieve a specific net profit. Spreadsheets tend to be written by accountants for their own use, rather than by computer programmers. Some other examples of uses for spreadsheets include: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p:cNvGraphicFramePr>
          <p:nvPr>
            <p:ph sz="half" idx="1"/>
          </p:nvPr>
        </p:nvGraphicFramePr>
        <p:xfrm>
          <a:off x="998220" y="747395"/>
          <a:ext cx="7939405" cy="4898390"/>
        </p:xfrm>
        <a:graphic>
          <a:graphicData uri="http://schemas.openxmlformats.org/presentationml/2006/ole">
            <p:oleObj spid="_x0000_s115713" r:id="rId3" imgW="5353797" imgH="3847619" progId="PBrush">
              <p:embed/>
            </p:oleObj>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283845"/>
            <a:ext cx="8176895" cy="6202045"/>
          </a:xfrm>
        </p:spPr>
        <p:txBody>
          <a:bodyPr>
            <a:normAutofit fontScale="90000"/>
          </a:bodyPr>
          <a:lstStyle/>
          <a:p>
            <a:pPr marL="285750" indent="-285750"/>
            <a:r>
              <a:rPr lang="en-US"/>
              <a:t>financial plans and budgets can be represented as a table, with columns for time periods (e.g.months) and rows for different elements of the plan (e.g. costs and revenue);</a:t>
            </a:r>
          </a:p>
          <a:p>
            <a:pPr marL="285750" indent="-285750"/>
            <a:r>
              <a:rPr lang="en-US"/>
              <a:t>tax, investment and loan calculations can be made with ease;</a:t>
            </a:r>
          </a:p>
          <a:p>
            <a:pPr marL="285750" indent="-285750"/>
            <a:r>
              <a:rPr lang="en-US"/>
              <a:t>statistics using built-in functions such as averages, standard deviations, time series and regression analysis can be calculated;</a:t>
            </a:r>
          </a:p>
          <a:p>
            <a:pPr marL="285750" indent="-285750"/>
            <a:r>
              <a:rPr lang="en-US"/>
              <a:t>consolidation – merging branch or departmental accounts to form overall company (consolidated) financial statements;</a:t>
            </a:r>
          </a:p>
          <a:p>
            <a:pPr marL="285750" indent="-285750"/>
            <a:r>
              <a:rPr lang="en-US"/>
              <a:t>multi-dimensional spreadsheets can be created, enabling far deeper analysis of data – the‘sheet’ tabs at the foot of the spreadsheet in Exhibit 22.2 can each be a ‘dimension’ that can be linked to other sheets, thus permitting views to be developed across various dimensions of a business activity. Even without this facility, the number of rows and columns available in a spreadsheet make this type of data modelling relatively simple for all but the most complex of scenarios;</a:t>
            </a:r>
          </a:p>
          <a:p>
            <a:pPr marL="285750" indent="-285750"/>
            <a:r>
              <a:rPr lang="en-US"/>
              <a:t>currency conversion is simple – useful for an organisation with overseas interests such as amultinational company;</a:t>
            </a:r>
          </a:p>
          <a:p>
            <a:pPr marL="285750" indent="-285750"/>
            <a:r>
              <a:rPr lang="en-US"/>
              <a:t>timetabling and roster planning of staff within organisations or departments can be performed.</a:t>
            </a:r>
          </a:p>
          <a:p>
            <a:pPr marL="285750" indent="-285750"/>
            <a:endParaRPr lang="en-US"/>
          </a:p>
          <a:p>
            <a:pPr marL="0" indent="0">
              <a:buNone/>
            </a:pPr>
            <a:r>
              <a:rPr lang="en-US"/>
              <a:t>     It is hardly surprising that spreadsheets are so widely used by accountants.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3.18.5 Use </a:t>
            </a:r>
            <a:r>
              <a:rPr lang="en-US" dirty="0"/>
              <a:t>of databases</a:t>
            </a:r>
          </a:p>
        </p:txBody>
      </p:sp>
      <p:sp>
        <p:nvSpPr>
          <p:cNvPr id="3" name="Content Placeholder 2"/>
          <p:cNvSpPr>
            <a:spLocks noGrp="1"/>
          </p:cNvSpPr>
          <p:nvPr>
            <p:ph sz="half" idx="1"/>
          </p:nvPr>
        </p:nvSpPr>
        <p:spPr>
          <a:xfrm>
            <a:off x="677545" y="1716405"/>
            <a:ext cx="8274050" cy="4324985"/>
          </a:xfrm>
        </p:spPr>
        <p:txBody>
          <a:bodyPr>
            <a:normAutofit fontScale="92500" lnSpcReduction="10000"/>
          </a:bodyPr>
          <a:lstStyle/>
          <a:p>
            <a:pPr marL="0" indent="0">
              <a:buNone/>
            </a:pPr>
            <a:r>
              <a:rPr lang="en-US"/>
              <a:t>Instead of being specifically designed for the types of tasks that accountants perform a lot, databases are designed for a more general purpose. A database is organised into a collection of related files into which go records. For example, a stock system could be developed where a stock file contains a record for each item of stock. The records are further broken down into fields. Hence, there could be a field for reference, one for description, a quantity, reordering level and so on. The system would then be developed to keep such records updated. This application is favoured by many businesses as it tends to be more flexible than an accounting package and easier and cheaper to put together than a set of programs specifically written for the business.</a:t>
            </a:r>
          </a:p>
          <a:p>
            <a:pPr marL="0" indent="0">
              <a:buNone/>
            </a:pPr>
            <a:r>
              <a:rPr lang="en-US"/>
              <a:t>Such database packages require a little more computing expertise and a sound knowledge of the accounting system in order to create something appropriate. In such instances, while many would be written by an accountant, it is possible that computing and accounting personnel would work together on the development, particularly where the accountant had no previous experience of using the database software.</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3.18.6 </a:t>
            </a:r>
            <a:r>
              <a:rPr lang="en-US" dirty="0"/>
              <a:t>Data back-ups</a:t>
            </a:r>
          </a:p>
        </p:txBody>
      </p:sp>
      <p:sp>
        <p:nvSpPr>
          <p:cNvPr id="3" name="Content Placeholder 2"/>
          <p:cNvSpPr>
            <a:spLocks noGrp="1"/>
          </p:cNvSpPr>
          <p:nvPr>
            <p:ph sz="half" idx="1"/>
          </p:nvPr>
        </p:nvSpPr>
        <p:spPr>
          <a:xfrm>
            <a:off x="677545" y="1590675"/>
            <a:ext cx="8315325" cy="4450715"/>
          </a:xfrm>
        </p:spPr>
        <p:txBody>
          <a:bodyPr/>
          <a:lstStyle/>
          <a:p>
            <a:pPr marL="0" indent="0">
              <a:buNone/>
            </a:pPr>
            <a:r>
              <a:rPr lang="en-US"/>
              <a:t>One of the most important principles in computing is the discipline of backing up data held on computer. Backing-up is now performed easily by simply copying the relevant files to another computer or onto a storage medium, such as a CD or even a floppy disk. This serves the purpose that, if anything ever goes wrong with the data, then the business can always revert to a back-up copy of the data. </a:t>
            </a:r>
          </a:p>
          <a:p>
            <a:pPr marL="0" indent="0">
              <a:buNone/>
            </a:pPr>
            <a:r>
              <a:rPr lang="en-US"/>
              <a:t>If, for example, a company backs up its data at midday and there is a loss of data later that afternoon, then the worst that could happen is that the company has to restore the data from the midday back-up and then re-enter the data since that time. Clearly, therefore, the more often a business backs up its data, the less work is needed in the event of data loss.</a:t>
            </a:r>
          </a:p>
          <a:p>
            <a:pPr marL="0" indent="0">
              <a:buNone/>
            </a:pPr>
            <a:r>
              <a:rPr lang="en-US"/>
              <a:t>Many of the software packages routinely used by accountants, such as spreadsheets, can be programmed to automatically back up work every few minutes so that it is not all lost should the computer or program crash.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.4 </a:t>
            </a:r>
            <a:r>
              <a:rPr lang="en-US" dirty="0"/>
              <a:t>What is bookkeeping?</a:t>
            </a:r>
          </a:p>
        </p:txBody>
      </p:sp>
      <p:sp>
        <p:nvSpPr>
          <p:cNvPr id="3" name="Content Placeholder 2"/>
          <p:cNvSpPr>
            <a:spLocks noGrp="1"/>
          </p:cNvSpPr>
          <p:nvPr>
            <p:ph idx="1"/>
          </p:nvPr>
        </p:nvSpPr>
        <p:spPr>
          <a:xfrm>
            <a:off x="677545" y="1659890"/>
            <a:ext cx="8596630" cy="4381500"/>
          </a:xfrm>
        </p:spPr>
        <p:txBody>
          <a:bodyPr/>
          <a:lstStyle/>
          <a:p>
            <a:pPr marL="0" indent="0">
              <a:buNone/>
            </a:pPr>
            <a:r>
              <a:rPr lang="en-US" dirty="0"/>
              <a:t>The part of accounting that is concerned with recording data is often known as bookkeeping. Until about one hundred years ago all accounting data was kept by being recorded manually in books, hence the term ‘bookkeeping'. Nowadays, although hand-written books may be used (particularly by smaller </a:t>
            </a:r>
            <a:r>
              <a:rPr lang="en-US" dirty="0" smtClean="0"/>
              <a:t>organizations), </a:t>
            </a:r>
            <a:r>
              <a:rPr lang="en-US" dirty="0"/>
              <a:t>most accounting data is recorded electronically and stored electronically using computers. Bookkeeping is the process of recording data relating to accounting transactions in the accounting books.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3.18.7 </a:t>
            </a:r>
            <a:r>
              <a:rPr lang="en-US" dirty="0"/>
              <a:t>Passwords</a:t>
            </a:r>
          </a:p>
        </p:txBody>
      </p:sp>
      <p:sp>
        <p:nvSpPr>
          <p:cNvPr id="3" name="Content Placeholder 2"/>
          <p:cNvSpPr>
            <a:spLocks noGrp="1"/>
          </p:cNvSpPr>
          <p:nvPr>
            <p:ph sz="half" idx="1"/>
          </p:nvPr>
        </p:nvSpPr>
        <p:spPr>
          <a:xfrm>
            <a:off x="677545" y="1619250"/>
            <a:ext cx="8189595" cy="4422140"/>
          </a:xfrm>
        </p:spPr>
        <p:txBody>
          <a:bodyPr>
            <a:normAutofit/>
          </a:bodyPr>
          <a:lstStyle/>
          <a:p>
            <a:pPr marL="0" indent="0">
              <a:buNone/>
            </a:pPr>
            <a:r>
              <a:rPr lang="en-US"/>
              <a:t>When computers are being used along with an accounting package, it is normally possible for passwords to be set up to restrict which personnel have access to certain parts of the computerised elements of the accounting system. This assists management in maintaining tighter control on the system and avoids over-complicating operations for operators. </a:t>
            </a:r>
          </a:p>
          <a:p>
            <a:pPr marL="0" indent="0">
              <a:buNone/>
            </a:pPr>
            <a:r>
              <a:rPr lang="en-US"/>
              <a:t>It ensures that operators do not have access to parts of a wider system than they need in order to do their job adequately, and avoids the risks inherent in exposing all parts of the system to all operators. As an extra benefit, if the functions available to operators are limited, it becomes easier and quicker to train the operators.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3.18.8 </a:t>
            </a:r>
            <a:r>
              <a:rPr lang="en-US" dirty="0" smtClean="0"/>
              <a:t>Computerized </a:t>
            </a:r>
            <a:r>
              <a:rPr lang="en-US" dirty="0"/>
              <a:t>accounting systems</a:t>
            </a:r>
          </a:p>
        </p:txBody>
      </p:sp>
      <p:sp>
        <p:nvSpPr>
          <p:cNvPr id="3" name="Content Placeholder 2"/>
          <p:cNvSpPr>
            <a:spLocks noGrp="1"/>
          </p:cNvSpPr>
          <p:nvPr>
            <p:ph sz="half" idx="1"/>
          </p:nvPr>
        </p:nvSpPr>
        <p:spPr>
          <a:xfrm>
            <a:off x="802640" y="1931035"/>
            <a:ext cx="8272780" cy="4068445"/>
          </a:xfrm>
        </p:spPr>
        <p:txBody>
          <a:bodyPr>
            <a:normAutofit/>
          </a:bodyPr>
          <a:lstStyle/>
          <a:p>
            <a:pPr marL="0" indent="0">
              <a:buNone/>
            </a:pPr>
            <a:r>
              <a:rPr lang="en-US" b="1"/>
              <a:t>Introduction</a:t>
            </a:r>
          </a:p>
          <a:p>
            <a:pPr marL="0" indent="0">
              <a:buNone/>
            </a:pPr>
            <a:endParaRPr lang="en-US" b="1"/>
          </a:p>
          <a:p>
            <a:pPr marL="0" indent="0">
              <a:buNone/>
            </a:pPr>
            <a:r>
              <a:rPr lang="en-US"/>
              <a:t>In this chapter, you’ll learn about the differences between manual and computerised accounting information systems and about the benefits of using computerised accounting systems to produce output for decision-making. You will also learn of the variety of output that can be produced by a computerised information system.</a:t>
            </a:r>
          </a:p>
          <a:p>
            <a:pPr marL="0" indent="0">
              <a:buNone/>
            </a:pPr>
            <a:r>
              <a:rPr lang="en-US"/>
              <a:t>In addition, you will learn of the importance of integration and compatibility of all the components of a computerised accounting system and of the need to take great care when switching from a manual system to a computerised one.</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205740"/>
            <a:ext cx="8596630" cy="1350010"/>
          </a:xfrm>
        </p:spPr>
        <p:txBody>
          <a:bodyPr/>
          <a:lstStyle/>
          <a:p>
            <a:r>
              <a:rPr lang="en-US" dirty="0" smtClean="0"/>
              <a:t>3.18.9 </a:t>
            </a:r>
            <a:r>
              <a:rPr lang="en-US" dirty="0"/>
              <a:t>Benefits of using a </a:t>
            </a:r>
            <a:r>
              <a:rPr lang="en-US" dirty="0" err="1"/>
              <a:t>computerised</a:t>
            </a:r>
            <a:r>
              <a:rPr lang="en-US" dirty="0"/>
              <a:t> accounting system</a:t>
            </a:r>
          </a:p>
        </p:txBody>
      </p:sp>
      <p:sp>
        <p:nvSpPr>
          <p:cNvPr id="3" name="Content Placeholder 2"/>
          <p:cNvSpPr>
            <a:spLocks noGrp="1"/>
          </p:cNvSpPr>
          <p:nvPr>
            <p:ph sz="half" idx="1"/>
          </p:nvPr>
        </p:nvSpPr>
        <p:spPr>
          <a:xfrm>
            <a:off x="677545" y="1555115"/>
            <a:ext cx="8746490" cy="4486275"/>
          </a:xfrm>
        </p:spPr>
        <p:txBody>
          <a:bodyPr/>
          <a:lstStyle/>
          <a:p>
            <a:pPr marL="0" indent="0">
              <a:buNone/>
            </a:pPr>
            <a:r>
              <a:rPr lang="en-US"/>
              <a:t>As you learnt in Chapter 22, there are many benefits from using a computerised accounting system. Overall, probably the greatest benefit comes from the fact that a computerised accounting system can do the same things as a manual system, but does them better. Thus all the features in a manual system, such as the one shown in Exhibit 23.2, can be replicated in a computerised accounting system which not only does them quicker, more accurately, and 100 per cent consistently, but can also do them more frequently and do other things as well.</a:t>
            </a:r>
          </a:p>
          <a:p>
            <a:pPr marL="0" indent="0">
              <a:buNone/>
            </a:pPr>
            <a:endParaRPr lang="en-US"/>
          </a:p>
          <a:p>
            <a:pPr marL="0" indent="0">
              <a:buNone/>
            </a:pPr>
            <a:endParaRPr lang="en-US"/>
          </a:p>
        </p:txBody>
      </p:sp>
      <p:graphicFrame>
        <p:nvGraphicFramePr>
          <p:cNvPr id="5" name="Content Placeholder 4"/>
          <p:cNvGraphicFramePr>
            <a:graphicFrameLocks/>
          </p:cNvGraphicFramePr>
          <p:nvPr>
            <p:ph sz="half" idx="2"/>
          </p:nvPr>
        </p:nvGraphicFramePr>
        <p:xfrm>
          <a:off x="1417320" y="3890010"/>
          <a:ext cx="6728460" cy="2151380"/>
        </p:xfrm>
        <a:graphic>
          <a:graphicData uri="http://schemas.openxmlformats.org/presentationml/2006/ole">
            <p:oleObj spid="_x0000_s122881" r:id="rId3" imgW="5152381" imgH="1448002" progId="PBrush">
              <p:embed/>
            </p:oleObj>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492760"/>
            <a:ext cx="8315325" cy="5548630"/>
          </a:xfrm>
        </p:spPr>
        <p:txBody>
          <a:bodyPr>
            <a:normAutofit fontScale="90000" lnSpcReduction="10000"/>
          </a:bodyPr>
          <a:lstStyle/>
          <a:p>
            <a:pPr marL="0" indent="0">
              <a:buNone/>
            </a:pPr>
            <a:r>
              <a:rPr lang="en-US" b="1"/>
              <a:t>Speed and accuracy</a:t>
            </a:r>
          </a:p>
          <a:p>
            <a:pPr marL="0" indent="0">
              <a:buNone/>
            </a:pPr>
            <a:r>
              <a:rPr lang="en-US"/>
              <a:t>The main aim of computerising an accounting system is to perform the processing stage electronically, much more quickly, consistently and accurately than if it were done manually. However, transactions and amendment details have to be input into the process </a:t>
            </a:r>
          </a:p>
          <a:p>
            <a:pPr marL="0" indent="0">
              <a:buNone/>
            </a:pPr>
            <a:r>
              <a:rPr lang="en-US"/>
              <a:t>(1) in the correct form, </a:t>
            </a:r>
          </a:p>
          <a:p>
            <a:pPr marL="0" indent="0">
              <a:buNone/>
            </a:pPr>
            <a:r>
              <a:rPr lang="en-US"/>
              <a:t>(2) in the correct order, and </a:t>
            </a:r>
          </a:p>
          <a:p>
            <a:pPr marL="0" indent="0">
              <a:buNone/>
            </a:pPr>
            <a:r>
              <a:rPr lang="en-US"/>
              <a:t>(3) in a timely manner. </a:t>
            </a:r>
          </a:p>
          <a:p>
            <a:pPr marL="0" indent="0">
              <a:buNone/>
            </a:pPr>
            <a:endParaRPr lang="en-US"/>
          </a:p>
          <a:p>
            <a:pPr marL="0" indent="0">
              <a:buNone/>
            </a:pPr>
            <a:r>
              <a:rPr lang="en-US"/>
              <a:t>Although there is scope to use electronic methods of entering some of this information (e.g. EPOS systems and document scanning), it requires a good deal of initiative and an organised way of doing things in order to do so. Nevertheless, improved accuracy is one of the more obvious benefits of any kind of computerised accounting system.</a:t>
            </a:r>
          </a:p>
          <a:p>
            <a:pPr marL="0" indent="0">
              <a:buNone/>
            </a:pPr>
            <a:endParaRPr lang="en-US"/>
          </a:p>
          <a:p>
            <a:pPr marL="0" indent="0">
              <a:buNone/>
            </a:pPr>
            <a:r>
              <a:rPr lang="en-US"/>
              <a:t>Further time-saving can be achieved by immediate output of reports, such as customer statements, purchase analysis, cash and bank statements, and details about whether the business is meeting sales targets. Such reports and statements can be produced both on request and, automatically, by the computer searching through information generated and saved within the accounting system and then producing whatever report is required.</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547370"/>
            <a:ext cx="8301355" cy="5494020"/>
          </a:xfrm>
        </p:spPr>
        <p:txBody>
          <a:bodyPr/>
          <a:lstStyle/>
          <a:p>
            <a:pPr marL="0" indent="0">
              <a:buNone/>
            </a:pPr>
            <a:r>
              <a:rPr lang="en-US" b="1"/>
              <a:t>Error detection</a:t>
            </a:r>
          </a:p>
          <a:p>
            <a:pPr marL="0" indent="0">
              <a:buNone/>
            </a:pPr>
            <a:r>
              <a:rPr lang="en-US"/>
              <a:t>Effective error detection improves the decision-making process. For example, a computerised accounting system should be capable of detecting when a customer appears to be running up excessive debts with the business, so offering the chance for the credit controller to take remedial action. Another area is the need to remain within budgets. Many business expenses can get out of hand if they are not checked at regular intervals. </a:t>
            </a:r>
          </a:p>
          <a:p>
            <a:pPr marL="0" indent="0">
              <a:buNone/>
            </a:pPr>
            <a:r>
              <a:rPr lang="en-US"/>
              <a:t>A computerised accounting system should be capable of an activity called </a:t>
            </a:r>
            <a:r>
              <a:rPr lang="en-US" b="1"/>
              <a:t>exception reporting</a:t>
            </a:r>
            <a:r>
              <a:rPr lang="en-US"/>
              <a:t>, a process of issuing a warning message to decision-makers when something unexpected is happening: for example, when expenditure against a budget is higher than it should be. In a manual accounting system, the situation can occur that errors or unwanted transactions go unnoticed until it is too late, resulting in unnecessary costs being incurred by the business.</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561340"/>
            <a:ext cx="8565515" cy="5480050"/>
          </a:xfrm>
        </p:spPr>
        <p:txBody>
          <a:bodyPr/>
          <a:lstStyle/>
          <a:p>
            <a:pPr marL="0" indent="0">
              <a:buNone/>
            </a:pPr>
            <a:r>
              <a:rPr lang="en-US" b="1"/>
              <a:t>Enhanced reporting</a:t>
            </a:r>
          </a:p>
          <a:p>
            <a:pPr marL="0" indent="0">
              <a:buNone/>
            </a:pPr>
            <a:r>
              <a:rPr lang="en-US"/>
              <a:t>For many businesses, the task of producing reports on a regular basis, such as VAT Returns,payroll processing, cash flow analysis, and financial statements, can be time-consuming, tedious and unrewarding. The use of a computerised accounting system speeds up the process to the point, in some cases, where it is done automatically thus reducing the monotony of producing lengthy reports requiring extensive preparatory analysis of data. </a:t>
            </a:r>
          </a:p>
          <a:p>
            <a:pPr marL="0" indent="0">
              <a:buNone/>
            </a:pPr>
            <a:r>
              <a:rPr lang="en-US"/>
              <a:t>In many cases, such as VAT Returns and payslips, businesses find that they can use computer printouts or electronic output, e.g. on computer disks, instead of having to manually complete official or standard forms.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723265"/>
          </a:xfrm>
        </p:spPr>
        <p:txBody>
          <a:bodyPr/>
          <a:lstStyle/>
          <a:p>
            <a:r>
              <a:rPr lang="en-US" dirty="0" smtClean="0"/>
              <a:t>3.18.10 </a:t>
            </a:r>
            <a:r>
              <a:rPr lang="en-US" dirty="0" smtClean="0"/>
              <a:t>Computerized </a:t>
            </a:r>
            <a:r>
              <a:rPr lang="en-US" dirty="0"/>
              <a:t>accounting books</a:t>
            </a:r>
          </a:p>
        </p:txBody>
      </p:sp>
      <p:sp>
        <p:nvSpPr>
          <p:cNvPr id="3" name="Content Placeholder 2"/>
          <p:cNvSpPr>
            <a:spLocks noGrp="1"/>
          </p:cNvSpPr>
          <p:nvPr>
            <p:ph sz="half" idx="1"/>
          </p:nvPr>
        </p:nvSpPr>
        <p:spPr>
          <a:xfrm>
            <a:off x="677545" y="1522095"/>
            <a:ext cx="8761095" cy="4464050"/>
          </a:xfrm>
        </p:spPr>
        <p:txBody>
          <a:bodyPr>
            <a:normAutofit/>
          </a:bodyPr>
          <a:lstStyle/>
          <a:p>
            <a:pPr marL="0" indent="0">
              <a:buNone/>
            </a:pPr>
            <a:r>
              <a:rPr lang="en-US"/>
              <a:t>Many businesses now make good use of accounting packages which are readily available and have been well tested. Such packages are commonly modularised with, typically, the Sales Ledger, Purchase Ledger, General Ledger, stock control, sales invoicing, sales order processing, purchases order processing, fixed assets, payroll, bill of materials, and job costing all being offered as separate modules in their own right. When a business decides to computerise its accounting system, it acquires only the modules it needs. For example, a sole trader would have no use for a payroll module. </a:t>
            </a:r>
          </a:p>
          <a:p>
            <a:pPr marL="0" indent="0">
              <a:buNone/>
            </a:pPr>
            <a:r>
              <a:rPr lang="en-US"/>
              <a:t>The various ledgers and accounts maintained in a computerised accounting system mimic those kept in a manual system. The General Ledger, for example, will adhere to the basic rules of double entry bookkeeping in that each debit entry has a corresponding credit entry – if a customer is issued with an invoice, the transaction giving precise details of the invoice will be stored in the credit sales records to form part of the customer history and then the double entry is made by crediting sales accounts and debiting a debtor’s account.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603250"/>
            <a:ext cx="8217535" cy="5438140"/>
          </a:xfrm>
        </p:spPr>
        <p:txBody>
          <a:bodyPr>
            <a:normAutofit/>
          </a:bodyPr>
          <a:lstStyle/>
          <a:p>
            <a:pPr marL="0" indent="0">
              <a:buNone/>
            </a:pPr>
            <a:r>
              <a:rPr lang="en-US"/>
              <a:t>The difference lies in the method of entry – each transaction is entered only once (accountants refer to this as a ‘single entry’ system) and the software automatically completes the double entry. This has a down side, however, in that some computerised accounting packages will post various amounts into suspense accounts when it is unclear where postings are to be made. These require manual intervention and journal entries to remove the items from the suspense account and complete the original double entry. </a:t>
            </a:r>
          </a:p>
          <a:p>
            <a:pPr marL="0" indent="0">
              <a:buNone/>
            </a:pPr>
            <a:endParaRPr lang="en-US"/>
          </a:p>
          <a:p>
            <a:pPr marL="0" indent="0">
              <a:buNone/>
            </a:pPr>
            <a:r>
              <a:rPr lang="en-US" b="1"/>
              <a:t>Flexibility</a:t>
            </a:r>
          </a:p>
          <a:p>
            <a:pPr marL="0" indent="0">
              <a:buNone/>
            </a:pPr>
            <a:r>
              <a:rPr lang="en-US"/>
              <a:t>The information stored is available instantly and can be used to produce statements, ledger account details, analysis of how long debts have been outstanding, etc. immediately it is requested. For example, the computerised Sales Ledger will hold all details about customers. The starting point would be to enter the details concerning the customer (name, address, etc.) along with the balance brought forward from the manual system (if such a transfer is occurring; otherwise, if it is a new customer, an opening zero balance will be created automatically by the software).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547370"/>
            <a:ext cx="8342630" cy="5494020"/>
          </a:xfrm>
        </p:spPr>
        <p:txBody>
          <a:bodyPr>
            <a:normAutofit/>
          </a:bodyPr>
          <a:lstStyle/>
          <a:p>
            <a:pPr marL="0" indent="0">
              <a:buNone/>
            </a:pPr>
            <a:endParaRPr lang="en-US"/>
          </a:p>
          <a:p>
            <a:pPr marL="0" indent="0">
              <a:buNone/>
            </a:pPr>
            <a:r>
              <a:rPr lang="en-US"/>
              <a:t>All transactions relating to a customer, such as the issue of an invoice or receipt of payment, are entered into the system and automatically posted to the customer’s account. Customers can, at any time, be issued with a statement of their account, and the business can always obtain an up-to-date and complete history of trading with any particular customer.</a:t>
            </a:r>
          </a:p>
          <a:p>
            <a:pPr marL="0" indent="0">
              <a:buNone/>
            </a:pPr>
            <a:r>
              <a:rPr lang="en-US"/>
              <a:t>The purchase ledger will operate in exactly the same way in that supplier details are held and, once entered through the purchases module, all transactions relating to individual purchasers will automatically be posted to the appropriate creditor account.</a:t>
            </a:r>
          </a:p>
          <a:p>
            <a:pPr marL="0" indent="0">
              <a:buNone/>
            </a:pPr>
            <a:r>
              <a:rPr lang="en-US"/>
              <a:t>Bank payments and receipts are a central feature of computerised accounting systems. The modules can be operated by someone with virtually no bookkeeping knowledge. For example, if an electricity bill is paid, the system will prompt for the details required to process and record the double entry.</a:t>
            </a:r>
          </a:p>
          <a:p>
            <a:pPr marL="0" indent="0">
              <a:buNone/>
            </a:pPr>
            <a:endParaRPr lang="en-US"/>
          </a:p>
          <a:p>
            <a:pPr marL="0" indent="0">
              <a:buNone/>
            </a:pPr>
            <a:endParaRPr lang="en-US" b="1"/>
          </a:p>
          <a:p>
            <a:pPr marL="0" indent="0">
              <a:buNone/>
            </a:pPr>
            <a:endParaRPr lang="en-US" b="1"/>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05485" y="547370"/>
            <a:ext cx="8369935" cy="5494020"/>
          </a:xfrm>
        </p:spPr>
        <p:txBody>
          <a:bodyPr/>
          <a:lstStyle/>
          <a:p>
            <a:pPr marL="0" indent="0">
              <a:buNone/>
            </a:pPr>
            <a:r>
              <a:rPr lang="en-US" b="1"/>
              <a:t>Account codes</a:t>
            </a:r>
          </a:p>
          <a:p>
            <a:pPr marL="0" indent="0">
              <a:buNone/>
            </a:pPr>
            <a:r>
              <a:rPr lang="en-US"/>
              <a:t>In order to use a computerised accounting system efficiently and effectively, someone with both accounting skills and a good knowledge of the business will be required to organise the accounts and ledgers in the first instance. Some of these packages are not written for specific businesses and need to be ‘tailored’ to the one that is going to use it. Most require businesses to define what accounts they are to have in their general ledger and how such accounts are to be grouped. For example, fixed asset accounts may have account references commencing with ‘F’, while expense accounts commence with ‘E’. </a:t>
            </a:r>
          </a:p>
          <a:p>
            <a:pPr marL="0" indent="0">
              <a:buNone/>
            </a:pPr>
            <a:r>
              <a:rPr lang="en-US"/>
              <a:t>The package will probably have its own default set of account codes (the computerised equivalent of the folio references in a manual system), and it may be necessary to override the defaults in the accounting package in order to use the business’s own account code list (also known as the ‘chart of accounts’). In addition, part of the setting up of a computer system will require the tailoring of the package for certain reports such as the profit and loss account and balance sheet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Users of accounting information</a:t>
            </a:r>
          </a:p>
        </p:txBody>
      </p:sp>
      <p:sp>
        <p:nvSpPr>
          <p:cNvPr id="3" name="Content Placeholder 2"/>
          <p:cNvSpPr>
            <a:spLocks noGrp="1"/>
          </p:cNvSpPr>
          <p:nvPr>
            <p:ph idx="1"/>
          </p:nvPr>
        </p:nvSpPr>
        <p:spPr>
          <a:xfrm>
            <a:off x="677545" y="1437640"/>
            <a:ext cx="8596630" cy="5368290"/>
          </a:xfrm>
        </p:spPr>
        <p:txBody>
          <a:bodyPr>
            <a:normAutofit fontScale="97500" lnSpcReduction="10000"/>
          </a:bodyPr>
          <a:lstStyle/>
          <a:p>
            <a:pPr marL="0" indent="0">
              <a:buNone/>
            </a:pPr>
            <a:r>
              <a:rPr lang="en-US"/>
              <a:t>Possible users of accounting information include:</a:t>
            </a:r>
          </a:p>
          <a:p>
            <a:pPr marL="285750" indent="-285750"/>
            <a:r>
              <a:rPr lang="en-US" b="1"/>
              <a:t>Managers. </a:t>
            </a:r>
            <a:r>
              <a:rPr lang="en-US"/>
              <a:t>These are the day-to-day decision-makers. They need to know how well things are progressing financially and about the financial status of the business.</a:t>
            </a:r>
          </a:p>
          <a:p>
            <a:pPr marL="285750" indent="-285750"/>
            <a:r>
              <a:rPr lang="en-US" b="1"/>
              <a:t>Owner(s) of the business. </a:t>
            </a:r>
            <a:r>
              <a:rPr lang="en-US"/>
              <a:t>They want to be able to see whether or not the business is profitable. In addition they want to know what the financial resources of the business are.</a:t>
            </a:r>
          </a:p>
          <a:p>
            <a:pPr marL="285750" indent="-285750"/>
            <a:r>
              <a:rPr lang="en-US" b="1"/>
              <a:t>A prospective buyer.</a:t>
            </a:r>
            <a:r>
              <a:rPr lang="en-US"/>
              <a:t> When the owner wants to sell a business the buyer will want to see such information.</a:t>
            </a:r>
          </a:p>
          <a:p>
            <a:pPr marL="285750" indent="-285750"/>
            <a:r>
              <a:rPr lang="en-US" b="1"/>
              <a:t>The bank.</a:t>
            </a:r>
            <a:r>
              <a:rPr lang="en-US"/>
              <a:t> If the owner wants to borrow money for use in the business, then the bank will need such information.</a:t>
            </a:r>
          </a:p>
          <a:p>
            <a:pPr marL="285750" indent="-285750"/>
            <a:r>
              <a:rPr lang="en-US" b="1"/>
              <a:t>Tax inspectors. </a:t>
            </a:r>
            <a:r>
              <a:rPr lang="en-US"/>
              <a:t>They need it to be able to calculate the taxes payable.</a:t>
            </a:r>
          </a:p>
          <a:p>
            <a:pPr marL="285750" indent="-285750"/>
            <a:r>
              <a:rPr lang="en-US" b="1"/>
              <a:t>A prospective partner.</a:t>
            </a:r>
            <a:r>
              <a:rPr lang="en-US"/>
              <a:t> If the owner wants to share ownership with someone else, then the would-be partner will want such information.</a:t>
            </a:r>
          </a:p>
          <a:p>
            <a:pPr marL="285750" indent="-285750"/>
            <a:r>
              <a:rPr lang="en-US" b="1"/>
              <a:t>Investors, </a:t>
            </a:r>
            <a:r>
              <a:rPr lang="en-US"/>
              <a:t>either existing ones or potential ones. They want to know whether or not to invest their money in the business.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63575" y="519430"/>
            <a:ext cx="8398510" cy="5507990"/>
          </a:xfrm>
        </p:spPr>
        <p:txBody>
          <a:bodyPr/>
          <a:lstStyle/>
          <a:p>
            <a:pPr marL="0" indent="0">
              <a:buNone/>
            </a:pPr>
            <a:r>
              <a:rPr lang="en-US" b="1"/>
              <a:t>Knowledge of double entry</a:t>
            </a:r>
          </a:p>
          <a:p>
            <a:pPr marL="0" indent="0">
              <a:buNone/>
            </a:pPr>
            <a:r>
              <a:rPr lang="en-US"/>
              <a:t>Most packages are capable of allowing businesses to set up their preferred methods for dealing with depreciation of fixed assets and regular payments of, for example, rent and rates. However, as you saw with the need to correct entries in a suspense account arising from the computer not knowing how to complete a double entry, such packages do require a good ‘knowledge’ of double entry so that adjustments can be made through their journal entries. </a:t>
            </a:r>
          </a:p>
          <a:p>
            <a:pPr marL="0" indent="0">
              <a:buNone/>
            </a:pPr>
            <a:r>
              <a:rPr lang="en-US"/>
              <a:t>For example, the computer will not overcome some errors and omissions, such as the operator misreading an amount on an invoice or crediting a payment to a wrong customer account. Anyone correcting these errors will require a full knowledge of the relevant part of the accounting system as well as bookkeeping and accounting principles.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3.18.11 </a:t>
            </a:r>
            <a:r>
              <a:rPr lang="en-US" dirty="0" err="1" smtClean="0"/>
              <a:t>Computerised</a:t>
            </a:r>
            <a:r>
              <a:rPr lang="en-US" dirty="0" smtClean="0"/>
              <a:t> </a:t>
            </a:r>
            <a:r>
              <a:rPr lang="en-US" dirty="0"/>
              <a:t>stock control and modular integration</a:t>
            </a:r>
          </a:p>
        </p:txBody>
      </p:sp>
      <p:sp>
        <p:nvSpPr>
          <p:cNvPr id="3" name="Content Placeholder 2"/>
          <p:cNvSpPr>
            <a:spLocks noGrp="1"/>
          </p:cNvSpPr>
          <p:nvPr>
            <p:ph sz="half" idx="1"/>
          </p:nvPr>
        </p:nvSpPr>
        <p:spPr>
          <a:xfrm>
            <a:off x="677545" y="1929765"/>
            <a:ext cx="8595995" cy="4111625"/>
          </a:xfrm>
        </p:spPr>
        <p:txBody>
          <a:bodyPr>
            <a:normAutofit/>
          </a:bodyPr>
          <a:lstStyle/>
          <a:p>
            <a:pPr marL="0" indent="0">
              <a:buNone/>
            </a:pPr>
            <a:r>
              <a:rPr lang="en-US"/>
              <a:t>Automation of much of the data processing can be taken further when integrating other modules. Stock control offers the benefit of keeping very close tabs on stock levels. If an invoicing package is also in use, then an invoice can be generated in such a way that an operator can collect the details of the business or person to invoice from the sales ledger and details of all stock to be invoiced from the stock files. </a:t>
            </a:r>
          </a:p>
          <a:p>
            <a:pPr marL="0" indent="0">
              <a:buNone/>
            </a:pPr>
            <a:endParaRPr lang="en-US"/>
          </a:p>
          <a:p>
            <a:pPr marL="0" indent="0">
              <a:buNone/>
            </a:pPr>
            <a:r>
              <a:rPr lang="en-US"/>
              <a:t>Once the invoice has been raised, the recorded stock levels fall accordingly, the sales ledger is updated and the nominal entries are made by crediting sales and debiting debtors’ control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561340"/>
            <a:ext cx="8272780" cy="5480050"/>
          </a:xfrm>
        </p:spPr>
        <p:txBody>
          <a:bodyPr>
            <a:normAutofit fontScale="97500" lnSpcReduction="10000"/>
          </a:bodyPr>
          <a:lstStyle/>
          <a:p>
            <a:pPr marL="0" indent="0">
              <a:buNone/>
            </a:pPr>
            <a:r>
              <a:rPr lang="en-US" b="1" dirty="0"/>
              <a:t>Sales order processing</a:t>
            </a:r>
          </a:p>
          <a:p>
            <a:pPr marL="0" indent="0">
              <a:buNone/>
            </a:pPr>
            <a:r>
              <a:rPr lang="en-US" dirty="0"/>
              <a:t>Sales order processing allows an order to be placed into the system which can then be used at a later stage to generate an invoice. Sales order processing is important to many businesses as it gives them an indication about what stock levels are required. Having sales orders on computer also offers the advantage of being able to avoid any orders being left overdue and late. Computers can produce outstanding order reports and such things as ‘picking lists’ (a list of items to be taken out of storage and given or shipped to customers) very quickly.</a:t>
            </a:r>
          </a:p>
          <a:p>
            <a:pPr marL="0" indent="0">
              <a:buNone/>
            </a:pPr>
            <a:endParaRPr lang="en-US" dirty="0"/>
          </a:p>
          <a:p>
            <a:pPr marL="0" indent="0">
              <a:buNone/>
            </a:pPr>
            <a:r>
              <a:rPr lang="en-US" b="1" dirty="0"/>
              <a:t>Purchase order processing</a:t>
            </a:r>
          </a:p>
          <a:p>
            <a:pPr marL="0" indent="0">
              <a:buNone/>
            </a:pPr>
            <a:r>
              <a:rPr lang="en-US" dirty="0"/>
              <a:t>Purchase order processing allows an operator to print an order to send off to a supplier or, in some more advanced systems, it may be transmitted over a direct link into the supplier’s accounting system where it will be recorded and converted into an issue from stock. The </a:t>
            </a:r>
            <a:r>
              <a:rPr lang="en-US" dirty="0" err="1"/>
              <a:t>computerised</a:t>
            </a:r>
            <a:r>
              <a:rPr lang="en-US" dirty="0"/>
              <a:t> purchase order system also serves the useful purpose of allowing instant access to information about what is on order. By entering stock on order against various stock records, it reduces the likelihood of issuing multiple orders for stock unnecessarily.</a:t>
            </a:r>
          </a:p>
          <a:p>
            <a:pPr marL="0" indent="0">
              <a:buNone/>
            </a:pP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408305"/>
            <a:ext cx="8874760" cy="5633085"/>
          </a:xfrm>
        </p:spPr>
        <p:txBody>
          <a:bodyPr/>
          <a:lstStyle/>
          <a:p>
            <a:pPr marL="0" indent="0">
              <a:buNone/>
            </a:pPr>
            <a:r>
              <a:rPr lang="en-US" b="1"/>
              <a:t>Modular integration</a:t>
            </a:r>
          </a:p>
          <a:p>
            <a:pPr marL="0" indent="0">
              <a:buNone/>
            </a:pPr>
            <a:r>
              <a:rPr lang="en-US"/>
              <a:t>The full use of all modules in this integrated manner allows a business to access stock details and get a complete profile on its status in terms of what is left in stock, what is on order, what has been ordered by customers. Furthermore, most packages keep a history of stock movements so helping the business to analyse specific stock turnovers. When integrated in this fashion, the processing structure may be as depicted in Exhibit 23.3.	</a:t>
            </a:r>
          </a:p>
          <a:p>
            <a:pPr marL="0" indent="0">
              <a:buNone/>
            </a:pPr>
            <a:endParaRPr lang="en-US"/>
          </a:p>
        </p:txBody>
      </p:sp>
      <p:graphicFrame>
        <p:nvGraphicFramePr>
          <p:cNvPr id="5" name="Content Placeholder 4"/>
          <p:cNvGraphicFramePr>
            <a:graphicFrameLocks/>
          </p:cNvGraphicFramePr>
          <p:nvPr>
            <p:ph sz="half" idx="2"/>
          </p:nvPr>
        </p:nvGraphicFramePr>
        <p:xfrm>
          <a:off x="1362075" y="2671445"/>
          <a:ext cx="6464935" cy="3987165"/>
        </p:xfrm>
        <a:graphic>
          <a:graphicData uri="http://schemas.openxmlformats.org/presentationml/2006/ole">
            <p:oleObj spid="_x0000_s130049" r:id="rId3" imgW="5210902" imgH="3285714" progId="PBrush">
              <p:embed/>
            </p:oleObj>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498475"/>
            <a:ext cx="8596630" cy="793115"/>
          </a:xfrm>
        </p:spPr>
        <p:txBody>
          <a:bodyPr/>
          <a:lstStyle/>
          <a:p>
            <a:r>
              <a:rPr lang="en-US" dirty="0" smtClean="0"/>
              <a:t>3.18.12 </a:t>
            </a:r>
            <a:r>
              <a:rPr lang="en-US" dirty="0"/>
              <a:t>Accounting information systems</a:t>
            </a:r>
          </a:p>
        </p:txBody>
      </p:sp>
      <p:sp>
        <p:nvSpPr>
          <p:cNvPr id="3" name="Content Placeholder 2"/>
          <p:cNvSpPr>
            <a:spLocks noGrp="1"/>
          </p:cNvSpPr>
          <p:nvPr>
            <p:ph sz="half" idx="1"/>
          </p:nvPr>
        </p:nvSpPr>
        <p:spPr>
          <a:xfrm>
            <a:off x="677545" y="1535430"/>
            <a:ext cx="8133715" cy="4755515"/>
          </a:xfrm>
        </p:spPr>
        <p:txBody>
          <a:bodyPr>
            <a:normAutofit fontScale="90000" lnSpcReduction="10000"/>
          </a:bodyPr>
          <a:lstStyle/>
          <a:p>
            <a:pPr marL="0" indent="0">
              <a:buNone/>
            </a:pPr>
            <a:r>
              <a:rPr lang="en-US"/>
              <a:t>An accounting information system (AIS) is the total suite of components that, together, comprise all the inputs, storage, transaction processing, collating, and reporting of financial transaction data. It is, in effect, the infrastructure that supports the production and delivery of accounting information. </a:t>
            </a:r>
          </a:p>
          <a:p>
            <a:pPr marL="0" indent="0">
              <a:buNone/>
            </a:pPr>
            <a:r>
              <a:rPr lang="en-US"/>
              <a:t>The objective of an accounting information system is to collect and store data about accounting transactions in order to generate meaningful output for decision-making. The combination of a shoebox containing receipts for all purchases along with a cheque book that are both kept by the corner shopkeeper is, in itself, an accounting system, as is the set of day books and ledgers kept by the local department store and the integrated computerised accounting system of a company such as Ford, BT, or British Airways.</a:t>
            </a:r>
          </a:p>
          <a:p>
            <a:pPr marL="0" indent="0">
              <a:buNone/>
            </a:pPr>
            <a:r>
              <a:rPr lang="en-US"/>
              <a:t>There is no need for an AIS to be computerised in order to be described in this way. Computerisation may only have been introduced on some of the accounting tasks, such as the accounting books, the payroll system, or the stock control system. When the entire suite of  accounting tasks and records is computerised, the benefits are clearly greater than when only parts of the AIS are computerised. Most people assume you are talking about a fully computerised accounting system when you refer to an AIS and this is how we shall use the term in the rest of this chapter. However, much of what follows, apart from the benefits of full integration, is also applicable to partially computerised AISs.</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561975"/>
            <a:ext cx="8301355" cy="5479415"/>
          </a:xfrm>
        </p:spPr>
        <p:txBody>
          <a:bodyPr>
            <a:normAutofit fontScale="90000"/>
          </a:bodyPr>
          <a:lstStyle/>
          <a:p>
            <a:pPr marL="0" indent="0">
              <a:buNone/>
            </a:pPr>
            <a:r>
              <a:rPr lang="en-US" b="1"/>
              <a:t>Full integration and compatibility</a:t>
            </a:r>
          </a:p>
          <a:p>
            <a:pPr marL="0" indent="0">
              <a:buNone/>
            </a:pPr>
            <a:endParaRPr lang="en-US" b="1"/>
          </a:p>
          <a:p>
            <a:pPr marL="0" indent="0">
              <a:buNone/>
            </a:pPr>
            <a:r>
              <a:rPr lang="en-US"/>
              <a:t>For an AIS to be fully effective, all the components need to be integrated with each other, otherwise information gets lost, misentered from one record to another, or duplicated (often incorrectly as each version of it is updated at different times). </a:t>
            </a:r>
          </a:p>
          <a:p>
            <a:pPr marL="0" indent="0">
              <a:buNone/>
            </a:pPr>
            <a:r>
              <a:rPr lang="en-US"/>
              <a:t>Major errors may ultimately arise if integration is not 100 per cent. In a computerised AIS, there is the added problem that some of the components or modules may be written for use in a different operating system and may not be immediately compatible with the other modules with which data is to be exchanged, retrieved, or transferred. </a:t>
            </a:r>
          </a:p>
          <a:p>
            <a:pPr marL="0" indent="0">
              <a:buNone/>
            </a:pPr>
            <a:r>
              <a:rPr lang="en-US"/>
              <a:t>This was a major problem until the late 1980s, since when much of the difficulty of operating system incompatibility has been eradicated. However, with software the problem still remains – even documents prepared on one version of word processing software may not transfer with 100 per cent accuracy to an earlier or later version of the same software, never mind to other word processing packages. </a:t>
            </a:r>
          </a:p>
          <a:p>
            <a:pPr marL="0" indent="0">
              <a:buNone/>
            </a:pPr>
            <a:r>
              <a:rPr lang="en-US"/>
              <a:t>The same holds for spreadsheets and database files. Therefore, at the planning stage, it is important to ensure that all hardware and software that is to be used is 100 per cent compatible and that, where it is not, steps are taken to ensure that a workable alternative way of communicating data and information between modules is found.</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886839"/>
            <a:ext cx="8827402" cy="4358941"/>
          </a:xfrm>
        </p:spPr>
        <p:txBody>
          <a:bodyPr>
            <a:normAutofit fontScale="85000" lnSpcReduction="10000"/>
          </a:bodyPr>
          <a:lstStyle/>
          <a:p>
            <a:pPr marL="0" indent="0">
              <a:buNone/>
            </a:pPr>
            <a:r>
              <a:rPr lang="en-US" b="1" dirty="0"/>
              <a:t>Outputs</a:t>
            </a:r>
          </a:p>
          <a:p>
            <a:pPr marL="0" indent="0">
              <a:buNone/>
            </a:pPr>
            <a:r>
              <a:rPr lang="en-US" dirty="0"/>
              <a:t>An AIS, </a:t>
            </a:r>
            <a:r>
              <a:rPr lang="en-US" dirty="0" err="1"/>
              <a:t>computerised</a:t>
            </a:r>
            <a:r>
              <a:rPr lang="en-US" dirty="0"/>
              <a:t> or manual, can, of course, produce whatever reports you wish, so long as the relevant data is stored within or accessible to the AIS. Where a fully </a:t>
            </a:r>
            <a:r>
              <a:rPr lang="en-US" dirty="0" err="1"/>
              <a:t>computerised</a:t>
            </a:r>
            <a:r>
              <a:rPr lang="en-US" dirty="0"/>
              <a:t> AIS is clearly superior is in the range of reports it can produce virtually instantly and in the way it can be programmed to produce periodic reports precisely when they are scheduled to be available. There is no longer any need for decision-makers to wait two weeks for the summary of the previous month’s business activities. </a:t>
            </a:r>
          </a:p>
          <a:p>
            <a:pPr marL="0" indent="0">
              <a:buNone/>
            </a:pPr>
            <a:r>
              <a:rPr lang="en-US" dirty="0"/>
              <a:t>It is now available as soon as business closes at the end of the last day of the month. Some of the other reports produced by most manual AISs can also take a very long time to produce. Some only take an hour or two to prepare manually. However, a </a:t>
            </a:r>
            <a:r>
              <a:rPr lang="en-US" dirty="0" err="1"/>
              <a:t>computerised</a:t>
            </a:r>
            <a:r>
              <a:rPr lang="en-US" dirty="0"/>
              <a:t> AIS can produce these reports in seconds, and as often as the decision-makers wish. </a:t>
            </a:r>
          </a:p>
          <a:p>
            <a:pPr marL="0" indent="0">
              <a:buNone/>
            </a:pPr>
            <a:r>
              <a:rPr lang="en-US" dirty="0"/>
              <a:t>These include aged debtors reports (a list of debtors showing how much they each owe, and for how long the amounts have been outstanding); price lists; stock levels and reordering stock quantities; lists of invoices and credit notes; and audit trail information to enable errors to be traced and corrected (whereby the route a transaction took through the accounting records to the financial statements is revealed). </a:t>
            </a:r>
          </a:p>
          <a:p>
            <a:pPr marL="0" indent="0">
              <a:buNone/>
            </a:pPr>
            <a:r>
              <a:rPr lang="en-US" dirty="0"/>
              <a:t>The savings in personnel and time and, therefore, costs that can result from fully </a:t>
            </a:r>
            <a:r>
              <a:rPr lang="en-US" dirty="0" err="1"/>
              <a:t>computerising</a:t>
            </a:r>
            <a:r>
              <a:rPr lang="en-US" dirty="0"/>
              <a:t> the AIS cannot be understated, even for smaller businesses who wish to </a:t>
            </a:r>
            <a:r>
              <a:rPr lang="en-US" dirty="0" err="1"/>
              <a:t>maximise</a:t>
            </a:r>
            <a:r>
              <a:rPr lang="en-US" dirty="0"/>
              <a:t> their efficiency.</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589915"/>
            <a:ext cx="8230870" cy="5451475"/>
          </a:xfrm>
        </p:spPr>
        <p:txBody>
          <a:bodyPr/>
          <a:lstStyle/>
          <a:p>
            <a:pPr marL="0" indent="0">
              <a:buNone/>
            </a:pPr>
            <a:r>
              <a:rPr lang="en-US" b="1"/>
              <a:t>Electronic dissemination</a:t>
            </a:r>
          </a:p>
          <a:p>
            <a:pPr marL="0" indent="0">
              <a:buNone/>
            </a:pPr>
            <a:r>
              <a:rPr lang="en-US"/>
              <a:t>One of the major benefits of a computerised AIS is that output generated from it need not be in hard copy. It can be visual on a computer screen, or distributed electronically on CD or floppy disk, or by direct file transfer to another computer over a LAN, WAN, Intranet, Extranet or the Internet. </a:t>
            </a:r>
          </a:p>
          <a:p>
            <a:pPr marL="0" indent="0">
              <a:buNone/>
            </a:pPr>
            <a:r>
              <a:rPr lang="en-US"/>
              <a:t>While many organisations still require that information be passed to them on their own forms, the IT revolution of the last few years has led to many organisations being willing to accept printout generated from a computer, or even floppy disks containing the document, instead of having their own forms completed and returned. For example, fairly standard and repetitive information generation, such as VAT receipts and payments, are common to most businesses, and Customs and Excise will accept computer-generated VAT returns. </a:t>
            </a:r>
          </a:p>
          <a:p>
            <a:pPr marL="0" indent="0">
              <a:buNone/>
            </a:pPr>
            <a:r>
              <a:rPr lang="en-US"/>
              <a:t>The Inland Revenue will accept computer-generated payroll data. There is also an increasing use of email to transmit documents and the Inland Revenue now accepts personal income tax forms in this way.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561340"/>
            <a:ext cx="8398510" cy="5480050"/>
          </a:xfrm>
        </p:spPr>
        <p:txBody>
          <a:bodyPr/>
          <a:lstStyle/>
          <a:p>
            <a:pPr marL="0" indent="0">
              <a:buNone/>
            </a:pPr>
            <a:r>
              <a:rPr lang="en-US">
                <a:sym typeface="+mn-ea"/>
              </a:rPr>
              <a:t>In fact, the Inland Revenue currently (2004) accepts all the following documents electronically:</a:t>
            </a:r>
            <a:endParaRPr lang="en-US"/>
          </a:p>
          <a:p>
            <a:pPr marL="285750" indent="-285750"/>
            <a:r>
              <a:rPr lang="en-US"/>
              <a:t>starter/leaver details (forms P45, P46, P160);</a:t>
            </a:r>
          </a:p>
          <a:p>
            <a:pPr marL="285750" indent="-285750"/>
            <a:r>
              <a:rPr lang="en-US"/>
              <a:t>daily coding (form P6);</a:t>
            </a:r>
          </a:p>
          <a:p>
            <a:pPr marL="285750" indent="-285750"/>
            <a:r>
              <a:rPr lang="en-US"/>
              <a:t>annual and budget code number updates (form P9);</a:t>
            </a:r>
          </a:p>
          <a:p>
            <a:pPr marL="285750" indent="-285750"/>
            <a:r>
              <a:rPr lang="en-US"/>
              <a:t>pension and works number updates;</a:t>
            </a:r>
          </a:p>
          <a:p>
            <a:pPr marL="285750" indent="-285750"/>
            <a:r>
              <a:rPr lang="en-US"/>
              <a:t>end of year returns (forms P35, P38A and P14);</a:t>
            </a:r>
          </a:p>
          <a:p>
            <a:pPr marL="285750" indent="-285750"/>
            <a:r>
              <a:rPr lang="en-US"/>
              <a:t>expenses and benefits (form P11D);</a:t>
            </a:r>
          </a:p>
          <a:p>
            <a:pPr marL="285750" indent="-285750"/>
            <a:r>
              <a:rPr lang="en-US"/>
              <a:t>construction industry vouchers CIS23 and CIS25.</a:t>
            </a:r>
          </a:p>
          <a:p>
            <a:pPr marL="285750" indent="-285750"/>
            <a:r>
              <a:rPr lang="en-US"/>
              <a:t>tax credit notices (form TC700 series)</a:t>
            </a:r>
          </a:p>
          <a:p>
            <a:pPr marL="285750" indent="-285750"/>
            <a:r>
              <a:rPr lang="en-US"/>
              <a:t>student declaration (form P38s)</a:t>
            </a:r>
          </a:p>
          <a:p>
            <a:pPr marL="285750" indent="-285750"/>
            <a:r>
              <a:rPr lang="en-US"/>
              <a:t>student loan deductions (forms SL1 and SL2)</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545" y="519430"/>
            <a:ext cx="8288020" cy="5521960"/>
          </a:xfrm>
        </p:spPr>
        <p:txBody>
          <a:bodyPr/>
          <a:lstStyle/>
          <a:p>
            <a:pPr marL="0" indent="0">
              <a:buNone/>
            </a:pPr>
            <a:endParaRPr lang="en-US" b="1"/>
          </a:p>
          <a:p>
            <a:pPr marL="0" indent="0">
              <a:buNone/>
            </a:pPr>
            <a:r>
              <a:rPr lang="en-US" b="1"/>
              <a:t>Benefits of electronic filing of documents</a:t>
            </a:r>
          </a:p>
          <a:p>
            <a:pPr marL="0" indent="0">
              <a:buNone/>
            </a:pPr>
            <a:r>
              <a:rPr lang="en-US"/>
              <a:t>Among the recognised benefits of electronic submission of documents and hence, potentially, of a computerised AIS are:</a:t>
            </a:r>
          </a:p>
          <a:p>
            <a:pPr marL="285750" indent="-285750"/>
            <a:r>
              <a:rPr lang="en-US"/>
              <a:t>speed;</a:t>
            </a:r>
          </a:p>
          <a:p>
            <a:pPr marL="285750" indent="-285750"/>
            <a:r>
              <a:rPr lang="en-US"/>
              <a:t>improved accuracy in that what is sent is what was intended to be sent;</a:t>
            </a:r>
          </a:p>
          <a:p>
            <a:pPr marL="285750" indent="-285750"/>
            <a:r>
              <a:rPr lang="en-US"/>
              <a:t>improved accuracy in that what is sent is received, and in the form intended;</a:t>
            </a:r>
          </a:p>
          <a:p>
            <a:pPr marL="285750" indent="-285750"/>
            <a:r>
              <a:rPr lang="en-US"/>
              <a:t>lower administration costs;</a:t>
            </a:r>
          </a:p>
          <a:p>
            <a:pPr marL="285750" indent="-285750"/>
            <a:r>
              <a:rPr lang="en-US"/>
              <a:t>greater security;</a:t>
            </a:r>
          </a:p>
          <a:p>
            <a:pPr marL="285750" indent="-285750"/>
            <a:r>
              <a:rPr lang="en-US"/>
              <a:t>less use of paper;</a:t>
            </a:r>
          </a:p>
          <a:p>
            <a:pPr marL="285750" indent="-285750"/>
            <a:r>
              <a:rPr lang="en-US"/>
              <a:t>immediate acknowledgement of receipt.</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538</TotalTime>
  <Words>12404</Words>
  <Application>Microsoft Office PowerPoint</Application>
  <PresentationFormat>Произвольный</PresentationFormat>
  <Paragraphs>498</Paragraphs>
  <Slides>101</Slides>
  <Notes>0</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101</vt:i4>
      </vt:variant>
    </vt:vector>
  </HeadingPairs>
  <TitlesOfParts>
    <vt:vector size="103" baseType="lpstr">
      <vt:lpstr>Facet</vt:lpstr>
      <vt:lpstr>Paintbrush Picture</vt:lpstr>
      <vt:lpstr>Business Accounting </vt:lpstr>
      <vt:lpstr>3.1 What is accounting?</vt:lpstr>
      <vt:lpstr>3.2 The history of accounting</vt:lpstr>
      <vt:lpstr>The history of accounting</vt:lpstr>
      <vt:lpstr>The history of accounting</vt:lpstr>
      <vt:lpstr>3.3 The objectives of accounting</vt:lpstr>
      <vt:lpstr>Слайд 7</vt:lpstr>
      <vt:lpstr>3.4 What is bookkeeping?</vt:lpstr>
      <vt:lpstr>Users of accounting information</vt:lpstr>
      <vt:lpstr>3.5 The accounting equation</vt:lpstr>
      <vt:lpstr>The accounting equation</vt:lpstr>
      <vt:lpstr>What piece of useful information that is available from these three items is not directly shown by this equation?</vt:lpstr>
      <vt:lpstr>Accounting equation</vt:lpstr>
      <vt:lpstr>3.6 What else would affect capital?</vt:lpstr>
      <vt:lpstr>Слайд 15</vt:lpstr>
      <vt:lpstr>Слайд 16</vt:lpstr>
      <vt:lpstr>Слайд 17</vt:lpstr>
      <vt:lpstr>Слайд 18</vt:lpstr>
      <vt:lpstr>Слайд 19</vt:lpstr>
      <vt:lpstr>Слайд 20</vt:lpstr>
      <vt:lpstr>3.7 Equality of the accounting equation</vt:lpstr>
      <vt:lpstr>Equality of the accounting equation</vt:lpstr>
      <vt:lpstr>Equality of the accounting equation</vt:lpstr>
      <vt:lpstr>More detailed presentation of the balance sheet</vt:lpstr>
      <vt:lpstr>3.8 The double entry system</vt:lpstr>
      <vt:lpstr>Why can’t we just adjust the balance sheet and forget about making entries in any of the accounting books?</vt:lpstr>
      <vt:lpstr>3.9 The accounts for double entry</vt:lpstr>
      <vt:lpstr>Слайд 28</vt:lpstr>
      <vt:lpstr>Слайд 29</vt:lpstr>
      <vt:lpstr>Слайд 30</vt:lpstr>
      <vt:lpstr>3.10 Worked examples</vt:lpstr>
      <vt:lpstr>Слайд 32</vt:lpstr>
      <vt:lpstr>Слайд 33</vt:lpstr>
      <vt:lpstr>Слайд 34</vt:lpstr>
      <vt:lpstr>A further worked example</vt:lpstr>
      <vt:lpstr>Слайд 36</vt:lpstr>
      <vt:lpstr>Слайд 37</vt:lpstr>
      <vt:lpstr>Слайд 38</vt:lpstr>
      <vt:lpstr>3.11 Trading Profit And Loss Account</vt:lpstr>
      <vt:lpstr>3.11.1 Trading Account</vt:lpstr>
      <vt:lpstr>Trading Account</vt:lpstr>
      <vt:lpstr>3.12 Profit and Loss Account</vt:lpstr>
      <vt:lpstr>3.12.1 Other Items in the Trading, Profit and Loss Accounts</vt:lpstr>
      <vt:lpstr>3.13 Other Items in the Balance Sheet </vt:lpstr>
      <vt:lpstr>3.14 Profit and Loss Account Key Terms</vt:lpstr>
      <vt:lpstr>3.15 Balance sheets Drawing up a balance sheet</vt:lpstr>
      <vt:lpstr>3.15.1 No double entry in balance sheets</vt:lpstr>
      <vt:lpstr>Слайд 48</vt:lpstr>
      <vt:lpstr>3.16 Assets</vt:lpstr>
      <vt:lpstr>3.16.1 Current assets</vt:lpstr>
      <vt:lpstr>Слайд 51</vt:lpstr>
      <vt:lpstr>3.16.2 A properly drawn up balance sheet</vt:lpstr>
      <vt:lpstr>Слайд 53</vt:lpstr>
      <vt:lpstr>Слайд 54</vt:lpstr>
      <vt:lpstr>Слайд 55</vt:lpstr>
      <vt:lpstr>3.17 Accounting concepts Introductions</vt:lpstr>
      <vt:lpstr>Слайд 57</vt:lpstr>
      <vt:lpstr>3.17.1 Underlying accounting concepts</vt:lpstr>
      <vt:lpstr>Слайд 59</vt:lpstr>
      <vt:lpstr>Слайд 60</vt:lpstr>
      <vt:lpstr>3.17.2 Fundamental accounting concepts</vt:lpstr>
      <vt:lpstr>Слайд 62</vt:lpstr>
      <vt:lpstr>Слайд 63</vt:lpstr>
      <vt:lpstr>3.17.3 The accruals concept</vt:lpstr>
      <vt:lpstr>Слайд 65</vt:lpstr>
      <vt:lpstr>Слайд 66</vt:lpstr>
      <vt:lpstr>3.17.4 Materiality</vt:lpstr>
      <vt:lpstr>3.18 Computers and accounting</vt:lpstr>
      <vt:lpstr>3.18.1 Large versus small systems</vt:lpstr>
      <vt:lpstr>3.18.2 Benefits from computers</vt:lpstr>
      <vt:lpstr>Слайд 71</vt:lpstr>
      <vt:lpstr>3.18.3 Management information systems</vt:lpstr>
      <vt:lpstr>Слайд 73</vt:lpstr>
      <vt:lpstr>3.18.4 Use of spreadsheets</vt:lpstr>
      <vt:lpstr>Слайд 75</vt:lpstr>
      <vt:lpstr>Слайд 76</vt:lpstr>
      <vt:lpstr>Слайд 77</vt:lpstr>
      <vt:lpstr>3.18.5 Use of databases</vt:lpstr>
      <vt:lpstr>3.18.6 Data back-ups</vt:lpstr>
      <vt:lpstr>3.18.7 Passwords</vt:lpstr>
      <vt:lpstr>3.18.8 Computerized accounting systems</vt:lpstr>
      <vt:lpstr>3.18.9 Benefits of using a computerised accounting system</vt:lpstr>
      <vt:lpstr>Слайд 83</vt:lpstr>
      <vt:lpstr>Слайд 84</vt:lpstr>
      <vt:lpstr>Слайд 85</vt:lpstr>
      <vt:lpstr>3.18.10 Computerized accounting books</vt:lpstr>
      <vt:lpstr>Слайд 87</vt:lpstr>
      <vt:lpstr>Слайд 88</vt:lpstr>
      <vt:lpstr>Слайд 89</vt:lpstr>
      <vt:lpstr>Слайд 90</vt:lpstr>
      <vt:lpstr>3.18.11 Computerised stock control and modular integration</vt:lpstr>
      <vt:lpstr>Слайд 92</vt:lpstr>
      <vt:lpstr>Слайд 93</vt:lpstr>
      <vt:lpstr>3.18.12 Accounting information systems</vt:lpstr>
      <vt:lpstr>Слайд 95</vt:lpstr>
      <vt:lpstr>Слайд 96</vt:lpstr>
      <vt:lpstr>Слайд 97</vt:lpstr>
      <vt:lpstr>Слайд 98</vt:lpstr>
      <vt:lpstr>Слайд 99</vt:lpstr>
      <vt:lpstr>Слайд 100</vt:lpstr>
      <vt:lpstr>Слайд 101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Jovena Naidu</dc:creator>
  <cp:lastModifiedBy> </cp:lastModifiedBy>
  <cp:revision>29</cp:revision>
  <dcterms:created xsi:type="dcterms:W3CDTF">2017-03-22T11:34:00Z</dcterms:created>
  <dcterms:modified xsi:type="dcterms:W3CDTF">2017-04-17T08:43:55Z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