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 id="257" r:id="rId4"/>
    <p:sldId id="274" r:id="rId5"/>
    <p:sldId id="273" r:id="rId6"/>
    <p:sldId id="272"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8" autoAdjust="0"/>
    <p:restoredTop sz="94660"/>
  </p:normalViewPr>
  <p:slideViewPr>
    <p:cSldViewPr snapToGrid="0">
      <p:cViewPr>
        <p:scale>
          <a:sx n="81" d="100"/>
          <a:sy n="81" d="100"/>
        </p:scale>
        <p:origin x="-72" y="-72"/>
      </p:cViewPr>
      <p:guideLst>
        <p:guide orient="horz" pos="214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4/19/2017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4/19/2017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4/19/2017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4/19/2017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4/19/2017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4/19/2017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4/19/2017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4/19/2017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4/19/2017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4/19/2017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CD5C82-C4E8-4D36-8962-D97A2F6EA9F5}" type="datetimeFigureOut">
              <a:rPr lang="en-MY" smtClean="0"/>
              <a:pPr/>
              <a:t>4/19/2017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CD5C82-C4E8-4D36-8962-D97A2F6EA9F5}" type="datetimeFigureOut">
              <a:rPr lang="en-MY" smtClean="0"/>
              <a:pPr/>
              <a:t>4/19/2017</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CD5C82-C4E8-4D36-8962-D97A2F6EA9F5}" type="datetimeFigureOut">
              <a:rPr lang="en-MY" smtClean="0"/>
              <a:pPr/>
              <a:t>4/19/2017</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D5C82-C4E8-4D36-8962-D97A2F6EA9F5}" type="datetimeFigureOut">
              <a:rPr lang="en-MY" smtClean="0"/>
              <a:pPr/>
              <a:t>4/19/2017</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4/19/2017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4/19/2017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CD5C82-C4E8-4D36-8962-D97A2F6EA9F5}" type="datetimeFigureOut">
              <a:rPr lang="en-MY" smtClean="0"/>
              <a:pPr/>
              <a:t>4/19/2017</a:t>
            </a:fld>
            <a:endParaRPr lang="en-MY"/>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FE703D-A63B-4F86-AD8C-5A37B8DD3DDC}" type="slidenum">
              <a:rPr lang="en-MY" smtClean="0"/>
              <a:pPr/>
              <a:t>‹#›</a:t>
            </a:fld>
            <a:endParaRPr lang="en-MY"/>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MY" dirty="0" smtClean="0"/>
              <a:t>Introduction to Hospitality Industry</a:t>
            </a:r>
            <a:endParaRPr lang="en-US" altLang="en-MY" dirty="0"/>
          </a:p>
        </p:txBody>
      </p:sp>
      <p:sp>
        <p:nvSpPr>
          <p:cNvPr id="3" name="Subtitle 2"/>
          <p:cNvSpPr>
            <a:spLocks noGrp="1"/>
          </p:cNvSpPr>
          <p:nvPr>
            <p:ph type="subTitle" idx="1"/>
          </p:nvPr>
        </p:nvSpPr>
        <p:spPr/>
        <p:txBody>
          <a:bodyPr/>
          <a:lstStyle/>
          <a:p>
            <a:r>
              <a:rPr lang="en-US" altLang="en-MY" dirty="0" smtClean="0"/>
              <a:t>EXECUTIVE DIPLOMA IN CULINARY ARTS &amp; HOSPITALITY MANAGEMENT </a:t>
            </a:r>
            <a:endParaRPr lang="en-US" altLang="en-MY"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1.2.1.1 </a:t>
            </a:r>
            <a:r>
              <a:rPr lang="en-US" dirty="0" smtClean="0"/>
              <a:t>Lodging-</a:t>
            </a:r>
            <a:r>
              <a:rPr lang="en-US" dirty="0" err="1" smtClean="0"/>
              <a:t>Accommdation</a:t>
            </a:r>
            <a:endParaRPr lang="en-US" dirty="0"/>
          </a:p>
        </p:txBody>
      </p:sp>
      <p:sp>
        <p:nvSpPr>
          <p:cNvPr id="3" name="Содержимое 2"/>
          <p:cNvSpPr>
            <a:spLocks noGrp="1"/>
          </p:cNvSpPr>
          <p:nvPr>
            <p:ph idx="1"/>
          </p:nvPr>
        </p:nvSpPr>
        <p:spPr>
          <a:xfrm>
            <a:off x="677334" y="1688123"/>
            <a:ext cx="9685866" cy="4353239"/>
          </a:xfrm>
        </p:spPr>
        <p:txBody>
          <a:bodyPr>
            <a:normAutofit fontScale="92500" lnSpcReduction="20000"/>
          </a:bodyPr>
          <a:lstStyle/>
          <a:p>
            <a:endParaRPr lang="en-US" dirty="0" smtClean="0"/>
          </a:p>
          <a:p>
            <a:pPr marL="0" indent="0">
              <a:buNone/>
            </a:pPr>
            <a:r>
              <a:rPr lang="en-US" dirty="0" smtClean="0"/>
              <a:t>This </a:t>
            </a:r>
            <a:r>
              <a:rPr lang="en-US" dirty="0"/>
              <a:t>sector of the hospitality industry features a gamut from luxurious hotels to lavish resorts and campgrounds.</a:t>
            </a:r>
          </a:p>
          <a:p>
            <a:pPr marL="0" indent="0">
              <a:buNone/>
            </a:pPr>
            <a:r>
              <a:rPr lang="en-US" dirty="0"/>
              <a:t>Accommodation is an absolutely broad sector of the hospitality industry, ranging from bed &amp; breakfast enterprises and hotels to other facilities that offer lodging services.</a:t>
            </a:r>
          </a:p>
          <a:p>
            <a:pPr marL="0" indent="0">
              <a:buNone/>
            </a:pPr>
            <a:r>
              <a:rPr lang="en-US" dirty="0"/>
              <a:t>Again, customer service is indispensable in providing accommodation services. And that isn’t all – efficiency, integrate comfort, and world-class amenities are also its foundation.</a:t>
            </a:r>
          </a:p>
          <a:p>
            <a:pPr marL="0" indent="0">
              <a:buNone/>
            </a:pPr>
            <a:r>
              <a:rPr lang="en-US" dirty="0"/>
              <a:t>An extravagant resort, for instance, should offer its customers privacy and exclusive services to cut it in the niche.</a:t>
            </a:r>
          </a:p>
          <a:p>
            <a:pPr marL="0" indent="0">
              <a:buNone/>
            </a:pPr>
            <a:r>
              <a:rPr lang="en-US" dirty="0"/>
              <a:t>Of the three things which people need, when they travel, the most important one is accommodation. Other two are food and transportation. It is due to this fact that we have started with lodging in our list of 5 sectors of the hospitality industry.</a:t>
            </a:r>
          </a:p>
          <a:p>
            <a:pPr marL="0" indent="0">
              <a:buNone/>
            </a:pPr>
            <a:r>
              <a:rPr lang="en-US" dirty="0"/>
              <a:t>If you have arranged for hotel and accommodation, you will automatically find the other two.</a:t>
            </a:r>
          </a:p>
          <a:p>
            <a:pPr marL="0" indent="0">
              <a:buNone/>
            </a:pPr>
            <a:r>
              <a:rPr lang="en-US" dirty="0"/>
              <a:t>A lot of focus is being made these days to improve the lodging experience of people travelling around the world</a:t>
            </a:r>
            <a:r>
              <a:rPr lang="en-US" dirty="0" smtClean="0"/>
              <a:t>.</a:t>
            </a:r>
            <a:endParaRPr lang="en-US" dirty="0"/>
          </a:p>
        </p:txBody>
      </p:sp>
    </p:spTree>
    <p:extLst>
      <p:ext uri="{BB962C8B-B14F-4D97-AF65-F5344CB8AC3E}">
        <p14:creationId xmlns:p14="http://schemas.microsoft.com/office/powerpoint/2010/main" xmlns="" val="35297875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Discussed below are three main types of hotel and accommodation services:</a:t>
            </a:r>
          </a:p>
        </p:txBody>
      </p:sp>
      <p:sp>
        <p:nvSpPr>
          <p:cNvPr id="3" name="Содержимое 2"/>
          <p:cNvSpPr>
            <a:spLocks noGrp="1"/>
          </p:cNvSpPr>
          <p:nvPr>
            <p:ph idx="1"/>
          </p:nvPr>
        </p:nvSpPr>
        <p:spPr/>
        <p:txBody>
          <a:bodyPr>
            <a:normAutofit lnSpcReduction="10000"/>
          </a:bodyPr>
          <a:lstStyle/>
          <a:p>
            <a:endParaRPr lang="en-US" dirty="0" smtClean="0"/>
          </a:p>
          <a:p>
            <a:pPr lvl="0"/>
            <a:r>
              <a:rPr lang="en-US" b="1" dirty="0" smtClean="0"/>
              <a:t>Lodging</a:t>
            </a:r>
            <a:r>
              <a:rPr lang="en-US" dirty="0"/>
              <a:t>: When people travel from one place to the other, they need a place to sleep. A shelter which will keep them safe from the atrocities of nature. This results in people booking lodges and rooms for their stay</a:t>
            </a:r>
            <a:r>
              <a:rPr lang="en-US" dirty="0" smtClean="0"/>
              <a:t>.</a:t>
            </a:r>
          </a:p>
          <a:p>
            <a:pPr lvl="0"/>
            <a:endParaRPr lang="en-US" dirty="0"/>
          </a:p>
          <a:p>
            <a:pPr lvl="0"/>
            <a:r>
              <a:rPr lang="en-US" b="1" dirty="0"/>
              <a:t>Suites</a:t>
            </a:r>
            <a:r>
              <a:rPr lang="en-US" dirty="0"/>
              <a:t>: Apart from general lodges to stay, hotel sector offers luxury suites for the stay as well. Generally, suites are suitable for formal sorts of staying and are much expensive compared to regular room services</a:t>
            </a:r>
            <a:r>
              <a:rPr lang="en-US" dirty="0" smtClean="0"/>
              <a:t>.</a:t>
            </a:r>
          </a:p>
          <a:p>
            <a:pPr lvl="0"/>
            <a:endParaRPr lang="en-US" dirty="0"/>
          </a:p>
          <a:p>
            <a:r>
              <a:rPr lang="en-US" b="1" dirty="0"/>
              <a:t>Resorts</a:t>
            </a:r>
            <a:r>
              <a:rPr lang="en-US" dirty="0"/>
              <a:t>: The third type of accommodation which is popular among travellers are resorts. These bring you close to nature and give you a necessary break from your formal routines.</a:t>
            </a:r>
          </a:p>
          <a:p>
            <a:pPr marL="0" indent="0">
              <a:buNone/>
            </a:pPr>
            <a:endParaRPr lang="en-US" dirty="0"/>
          </a:p>
        </p:txBody>
      </p:sp>
    </p:spTree>
    <p:extLst>
      <p:ext uri="{BB962C8B-B14F-4D97-AF65-F5344CB8AC3E}">
        <p14:creationId xmlns:p14="http://schemas.microsoft.com/office/powerpoint/2010/main" xmlns="" val="35297875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1.2.1.2 Food and Beverage</a:t>
            </a:r>
          </a:p>
        </p:txBody>
      </p:sp>
      <p:sp>
        <p:nvSpPr>
          <p:cNvPr id="3" name="Содержимое 2"/>
          <p:cNvSpPr>
            <a:spLocks noGrp="1"/>
          </p:cNvSpPr>
          <p:nvPr>
            <p:ph idx="1"/>
          </p:nvPr>
        </p:nvSpPr>
        <p:spPr>
          <a:xfrm>
            <a:off x="665611" y="1679943"/>
            <a:ext cx="8596668" cy="3880773"/>
          </a:xfrm>
        </p:spPr>
        <p:txBody>
          <a:bodyPr>
            <a:normAutofit/>
          </a:bodyPr>
          <a:lstStyle/>
          <a:p>
            <a:endParaRPr lang="en-US" dirty="0" smtClean="0"/>
          </a:p>
          <a:p>
            <a:pPr marL="0" indent="0">
              <a:buNone/>
            </a:pPr>
            <a:r>
              <a:rPr lang="en-US" dirty="0" smtClean="0"/>
              <a:t>This </a:t>
            </a:r>
            <a:r>
              <a:rPr lang="en-US" dirty="0"/>
              <a:t>is another crucial one among the 5 different sectors of the hospitality industry. It’s another wide sector of the hospitality industry. Food and beverage sector reign supreme in the industry. And, for good reasons</a:t>
            </a:r>
            <a:r>
              <a:rPr lang="en-US" dirty="0" smtClean="0"/>
              <a:t>.</a:t>
            </a:r>
          </a:p>
          <a:p>
            <a:pPr marL="0" indent="0">
              <a:buNone/>
            </a:pPr>
            <a:endParaRPr lang="en-US" dirty="0"/>
          </a:p>
          <a:p>
            <a:pPr marL="0" indent="0">
              <a:buNone/>
            </a:pPr>
            <a:r>
              <a:rPr lang="en-US" dirty="0"/>
              <a:t>It can range from something as simple as a bistro all the way to a high-end restaurant and every catering establishment in between. As it’s expected, food and beverage industry is further sub-categorized into niches</a:t>
            </a:r>
            <a:r>
              <a:rPr lang="en-US" dirty="0" smtClean="0"/>
              <a:t>.</a:t>
            </a:r>
          </a:p>
        </p:txBody>
      </p:sp>
    </p:spTree>
    <p:extLst>
      <p:ext uri="{BB962C8B-B14F-4D97-AF65-F5344CB8AC3E}">
        <p14:creationId xmlns:p14="http://schemas.microsoft.com/office/powerpoint/2010/main" xmlns="" val="35297875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en-US" sz="2800" dirty="0"/>
              <a:t>There can be a humongous list when we categorize food service industry as a crucial sector of hospitality industry but we will list the key categories below.</a:t>
            </a:r>
          </a:p>
        </p:txBody>
      </p:sp>
      <p:sp>
        <p:nvSpPr>
          <p:cNvPr id="3" name="Содержимое 2"/>
          <p:cNvSpPr>
            <a:spLocks noGrp="1"/>
          </p:cNvSpPr>
          <p:nvPr>
            <p:ph idx="1"/>
          </p:nvPr>
        </p:nvSpPr>
        <p:spPr/>
        <p:txBody>
          <a:bodyPr>
            <a:normAutofit fontScale="92500" lnSpcReduction="20000"/>
          </a:bodyPr>
          <a:lstStyle/>
          <a:p>
            <a:endParaRPr lang="en-US" dirty="0" smtClean="0"/>
          </a:p>
          <a:p>
            <a:pPr lvl="0"/>
            <a:r>
              <a:rPr lang="en-US" b="1" dirty="0" smtClean="0"/>
              <a:t>Quick-service </a:t>
            </a:r>
            <a:r>
              <a:rPr lang="en-US" b="1" dirty="0"/>
              <a:t>Establishments</a:t>
            </a:r>
            <a:r>
              <a:rPr lang="en-US" dirty="0"/>
              <a:t> – These are commercial foodservice restaurants that compete for customers who look to garner quick snacks, drinks, and meals. Typically, they have fewer employees. In fact, self-service is the norm here. Think of McDonald’s, KFC, Subway, Pizza Hut etc</a:t>
            </a:r>
            <a:r>
              <a:rPr lang="en-US" dirty="0" smtClean="0"/>
              <a:t>.</a:t>
            </a:r>
          </a:p>
          <a:p>
            <a:pPr lvl="0"/>
            <a:endParaRPr lang="en-US" dirty="0"/>
          </a:p>
          <a:p>
            <a:pPr lvl="0"/>
            <a:r>
              <a:rPr lang="en-US" b="1" dirty="0"/>
              <a:t>Catering Businesses </a:t>
            </a:r>
            <a:r>
              <a:rPr lang="en-US" dirty="0"/>
              <a:t>– This category provides food and beverage catering services for any special occasion – from weddings to birthday parties and everything in between</a:t>
            </a:r>
            <a:r>
              <a:rPr lang="en-US" dirty="0" smtClean="0"/>
              <a:t>.</a:t>
            </a:r>
          </a:p>
          <a:p>
            <a:pPr lvl="0"/>
            <a:endParaRPr lang="en-US" dirty="0"/>
          </a:p>
          <a:p>
            <a:pPr lvl="0"/>
            <a:r>
              <a:rPr lang="en-US" b="1" dirty="0"/>
              <a:t>Full-Service Restaurants</a:t>
            </a:r>
            <a:r>
              <a:rPr lang="en-US" dirty="0"/>
              <a:t>: These are you typical restaurants or eateries which feature course meals, drinks, and a plethora of other food services. These establishment usually seat you at a table and use waiters to take food orders. From fine dine to casual dining to themed restaurants; there is a range of these full service restaurants.</a:t>
            </a:r>
          </a:p>
          <a:p>
            <a:pPr marL="0" indent="0">
              <a:buNone/>
            </a:pPr>
            <a:endParaRPr lang="en-US" dirty="0"/>
          </a:p>
        </p:txBody>
      </p:sp>
    </p:spTree>
    <p:extLst>
      <p:ext uri="{BB962C8B-B14F-4D97-AF65-F5344CB8AC3E}">
        <p14:creationId xmlns:p14="http://schemas.microsoft.com/office/powerpoint/2010/main" xmlns="" val="35297875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771118" y="1207477"/>
            <a:ext cx="8596668" cy="5138685"/>
          </a:xfrm>
        </p:spPr>
        <p:txBody>
          <a:bodyPr>
            <a:normAutofit/>
          </a:bodyPr>
          <a:lstStyle/>
          <a:p>
            <a:endParaRPr lang="en-US" dirty="0" smtClean="0"/>
          </a:p>
          <a:p>
            <a:pPr marL="0" indent="0">
              <a:buNone/>
            </a:pPr>
            <a:r>
              <a:rPr lang="en-US" dirty="0"/>
              <a:t>Such is the popularity and growth of Food service establishments that industry pundits are considering Full service restaurants as a separate category of hospitality industry.</a:t>
            </a:r>
          </a:p>
          <a:p>
            <a:pPr marL="0" indent="0">
              <a:buNone/>
            </a:pPr>
            <a:r>
              <a:rPr lang="en-US" dirty="0"/>
              <a:t>People are always looking forward to food when they are on the go. When in a different country, people like to taste local cuisines.</a:t>
            </a:r>
          </a:p>
          <a:p>
            <a:pPr marL="0" indent="0">
              <a:buNone/>
            </a:pPr>
            <a:r>
              <a:rPr lang="en-US" dirty="0"/>
              <a:t>So, food and catering make essentials of the hospitality industry. It starts with food production and ends at food representation on the eating tables, with storage and cooking steps resting in between.</a:t>
            </a:r>
          </a:p>
        </p:txBody>
      </p:sp>
    </p:spTree>
    <p:extLst>
      <p:ext uri="{BB962C8B-B14F-4D97-AF65-F5344CB8AC3E}">
        <p14:creationId xmlns:p14="http://schemas.microsoft.com/office/powerpoint/2010/main" xmlns="" val="35297875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en-US" sz="2800" dirty="0"/>
              <a:t>It is also important to discuss the processes and stages involved in food service industry of hospitality.</a:t>
            </a:r>
          </a:p>
        </p:txBody>
      </p:sp>
      <p:sp>
        <p:nvSpPr>
          <p:cNvPr id="3" name="Содержимое 2"/>
          <p:cNvSpPr>
            <a:spLocks noGrp="1"/>
          </p:cNvSpPr>
          <p:nvPr>
            <p:ph idx="1"/>
          </p:nvPr>
        </p:nvSpPr>
        <p:spPr/>
        <p:txBody>
          <a:bodyPr>
            <a:normAutofit lnSpcReduction="10000"/>
          </a:bodyPr>
          <a:lstStyle/>
          <a:p>
            <a:endParaRPr lang="en-US" dirty="0" smtClean="0"/>
          </a:p>
          <a:p>
            <a:pPr lvl="0"/>
            <a:r>
              <a:rPr lang="en-US" b="1" dirty="0" smtClean="0"/>
              <a:t>Food </a:t>
            </a:r>
            <a:r>
              <a:rPr lang="en-US" b="1" dirty="0"/>
              <a:t>Management: </a:t>
            </a:r>
            <a:r>
              <a:rPr lang="en-US" dirty="0"/>
              <a:t>It starts with the production of food. Many hotels and restaurants serve naturally organic food. Apart from production, food transportation and storage also make part of this division.</a:t>
            </a:r>
          </a:p>
          <a:p>
            <a:pPr lvl="0"/>
            <a:r>
              <a:rPr lang="en-US" b="1" dirty="0"/>
              <a:t>Food Presentation: </a:t>
            </a:r>
            <a:r>
              <a:rPr lang="en-US" dirty="0"/>
              <a:t>People like to eat food which is well represented. So, a lot of focus should be made on food representation to improve hospitality experience.</a:t>
            </a:r>
          </a:p>
          <a:p>
            <a:pPr lvl="0"/>
            <a:r>
              <a:rPr lang="en-US" b="1" dirty="0"/>
              <a:t>Beverages: </a:t>
            </a:r>
            <a:r>
              <a:rPr lang="en-US" dirty="0"/>
              <a:t>Apart from general food items, beverage storage, and representation also make it into the list of food and catering services.</a:t>
            </a:r>
          </a:p>
          <a:p>
            <a:r>
              <a:rPr lang="en-US" b="1" dirty="0"/>
              <a:t>Restaurant Management: </a:t>
            </a:r>
            <a:r>
              <a:rPr lang="en-US" dirty="0"/>
              <a:t>Restaurant management is a science which is being taught in colleges these days. With proper skills to manage a restaurant, you can manage food, beverages, and maintain a quality representation of food, so that customers will come again to eat at your place.</a:t>
            </a:r>
          </a:p>
          <a:p>
            <a:pPr marL="0" indent="0">
              <a:buNone/>
            </a:pPr>
            <a:endParaRPr lang="en-US" dirty="0"/>
          </a:p>
        </p:txBody>
      </p:sp>
    </p:spTree>
    <p:extLst>
      <p:ext uri="{BB962C8B-B14F-4D97-AF65-F5344CB8AC3E}">
        <p14:creationId xmlns:p14="http://schemas.microsoft.com/office/powerpoint/2010/main" xmlns="" val="35297875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1.2.1.3 Travel and Tourism</a:t>
            </a:r>
          </a:p>
        </p:txBody>
      </p:sp>
      <p:sp>
        <p:nvSpPr>
          <p:cNvPr id="3" name="Содержимое 2"/>
          <p:cNvSpPr>
            <a:spLocks noGrp="1"/>
          </p:cNvSpPr>
          <p:nvPr>
            <p:ph idx="1"/>
          </p:nvPr>
        </p:nvSpPr>
        <p:spPr>
          <a:xfrm>
            <a:off x="677334" y="1582615"/>
            <a:ext cx="9158328" cy="4665785"/>
          </a:xfrm>
        </p:spPr>
        <p:txBody>
          <a:bodyPr>
            <a:normAutofit fontScale="92500" lnSpcReduction="20000"/>
          </a:bodyPr>
          <a:lstStyle/>
          <a:p>
            <a:endParaRPr lang="en-US" dirty="0" smtClean="0"/>
          </a:p>
          <a:p>
            <a:pPr marL="0" indent="0">
              <a:buNone/>
            </a:pPr>
            <a:r>
              <a:rPr lang="en-US" dirty="0"/>
              <a:t>A lot consider tourism synonymous to hospitality and not as a different sector of hospitality industry.</a:t>
            </a:r>
          </a:p>
          <a:p>
            <a:pPr marL="0" indent="0">
              <a:buNone/>
            </a:pPr>
            <a:r>
              <a:rPr lang="en-US" dirty="0"/>
              <a:t>Travel and tourism industry is a vast sector of the hospitality industry with several key players across the globe. Most of them include trains, airlines, cruise ships, and several crew members in their service.</a:t>
            </a:r>
          </a:p>
          <a:p>
            <a:pPr marL="0" indent="0">
              <a:buNone/>
            </a:pPr>
            <a:r>
              <a:rPr lang="en-US" dirty="0"/>
              <a:t>On the whole, players in travel and tourism segment are in the business of moving people from one destination to another.</a:t>
            </a:r>
          </a:p>
          <a:p>
            <a:pPr marL="0" indent="0">
              <a:buNone/>
            </a:pPr>
            <a:r>
              <a:rPr lang="en-US" dirty="0"/>
              <a:t>It would not be an exaggeration if we make a statement that the most important segment of hospitality industry is travel and tourism as others depend on it. Without profound levels of travelling and tourism in a region, hospitality industry of the region won’t grow.</a:t>
            </a:r>
          </a:p>
          <a:p>
            <a:pPr marL="0" indent="0">
              <a:buNone/>
            </a:pPr>
            <a:r>
              <a:rPr lang="en-US" dirty="0"/>
              <a:t>When we talk about travel and tourism, it is not confined to leisure and travel for fun. Both formal and informal travelling include this division. People travel across the globe for businesses, education, entertainment, holidays, and many other things.</a:t>
            </a:r>
          </a:p>
          <a:p>
            <a:pPr marL="0" indent="0">
              <a:buNone/>
            </a:pPr>
            <a:r>
              <a:rPr lang="en-US" dirty="0"/>
              <a:t>Like all other different sectors of the hospitality industry, this one also demands customer focus, leniency, relationship management, and other integrated marketing skills for its smooth running and expansion</a:t>
            </a:r>
            <a:r>
              <a:rPr lang="en-US" dirty="0" smtClean="0"/>
              <a:t>.</a:t>
            </a:r>
            <a:endParaRPr lang="en-US" dirty="0"/>
          </a:p>
        </p:txBody>
      </p:sp>
    </p:spTree>
    <p:extLst>
      <p:ext uri="{BB962C8B-B14F-4D97-AF65-F5344CB8AC3E}">
        <p14:creationId xmlns:p14="http://schemas.microsoft.com/office/powerpoint/2010/main" xmlns="" val="35297875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1.2.1.4 Entertainment Industry</a:t>
            </a:r>
          </a:p>
        </p:txBody>
      </p:sp>
      <p:sp>
        <p:nvSpPr>
          <p:cNvPr id="3" name="Content Placeholder 2"/>
          <p:cNvSpPr>
            <a:spLocks noGrp="1"/>
          </p:cNvSpPr>
          <p:nvPr>
            <p:ph idx="1"/>
          </p:nvPr>
        </p:nvSpPr>
        <p:spPr/>
        <p:txBody>
          <a:bodyPr/>
          <a:lstStyle/>
          <a:p>
            <a:pPr marL="0" indent="0">
              <a:buNone/>
            </a:pPr>
            <a:r>
              <a:rPr lang="en-US" dirty="0"/>
              <a:t>This again is a key category of the hospitality industry as it involves the most important thing of hospitality. Us, the buyers and recipients of all hospitality services. So, this sector of hospitality thrives for us and to Entertainment is a significant part of our travel these days. </a:t>
            </a:r>
            <a:endParaRPr lang="en-US" dirty="0" smtClean="0"/>
          </a:p>
          <a:p>
            <a:pPr marL="0" indent="0">
              <a:buNone/>
            </a:pPr>
            <a:endParaRPr lang="en-US" dirty="0"/>
          </a:p>
          <a:p>
            <a:pPr marL="0" indent="0">
              <a:buNone/>
            </a:pPr>
            <a:r>
              <a:rPr lang="en-US" dirty="0"/>
              <a:t>If your traveling experience lacks fun and entertainment then you might not be able to enjoy your time up to the fullest</a:t>
            </a:r>
            <a:r>
              <a:rPr lang="en-US" dirty="0" smtClean="0"/>
              <a:t>.</a:t>
            </a:r>
          </a:p>
          <a:p>
            <a:pPr marL="0" indent="0">
              <a:buNone/>
            </a:pPr>
            <a:endParaRPr lang="en-US" dirty="0"/>
          </a:p>
          <a:p>
            <a:pPr marL="0" indent="0">
              <a:buNone/>
            </a:pPr>
            <a:r>
              <a:rPr lang="en-US" dirty="0"/>
              <a:t>So, for the successful running of a hospitality business, it is important to have in the kitty as many entertainment activities as possible</a:t>
            </a:r>
            <a:r>
              <a:rPr lang="en-US" dirty="0" smtClean="0"/>
              <a:t>.</a:t>
            </a:r>
            <a:endParaRPr lang="en-US" dirty="0"/>
          </a:p>
        </p:txBody>
      </p:sp>
    </p:spTree>
    <p:extLst>
      <p:ext uri="{BB962C8B-B14F-4D97-AF65-F5344CB8AC3E}">
        <p14:creationId xmlns:p14="http://schemas.microsoft.com/office/powerpoint/2010/main" xmlns="" val="17390671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Some of the activities which can elevate your experience when it comes to entertainment are:</a:t>
            </a:r>
            <a:br>
              <a:rPr lang="en-US" sz="2800" dirty="0"/>
            </a:br>
            <a:endParaRPr lang="en-US" sz="2800" dirty="0"/>
          </a:p>
        </p:txBody>
      </p:sp>
      <p:sp>
        <p:nvSpPr>
          <p:cNvPr id="3" name="Content Placeholder 2"/>
          <p:cNvSpPr>
            <a:spLocks noGrp="1"/>
          </p:cNvSpPr>
          <p:nvPr>
            <p:ph idx="1"/>
          </p:nvPr>
        </p:nvSpPr>
        <p:spPr/>
        <p:txBody>
          <a:bodyPr>
            <a:normAutofit fontScale="92500" lnSpcReduction="10000"/>
          </a:bodyPr>
          <a:lstStyle/>
          <a:p>
            <a:pPr lvl="0"/>
            <a:r>
              <a:rPr lang="en-US" b="1" dirty="0" smtClean="0"/>
              <a:t>Marinas</a:t>
            </a:r>
            <a:r>
              <a:rPr lang="en-US" dirty="0"/>
              <a:t>: Marinas are one of the most popular places to go when it comes to partying. You can get along with your friends on a private yacht where you can dance, play games, and enjoy the best of your life.</a:t>
            </a:r>
          </a:p>
          <a:p>
            <a:pPr lvl="0"/>
            <a:r>
              <a:rPr lang="en-US" b="1" dirty="0"/>
              <a:t>Sports and Gaming</a:t>
            </a:r>
            <a:r>
              <a:rPr lang="en-US" dirty="0"/>
              <a:t>: Sports and gaming is a basic thing which people are looking for on their travel. As a result, Casinos, swimming pools, and other similar activities are becoming an indispensable part of the hospitality sector.</a:t>
            </a:r>
          </a:p>
          <a:p>
            <a:pPr lvl="0"/>
            <a:r>
              <a:rPr lang="en-US" b="1" dirty="0"/>
              <a:t>Cruise</a:t>
            </a:r>
            <a:r>
              <a:rPr lang="en-US" dirty="0"/>
              <a:t>: Apart from marinas, cruise services are also becoming an essential component of the hospitality industry. Now, people like to spend their days on luxury ships which sail across the blue oceans under the clear sky.</a:t>
            </a:r>
          </a:p>
          <a:p>
            <a:pPr lvl="0"/>
            <a:r>
              <a:rPr lang="en-US" b="1" dirty="0"/>
              <a:t>Nightclubs</a:t>
            </a:r>
            <a:r>
              <a:rPr lang="en-US" dirty="0"/>
              <a:t>: Who doesn’t love to dance on their </a:t>
            </a:r>
            <a:r>
              <a:rPr lang="en-US" dirty="0" err="1"/>
              <a:t>favourite</a:t>
            </a:r>
            <a:r>
              <a:rPr lang="en-US" dirty="0"/>
              <a:t> song when on a break? We all do. This is why hotels have nightclubs services in them.</a:t>
            </a:r>
          </a:p>
          <a:p>
            <a:pPr lvl="0"/>
            <a:r>
              <a:rPr lang="en-US" b="1" dirty="0"/>
              <a:t>Bars</a:t>
            </a:r>
            <a:r>
              <a:rPr lang="en-US" dirty="0"/>
              <a:t>: Sitting around a table and having a couple of drinks with your friends is always a refreshing experience. This is why bars make an important part of the entertainment sector of the hospitality industry.</a:t>
            </a:r>
          </a:p>
          <a:p>
            <a:endParaRPr lang="en-US" dirty="0"/>
          </a:p>
        </p:txBody>
      </p:sp>
    </p:spTree>
    <p:extLst>
      <p:ext uri="{BB962C8B-B14F-4D97-AF65-F5344CB8AC3E}">
        <p14:creationId xmlns:p14="http://schemas.microsoft.com/office/powerpoint/2010/main" xmlns="" val="13317919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1.2.1.5 Timeshare</a:t>
            </a:r>
          </a:p>
        </p:txBody>
      </p:sp>
      <p:sp>
        <p:nvSpPr>
          <p:cNvPr id="3" name="Content Placeholder 2"/>
          <p:cNvSpPr>
            <a:spLocks noGrp="1"/>
          </p:cNvSpPr>
          <p:nvPr>
            <p:ph idx="1"/>
          </p:nvPr>
        </p:nvSpPr>
        <p:spPr/>
        <p:txBody>
          <a:bodyPr>
            <a:normAutofit/>
          </a:bodyPr>
          <a:lstStyle/>
          <a:p>
            <a:pPr marL="0" indent="0">
              <a:buNone/>
            </a:pPr>
            <a:r>
              <a:rPr lang="en-US" dirty="0"/>
              <a:t>An emerging yet vastly important sector of the hospitality industry is vacation ownership of a place. In this scheme, people, either individuals or parties, own the rights to a place for a specific time period during the year</a:t>
            </a:r>
            <a:r>
              <a:rPr lang="en-US" dirty="0" smtClean="0"/>
              <a:t>.</a:t>
            </a:r>
          </a:p>
          <a:p>
            <a:pPr marL="0" indent="0">
              <a:buNone/>
            </a:pPr>
            <a:endParaRPr lang="en-US" dirty="0"/>
          </a:p>
          <a:p>
            <a:pPr marL="0" indent="0">
              <a:buNone/>
            </a:pPr>
            <a:r>
              <a:rPr lang="en-US" dirty="0"/>
              <a:t>We have placed in our list of 5 different sectors of the hospitality industry because of the raised interest of hospitality enthusiasts for Timeshare</a:t>
            </a:r>
            <a:r>
              <a:rPr lang="en-US" dirty="0" smtClean="0"/>
              <a:t>.</a:t>
            </a:r>
          </a:p>
          <a:p>
            <a:pPr marL="0" indent="0">
              <a:buNone/>
            </a:pPr>
            <a:endParaRPr lang="en-US" dirty="0"/>
          </a:p>
          <a:p>
            <a:pPr marL="0" indent="0">
              <a:buNone/>
            </a:pPr>
            <a:r>
              <a:rPr lang="en-US" dirty="0"/>
              <a:t>Timeshare gives us an option to own our choices and to enjoy facilities by either buying a part of facility or getting into a membership plan</a:t>
            </a:r>
            <a:r>
              <a:rPr lang="en-US" dirty="0" smtClean="0"/>
              <a:t>.</a:t>
            </a:r>
          </a:p>
          <a:p>
            <a:pPr marL="0" indent="0">
              <a:buNone/>
            </a:pPr>
            <a:endParaRPr lang="en-US" dirty="0" smtClean="0"/>
          </a:p>
          <a:p>
            <a:pPr marL="0" indent="0">
              <a:buNone/>
            </a:pPr>
            <a:r>
              <a:rPr lang="en-US" dirty="0" smtClean="0"/>
              <a:t>During </a:t>
            </a:r>
            <a:r>
              <a:rPr lang="en-US" dirty="0"/>
              <a:t>this time, they can bring this place under their use, the way they want to.</a:t>
            </a:r>
          </a:p>
          <a:p>
            <a:endParaRPr lang="en-US" dirty="0"/>
          </a:p>
          <a:p>
            <a:pPr marL="0" indent="0">
              <a:buNone/>
            </a:pPr>
            <a:endParaRPr lang="en-US" dirty="0"/>
          </a:p>
        </p:txBody>
      </p:sp>
    </p:spTree>
    <p:extLst>
      <p:ext uri="{BB962C8B-B14F-4D97-AF65-F5344CB8AC3E}">
        <p14:creationId xmlns:p14="http://schemas.microsoft.com/office/powerpoint/2010/main" xmlns="" val="28674219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1.0 Introduction to the Hospitality Industry</a:t>
            </a:r>
            <a:br>
              <a:rPr lang="en-US" dirty="0"/>
            </a:br>
            <a:r>
              <a:rPr lang="en-US" dirty="0"/>
              <a:t/>
            </a:r>
            <a:br>
              <a:rPr lang="en-US" dirty="0"/>
            </a:br>
            <a:r>
              <a:rPr lang="en-US" dirty="0"/>
              <a:t>What is Hospitality?</a:t>
            </a:r>
          </a:p>
        </p:txBody>
      </p:sp>
      <p:sp>
        <p:nvSpPr>
          <p:cNvPr id="3" name="Содержимое 2"/>
          <p:cNvSpPr>
            <a:spLocks noGrp="1"/>
          </p:cNvSpPr>
          <p:nvPr>
            <p:ph idx="1"/>
          </p:nvPr>
        </p:nvSpPr>
        <p:spPr>
          <a:xfrm>
            <a:off x="677333" y="2160589"/>
            <a:ext cx="9978944" cy="4251934"/>
          </a:xfrm>
        </p:spPr>
        <p:txBody>
          <a:bodyPr>
            <a:normAutofit fontScale="92500" lnSpcReduction="20000"/>
          </a:bodyPr>
          <a:lstStyle/>
          <a:p>
            <a:pPr marL="0" indent="0">
              <a:buNone/>
            </a:pPr>
            <a:endParaRPr lang="en-US" dirty="0" smtClean="0"/>
          </a:p>
          <a:p>
            <a:pPr marL="0" indent="0">
              <a:buNone/>
            </a:pPr>
            <a:r>
              <a:rPr lang="en-US" dirty="0"/>
              <a:t>Hospitality refers to the relationship between a guest and a host, wherein the host receives the guest with goodwill, including the reception and entertainment of guests, visitors, or strangers. An ancient practice of generosity to strangers without expecting reward. </a:t>
            </a:r>
            <a:endParaRPr lang="en-US" dirty="0" smtClean="0"/>
          </a:p>
          <a:p>
            <a:pPr marL="0" indent="0">
              <a:buNone/>
            </a:pPr>
            <a:endParaRPr lang="en-US" dirty="0"/>
          </a:p>
          <a:p>
            <a:pPr marL="0" indent="0">
              <a:buNone/>
            </a:pPr>
            <a:r>
              <a:rPr lang="en-US" dirty="0"/>
              <a:t>Practicing hospitality is the foundation of our “ministry of presence.” We use hospitality to build community on the street where people can find sanctuary. We treat our guests with dignity and respect</a:t>
            </a:r>
            <a:r>
              <a:rPr lang="en-US" dirty="0" smtClean="0"/>
              <a:t>.</a:t>
            </a:r>
          </a:p>
          <a:p>
            <a:pPr marL="0" indent="0">
              <a:buNone/>
            </a:pPr>
            <a:endParaRPr lang="en-US" dirty="0"/>
          </a:p>
          <a:p>
            <a:pPr marL="0" indent="0">
              <a:buNone/>
            </a:pPr>
            <a:r>
              <a:rPr lang="en-US" dirty="0"/>
              <a:t>We receive visitors with a friendly greeting. We offer them food and drink, health care, and an opportunity to be heard. Hospitality smoothest the way between “hi” and “how can we help</a:t>
            </a:r>
            <a:r>
              <a:rPr lang="en-US" dirty="0" smtClean="0"/>
              <a:t>?”</a:t>
            </a:r>
          </a:p>
          <a:p>
            <a:pPr marL="0" indent="0">
              <a:buNone/>
            </a:pPr>
            <a:endParaRPr lang="en-US" dirty="0"/>
          </a:p>
          <a:p>
            <a:pPr marL="0" indent="0">
              <a:buNone/>
            </a:pPr>
            <a:r>
              <a:rPr lang="en-US" dirty="0"/>
              <a:t>Hospitality facilitates a connection. A cup of coffee and a kind word provides an opening to trust and </a:t>
            </a:r>
            <a:r>
              <a:rPr lang="en-US" dirty="0" smtClean="0"/>
              <a:t>relationship-building. Hospitality </a:t>
            </a:r>
            <a:r>
              <a:rPr lang="en-US" dirty="0"/>
              <a:t>changes the perspective and experience of giver and receiver.</a:t>
            </a:r>
          </a:p>
          <a:p>
            <a:pPr>
              <a:buNone/>
            </a:pPr>
            <a:r>
              <a:rPr lang="en-US" dirty="0" smtClean="0"/>
              <a:t>		</a:t>
            </a:r>
            <a:endParaRPr lang="ru-RU" dirty="0"/>
          </a:p>
        </p:txBody>
      </p:sp>
    </p:spTree>
    <p:extLst>
      <p:ext uri="{BB962C8B-B14F-4D97-AF65-F5344CB8AC3E}">
        <p14:creationId xmlns:p14="http://schemas.microsoft.com/office/powerpoint/2010/main" xmlns="" val="34123219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There are many places which people can own for the time being, under the timeshare rule. Couple of them is discussed below:</a:t>
            </a:r>
            <a:br>
              <a:rPr lang="en-US" sz="2400" dirty="0"/>
            </a:br>
            <a:endParaRPr lang="en-US" sz="2400" dirty="0"/>
          </a:p>
        </p:txBody>
      </p:sp>
      <p:sp>
        <p:nvSpPr>
          <p:cNvPr id="3" name="Content Placeholder 2"/>
          <p:cNvSpPr>
            <a:spLocks noGrp="1"/>
          </p:cNvSpPr>
          <p:nvPr>
            <p:ph idx="1"/>
          </p:nvPr>
        </p:nvSpPr>
        <p:spPr/>
        <p:txBody>
          <a:bodyPr>
            <a:normAutofit fontScale="92500" lnSpcReduction="20000"/>
          </a:bodyPr>
          <a:lstStyle/>
          <a:p>
            <a:pPr lvl="0"/>
            <a:r>
              <a:rPr lang="en-US" b="1" dirty="0" smtClean="0"/>
              <a:t>Convention </a:t>
            </a:r>
            <a:r>
              <a:rPr lang="en-US" b="1" dirty="0"/>
              <a:t>Centers: </a:t>
            </a:r>
            <a:r>
              <a:rPr lang="en-US" dirty="0"/>
              <a:t>Convention centers make the base of the hospitality industry as they offer a place where people can gather in bulks for seminars, conventions, expos, and other similar things.</a:t>
            </a:r>
          </a:p>
          <a:p>
            <a:pPr lvl="0"/>
            <a:r>
              <a:rPr lang="en-US" b="1" dirty="0"/>
              <a:t>Villas and Resorts</a:t>
            </a:r>
            <a:r>
              <a:rPr lang="en-US" dirty="0"/>
              <a:t>: You can own villas and resorts under the timeshare rule, for some time of the year and can go and enjoy with your friends or family.</a:t>
            </a:r>
          </a:p>
          <a:p>
            <a:pPr marL="0" indent="0">
              <a:buNone/>
            </a:pPr>
            <a:endParaRPr lang="en-US" dirty="0"/>
          </a:p>
          <a:p>
            <a:pPr marL="0" indent="0">
              <a:buNone/>
            </a:pPr>
            <a:r>
              <a:rPr lang="en-US" dirty="0" smtClean="0"/>
              <a:t>While </a:t>
            </a:r>
            <a:r>
              <a:rPr lang="en-US" dirty="0"/>
              <a:t>we tried in this post to answer a key question about the different sectors of the hospitality industry, we also made efforts to elaborate on these sectors to take a holistic approach towards presenting the outlook of hospitality industry. With developing technologies and improved management skills, the hospitality industry is poised to grow in future as well</a:t>
            </a:r>
            <a:r>
              <a:rPr lang="en-US" dirty="0" smtClean="0"/>
              <a:t>.</a:t>
            </a:r>
          </a:p>
          <a:p>
            <a:pPr marL="0" indent="0">
              <a:buNone/>
            </a:pPr>
            <a:endParaRPr lang="en-US" dirty="0"/>
          </a:p>
          <a:p>
            <a:pPr marL="0" indent="0">
              <a:buNone/>
            </a:pPr>
            <a:r>
              <a:rPr lang="en-US" dirty="0"/>
              <a:t>The need of the hour demands businesses operating in this field to embrace and adopt these technological changes and strategize accordingly, so it can keep pace with rest of the world.</a:t>
            </a:r>
          </a:p>
        </p:txBody>
      </p:sp>
    </p:spTree>
    <p:extLst>
      <p:ext uri="{BB962C8B-B14F-4D97-AF65-F5344CB8AC3E}">
        <p14:creationId xmlns:p14="http://schemas.microsoft.com/office/powerpoint/2010/main" xmlns="" val="5027829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The hospitality industry significance</a:t>
            </a:r>
          </a:p>
        </p:txBody>
      </p:sp>
      <p:sp>
        <p:nvSpPr>
          <p:cNvPr id="3" name="Content Placeholder 2"/>
          <p:cNvSpPr>
            <a:spLocks noGrp="1"/>
          </p:cNvSpPr>
          <p:nvPr>
            <p:ph idx="1"/>
          </p:nvPr>
        </p:nvSpPr>
        <p:spPr>
          <a:xfrm>
            <a:off x="677334" y="1570893"/>
            <a:ext cx="8596668" cy="4470470"/>
          </a:xfrm>
        </p:spPr>
        <p:txBody>
          <a:bodyPr>
            <a:normAutofit fontScale="92500" lnSpcReduction="10000"/>
          </a:bodyPr>
          <a:lstStyle/>
          <a:p>
            <a:pPr marL="0" indent="0">
              <a:buNone/>
            </a:pPr>
            <a:r>
              <a:rPr lang="en-US" dirty="0"/>
              <a:t>The hospitality contributes to countries GDPs (Gross Domestic Product - is the total market value of all final goods and services produced in a country in a given year) and is a multi-billion-dollar industry that provides millions of jobs to people around the world. </a:t>
            </a:r>
            <a:endParaRPr lang="en-US" dirty="0" smtClean="0"/>
          </a:p>
          <a:p>
            <a:pPr marL="0" indent="0">
              <a:buNone/>
            </a:pPr>
            <a:endParaRPr lang="en-US" dirty="0"/>
          </a:p>
          <a:p>
            <a:pPr marL="0" indent="0">
              <a:buNone/>
            </a:pPr>
            <a:r>
              <a:rPr lang="en-US" dirty="0"/>
              <a:t>Hospitality is part of the tourism industry and the tourism industry accounts for one of the largest employment sectors in the world. No matter if you’re living in a poor country or a rich country, the hospitality industry hires skilled and unskilled workers</a:t>
            </a:r>
            <a:r>
              <a:rPr lang="en-US" dirty="0" smtClean="0"/>
              <a:t>.</a:t>
            </a:r>
          </a:p>
          <a:p>
            <a:pPr marL="0" indent="0">
              <a:buNone/>
            </a:pPr>
            <a:endParaRPr lang="en-US" dirty="0"/>
          </a:p>
          <a:p>
            <a:pPr marL="0" indent="0">
              <a:buNone/>
            </a:pPr>
            <a:r>
              <a:rPr lang="en-US" dirty="0"/>
              <a:t>In 2014, nine out of ten counties that heavily rely on tourism were islands. This is because islands do not have a lot of economic resources and land. They cannot develop their agriculture or industry sector like they can for the tourism industry. For example, the tiny island of Macau contributes 44% of its GDP from tourism which means 26.6 billion comes from just the tourism industry. This large amount of money helps build roads and infrastructures in the local island. This money helps pay for education, police and government buildings and jobs as well.</a:t>
            </a:r>
          </a:p>
          <a:p>
            <a:endParaRPr lang="en-US" dirty="0"/>
          </a:p>
        </p:txBody>
      </p:sp>
    </p:spTree>
    <p:extLst>
      <p:ext uri="{BB962C8B-B14F-4D97-AF65-F5344CB8AC3E}">
        <p14:creationId xmlns:p14="http://schemas.microsoft.com/office/powerpoint/2010/main" xmlns="" val="15810041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3887" y="1058620"/>
            <a:ext cx="8596668" cy="3880773"/>
          </a:xfrm>
        </p:spPr>
        <p:txBody>
          <a:bodyPr/>
          <a:lstStyle/>
          <a:p>
            <a:pPr marL="0" indent="0">
              <a:buNone/>
            </a:pPr>
            <a:r>
              <a:rPr lang="en-US" dirty="0"/>
              <a:t>Without the hospitality industry, there would be a large gap in the tourism industry. As I said in What is the relationship between tourism and hospitality? How close do they have to work? The large gap is because there would be no mainstream place for tourists to stay, therefore decreasing travel to that area. This causes tourism activities such as tours, excursions and tourist attractions to decline in users and therefore decreasing revenue for the local area and its people</a:t>
            </a:r>
            <a:r>
              <a:rPr lang="en-US" dirty="0" smtClean="0"/>
              <a:t>.</a:t>
            </a:r>
          </a:p>
          <a:p>
            <a:pPr marL="0" indent="0">
              <a:buNone/>
            </a:pPr>
            <a:endParaRPr lang="en-US" dirty="0"/>
          </a:p>
          <a:p>
            <a:pPr marL="0" indent="0">
              <a:buNone/>
            </a:pPr>
            <a:r>
              <a:rPr lang="en-US" dirty="0"/>
              <a:t>The hospitality industry is humongous and growing. It provides taxes, jobs, better infrastructure and increases GDP for the local country and its people.</a:t>
            </a:r>
          </a:p>
          <a:p>
            <a:endParaRPr lang="en-US" dirty="0"/>
          </a:p>
        </p:txBody>
      </p:sp>
    </p:spTree>
    <p:extLst>
      <p:ext uri="{BB962C8B-B14F-4D97-AF65-F5344CB8AC3E}">
        <p14:creationId xmlns:p14="http://schemas.microsoft.com/office/powerpoint/2010/main" xmlns="" val="29742090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672" y="2965938"/>
            <a:ext cx="8596668" cy="1320800"/>
          </a:xfrm>
        </p:spPr>
        <p:txBody>
          <a:bodyPr/>
          <a:lstStyle/>
          <a:p>
            <a:pPr algn="ctr"/>
            <a:r>
              <a:rPr lang="en-US" dirty="0"/>
              <a:t>Lesson End</a:t>
            </a:r>
          </a:p>
        </p:txBody>
      </p:sp>
    </p:spTree>
    <p:extLst>
      <p:ext uri="{BB962C8B-B14F-4D97-AF65-F5344CB8AC3E}">
        <p14:creationId xmlns:p14="http://schemas.microsoft.com/office/powerpoint/2010/main" xmlns="" val="2436232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1.1 Historical Background of the Hospitality Industry</a:t>
            </a:r>
          </a:p>
        </p:txBody>
      </p:sp>
      <p:sp>
        <p:nvSpPr>
          <p:cNvPr id="3" name="Содержимое 2"/>
          <p:cNvSpPr>
            <a:spLocks noGrp="1"/>
          </p:cNvSpPr>
          <p:nvPr>
            <p:ph idx="1"/>
          </p:nvPr>
        </p:nvSpPr>
        <p:spPr/>
        <p:txBody>
          <a:bodyPr>
            <a:normAutofit/>
          </a:bodyPr>
          <a:lstStyle/>
          <a:p>
            <a:endParaRPr lang="en-US" dirty="0" smtClean="0"/>
          </a:p>
          <a:p>
            <a:pPr marL="0" indent="0">
              <a:buNone/>
            </a:pPr>
            <a:r>
              <a:rPr lang="en-US" dirty="0" smtClean="0"/>
              <a:t>The </a:t>
            </a:r>
            <a:r>
              <a:rPr lang="en-US" dirty="0"/>
              <a:t>hospitality industry is a big part of a sector raking in trillions of US Dollar in revenue each year</a:t>
            </a:r>
            <a:r>
              <a:rPr lang="en-US" dirty="0" smtClean="0"/>
              <a:t>.</a:t>
            </a:r>
          </a:p>
          <a:p>
            <a:pPr marL="0" indent="0">
              <a:buNone/>
            </a:pPr>
            <a:endParaRPr lang="en-US" dirty="0"/>
          </a:p>
          <a:p>
            <a:pPr marL="0" indent="0">
              <a:buNone/>
            </a:pPr>
            <a:r>
              <a:rPr lang="en-US" dirty="0"/>
              <a:t>And, travellers always seek hospitable places to kick back and relax, away from all the hustle and bustle of everyday routine</a:t>
            </a:r>
            <a:r>
              <a:rPr lang="en-US" dirty="0" smtClean="0"/>
              <a:t>.</a:t>
            </a:r>
          </a:p>
          <a:p>
            <a:pPr marL="0" indent="0">
              <a:buNone/>
            </a:pPr>
            <a:endParaRPr lang="en-US" dirty="0"/>
          </a:p>
          <a:p>
            <a:pPr marL="0" indent="0">
              <a:buNone/>
            </a:pPr>
            <a:r>
              <a:rPr lang="en-US" dirty="0"/>
              <a:t>Although most modern hotels feature clients` experience and conveniences such as television, minibars, en-suite showers, they fulfill the same purpose of ancient inns but with improved services.</a:t>
            </a:r>
          </a:p>
          <a:p>
            <a:pPr marL="0" indent="0">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1.1.1 Journey to the memory lane for hospitality industry:</a:t>
            </a:r>
            <a:br>
              <a:rPr lang="en-US" dirty="0"/>
            </a:br>
            <a:r>
              <a:rPr lang="en-US" dirty="0"/>
              <a:t/>
            </a:r>
            <a:br>
              <a:rPr lang="en-US" dirty="0"/>
            </a:br>
            <a:r>
              <a:rPr lang="en-US" dirty="0"/>
              <a:t>1.1.1.1 Early Hospitality</a:t>
            </a:r>
          </a:p>
        </p:txBody>
      </p:sp>
      <p:sp>
        <p:nvSpPr>
          <p:cNvPr id="3" name="Содержимое 2"/>
          <p:cNvSpPr>
            <a:spLocks noGrp="1"/>
          </p:cNvSpPr>
          <p:nvPr>
            <p:ph idx="1"/>
          </p:nvPr>
        </p:nvSpPr>
        <p:spPr/>
        <p:txBody>
          <a:bodyPr>
            <a:normAutofit fontScale="92500" lnSpcReduction="20000"/>
          </a:bodyPr>
          <a:lstStyle/>
          <a:p>
            <a:endParaRPr lang="en-US" dirty="0" smtClean="0"/>
          </a:p>
          <a:p>
            <a:endParaRPr lang="en-US" dirty="0" smtClean="0"/>
          </a:p>
          <a:p>
            <a:pPr lvl="0"/>
            <a:r>
              <a:rPr lang="en-US" dirty="0"/>
              <a:t>The industry itself dates back to the ancient Greek times and even before that. In this epoch, the hoteliers were always hospitable as they felt it was in accordance to their well-being and those of others.</a:t>
            </a:r>
          </a:p>
          <a:p>
            <a:pPr lvl="0"/>
            <a:r>
              <a:rPr lang="en-US" dirty="0"/>
              <a:t>It was around 40 BC according to experts when hospitality services for social and religious gatherings were quite a common phenomenon.</a:t>
            </a:r>
          </a:p>
          <a:p>
            <a:pPr lvl="0"/>
            <a:r>
              <a:rPr lang="en-US" dirty="0"/>
              <a:t>It was about this time that Greeks came up with </a:t>
            </a:r>
            <a:r>
              <a:rPr lang="en-US" i="1" dirty="0"/>
              <a:t>thermal baths </a:t>
            </a:r>
            <a:r>
              <a:rPr lang="en-US" dirty="0"/>
              <a:t>(Spa) that were designed for recuperation and relaxation.</a:t>
            </a:r>
          </a:p>
          <a:p>
            <a:pPr lvl="0"/>
            <a:r>
              <a:rPr lang="en-US" dirty="0"/>
              <a:t>There are enough evidences now that historical background of hospitality industry will pull us back to pre-historic times.</a:t>
            </a:r>
          </a:p>
          <a:p>
            <a:pPr lvl="0"/>
            <a:r>
              <a:rPr lang="en-US" dirty="0"/>
              <a:t>Then came the Romans who provided accommodation for travellers on government premises. Here, comfort and entertainment was the name of the game. When the Roman used to travel, they sought pleasure leading to development of early inns.</a:t>
            </a:r>
          </a:p>
          <a:p>
            <a:pPr marL="0" indent="0">
              <a:buNone/>
            </a:pPr>
            <a:endParaRPr lang="en-US" dirty="0"/>
          </a:p>
        </p:txBody>
      </p:sp>
    </p:spTree>
    <p:extLst>
      <p:ext uri="{BB962C8B-B14F-4D97-AF65-F5344CB8AC3E}">
        <p14:creationId xmlns:p14="http://schemas.microsoft.com/office/powerpoint/2010/main" xmlns="" val="38889775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1.1.1.2 Medieval Period for hospitality industry</a:t>
            </a:r>
          </a:p>
        </p:txBody>
      </p:sp>
      <p:sp>
        <p:nvSpPr>
          <p:cNvPr id="3" name="Содержимое 2"/>
          <p:cNvSpPr>
            <a:spLocks noGrp="1"/>
          </p:cNvSpPr>
          <p:nvPr>
            <p:ph idx="1"/>
          </p:nvPr>
        </p:nvSpPr>
        <p:spPr/>
        <p:txBody>
          <a:bodyPr>
            <a:normAutofit fontScale="85000" lnSpcReduction="20000"/>
          </a:bodyPr>
          <a:lstStyle/>
          <a:p>
            <a:endParaRPr lang="en-US" dirty="0" smtClean="0"/>
          </a:p>
          <a:p>
            <a:pPr lvl="0"/>
            <a:r>
              <a:rPr lang="en-US" dirty="0"/>
              <a:t>This was the era that started with English travel and excursions when they built inns as their private residences. The nobility use to stay in the monasteries.</a:t>
            </a:r>
          </a:p>
          <a:p>
            <a:pPr lvl="0"/>
            <a:r>
              <a:rPr lang="en-US" dirty="0"/>
              <a:t>Then came into existence the caravanserais that provided resting destinations for the caravans along Middle Eastern routes along with the monasteries and abbeys. These places became the first establishment to offer refuge to travellers. The Persians along the caravan route developed inns and post houses. These were used to provide accommodations and nourishments to both soldiers and couriers.</a:t>
            </a:r>
          </a:p>
          <a:p>
            <a:pPr lvl="0"/>
            <a:r>
              <a:rPr lang="en-US" dirty="0"/>
              <a:t>By Marco Polo’s time of his journey to the Far East, he estimated that there were 10,000 such post houses located 25 miles apart. He described them as “suitable for a King” hence giving a great significance to always making your visitor want more after your service. Marco Polo initiated through his memoirs what we know as travel diaries of today. His book helped a lot others to explore the world. This gave rise to what we know as modern day customer service as an essence of hospitality.</a:t>
            </a:r>
          </a:p>
          <a:p>
            <a:pPr lvl="0"/>
            <a:r>
              <a:rPr lang="en-US" dirty="0"/>
              <a:t>In 1282 in Florence Italy, the great innkeepers integrated an association with an aim of turning hospitality into a business in its own right. They had to garner a permit to import and sell wine which later led to the spread of hospitality elsewhere.</a:t>
            </a:r>
          </a:p>
          <a:p>
            <a:pPr marL="0" indent="0">
              <a:buNone/>
            </a:pPr>
            <a:endParaRPr lang="en-US" dirty="0"/>
          </a:p>
        </p:txBody>
      </p:sp>
    </p:spTree>
    <p:extLst>
      <p:ext uri="{BB962C8B-B14F-4D97-AF65-F5344CB8AC3E}">
        <p14:creationId xmlns:p14="http://schemas.microsoft.com/office/powerpoint/2010/main" xmlns="" val="1732368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1.1.1.3 The New World of hospitality- Renaissance and the French Revolution</a:t>
            </a:r>
          </a:p>
        </p:txBody>
      </p:sp>
      <p:sp>
        <p:nvSpPr>
          <p:cNvPr id="3" name="Содержимое 2"/>
          <p:cNvSpPr>
            <a:spLocks noGrp="1"/>
          </p:cNvSpPr>
          <p:nvPr>
            <p:ph idx="1"/>
          </p:nvPr>
        </p:nvSpPr>
        <p:spPr/>
        <p:txBody>
          <a:bodyPr>
            <a:normAutofit fontScale="85000" lnSpcReduction="20000"/>
          </a:bodyPr>
          <a:lstStyle/>
          <a:p>
            <a:endParaRPr lang="en-US" dirty="0" smtClean="0"/>
          </a:p>
          <a:p>
            <a:pPr lvl="0"/>
            <a:r>
              <a:rPr lang="en-US" dirty="0"/>
              <a:t>Then comes the period of 16th century, when the demand of the inns and taverns increased multiple folds.</a:t>
            </a:r>
          </a:p>
          <a:p>
            <a:pPr lvl="0"/>
            <a:r>
              <a:rPr lang="en-US" dirty="0"/>
              <a:t>The first hospitality establishment as a hotel was built around this time. It was named Hotel de Henry or Hotel de </a:t>
            </a:r>
            <a:r>
              <a:rPr lang="en-US" dirty="0" err="1"/>
              <a:t>Salm</a:t>
            </a:r>
            <a:r>
              <a:rPr lang="en-US" dirty="0"/>
              <a:t> and was built around 1788 (names have changed over the years).</a:t>
            </a:r>
          </a:p>
          <a:p>
            <a:pPr lvl="0"/>
            <a:r>
              <a:rPr lang="en-US" dirty="0"/>
              <a:t>However, the first hotel tag goes to </a:t>
            </a:r>
            <a:r>
              <a:rPr lang="en-US" dirty="0" err="1"/>
              <a:t>Koshu</a:t>
            </a:r>
            <a:r>
              <a:rPr lang="en-US" dirty="0"/>
              <a:t> </a:t>
            </a:r>
            <a:r>
              <a:rPr lang="en-US" dirty="0" err="1"/>
              <a:t>Nishiyama</a:t>
            </a:r>
            <a:r>
              <a:rPr lang="en-US" dirty="0"/>
              <a:t> Hotel in Japan which is said to be over 1300 years old. The hotel is still accepting guest and is run by the same family for several generations.</a:t>
            </a:r>
          </a:p>
          <a:p>
            <a:pPr lvl="0"/>
            <a:r>
              <a:rPr lang="en-US" dirty="0"/>
              <a:t>These hotels created the trend and world followed the model and started creating eateries and places to rest and sleep.</a:t>
            </a:r>
          </a:p>
          <a:p>
            <a:pPr lvl="0"/>
            <a:r>
              <a:rPr lang="en-US" dirty="0"/>
              <a:t>Like England and New York made taverns, Pennsylvania made inns, and the Southern colonies formed ordinaries. The French revolution changed the features of culinary and future of the hospitality industry.</a:t>
            </a:r>
          </a:p>
          <a:p>
            <a:pPr lvl="0"/>
            <a:r>
              <a:rPr lang="en-US" dirty="0"/>
              <a:t>Then came the era of Chefs like Escoffier and </a:t>
            </a:r>
            <a:r>
              <a:rPr lang="en-US" dirty="0" err="1"/>
              <a:t>M.Boulanger</a:t>
            </a:r>
            <a:r>
              <a:rPr lang="en-US" dirty="0"/>
              <a:t> who took the culinary standards to altogether a different level.</a:t>
            </a:r>
          </a:p>
          <a:p>
            <a:pPr marL="0" indent="0">
              <a:buNone/>
            </a:pPr>
            <a:endParaRPr lang="en-US" dirty="0"/>
          </a:p>
        </p:txBody>
      </p:sp>
    </p:spTree>
    <p:extLst>
      <p:ext uri="{BB962C8B-B14F-4D97-AF65-F5344CB8AC3E}">
        <p14:creationId xmlns:p14="http://schemas.microsoft.com/office/powerpoint/2010/main" xmlns="" val="17323680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1.1.1.4 Nineteenth Century and twentieth century for hospitality and tourism</a:t>
            </a:r>
          </a:p>
        </p:txBody>
      </p:sp>
      <p:sp>
        <p:nvSpPr>
          <p:cNvPr id="3" name="Содержимое 2"/>
          <p:cNvSpPr>
            <a:spLocks noGrp="1"/>
          </p:cNvSpPr>
          <p:nvPr>
            <p:ph idx="1"/>
          </p:nvPr>
        </p:nvSpPr>
        <p:spPr>
          <a:xfrm>
            <a:off x="677334" y="1828801"/>
            <a:ext cx="9486574" cy="4212562"/>
          </a:xfrm>
        </p:spPr>
        <p:txBody>
          <a:bodyPr>
            <a:normAutofit fontScale="55000" lnSpcReduction="20000"/>
          </a:bodyPr>
          <a:lstStyle/>
          <a:p>
            <a:endParaRPr lang="en-US" dirty="0" smtClean="0"/>
          </a:p>
          <a:p>
            <a:pPr lvl="0"/>
            <a:r>
              <a:rPr lang="en-US" sz="2500" dirty="0"/>
              <a:t>We saw the beginning of luxury Hotels and resorts from the nineteenth century.</a:t>
            </a:r>
          </a:p>
          <a:p>
            <a:pPr lvl="0"/>
            <a:r>
              <a:rPr lang="en-US" sz="2500" dirty="0"/>
              <a:t>London had its hotel named as Savoy Hotel and New York had Delmonico. These created stellar luxury and service standards.</a:t>
            </a:r>
          </a:p>
          <a:p>
            <a:pPr lvl="0"/>
            <a:r>
              <a:rPr lang="en-US" sz="2500" dirty="0"/>
              <a:t>What followed was a flurry of great hotels, a lot of which are still creating new standards of hospitality.</a:t>
            </a:r>
          </a:p>
          <a:p>
            <a:pPr lvl="0"/>
            <a:r>
              <a:rPr lang="en-US" sz="2500" dirty="0"/>
              <a:t>These largest hotel chains seem to have answered well the ‘what is hospitality industry’ question over the years.</a:t>
            </a:r>
          </a:p>
          <a:p>
            <a:pPr lvl="0"/>
            <a:r>
              <a:rPr lang="en-US" sz="2500" dirty="0"/>
              <a:t>The aspects and features of the hospitality industry have undergone massive transformation over time since the Colonial Period.</a:t>
            </a:r>
          </a:p>
          <a:p>
            <a:pPr lvl="0"/>
            <a:r>
              <a:rPr lang="en-US" sz="2500" dirty="0"/>
              <a:t>There were two world wars that disrupted the growth of hospitality in twentieth century. What ensued after the world wars was a growth in dark tourism or ‘</a:t>
            </a:r>
            <a:r>
              <a:rPr lang="en-US" sz="2500" dirty="0" err="1"/>
              <a:t>Thanatourism</a:t>
            </a:r>
            <a:r>
              <a:rPr lang="en-US" sz="2500" dirty="0" smtClean="0"/>
              <a:t>’.</a:t>
            </a:r>
            <a:endParaRPr lang="en-US" sz="2500" dirty="0"/>
          </a:p>
          <a:p>
            <a:pPr lvl="0"/>
            <a:r>
              <a:rPr lang="en-US" sz="2500" dirty="0"/>
              <a:t>History of Hospitality industry also shows us some of the darker sides as the industry goes on to absorb all shades of tourism.</a:t>
            </a:r>
          </a:p>
          <a:p>
            <a:pPr lvl="0"/>
            <a:r>
              <a:rPr lang="en-US" sz="2500" dirty="0"/>
              <a:t>Hospitality industry as an organized industry was formed in the 1950s or 1960s when a proper structure was formed.</a:t>
            </a:r>
          </a:p>
          <a:p>
            <a:pPr lvl="0"/>
            <a:r>
              <a:rPr lang="en-US" sz="2500" dirty="0"/>
              <a:t>The industrial revolution which began in the 1970s facilitated the construction of hotels in Europe, England, and America with the French and Italian veterans following suit</a:t>
            </a:r>
            <a:r>
              <a:rPr lang="en-US" sz="2500" dirty="0" smtClean="0"/>
              <a:t>.</a:t>
            </a:r>
            <a:endParaRPr lang="en-US" sz="2500" dirty="0"/>
          </a:p>
        </p:txBody>
      </p:sp>
    </p:spTree>
    <p:extLst>
      <p:ext uri="{BB962C8B-B14F-4D97-AF65-F5344CB8AC3E}">
        <p14:creationId xmlns:p14="http://schemas.microsoft.com/office/powerpoint/2010/main" xmlns="" val="3529787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1.1.1.5 Modern Hospitality industry</a:t>
            </a:r>
          </a:p>
        </p:txBody>
      </p:sp>
      <p:sp>
        <p:nvSpPr>
          <p:cNvPr id="3" name="Содержимое 2"/>
          <p:cNvSpPr>
            <a:spLocks noGrp="1"/>
          </p:cNvSpPr>
          <p:nvPr>
            <p:ph idx="1"/>
          </p:nvPr>
        </p:nvSpPr>
        <p:spPr>
          <a:xfrm>
            <a:off x="653888" y="1726835"/>
            <a:ext cx="8596668" cy="3880773"/>
          </a:xfrm>
        </p:spPr>
        <p:txBody>
          <a:bodyPr>
            <a:normAutofit fontScale="92500" lnSpcReduction="10000"/>
          </a:bodyPr>
          <a:lstStyle/>
          <a:p>
            <a:endParaRPr lang="en-US" dirty="0" smtClean="0"/>
          </a:p>
          <a:p>
            <a:pPr lvl="0"/>
            <a:r>
              <a:rPr lang="en-US" dirty="0"/>
              <a:t>Nowadays, architects, engineers, designers, developers, and managers are conscious of the taste of guest according to their wishes.</a:t>
            </a:r>
          </a:p>
          <a:p>
            <a:pPr lvl="0"/>
            <a:r>
              <a:rPr lang="en-US" dirty="0"/>
              <a:t>Today’s hoteliers analyze new trends to define better criteria and provide modern standards to improve the quality of life in hotels.</a:t>
            </a:r>
          </a:p>
          <a:p>
            <a:pPr lvl="0"/>
            <a:r>
              <a:rPr lang="en-US" dirty="0"/>
              <a:t>The industry has developed a lot. The casual dining has seen growth, as well as the chain of hotels has increased. With brands like Hyatt, Hilton, Marriott, Starwood, Ritz etc. the hospitality industry seems to be doing quite well.</a:t>
            </a:r>
          </a:p>
          <a:p>
            <a:pPr lvl="0"/>
            <a:r>
              <a:rPr lang="en-US" dirty="0"/>
              <a:t>Thousands of hotel rooms are in pipeline and transportation for travel has taken a leap into the future.</a:t>
            </a:r>
          </a:p>
          <a:p>
            <a:pPr lvl="0"/>
            <a:r>
              <a:rPr lang="en-US" dirty="0"/>
              <a:t>The tourism industry has a new era of better growth and innovation. With the future growth in vicinity and greater interest of people in travelling, future of hospitality industry looks bright</a:t>
            </a:r>
            <a:r>
              <a:rPr lang="en-US" dirty="0" smtClean="0"/>
              <a:t>.</a:t>
            </a:r>
            <a:endParaRPr lang="en-US" dirty="0"/>
          </a:p>
        </p:txBody>
      </p:sp>
    </p:spTree>
    <p:extLst>
      <p:ext uri="{BB962C8B-B14F-4D97-AF65-F5344CB8AC3E}">
        <p14:creationId xmlns:p14="http://schemas.microsoft.com/office/powerpoint/2010/main" xmlns="" val="35297875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1.2 About the Hospitality industry</a:t>
            </a:r>
          </a:p>
        </p:txBody>
      </p:sp>
      <p:sp>
        <p:nvSpPr>
          <p:cNvPr id="3" name="Содержимое 2"/>
          <p:cNvSpPr>
            <a:spLocks noGrp="1"/>
          </p:cNvSpPr>
          <p:nvPr>
            <p:ph idx="1"/>
          </p:nvPr>
        </p:nvSpPr>
        <p:spPr>
          <a:xfrm>
            <a:off x="653888" y="1691666"/>
            <a:ext cx="8596668" cy="3880773"/>
          </a:xfrm>
        </p:spPr>
        <p:txBody>
          <a:bodyPr>
            <a:normAutofit/>
          </a:bodyPr>
          <a:lstStyle/>
          <a:p>
            <a:endParaRPr lang="en-US" dirty="0" smtClean="0"/>
          </a:p>
          <a:p>
            <a:pPr marL="0" indent="0">
              <a:buNone/>
            </a:pPr>
            <a:r>
              <a:rPr lang="en-US" sz="2400" b="1" dirty="0"/>
              <a:t>1.2.1 Five different sectors of the hospitality industry</a:t>
            </a:r>
            <a:r>
              <a:rPr lang="en-US" sz="2400" b="1" dirty="0" smtClean="0"/>
              <a:t>:</a:t>
            </a:r>
          </a:p>
          <a:p>
            <a:pPr marL="0" indent="0">
              <a:buNone/>
            </a:pPr>
            <a:endParaRPr lang="en-US" sz="2400" dirty="0"/>
          </a:p>
          <a:p>
            <a:r>
              <a:rPr lang="en-US" sz="2400" dirty="0" smtClean="0"/>
              <a:t>1.2.1.1 </a:t>
            </a:r>
            <a:r>
              <a:rPr lang="en-US" sz="2400" dirty="0"/>
              <a:t>Lodging-Accommodation</a:t>
            </a:r>
          </a:p>
          <a:p>
            <a:r>
              <a:rPr lang="en-US" sz="2400" dirty="0" smtClean="0"/>
              <a:t>1.2.1.2  </a:t>
            </a:r>
            <a:r>
              <a:rPr lang="en-US" sz="2400" dirty="0"/>
              <a:t>Food and Beverage</a:t>
            </a:r>
          </a:p>
          <a:p>
            <a:r>
              <a:rPr lang="en-US" sz="2400" dirty="0" smtClean="0"/>
              <a:t>1.2.1.3 </a:t>
            </a:r>
            <a:r>
              <a:rPr lang="en-US" sz="2400" dirty="0"/>
              <a:t>Travel and Tourism</a:t>
            </a:r>
          </a:p>
          <a:p>
            <a:r>
              <a:rPr lang="en-US" sz="2400" dirty="0" smtClean="0"/>
              <a:t>1.2.1.4 </a:t>
            </a:r>
            <a:r>
              <a:rPr lang="en-US" sz="2400" dirty="0"/>
              <a:t>Entertainment Industry</a:t>
            </a:r>
          </a:p>
          <a:p>
            <a:r>
              <a:rPr lang="en-US" sz="2400" dirty="0" smtClean="0"/>
              <a:t>1.2.1.5 </a:t>
            </a:r>
            <a:r>
              <a:rPr lang="en-US" sz="2400" dirty="0"/>
              <a:t>Timeshare</a:t>
            </a:r>
          </a:p>
          <a:p>
            <a:pPr marL="0" indent="0">
              <a:buNone/>
            </a:pPr>
            <a:endParaRPr lang="en-US" dirty="0"/>
          </a:p>
        </p:txBody>
      </p:sp>
    </p:spTree>
    <p:extLst>
      <p:ext uri="{BB962C8B-B14F-4D97-AF65-F5344CB8AC3E}">
        <p14:creationId xmlns:p14="http://schemas.microsoft.com/office/powerpoint/2010/main" xmlns="" val="352978756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51</TotalTime>
  <Words>2891</Words>
  <Application>Microsoft Office PowerPoint</Application>
  <PresentationFormat>Произвольный</PresentationFormat>
  <Paragraphs>151</Paragraphs>
  <Slides>23</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23</vt:i4>
      </vt:variant>
    </vt:vector>
  </HeadingPairs>
  <TitlesOfParts>
    <vt:vector size="24" baseType="lpstr">
      <vt:lpstr>Facet</vt:lpstr>
      <vt:lpstr>Introduction to Hospitality Industry</vt:lpstr>
      <vt:lpstr>1.0 Introduction to the Hospitality Industry  What is Hospitality?</vt:lpstr>
      <vt:lpstr>1.1 Historical Background of the Hospitality Industry</vt:lpstr>
      <vt:lpstr>1.1.1 Journey to the memory lane for hospitality industry:  1.1.1.1 Early Hospitality</vt:lpstr>
      <vt:lpstr>1.1.1.2 Medieval Period for hospitality industry</vt:lpstr>
      <vt:lpstr>1.1.1.3 The New World of hospitality- Renaissance and the French Revolution</vt:lpstr>
      <vt:lpstr>1.1.1.4 Nineteenth Century and twentieth century for hospitality and tourism</vt:lpstr>
      <vt:lpstr>1.1.1.5 Modern Hospitality industry</vt:lpstr>
      <vt:lpstr>1.2 About the Hospitality industry</vt:lpstr>
      <vt:lpstr>1.2.1.1 Lodging-Accommdation</vt:lpstr>
      <vt:lpstr>Discussed below are three main types of hotel and accommodation services:</vt:lpstr>
      <vt:lpstr>1.2.1.2 Food and Beverage</vt:lpstr>
      <vt:lpstr>There can be a humongous list when we categorize food service industry as a crucial sector of hospitality industry but we will list the key categories below.</vt:lpstr>
      <vt:lpstr>Слайд 14</vt:lpstr>
      <vt:lpstr>It is also important to discuss the processes and stages involved in food service industry of hospitality.</vt:lpstr>
      <vt:lpstr>1.2.1.3 Travel and Tourism</vt:lpstr>
      <vt:lpstr>1.2.1.4 Entertainment Industry</vt:lpstr>
      <vt:lpstr>Some of the activities which can elevate your experience when it comes to entertainment are: </vt:lpstr>
      <vt:lpstr>1.2.1.5 Timeshare</vt:lpstr>
      <vt:lpstr>There are many places which people can own for the time being, under the timeshare rule. Couple of them is discussed below: </vt:lpstr>
      <vt:lpstr>1.3 The hospitality industry significance</vt:lpstr>
      <vt:lpstr>Слайд 22</vt:lpstr>
      <vt:lpstr>Lesson 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Jovena Naidu</dc:creator>
  <cp:lastModifiedBy> </cp:lastModifiedBy>
  <cp:revision>13</cp:revision>
  <dcterms:created xsi:type="dcterms:W3CDTF">2017-03-22T11:34:00Z</dcterms:created>
  <dcterms:modified xsi:type="dcterms:W3CDTF">2017-04-19T09:45:30Z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