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4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4/19/2017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4/19/2017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4/19/2017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4/19/2017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MY" dirty="0" smtClean="0"/>
              <a:t>Culinary Fundamental</a:t>
            </a:r>
            <a:endParaRPr lang="en-US" altLang="en-MY" dirty="0"/>
          </a:p>
        </p:txBody>
      </p:sp>
      <p:sp>
        <p:nvSpPr>
          <p:cNvPr id="3" name="Subtitle 2"/>
          <p:cNvSpPr>
            <a:spLocks noGrp="1"/>
          </p:cNvSpPr>
          <p:nvPr>
            <p:ph type="subTitle" idx="1"/>
          </p:nvPr>
        </p:nvSpPr>
        <p:spPr/>
        <p:txBody>
          <a:bodyPr/>
          <a:lstStyle/>
          <a:p>
            <a:r>
              <a:rPr lang="en-US" altLang="en-MY" dirty="0" smtClean="0"/>
              <a:t>EXECUTIVE DIPLOMA IN CULINARY ARTS &amp; HOSPITALITY MANAGEMENT </a:t>
            </a:r>
            <a:endParaRPr lang="en-US" altLang="en-MY"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2.0.3 Careers of culinary professionals</a:t>
            </a:r>
          </a:p>
        </p:txBody>
      </p:sp>
      <p:sp>
        <p:nvSpPr>
          <p:cNvPr id="3" name="Content Placeholder 2"/>
          <p:cNvSpPr>
            <a:spLocks noGrp="1"/>
          </p:cNvSpPr>
          <p:nvPr>
            <p:ph idx="1"/>
          </p:nvPr>
        </p:nvSpPr>
        <p:spPr>
          <a:xfrm>
            <a:off x="677333" y="1390918"/>
            <a:ext cx="9612887" cy="5087155"/>
          </a:xfrm>
        </p:spPr>
        <p:txBody>
          <a:bodyPr>
            <a:normAutofit fontScale="77500" lnSpcReduction="20000"/>
          </a:bodyPr>
          <a:lstStyle/>
          <a:p>
            <a:pPr marL="0" indent="0">
              <a:buNone/>
            </a:pPr>
            <a:r>
              <a:rPr lang="en-US" b="1" dirty="0"/>
              <a:t>2.0.3.1 COOKING &amp; PASTRY</a:t>
            </a:r>
            <a:endParaRPr lang="en-US" dirty="0"/>
          </a:p>
          <a:p>
            <a:pPr marL="0" indent="0">
              <a:buNone/>
            </a:pPr>
            <a:r>
              <a:rPr lang="en-US" dirty="0"/>
              <a:t>The professional kitchen is a world reliant on structure, hierarchy and experience, requiring individuals to advance up the chain of command—from line cook to executive chef. However, it also a world engenders entrepreneurship, creativity and flexibility—allowing those with a passion for food to explore any number of employment paths.</a:t>
            </a:r>
          </a:p>
          <a:p>
            <a:r>
              <a:rPr lang="en-US" b="1" dirty="0"/>
              <a:t>Executive Chef </a:t>
            </a:r>
            <a:r>
              <a:rPr lang="en-US" dirty="0"/>
              <a:t>- Executive chefs use their technical cooking, organizational, and creativity skills to establish menus, direct staff, and operate a kitchen. They oversee each component of kitchen operations, including scheduling kitchen staff, ordering supplies, selecting ingredients, and ensuring the kitchen meets health and sanitary guidelines. They typically work their way up the ladder professionally, serving in various roles, such as chef de </a:t>
            </a:r>
            <a:r>
              <a:rPr lang="en-US" dirty="0" err="1"/>
              <a:t>partie</a:t>
            </a:r>
            <a:r>
              <a:rPr lang="en-US" dirty="0"/>
              <a:t> and sous chef.</a:t>
            </a:r>
          </a:p>
          <a:p>
            <a:r>
              <a:rPr lang="en-US" b="1" dirty="0"/>
              <a:t>Baker</a:t>
            </a:r>
            <a:r>
              <a:rPr lang="en-US" dirty="0"/>
              <a:t> - Bakers use their creative skills to make a variety of baked goods, from breads to pastries, which are sold by restaurants, wholesalers and grocers. The occupation falls into two categories—commercial and retail. Commercial bakers work in manufacturing facilities to produce mass quantities of baked goods, and retail bakers work in smaller shops (e.g. pastry shops, grocery stores).</a:t>
            </a:r>
          </a:p>
          <a:p>
            <a:r>
              <a:rPr lang="en-US" b="1" dirty="0"/>
              <a:t>Chef de </a:t>
            </a:r>
            <a:r>
              <a:rPr lang="en-US" b="1" dirty="0" err="1"/>
              <a:t>Partie</a:t>
            </a:r>
            <a:r>
              <a:rPr lang="en-US" b="1" dirty="0"/>
              <a:t> </a:t>
            </a:r>
            <a:r>
              <a:rPr lang="en-US" dirty="0"/>
              <a:t>- The chef de </a:t>
            </a:r>
            <a:r>
              <a:rPr lang="en-US" dirty="0" err="1"/>
              <a:t>partie</a:t>
            </a:r>
            <a:r>
              <a:rPr lang="en-US" dirty="0"/>
              <a:t> is a cog in the wheel of a busy kitchen. They follow set recipes and instructions to prepare and assemble dishes in a commercial kitchen. The chef de </a:t>
            </a:r>
            <a:r>
              <a:rPr lang="en-US" dirty="0" err="1"/>
              <a:t>partie</a:t>
            </a:r>
            <a:r>
              <a:rPr lang="en-US" dirty="0"/>
              <a:t> may handle one specific area of the kitchen such as sauces and sautéed items (sauté chef); fish (fish chef); grilled foods (grill chef) or cold items (pantry chef).</a:t>
            </a:r>
          </a:p>
          <a:p>
            <a:r>
              <a:rPr lang="en-US" b="1" dirty="0"/>
              <a:t>Commis Chef/Junior Chef </a:t>
            </a:r>
            <a:r>
              <a:rPr lang="en-US" dirty="0"/>
              <a:t>- A commis-chef will be employed by an establishment that uses a commercial-grade kitchen, which will include a restaurant, hotel, or cruise ship. There are two main levels of Commis chef:</a:t>
            </a:r>
          </a:p>
          <a:p>
            <a:pPr lvl="1">
              <a:buFont typeface="Wingdings" pitchFamily="2" charset="2"/>
              <a:buChar char="q"/>
            </a:pPr>
            <a:r>
              <a:rPr lang="en-US" b="1" dirty="0"/>
              <a:t>Commis chef</a:t>
            </a:r>
            <a:r>
              <a:rPr lang="en-US" dirty="0"/>
              <a:t> - A commis chef will be learning a specific section of the kitchen working under a chef de </a:t>
            </a:r>
            <a:r>
              <a:rPr lang="en-US" dirty="0" err="1"/>
              <a:t>partie</a:t>
            </a:r>
            <a:r>
              <a:rPr lang="en-US" dirty="0"/>
              <a:t>. Also, the commis chef will be doing the basic jobs whilst learning how the section operates.</a:t>
            </a:r>
          </a:p>
          <a:p>
            <a:pPr lvl="1">
              <a:buFont typeface="Wingdings" pitchFamily="2" charset="2"/>
              <a:buChar char="q"/>
            </a:pPr>
            <a:r>
              <a:rPr lang="en-US" b="1" dirty="0"/>
              <a:t>First commis chef</a:t>
            </a:r>
            <a:r>
              <a:rPr lang="en-US" dirty="0"/>
              <a:t> - The first commis will be the most experienced commis within the kitchen brigade. Furthermore, they will have an understanding of the sections and will oversee the rest of the commis chefs within the brigade.</a:t>
            </a:r>
          </a:p>
          <a:p>
            <a:endParaRPr lang="en-US" dirty="0"/>
          </a:p>
        </p:txBody>
      </p:sp>
    </p:spTree>
    <p:extLst>
      <p:ext uri="{BB962C8B-B14F-4D97-AF65-F5344CB8AC3E}">
        <p14:creationId xmlns:p14="http://schemas.microsoft.com/office/powerpoint/2010/main" xmlns="" val="2418230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62885"/>
            <a:ext cx="8596668" cy="5178477"/>
          </a:xfrm>
        </p:spPr>
        <p:txBody>
          <a:bodyPr>
            <a:normAutofit fontScale="92500" lnSpcReduction="20000"/>
          </a:bodyPr>
          <a:lstStyle/>
          <a:p>
            <a:pPr marL="0" indent="0">
              <a:buNone/>
            </a:pPr>
            <a:r>
              <a:rPr lang="en-US" b="1" dirty="0"/>
              <a:t>2.0.3.2 MANAGEMENT</a:t>
            </a:r>
            <a:endParaRPr lang="en-US" dirty="0"/>
          </a:p>
          <a:p>
            <a:pPr marL="0" indent="0">
              <a:buNone/>
            </a:pPr>
            <a:r>
              <a:rPr lang="en-US" dirty="0"/>
              <a:t>The culinary and hospitality world consists of a mixture of restaurants, bars, luxury resorts, food trucks, retail stores, hotels, craft and boutique shops, and food manufacturers. It requires organized processes around purchasing, ingredient sourcing, price negotiation, marketing, accounting, staff management, and events</a:t>
            </a:r>
            <a:r>
              <a:rPr lang="en-US" dirty="0" smtClean="0"/>
              <a:t>.</a:t>
            </a:r>
          </a:p>
          <a:p>
            <a:pPr marL="0" indent="0">
              <a:buNone/>
            </a:pPr>
            <a:endParaRPr lang="en-US" dirty="0"/>
          </a:p>
          <a:p>
            <a:pPr lvl="0"/>
            <a:r>
              <a:rPr lang="en-US" b="1" dirty="0"/>
              <a:t>Restaurant Manager </a:t>
            </a:r>
            <a:r>
              <a:rPr lang="en-US" dirty="0"/>
              <a:t>- Restaurant managers are the central nervous system of a restaurant, overseeing each aspect of the establishment’s operations. They coordinate a range of activities across business (e.g. budgeting and marketing), front of the house (wait staff schedules, customer service), and housekeeping (sanitation, inventory management</a:t>
            </a:r>
            <a:r>
              <a:rPr lang="en-US" dirty="0" smtClean="0"/>
              <a:t>).</a:t>
            </a:r>
            <a:endParaRPr lang="en-US" dirty="0"/>
          </a:p>
          <a:p>
            <a:pPr lvl="0"/>
            <a:r>
              <a:rPr lang="en-US" b="1" dirty="0"/>
              <a:t>Lodging Manager </a:t>
            </a:r>
            <a:r>
              <a:rPr lang="en-US" dirty="0"/>
              <a:t>- Lodging managers work in settings across the hospitality industry, such as hotels, motels, and resorts. They oversee the day-to-day operations ensuring the establishment operates effectively and efficiently. Lodging managers may manage individual departments (e.g. housekeeping, maintenance), coordinate and </a:t>
            </a:r>
            <a:r>
              <a:rPr lang="en-US" dirty="0" err="1"/>
              <a:t>monito</a:t>
            </a:r>
            <a:r>
              <a:rPr lang="en-US" dirty="0"/>
              <a:t> room reservations and assignments, inspect rooms, train staff, and organize events.</a:t>
            </a:r>
          </a:p>
          <a:p>
            <a:pPr lvl="0"/>
            <a:r>
              <a:rPr lang="en-US" b="1" dirty="0"/>
              <a:t>Food and Beverage Director </a:t>
            </a:r>
            <a:r>
              <a:rPr lang="en-US" dirty="0"/>
              <a:t>- Food and beverage directors use their knowledge of food planning to create and manage menus for a variety of establishments (e.g. hotels, casinos, restaurants), supervise staff, manage food costs and inventory, and develop and organize events (e.g. conventions, banquets).</a:t>
            </a:r>
          </a:p>
          <a:p>
            <a:endParaRPr lang="en-US" dirty="0"/>
          </a:p>
        </p:txBody>
      </p:sp>
    </p:spTree>
    <p:extLst>
      <p:ext uri="{BB962C8B-B14F-4D97-AF65-F5344CB8AC3E}">
        <p14:creationId xmlns:p14="http://schemas.microsoft.com/office/powerpoint/2010/main" xmlns="" val="2932085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95459"/>
            <a:ext cx="8596668" cy="5345903"/>
          </a:xfrm>
        </p:spPr>
        <p:txBody>
          <a:bodyPr>
            <a:normAutofit fontScale="85000" lnSpcReduction="20000"/>
          </a:bodyPr>
          <a:lstStyle/>
          <a:p>
            <a:pPr marL="0" indent="0">
              <a:buNone/>
            </a:pPr>
            <a:r>
              <a:rPr lang="en-US" b="1" dirty="0"/>
              <a:t>2.0.3.3 SPECIALTY</a:t>
            </a:r>
            <a:endParaRPr lang="en-US" dirty="0"/>
          </a:p>
          <a:p>
            <a:pPr marL="0" indent="0">
              <a:buNone/>
            </a:pPr>
            <a:r>
              <a:rPr lang="en-US" dirty="0"/>
              <a:t>A culinary career is traditionally associated with cooking, yet chefs and cooks are not the only occupational path in the field. It is a growingly diverse industry, with opportunities in both traditional (e.g. catering), emerging (e.g. mobile food) and related (e.g. food writing, public relations) areas</a:t>
            </a:r>
            <a:r>
              <a:rPr lang="en-US" dirty="0" smtClean="0"/>
              <a:t>.</a:t>
            </a:r>
          </a:p>
          <a:p>
            <a:pPr marL="0" indent="0">
              <a:buNone/>
            </a:pPr>
            <a:endParaRPr lang="en-US" dirty="0"/>
          </a:p>
          <a:p>
            <a:pPr lvl="0"/>
            <a:r>
              <a:rPr lang="en-US" b="1" dirty="0"/>
              <a:t>Sommelier</a:t>
            </a:r>
            <a:r>
              <a:rPr lang="en-US" dirty="0"/>
              <a:t> - Sommeliers and wine stewards possesses unique expert knowledge of wine, from regions where grapes and grown to wine ratings, vintages to which food pares best with a particular wine. In their role, they create wine lists for restaurants, order and maintain inventory, and train employees about wine knowledge</a:t>
            </a:r>
            <a:r>
              <a:rPr lang="en-US" dirty="0" smtClean="0"/>
              <a:t>.</a:t>
            </a:r>
          </a:p>
          <a:p>
            <a:pPr lvl="0"/>
            <a:endParaRPr lang="en-US" dirty="0"/>
          </a:p>
          <a:p>
            <a:pPr lvl="0"/>
            <a:r>
              <a:rPr lang="en-US" b="1" dirty="0"/>
              <a:t>Caterer</a:t>
            </a:r>
            <a:r>
              <a:rPr lang="en-US" dirty="0"/>
              <a:t> - Caterers call on a multi-disciplinary skill set, combining business </a:t>
            </a:r>
            <a:r>
              <a:rPr lang="en-US" dirty="0" err="1"/>
              <a:t>savviness</a:t>
            </a:r>
            <a:r>
              <a:rPr lang="en-US" dirty="0"/>
              <a:t> with culinary know-how to arrange, prepare and deliver food for clients in a variety of settings. Caterers typically work in corporate settings (e.g. restaurants, hotels) or independently as private operators. Responsibilities vary, but traditionally include each aspect of food preparation at an event—such as table set-up, menu preparation or even staff scheduling</a:t>
            </a:r>
            <a:r>
              <a:rPr lang="en-US" dirty="0" smtClean="0"/>
              <a:t>.</a:t>
            </a:r>
          </a:p>
          <a:p>
            <a:pPr lvl="0"/>
            <a:endParaRPr lang="en-US" dirty="0"/>
          </a:p>
          <a:p>
            <a:pPr lvl="0"/>
            <a:r>
              <a:rPr lang="en-US" b="1" dirty="0"/>
              <a:t>Food Truck Operator </a:t>
            </a:r>
            <a:r>
              <a:rPr lang="en-US" dirty="0"/>
              <a:t>- Food truck operators are entrepreneurs who set the creative vision and menu for mobile culinary creations. Food trucks span the culinary genre, from standard fare such as hamburgers and sandwiches, to specialized food such as cupcakes and crepes. Most food truck operators handle each aspect of the truck’s operation, including food preparation, marketing, customer service, truck location, menu selection, budgeting and inventory control.</a:t>
            </a:r>
          </a:p>
          <a:p>
            <a:endParaRPr lang="en-US" dirty="0"/>
          </a:p>
        </p:txBody>
      </p:sp>
    </p:spTree>
    <p:extLst>
      <p:ext uri="{BB962C8B-B14F-4D97-AF65-F5344CB8AC3E}">
        <p14:creationId xmlns:p14="http://schemas.microsoft.com/office/powerpoint/2010/main" xmlns="" val="2783427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2.1 The Concepts for any professional cook or </a:t>
            </a:r>
            <a:r>
              <a:rPr lang="en-US" sz="2800" dirty="0" smtClean="0"/>
              <a:t>chef</a:t>
            </a:r>
            <a:br>
              <a:rPr lang="en-US" sz="2800" dirty="0" smtClean="0"/>
            </a:br>
            <a:r>
              <a:rPr lang="en-US" sz="2400" dirty="0" smtClean="0"/>
              <a:t/>
            </a:r>
            <a:br>
              <a:rPr lang="en-US" sz="2400" dirty="0" smtClean="0"/>
            </a:br>
            <a:r>
              <a:rPr lang="en-US" sz="2000" dirty="0" smtClean="0"/>
              <a:t>2.1.1 </a:t>
            </a:r>
            <a:r>
              <a:rPr lang="en-US" sz="2000" dirty="0"/>
              <a:t>What Is Culinary Nutrition?</a:t>
            </a:r>
            <a:r>
              <a:rPr lang="en-US" sz="2800" dirty="0"/>
              <a:t/>
            </a:r>
            <a:br>
              <a:rPr lang="en-US" sz="2800" dirty="0"/>
            </a:br>
            <a:endParaRPr lang="en-US" sz="2800" dirty="0"/>
          </a:p>
        </p:txBody>
      </p:sp>
      <p:sp>
        <p:nvSpPr>
          <p:cNvPr id="3" name="Content Placeholder 2"/>
          <p:cNvSpPr>
            <a:spLocks noGrp="1"/>
          </p:cNvSpPr>
          <p:nvPr>
            <p:ph idx="1"/>
          </p:nvPr>
        </p:nvSpPr>
        <p:spPr>
          <a:xfrm>
            <a:off x="682580" y="1841679"/>
            <a:ext cx="9362941" cy="4597758"/>
          </a:xfrm>
        </p:spPr>
        <p:txBody>
          <a:bodyPr>
            <a:normAutofit fontScale="92500" lnSpcReduction="20000"/>
          </a:bodyPr>
          <a:lstStyle/>
          <a:p>
            <a:pPr marL="0" indent="0">
              <a:buNone/>
            </a:pPr>
            <a:r>
              <a:rPr lang="en-US" dirty="0" smtClean="0"/>
              <a:t>Culinary </a:t>
            </a:r>
            <a:r>
              <a:rPr lang="en-US" dirty="0"/>
              <a:t>nutrition fuses the science of nutrition with the creativity of healthy eating and cooking. Culinary nutrition helps sort through the complex maze of common health conditions and succeeds at translating medical dietary prescriptions into practical, everyday steps that you can take towards eating wholesome food and succeeding toward your health goals.</a:t>
            </a:r>
          </a:p>
          <a:p>
            <a:pPr marL="0" indent="0">
              <a:buNone/>
            </a:pPr>
            <a:endParaRPr lang="en-US" dirty="0" smtClean="0"/>
          </a:p>
          <a:p>
            <a:pPr marL="0" indent="0">
              <a:buNone/>
            </a:pPr>
            <a:r>
              <a:rPr lang="en-US" dirty="0" smtClean="0"/>
              <a:t>Health </a:t>
            </a:r>
            <a:r>
              <a:rPr lang="en-US" dirty="0"/>
              <a:t>and lifestyle concern includes:</a:t>
            </a:r>
          </a:p>
          <a:p>
            <a:r>
              <a:rPr lang="en-US" i="1" dirty="0"/>
              <a:t>Allergies (such as dairy or seasonal)</a:t>
            </a:r>
            <a:endParaRPr lang="en-US" dirty="0"/>
          </a:p>
          <a:p>
            <a:r>
              <a:rPr lang="en-US" i="1" dirty="0"/>
              <a:t>Autoimmune Diseases (such as multiple sclerosis or celiac disease)</a:t>
            </a:r>
            <a:endParaRPr lang="en-US" dirty="0"/>
          </a:p>
          <a:p>
            <a:r>
              <a:rPr lang="en-US" i="1" dirty="0"/>
              <a:t>Cancer</a:t>
            </a:r>
            <a:endParaRPr lang="en-US" dirty="0"/>
          </a:p>
          <a:p>
            <a:r>
              <a:rPr lang="en-US" i="1" dirty="0"/>
              <a:t>Diabetes</a:t>
            </a:r>
            <a:endParaRPr lang="en-US" dirty="0"/>
          </a:p>
          <a:p>
            <a:r>
              <a:rPr lang="en-US" i="1" dirty="0"/>
              <a:t>Hypertension and Heart Disease</a:t>
            </a:r>
            <a:endParaRPr lang="en-US" dirty="0"/>
          </a:p>
          <a:p>
            <a:r>
              <a:rPr lang="en-US" i="1" dirty="0"/>
              <a:t>Intestinal Disorders</a:t>
            </a:r>
            <a:endParaRPr lang="en-US" dirty="0"/>
          </a:p>
          <a:p>
            <a:r>
              <a:rPr lang="en-US" i="1" dirty="0"/>
              <a:t>Menopause and Hormonal Issues</a:t>
            </a:r>
            <a:endParaRPr lang="en-US" dirty="0"/>
          </a:p>
          <a:p>
            <a:r>
              <a:rPr lang="en-US" i="1" dirty="0"/>
              <a:t>Weight Issues</a:t>
            </a:r>
            <a:endParaRPr lang="en-US" dirty="0"/>
          </a:p>
          <a:p>
            <a:endParaRPr lang="en-US" dirty="0"/>
          </a:p>
        </p:txBody>
      </p:sp>
    </p:spTree>
    <p:extLst>
      <p:ext uri="{BB962C8B-B14F-4D97-AF65-F5344CB8AC3E}">
        <p14:creationId xmlns:p14="http://schemas.microsoft.com/office/powerpoint/2010/main" xmlns="" val="174775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455" y="782550"/>
            <a:ext cx="8596668" cy="3880773"/>
          </a:xfrm>
        </p:spPr>
        <p:txBody>
          <a:bodyPr/>
          <a:lstStyle/>
          <a:p>
            <a:pPr marL="0" indent="0">
              <a:buNone/>
            </a:pPr>
            <a:r>
              <a:rPr lang="en-US" dirty="0"/>
              <a:t>Education in nutrition gives a person the unique ability to understand the clinical perspective on medical conditions, while translating that information into practical everyday skills. The ability to get you to understand your health issues in terms of food, healing, planning, shopping, cooking, and even growing your own food, is vital in today’s world</a:t>
            </a:r>
            <a:r>
              <a:rPr lang="en-US" dirty="0" smtClean="0"/>
              <a:t>.</a:t>
            </a:r>
          </a:p>
          <a:p>
            <a:pPr marL="0" indent="0">
              <a:buNone/>
            </a:pPr>
            <a:endParaRPr lang="en-US" dirty="0"/>
          </a:p>
          <a:p>
            <a:pPr marL="0" indent="0">
              <a:buNone/>
            </a:pPr>
            <a:r>
              <a:rPr lang="en-US" dirty="0"/>
              <a:t>Culinary nutrition can also help with everyday lifestyle concerns, such as supporting the prevention of illness by learning how to successfully make healthy food choices. </a:t>
            </a:r>
          </a:p>
          <a:p>
            <a:endParaRPr lang="en-US" dirty="0"/>
          </a:p>
        </p:txBody>
      </p:sp>
    </p:spTree>
    <p:extLst>
      <p:ext uri="{BB962C8B-B14F-4D97-AF65-F5344CB8AC3E}">
        <p14:creationId xmlns:p14="http://schemas.microsoft.com/office/powerpoint/2010/main" xmlns="" val="86773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2.1.2 What is Food safety?</a:t>
            </a:r>
            <a:r>
              <a:rPr lang="en-US" dirty="0"/>
              <a:t/>
            </a:r>
            <a:br>
              <a:rPr lang="en-US" dirty="0"/>
            </a:br>
            <a:endParaRPr lang="en-US" dirty="0"/>
          </a:p>
        </p:txBody>
      </p:sp>
      <p:sp>
        <p:nvSpPr>
          <p:cNvPr id="3" name="Content Placeholder 2"/>
          <p:cNvSpPr>
            <a:spLocks noGrp="1"/>
          </p:cNvSpPr>
          <p:nvPr>
            <p:ph idx="1"/>
          </p:nvPr>
        </p:nvSpPr>
        <p:spPr>
          <a:xfrm>
            <a:off x="677334" y="1828801"/>
            <a:ext cx="8596668" cy="4212562"/>
          </a:xfrm>
        </p:spPr>
        <p:txBody>
          <a:bodyPr>
            <a:normAutofit fontScale="92500" lnSpcReduction="10000"/>
          </a:bodyPr>
          <a:lstStyle/>
          <a:p>
            <a:pPr marL="0" indent="0">
              <a:buNone/>
            </a:pPr>
            <a:r>
              <a:rPr lang="en-US" dirty="0" smtClean="0"/>
              <a:t>Ensuring </a:t>
            </a:r>
            <a:r>
              <a:rPr lang="en-US" dirty="0"/>
              <a:t>food safety and preventing foodborne illnesses is the first step to producing wonderful food. Pathogens (microorganisms that can contaminate food and cause foodborne illness) thrive in what is known as the Temperature Danger Zone (41 degrees – 135 degrees). Therefore, minimizing the amount of time your foods are in this temperature zone is critical to preventing illness</a:t>
            </a:r>
            <a:r>
              <a:rPr lang="en-US" dirty="0" smtClean="0"/>
              <a:t>.</a:t>
            </a:r>
          </a:p>
          <a:p>
            <a:pPr marL="0" indent="0">
              <a:buNone/>
            </a:pPr>
            <a:endParaRPr lang="en-US" dirty="0"/>
          </a:p>
          <a:p>
            <a:pPr marL="0" indent="0">
              <a:buNone/>
            </a:pPr>
            <a:r>
              <a:rPr lang="en-US" dirty="0"/>
              <a:t>How to keep you and your food safe</a:t>
            </a:r>
            <a:r>
              <a:rPr lang="en-US" dirty="0" smtClean="0"/>
              <a:t>?</a:t>
            </a:r>
          </a:p>
          <a:p>
            <a:pPr marL="0" indent="0">
              <a:buNone/>
            </a:pPr>
            <a:endParaRPr lang="en-US" dirty="0"/>
          </a:p>
          <a:p>
            <a:r>
              <a:rPr lang="en-US" dirty="0" smtClean="0"/>
              <a:t>Always </a:t>
            </a:r>
            <a:r>
              <a:rPr lang="en-US" dirty="0"/>
              <a:t>wash your hands before touching food (use hot water and dry with a disposable towel)  and use clean gloves when you’re working with ready-to eat food (meaning, food that will not be cooked prior to service</a:t>
            </a:r>
            <a:r>
              <a:rPr lang="en-US" dirty="0" smtClean="0"/>
              <a:t>).</a:t>
            </a:r>
          </a:p>
          <a:p>
            <a:endParaRPr lang="en-US" dirty="0"/>
          </a:p>
          <a:p>
            <a:r>
              <a:rPr lang="en-US" dirty="0" smtClean="0"/>
              <a:t>Purchase </a:t>
            </a:r>
            <a:r>
              <a:rPr lang="en-US" dirty="0"/>
              <a:t>your ingredients from a reputable vendor and check to ensure it’s in good condition. Never buy something just because it’s a good price.</a:t>
            </a:r>
          </a:p>
          <a:p>
            <a:endParaRPr lang="en-US" dirty="0"/>
          </a:p>
        </p:txBody>
      </p:sp>
    </p:spTree>
    <p:extLst>
      <p:ext uri="{BB962C8B-B14F-4D97-AF65-F5344CB8AC3E}">
        <p14:creationId xmlns:p14="http://schemas.microsoft.com/office/powerpoint/2010/main" xmlns="" val="369467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69701"/>
            <a:ext cx="9123489" cy="5718220"/>
          </a:xfrm>
        </p:spPr>
        <p:txBody>
          <a:bodyPr>
            <a:normAutofit lnSpcReduction="10000"/>
          </a:bodyPr>
          <a:lstStyle/>
          <a:p>
            <a:r>
              <a:rPr lang="en-US" dirty="0"/>
              <a:t>Store your ingredients correctly:</a:t>
            </a:r>
          </a:p>
          <a:p>
            <a:pPr lvl="1">
              <a:buFont typeface="Wingdings" pitchFamily="2" charset="2"/>
              <a:buChar char="q"/>
            </a:pPr>
            <a:r>
              <a:rPr lang="en-US" dirty="0"/>
              <a:t>If an ingredient requires refrigeration, store it at below 41 degrees. If a food item is frozen, keep it below 0 degrees.</a:t>
            </a:r>
          </a:p>
          <a:p>
            <a:pPr lvl="1">
              <a:buFont typeface="Wingdings" pitchFamily="2" charset="2"/>
              <a:buChar char="q"/>
            </a:pPr>
            <a:r>
              <a:rPr lang="en-US" dirty="0"/>
              <a:t>Store food in your refrigerator in the following top-to-bottom order: ready-to-eat food, seafood, whole cuts of beef and pork, ground meat and ground fish, whole and ground poultry</a:t>
            </a:r>
          </a:p>
          <a:p>
            <a:pPr lvl="1">
              <a:buFont typeface="Wingdings" pitchFamily="2" charset="2"/>
              <a:buChar char="q"/>
            </a:pPr>
            <a:r>
              <a:rPr lang="en-US" dirty="0"/>
              <a:t>Mindfully manage your ingredient inventory by noting expiration dates and using older items first</a:t>
            </a:r>
          </a:p>
          <a:p>
            <a:endParaRPr lang="en-US" dirty="0" smtClean="0"/>
          </a:p>
          <a:p>
            <a:r>
              <a:rPr lang="en-US" dirty="0" smtClean="0"/>
              <a:t>Wash </a:t>
            </a:r>
            <a:r>
              <a:rPr lang="en-US" dirty="0"/>
              <a:t>all your fruits and vegetables (even when you’re not using the peel)</a:t>
            </a:r>
          </a:p>
          <a:p>
            <a:endParaRPr lang="en-US" dirty="0" smtClean="0"/>
          </a:p>
          <a:p>
            <a:r>
              <a:rPr lang="en-US" dirty="0" smtClean="0"/>
              <a:t>Thaw </a:t>
            </a:r>
            <a:r>
              <a:rPr lang="en-US" dirty="0"/>
              <a:t>your frozen foods correctly in one of the following ways:</a:t>
            </a:r>
          </a:p>
          <a:p>
            <a:pPr lvl="1">
              <a:buFont typeface="Wingdings" pitchFamily="2" charset="2"/>
              <a:buChar char="q"/>
            </a:pPr>
            <a:r>
              <a:rPr lang="en-US" dirty="0"/>
              <a:t>In the refrigerator</a:t>
            </a:r>
          </a:p>
          <a:p>
            <a:pPr lvl="1">
              <a:buFont typeface="Wingdings" pitchFamily="2" charset="2"/>
              <a:buChar char="q"/>
            </a:pPr>
            <a:r>
              <a:rPr lang="en-US" dirty="0"/>
              <a:t>Submerge under 70 degree running water</a:t>
            </a:r>
          </a:p>
          <a:p>
            <a:pPr lvl="1">
              <a:buFont typeface="Wingdings" pitchFamily="2" charset="2"/>
              <a:buChar char="q"/>
            </a:pPr>
            <a:r>
              <a:rPr lang="en-US" dirty="0"/>
              <a:t>Microwave and cook immediately after</a:t>
            </a:r>
          </a:p>
          <a:p>
            <a:pPr lvl="1">
              <a:buFont typeface="Wingdings" pitchFamily="2" charset="2"/>
              <a:buChar char="q"/>
            </a:pPr>
            <a:r>
              <a:rPr lang="en-US" dirty="0"/>
              <a:t>Cook while still frozen</a:t>
            </a:r>
          </a:p>
          <a:p>
            <a:pPr lvl="1">
              <a:buFont typeface="Wingdings" pitchFamily="2" charset="2"/>
              <a:buChar char="q"/>
            </a:pPr>
            <a:r>
              <a:rPr lang="en-US" dirty="0"/>
              <a:t>Most importantly, NEVER THAW AT </a:t>
            </a:r>
            <a:r>
              <a:rPr lang="en-US" b="1" u="sng" dirty="0"/>
              <a:t>ROOM TEMPERATURE</a:t>
            </a:r>
            <a:endParaRPr lang="en-US" b="1" dirty="0"/>
          </a:p>
          <a:p>
            <a:endParaRPr lang="en-US" dirty="0"/>
          </a:p>
        </p:txBody>
      </p:sp>
    </p:spTree>
    <p:extLst>
      <p:ext uri="{BB962C8B-B14F-4D97-AF65-F5344CB8AC3E}">
        <p14:creationId xmlns:p14="http://schemas.microsoft.com/office/powerpoint/2010/main" xmlns="" val="3347540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4249"/>
            <a:ext cx="8596668" cy="5217114"/>
          </a:xfrm>
        </p:spPr>
        <p:txBody>
          <a:bodyPr/>
          <a:lstStyle/>
          <a:p>
            <a:pPr lvl="0">
              <a:buClr>
                <a:srgbClr val="90C226"/>
              </a:buClr>
            </a:pPr>
            <a:r>
              <a:rPr lang="en-US" dirty="0">
                <a:solidFill>
                  <a:prstClr val="black">
                    <a:lumMod val="75000"/>
                    <a:lumOff val="25000"/>
                  </a:prstClr>
                </a:solidFill>
              </a:rPr>
              <a:t>Cook food to serve at the right temperature:</a:t>
            </a:r>
          </a:p>
          <a:p>
            <a:pPr lvl="1">
              <a:buClr>
                <a:srgbClr val="90C226"/>
              </a:buClr>
              <a:buFont typeface="Wingdings" pitchFamily="2" charset="2"/>
              <a:buChar char="q"/>
            </a:pPr>
            <a:r>
              <a:rPr lang="en-US" dirty="0">
                <a:solidFill>
                  <a:prstClr val="black">
                    <a:lumMod val="75000"/>
                    <a:lumOff val="25000"/>
                  </a:prstClr>
                </a:solidFill>
              </a:rPr>
              <a:t>Chicken and other stuffed foods – 165 degrees</a:t>
            </a:r>
          </a:p>
          <a:p>
            <a:pPr lvl="1">
              <a:buClr>
                <a:srgbClr val="90C226"/>
              </a:buClr>
              <a:buFont typeface="Wingdings" pitchFamily="2" charset="2"/>
              <a:buChar char="q"/>
            </a:pPr>
            <a:r>
              <a:rPr lang="en-US" dirty="0">
                <a:solidFill>
                  <a:prstClr val="black">
                    <a:lumMod val="75000"/>
                    <a:lumOff val="25000"/>
                  </a:prstClr>
                </a:solidFill>
              </a:rPr>
              <a:t>Ground meat and seafood – 155 degrees</a:t>
            </a:r>
          </a:p>
          <a:p>
            <a:pPr lvl="1">
              <a:buClr>
                <a:srgbClr val="90C226"/>
              </a:buClr>
              <a:buFont typeface="Wingdings" pitchFamily="2" charset="2"/>
              <a:buChar char="q"/>
            </a:pPr>
            <a:r>
              <a:rPr lang="en-US" dirty="0">
                <a:solidFill>
                  <a:prstClr val="black">
                    <a:lumMod val="75000"/>
                    <a:lumOff val="25000"/>
                  </a:prstClr>
                </a:solidFill>
              </a:rPr>
              <a:t>Seafood,  steaks, chops (any meat other than chicken)– 145 degrees</a:t>
            </a:r>
          </a:p>
          <a:p>
            <a:pPr lvl="1">
              <a:buClr>
                <a:srgbClr val="90C226"/>
              </a:buClr>
              <a:buFont typeface="Wingdings" pitchFamily="2" charset="2"/>
              <a:buChar char="q"/>
            </a:pPr>
            <a:r>
              <a:rPr lang="en-US" dirty="0">
                <a:solidFill>
                  <a:prstClr val="black">
                    <a:lumMod val="75000"/>
                    <a:lumOff val="25000"/>
                  </a:prstClr>
                </a:solidFill>
              </a:rPr>
              <a:t>Roasts – 145 degrees</a:t>
            </a:r>
          </a:p>
          <a:p>
            <a:pPr lvl="1">
              <a:buClr>
                <a:srgbClr val="90C226"/>
              </a:buClr>
              <a:buFont typeface="Wingdings" pitchFamily="2" charset="2"/>
              <a:buChar char="q"/>
            </a:pPr>
            <a:r>
              <a:rPr lang="en-US" dirty="0">
                <a:solidFill>
                  <a:prstClr val="black">
                    <a:lumMod val="75000"/>
                    <a:lumOff val="25000"/>
                  </a:prstClr>
                </a:solidFill>
              </a:rPr>
              <a:t>Fruits, vegetables, grains and legumes – 135 </a:t>
            </a:r>
            <a:r>
              <a:rPr lang="en-US" dirty="0" smtClean="0">
                <a:solidFill>
                  <a:prstClr val="black">
                    <a:lumMod val="75000"/>
                    <a:lumOff val="25000"/>
                  </a:prstClr>
                </a:solidFill>
              </a:rPr>
              <a:t>degrees</a:t>
            </a:r>
          </a:p>
          <a:p>
            <a:pPr lvl="1">
              <a:buClr>
                <a:srgbClr val="90C226"/>
              </a:buClr>
              <a:buFont typeface="Wingdings" pitchFamily="2" charset="2"/>
              <a:buChar char="q"/>
            </a:pPr>
            <a:endParaRPr lang="en-US" dirty="0" smtClean="0">
              <a:solidFill>
                <a:prstClr val="black">
                  <a:lumMod val="75000"/>
                  <a:lumOff val="25000"/>
                </a:prstClr>
              </a:solidFill>
            </a:endParaRPr>
          </a:p>
          <a:p>
            <a:pPr marL="0" marR="0">
              <a:lnSpc>
                <a:spcPct val="115000"/>
              </a:lnSpc>
              <a:spcBef>
                <a:spcPts val="0"/>
              </a:spcBef>
              <a:spcAft>
                <a:spcPts val="1000"/>
              </a:spcAft>
            </a:pPr>
            <a:r>
              <a:rPr lang="en-US" dirty="0">
                <a:ea typeface="Calibri"/>
                <a:cs typeface="Times New Roman"/>
              </a:rPr>
              <a:t>Hold food correctly:</a:t>
            </a:r>
          </a:p>
          <a:p>
            <a:pPr lvl="1">
              <a:lnSpc>
                <a:spcPct val="115000"/>
              </a:lnSpc>
              <a:spcBef>
                <a:spcPts val="0"/>
              </a:spcBef>
              <a:spcAft>
                <a:spcPts val="1000"/>
              </a:spcAft>
              <a:buSzPts val="1000"/>
              <a:buFont typeface="Wingdings" pitchFamily="2" charset="2"/>
              <a:buChar char="q"/>
              <a:tabLst>
                <a:tab pos="457200" algn="l"/>
              </a:tabLst>
            </a:pPr>
            <a:r>
              <a:rPr lang="en-US" dirty="0">
                <a:ea typeface="Calibri"/>
                <a:cs typeface="Times New Roman"/>
              </a:rPr>
              <a:t>Hold hot foods at 135 degrees or higher and hold cold food at 41 degrees or lower</a:t>
            </a:r>
          </a:p>
          <a:p>
            <a:pPr lvl="1">
              <a:lnSpc>
                <a:spcPct val="115000"/>
              </a:lnSpc>
              <a:spcBef>
                <a:spcPts val="0"/>
              </a:spcBef>
              <a:spcAft>
                <a:spcPts val="1000"/>
              </a:spcAft>
              <a:buSzPts val="1000"/>
              <a:buFont typeface="Wingdings" pitchFamily="2" charset="2"/>
              <a:buChar char="q"/>
              <a:tabLst>
                <a:tab pos="457200" algn="l"/>
              </a:tabLst>
            </a:pPr>
            <a:r>
              <a:rPr lang="en-US" dirty="0">
                <a:ea typeface="Calibri"/>
                <a:cs typeface="Times New Roman"/>
              </a:rPr>
              <a:t>If you serve cold food without temperature control, discard it after 6 hours</a:t>
            </a:r>
          </a:p>
          <a:p>
            <a:pPr lvl="1">
              <a:lnSpc>
                <a:spcPct val="115000"/>
              </a:lnSpc>
              <a:spcBef>
                <a:spcPts val="0"/>
              </a:spcBef>
              <a:spcAft>
                <a:spcPts val="1000"/>
              </a:spcAft>
              <a:buSzPts val="1000"/>
              <a:buFont typeface="Wingdings" pitchFamily="2" charset="2"/>
              <a:buChar char="q"/>
              <a:tabLst>
                <a:tab pos="457200" algn="l"/>
              </a:tabLst>
            </a:pPr>
            <a:r>
              <a:rPr lang="en-US" dirty="0">
                <a:ea typeface="Calibri"/>
                <a:cs typeface="Times New Roman"/>
              </a:rPr>
              <a:t>If you serve hot food without temperature control, discard it after 4 hours</a:t>
            </a:r>
          </a:p>
          <a:p>
            <a:pPr lvl="1">
              <a:lnSpc>
                <a:spcPct val="115000"/>
              </a:lnSpc>
              <a:spcBef>
                <a:spcPts val="0"/>
              </a:spcBef>
              <a:spcAft>
                <a:spcPts val="1000"/>
              </a:spcAft>
              <a:buSzPts val="1000"/>
              <a:buFont typeface="Wingdings" pitchFamily="2" charset="2"/>
              <a:buChar char="q"/>
              <a:tabLst>
                <a:tab pos="457200" algn="l"/>
              </a:tabLst>
            </a:pPr>
            <a:r>
              <a:rPr lang="en-US" dirty="0">
                <a:ea typeface="Calibri"/>
                <a:cs typeface="Times New Roman"/>
              </a:rPr>
              <a:t>Always reheat your foods to 165 degrees</a:t>
            </a:r>
          </a:p>
          <a:p>
            <a:endParaRPr lang="en-US" dirty="0"/>
          </a:p>
        </p:txBody>
      </p:sp>
    </p:spTree>
    <p:extLst>
      <p:ext uri="{BB962C8B-B14F-4D97-AF65-F5344CB8AC3E}">
        <p14:creationId xmlns:p14="http://schemas.microsoft.com/office/powerpoint/2010/main" xmlns="" val="269970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5611"/>
            <a:ext cx="8596668" cy="5255751"/>
          </a:xfrm>
        </p:spPr>
        <p:txBody>
          <a:bodyPr/>
          <a:lstStyle/>
          <a:p>
            <a:r>
              <a:rPr lang="en-US" dirty="0"/>
              <a:t>Cool cooked foods correctly:</a:t>
            </a:r>
          </a:p>
          <a:p>
            <a:pPr lvl="1">
              <a:buFont typeface="Wingdings" pitchFamily="2" charset="2"/>
              <a:buChar char="q"/>
            </a:pPr>
            <a:r>
              <a:rPr lang="en-US" dirty="0"/>
              <a:t>Transfer food into a cool container and place the container into a large pot filled with ice</a:t>
            </a:r>
          </a:p>
          <a:p>
            <a:pPr lvl="1">
              <a:buFont typeface="Wingdings" pitchFamily="2" charset="2"/>
              <a:buChar char="q"/>
            </a:pPr>
            <a:r>
              <a:rPr lang="en-US" dirty="0"/>
              <a:t>DO NOT LEAVE ITEMS AT ROOM TEMPERATURE AND DO NOT PUT HOT ITEMS IN YOUR REFRIGERATOR (this brings the temperature up in your fridge and endangers all your other food items).</a:t>
            </a:r>
          </a:p>
          <a:p>
            <a:r>
              <a:rPr lang="en-US" dirty="0" smtClean="0"/>
              <a:t>Avoid</a:t>
            </a:r>
            <a:r>
              <a:rPr lang="en-US" dirty="0"/>
              <a:t> cross-contamination:</a:t>
            </a:r>
          </a:p>
          <a:p>
            <a:pPr lvl="1">
              <a:buFont typeface="Wingdings" pitchFamily="2" charset="2"/>
              <a:buChar char="q"/>
            </a:pPr>
            <a:r>
              <a:rPr lang="en-US" dirty="0"/>
              <a:t>Use separate equipment for items like poultry</a:t>
            </a:r>
          </a:p>
          <a:p>
            <a:pPr lvl="1">
              <a:buFont typeface="Wingdings" pitchFamily="2" charset="2"/>
              <a:buChar char="q"/>
            </a:pPr>
            <a:r>
              <a:rPr lang="en-US" dirty="0"/>
              <a:t>Clean and sanitize your work surface and tools after each task</a:t>
            </a:r>
          </a:p>
          <a:p>
            <a:r>
              <a:rPr lang="en-US" dirty="0" smtClean="0"/>
              <a:t>Avoid </a:t>
            </a:r>
            <a:r>
              <a:rPr lang="en-US" dirty="0"/>
              <a:t>physical and chemical contamination:</a:t>
            </a:r>
          </a:p>
          <a:p>
            <a:pPr lvl="1">
              <a:buFont typeface="Wingdings" pitchFamily="2" charset="2"/>
              <a:buChar char="q"/>
            </a:pPr>
            <a:r>
              <a:rPr lang="en-US" dirty="0"/>
              <a:t>Ensure that non-food items don’t slip into your food (i.e. hair, jewelry, pits, bones, glass, etc…)</a:t>
            </a:r>
          </a:p>
          <a:p>
            <a:pPr lvl="1">
              <a:buFont typeface="Wingdings" pitchFamily="2" charset="2"/>
              <a:buChar char="q"/>
            </a:pPr>
            <a:r>
              <a:rPr lang="en-US" dirty="0"/>
              <a:t>Store cleaning substances far from food and correctly labeled</a:t>
            </a:r>
          </a:p>
          <a:p>
            <a:pPr lvl="1">
              <a:buFont typeface="Wingdings" pitchFamily="2" charset="2"/>
              <a:buChar char="q"/>
            </a:pPr>
            <a:r>
              <a:rPr lang="en-US" dirty="0"/>
              <a:t>Do not cook or store food in toxic metals such as lead</a:t>
            </a:r>
          </a:p>
          <a:p>
            <a:endParaRPr lang="en-US" dirty="0"/>
          </a:p>
        </p:txBody>
      </p:sp>
    </p:spTree>
    <p:extLst>
      <p:ext uri="{BB962C8B-B14F-4D97-AF65-F5344CB8AC3E}">
        <p14:creationId xmlns:p14="http://schemas.microsoft.com/office/powerpoint/2010/main" xmlns="" val="43276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2.1.3 What is Food science</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Food </a:t>
            </a:r>
            <a:r>
              <a:rPr lang="en-US" dirty="0"/>
              <a:t>Science is a convenient name used to describe the application of scientific principles to create and maintain a wholesome food supply</a:t>
            </a:r>
            <a:r>
              <a:rPr lang="en-US" dirty="0" smtClean="0"/>
              <a:t>.</a:t>
            </a:r>
          </a:p>
          <a:p>
            <a:pPr marL="0" indent="0">
              <a:buNone/>
            </a:pPr>
            <a:endParaRPr lang="en-US" dirty="0"/>
          </a:p>
          <a:p>
            <a:pPr marL="0" indent="0">
              <a:buNone/>
            </a:pPr>
            <a:r>
              <a:rPr lang="en-US" dirty="0" smtClean="0"/>
              <a:t>Just </a:t>
            </a:r>
            <a:r>
              <a:rPr lang="en-US" dirty="0"/>
              <a:t>as society has evolved over time, our food system as also evolved over centuries into a global system of immense size and complexity. The commitment of food science and technology professionals to advancing the science of food, ensuring a safe and abundant food supply, and contributing to healthier people everywhere is integral to that evolution. Food scientists and technologists are versatile, interdisciplinary, and collaborative practitioners in a profession at the crossroads of scientific and technological developments. </a:t>
            </a:r>
          </a:p>
        </p:txBody>
      </p:sp>
    </p:spTree>
    <p:extLst>
      <p:ext uri="{BB962C8B-B14F-4D97-AF65-F5344CB8AC3E}">
        <p14:creationId xmlns:p14="http://schemas.microsoft.com/office/powerpoint/2010/main" xmlns="" val="296136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2.0 What is Culinary?</a:t>
            </a:r>
            <a:endParaRPr lang="ru-RU" dirty="0"/>
          </a:p>
        </p:txBody>
      </p:sp>
      <p:sp>
        <p:nvSpPr>
          <p:cNvPr id="3" name="Содержимое 2"/>
          <p:cNvSpPr>
            <a:spLocks noGrp="1"/>
          </p:cNvSpPr>
          <p:nvPr>
            <p:ph idx="1"/>
          </p:nvPr>
        </p:nvSpPr>
        <p:spPr/>
        <p:txBody>
          <a:bodyPr>
            <a:normAutofit/>
          </a:bodyPr>
          <a:lstStyle/>
          <a:p>
            <a:pPr marL="0" indent="0">
              <a:buNone/>
            </a:pPr>
            <a:r>
              <a:rPr lang="en-US" sz="2400" dirty="0"/>
              <a:t>It is a word used relating to the practice of cookery or the activity of cooking. Therefore, the fundamental of culinary consist of tools that you can use throughout your culinary education and certification, as well as throughout your professional career</a:t>
            </a:r>
            <a:r>
              <a:rPr lang="en-US" sz="2400" dirty="0" smtClean="0"/>
              <a:t>.	</a:t>
            </a:r>
            <a:endParaRPr lang="ru-RU"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normAutofit fontScale="92500" lnSpcReduction="10000"/>
          </a:bodyPr>
          <a:lstStyle/>
          <a:p>
            <a:pPr marL="0" indent="0">
              <a:buNone/>
            </a:pPr>
            <a:r>
              <a:rPr lang="en-US" dirty="0"/>
              <a:t>As the food system has drastically changed, from one centered around family food production on individual farms and food preservation to the modern system of today, most people are not connected to their food nor are they familiar with agricultural production and food manufacturing designed for better food safety and quality</a:t>
            </a:r>
            <a:r>
              <a:rPr lang="en-US" dirty="0" smtClean="0"/>
              <a:t>.”</a:t>
            </a:r>
          </a:p>
          <a:p>
            <a:pPr marL="0" indent="0">
              <a:buNone/>
            </a:pPr>
            <a:endParaRPr lang="en-US" dirty="0"/>
          </a:p>
          <a:p>
            <a:pPr marL="0" indent="0">
              <a:buNone/>
            </a:pPr>
            <a:r>
              <a:rPr lang="en-US" dirty="0"/>
              <a:t>Food Science has given us</a:t>
            </a:r>
            <a:r>
              <a:rPr lang="en-US" dirty="0" smtClean="0"/>
              <a:t>:</a:t>
            </a:r>
          </a:p>
          <a:p>
            <a:pPr marL="0" indent="0">
              <a:buNone/>
            </a:pPr>
            <a:endParaRPr lang="en-US" dirty="0"/>
          </a:p>
          <a:p>
            <a:pPr lvl="0"/>
            <a:r>
              <a:rPr lang="en-US" dirty="0"/>
              <a:t>frozen foods</a:t>
            </a:r>
          </a:p>
          <a:p>
            <a:pPr lvl="0"/>
            <a:r>
              <a:rPr lang="en-US" dirty="0"/>
              <a:t>canned foods</a:t>
            </a:r>
          </a:p>
          <a:p>
            <a:pPr lvl="0"/>
            <a:r>
              <a:rPr lang="en-US" dirty="0"/>
              <a:t>microwave meals</a:t>
            </a:r>
          </a:p>
          <a:p>
            <a:pPr lvl="0"/>
            <a:r>
              <a:rPr lang="en-US" dirty="0"/>
              <a:t>milk which keeps</a:t>
            </a:r>
          </a:p>
          <a:p>
            <a:pPr lvl="0"/>
            <a:r>
              <a:rPr lang="en-US" dirty="0"/>
              <a:t>snacks</a:t>
            </a:r>
          </a:p>
          <a:p>
            <a:pPr lvl="0"/>
            <a:r>
              <a:rPr lang="en-US" dirty="0"/>
              <a:t>nutritious new foods</a:t>
            </a:r>
          </a:p>
          <a:p>
            <a:pPr lvl="0"/>
            <a:r>
              <a:rPr lang="en-US" dirty="0"/>
              <a:t>more easily prepared traditional foods</a:t>
            </a:r>
          </a:p>
          <a:p>
            <a:pPr lvl="0"/>
            <a:r>
              <a:rPr lang="en-US" dirty="0"/>
              <a:t>Above all, VARIETY in our diets.</a:t>
            </a:r>
          </a:p>
          <a:p>
            <a:endParaRPr lang="en-US" dirty="0"/>
          </a:p>
        </p:txBody>
      </p:sp>
    </p:spTree>
    <p:extLst>
      <p:ext uri="{BB962C8B-B14F-4D97-AF65-F5344CB8AC3E}">
        <p14:creationId xmlns:p14="http://schemas.microsoft.com/office/powerpoint/2010/main" xmlns="" val="100972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20463"/>
            <a:ext cx="8596668" cy="4920900"/>
          </a:xfrm>
        </p:spPr>
        <p:txBody>
          <a:bodyPr/>
          <a:lstStyle/>
          <a:p>
            <a:pPr marL="0" indent="0">
              <a:buNone/>
            </a:pPr>
            <a:r>
              <a:rPr lang="en-US" dirty="0"/>
              <a:t>The Food Scientist helps supply this bounty by learning to apply a wide range of scientific knowledge to maintain a high quality, abundant food supply. Food Science allows us to make the best use of our food resources and minimize waste</a:t>
            </a:r>
            <a:r>
              <a:rPr lang="en-US" dirty="0" smtClean="0"/>
              <a:t>.</a:t>
            </a:r>
          </a:p>
          <a:p>
            <a:pPr marL="0" indent="0">
              <a:buNone/>
            </a:pPr>
            <a:endParaRPr lang="en-US" dirty="0"/>
          </a:p>
          <a:p>
            <a:pPr marL="0" indent="0">
              <a:buNone/>
            </a:pPr>
            <a:r>
              <a:rPr lang="en-US" dirty="0"/>
              <a:t>Most food materials are of biological origin. How they behave in harvesting, processing, distribution, storage and preparation is a complex problem. Full awareness of all important aspects of the problem requires broad-based training.</a:t>
            </a:r>
          </a:p>
        </p:txBody>
      </p:sp>
    </p:spTree>
    <p:extLst>
      <p:ext uri="{BB962C8B-B14F-4D97-AF65-F5344CB8AC3E}">
        <p14:creationId xmlns:p14="http://schemas.microsoft.com/office/powerpoint/2010/main" xmlns="" val="2402660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14401"/>
            <a:ext cx="8596668" cy="5126962"/>
          </a:xfrm>
        </p:spPr>
        <p:txBody>
          <a:bodyPr>
            <a:normAutofit lnSpcReduction="10000"/>
          </a:bodyPr>
          <a:lstStyle/>
          <a:p>
            <a:pPr marL="0" indent="0">
              <a:buNone/>
            </a:pPr>
            <a:r>
              <a:rPr lang="en-US" dirty="0"/>
              <a:t>To be a Food Scientist and help handle the world's food supply to maximum advantage, you need some familiarity with</a:t>
            </a:r>
          </a:p>
          <a:p>
            <a:pPr lvl="1"/>
            <a:r>
              <a:rPr lang="en-US" dirty="0"/>
              <a:t>Chemistry</a:t>
            </a:r>
          </a:p>
          <a:p>
            <a:pPr lvl="1"/>
            <a:r>
              <a:rPr lang="en-US" dirty="0"/>
              <a:t>Microbiology</a:t>
            </a:r>
          </a:p>
          <a:p>
            <a:pPr lvl="1"/>
            <a:r>
              <a:rPr lang="en-US" dirty="0"/>
              <a:t>Biochemistry</a:t>
            </a:r>
          </a:p>
          <a:p>
            <a:pPr lvl="1"/>
            <a:r>
              <a:rPr lang="en-US" dirty="0"/>
              <a:t>Engineering</a:t>
            </a:r>
          </a:p>
          <a:p>
            <a:pPr lvl="1"/>
            <a:r>
              <a:rPr lang="en-US" dirty="0"/>
              <a:t>Some specialized Statistics</a:t>
            </a:r>
            <a:r>
              <a:rPr lang="en-US" dirty="0" smtClean="0"/>
              <a:t>.</a:t>
            </a:r>
          </a:p>
          <a:p>
            <a:pPr lvl="1"/>
            <a:endParaRPr lang="en-US" dirty="0"/>
          </a:p>
          <a:p>
            <a:pPr marL="0" indent="0">
              <a:buNone/>
            </a:pPr>
            <a:r>
              <a:rPr lang="en-US" dirty="0"/>
              <a:t>With this special training in the applied Food Science, many exciting and productive careers with a wide range of employment opportunities exist for the trained professional, such as</a:t>
            </a:r>
          </a:p>
          <a:p>
            <a:pPr lvl="1"/>
            <a:r>
              <a:rPr lang="en-US" dirty="0"/>
              <a:t>Product Development Specialist</a:t>
            </a:r>
          </a:p>
          <a:p>
            <a:pPr lvl="1"/>
            <a:r>
              <a:rPr lang="en-US" dirty="0"/>
              <a:t>Sensory Scientist</a:t>
            </a:r>
          </a:p>
          <a:p>
            <a:pPr lvl="1"/>
            <a:r>
              <a:rPr lang="en-US" dirty="0"/>
              <a:t>Quality Control Specialist</a:t>
            </a:r>
          </a:p>
          <a:p>
            <a:pPr lvl="1"/>
            <a:r>
              <a:rPr lang="en-US" dirty="0"/>
              <a:t>Technical Sales Representative</a:t>
            </a:r>
          </a:p>
          <a:p>
            <a:endParaRPr lang="en-US" dirty="0"/>
          </a:p>
        </p:txBody>
      </p:sp>
    </p:spTree>
    <p:extLst>
      <p:ext uri="{BB962C8B-B14F-4D97-AF65-F5344CB8AC3E}">
        <p14:creationId xmlns:p14="http://schemas.microsoft.com/office/powerpoint/2010/main" xmlns="" val="1328470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2.2 The purpose &amp; uses for math in the professional kitchen</a:t>
            </a:r>
            <a:r>
              <a:rPr lang="en-US" dirty="0"/>
              <a:t/>
            </a:r>
            <a:br>
              <a:rPr lang="en-US" dirty="0"/>
            </a:br>
            <a:endParaRPr lang="en-US" dirty="0"/>
          </a:p>
        </p:txBody>
      </p:sp>
      <p:sp>
        <p:nvSpPr>
          <p:cNvPr id="3" name="Content Placeholder 2"/>
          <p:cNvSpPr>
            <a:spLocks noGrp="1"/>
          </p:cNvSpPr>
          <p:nvPr>
            <p:ph idx="1"/>
          </p:nvPr>
        </p:nvSpPr>
        <p:spPr>
          <a:xfrm>
            <a:off x="677334" y="1828800"/>
            <a:ext cx="8596668" cy="4212563"/>
          </a:xfrm>
        </p:spPr>
        <p:txBody>
          <a:bodyPr>
            <a:normAutofit fontScale="85000" lnSpcReduction="20000"/>
          </a:bodyPr>
          <a:lstStyle/>
          <a:p>
            <a:pPr marL="0" indent="0">
              <a:buNone/>
            </a:pPr>
            <a:r>
              <a:rPr lang="en-US" b="1" dirty="0" smtClean="0"/>
              <a:t>2.2.1 </a:t>
            </a:r>
            <a:r>
              <a:rPr lang="en-US" b="1" dirty="0"/>
              <a:t>Why Is Math Essential in the Culinary Field?</a:t>
            </a:r>
            <a:endParaRPr lang="en-US" dirty="0"/>
          </a:p>
          <a:p>
            <a:pPr marL="0" indent="0">
              <a:buNone/>
            </a:pPr>
            <a:r>
              <a:rPr lang="en-US" dirty="0"/>
              <a:t>Pursuing a career in the culinary arts is not a way to escape the rigors of academic life. Successful chefs need strong skills in basic math. Without them, they would be stuck in the kitchen trying to convert recipes and add fractions while patrons wait for their meals</a:t>
            </a:r>
            <a:r>
              <a:rPr lang="en-US" dirty="0" smtClean="0"/>
              <a:t>.</a:t>
            </a:r>
          </a:p>
          <a:p>
            <a:pPr marL="0" indent="0">
              <a:buNone/>
            </a:pPr>
            <a:endParaRPr lang="en-US" dirty="0"/>
          </a:p>
          <a:p>
            <a:r>
              <a:rPr lang="en-US" b="1" dirty="0"/>
              <a:t>2.2.1.1 Math Skills</a:t>
            </a:r>
            <a:r>
              <a:rPr lang="en-US" dirty="0"/>
              <a:t> - Successful chefs need to be masters of basic arithmetic, including adding, subtracting, multiplying and dividing. They also need to be comfortable with both fractions and decimals. Most culinary programs require students to study math. For example, at South Seattle Community College, students have to take a class that enables them to master basic arithmetic, fractions, decimals, percent, ratios and both English units of measurement and the metric system</a:t>
            </a:r>
            <a:r>
              <a:rPr lang="en-US" dirty="0" smtClean="0"/>
              <a:t>.</a:t>
            </a:r>
          </a:p>
          <a:p>
            <a:endParaRPr lang="en-US" dirty="0"/>
          </a:p>
          <a:p>
            <a:r>
              <a:rPr lang="en-US" b="1" dirty="0"/>
              <a:t>2.2.1.2 Measuring Ingredients</a:t>
            </a:r>
            <a:r>
              <a:rPr lang="en-US" dirty="0"/>
              <a:t> - Basic arithmetic is key for measuring ingredients. If a recipe calls for a 2-to-1 ratio of milk to water, it's necessary to easily recognize that 1 cup of water requires 2 cups of milk. It also is important to be able to easily count ingredients, including in fraction form. A 1-cup measuring cup needs to be filled 8.5 times when a recipe calls for 8.5 cups.</a:t>
            </a:r>
          </a:p>
          <a:p>
            <a:endParaRPr lang="en-US" dirty="0"/>
          </a:p>
        </p:txBody>
      </p:sp>
    </p:spTree>
    <p:extLst>
      <p:ext uri="{BB962C8B-B14F-4D97-AF65-F5344CB8AC3E}">
        <p14:creationId xmlns:p14="http://schemas.microsoft.com/office/powerpoint/2010/main" xmlns="" val="46135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5763"/>
            <a:ext cx="8596668" cy="5165599"/>
          </a:xfrm>
        </p:spPr>
        <p:txBody>
          <a:bodyPr>
            <a:normAutofit/>
          </a:bodyPr>
          <a:lstStyle/>
          <a:p>
            <a:r>
              <a:rPr lang="en-US" b="1" dirty="0"/>
              <a:t>2.2.1.3 Altering Recipes</a:t>
            </a:r>
            <a:r>
              <a:rPr lang="en-US" dirty="0"/>
              <a:t> - Recipes often need to be altered for larger or smaller volumes, as well as for flavor. To alter recipes, it is necessary to master multiplication and division, as well as ratios and percent. Some ingredients might need to be doubled or tripled, while ingredients such as leavening agents and spices likely will need to be added in different proportions depending upon the size of the recipe and the specific ingredients involved. Often, there's a specific formula to follow</a:t>
            </a:r>
            <a:r>
              <a:rPr lang="en-US" dirty="0" smtClean="0"/>
              <a:t>.</a:t>
            </a:r>
          </a:p>
          <a:p>
            <a:endParaRPr lang="en-US" dirty="0"/>
          </a:p>
          <a:p>
            <a:r>
              <a:rPr lang="en-US" b="1" dirty="0"/>
              <a:t>2.2.1.4 Converting Recipes</a:t>
            </a:r>
            <a:r>
              <a:rPr lang="en-US" dirty="0"/>
              <a:t> - A recipe written in the metric system needs to be converted if only English-system measuring units are available. Because conversions often are in decimal form -- a gram is about 0.035274 ounces -- it's important to know how to master decimals when measuring ingredients. Being able to easily convert recipes ensures that only one set of measuring supplies is necessary and that recipes can be mastered no matter how they are written</a:t>
            </a:r>
            <a:r>
              <a:rPr lang="en-US" dirty="0" smtClean="0"/>
              <a:t>.</a:t>
            </a:r>
          </a:p>
          <a:p>
            <a:endParaRPr lang="en-US" dirty="0"/>
          </a:p>
        </p:txBody>
      </p:sp>
    </p:spTree>
    <p:extLst>
      <p:ext uri="{BB962C8B-B14F-4D97-AF65-F5344CB8AC3E}">
        <p14:creationId xmlns:p14="http://schemas.microsoft.com/office/powerpoint/2010/main" xmlns="" val="405443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30311"/>
            <a:ext cx="8596668" cy="5011052"/>
          </a:xfrm>
        </p:spPr>
        <p:txBody>
          <a:bodyPr>
            <a:normAutofit lnSpcReduction="10000"/>
          </a:bodyPr>
          <a:lstStyle/>
          <a:p>
            <a:pPr marL="0" indent="0">
              <a:buNone/>
            </a:pPr>
            <a:r>
              <a:rPr lang="en-US" b="1" dirty="0" smtClean="0"/>
              <a:t>2.2.2 How is it used?</a:t>
            </a:r>
          </a:p>
          <a:p>
            <a:pPr marL="0" indent="0">
              <a:buNone/>
            </a:pPr>
            <a:endParaRPr lang="en-US" dirty="0" smtClean="0"/>
          </a:p>
          <a:p>
            <a:pPr marL="0" indent="0">
              <a:buNone/>
            </a:pPr>
            <a:r>
              <a:rPr lang="en-US" dirty="0" smtClean="0"/>
              <a:t>Math and the ability to tell time are essentials when it comes to cooking. In fact, all phases of cooking require some math, including meal planning, grocery shopping, food budgeting, baking, measuring ingredients, adjusting recipes, and storing and freezing food. Precision matters when it comes to adding and combining ingredients. While basic math comprehension may get you by in the kitchen, a thorough understanding of addition, subtraction, division, fractions, measurements and knowing how to make conversions are essentials for routine cooking and meal planning.</a:t>
            </a:r>
          </a:p>
          <a:p>
            <a:pPr marL="0" indent="0">
              <a:buNone/>
            </a:pPr>
            <a:endParaRPr lang="en-US" dirty="0"/>
          </a:p>
          <a:p>
            <a:r>
              <a:rPr lang="en-US" b="1" dirty="0"/>
              <a:t>2.2.2.1 Math and the Food Budget</a:t>
            </a:r>
            <a:endParaRPr lang="en-US" dirty="0"/>
          </a:p>
          <a:p>
            <a:pPr marL="0" lvl="0" indent="0">
              <a:buNone/>
            </a:pPr>
            <a:r>
              <a:rPr lang="en-US" dirty="0"/>
              <a:t>If an individual makes $200 a week, and the following bills are due: $50 phone, $75 electric, and $20 or gas, that will leave $55 for groceries. Meals and necessities will have to be planned according to a budget of $55, which must include tax.</a:t>
            </a:r>
          </a:p>
          <a:p>
            <a:pPr marL="0" indent="0">
              <a:buNone/>
            </a:pPr>
            <a:endParaRPr lang="en-US" dirty="0" smtClean="0"/>
          </a:p>
          <a:p>
            <a:endParaRPr lang="en-US" dirty="0"/>
          </a:p>
        </p:txBody>
      </p:sp>
    </p:spTree>
    <p:extLst>
      <p:ext uri="{BB962C8B-B14F-4D97-AF65-F5344CB8AC3E}">
        <p14:creationId xmlns:p14="http://schemas.microsoft.com/office/powerpoint/2010/main" xmlns="" val="2992801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14399"/>
            <a:ext cx="8596668" cy="5126963"/>
          </a:xfrm>
        </p:spPr>
        <p:txBody>
          <a:bodyPr>
            <a:normAutofit lnSpcReduction="10000"/>
          </a:bodyPr>
          <a:lstStyle/>
          <a:p>
            <a:r>
              <a:rPr lang="en-US" b="1" dirty="0"/>
              <a:t>2.2.2.2 Math and Meal Planning</a:t>
            </a:r>
            <a:endParaRPr lang="en-US" dirty="0"/>
          </a:p>
          <a:p>
            <a:pPr marL="0" lvl="0" indent="0">
              <a:buNone/>
            </a:pPr>
            <a:r>
              <a:rPr lang="en-US" dirty="0"/>
              <a:t>Planning meals and making a grocery list demand basic math skills. Grocery store items may have to be doubled if a recipe is for four servings and eight servings are needed. The number of people being served will determine how recipes must be adjusted</a:t>
            </a:r>
            <a:r>
              <a:rPr lang="en-US" dirty="0" smtClean="0"/>
              <a:t>.</a:t>
            </a:r>
          </a:p>
          <a:p>
            <a:pPr marL="0" lvl="0" indent="0">
              <a:buNone/>
            </a:pPr>
            <a:endParaRPr lang="en-US" dirty="0"/>
          </a:p>
          <a:p>
            <a:r>
              <a:rPr lang="en-US" b="1" dirty="0"/>
              <a:t>2.2.2.3 Math and Grocery Shopping</a:t>
            </a:r>
            <a:endParaRPr lang="en-US" dirty="0"/>
          </a:p>
          <a:p>
            <a:pPr marL="0" lvl="0" indent="0">
              <a:buNone/>
            </a:pPr>
            <a:r>
              <a:rPr lang="en-US" dirty="0"/>
              <a:t>Basic addition and subtraction are in order to stay within budget. Additionally, you can calculate the cost of items to be purchased and sales tax, you'll be able to adjust spending to take advantage of any sale items and specials</a:t>
            </a:r>
            <a:r>
              <a:rPr lang="en-US" dirty="0" smtClean="0"/>
              <a:t>.</a:t>
            </a:r>
          </a:p>
          <a:p>
            <a:pPr marL="0" lvl="0" indent="0">
              <a:buNone/>
            </a:pPr>
            <a:endParaRPr lang="en-US" dirty="0" smtClean="0"/>
          </a:p>
          <a:p>
            <a:r>
              <a:rPr lang="en-US" b="1" dirty="0" smtClean="0"/>
              <a:t>2.2.2.4 </a:t>
            </a:r>
            <a:r>
              <a:rPr lang="en-US" b="1" dirty="0"/>
              <a:t>Math and the Oven</a:t>
            </a:r>
            <a:endParaRPr lang="en-US" dirty="0"/>
          </a:p>
          <a:p>
            <a:pPr marL="0" lvl="0" indent="0">
              <a:buNone/>
            </a:pPr>
            <a:r>
              <a:rPr lang="en-US" dirty="0"/>
              <a:t>Baking requires the ability to tell time and how to determine cooking times. If 1 lb. of turkey meat requires 20 minutes of roasting time, how long will it take to cook an 18-lb. bird in a 325-degree F oven? You also must be able to read thermometers to determine cooking time.</a:t>
            </a:r>
          </a:p>
          <a:p>
            <a:endParaRPr lang="en-US" dirty="0"/>
          </a:p>
        </p:txBody>
      </p:sp>
    </p:spTree>
    <p:extLst>
      <p:ext uri="{BB962C8B-B14F-4D97-AF65-F5344CB8AC3E}">
        <p14:creationId xmlns:p14="http://schemas.microsoft.com/office/powerpoint/2010/main" xmlns="" val="4229934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53037"/>
            <a:ext cx="8596668" cy="5088325"/>
          </a:xfrm>
        </p:spPr>
        <p:txBody>
          <a:bodyPr>
            <a:normAutofit fontScale="92500" lnSpcReduction="10000"/>
          </a:bodyPr>
          <a:lstStyle/>
          <a:p>
            <a:r>
              <a:rPr lang="en-US" b="1" dirty="0"/>
              <a:t>2.2.2.5 Math and Stove Top Cooking</a:t>
            </a:r>
            <a:endParaRPr lang="en-US" dirty="0"/>
          </a:p>
          <a:p>
            <a:pPr marL="0" lvl="0" indent="0">
              <a:buNone/>
            </a:pPr>
            <a:r>
              <a:rPr lang="en-US" dirty="0"/>
              <a:t>In certain instances, stove top cooking time may need to be adjusted to accommodate a specific weight of food or type of meat for dinner. If you're making candy for dessert, you must also be able to read a thermometer.</a:t>
            </a:r>
          </a:p>
          <a:p>
            <a:r>
              <a:rPr lang="en-US" b="1" dirty="0"/>
              <a:t>2.2.2.6 Math and Measuring Ingredients</a:t>
            </a:r>
            <a:endParaRPr lang="en-US" dirty="0"/>
          </a:p>
          <a:p>
            <a:pPr marL="0" lvl="0" indent="0">
              <a:buNone/>
            </a:pPr>
            <a:r>
              <a:rPr lang="en-US" dirty="0"/>
              <a:t>While just about every task in the kitchen requires some type of math, measuring ingredients demands the most precision. If you're going to make chocolate chip cookies, you'll have to use both cups and spoons to measure out the ingredients. If the cookies are for a bake sale, then you'll want to double the recipe.</a:t>
            </a:r>
          </a:p>
          <a:p>
            <a:pPr marL="0" indent="0">
              <a:buNone/>
            </a:pPr>
            <a:endParaRPr lang="en-US" b="1" dirty="0" smtClean="0"/>
          </a:p>
          <a:p>
            <a:pPr marL="0" indent="0">
              <a:buNone/>
            </a:pPr>
            <a:r>
              <a:rPr lang="en-US" b="1" dirty="0" smtClean="0"/>
              <a:t>2.2.3 </a:t>
            </a:r>
            <a:r>
              <a:rPr lang="en-US" b="1" dirty="0"/>
              <a:t>Conversions</a:t>
            </a:r>
            <a:endParaRPr lang="en-US" dirty="0"/>
          </a:p>
          <a:p>
            <a:pPr marL="0" lvl="0" indent="0">
              <a:buNone/>
            </a:pPr>
            <a:r>
              <a:rPr lang="en-US" dirty="0"/>
              <a:t>Conversions are often necessary in cooking and baking. Standard measures vary between countries. Most U.S. measures are by volume and the measurements used are in cups, teaspoons, pints, and so forth. Some recipes, however, may list ingredients in milliliters, which will have to be converted to cups. There may also be instances when a cook must convert teaspoons into tablespoons or vice versa. Cooking at locations with high altitudes requires adjusting baking times, and conversions to cake pan size and color.</a:t>
            </a:r>
          </a:p>
          <a:p>
            <a:endParaRPr lang="en-US" dirty="0"/>
          </a:p>
        </p:txBody>
      </p:sp>
    </p:spTree>
    <p:extLst>
      <p:ext uri="{BB962C8B-B14F-4D97-AF65-F5344CB8AC3E}">
        <p14:creationId xmlns:p14="http://schemas.microsoft.com/office/powerpoint/2010/main" xmlns="" val="3288169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Tools of the trade in culinary</a:t>
            </a:r>
          </a:p>
        </p:txBody>
      </p:sp>
      <p:sp>
        <p:nvSpPr>
          <p:cNvPr id="3" name="Content Placeholder 2"/>
          <p:cNvSpPr>
            <a:spLocks noGrp="1"/>
          </p:cNvSpPr>
          <p:nvPr>
            <p:ph idx="1"/>
          </p:nvPr>
        </p:nvSpPr>
        <p:spPr>
          <a:xfrm>
            <a:off x="677334" y="1609859"/>
            <a:ext cx="8596668" cy="4431503"/>
          </a:xfrm>
        </p:spPr>
        <p:txBody>
          <a:bodyPr/>
          <a:lstStyle/>
          <a:p>
            <a:pPr marL="0" indent="0">
              <a:buNone/>
            </a:pPr>
            <a:r>
              <a:rPr lang="en-US" dirty="0"/>
              <a:t>The food preparation equipment in a commercial kitchen is very different from a home kitchen. The equipment is usually larger, stronger and of better quality than the equipment used in a home kitchen. This is because a larger amount of food is prepared.</a:t>
            </a:r>
          </a:p>
          <a:p>
            <a:pPr marL="0" indent="0">
              <a:buNone/>
            </a:pPr>
            <a:endParaRPr lang="en-US" dirty="0" smtClean="0"/>
          </a:p>
          <a:p>
            <a:pPr marL="0" indent="0">
              <a:buNone/>
            </a:pPr>
            <a:r>
              <a:rPr lang="en-US" b="1" dirty="0"/>
              <a:t>2.3.1 Types of kitchen </a:t>
            </a:r>
            <a:r>
              <a:rPr lang="en-US" b="1" dirty="0" smtClean="0"/>
              <a:t>equipment</a:t>
            </a:r>
          </a:p>
          <a:p>
            <a:pPr marL="0" indent="0">
              <a:buNone/>
            </a:pPr>
            <a:endParaRPr lang="en-US" dirty="0"/>
          </a:p>
          <a:p>
            <a:pPr marL="0" indent="0">
              <a:buNone/>
            </a:pPr>
            <a:r>
              <a:rPr lang="en-US" b="1" dirty="0"/>
              <a:t>2.3.1.1 Small electrical equipment</a:t>
            </a:r>
            <a:endParaRPr lang="en-US" dirty="0"/>
          </a:p>
          <a:p>
            <a:pPr lvl="0"/>
            <a:r>
              <a:rPr lang="en-US" dirty="0"/>
              <a:t>Mixer</a:t>
            </a:r>
          </a:p>
          <a:p>
            <a:pPr lvl="0"/>
            <a:r>
              <a:rPr lang="en-US" dirty="0"/>
              <a:t>Blender</a:t>
            </a:r>
          </a:p>
          <a:p>
            <a:pPr lvl="0"/>
            <a:r>
              <a:rPr lang="en-US" dirty="0"/>
              <a:t>Food processor</a:t>
            </a:r>
          </a:p>
          <a:p>
            <a:pPr lvl="0"/>
            <a:r>
              <a:rPr lang="en-US" dirty="0"/>
              <a:t>Meat slicer</a:t>
            </a:r>
          </a:p>
          <a:p>
            <a:pPr marL="0" indent="0">
              <a:buNone/>
            </a:pPr>
            <a:endParaRPr lang="en-US" dirty="0"/>
          </a:p>
        </p:txBody>
      </p:sp>
    </p:spTree>
    <p:extLst>
      <p:ext uri="{BB962C8B-B14F-4D97-AF65-F5344CB8AC3E}">
        <p14:creationId xmlns:p14="http://schemas.microsoft.com/office/powerpoint/2010/main" xmlns="" val="2994722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9700"/>
            <a:ext cx="8596668" cy="5576553"/>
          </a:xfrm>
        </p:spPr>
        <p:txBody>
          <a:bodyPr>
            <a:normAutofit fontScale="85000" lnSpcReduction="20000"/>
          </a:bodyPr>
          <a:lstStyle/>
          <a:p>
            <a:pPr marL="0" indent="0">
              <a:buNone/>
            </a:pPr>
            <a:r>
              <a:rPr lang="en-US" b="1" dirty="0"/>
              <a:t>2.3.1.2 Measuring equipment</a:t>
            </a:r>
            <a:endParaRPr lang="en-US" dirty="0"/>
          </a:p>
          <a:p>
            <a:pPr lvl="0"/>
            <a:r>
              <a:rPr lang="en-US" dirty="0"/>
              <a:t>Scales</a:t>
            </a:r>
          </a:p>
          <a:p>
            <a:pPr lvl="0"/>
            <a:r>
              <a:rPr lang="en-US" dirty="0"/>
              <a:t>Jugs</a:t>
            </a:r>
          </a:p>
          <a:p>
            <a:pPr lvl="0"/>
            <a:r>
              <a:rPr lang="en-US" dirty="0"/>
              <a:t>Cups</a:t>
            </a:r>
          </a:p>
          <a:p>
            <a:pPr lvl="0"/>
            <a:r>
              <a:rPr lang="en-US" dirty="0"/>
              <a:t>Spoons</a:t>
            </a:r>
          </a:p>
          <a:p>
            <a:pPr lvl="0"/>
            <a:r>
              <a:rPr lang="en-US" dirty="0" smtClean="0"/>
              <a:t>Thermometers</a:t>
            </a:r>
          </a:p>
          <a:p>
            <a:pPr lvl="0"/>
            <a:endParaRPr lang="en-US" dirty="0"/>
          </a:p>
          <a:p>
            <a:pPr marL="0" indent="0">
              <a:buNone/>
            </a:pPr>
            <a:r>
              <a:rPr lang="en-US" b="1" dirty="0"/>
              <a:t>2.3.1.3 Hand tools</a:t>
            </a:r>
            <a:endParaRPr lang="en-US" dirty="0"/>
          </a:p>
          <a:p>
            <a:pPr lvl="0"/>
            <a:r>
              <a:rPr lang="en-US" dirty="0"/>
              <a:t>Ladle</a:t>
            </a:r>
          </a:p>
          <a:p>
            <a:pPr lvl="0"/>
            <a:r>
              <a:rPr lang="en-US" dirty="0"/>
              <a:t>Peeler</a:t>
            </a:r>
          </a:p>
          <a:p>
            <a:pPr lvl="0"/>
            <a:r>
              <a:rPr lang="en-US" dirty="0"/>
              <a:t>Grater</a:t>
            </a:r>
          </a:p>
          <a:p>
            <a:pPr lvl="0"/>
            <a:r>
              <a:rPr lang="en-US" dirty="0"/>
              <a:t>Tongs</a:t>
            </a:r>
          </a:p>
          <a:p>
            <a:pPr lvl="0"/>
            <a:r>
              <a:rPr lang="en-US" dirty="0"/>
              <a:t>Corer</a:t>
            </a:r>
          </a:p>
          <a:p>
            <a:pPr lvl="0"/>
            <a:r>
              <a:rPr lang="en-US" dirty="0"/>
              <a:t>Palette knife</a:t>
            </a:r>
          </a:p>
          <a:p>
            <a:pPr lvl="0"/>
            <a:r>
              <a:rPr lang="en-US" dirty="0"/>
              <a:t>Spatula</a:t>
            </a:r>
          </a:p>
          <a:p>
            <a:pPr lvl="0"/>
            <a:r>
              <a:rPr lang="en-US" dirty="0"/>
              <a:t>Zester</a:t>
            </a:r>
          </a:p>
          <a:p>
            <a:pPr lvl="0"/>
            <a:r>
              <a:rPr lang="en-US" dirty="0"/>
              <a:t>Whisk </a:t>
            </a:r>
          </a:p>
          <a:p>
            <a:pPr lvl="0"/>
            <a:r>
              <a:rPr lang="en-US" dirty="0"/>
              <a:t>Spoon</a:t>
            </a:r>
          </a:p>
          <a:p>
            <a:endParaRPr lang="en-US" dirty="0"/>
          </a:p>
        </p:txBody>
      </p:sp>
    </p:spTree>
    <p:extLst>
      <p:ext uri="{BB962C8B-B14F-4D97-AF65-F5344CB8AC3E}">
        <p14:creationId xmlns:p14="http://schemas.microsoft.com/office/powerpoint/2010/main" xmlns="" val="167763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 Culinary Skills Objective</a:t>
            </a:r>
          </a:p>
        </p:txBody>
      </p:sp>
      <p:sp>
        <p:nvSpPr>
          <p:cNvPr id="3" name="Content Placeholder 2"/>
          <p:cNvSpPr>
            <a:spLocks noGrp="1"/>
          </p:cNvSpPr>
          <p:nvPr>
            <p:ph idx="1"/>
          </p:nvPr>
        </p:nvSpPr>
        <p:spPr>
          <a:xfrm>
            <a:off x="677334" y="1455313"/>
            <a:ext cx="8968942" cy="4713667"/>
          </a:xfrm>
        </p:spPr>
        <p:txBody>
          <a:bodyPr>
            <a:normAutofit fontScale="85000" lnSpcReduction="20000"/>
          </a:bodyPr>
          <a:lstStyle/>
          <a:p>
            <a:r>
              <a:rPr lang="en-US" b="1" dirty="0"/>
              <a:t>2.0.1.1 Receive, store &amp; check goods</a:t>
            </a:r>
            <a:endParaRPr lang="en-US" dirty="0"/>
          </a:p>
          <a:p>
            <a:pPr lvl="0"/>
            <a:r>
              <a:rPr lang="en-US" dirty="0"/>
              <a:t>Receive and check goods delivered</a:t>
            </a:r>
          </a:p>
          <a:p>
            <a:pPr lvl="0"/>
            <a:r>
              <a:rPr lang="en-US" dirty="0"/>
              <a:t>Store food by arrival order, at the right place and </a:t>
            </a:r>
            <a:r>
              <a:rPr lang="en-US" dirty="0" smtClean="0"/>
              <a:t>temperature</a:t>
            </a:r>
          </a:p>
          <a:p>
            <a:pPr lvl="0"/>
            <a:endParaRPr lang="en-US" dirty="0"/>
          </a:p>
          <a:p>
            <a:r>
              <a:rPr lang="en-US" b="1" dirty="0"/>
              <a:t>2.0.1.2 Organize yourself for better time management &amp; multi-tasking performance</a:t>
            </a:r>
            <a:endParaRPr lang="en-US" dirty="0"/>
          </a:p>
          <a:p>
            <a:pPr lvl="0"/>
            <a:r>
              <a:rPr lang="en-US" dirty="0"/>
              <a:t>Learn how to approach a recipe</a:t>
            </a:r>
          </a:p>
          <a:p>
            <a:pPr lvl="0"/>
            <a:r>
              <a:rPr lang="en-US" dirty="0"/>
              <a:t>Determine ingredients and material requirements</a:t>
            </a:r>
          </a:p>
          <a:p>
            <a:pPr lvl="0"/>
            <a:r>
              <a:rPr lang="en-US" dirty="0"/>
              <a:t>Organize your work station</a:t>
            </a:r>
          </a:p>
          <a:p>
            <a:pPr lvl="0"/>
            <a:r>
              <a:rPr lang="en-US" dirty="0"/>
              <a:t>Identify proper food-handling procedures and </a:t>
            </a:r>
            <a:r>
              <a:rPr lang="en-US" dirty="0" err="1"/>
              <a:t>mise</a:t>
            </a:r>
            <a:r>
              <a:rPr lang="en-US" dirty="0"/>
              <a:t>-en-place </a:t>
            </a:r>
            <a:r>
              <a:rPr lang="en-US" dirty="0" smtClean="0"/>
              <a:t>techniques</a:t>
            </a:r>
          </a:p>
          <a:p>
            <a:pPr lvl="0"/>
            <a:endParaRPr lang="en-US" dirty="0"/>
          </a:p>
          <a:p>
            <a:r>
              <a:rPr lang="en-US" b="1" dirty="0"/>
              <a:t>2.0.1.3 Acquire preliminary food preparation techniques &amp; cutting methods</a:t>
            </a:r>
            <a:endParaRPr lang="en-US" dirty="0"/>
          </a:p>
          <a:p>
            <a:pPr lvl="0"/>
            <a:r>
              <a:rPr lang="en-US" dirty="0"/>
              <a:t>Vegetables, fruits and cereals</a:t>
            </a:r>
          </a:p>
          <a:p>
            <a:pPr lvl="0"/>
            <a:r>
              <a:rPr lang="en-US" dirty="0"/>
              <a:t>Herbs, spices and condiments</a:t>
            </a:r>
          </a:p>
          <a:p>
            <a:pPr lvl="0"/>
            <a:r>
              <a:rPr lang="en-US" dirty="0"/>
              <a:t>Fish, shellfish &amp; crustaceans</a:t>
            </a:r>
          </a:p>
          <a:p>
            <a:pPr lvl="0"/>
            <a:r>
              <a:rPr lang="en-US" dirty="0"/>
              <a:t>Poultry and </a:t>
            </a:r>
            <a:r>
              <a:rPr lang="en-US" dirty="0" smtClean="0"/>
              <a:t>meat</a:t>
            </a:r>
            <a:endParaRPr lang="en-US" dirty="0"/>
          </a:p>
        </p:txBody>
      </p:sp>
    </p:spTree>
    <p:extLst>
      <p:ext uri="{BB962C8B-B14F-4D97-AF65-F5344CB8AC3E}">
        <p14:creationId xmlns:p14="http://schemas.microsoft.com/office/powerpoint/2010/main" xmlns="" val="3945844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91673"/>
            <a:ext cx="8596668" cy="5049689"/>
          </a:xfrm>
        </p:spPr>
        <p:txBody>
          <a:bodyPr/>
          <a:lstStyle/>
          <a:p>
            <a:pPr marL="0" indent="0">
              <a:buNone/>
            </a:pPr>
            <a:r>
              <a:rPr lang="en-US" b="1" dirty="0" smtClean="0"/>
              <a:t>2.3.1.4 Knives</a:t>
            </a:r>
            <a:endParaRPr lang="en-US" dirty="0"/>
          </a:p>
          <a:p>
            <a:pPr lvl="0"/>
            <a:r>
              <a:rPr lang="en-US" dirty="0"/>
              <a:t>Chefs</a:t>
            </a:r>
          </a:p>
          <a:p>
            <a:pPr lvl="0"/>
            <a:r>
              <a:rPr lang="en-US" dirty="0"/>
              <a:t>Turning</a:t>
            </a:r>
          </a:p>
          <a:p>
            <a:pPr lvl="0"/>
            <a:r>
              <a:rPr lang="en-US" dirty="0"/>
              <a:t>Cleaver</a:t>
            </a:r>
          </a:p>
          <a:p>
            <a:pPr lvl="0"/>
            <a:r>
              <a:rPr lang="en-US" dirty="0"/>
              <a:t>Boning</a:t>
            </a:r>
          </a:p>
          <a:p>
            <a:pPr lvl="0"/>
            <a:r>
              <a:rPr lang="en-US" dirty="0"/>
              <a:t>Filleting </a:t>
            </a:r>
          </a:p>
          <a:p>
            <a:pPr lvl="0"/>
            <a:r>
              <a:rPr lang="en-US" dirty="0"/>
              <a:t>Butcher</a:t>
            </a:r>
          </a:p>
          <a:p>
            <a:pPr lvl="0"/>
            <a:r>
              <a:rPr lang="en-US" dirty="0"/>
              <a:t>Paring</a:t>
            </a:r>
          </a:p>
          <a:p>
            <a:r>
              <a:rPr lang="en-US" dirty="0"/>
              <a:t>Sharpening steel or stone</a:t>
            </a:r>
          </a:p>
        </p:txBody>
      </p:sp>
    </p:spTree>
    <p:extLst>
      <p:ext uri="{BB962C8B-B14F-4D97-AF65-F5344CB8AC3E}">
        <p14:creationId xmlns:p14="http://schemas.microsoft.com/office/powerpoint/2010/main" xmlns="" val="36757340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2.4 Ingredients found in a professional kitchen</a:t>
            </a:r>
            <a:br>
              <a:rPr lang="en-US" dirty="0"/>
            </a:br>
            <a:endParaRPr lang="en-US" dirty="0"/>
          </a:p>
        </p:txBody>
      </p:sp>
      <p:sp>
        <p:nvSpPr>
          <p:cNvPr id="3" name="Content Placeholder 2"/>
          <p:cNvSpPr>
            <a:spLocks noGrp="1"/>
          </p:cNvSpPr>
          <p:nvPr>
            <p:ph idx="1"/>
          </p:nvPr>
        </p:nvSpPr>
        <p:spPr>
          <a:xfrm>
            <a:off x="677333" y="1687131"/>
            <a:ext cx="9612887" cy="5048520"/>
          </a:xfrm>
        </p:spPr>
        <p:txBody>
          <a:bodyPr>
            <a:normAutofit fontScale="85000" lnSpcReduction="20000"/>
          </a:bodyPr>
          <a:lstStyle/>
          <a:p>
            <a:pPr marL="0" indent="0">
              <a:buNone/>
            </a:pPr>
            <a:r>
              <a:rPr lang="en-US" dirty="0" smtClean="0"/>
              <a:t>Chefs </a:t>
            </a:r>
            <a:r>
              <a:rPr lang="en-US" dirty="0"/>
              <a:t>must know how to choose and handle many different types of ingredients and bring out their best qualities (e.g.: from fresh herbs to meats to canned goods). </a:t>
            </a:r>
          </a:p>
          <a:p>
            <a:pPr marL="0" indent="0">
              <a:buNone/>
            </a:pPr>
            <a:endParaRPr lang="en-US" dirty="0" smtClean="0"/>
          </a:p>
          <a:p>
            <a:pPr marL="0" indent="0">
              <a:buNone/>
            </a:pPr>
            <a:r>
              <a:rPr lang="en-US" dirty="0" smtClean="0"/>
              <a:t>The </a:t>
            </a:r>
            <a:r>
              <a:rPr lang="en-US" dirty="0"/>
              <a:t>ingredients needed also depend on what type of cooking/dish/cuisine/method the kitchen will be </a:t>
            </a:r>
            <a:r>
              <a:rPr lang="en-US" dirty="0" smtClean="0"/>
              <a:t>doing.</a:t>
            </a:r>
          </a:p>
          <a:p>
            <a:pPr marL="0" indent="0">
              <a:buNone/>
            </a:pPr>
            <a:endParaRPr lang="en-US" dirty="0" smtClean="0"/>
          </a:p>
          <a:p>
            <a:pPr marL="0" indent="0">
              <a:buNone/>
            </a:pPr>
            <a:r>
              <a:rPr lang="en-US" dirty="0" smtClean="0"/>
              <a:t>Below </a:t>
            </a:r>
            <a:r>
              <a:rPr lang="en-US" dirty="0"/>
              <a:t>are some ingredients in the kitchen</a:t>
            </a:r>
            <a:r>
              <a:rPr lang="en-US" dirty="0" smtClean="0"/>
              <a:t>:</a:t>
            </a:r>
            <a:endParaRPr lang="en-US" b="1" dirty="0" smtClean="0"/>
          </a:p>
          <a:p>
            <a:pPr marL="0" indent="0">
              <a:buNone/>
            </a:pPr>
            <a:r>
              <a:rPr lang="en-US" b="1" dirty="0" smtClean="0"/>
              <a:t>2.4.1 </a:t>
            </a:r>
            <a:r>
              <a:rPr lang="en-US" b="1" dirty="0"/>
              <a:t>Oils, Vinegars and Condiments</a:t>
            </a:r>
            <a:endParaRPr lang="en-US" dirty="0"/>
          </a:p>
          <a:p>
            <a:pPr lvl="0"/>
            <a:r>
              <a:rPr lang="en-US" dirty="0"/>
              <a:t>Oils: canola oil, extra-virgin olive oil, toasted sesame</a:t>
            </a:r>
          </a:p>
          <a:p>
            <a:pPr lvl="0"/>
            <a:r>
              <a:rPr lang="en-US" dirty="0"/>
              <a:t>Vinegars: balsamic, distilled white, red wine, rice</a:t>
            </a:r>
          </a:p>
          <a:p>
            <a:pPr lvl="0"/>
            <a:r>
              <a:rPr lang="en-US" dirty="0"/>
              <a:t>Ketchup</a:t>
            </a:r>
          </a:p>
          <a:p>
            <a:pPr lvl="0"/>
            <a:r>
              <a:rPr lang="en-US" dirty="0"/>
              <a:t>Mayonnaise</a:t>
            </a:r>
          </a:p>
          <a:p>
            <a:pPr lvl="0"/>
            <a:r>
              <a:rPr lang="en-US" dirty="0"/>
              <a:t>Dijon mustard</a:t>
            </a:r>
          </a:p>
          <a:p>
            <a:pPr lvl="0"/>
            <a:r>
              <a:rPr lang="en-US" dirty="0"/>
              <a:t>Soy sauce</a:t>
            </a:r>
          </a:p>
          <a:p>
            <a:pPr lvl="0"/>
            <a:r>
              <a:rPr lang="en-US" dirty="0"/>
              <a:t>Chili paste</a:t>
            </a:r>
          </a:p>
          <a:p>
            <a:pPr lvl="0"/>
            <a:r>
              <a:rPr lang="en-US" dirty="0"/>
              <a:t>Hot sauce</a:t>
            </a:r>
          </a:p>
          <a:p>
            <a:r>
              <a:rPr lang="en-US" dirty="0"/>
              <a:t>Worcestershire</a:t>
            </a:r>
          </a:p>
        </p:txBody>
      </p:sp>
    </p:spTree>
    <p:extLst>
      <p:ext uri="{BB962C8B-B14F-4D97-AF65-F5344CB8AC3E}">
        <p14:creationId xmlns:p14="http://schemas.microsoft.com/office/powerpoint/2010/main" xmlns="" val="1396314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2732"/>
            <a:ext cx="8596668" cy="5602309"/>
          </a:xfrm>
        </p:spPr>
        <p:txBody>
          <a:bodyPr>
            <a:normAutofit fontScale="70000" lnSpcReduction="20000"/>
          </a:bodyPr>
          <a:lstStyle/>
          <a:p>
            <a:pPr marL="0" indent="0">
              <a:buNone/>
            </a:pPr>
            <a:r>
              <a:rPr lang="en-US" b="1" dirty="0"/>
              <a:t>2.4.2 Seasonings</a:t>
            </a:r>
            <a:endParaRPr lang="en-US" dirty="0"/>
          </a:p>
          <a:p>
            <a:pPr lvl="0"/>
            <a:r>
              <a:rPr lang="en-US" dirty="0"/>
              <a:t>Kosher salt</a:t>
            </a:r>
          </a:p>
          <a:p>
            <a:pPr lvl="0"/>
            <a:r>
              <a:rPr lang="en-US" dirty="0"/>
              <a:t>Black peppercorns</a:t>
            </a:r>
          </a:p>
          <a:p>
            <a:pPr lvl="0"/>
            <a:r>
              <a:rPr lang="en-US" dirty="0"/>
              <a:t>Dried herbs and spices: bay leaves, cayenne pepper, crushed red pepper, cumin, ground coriander, oregano, paprika, rosemary, thyme leaves, cinnamon, cloves, allspice, ginger, nutmeg</a:t>
            </a:r>
          </a:p>
          <a:p>
            <a:pPr lvl="0"/>
            <a:r>
              <a:rPr lang="en-US" dirty="0"/>
              <a:t>Spice blends: chili powder, curry powder, Italian seasoning</a:t>
            </a:r>
          </a:p>
          <a:p>
            <a:pPr lvl="0"/>
            <a:r>
              <a:rPr lang="en-US" dirty="0"/>
              <a:t>Vanilla </a:t>
            </a:r>
            <a:r>
              <a:rPr lang="en-US" dirty="0" smtClean="0"/>
              <a:t>extract</a:t>
            </a:r>
          </a:p>
          <a:p>
            <a:pPr lvl="0"/>
            <a:endParaRPr lang="en-US" dirty="0"/>
          </a:p>
          <a:p>
            <a:pPr marL="0" indent="0">
              <a:buNone/>
            </a:pPr>
            <a:r>
              <a:rPr lang="en-US" dirty="0"/>
              <a:t/>
            </a:r>
            <a:br>
              <a:rPr lang="en-US" dirty="0"/>
            </a:br>
            <a:r>
              <a:rPr lang="en-US" b="1" dirty="0"/>
              <a:t>2.4.3 Canned Goods and Bottled Items</a:t>
            </a:r>
            <a:endParaRPr lang="en-US" dirty="0"/>
          </a:p>
          <a:p>
            <a:pPr lvl="0"/>
            <a:r>
              <a:rPr lang="en-US" dirty="0"/>
              <a:t>Canned beans: black, cannellini, chickpeas, kidney</a:t>
            </a:r>
          </a:p>
          <a:p>
            <a:pPr lvl="0"/>
            <a:r>
              <a:rPr lang="en-US" dirty="0"/>
              <a:t>Capers</a:t>
            </a:r>
          </a:p>
          <a:p>
            <a:pPr lvl="0"/>
            <a:r>
              <a:rPr lang="en-US" dirty="0"/>
              <a:t>Olives</a:t>
            </a:r>
          </a:p>
          <a:p>
            <a:pPr lvl="0"/>
            <a:r>
              <a:rPr lang="en-US" dirty="0"/>
              <a:t>Peanut butter</a:t>
            </a:r>
          </a:p>
          <a:p>
            <a:pPr lvl="0"/>
            <a:r>
              <a:rPr lang="en-US" dirty="0"/>
              <a:t>Preserves or jelly</a:t>
            </a:r>
          </a:p>
          <a:p>
            <a:pPr lvl="0"/>
            <a:r>
              <a:rPr lang="en-US" dirty="0"/>
              <a:t>Low-sodium stock or broth</a:t>
            </a:r>
          </a:p>
          <a:p>
            <a:pPr lvl="0"/>
            <a:r>
              <a:rPr lang="en-US" dirty="0"/>
              <a:t>Canned tomatoes</a:t>
            </a:r>
          </a:p>
          <a:p>
            <a:pPr lvl="0"/>
            <a:r>
              <a:rPr lang="en-US" dirty="0"/>
              <a:t>Tomatoes, canned and paste</a:t>
            </a:r>
          </a:p>
          <a:p>
            <a:pPr lvl="0"/>
            <a:r>
              <a:rPr lang="en-US" dirty="0"/>
              <a:t>Salsa</a:t>
            </a:r>
          </a:p>
          <a:p>
            <a:r>
              <a:rPr lang="en-US" dirty="0"/>
              <a:t>Tuna fish</a:t>
            </a:r>
            <a:br>
              <a:rPr lang="en-US" dirty="0"/>
            </a:br>
            <a:endParaRPr lang="en-US" dirty="0"/>
          </a:p>
        </p:txBody>
      </p:sp>
    </p:spTree>
    <p:extLst>
      <p:ext uri="{BB962C8B-B14F-4D97-AF65-F5344CB8AC3E}">
        <p14:creationId xmlns:p14="http://schemas.microsoft.com/office/powerpoint/2010/main" xmlns="" val="400015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60" y="450762"/>
            <a:ext cx="8994701" cy="6272010"/>
          </a:xfrm>
        </p:spPr>
        <p:txBody>
          <a:bodyPr>
            <a:normAutofit fontScale="92500" lnSpcReduction="10000"/>
          </a:bodyPr>
          <a:lstStyle/>
          <a:p>
            <a:pPr marL="0" indent="0">
              <a:buNone/>
            </a:pPr>
            <a:r>
              <a:rPr lang="en-US" b="1" dirty="0"/>
              <a:t>2.4.4 Grains and Legumes</a:t>
            </a:r>
            <a:endParaRPr lang="en-US" dirty="0"/>
          </a:p>
          <a:p>
            <a:pPr lvl="0"/>
            <a:r>
              <a:rPr lang="en-US" dirty="0"/>
              <a:t>Breadcrumbs: regular, panko</a:t>
            </a:r>
          </a:p>
          <a:p>
            <a:pPr lvl="0"/>
            <a:r>
              <a:rPr lang="en-US" dirty="0"/>
              <a:t>Couscous</a:t>
            </a:r>
          </a:p>
          <a:p>
            <a:pPr lvl="0"/>
            <a:r>
              <a:rPr lang="en-US" dirty="0"/>
              <a:t>Dried lentils</a:t>
            </a:r>
          </a:p>
          <a:p>
            <a:pPr lvl="0"/>
            <a:r>
              <a:rPr lang="en-US" dirty="0"/>
              <a:t>Pasta: regular, whole wheat</a:t>
            </a:r>
          </a:p>
          <a:p>
            <a:pPr lvl="0"/>
            <a:r>
              <a:rPr lang="en-US" dirty="0"/>
              <a:t>Rice</a:t>
            </a:r>
          </a:p>
          <a:p>
            <a:pPr lvl="0"/>
            <a:r>
              <a:rPr lang="en-US" dirty="0"/>
              <a:t>Rolled oats</a:t>
            </a:r>
          </a:p>
          <a:p>
            <a:pPr lvl="0"/>
            <a:r>
              <a:rPr lang="en-US" dirty="0"/>
              <a:t>One other dried grain: try barley, millet, quinoa or wheat berries</a:t>
            </a:r>
            <a:br>
              <a:rPr lang="en-US" dirty="0"/>
            </a:br>
            <a:endParaRPr lang="en-US" dirty="0"/>
          </a:p>
          <a:p>
            <a:pPr marL="0" indent="0">
              <a:buNone/>
            </a:pPr>
            <a:r>
              <a:rPr lang="en-US" b="1" dirty="0"/>
              <a:t>2.4.5 Baking Products</a:t>
            </a:r>
            <a:endParaRPr lang="en-US" dirty="0"/>
          </a:p>
          <a:p>
            <a:pPr lvl="0"/>
            <a:r>
              <a:rPr lang="en-US" dirty="0"/>
              <a:t>Baking powder</a:t>
            </a:r>
          </a:p>
          <a:p>
            <a:pPr lvl="0"/>
            <a:r>
              <a:rPr lang="en-US" dirty="0"/>
              <a:t>Baking soda</a:t>
            </a:r>
          </a:p>
          <a:p>
            <a:pPr lvl="0"/>
            <a:r>
              <a:rPr lang="en-US" dirty="0"/>
              <a:t>Brown sugar</a:t>
            </a:r>
          </a:p>
          <a:p>
            <a:pPr lvl="0"/>
            <a:r>
              <a:rPr lang="en-US" dirty="0"/>
              <a:t>Cornstarch</a:t>
            </a:r>
          </a:p>
          <a:p>
            <a:pPr lvl="0"/>
            <a:r>
              <a:rPr lang="en-US" dirty="0"/>
              <a:t>All-purpose flour</a:t>
            </a:r>
          </a:p>
          <a:p>
            <a:pPr lvl="0"/>
            <a:r>
              <a:rPr lang="en-US" dirty="0"/>
              <a:t>Granulated sugar</a:t>
            </a:r>
          </a:p>
          <a:p>
            <a:pPr lvl="0"/>
            <a:r>
              <a:rPr lang="en-US" dirty="0"/>
              <a:t>Honey</a:t>
            </a:r>
            <a:br>
              <a:rPr lang="en-US" dirty="0"/>
            </a:br>
            <a:endParaRPr lang="en-US" dirty="0"/>
          </a:p>
        </p:txBody>
      </p:sp>
    </p:spTree>
    <p:extLst>
      <p:ext uri="{BB962C8B-B14F-4D97-AF65-F5344CB8AC3E}">
        <p14:creationId xmlns:p14="http://schemas.microsoft.com/office/powerpoint/2010/main" xmlns="" val="2655538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3944"/>
            <a:ext cx="8596668" cy="5731097"/>
          </a:xfrm>
        </p:spPr>
        <p:txBody>
          <a:bodyPr>
            <a:normAutofit fontScale="85000" lnSpcReduction="20000"/>
          </a:bodyPr>
          <a:lstStyle/>
          <a:p>
            <a:pPr marL="0" indent="0">
              <a:buNone/>
            </a:pPr>
            <a:r>
              <a:rPr lang="en-US" b="1" dirty="0"/>
              <a:t>2.4.6 Refrigerator Basics</a:t>
            </a:r>
            <a:endParaRPr lang="en-US" dirty="0"/>
          </a:p>
          <a:p>
            <a:pPr lvl="0"/>
            <a:r>
              <a:rPr lang="en-US" dirty="0"/>
              <a:t>Butter</a:t>
            </a:r>
          </a:p>
          <a:p>
            <a:pPr lvl="0"/>
            <a:r>
              <a:rPr lang="en-US" dirty="0"/>
              <a:t>Cheese: sharp cheddar, feta, Parmesan, mozzarella</a:t>
            </a:r>
          </a:p>
          <a:p>
            <a:pPr lvl="0"/>
            <a:r>
              <a:rPr lang="en-US" dirty="0"/>
              <a:t>Large eggs</a:t>
            </a:r>
          </a:p>
          <a:p>
            <a:pPr lvl="0"/>
            <a:r>
              <a:rPr lang="en-US" dirty="0"/>
              <a:t>Milk</a:t>
            </a:r>
          </a:p>
          <a:p>
            <a:pPr lvl="0"/>
            <a:r>
              <a:rPr lang="en-US" dirty="0"/>
              <a:t>Plain yogurt</a:t>
            </a:r>
          </a:p>
          <a:p>
            <a:r>
              <a:rPr lang="en-US" dirty="0"/>
              <a:t>Corn tortillas</a:t>
            </a:r>
          </a:p>
          <a:p>
            <a:pPr marL="0" indent="0">
              <a:buNone/>
            </a:pPr>
            <a:endParaRPr lang="en-US" b="1" dirty="0" smtClean="0"/>
          </a:p>
          <a:p>
            <a:pPr marL="0" indent="0">
              <a:buNone/>
            </a:pPr>
            <a:r>
              <a:rPr lang="en-US" b="1" dirty="0" smtClean="0"/>
              <a:t>2.4.7 </a:t>
            </a:r>
            <a:r>
              <a:rPr lang="en-US" b="1" dirty="0"/>
              <a:t>Freezer Basics</a:t>
            </a:r>
            <a:endParaRPr lang="en-US" dirty="0"/>
          </a:p>
          <a:p>
            <a:pPr lvl="0"/>
            <a:r>
              <a:rPr lang="en-US" dirty="0"/>
              <a:t>Frozen fruit: blackberries, blueberries, peaches, strawberries</a:t>
            </a:r>
          </a:p>
          <a:p>
            <a:pPr lvl="0"/>
            <a:r>
              <a:rPr lang="en-US" dirty="0"/>
              <a:t>Frozen vegetables: broccoli, bell pepper and onion mix, corn, edamame, peas, spinach</a:t>
            </a:r>
            <a:br>
              <a:rPr lang="en-US" dirty="0"/>
            </a:br>
            <a:endParaRPr lang="en-US" dirty="0"/>
          </a:p>
          <a:p>
            <a:pPr marL="0" indent="0">
              <a:buNone/>
            </a:pPr>
            <a:r>
              <a:rPr lang="en-US" b="1" dirty="0"/>
              <a:t>2.4.8 Storage Produce</a:t>
            </a:r>
            <a:endParaRPr lang="en-US" dirty="0"/>
          </a:p>
          <a:p>
            <a:pPr lvl="0"/>
            <a:r>
              <a:rPr lang="en-US" dirty="0"/>
              <a:t>Garlic</a:t>
            </a:r>
          </a:p>
          <a:p>
            <a:pPr lvl="0"/>
            <a:r>
              <a:rPr lang="en-US" dirty="0"/>
              <a:t>Onions (red, yellow)</a:t>
            </a:r>
          </a:p>
          <a:p>
            <a:pPr lvl="0"/>
            <a:r>
              <a:rPr lang="en-US" dirty="0"/>
              <a:t>Potatoes</a:t>
            </a:r>
          </a:p>
          <a:p>
            <a:pPr lvl="0"/>
            <a:r>
              <a:rPr lang="en-US" dirty="0"/>
              <a:t>Dried fruit: raisins, apples, apricots</a:t>
            </a:r>
          </a:p>
          <a:p>
            <a:r>
              <a:rPr lang="en-US" dirty="0"/>
              <a:t>Nuts or seeds: almonds, peanuts, </a:t>
            </a:r>
            <a:r>
              <a:rPr lang="en-US" dirty="0" smtClean="0"/>
              <a:t>sunflower</a:t>
            </a:r>
            <a:endParaRPr lang="en-US" dirty="0"/>
          </a:p>
        </p:txBody>
      </p:sp>
    </p:spTree>
    <p:extLst>
      <p:ext uri="{BB962C8B-B14F-4D97-AF65-F5344CB8AC3E}">
        <p14:creationId xmlns:p14="http://schemas.microsoft.com/office/powerpoint/2010/main" xmlns="" val="3232564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Basic Cooking Skill</a:t>
            </a:r>
            <a:r>
              <a:rPr lang="en-US" dirty="0"/>
              <a:t/>
            </a:r>
            <a:br>
              <a:rPr lang="en-US" dirty="0"/>
            </a:br>
            <a:endParaRPr lang="en-US" dirty="0"/>
          </a:p>
        </p:txBody>
      </p:sp>
      <p:sp>
        <p:nvSpPr>
          <p:cNvPr id="3" name="Content Placeholder 2"/>
          <p:cNvSpPr>
            <a:spLocks noGrp="1"/>
          </p:cNvSpPr>
          <p:nvPr>
            <p:ph idx="1"/>
          </p:nvPr>
        </p:nvSpPr>
        <p:spPr>
          <a:xfrm>
            <a:off x="677334" y="1648497"/>
            <a:ext cx="8596668" cy="4392866"/>
          </a:xfrm>
        </p:spPr>
        <p:txBody>
          <a:bodyPr>
            <a:normAutofit lnSpcReduction="10000"/>
          </a:bodyPr>
          <a:lstStyle/>
          <a:p>
            <a:pPr marL="0" indent="0">
              <a:buNone/>
            </a:pPr>
            <a:r>
              <a:rPr lang="en-US" b="1" dirty="0"/>
              <a:t>2.5.1 Types of Cooking </a:t>
            </a:r>
            <a:endParaRPr lang="en-US" dirty="0"/>
          </a:p>
          <a:p>
            <a:pPr marL="0" indent="0">
              <a:buNone/>
            </a:pPr>
            <a:endParaRPr lang="en-US" b="1" dirty="0" smtClean="0"/>
          </a:p>
          <a:p>
            <a:pPr marL="0" indent="0">
              <a:buNone/>
            </a:pPr>
            <a:r>
              <a:rPr lang="en-US" b="1" dirty="0" smtClean="0"/>
              <a:t>2.5.1.1 </a:t>
            </a:r>
            <a:r>
              <a:rPr lang="en-US" b="1" dirty="0"/>
              <a:t>Dry Heat and Moist Heat Cooking</a:t>
            </a:r>
            <a:endParaRPr lang="en-US" dirty="0"/>
          </a:p>
          <a:p>
            <a:pPr marL="0" indent="0">
              <a:buNone/>
            </a:pPr>
            <a:endParaRPr lang="en-US" dirty="0" smtClean="0"/>
          </a:p>
          <a:p>
            <a:pPr marL="0" indent="0">
              <a:buNone/>
            </a:pPr>
            <a:r>
              <a:rPr lang="en-US" dirty="0" smtClean="0"/>
              <a:t>Cooking </a:t>
            </a:r>
            <a:r>
              <a:rPr lang="en-US" dirty="0"/>
              <a:t>methods in the culinary arts are divided into two categories</a:t>
            </a:r>
            <a:r>
              <a:rPr lang="en-US" dirty="0" smtClean="0"/>
              <a:t>:</a:t>
            </a:r>
          </a:p>
          <a:p>
            <a:pPr marL="0" indent="0">
              <a:buNone/>
            </a:pPr>
            <a:endParaRPr lang="en-US" dirty="0"/>
          </a:p>
          <a:p>
            <a:pPr lvl="0"/>
            <a:r>
              <a:rPr lang="en-US" dirty="0"/>
              <a:t>Dry heat cooking, such as roasting, broiling or sautéing.</a:t>
            </a:r>
          </a:p>
          <a:p>
            <a:pPr lvl="0"/>
            <a:r>
              <a:rPr lang="en-US" dirty="0"/>
              <a:t>Moist heat cooking, like braising, steaming or poaching.</a:t>
            </a:r>
          </a:p>
          <a:p>
            <a:pPr marL="0" indent="0">
              <a:buNone/>
            </a:pPr>
            <a:endParaRPr lang="en-US" dirty="0" smtClean="0"/>
          </a:p>
          <a:p>
            <a:pPr marL="0" indent="0">
              <a:buNone/>
            </a:pPr>
            <a:r>
              <a:rPr lang="en-US" dirty="0" smtClean="0"/>
              <a:t>Because </a:t>
            </a:r>
            <a:r>
              <a:rPr lang="en-US" dirty="0"/>
              <a:t>every cooking method uses either dry heat or moist heat (or sometimes both), classifying them this way ensures that every known method falls into one category or the other.</a:t>
            </a:r>
          </a:p>
          <a:p>
            <a:endParaRPr lang="en-US" dirty="0"/>
          </a:p>
        </p:txBody>
      </p:sp>
    </p:spTree>
    <p:extLst>
      <p:ext uri="{BB962C8B-B14F-4D97-AF65-F5344CB8AC3E}">
        <p14:creationId xmlns:p14="http://schemas.microsoft.com/office/powerpoint/2010/main" xmlns="" val="1519443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1217"/>
            <a:ext cx="8596668" cy="5320145"/>
          </a:xfrm>
        </p:spPr>
        <p:txBody>
          <a:bodyPr>
            <a:normAutofit/>
          </a:bodyPr>
          <a:lstStyle/>
          <a:p>
            <a:pPr marL="0" indent="0">
              <a:buNone/>
            </a:pPr>
            <a:r>
              <a:rPr lang="en-US" b="1" dirty="0"/>
              <a:t>2.5.1.2 "Dry" Oil and Other Fats</a:t>
            </a:r>
            <a:endParaRPr lang="en-US" dirty="0"/>
          </a:p>
          <a:p>
            <a:pPr marL="0" indent="0">
              <a:buNone/>
            </a:pPr>
            <a:r>
              <a:rPr lang="en-US" dirty="0"/>
              <a:t>It's worth noting that cooking methods involving fat, such as sautéing and deep-frying, are considered dry-heat methods.</a:t>
            </a:r>
          </a:p>
          <a:p>
            <a:pPr marL="0" indent="0">
              <a:buNone/>
            </a:pPr>
            <a:r>
              <a:rPr lang="en-US" dirty="0"/>
              <a:t>If this seems confusing, remember that oil and water don't mix, so while fat can take a liquid form, in many ways it's the opposite of water — hence "dry" heat</a:t>
            </a:r>
            <a:r>
              <a:rPr lang="en-US" dirty="0" smtClean="0"/>
              <a:t>.</a:t>
            </a:r>
          </a:p>
          <a:p>
            <a:endParaRPr lang="en-US" dirty="0"/>
          </a:p>
          <a:p>
            <a:pPr marL="0" indent="0">
              <a:buNone/>
            </a:pPr>
            <a:r>
              <a:rPr lang="en-US" b="1" dirty="0"/>
              <a:t>2.5.1.3 Choosing the Right Cooking Technique</a:t>
            </a:r>
            <a:endParaRPr lang="en-US" dirty="0"/>
          </a:p>
          <a:p>
            <a:pPr marL="0" indent="0">
              <a:buNone/>
            </a:pPr>
            <a:r>
              <a:rPr lang="en-US" dirty="0"/>
              <a:t>Using the appropriate cooking method for the type of food being prepared is a major part of the culinary arts. Tough cuts of meat like beef brisket or lamb shank need to be cooked slowly, at low heats, for a long time, and with plenty of moisture. Prepared properly, these cuts can be incredibly tender and delicious.</a:t>
            </a:r>
          </a:p>
          <a:p>
            <a:pPr marL="0" indent="0">
              <a:buNone/>
            </a:pPr>
            <a:r>
              <a:rPr lang="en-US" dirty="0"/>
              <a:t>On the other hand, dry-heat methods typically involve very high temperatures and short cooking times. A piece of brisket cooked in this way — on a grill, let's say — would be tough, chewy and largely inedible. Interestingly enough, a beef tenderloin steak cooked using a slow, moist-heat method such as braising would also turn out tough, chewy and inedible — albeit for different reasons.</a:t>
            </a:r>
          </a:p>
        </p:txBody>
      </p:sp>
    </p:spTree>
    <p:extLst>
      <p:ext uri="{BB962C8B-B14F-4D97-AF65-F5344CB8AC3E}">
        <p14:creationId xmlns:p14="http://schemas.microsoft.com/office/powerpoint/2010/main" xmlns="" val="2640616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Dry Heat Cooking</a:t>
            </a:r>
          </a:p>
        </p:txBody>
      </p:sp>
      <p:sp>
        <p:nvSpPr>
          <p:cNvPr id="3" name="Content Placeholder 2"/>
          <p:cNvSpPr>
            <a:spLocks noGrp="1"/>
          </p:cNvSpPr>
          <p:nvPr>
            <p:ph idx="1"/>
          </p:nvPr>
        </p:nvSpPr>
        <p:spPr>
          <a:xfrm>
            <a:off x="677334" y="1571223"/>
            <a:ext cx="8596668" cy="4470139"/>
          </a:xfrm>
        </p:spPr>
        <p:txBody>
          <a:bodyPr/>
          <a:lstStyle/>
          <a:p>
            <a:pPr marL="0" indent="0">
              <a:buNone/>
            </a:pPr>
            <a:r>
              <a:rPr lang="en-US" dirty="0"/>
              <a:t>Dry heat cooking refers to any cooking technique where the heat is transferred to the food item without using any moisture. Dry-heat cooking typically involves high heat, with temperatures of 300°F or hotter</a:t>
            </a:r>
            <a:r>
              <a:rPr lang="en-US" dirty="0" smtClean="0"/>
              <a:t>.</a:t>
            </a:r>
          </a:p>
          <a:p>
            <a:pPr marL="0" indent="0">
              <a:buNone/>
            </a:pPr>
            <a:endParaRPr lang="en-US" dirty="0"/>
          </a:p>
          <a:p>
            <a:pPr marL="0" indent="0">
              <a:buNone/>
            </a:pPr>
            <a:r>
              <a:rPr lang="en-US" dirty="0"/>
              <a:t>Baking or roasting in an oven is a dry heat method because it uses hot air to conduct the heat. Pan-searing a steak is considered dry-heat cooking because the heat transfer takes place through the hot metal of the pan. Note that the browning of food (including the process by which meat is browned, called the </a:t>
            </a:r>
            <a:r>
              <a:rPr lang="en-US" dirty="0" err="1"/>
              <a:t>Maillard</a:t>
            </a:r>
            <a:r>
              <a:rPr lang="en-US" dirty="0"/>
              <a:t> reaction) can only be achieved through dry-heat cooking. </a:t>
            </a:r>
          </a:p>
          <a:p>
            <a:endParaRPr lang="en-US" dirty="0"/>
          </a:p>
        </p:txBody>
      </p:sp>
    </p:spTree>
    <p:extLst>
      <p:ext uri="{BB962C8B-B14F-4D97-AF65-F5344CB8AC3E}">
        <p14:creationId xmlns:p14="http://schemas.microsoft.com/office/powerpoint/2010/main" xmlns="" val="3613656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78795"/>
            <a:ext cx="8596668" cy="5062568"/>
          </a:xfrm>
        </p:spPr>
        <p:txBody>
          <a:bodyPr/>
          <a:lstStyle/>
          <a:p>
            <a:pPr marL="0" indent="0">
              <a:buNone/>
            </a:pPr>
            <a:r>
              <a:rPr lang="en-US" dirty="0"/>
              <a:t>Examples of dry-heat methods include</a:t>
            </a:r>
            <a:r>
              <a:rPr lang="en-US" dirty="0" smtClean="0"/>
              <a:t>:</a:t>
            </a:r>
          </a:p>
          <a:p>
            <a:pPr marL="0" indent="0">
              <a:buNone/>
            </a:pPr>
            <a:endParaRPr lang="en-US" dirty="0"/>
          </a:p>
          <a:p>
            <a:pPr lvl="0"/>
            <a:r>
              <a:rPr lang="en-US" dirty="0"/>
              <a:t>Roasting &amp; Baking</a:t>
            </a:r>
          </a:p>
          <a:p>
            <a:pPr lvl="0"/>
            <a:r>
              <a:rPr lang="en-US" dirty="0"/>
              <a:t>Grilling &amp; Broiling</a:t>
            </a:r>
          </a:p>
          <a:p>
            <a:pPr lvl="0"/>
            <a:r>
              <a:rPr lang="en-US" dirty="0"/>
              <a:t>Sautéing &amp; Pan-Frying</a:t>
            </a:r>
          </a:p>
          <a:p>
            <a:pPr lvl="0"/>
            <a:r>
              <a:rPr lang="en-US" dirty="0" smtClean="0"/>
              <a:t>Deep-Frying</a:t>
            </a:r>
          </a:p>
          <a:p>
            <a:pPr lvl="0"/>
            <a:endParaRPr lang="en-US" dirty="0"/>
          </a:p>
          <a:p>
            <a:pPr marL="0" lvl="0" indent="0">
              <a:buNone/>
            </a:pPr>
            <a:endParaRPr lang="en-US" dirty="0"/>
          </a:p>
          <a:p>
            <a:pPr marL="0" indent="0">
              <a:buNone/>
            </a:pPr>
            <a:r>
              <a:rPr lang="en-US" b="1" i="1" dirty="0"/>
              <a:t>( Brown is Beautiful - Note that the browning of food, as when bread is toasted, can only be achieved through dry-heat cooking. This browning in turn leads to the development of complex flavors and aromas that can't be attained through moist-heat cooking techniques.)</a:t>
            </a:r>
            <a:endParaRPr lang="en-US" dirty="0"/>
          </a:p>
        </p:txBody>
      </p:sp>
    </p:spTree>
    <p:extLst>
      <p:ext uri="{BB962C8B-B14F-4D97-AF65-F5344CB8AC3E}">
        <p14:creationId xmlns:p14="http://schemas.microsoft.com/office/powerpoint/2010/main" xmlns="" val="28524483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824249"/>
            <a:ext cx="9046215" cy="5589430"/>
          </a:xfrm>
        </p:spPr>
        <p:txBody>
          <a:bodyPr>
            <a:normAutofit fontScale="92500" lnSpcReduction="20000"/>
          </a:bodyPr>
          <a:lstStyle/>
          <a:p>
            <a:r>
              <a:rPr lang="en-US" b="1" dirty="0"/>
              <a:t>2.5.2.1 Sautéing &amp; </a:t>
            </a:r>
            <a:r>
              <a:rPr lang="en-US" b="1" dirty="0" smtClean="0"/>
              <a:t>Pan-Frying</a:t>
            </a:r>
            <a:endParaRPr lang="en-US" dirty="0"/>
          </a:p>
          <a:p>
            <a:pPr marL="0" indent="0">
              <a:buNone/>
            </a:pPr>
            <a:r>
              <a:rPr lang="en-US" dirty="0"/>
              <a:t>Sautéing requires a very hot pan. When sautéing, it's important to heat the pan for a minute, then add a small amount of fat and let the fat get hot as well, before adding the food to the pan</a:t>
            </a:r>
            <a:r>
              <a:rPr lang="en-US" dirty="0" smtClean="0"/>
              <a:t>.</a:t>
            </a:r>
          </a:p>
          <a:p>
            <a:pPr marL="0" indent="0">
              <a:buNone/>
            </a:pPr>
            <a:endParaRPr lang="en-US" dirty="0"/>
          </a:p>
          <a:p>
            <a:pPr marL="0" indent="0">
              <a:buNone/>
            </a:pPr>
            <a:r>
              <a:rPr lang="en-US" dirty="0"/>
              <a:t>Another key is not overloading or crowding the pan. The pan must stay hot in order to achieve the desired browning of the food. Too much food in the pan dissipates the heat, causing the food to steam or boil rather than sauté</a:t>
            </a:r>
            <a:r>
              <a:rPr lang="en-US" dirty="0" smtClean="0"/>
              <a:t>.</a:t>
            </a:r>
          </a:p>
          <a:p>
            <a:pPr marL="0" indent="0">
              <a:buNone/>
            </a:pPr>
            <a:endParaRPr lang="en-US" dirty="0"/>
          </a:p>
          <a:p>
            <a:pPr marL="0" indent="0">
              <a:buNone/>
            </a:pPr>
            <a:r>
              <a:rPr lang="en-US" dirty="0"/>
              <a:t>One method for maintaining a hot pan and ensuring the food cooks evenly is through tossing or flipping the food in the pan — sauté actually means "jump" in French. Some sauté pans have sloped sides to facilitate this, but it's generally only done with smaller pieces of food, especially vegetables</a:t>
            </a:r>
            <a:r>
              <a:rPr lang="en-US" dirty="0" smtClean="0"/>
              <a:t>.</a:t>
            </a:r>
          </a:p>
          <a:p>
            <a:pPr marL="0" indent="0">
              <a:buNone/>
            </a:pPr>
            <a:endParaRPr lang="en-US" dirty="0"/>
          </a:p>
          <a:p>
            <a:pPr marL="0" indent="0">
              <a:buNone/>
            </a:pPr>
            <a:r>
              <a:rPr lang="en-US" dirty="0"/>
              <a:t>Pan-frying closely resembles sautéing, with the main difference being that pan-frying uses slightly more fats and slightly lower temperatures than sautéing</a:t>
            </a:r>
            <a:r>
              <a:rPr lang="en-US" dirty="0" smtClean="0"/>
              <a:t>.</a:t>
            </a:r>
          </a:p>
          <a:p>
            <a:pPr marL="0" indent="0">
              <a:buNone/>
            </a:pPr>
            <a:endParaRPr lang="en-US" dirty="0"/>
          </a:p>
          <a:p>
            <a:pPr marL="0" indent="0">
              <a:buNone/>
            </a:pPr>
            <a:r>
              <a:rPr lang="en-US" dirty="0"/>
              <a:t>This makes it a good method for cooking larger pieces of meat that would not have time to cook through because with sautéing, the food isn't in the pan for very long. For that reason, larger pieces of meat are often finished in the oven after the surface has been cooked to the desired degree. </a:t>
            </a:r>
          </a:p>
          <a:p>
            <a:endParaRPr lang="en-US" dirty="0"/>
          </a:p>
        </p:txBody>
      </p:sp>
    </p:spTree>
    <p:extLst>
      <p:ext uri="{BB962C8B-B14F-4D97-AF65-F5344CB8AC3E}">
        <p14:creationId xmlns:p14="http://schemas.microsoft.com/office/powerpoint/2010/main" xmlns="" val="149102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1" y="656822"/>
            <a:ext cx="9247031" cy="5885645"/>
          </a:xfrm>
        </p:spPr>
        <p:txBody>
          <a:bodyPr>
            <a:normAutofit/>
          </a:bodyPr>
          <a:lstStyle/>
          <a:p>
            <a:r>
              <a:rPr lang="en-US" b="1" dirty="0"/>
              <a:t>2.0.1.4 Learn classic bases &amp; sauces</a:t>
            </a:r>
            <a:endParaRPr lang="en-US" dirty="0"/>
          </a:p>
          <a:p>
            <a:pPr lvl="0"/>
            <a:r>
              <a:rPr lang="en-US" dirty="0"/>
              <a:t>Prepare Ducasse’s style stock, fumet, broth and jus</a:t>
            </a:r>
          </a:p>
          <a:p>
            <a:pPr lvl="0"/>
            <a:r>
              <a:rPr lang="en-US" dirty="0"/>
              <a:t>Acquire culinary bases: vegetable purees, soups, marinades, condiments</a:t>
            </a:r>
          </a:p>
          <a:p>
            <a:pPr lvl="0"/>
            <a:r>
              <a:rPr lang="en-US" dirty="0"/>
              <a:t>Prepare classic French sauces</a:t>
            </a:r>
          </a:p>
          <a:p>
            <a:pPr lvl="0"/>
            <a:r>
              <a:rPr lang="en-US" dirty="0"/>
              <a:t>Learn traditional Mediterranean and contemporary </a:t>
            </a:r>
            <a:r>
              <a:rPr lang="en-US" dirty="0" smtClean="0"/>
              <a:t>recipes</a:t>
            </a:r>
          </a:p>
          <a:p>
            <a:pPr lvl="0"/>
            <a:endParaRPr lang="en-US" dirty="0"/>
          </a:p>
          <a:p>
            <a:r>
              <a:rPr lang="en-US" b="1" dirty="0"/>
              <a:t>2.0.1.5 Learn fundamental cooking methods</a:t>
            </a:r>
            <a:endParaRPr lang="en-US" dirty="0"/>
          </a:p>
          <a:p>
            <a:pPr lvl="0"/>
            <a:r>
              <a:rPr lang="en-US" dirty="0"/>
              <a:t>Sautéing &amp; roasting</a:t>
            </a:r>
          </a:p>
          <a:p>
            <a:pPr lvl="0"/>
            <a:r>
              <a:rPr lang="en-US" dirty="0"/>
              <a:t>Poaching &amp; steaming</a:t>
            </a:r>
          </a:p>
          <a:p>
            <a:pPr lvl="0"/>
            <a:r>
              <a:rPr lang="en-US" dirty="0"/>
              <a:t>Braising &amp; confit</a:t>
            </a:r>
          </a:p>
          <a:p>
            <a:pPr lvl="0"/>
            <a:r>
              <a:rPr lang="en-US" dirty="0"/>
              <a:t>Grilling &amp; </a:t>
            </a:r>
            <a:r>
              <a:rPr lang="en-US" dirty="0" smtClean="0"/>
              <a:t>frying</a:t>
            </a:r>
          </a:p>
          <a:p>
            <a:pPr lvl="0"/>
            <a:endParaRPr lang="en-US" dirty="0"/>
          </a:p>
          <a:p>
            <a:endParaRPr lang="en-US" dirty="0"/>
          </a:p>
        </p:txBody>
      </p:sp>
    </p:spTree>
    <p:extLst>
      <p:ext uri="{BB962C8B-B14F-4D97-AF65-F5344CB8AC3E}">
        <p14:creationId xmlns:p14="http://schemas.microsoft.com/office/powerpoint/2010/main" xmlns="" val="2097835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normAutofit lnSpcReduction="10000"/>
          </a:bodyPr>
          <a:lstStyle/>
          <a:p>
            <a:r>
              <a:rPr lang="en-US" b="1" dirty="0"/>
              <a:t>2.5.2.2 Roasting &amp; Baking</a:t>
            </a:r>
            <a:endParaRPr lang="en-US" dirty="0"/>
          </a:p>
          <a:p>
            <a:pPr marL="0" indent="0">
              <a:buNone/>
            </a:pPr>
            <a:r>
              <a:rPr lang="en-US" dirty="0"/>
              <a:t>The words roasting and baking are largely synonymous in that they both describe a method of cooking an item by enveloping it in hot, dry air, generally inside an oven and at temperatures of at least 300°F (but often much hotter</a:t>
            </a:r>
            <a:r>
              <a:rPr lang="en-US" dirty="0" smtClean="0"/>
              <a:t>).</a:t>
            </a:r>
          </a:p>
          <a:p>
            <a:pPr marL="0" indent="0">
              <a:buNone/>
            </a:pPr>
            <a:endParaRPr lang="en-US" dirty="0"/>
          </a:p>
          <a:p>
            <a:pPr marL="0" indent="0">
              <a:buNone/>
            </a:pPr>
            <a:r>
              <a:rPr lang="en-US" dirty="0"/>
              <a:t>This technique cooks food fairly evenly since all of the food's surfaces are exposed to much the same degree. This differs from pan-searing, for instance, where the surface that touches the hot pan gets much hotter than the side that faces up. Roasting and baking both require that the food be cooked uncovered, so that it's the hot, dry air that delivers the heat, not steam from the food</a:t>
            </a:r>
            <a:r>
              <a:rPr lang="en-US" dirty="0" smtClean="0"/>
              <a:t>.</a:t>
            </a:r>
          </a:p>
          <a:p>
            <a:pPr marL="0" indent="0">
              <a:buNone/>
            </a:pPr>
            <a:endParaRPr lang="en-US" dirty="0"/>
          </a:p>
          <a:p>
            <a:pPr marL="0" indent="0">
              <a:buNone/>
            </a:pPr>
            <a:r>
              <a:rPr lang="en-US" dirty="0"/>
              <a:t>Despite these similarities, roasting and baking can mean slightly different things depending on who you ask. Some chefs use the word "baking" only when speaking of bread, pastry and other bakery items. Some may use the word "roasting" only when referring to meats, poultry and vegetables, but use the term "baking" for fish and other seafood. Yet another distinction can be made with respect to temperature, with "roasting" implying greater heat and thus faster and more pronounced browning.</a:t>
            </a:r>
          </a:p>
          <a:p>
            <a:endParaRPr lang="en-US" dirty="0"/>
          </a:p>
        </p:txBody>
      </p:sp>
    </p:spTree>
    <p:extLst>
      <p:ext uri="{BB962C8B-B14F-4D97-AF65-F5344CB8AC3E}">
        <p14:creationId xmlns:p14="http://schemas.microsoft.com/office/powerpoint/2010/main" xmlns="" val="3231584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7127"/>
            <a:ext cx="8596668" cy="5204235"/>
          </a:xfrm>
        </p:spPr>
        <p:txBody>
          <a:bodyPr>
            <a:normAutofit fontScale="92500" lnSpcReduction="10000"/>
          </a:bodyPr>
          <a:lstStyle/>
          <a:p>
            <a:r>
              <a:rPr lang="en-US" b="1" dirty="0"/>
              <a:t>2.5.2.3 Broiling &amp; Grilling</a:t>
            </a:r>
            <a:endParaRPr lang="en-US" dirty="0"/>
          </a:p>
          <a:p>
            <a:pPr marL="0" indent="0">
              <a:buNone/>
            </a:pPr>
            <a:r>
              <a:rPr lang="en-US" dirty="0"/>
              <a:t>Broiling is another dry-heat cooking method that relies on heat being conducted through the air</a:t>
            </a:r>
            <a:r>
              <a:rPr lang="en-US" dirty="0" smtClean="0"/>
              <a:t>.</a:t>
            </a:r>
          </a:p>
          <a:p>
            <a:pPr marL="0" indent="0">
              <a:buNone/>
            </a:pPr>
            <a:endParaRPr lang="en-US" dirty="0"/>
          </a:p>
          <a:p>
            <a:pPr marL="0" indent="0">
              <a:buNone/>
            </a:pPr>
            <a:r>
              <a:rPr lang="en-US" dirty="0"/>
              <a:t>Because air is a relatively poor conductor of heat, broiling and grilling require the food to be quite close to the heat source, which in this case is likely to be an open flame. Thus the surface of the food cooks very quickly, making this type of cooking ideal for poultry, fish and the </a:t>
            </a:r>
            <a:r>
              <a:rPr lang="en-US" dirty="0" err="1"/>
              <a:t>tenderest</a:t>
            </a:r>
            <a:r>
              <a:rPr lang="en-US" dirty="0"/>
              <a:t> cuts of meat. In fact, because of the extremely hot and dry nature of this cooking method, it is customary to marinate meats that will be broiled or grilled</a:t>
            </a:r>
            <a:r>
              <a:rPr lang="en-US" dirty="0" smtClean="0"/>
              <a:t>.</a:t>
            </a:r>
          </a:p>
          <a:p>
            <a:pPr marL="0" indent="0">
              <a:buNone/>
            </a:pPr>
            <a:endParaRPr lang="en-US" dirty="0"/>
          </a:p>
          <a:p>
            <a:pPr marL="0" indent="0">
              <a:buNone/>
            </a:pPr>
            <a:r>
              <a:rPr lang="en-US" dirty="0"/>
              <a:t>Incidentally, there is one significant distinction between broiling and grilling, which is that grilling involves heating the food from below, while broiling involves heating from above. In both cases, the food is typically turned once during cooking, and a grid or grate of some kind is used, which gives the food the distinctive grill-marks that are the hallmark of this cooking technique</a:t>
            </a:r>
            <a:r>
              <a:rPr lang="en-US" dirty="0" smtClean="0"/>
              <a:t>.</a:t>
            </a:r>
          </a:p>
          <a:p>
            <a:pPr marL="0" indent="0">
              <a:buNone/>
            </a:pPr>
            <a:endParaRPr lang="en-US" dirty="0"/>
          </a:p>
          <a:p>
            <a:pPr marL="0" indent="0">
              <a:buNone/>
            </a:pPr>
            <a:r>
              <a:rPr lang="en-US" dirty="0"/>
              <a:t>As with sautéing, it's critical to heat the broiler or grill before putting the food on it. </a:t>
            </a:r>
          </a:p>
          <a:p>
            <a:endParaRPr lang="en-US" dirty="0"/>
          </a:p>
        </p:txBody>
      </p:sp>
    </p:spTree>
    <p:extLst>
      <p:ext uri="{BB962C8B-B14F-4D97-AF65-F5344CB8AC3E}">
        <p14:creationId xmlns:p14="http://schemas.microsoft.com/office/powerpoint/2010/main" xmlns="" val="1688511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43189"/>
            <a:ext cx="8596668" cy="4998173"/>
          </a:xfrm>
        </p:spPr>
        <p:txBody>
          <a:bodyPr>
            <a:normAutofit fontScale="92500" lnSpcReduction="10000"/>
          </a:bodyPr>
          <a:lstStyle/>
          <a:p>
            <a:r>
              <a:rPr lang="en-US" b="1" dirty="0"/>
              <a:t>2.5.2.4 Deep-Frying</a:t>
            </a:r>
            <a:endParaRPr lang="en-US" dirty="0"/>
          </a:p>
          <a:p>
            <a:pPr marL="0" indent="0">
              <a:buNone/>
            </a:pPr>
            <a:r>
              <a:rPr lang="en-US" dirty="0"/>
              <a:t>Since deep-frying involves submerging the food in hot, liquid fat, it might take some time to get used to the idea that it's actually a form of dry-heat cooking. But if you've ever seen the violent reaction of hot oil to even a tiny drop of water, you know that oil and water are opposites that want nothing to do with each other. To avoid that, make sure anything you place into the hot fat is free from excess moisture. That might mean patting an item dry with a paper towel before frying it</a:t>
            </a:r>
            <a:r>
              <a:rPr lang="en-US" dirty="0" smtClean="0"/>
              <a:t>.</a:t>
            </a:r>
          </a:p>
          <a:p>
            <a:pPr marL="0" indent="0">
              <a:buNone/>
            </a:pPr>
            <a:endParaRPr lang="en-US" dirty="0"/>
          </a:p>
          <a:p>
            <a:pPr marL="0" indent="0">
              <a:buNone/>
            </a:pPr>
            <a:r>
              <a:rPr lang="en-US" dirty="0"/>
              <a:t>Deep-frying requires keeping the oil at temperatures between 325°F and 400°F. Hotter than that and the oil may start to smoke, and if it's any cooler, it starts to seep into the food and make it greasy. After cooking, deep-fried items should actually have very little oil on them, assuming they've been fried properly</a:t>
            </a:r>
            <a:r>
              <a:rPr lang="en-US" dirty="0" smtClean="0"/>
              <a:t>.</a:t>
            </a:r>
          </a:p>
          <a:p>
            <a:pPr marL="0" indent="0">
              <a:buNone/>
            </a:pPr>
            <a:endParaRPr lang="en-US" dirty="0"/>
          </a:p>
          <a:p>
            <a:pPr marL="0" indent="0">
              <a:buNone/>
            </a:pPr>
            <a:r>
              <a:rPr lang="en-US" dirty="0"/>
              <a:t>The key to keeping the oil hot is to fry items in small batches, as introducing too much food to the oil will cool it off. Another clue that deep-frying is in fact a form of dry-heat cooking is the attractive golden-brown color of foods cooked using this method. Foods are often coated in a simple batter to protect it and seal in its moisture.</a:t>
            </a:r>
          </a:p>
        </p:txBody>
      </p:sp>
    </p:spTree>
    <p:extLst>
      <p:ext uri="{BB962C8B-B14F-4D97-AF65-F5344CB8AC3E}">
        <p14:creationId xmlns:p14="http://schemas.microsoft.com/office/powerpoint/2010/main" xmlns="" val="2529096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2.5.3 Moist Heat Cooking</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Moist heat cooking methods include any techniques that involve cooking with moisture — whether it's steam, water, stock, wine or some other liquid. Cooking temperatures are much lower, anywhere from 140°F to a maximum of 212°F, because water doesn't get any hotter than that. </a:t>
            </a:r>
            <a:endParaRPr lang="en-US" dirty="0" smtClean="0"/>
          </a:p>
          <a:p>
            <a:pPr marL="0" indent="0">
              <a:buNone/>
            </a:pPr>
            <a:endParaRPr lang="en-US" dirty="0"/>
          </a:p>
          <a:p>
            <a:pPr marL="0" indent="0">
              <a:buNone/>
            </a:pPr>
            <a:r>
              <a:rPr lang="en-US" dirty="0"/>
              <a:t>Examples of moist-heat cooking methods include</a:t>
            </a:r>
            <a:r>
              <a:rPr lang="en-US" dirty="0" smtClean="0"/>
              <a:t>:</a:t>
            </a:r>
          </a:p>
          <a:p>
            <a:pPr marL="0" indent="0">
              <a:buNone/>
            </a:pPr>
            <a:endParaRPr lang="en-US" dirty="0"/>
          </a:p>
          <a:p>
            <a:pPr lvl="0"/>
            <a:r>
              <a:rPr lang="en-US" dirty="0"/>
              <a:t>Poaching, Simmering &amp; Boiling</a:t>
            </a:r>
          </a:p>
          <a:p>
            <a:pPr lvl="0"/>
            <a:r>
              <a:rPr lang="en-US" dirty="0"/>
              <a:t>Steaming</a:t>
            </a:r>
          </a:p>
          <a:p>
            <a:pPr lvl="0"/>
            <a:r>
              <a:rPr lang="en-US" dirty="0"/>
              <a:t>Braising &amp; Stewing</a:t>
            </a:r>
          </a:p>
          <a:p>
            <a:endParaRPr lang="en-US" dirty="0"/>
          </a:p>
        </p:txBody>
      </p:sp>
    </p:spTree>
    <p:extLst>
      <p:ext uri="{BB962C8B-B14F-4D97-AF65-F5344CB8AC3E}">
        <p14:creationId xmlns:p14="http://schemas.microsoft.com/office/powerpoint/2010/main" xmlns="" val="3680496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185" y="798490"/>
            <a:ext cx="9084852" cy="5679583"/>
          </a:xfrm>
        </p:spPr>
        <p:txBody>
          <a:bodyPr>
            <a:normAutofit fontScale="92500" lnSpcReduction="20000"/>
          </a:bodyPr>
          <a:lstStyle/>
          <a:p>
            <a:r>
              <a:rPr lang="en-US" b="1" dirty="0"/>
              <a:t>2.5.3.1 Braising &amp; Stewing</a:t>
            </a:r>
            <a:endParaRPr lang="en-US" dirty="0"/>
          </a:p>
          <a:p>
            <a:pPr marL="0" indent="0">
              <a:buNone/>
            </a:pPr>
            <a:r>
              <a:rPr lang="en-US" dirty="0"/>
              <a:t>With braising, the item to be cooked is first seared or sautéed, then partially covered with liquid and simmered slowly at a relatively low temperature</a:t>
            </a:r>
            <a:r>
              <a:rPr lang="en-US" dirty="0" smtClean="0"/>
              <a:t>.</a:t>
            </a:r>
          </a:p>
          <a:p>
            <a:pPr marL="0" indent="0">
              <a:buNone/>
            </a:pPr>
            <a:endParaRPr lang="en-US" dirty="0"/>
          </a:p>
          <a:p>
            <a:pPr marL="0" indent="0">
              <a:buNone/>
            </a:pPr>
            <a:r>
              <a:rPr lang="en-US" dirty="0"/>
              <a:t>Braising can be done on the stovetop, but it's best done in the oven so that the heat will fully surround the pot, causing the food to cook more evenly than if it were only heated from below</a:t>
            </a:r>
            <a:r>
              <a:rPr lang="en-US" dirty="0" smtClean="0"/>
              <a:t>.</a:t>
            </a:r>
          </a:p>
          <a:p>
            <a:pPr marL="0" indent="0">
              <a:buNone/>
            </a:pPr>
            <a:endParaRPr lang="en-US" dirty="0"/>
          </a:p>
          <a:p>
            <a:pPr marL="0" indent="0">
              <a:buNone/>
            </a:pPr>
            <a:r>
              <a:rPr lang="en-US" dirty="0"/>
              <a:t>Braising is a good technique for cooking tougher cuts of meat, such as those from older animals, or ones that naturally contain more connective tissues.</a:t>
            </a:r>
          </a:p>
          <a:p>
            <a:pPr marL="0" indent="0">
              <a:buNone/>
            </a:pPr>
            <a:r>
              <a:rPr lang="en-US" dirty="0"/>
              <a:t>These tissues are what can make these cuts of meat tough and chewy when improperly cooked. But the long, slow application of moist heat dissolves these tissues, with the result being a tender piece of meat</a:t>
            </a:r>
            <a:r>
              <a:rPr lang="en-US" dirty="0" smtClean="0"/>
              <a:t>.</a:t>
            </a:r>
          </a:p>
          <a:p>
            <a:pPr marL="0" indent="0">
              <a:buNone/>
            </a:pPr>
            <a:endParaRPr lang="en-US" dirty="0"/>
          </a:p>
          <a:p>
            <a:pPr marL="0" indent="0">
              <a:buNone/>
            </a:pPr>
            <a:r>
              <a:rPr lang="en-US" dirty="0"/>
              <a:t>What's more, as the connective tissues break down, they dissolve and form gelatin, which thickens the cooking liquid and gives it body and shine</a:t>
            </a:r>
            <a:r>
              <a:rPr lang="en-US" dirty="0" smtClean="0"/>
              <a:t>.</a:t>
            </a:r>
          </a:p>
          <a:p>
            <a:pPr marL="0" indent="0">
              <a:buNone/>
            </a:pPr>
            <a:endParaRPr lang="en-US" dirty="0"/>
          </a:p>
          <a:p>
            <a:pPr marL="0" indent="0">
              <a:buNone/>
            </a:pPr>
            <a:r>
              <a:rPr lang="en-US" dirty="0"/>
              <a:t>Meanwhile, braising causes the muscle fibers to absorb moisture from the cooking liquid and steam. That gives you a juicy piece of meat. Braising also melds flavors from the stock, vegetables and any herbs and seasonings.</a:t>
            </a:r>
          </a:p>
          <a:p>
            <a:endParaRPr lang="en-US" dirty="0"/>
          </a:p>
        </p:txBody>
      </p:sp>
    </p:spTree>
    <p:extLst>
      <p:ext uri="{BB962C8B-B14F-4D97-AF65-F5344CB8AC3E}">
        <p14:creationId xmlns:p14="http://schemas.microsoft.com/office/powerpoint/2010/main" xmlns="" val="1217831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9701"/>
            <a:ext cx="8596668" cy="5371661"/>
          </a:xfrm>
        </p:spPr>
        <p:txBody>
          <a:bodyPr/>
          <a:lstStyle/>
          <a:p>
            <a:r>
              <a:rPr lang="en-US" b="1" dirty="0"/>
              <a:t>2.5.3.2 Poaching, Simmering &amp; Boiling</a:t>
            </a:r>
            <a:endParaRPr lang="en-US" dirty="0"/>
          </a:p>
          <a:p>
            <a:pPr marL="0" indent="0">
              <a:buNone/>
            </a:pPr>
            <a:r>
              <a:rPr lang="en-US" dirty="0"/>
              <a:t>Poaching, simmering, and boiling are really three different stages of the same cooking method. Each of these methods describes cooking food by submerging it in hot water (or another water like liquid like stock</a:t>
            </a:r>
            <a:r>
              <a:rPr lang="en-US" dirty="0" smtClean="0"/>
              <a:t>).</a:t>
            </a:r>
          </a:p>
          <a:p>
            <a:pPr marL="0" indent="0">
              <a:buNone/>
            </a:pPr>
            <a:endParaRPr lang="en-US" dirty="0"/>
          </a:p>
          <a:p>
            <a:pPr marL="0" indent="0">
              <a:buNone/>
            </a:pPr>
            <a:r>
              <a:rPr lang="en-US" dirty="0"/>
              <a:t>What defines each one is an approximate range of temperatures, which can be identified by observing how the water (or other cooking liquid) behaves</a:t>
            </a:r>
            <a:r>
              <a:rPr lang="en-US" dirty="0" smtClean="0"/>
              <a:t>.</a:t>
            </a:r>
          </a:p>
          <a:p>
            <a:pPr marL="0" indent="0">
              <a:buNone/>
            </a:pPr>
            <a:endParaRPr lang="en-US" dirty="0"/>
          </a:p>
          <a:p>
            <a:r>
              <a:rPr lang="en-US" b="1" dirty="0"/>
              <a:t>2.5.3.3 Boiling, Simmering and Poaching characteristics:</a:t>
            </a:r>
            <a:endParaRPr lang="en-US" dirty="0"/>
          </a:p>
          <a:p>
            <a:pPr lvl="1">
              <a:buFont typeface="Wingdings" pitchFamily="2" charset="2"/>
              <a:buChar char="q"/>
            </a:pPr>
            <a:r>
              <a:rPr lang="en-US" dirty="0"/>
              <a:t>Poaching refers to cooking food in liquid that has a temperature ranging from 140°F to 180°F. Poaching is typically reserved for cooking very delicate items like eggs and fish. At poaching temperatures, the liquid won't be bubbling at all, though small bubbles may form at the bottom of the pot.</a:t>
            </a:r>
          </a:p>
          <a:p>
            <a:endParaRPr lang="en-US" dirty="0"/>
          </a:p>
        </p:txBody>
      </p:sp>
    </p:spTree>
    <p:extLst>
      <p:ext uri="{BB962C8B-B14F-4D97-AF65-F5344CB8AC3E}">
        <p14:creationId xmlns:p14="http://schemas.microsoft.com/office/powerpoint/2010/main" xmlns="" val="2134193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34097"/>
            <a:ext cx="8596668" cy="5307266"/>
          </a:xfrm>
        </p:spPr>
        <p:txBody>
          <a:bodyPr/>
          <a:lstStyle/>
          <a:p>
            <a:pPr lvl="1">
              <a:buFont typeface="Wingdings" pitchFamily="2" charset="2"/>
              <a:buChar char="q"/>
            </a:pPr>
            <a:r>
              <a:rPr lang="en-US" dirty="0"/>
              <a:t>Simmering is distinguished by cooking temperatures that are a bit hotter than with poaching — from 180°F to 205°F. Here we will see bubbles forming and gently rising to the surface of the water, but the water is not yet at a full rolling </a:t>
            </a:r>
            <a:r>
              <a:rPr lang="en-US" dirty="0" smtClean="0"/>
              <a:t>boil. Because </a:t>
            </a:r>
            <a:r>
              <a:rPr lang="en-US" dirty="0"/>
              <a:t>it surrounds the food in water that stays at a fairly constant temperature, food that is simmered cooks very evenly. It's the standard method for preparing stocks and soups, starchy items such as potatoes or pastas, and many others. One of the downsides to simmering is that vitamins and other nutrients can be leached out of the food and into the cooking liquid</a:t>
            </a:r>
            <a:r>
              <a:rPr lang="en-US" dirty="0" smtClean="0"/>
              <a:t>.</a:t>
            </a:r>
          </a:p>
          <a:p>
            <a:pPr lvl="1">
              <a:buFont typeface="Wingdings" pitchFamily="2" charset="2"/>
              <a:buChar char="q"/>
            </a:pPr>
            <a:endParaRPr lang="en-US" dirty="0"/>
          </a:p>
          <a:p>
            <a:pPr lvl="1">
              <a:buFont typeface="Wingdings" pitchFamily="2" charset="2"/>
              <a:buChar char="q"/>
            </a:pPr>
            <a:r>
              <a:rPr lang="en-US" dirty="0"/>
              <a:t>Boiling is the hottest of these three stages, where the water reaches its highest possible temperature of 212°F. It's actually the method that is least likely to be used in cooking. That's because the violent agitation caused by churning bubbles characteristic of a rolling boil will often damage the </a:t>
            </a:r>
            <a:r>
              <a:rPr lang="en-US" dirty="0" smtClean="0"/>
              <a:t>food. Boiling </a:t>
            </a:r>
            <a:r>
              <a:rPr lang="en-US" dirty="0"/>
              <a:t>would be a bad choice for cooking an egg outside its shell, as when preparing poached eggs, because the agitation would basically destroy the egg. The same holds true for pastas and delicate fish.</a:t>
            </a:r>
          </a:p>
          <a:p>
            <a:endParaRPr lang="en-US" dirty="0"/>
          </a:p>
        </p:txBody>
      </p:sp>
    </p:spTree>
    <p:extLst>
      <p:ext uri="{BB962C8B-B14F-4D97-AF65-F5344CB8AC3E}">
        <p14:creationId xmlns:p14="http://schemas.microsoft.com/office/powerpoint/2010/main" xmlns="" val="613633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lstStyle/>
          <a:p>
            <a:r>
              <a:rPr lang="en-US" b="1" dirty="0"/>
              <a:t>2.5.3.4 Steaming</a:t>
            </a:r>
            <a:endParaRPr lang="en-US" dirty="0"/>
          </a:p>
          <a:p>
            <a:pPr marL="0" indent="0">
              <a:buNone/>
            </a:pPr>
            <a:r>
              <a:rPr lang="en-US" dirty="0"/>
              <a:t>Once water is heated past the 212°F mark, it stops being water and turns into steam. As far as physical agitation goes, steaming is very gentle, making it ideal for cooking seafood and other delicate items. It also has the advantage of cooking quickly while avoiding the loss of nutrients through leaching</a:t>
            </a:r>
            <a:r>
              <a:rPr lang="en-US" dirty="0" smtClean="0"/>
              <a:t>.</a:t>
            </a:r>
          </a:p>
          <a:p>
            <a:pPr marL="0" indent="0">
              <a:buNone/>
            </a:pPr>
            <a:endParaRPr lang="en-US" dirty="0"/>
          </a:p>
          <a:p>
            <a:pPr marL="0" indent="0">
              <a:buNone/>
            </a:pPr>
            <a:r>
              <a:rPr lang="en-US" dirty="0"/>
              <a:t>Interestingly, steam's maximum temperature is also 212°F, just like water. But unlike water, steam can be forced to exceed this natural temperature limit by pressurizing it. The higher the pressure, the hotter the steam becomes. Cooking with pressurized steam requires specialized equipment, though, so it's not something that a home cook would typically use.</a:t>
            </a:r>
          </a:p>
          <a:p>
            <a:endParaRPr lang="en-US" dirty="0"/>
          </a:p>
        </p:txBody>
      </p:sp>
    </p:spTree>
    <p:extLst>
      <p:ext uri="{BB962C8B-B14F-4D97-AF65-F5344CB8AC3E}">
        <p14:creationId xmlns:p14="http://schemas.microsoft.com/office/powerpoint/2010/main" xmlns="" val="12143102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Cuts of Meat Diagrams</a:t>
            </a:r>
          </a:p>
        </p:txBody>
      </p:sp>
      <p:sp>
        <p:nvSpPr>
          <p:cNvPr id="3" name="Content Placeholder 2"/>
          <p:cNvSpPr>
            <a:spLocks noGrp="1"/>
          </p:cNvSpPr>
          <p:nvPr>
            <p:ph idx="1"/>
          </p:nvPr>
        </p:nvSpPr>
        <p:spPr/>
        <p:txBody>
          <a:bodyPr/>
          <a:lstStyle/>
          <a:p>
            <a:pPr marL="0" indent="0">
              <a:buNone/>
            </a:pPr>
            <a:r>
              <a:rPr lang="en-US" dirty="0"/>
              <a:t>These diagrams show the basic cuts of meat.</a:t>
            </a:r>
          </a:p>
          <a:p>
            <a:endParaRPr lang="en-US" dirty="0" smtClean="0"/>
          </a:p>
          <a:p>
            <a:r>
              <a:rPr lang="en-US" dirty="0" smtClean="0"/>
              <a:t>2.6.1 </a:t>
            </a:r>
            <a:r>
              <a:rPr lang="en-US" dirty="0"/>
              <a:t>Cuts of Beef</a:t>
            </a:r>
          </a:p>
          <a:p>
            <a:r>
              <a:rPr lang="en-US" dirty="0"/>
              <a:t>2.6.2 Cuts of Pork</a:t>
            </a:r>
          </a:p>
          <a:p>
            <a:r>
              <a:rPr lang="en-US" dirty="0"/>
              <a:t>2.6.3 Cuts of Lamb</a:t>
            </a:r>
          </a:p>
          <a:p>
            <a:endParaRPr lang="en-US" dirty="0"/>
          </a:p>
        </p:txBody>
      </p:sp>
    </p:spTree>
    <p:extLst>
      <p:ext uri="{BB962C8B-B14F-4D97-AF65-F5344CB8AC3E}">
        <p14:creationId xmlns:p14="http://schemas.microsoft.com/office/powerpoint/2010/main" xmlns="" val="2426145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2.6.1 Cuts of Beef</a:t>
            </a:r>
          </a:p>
        </p:txBody>
      </p:sp>
      <p:sp>
        <p:nvSpPr>
          <p:cNvPr id="3" name="Content Placeholder 2"/>
          <p:cNvSpPr>
            <a:spLocks noGrp="1"/>
          </p:cNvSpPr>
          <p:nvPr>
            <p:ph idx="1"/>
          </p:nvPr>
        </p:nvSpPr>
        <p:spPr>
          <a:xfrm>
            <a:off x="677334" y="1571223"/>
            <a:ext cx="8596668" cy="4470139"/>
          </a:xfrm>
        </p:spPr>
        <p:txBody>
          <a:bodyPr/>
          <a:lstStyle/>
          <a:p>
            <a:pPr marL="0" indent="0">
              <a:buNone/>
            </a:pPr>
            <a:r>
              <a:rPr lang="en-US" dirty="0"/>
              <a:t>Beef is divided into large sections called primal cuts. These </a:t>
            </a:r>
            <a:r>
              <a:rPr lang="en-US" dirty="0" err="1"/>
              <a:t>primals</a:t>
            </a:r>
            <a:r>
              <a:rPr lang="en-US" dirty="0"/>
              <a:t> are then broken down further (or fabricated) into individual steaks and other retail cuts. The most tender cuts of beef, like the rib and tenderloin, are the ones furthest from the horn and the hoof. By contrast, the neck and leg muscles are worked the most, which makes </a:t>
            </a:r>
            <a:r>
              <a:rPr lang="en-US" dirty="0" smtClean="0"/>
              <a:t>them </a:t>
            </a:r>
            <a:r>
              <a:rPr lang="en-US" dirty="0"/>
              <a:t>tougher. </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559463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2733"/>
            <a:ext cx="8596668" cy="5268630"/>
          </a:xfrm>
        </p:spPr>
        <p:txBody>
          <a:bodyPr>
            <a:normAutofit/>
          </a:bodyPr>
          <a:lstStyle/>
          <a:p>
            <a:r>
              <a:rPr lang="en-US" b="1" dirty="0"/>
              <a:t>2.0.1.6 Learn French pastry arts fundamental techniques</a:t>
            </a:r>
            <a:endParaRPr lang="en-US" dirty="0"/>
          </a:p>
          <a:p>
            <a:pPr lvl="0"/>
            <a:r>
              <a:rPr lang="en-US" dirty="0"/>
              <a:t>Use professional equipment and tools</a:t>
            </a:r>
          </a:p>
          <a:p>
            <a:pPr lvl="0"/>
            <a:r>
              <a:rPr lang="en-US" dirty="0"/>
              <a:t>Prepare essential dough and creams</a:t>
            </a:r>
          </a:p>
          <a:p>
            <a:pPr lvl="0"/>
            <a:r>
              <a:rPr lang="en-US" dirty="0"/>
              <a:t>Bake, decorate and plate desserts</a:t>
            </a:r>
          </a:p>
          <a:p>
            <a:pPr lvl="0"/>
            <a:r>
              <a:rPr lang="en-US" dirty="0"/>
              <a:t>Make classic French </a:t>
            </a:r>
            <a:r>
              <a:rPr lang="en-US" dirty="0" smtClean="0"/>
              <a:t>pastries</a:t>
            </a:r>
          </a:p>
          <a:p>
            <a:pPr lvl="0"/>
            <a:endParaRPr lang="en-US" dirty="0"/>
          </a:p>
          <a:p>
            <a:r>
              <a:rPr lang="en-US" b="1" dirty="0"/>
              <a:t>2.0.1.7 Plate and serve final food preparations</a:t>
            </a:r>
            <a:endParaRPr lang="en-US" dirty="0"/>
          </a:p>
          <a:p>
            <a:pPr lvl="0"/>
            <a:r>
              <a:rPr lang="en-US" dirty="0"/>
              <a:t>Taste, analyze and adjust culinary production</a:t>
            </a:r>
          </a:p>
          <a:p>
            <a:pPr lvl="0"/>
            <a:r>
              <a:rPr lang="en-US" dirty="0"/>
              <a:t>Select proper serving equipment</a:t>
            </a:r>
          </a:p>
          <a:p>
            <a:pPr lvl="0"/>
            <a:r>
              <a:rPr lang="en-US" dirty="0"/>
              <a:t>Plate dishes according to chef instructions</a:t>
            </a:r>
          </a:p>
          <a:p>
            <a:pPr lvl="0"/>
            <a:r>
              <a:rPr lang="en-US" dirty="0"/>
              <a:t>Apply modern presentation techniques</a:t>
            </a:r>
          </a:p>
          <a:p>
            <a:endParaRPr lang="en-US" dirty="0"/>
          </a:p>
        </p:txBody>
      </p:sp>
    </p:spTree>
    <p:extLst>
      <p:ext uri="{BB962C8B-B14F-4D97-AF65-F5344CB8AC3E}">
        <p14:creationId xmlns:p14="http://schemas.microsoft.com/office/powerpoint/2010/main" xmlns="" val="3324842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40159"/>
            <a:ext cx="8596668" cy="5101204"/>
          </a:xfrm>
        </p:spPr>
        <p:txBody>
          <a:bodyPr/>
          <a:lstStyle/>
          <a:p>
            <a:pPr marL="0" indent="0">
              <a:buNone/>
            </a:pPr>
            <a:r>
              <a:rPr lang="en-US" dirty="0"/>
              <a:t>Below is the basic beef primal cut:</a:t>
            </a:r>
          </a:p>
          <a:p>
            <a:pPr marL="0" indent="0">
              <a:buNone/>
            </a:pPr>
            <a:endParaRPr lang="en-US" dirty="0" smtClean="0"/>
          </a:p>
          <a:p>
            <a:pPr marL="0" indent="0">
              <a:buNone/>
            </a:pPr>
            <a:endParaRPr lang="en-US" dirty="0"/>
          </a:p>
        </p:txBody>
      </p:sp>
      <p:sp>
        <p:nvSpPr>
          <p:cNvPr id="5" name="AutoShape 2" descr="Cuts of beef ch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8410" y="1572615"/>
            <a:ext cx="8078318" cy="48217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07477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2.6.2 Cuts of Pork</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If anything, pork is even more bewildering than beef. Pork primal cuts have all kinds of peculiar names, like the Boston butt, which is nowhere near the butt, and the picnic shoulder, which you would never bring to a picnic. </a:t>
            </a:r>
          </a:p>
          <a:p>
            <a:endParaRPr lang="en-US" dirty="0"/>
          </a:p>
        </p:txBody>
      </p:sp>
    </p:spTree>
    <p:extLst>
      <p:ext uri="{BB962C8B-B14F-4D97-AF65-F5344CB8AC3E}">
        <p14:creationId xmlns:p14="http://schemas.microsoft.com/office/powerpoint/2010/main" xmlns="" val="15826182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2733"/>
            <a:ext cx="8596668" cy="5268630"/>
          </a:xfrm>
        </p:spPr>
        <p:txBody>
          <a:bodyPr/>
          <a:lstStyle/>
          <a:p>
            <a:pPr marL="0" indent="0">
              <a:buNone/>
            </a:pPr>
            <a:r>
              <a:rPr lang="en-US" dirty="0"/>
              <a:t>Below is the basic pork primal cut:</a:t>
            </a:r>
          </a:p>
        </p:txBody>
      </p:sp>
      <p:sp>
        <p:nvSpPr>
          <p:cNvPr id="5" name="AutoShape 2" descr="https://fthmb.tqn.com/EkG5f_YnggYlByWaAh4vl53P8PQ=/960x0/filters:no_upscale()/about/2000px-Pork_Cuts-56a20f2c3df78cf77271809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3843" y="1216583"/>
            <a:ext cx="91440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627798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2.6.3 Cuts of </a:t>
            </a:r>
            <a:r>
              <a:rPr lang="en-US" b="1" dirty="0" smtClean="0"/>
              <a:t>Lamb</a:t>
            </a:r>
            <a:endParaRPr lang="en-US" dirty="0"/>
          </a:p>
        </p:txBody>
      </p:sp>
      <p:sp>
        <p:nvSpPr>
          <p:cNvPr id="3" name="Content Placeholder 2"/>
          <p:cNvSpPr>
            <a:spLocks noGrp="1"/>
          </p:cNvSpPr>
          <p:nvPr>
            <p:ph idx="1"/>
          </p:nvPr>
        </p:nvSpPr>
        <p:spPr/>
        <p:txBody>
          <a:bodyPr/>
          <a:lstStyle/>
          <a:p>
            <a:pPr marL="0" indent="0">
              <a:buNone/>
            </a:pPr>
            <a:r>
              <a:rPr lang="en-US" dirty="0"/>
              <a:t>Unlike beef, which is divided into sides before being broken down into its basic primal cuts, and pork, which is butchered into its primal cuts straightaway, lamb is first divided into front and rear sections called the </a:t>
            </a:r>
            <a:r>
              <a:rPr lang="en-US" dirty="0" err="1"/>
              <a:t>foresaddle</a:t>
            </a:r>
            <a:r>
              <a:rPr lang="en-US" dirty="0"/>
              <a:t> and </a:t>
            </a:r>
            <a:r>
              <a:rPr lang="en-US" dirty="0" err="1"/>
              <a:t>hindsaddle</a:t>
            </a:r>
            <a:r>
              <a:rPr lang="en-US" dirty="0"/>
              <a:t>. From there it is then fabricated into the basic lamb primal cuts as per </a:t>
            </a:r>
            <a:r>
              <a:rPr lang="en-US" dirty="0" smtClean="0"/>
              <a:t>the image</a:t>
            </a:r>
            <a:r>
              <a:rPr lang="en-US" dirty="0"/>
              <a:t> </a:t>
            </a:r>
            <a:r>
              <a:rPr lang="en-US" dirty="0" smtClean="0"/>
              <a:t>in the next page.</a:t>
            </a:r>
            <a:endParaRPr lang="en-US" dirty="0"/>
          </a:p>
          <a:p>
            <a:endParaRPr lang="en-US" dirty="0"/>
          </a:p>
        </p:txBody>
      </p:sp>
    </p:spTree>
    <p:extLst>
      <p:ext uri="{BB962C8B-B14F-4D97-AF65-F5344CB8AC3E}">
        <p14:creationId xmlns:p14="http://schemas.microsoft.com/office/powerpoint/2010/main" xmlns="" val="3848936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0007"/>
            <a:ext cx="8596668" cy="5191356"/>
          </a:xfrm>
        </p:spPr>
        <p:txBody>
          <a:bodyPr/>
          <a:lstStyle/>
          <a:p>
            <a:pPr marL="0" indent="0">
              <a:buNone/>
            </a:pPr>
            <a:r>
              <a:rPr lang="en-US" dirty="0"/>
              <a:t>Below is the </a:t>
            </a:r>
            <a:r>
              <a:rPr lang="en-US" dirty="0" smtClean="0"/>
              <a:t>basic lamb </a:t>
            </a:r>
            <a:r>
              <a:rPr lang="en-US" dirty="0"/>
              <a:t>primal cut:</a:t>
            </a:r>
          </a:p>
          <a:p>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52788" y="1376374"/>
            <a:ext cx="6319235" cy="47789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100942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2.7 Stocks, Sauces, and Soups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2.7.1 Stock</a:t>
            </a:r>
          </a:p>
          <a:p>
            <a:pPr marL="0" indent="0">
              <a:buNone/>
            </a:pPr>
            <a:endParaRPr lang="en-US" dirty="0"/>
          </a:p>
          <a:p>
            <a:pPr marL="0" indent="0">
              <a:buNone/>
            </a:pPr>
            <a:r>
              <a:rPr lang="en-US" dirty="0"/>
              <a:t>Stock is a flavorful liquid made by gently simmering bones or vegetables in a liquid to extract their flavor, aroma, color, body, and nutritive value. When bones, vegetables, flavorings, and aromatic ingredients are combined in the proper ratio and simmered for an adequate amount of time, the stock develops a characteristic that is peculiar to a stock type.</a:t>
            </a:r>
          </a:p>
          <a:p>
            <a:endParaRPr lang="en-US" dirty="0"/>
          </a:p>
        </p:txBody>
      </p:sp>
    </p:spTree>
    <p:extLst>
      <p:ext uri="{BB962C8B-B14F-4D97-AF65-F5344CB8AC3E}">
        <p14:creationId xmlns:p14="http://schemas.microsoft.com/office/powerpoint/2010/main" xmlns="" val="38846150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62885"/>
            <a:ext cx="8596668" cy="5178477"/>
          </a:xfrm>
        </p:spPr>
        <p:txBody>
          <a:bodyPr>
            <a:normAutofit/>
          </a:bodyPr>
          <a:lstStyle/>
          <a:p>
            <a:pPr marL="0" indent="0">
              <a:buNone/>
            </a:pPr>
            <a:r>
              <a:rPr lang="en-US" b="1" dirty="0"/>
              <a:t>2.7.1.1 three major uses for stock</a:t>
            </a:r>
            <a:endParaRPr lang="en-US" dirty="0"/>
          </a:p>
          <a:p>
            <a:pPr lvl="0"/>
            <a:r>
              <a:rPr lang="en-US" dirty="0"/>
              <a:t>as base for sauces and soups</a:t>
            </a:r>
          </a:p>
          <a:p>
            <a:pPr lvl="0"/>
            <a:r>
              <a:rPr lang="en-US" dirty="0"/>
              <a:t>as base for stews and braises</a:t>
            </a:r>
          </a:p>
          <a:p>
            <a:pPr lvl="0"/>
            <a:r>
              <a:rPr lang="en-US" dirty="0"/>
              <a:t>as a cooking medium for vegetables and </a:t>
            </a:r>
            <a:r>
              <a:rPr lang="en-US" dirty="0" smtClean="0"/>
              <a:t>grains</a:t>
            </a:r>
          </a:p>
          <a:p>
            <a:pPr lvl="0"/>
            <a:endParaRPr lang="en-US" dirty="0"/>
          </a:p>
          <a:p>
            <a:pPr marL="0" indent="0">
              <a:buNone/>
            </a:pPr>
            <a:r>
              <a:rPr lang="en-US" b="1" dirty="0"/>
              <a:t>2.7.1.2 Contains four essential parts: a major flavoring ingredient, liquid, aromatics, and mirepoix.</a:t>
            </a:r>
            <a:endParaRPr lang="en-US" dirty="0"/>
          </a:p>
          <a:p>
            <a:pPr lvl="0"/>
            <a:r>
              <a:rPr lang="en-US" dirty="0"/>
              <a:t>The major flavoring ingredient consists of bones and trimmings for meat and fish stocks and vegetables for vegetable stock.</a:t>
            </a:r>
          </a:p>
          <a:p>
            <a:pPr lvl="0"/>
            <a:r>
              <a:rPr lang="en-US" dirty="0"/>
              <a:t>The liquid most often used in making stock is water.</a:t>
            </a:r>
          </a:p>
          <a:p>
            <a:pPr lvl="0"/>
            <a:r>
              <a:rPr lang="en-US" dirty="0"/>
              <a:t>Aromatics are herbs, spices, and flavorings that create a savory smell; these include sachet </a:t>
            </a:r>
            <a:r>
              <a:rPr lang="en-US" dirty="0" err="1"/>
              <a:t>d'épices</a:t>
            </a:r>
            <a:r>
              <a:rPr lang="en-US" dirty="0"/>
              <a:t> or bouquet </a:t>
            </a:r>
            <a:r>
              <a:rPr lang="en-US" dirty="0" err="1"/>
              <a:t>garni</a:t>
            </a:r>
            <a:r>
              <a:rPr lang="en-US" dirty="0"/>
              <a:t>.</a:t>
            </a:r>
          </a:p>
          <a:p>
            <a:pPr lvl="0"/>
            <a:r>
              <a:rPr lang="en-US" dirty="0"/>
              <a:t>Mirepoix is a mixture of coarsely chopped onions, carrots, and celery that is used to flavor stocks, soups, and stews</a:t>
            </a:r>
            <a:r>
              <a:rPr lang="en-US" dirty="0" smtClean="0"/>
              <a:t>.</a:t>
            </a:r>
            <a:endParaRPr lang="en-US" dirty="0"/>
          </a:p>
        </p:txBody>
      </p:sp>
    </p:spTree>
    <p:extLst>
      <p:ext uri="{BB962C8B-B14F-4D97-AF65-F5344CB8AC3E}">
        <p14:creationId xmlns:p14="http://schemas.microsoft.com/office/powerpoint/2010/main" xmlns="" val="856704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33341"/>
            <a:ext cx="8596668" cy="4908021"/>
          </a:xfrm>
        </p:spPr>
        <p:txBody>
          <a:bodyPr/>
          <a:lstStyle/>
          <a:p>
            <a:pPr marL="0" indent="0">
              <a:buNone/>
            </a:pPr>
            <a:r>
              <a:rPr lang="en-US" b="1" dirty="0"/>
              <a:t>2.7.1.3 Types of stock:</a:t>
            </a:r>
            <a:endParaRPr lang="en-US" dirty="0"/>
          </a:p>
          <a:p>
            <a:pPr lvl="0"/>
            <a:r>
              <a:rPr lang="en-US" dirty="0"/>
              <a:t>White stock: A clear, pale liquid made by simmering poultry, beef, or fish bones.</a:t>
            </a:r>
          </a:p>
          <a:p>
            <a:pPr lvl="0"/>
            <a:r>
              <a:rPr lang="en-US" dirty="0"/>
              <a:t>Brown stock: An amber liquid made by first browning/roasting poultry, beef, veal, or game bones.</a:t>
            </a:r>
          </a:p>
          <a:p>
            <a:pPr lvl="0"/>
            <a:r>
              <a:rPr lang="en-US" dirty="0"/>
              <a:t>Fumet: A highly flavored stock made with fish bones.</a:t>
            </a:r>
          </a:p>
          <a:p>
            <a:pPr lvl="0"/>
            <a:r>
              <a:rPr lang="en-US" dirty="0"/>
              <a:t>Court bouillon: An aromatic vegetable broth.</a:t>
            </a:r>
          </a:p>
          <a:p>
            <a:pPr lvl="0"/>
            <a:r>
              <a:rPr lang="en-US" dirty="0"/>
              <a:t>Glace: A reduced stock with a jelly-like consistency, made from brown stock, chicken stock, or fish stock.</a:t>
            </a:r>
          </a:p>
          <a:p>
            <a:pPr lvl="0"/>
            <a:r>
              <a:rPr lang="en-US" dirty="0"/>
              <a:t>Remouillage: A weak stock made from bones that have already been used in another preparation. It is sometimes used to replace water as the liquid used in a stock.</a:t>
            </a:r>
          </a:p>
          <a:p>
            <a:r>
              <a:rPr lang="en-US" dirty="0"/>
              <a:t>Bouillon: The liquid that results from simmering meats or vegetables; also referred to as broth.</a:t>
            </a:r>
          </a:p>
          <a:p>
            <a:endParaRPr lang="en-US" dirty="0"/>
          </a:p>
        </p:txBody>
      </p:sp>
    </p:spTree>
    <p:extLst>
      <p:ext uri="{BB962C8B-B14F-4D97-AF65-F5344CB8AC3E}">
        <p14:creationId xmlns:p14="http://schemas.microsoft.com/office/powerpoint/2010/main" xmlns="" val="35978073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82581"/>
            <a:ext cx="9316673" cy="5358782"/>
          </a:xfrm>
        </p:spPr>
        <p:txBody>
          <a:bodyPr/>
          <a:lstStyle/>
          <a:p>
            <a:r>
              <a:rPr lang="en-US" dirty="0"/>
              <a:t>When using bones for stock, they must be cut to the right size and prepared by blanching, browning, or sweating</a:t>
            </a:r>
            <a:r>
              <a:rPr lang="en-US" dirty="0" smtClean="0"/>
              <a:t>.</a:t>
            </a:r>
          </a:p>
          <a:p>
            <a:endParaRPr lang="en-US" dirty="0"/>
          </a:p>
          <a:p>
            <a:r>
              <a:rPr lang="en-US" dirty="0"/>
              <a:t>Degreasing is the process of removing fat that has cooled and hardened from the surface of the stock by lifting or scraping it away before the stock is reheated. Degreasing stock gives it a clearer look and removes some of the fat content</a:t>
            </a:r>
            <a:r>
              <a:rPr lang="en-US" dirty="0" smtClean="0"/>
              <a:t>.</a:t>
            </a:r>
          </a:p>
          <a:p>
            <a:endParaRPr lang="en-US" dirty="0"/>
          </a:p>
          <a:p>
            <a:r>
              <a:rPr lang="en-US" dirty="0"/>
              <a:t>To cool stock, follow good food safety practices and limit the time the stock spends in the temperature danger zone (TDZ). To cool stock, place it in a clean stockpot, and then put that pot into an ice-water bath. Stir it often. When cooled, place the pot into the cooler. Another option is to break down the stock into smaller portions and place the smaller containers in the cooler. Stir occasionally so that the contents of each container cool at the same rate. Be careful not to put an entire large stockpot of hot stock in the cooler because it will warm the cooler and its contents. Stir occasionally so that the contents of each container cool at the same rate. Be careful not to put an entire large stockpot of hot stock in the cooler because it will warm the cooler and its contents.</a:t>
            </a:r>
          </a:p>
          <a:p>
            <a:endParaRPr lang="en-US" dirty="0"/>
          </a:p>
        </p:txBody>
      </p:sp>
    </p:spTree>
    <p:extLst>
      <p:ext uri="{BB962C8B-B14F-4D97-AF65-F5344CB8AC3E}">
        <p14:creationId xmlns:p14="http://schemas.microsoft.com/office/powerpoint/2010/main" xmlns="" val="139386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5611"/>
            <a:ext cx="8596668" cy="5255751"/>
          </a:xfrm>
        </p:spPr>
        <p:txBody>
          <a:bodyPr>
            <a:normAutofit fontScale="92500" lnSpcReduction="10000"/>
          </a:bodyPr>
          <a:lstStyle/>
          <a:p>
            <a:pPr marL="0" indent="0">
              <a:buNone/>
            </a:pPr>
            <a:r>
              <a:rPr lang="en-US" b="1" dirty="0"/>
              <a:t>2.7.2 </a:t>
            </a:r>
            <a:r>
              <a:rPr lang="en-US" b="1" dirty="0" smtClean="0"/>
              <a:t>Sauce</a:t>
            </a:r>
            <a:endParaRPr lang="en-US" b="1" dirty="0"/>
          </a:p>
          <a:p>
            <a:pPr marL="0" indent="0">
              <a:buNone/>
            </a:pPr>
            <a:r>
              <a:rPr lang="en-US" dirty="0"/>
              <a:t>Sauces are liquid or semi-liquid foods devised to make other foods look, smell, and taste better, and hence be more easily digested and more beneficial.</a:t>
            </a:r>
          </a:p>
          <a:p>
            <a:pPr marL="0" indent="0">
              <a:buNone/>
            </a:pPr>
            <a:endParaRPr lang="en-US" b="1" dirty="0" smtClean="0"/>
          </a:p>
          <a:p>
            <a:pPr marL="0" indent="0">
              <a:buNone/>
            </a:pPr>
            <a:r>
              <a:rPr lang="en-US" b="1" dirty="0" smtClean="0"/>
              <a:t>2.7.2.1 </a:t>
            </a:r>
            <a:r>
              <a:rPr lang="en-US" b="1" dirty="0"/>
              <a:t>Mother sauce</a:t>
            </a:r>
            <a:endParaRPr lang="en-US" dirty="0"/>
          </a:p>
          <a:p>
            <a:pPr marL="0" indent="0">
              <a:buNone/>
            </a:pPr>
            <a:r>
              <a:rPr lang="en-US" dirty="0"/>
              <a:t>There are five classical grand sauces that are the basis for most other sauces. They are béchamel, </a:t>
            </a:r>
            <a:r>
              <a:rPr lang="en-US" dirty="0" err="1"/>
              <a:t>velouté</a:t>
            </a:r>
            <a:r>
              <a:rPr lang="en-US" dirty="0"/>
              <a:t>, brown or </a:t>
            </a:r>
            <a:r>
              <a:rPr lang="en-US" dirty="0" err="1"/>
              <a:t>espagnole</a:t>
            </a:r>
            <a:r>
              <a:rPr lang="en-US" dirty="0"/>
              <a:t> sauce, tomato sauce, and hollandaise</a:t>
            </a:r>
            <a:r>
              <a:rPr lang="en-US" dirty="0" smtClean="0"/>
              <a:t>.</a:t>
            </a:r>
          </a:p>
          <a:p>
            <a:pPr marL="0" indent="0">
              <a:buNone/>
            </a:pPr>
            <a:endParaRPr lang="en-US" dirty="0"/>
          </a:p>
          <a:p>
            <a:pPr lvl="0"/>
            <a:r>
              <a:rPr lang="en-US" dirty="0"/>
              <a:t>Béchamel, the base for cream, cheddar cheese, soubise</a:t>
            </a:r>
          </a:p>
          <a:p>
            <a:pPr lvl="0"/>
            <a:r>
              <a:rPr lang="en-US" dirty="0"/>
              <a:t>Veal </a:t>
            </a:r>
            <a:r>
              <a:rPr lang="en-US" dirty="0" err="1"/>
              <a:t>velouté</a:t>
            </a:r>
            <a:r>
              <a:rPr lang="en-US" dirty="0"/>
              <a:t>, the base for Allemande, Hungarian, curry</a:t>
            </a:r>
          </a:p>
          <a:p>
            <a:pPr lvl="0"/>
            <a:r>
              <a:rPr lang="en-US" dirty="0"/>
              <a:t>Chicken </a:t>
            </a:r>
            <a:r>
              <a:rPr lang="en-US" dirty="0" err="1"/>
              <a:t>velouté</a:t>
            </a:r>
            <a:r>
              <a:rPr lang="en-US" dirty="0"/>
              <a:t>, the base for mushroom, supreme, Hungarian</a:t>
            </a:r>
          </a:p>
          <a:p>
            <a:pPr lvl="0"/>
            <a:r>
              <a:rPr lang="en-US" dirty="0"/>
              <a:t>Fish </a:t>
            </a:r>
            <a:r>
              <a:rPr lang="en-US" dirty="0" err="1"/>
              <a:t>velouté</a:t>
            </a:r>
            <a:r>
              <a:rPr lang="en-US" dirty="0"/>
              <a:t>, the base for white wine, </a:t>
            </a:r>
            <a:r>
              <a:rPr lang="en-US" dirty="0" err="1"/>
              <a:t>bercy</a:t>
            </a:r>
            <a:r>
              <a:rPr lang="en-US" dirty="0"/>
              <a:t>, herb</a:t>
            </a:r>
          </a:p>
          <a:p>
            <a:pPr lvl="0"/>
            <a:r>
              <a:rPr lang="en-US" dirty="0"/>
              <a:t>Brown or </a:t>
            </a:r>
            <a:r>
              <a:rPr lang="en-US" dirty="0" err="1"/>
              <a:t>espagnole</a:t>
            </a:r>
            <a:r>
              <a:rPr lang="en-US" dirty="0"/>
              <a:t>, the base for bordelaise, chasseur, </a:t>
            </a:r>
            <a:r>
              <a:rPr lang="en-US" dirty="0" err="1"/>
              <a:t>lyonnaise</a:t>
            </a:r>
            <a:r>
              <a:rPr lang="en-US" dirty="0"/>
              <a:t>, Madeira</a:t>
            </a:r>
          </a:p>
          <a:p>
            <a:pPr lvl="0"/>
            <a:r>
              <a:rPr lang="en-US" dirty="0"/>
              <a:t>Tomato, the base for Creole, Portuguese</a:t>
            </a:r>
          </a:p>
          <a:p>
            <a:pPr lvl="0"/>
            <a:r>
              <a:rPr lang="en-US" dirty="0"/>
              <a:t>Hollandaise, the base for béarnaise, </a:t>
            </a:r>
            <a:r>
              <a:rPr lang="en-US" dirty="0" err="1"/>
              <a:t>Maltaise</a:t>
            </a:r>
            <a:endParaRPr lang="en-US" dirty="0"/>
          </a:p>
          <a:p>
            <a:pPr marL="0" indent="0">
              <a:buNone/>
            </a:pPr>
            <a:endParaRPr lang="en-US" dirty="0"/>
          </a:p>
        </p:txBody>
      </p:sp>
    </p:spTree>
    <p:extLst>
      <p:ext uri="{BB962C8B-B14F-4D97-AF65-F5344CB8AC3E}">
        <p14:creationId xmlns:p14="http://schemas.microsoft.com/office/powerpoint/2010/main" xmlns="" val="314533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2.0.2 A Brief History of the Culinary Art, And Its Principal Methods</a:t>
            </a:r>
          </a:p>
        </p:txBody>
      </p:sp>
      <p:sp>
        <p:nvSpPr>
          <p:cNvPr id="3" name="Content Placeholder 2"/>
          <p:cNvSpPr>
            <a:spLocks noGrp="1"/>
          </p:cNvSpPr>
          <p:nvPr>
            <p:ph idx="1"/>
          </p:nvPr>
        </p:nvSpPr>
        <p:spPr/>
        <p:txBody>
          <a:bodyPr/>
          <a:lstStyle/>
          <a:p>
            <a:pPr marL="0" indent="0">
              <a:buNone/>
            </a:pPr>
            <a:r>
              <a:rPr lang="en-US" dirty="0"/>
              <a:t>Cooking is defined to be the art of dressing, compounding and preparing food by the aid of heat. Ancient writers upon the subject are of opinion that the practice of this art followed immediately after the discovery of fire, and that it was at first an imitation of the natural processes of chewing and digestion. </a:t>
            </a:r>
            <a:endParaRPr lang="en-US" dirty="0" smtClean="0"/>
          </a:p>
          <a:p>
            <a:pPr marL="0" indent="0">
              <a:buNone/>
            </a:pPr>
            <a:endParaRPr lang="en-US" dirty="0"/>
          </a:p>
          <a:p>
            <a:pPr marL="0" indent="0">
              <a:buNone/>
            </a:pPr>
            <a:r>
              <a:rPr lang="en-US" b="1" i="1" dirty="0"/>
              <a:t>(In proof of the antiquity of this art, mention is made of it in many places in sacred writings. Among these is notably the memoir of the Children of Israel while journeying in the wilderness, and their hankering after the "flesh-pots of Egypt.")</a:t>
            </a:r>
          </a:p>
          <a:p>
            <a:endParaRPr lang="en-US" dirty="0"/>
          </a:p>
        </p:txBody>
      </p:sp>
    </p:spTree>
    <p:extLst>
      <p:ext uri="{BB962C8B-B14F-4D97-AF65-F5344CB8AC3E}">
        <p14:creationId xmlns:p14="http://schemas.microsoft.com/office/powerpoint/2010/main" xmlns="" val="4047580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5611"/>
            <a:ext cx="8596668" cy="5255751"/>
          </a:xfrm>
        </p:spPr>
        <p:txBody>
          <a:bodyPr/>
          <a:lstStyle/>
          <a:p>
            <a:pPr marL="0" indent="0">
              <a:buNone/>
            </a:pPr>
            <a:r>
              <a:rPr lang="en-US" dirty="0"/>
              <a:t>Thickeners, such as roux, </a:t>
            </a:r>
            <a:r>
              <a:rPr lang="en-US" dirty="0" err="1"/>
              <a:t>beurre</a:t>
            </a:r>
            <a:r>
              <a:rPr lang="en-US" dirty="0"/>
              <a:t> </a:t>
            </a:r>
            <a:r>
              <a:rPr lang="en-US" dirty="0" err="1"/>
              <a:t>manié</a:t>
            </a:r>
            <a:r>
              <a:rPr lang="en-US" dirty="0"/>
              <a:t>, slurry, and liaison, add richness and body to sauces</a:t>
            </a:r>
            <a:r>
              <a:rPr lang="en-US" dirty="0" smtClean="0"/>
              <a:t>.</a:t>
            </a:r>
          </a:p>
          <a:p>
            <a:pPr marL="0" indent="0">
              <a:buNone/>
            </a:pPr>
            <a:endParaRPr lang="en-US" dirty="0" smtClean="0"/>
          </a:p>
          <a:p>
            <a:pPr marL="0" indent="0">
              <a:buNone/>
            </a:pPr>
            <a:r>
              <a:rPr lang="en-US" dirty="0" smtClean="0"/>
              <a:t>There </a:t>
            </a:r>
            <a:r>
              <a:rPr lang="en-US" dirty="0"/>
              <a:t>are other sauces that are not classified as grand sauces or as derivatives of grand sauces. These include compound butters, salsa, and coulis. In addition, some sauces are made with the natural juices from meat, such as jus-</a:t>
            </a:r>
            <a:r>
              <a:rPr lang="en-US" dirty="0" err="1"/>
              <a:t>lié</a:t>
            </a:r>
            <a:r>
              <a:rPr lang="en-US" dirty="0"/>
              <a:t> or au jus</a:t>
            </a:r>
            <a:r>
              <a:rPr lang="en-US" dirty="0" smtClean="0"/>
              <a:t>.</a:t>
            </a:r>
          </a:p>
          <a:p>
            <a:pPr marL="0" indent="0">
              <a:buNone/>
            </a:pPr>
            <a:endParaRPr lang="en-US" dirty="0"/>
          </a:p>
          <a:p>
            <a:pPr marL="0" indent="0">
              <a:buNone/>
            </a:pPr>
            <a:r>
              <a:rPr lang="en-US" dirty="0"/>
              <a:t>You should match sauces to the type of food you are serving. Consider factors such as the main ingredient of the dish and how the flavors will complement each other.</a:t>
            </a:r>
          </a:p>
          <a:p>
            <a:endParaRPr lang="en-US" dirty="0"/>
          </a:p>
        </p:txBody>
      </p:sp>
    </p:spTree>
    <p:extLst>
      <p:ext uri="{BB962C8B-B14F-4D97-AF65-F5344CB8AC3E}">
        <p14:creationId xmlns:p14="http://schemas.microsoft.com/office/powerpoint/2010/main" xmlns="" val="24573310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850007"/>
            <a:ext cx="8981821" cy="5602308"/>
          </a:xfrm>
        </p:spPr>
        <p:txBody>
          <a:bodyPr>
            <a:normAutofit fontScale="92500" lnSpcReduction="20000"/>
          </a:bodyPr>
          <a:lstStyle/>
          <a:p>
            <a:pPr marL="0" indent="0">
              <a:buNone/>
            </a:pPr>
            <a:r>
              <a:rPr lang="en-US" b="1" dirty="0"/>
              <a:t>2.7.3 Soup</a:t>
            </a:r>
            <a:endParaRPr lang="en-US" dirty="0"/>
          </a:p>
          <a:p>
            <a:pPr marL="0" indent="0">
              <a:buNone/>
            </a:pPr>
            <a:r>
              <a:rPr lang="en-US" dirty="0"/>
              <a:t>There are two basic kinds of soup—clear and thick. Clear soups include flavored stocks, broths, and consommés, and include soups such as chicken noodle soup and French onion soup. Thick soups include cream and purée soups, such as bisques or cream of tomato soup</a:t>
            </a:r>
            <a:r>
              <a:rPr lang="en-US" dirty="0" smtClean="0"/>
              <a:t>.</a:t>
            </a:r>
          </a:p>
          <a:p>
            <a:pPr marL="0" indent="0">
              <a:buNone/>
            </a:pPr>
            <a:endParaRPr lang="en-US" dirty="0"/>
          </a:p>
          <a:p>
            <a:pPr marL="0" indent="0">
              <a:buNone/>
            </a:pPr>
            <a:r>
              <a:rPr lang="en-US" dirty="0"/>
              <a:t>Stock or broth is the basic ingredient in clear soups. Consommé is actually a rich, flavorful broth or stock that has been clarified. It should be clear, aromatic, and emphasize the flavor of the major ingredient</a:t>
            </a:r>
            <a:r>
              <a:rPr lang="en-US" dirty="0" smtClean="0"/>
              <a:t>.</a:t>
            </a:r>
          </a:p>
          <a:p>
            <a:pPr marL="0" indent="0">
              <a:buNone/>
            </a:pPr>
            <a:endParaRPr lang="en-US" dirty="0"/>
          </a:p>
          <a:p>
            <a:pPr marL="0" indent="0">
              <a:buNone/>
            </a:pPr>
            <a:r>
              <a:rPr lang="en-US" dirty="0"/>
              <a:t>Cream soups are made with a thickener, such as roux. The main flavor in cream soups should be the major ingredient. For example, in a bisque, the main flavor should be shellfish</a:t>
            </a:r>
            <a:r>
              <a:rPr lang="en-US" dirty="0" smtClean="0"/>
              <a:t>.</a:t>
            </a:r>
          </a:p>
          <a:p>
            <a:pPr marL="0" indent="0">
              <a:buNone/>
            </a:pPr>
            <a:endParaRPr lang="en-US" dirty="0"/>
          </a:p>
          <a:p>
            <a:pPr marL="0" indent="0">
              <a:buNone/>
            </a:pPr>
            <a:r>
              <a:rPr lang="en-US" dirty="0"/>
              <a:t>The main difference between a purée and cream soup is that cream soups are usually thickened with an added starch. Purée soups are thickened by the starch found in the puréed main ingredient (such as potatoes</a:t>
            </a:r>
            <a:r>
              <a:rPr lang="en-US" dirty="0" smtClean="0"/>
              <a:t>).</a:t>
            </a:r>
          </a:p>
          <a:p>
            <a:pPr marL="0" indent="0">
              <a:buNone/>
            </a:pPr>
            <a:endParaRPr lang="en-US" dirty="0"/>
          </a:p>
          <a:p>
            <a:pPr marL="0" indent="0">
              <a:buNone/>
            </a:pPr>
            <a:r>
              <a:rPr lang="en-US" dirty="0"/>
              <a:t>There are many unusual kinds of soup, including cold soups, such as gazpacho; fruit soups, such as winter melon; and vegetable-based soups, such as minestrone, gumbo, or borscht.</a:t>
            </a:r>
          </a:p>
        </p:txBody>
      </p:sp>
    </p:spTree>
    <p:extLst>
      <p:ext uri="{BB962C8B-B14F-4D97-AF65-F5344CB8AC3E}">
        <p14:creationId xmlns:p14="http://schemas.microsoft.com/office/powerpoint/2010/main" xmlns="" val="785026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2.8 Fruits &amp; Vegetables</a:t>
            </a:r>
            <a:endParaRPr lang="en-US" dirty="0"/>
          </a:p>
        </p:txBody>
      </p:sp>
      <p:sp>
        <p:nvSpPr>
          <p:cNvPr id="3" name="Content Placeholder 2"/>
          <p:cNvSpPr>
            <a:spLocks noGrp="1"/>
          </p:cNvSpPr>
          <p:nvPr>
            <p:ph idx="1"/>
          </p:nvPr>
        </p:nvSpPr>
        <p:spPr>
          <a:xfrm>
            <a:off x="677334" y="1378039"/>
            <a:ext cx="8596668" cy="4663323"/>
          </a:xfrm>
        </p:spPr>
        <p:txBody>
          <a:bodyPr>
            <a:normAutofit fontScale="92500" lnSpcReduction="10000"/>
          </a:bodyPr>
          <a:lstStyle/>
          <a:p>
            <a:pPr marL="0" indent="0">
              <a:buNone/>
            </a:pPr>
            <a:r>
              <a:rPr lang="en-US" b="1" dirty="0"/>
              <a:t>2.8.1 Fruits</a:t>
            </a:r>
            <a:endParaRPr lang="en-US" dirty="0"/>
          </a:p>
          <a:p>
            <a:pPr marL="0" indent="0">
              <a:buNone/>
            </a:pPr>
            <a:endParaRPr lang="en-US" dirty="0" smtClean="0"/>
          </a:p>
          <a:p>
            <a:pPr marL="0" indent="0">
              <a:buNone/>
            </a:pPr>
            <a:r>
              <a:rPr lang="en-US" dirty="0" smtClean="0"/>
              <a:t>The </a:t>
            </a:r>
            <a:r>
              <a:rPr lang="en-US" dirty="0"/>
              <a:t>three main groups of fruit are summer, winter, and tropical. </a:t>
            </a:r>
          </a:p>
          <a:p>
            <a:pPr lvl="0"/>
            <a:r>
              <a:rPr lang="en-US" dirty="0"/>
              <a:t>Summer fruits include berries, cherries, grapes, melons, peaches, nectarines, plums, and pears.</a:t>
            </a:r>
          </a:p>
          <a:p>
            <a:pPr lvl="0"/>
            <a:r>
              <a:rPr lang="en-US" dirty="0"/>
              <a:t>Winter fruits include citrus fruits and apples.</a:t>
            </a:r>
          </a:p>
          <a:p>
            <a:pPr lvl="0"/>
            <a:r>
              <a:rPr lang="en-US" dirty="0"/>
              <a:t>Tropical fruits include bananas, figs, kiwis, mangos, papayas, pineapple, and coconut</a:t>
            </a:r>
            <a:r>
              <a:rPr lang="en-US" dirty="0" smtClean="0"/>
              <a:t>.</a:t>
            </a:r>
          </a:p>
          <a:p>
            <a:pPr lvl="0"/>
            <a:endParaRPr lang="en-US" dirty="0"/>
          </a:p>
          <a:p>
            <a:pPr marL="0" indent="0">
              <a:buNone/>
            </a:pPr>
            <a:r>
              <a:rPr lang="en-US" dirty="0"/>
              <a:t>The factors that affect purchasing decisions of fruit include recipe requirements, staff skills, available equipment, and vendor limitations</a:t>
            </a:r>
            <a:r>
              <a:rPr lang="en-US" dirty="0" smtClean="0"/>
              <a:t>.</a:t>
            </a:r>
          </a:p>
          <a:p>
            <a:pPr marL="0" indent="0">
              <a:buNone/>
            </a:pPr>
            <a:endParaRPr lang="en-US" dirty="0"/>
          </a:p>
          <a:p>
            <a:pPr marL="0" indent="0">
              <a:buNone/>
            </a:pPr>
            <a:r>
              <a:rPr lang="en-US" dirty="0"/>
              <a:t>Fruit needs to be kept dry to avoid spoiling. Fruit that needs to ripen should be stored at room temperatures of 65°F to 70°F.</a:t>
            </a:r>
          </a:p>
          <a:p>
            <a:endParaRPr lang="en-US" dirty="0"/>
          </a:p>
        </p:txBody>
      </p:sp>
    </p:spTree>
    <p:extLst>
      <p:ext uri="{BB962C8B-B14F-4D97-AF65-F5344CB8AC3E}">
        <p14:creationId xmlns:p14="http://schemas.microsoft.com/office/powerpoint/2010/main" xmlns="" val="31153897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53037"/>
            <a:ext cx="8596668" cy="5088325"/>
          </a:xfrm>
        </p:spPr>
        <p:txBody>
          <a:bodyPr/>
          <a:lstStyle/>
          <a:p>
            <a:pPr marL="0" indent="0">
              <a:buNone/>
            </a:pPr>
            <a:r>
              <a:rPr lang="en-US" dirty="0"/>
              <a:t>Preparing fruit for service may include any combination of cleaning, peeling, seeding, trimming, cutting, juicing, and puréeing</a:t>
            </a:r>
            <a:r>
              <a:rPr lang="en-US" dirty="0" smtClean="0"/>
              <a:t>.</a:t>
            </a:r>
          </a:p>
          <a:p>
            <a:pPr marL="0" indent="0">
              <a:buNone/>
            </a:pPr>
            <a:endParaRPr lang="en-US" dirty="0"/>
          </a:p>
          <a:p>
            <a:pPr marL="0" indent="0">
              <a:buNone/>
            </a:pPr>
            <a:r>
              <a:rPr lang="en-US" dirty="0"/>
              <a:t>Fruit can be grilled, broiled, poached, sautéed, baked, or microwaved</a:t>
            </a:r>
            <a:r>
              <a:rPr lang="en-US" dirty="0" smtClean="0"/>
              <a:t>.</a:t>
            </a:r>
          </a:p>
          <a:p>
            <a:pPr marL="0" indent="0">
              <a:buNone/>
            </a:pPr>
            <a:endParaRPr lang="en-US" dirty="0"/>
          </a:p>
          <a:p>
            <a:pPr marL="0" indent="0">
              <a:buNone/>
            </a:pPr>
            <a:r>
              <a:rPr lang="en-US" dirty="0"/>
              <a:t>Some fruits, such as apples, pears, bananas, and peaches, undergo enzymatic browning when the oxygen in the air comes in contact with the flesh of cut fruit.</a:t>
            </a:r>
          </a:p>
          <a:p>
            <a:pPr lvl="0"/>
            <a:r>
              <a:rPr lang="en-US" dirty="0"/>
              <a:t>Avoid overcooking fruits, as they will become soft or mushy.</a:t>
            </a:r>
          </a:p>
          <a:p>
            <a:pPr lvl="0"/>
            <a:r>
              <a:rPr lang="en-US" dirty="0"/>
              <a:t>Pineapples, apples, and bananas are good fruits to grill or broil.</a:t>
            </a:r>
          </a:p>
          <a:p>
            <a:pPr lvl="0"/>
            <a:r>
              <a:rPr lang="en-US" dirty="0"/>
              <a:t>Plums, apples, peaches, and pears are good fruits to poach.</a:t>
            </a:r>
          </a:p>
          <a:p>
            <a:endParaRPr lang="en-US" dirty="0"/>
          </a:p>
        </p:txBody>
      </p:sp>
    </p:spTree>
    <p:extLst>
      <p:ext uri="{BB962C8B-B14F-4D97-AF65-F5344CB8AC3E}">
        <p14:creationId xmlns:p14="http://schemas.microsoft.com/office/powerpoint/2010/main" xmlns="" val="1553404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normAutofit fontScale="92500" lnSpcReduction="20000"/>
          </a:bodyPr>
          <a:lstStyle/>
          <a:p>
            <a:pPr marL="0" indent="0">
              <a:buNone/>
            </a:pPr>
            <a:r>
              <a:rPr lang="en-US" b="1" dirty="0"/>
              <a:t>2.8.2 </a:t>
            </a:r>
            <a:r>
              <a:rPr lang="en-US" b="1" dirty="0" smtClean="0"/>
              <a:t>Vegetable</a:t>
            </a:r>
          </a:p>
          <a:p>
            <a:pPr marL="0" indent="0">
              <a:buNone/>
            </a:pPr>
            <a:endParaRPr lang="en-US" dirty="0"/>
          </a:p>
          <a:p>
            <a:pPr marL="0" indent="0">
              <a:buNone/>
            </a:pPr>
            <a:r>
              <a:rPr lang="en-US" dirty="0"/>
              <a:t>Flower, fruit, green leafy, seed, root/tuber, and stem are categories of vegetables</a:t>
            </a:r>
            <a:r>
              <a:rPr lang="en-US" dirty="0" smtClean="0"/>
              <a:t>.</a:t>
            </a:r>
          </a:p>
          <a:p>
            <a:pPr marL="0" indent="0">
              <a:buNone/>
            </a:pPr>
            <a:endParaRPr lang="en-US" dirty="0"/>
          </a:p>
          <a:p>
            <a:pPr lvl="0"/>
            <a:r>
              <a:rPr lang="en-US" dirty="0"/>
              <a:t>Flower vegetables include broccoli, cauliflower, Brussels sprouts, and cabbage.</a:t>
            </a:r>
          </a:p>
          <a:p>
            <a:pPr lvl="0"/>
            <a:r>
              <a:rPr lang="en-US" dirty="0"/>
              <a:t>Fruit vegetables include avocados, cucumbers, eggplants, peppers, squash, and tomatoes.</a:t>
            </a:r>
          </a:p>
          <a:p>
            <a:pPr lvl="0"/>
            <a:r>
              <a:rPr lang="en-US" dirty="0"/>
              <a:t>Green leafy vegetables include various types of lettuce, mustard greens, spinach, and Swiss chard.</a:t>
            </a:r>
          </a:p>
          <a:p>
            <a:pPr lvl="0"/>
            <a:r>
              <a:rPr lang="en-US" dirty="0"/>
              <a:t>Seed vegetables include corn, peas, and beans.</a:t>
            </a:r>
          </a:p>
          <a:p>
            <a:pPr lvl="0"/>
            <a:r>
              <a:rPr lang="en-US" dirty="0"/>
              <a:t>Root vegetables include carrots, beets, radishes, turnips, and onion.</a:t>
            </a:r>
          </a:p>
          <a:p>
            <a:pPr lvl="0"/>
            <a:r>
              <a:rPr lang="en-US" dirty="0"/>
              <a:t>Tuber vegetables include potatoes, sweet potatoes, and yams.</a:t>
            </a:r>
          </a:p>
          <a:p>
            <a:pPr lvl="0"/>
            <a:r>
              <a:rPr lang="en-US" dirty="0"/>
              <a:t>Stem vegetables include asparagus, celery, artichokes, and mushrooms.</a:t>
            </a:r>
          </a:p>
          <a:p>
            <a:pPr marL="0" indent="0">
              <a:buNone/>
            </a:pPr>
            <a:endParaRPr lang="en-US" dirty="0" smtClean="0"/>
          </a:p>
          <a:p>
            <a:pPr marL="0" indent="0">
              <a:buNone/>
            </a:pPr>
            <a:r>
              <a:rPr lang="en-US" dirty="0" smtClean="0"/>
              <a:t>Hydroponic </a:t>
            </a:r>
            <a:r>
              <a:rPr lang="en-US" dirty="0"/>
              <a:t>farming allows vegetables to be grown indoors year-round under regulated temperatures and light in nutrient-enriched water.</a:t>
            </a:r>
          </a:p>
        </p:txBody>
      </p:sp>
    </p:spTree>
    <p:extLst>
      <p:ext uri="{BB962C8B-B14F-4D97-AF65-F5344CB8AC3E}">
        <p14:creationId xmlns:p14="http://schemas.microsoft.com/office/powerpoint/2010/main" xmlns="" val="448908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5763"/>
            <a:ext cx="8596668" cy="5165599"/>
          </a:xfrm>
        </p:spPr>
        <p:txBody>
          <a:bodyPr/>
          <a:lstStyle/>
          <a:p>
            <a:pPr marL="0" indent="0">
              <a:buNone/>
            </a:pPr>
            <a:r>
              <a:rPr lang="en-US" dirty="0"/>
              <a:t>Roots and tubers should be stored dry and unpeeled in a cool, dark area. Many of the other ripe vegetables can be stored at 41°F or lower. Most vegetables need to be kept dry because excess moisture causes produce to spoil quickly. Vegetables that need to ripen should be stored at room temperatures of 65°F to 70°F. Once produce is ripe, refrigerate it immediately or it will become overripe. Green vegetables must be placed carefully in a cooler</a:t>
            </a:r>
            <a:r>
              <a:rPr lang="en-US" dirty="0" smtClean="0"/>
              <a:t>.</a:t>
            </a:r>
          </a:p>
          <a:p>
            <a:pPr marL="0" indent="0">
              <a:buNone/>
            </a:pPr>
            <a:endParaRPr lang="en-US" dirty="0"/>
          </a:p>
          <a:p>
            <a:pPr marL="0" indent="0">
              <a:buNone/>
            </a:pPr>
            <a:r>
              <a:rPr lang="en-US" dirty="0"/>
              <a:t>There are many ways to cook vegetables, including boiling (blanching, parboiling), steaming, microwaving, roasting and baking, sautéing and stir-frying, pan-frying, deep-frying, sous vide, stewing and braising, grilling, and puréeing</a:t>
            </a:r>
            <a:r>
              <a:rPr lang="en-US" dirty="0" smtClean="0"/>
              <a:t>.</a:t>
            </a:r>
          </a:p>
          <a:p>
            <a:pPr marL="0" indent="0">
              <a:buNone/>
            </a:pPr>
            <a:endParaRPr lang="en-US" dirty="0"/>
          </a:p>
          <a:p>
            <a:pPr marL="0" indent="0">
              <a:buNone/>
            </a:pPr>
            <a:r>
              <a:rPr lang="en-US" dirty="0"/>
              <a:t>The best way to maintain overall quality is to cook vegetables rapidly and then serve them as soon as possible.</a:t>
            </a:r>
          </a:p>
        </p:txBody>
      </p:sp>
    </p:spTree>
    <p:extLst>
      <p:ext uri="{BB962C8B-B14F-4D97-AF65-F5344CB8AC3E}">
        <p14:creationId xmlns:p14="http://schemas.microsoft.com/office/powerpoint/2010/main" xmlns="" val="984329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2.9 Starch</a:t>
            </a:r>
            <a:r>
              <a:rPr lang="en-US" dirty="0"/>
              <a:t/>
            </a:r>
            <a:br>
              <a:rPr lang="en-US" dirty="0"/>
            </a:br>
            <a:endParaRPr lang="en-US" dirty="0"/>
          </a:p>
        </p:txBody>
      </p:sp>
      <p:sp>
        <p:nvSpPr>
          <p:cNvPr id="3" name="Content Placeholder 2"/>
          <p:cNvSpPr>
            <a:spLocks noGrp="1"/>
          </p:cNvSpPr>
          <p:nvPr>
            <p:ph idx="1"/>
          </p:nvPr>
        </p:nvSpPr>
        <p:spPr>
          <a:xfrm>
            <a:off x="677334" y="1738649"/>
            <a:ext cx="8596668" cy="4302714"/>
          </a:xfrm>
        </p:spPr>
        <p:txBody>
          <a:bodyPr/>
          <a:lstStyle/>
          <a:p>
            <a:pPr marL="0" indent="0">
              <a:buNone/>
            </a:pPr>
            <a:r>
              <a:rPr lang="en-US" dirty="0" smtClean="0"/>
              <a:t>Food </a:t>
            </a:r>
            <a:r>
              <a:rPr lang="en-US" dirty="0"/>
              <a:t>starch comes in diverse forms, from diverse sources and can serve diverse purposes. It may, for instance, be modified or instant. It may originate from such foods as wheat, corn or potato. It may serve as a food thickener, binder and stabilizer. Regardless of its form, source or use, food starch is essentially a type of carbohydrate</a:t>
            </a:r>
            <a:r>
              <a:rPr lang="en-US" dirty="0" smtClean="0"/>
              <a:t>.</a:t>
            </a:r>
          </a:p>
          <a:p>
            <a:pPr marL="0" indent="0">
              <a:buNone/>
            </a:pPr>
            <a:endParaRPr lang="en-US" dirty="0"/>
          </a:p>
          <a:p>
            <a:pPr marL="0" indent="0">
              <a:buNone/>
            </a:pPr>
            <a:r>
              <a:rPr lang="en-US" dirty="0"/>
              <a:t>The carbohydrate is also known as polysaccharide, a complex carbohydrate contains a long string of sugar units, particularly glucose. Because starches are insoluble in water, plants produce starches to store excess glucose. Unlike simple sugars, which quickly become available for your body's use once eaten, starches require digestion. Your body must first break them down into simple sugars before using them for energy production.</a:t>
            </a:r>
          </a:p>
          <a:p>
            <a:endParaRPr lang="en-US" dirty="0"/>
          </a:p>
        </p:txBody>
      </p:sp>
    </p:spTree>
    <p:extLst>
      <p:ext uri="{BB962C8B-B14F-4D97-AF65-F5344CB8AC3E}">
        <p14:creationId xmlns:p14="http://schemas.microsoft.com/office/powerpoint/2010/main" xmlns="" val="31536232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2.10 Global Cuisine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dirty="0"/>
              <a:t>global cuisine is a cuisine that is practiced around the world. A cuisine is a characteristic style of cooking practices and traditions, often associated with a specific region, country or culture. </a:t>
            </a:r>
            <a:endParaRPr lang="en-US" dirty="0" smtClean="0"/>
          </a:p>
          <a:p>
            <a:pPr marL="0" indent="0">
              <a:buNone/>
            </a:pPr>
            <a:endParaRPr lang="en-US" dirty="0"/>
          </a:p>
          <a:p>
            <a:pPr marL="0" indent="0">
              <a:buNone/>
            </a:pPr>
            <a:r>
              <a:rPr lang="en-US" dirty="0"/>
              <a:t>To become a global cuisine, a local, regional or national cuisine must spread around the world, its food served worldwide. </a:t>
            </a:r>
            <a:endParaRPr lang="en-US" dirty="0" smtClean="0"/>
          </a:p>
          <a:p>
            <a:pPr marL="0" indent="0">
              <a:buNone/>
            </a:pPr>
            <a:endParaRPr lang="en-US" dirty="0"/>
          </a:p>
          <a:p>
            <a:pPr marL="0" indent="0">
              <a:buNone/>
            </a:pPr>
            <a:r>
              <a:rPr lang="en-US" dirty="0"/>
              <a:t>There have been significant improvements and advances during the last century in food preservation, storage, shipping and production, and today many countries, cities and regions have access to their traditional cuisines and many other global cuisines.</a:t>
            </a:r>
          </a:p>
          <a:p>
            <a:endParaRPr lang="en-US" dirty="0"/>
          </a:p>
        </p:txBody>
      </p:sp>
    </p:spTree>
    <p:extLst>
      <p:ext uri="{BB962C8B-B14F-4D97-AF65-F5344CB8AC3E}">
        <p14:creationId xmlns:p14="http://schemas.microsoft.com/office/powerpoint/2010/main" xmlns="" val="15789343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2733"/>
            <a:ext cx="8596668" cy="5268630"/>
          </a:xfrm>
        </p:spPr>
        <p:txBody>
          <a:bodyPr/>
          <a:lstStyle/>
          <a:p>
            <a:pPr marL="0" indent="0">
              <a:buNone/>
            </a:pPr>
            <a:r>
              <a:rPr lang="en-US" b="1" dirty="0"/>
              <a:t>2.10.1 Types of Cuisine</a:t>
            </a:r>
            <a:endParaRPr lang="en-US" dirty="0"/>
          </a:p>
          <a:p>
            <a:pPr marL="0" indent="0">
              <a:buNone/>
            </a:pPr>
            <a:r>
              <a:rPr lang="en-US" b="1" dirty="0"/>
              <a:t>2.10.1.1 Asia</a:t>
            </a:r>
            <a:endParaRPr lang="en-US" dirty="0"/>
          </a:p>
          <a:p>
            <a:pPr marL="0" indent="0">
              <a:buNone/>
            </a:pPr>
            <a:r>
              <a:rPr lang="en-US" b="1" dirty="0"/>
              <a:t>2.10.1.1.1 East Asia</a:t>
            </a:r>
            <a:endParaRPr lang="en-US" dirty="0"/>
          </a:p>
          <a:p>
            <a:pPr marL="0" indent="0">
              <a:buNone/>
            </a:pPr>
            <a:endParaRPr lang="en-US" b="1" dirty="0" smtClean="0"/>
          </a:p>
          <a:p>
            <a:pPr marL="0" indent="0">
              <a:buNone/>
            </a:pPr>
            <a:r>
              <a:rPr lang="en-US" b="1" dirty="0" smtClean="0"/>
              <a:t>2.10.1.1.1.1 </a:t>
            </a:r>
            <a:r>
              <a:rPr lang="en-US" b="1" dirty="0"/>
              <a:t>Japan</a:t>
            </a:r>
            <a:endParaRPr lang="en-US" dirty="0"/>
          </a:p>
          <a:p>
            <a:pPr marL="0" indent="0">
              <a:buNone/>
            </a:pPr>
            <a:r>
              <a:rPr lang="en-US" dirty="0"/>
              <a:t>In traditional Japanese cuisine, as in Japanese life, there are rules. Food rules, meals are divided into bowls and dishes, which are then further subdivided, all in an effort to separate flavors so that they might not touch each other</a:t>
            </a:r>
            <a:r>
              <a:rPr lang="en-US" dirty="0" smtClean="0"/>
              <a:t>.</a:t>
            </a:r>
          </a:p>
          <a:p>
            <a:pPr marL="0" indent="0">
              <a:buNone/>
            </a:pPr>
            <a:endParaRPr lang="en-US" dirty="0"/>
          </a:p>
          <a:p>
            <a:pPr marL="0" indent="0">
              <a:buNone/>
            </a:pPr>
            <a:r>
              <a:rPr lang="en-US" dirty="0"/>
              <a:t>In Japan, aesthetic is critical, from the many porcelain plates and bowls from which you might take one meal, to the landscape of the tray upon which it is all served. There's logic, there's purpose in every facet of the dining experience, in each item in the meal.</a:t>
            </a:r>
          </a:p>
          <a:p>
            <a:endParaRPr lang="en-US" dirty="0"/>
          </a:p>
        </p:txBody>
      </p:sp>
    </p:spTree>
    <p:extLst>
      <p:ext uri="{BB962C8B-B14F-4D97-AF65-F5344CB8AC3E}">
        <p14:creationId xmlns:p14="http://schemas.microsoft.com/office/powerpoint/2010/main" xmlns="" val="37443132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0007"/>
            <a:ext cx="8596668" cy="5191356"/>
          </a:xfrm>
        </p:spPr>
        <p:txBody>
          <a:bodyPr>
            <a:normAutofit fontScale="77500" lnSpcReduction="20000"/>
          </a:bodyPr>
          <a:lstStyle/>
          <a:p>
            <a:pPr marL="0" indent="0">
              <a:buNone/>
            </a:pPr>
            <a:r>
              <a:rPr lang="en-US" dirty="0"/>
              <a:t>Below are a few types of popular dishes</a:t>
            </a:r>
            <a:r>
              <a:rPr lang="en-US" dirty="0" smtClean="0"/>
              <a:t>:</a:t>
            </a:r>
          </a:p>
          <a:p>
            <a:pPr marL="0" indent="0">
              <a:buNone/>
            </a:pPr>
            <a:endParaRPr lang="en-US" dirty="0"/>
          </a:p>
          <a:p>
            <a:pPr lvl="0"/>
            <a:r>
              <a:rPr lang="en-US" b="1" dirty="0"/>
              <a:t>SUKIYAKI </a:t>
            </a:r>
            <a:r>
              <a:rPr lang="en-US" dirty="0"/>
              <a:t>- Sukiyaki is prepared right at the table by cooking thinly sliced beef together with vegetables, tofu and vermicelli. </a:t>
            </a:r>
          </a:p>
          <a:p>
            <a:pPr lvl="0"/>
            <a:r>
              <a:rPr lang="en-US" b="1" dirty="0"/>
              <a:t>TEMPURA</a:t>
            </a:r>
            <a:r>
              <a:rPr lang="en-US" dirty="0"/>
              <a:t> - Tempura is food deep-fried in vegetable oil after being coated with a mixture of egg, water and wheat flour. Among the ingredients used are prawns, fish in season and vegetables. </a:t>
            </a:r>
          </a:p>
          <a:p>
            <a:pPr lvl="0"/>
            <a:r>
              <a:rPr lang="en-US" b="1" dirty="0"/>
              <a:t>SUSHI</a:t>
            </a:r>
            <a:r>
              <a:rPr lang="en-US" dirty="0"/>
              <a:t> - Sushi is a small piece of raw seafood placed on a ball of </a:t>
            </a:r>
            <a:r>
              <a:rPr lang="en-US" dirty="0" err="1"/>
              <a:t>vinegered</a:t>
            </a:r>
            <a:r>
              <a:rPr lang="en-US" dirty="0"/>
              <a:t> rice. The most common ingredients are tuna, squid and prawns. Cucumber, pickled radish and sweet egg omelet are also served.</a:t>
            </a:r>
          </a:p>
          <a:p>
            <a:pPr lvl="0"/>
            <a:r>
              <a:rPr lang="en-US" b="1" dirty="0"/>
              <a:t>SASHIMI</a:t>
            </a:r>
            <a:r>
              <a:rPr lang="en-US" dirty="0"/>
              <a:t> - Sashimi is sliced raw fish eaten with soy sauce. </a:t>
            </a:r>
          </a:p>
          <a:p>
            <a:pPr lvl="0"/>
            <a:r>
              <a:rPr lang="en-US" b="1" dirty="0"/>
              <a:t>KAISEKI RYORI</a:t>
            </a:r>
            <a:r>
              <a:rPr lang="en-US" dirty="0"/>
              <a:t> - </a:t>
            </a:r>
            <a:r>
              <a:rPr lang="en-US" dirty="0" err="1"/>
              <a:t>Kaiseki</a:t>
            </a:r>
            <a:r>
              <a:rPr lang="en-US" dirty="0"/>
              <a:t> </a:t>
            </a:r>
            <a:r>
              <a:rPr lang="en-US" dirty="0" err="1"/>
              <a:t>ryori</a:t>
            </a:r>
            <a:r>
              <a:rPr lang="en-US" dirty="0"/>
              <a:t> is regarded as Japan's most exquisite culinary refinement. Consisting mainly of vegetables and fish with a seasoning base of seaweed and mushrooms, the dishes are characterized by their refined savor. </a:t>
            </a:r>
          </a:p>
          <a:p>
            <a:pPr lvl="0"/>
            <a:r>
              <a:rPr lang="en-US" b="1" dirty="0"/>
              <a:t>YAKITORI </a:t>
            </a:r>
            <a:r>
              <a:rPr lang="en-US" dirty="0"/>
              <a:t>- Yakitori is made up of small pieces of chicken meat, liver and vegetables skewered on a bamboo stick and grilled over hot coals.</a:t>
            </a:r>
          </a:p>
          <a:p>
            <a:pPr lvl="0"/>
            <a:r>
              <a:rPr lang="en-US" b="1" dirty="0"/>
              <a:t>TONKATSU</a:t>
            </a:r>
            <a:r>
              <a:rPr lang="en-US" dirty="0"/>
              <a:t> - </a:t>
            </a:r>
            <a:r>
              <a:rPr lang="en-US" dirty="0" err="1"/>
              <a:t>Tonkatsu</a:t>
            </a:r>
            <a:r>
              <a:rPr lang="en-US" dirty="0"/>
              <a:t> is a deep-fried pork cutlet rolled in breadcrumbs.  </a:t>
            </a:r>
          </a:p>
          <a:p>
            <a:pPr lvl="0"/>
            <a:r>
              <a:rPr lang="en-US" b="1" dirty="0"/>
              <a:t>SHABU-SHABU</a:t>
            </a:r>
            <a:r>
              <a:rPr lang="en-US" dirty="0"/>
              <a:t> - </a:t>
            </a:r>
            <a:r>
              <a:rPr lang="en-US" dirty="0" err="1"/>
              <a:t>Shabu-shabu</a:t>
            </a:r>
            <a:r>
              <a:rPr lang="en-US" dirty="0"/>
              <a:t> is tender, thin slices of beef held with chopsticks and swished around in a pot of boiling water, then dipped in sauce before being eaten. </a:t>
            </a:r>
          </a:p>
          <a:p>
            <a:pPr lvl="0"/>
            <a:r>
              <a:rPr lang="en-US" b="1" dirty="0"/>
              <a:t>SOBA AND UDON</a:t>
            </a:r>
            <a:r>
              <a:rPr lang="en-US" dirty="0"/>
              <a:t> - Soba and </a:t>
            </a:r>
            <a:r>
              <a:rPr lang="en-US" dirty="0" err="1"/>
              <a:t>udon</a:t>
            </a:r>
            <a:r>
              <a:rPr lang="en-US" dirty="0"/>
              <a:t> are two kinds of Japanese noodles. Soba is made from buckwheat flour and </a:t>
            </a:r>
            <a:r>
              <a:rPr lang="en-US" dirty="0" err="1"/>
              <a:t>udon</a:t>
            </a:r>
            <a:r>
              <a:rPr lang="en-US" dirty="0"/>
              <a:t> from wheat flour. They are served either in a broth or dipped in sauce and are available in hundreds of delicious variations.</a:t>
            </a:r>
          </a:p>
          <a:p>
            <a:endParaRPr lang="en-US" dirty="0"/>
          </a:p>
        </p:txBody>
      </p:sp>
    </p:spTree>
    <p:extLst>
      <p:ext uri="{BB962C8B-B14F-4D97-AF65-F5344CB8AC3E}">
        <p14:creationId xmlns:p14="http://schemas.microsoft.com/office/powerpoint/2010/main" xmlns="" val="403552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9110610" cy="5242872"/>
          </a:xfrm>
        </p:spPr>
        <p:txBody>
          <a:bodyPr>
            <a:normAutofit fontScale="92500" lnSpcReduction="20000"/>
          </a:bodyPr>
          <a:lstStyle/>
          <a:p>
            <a:pPr marL="0" indent="0">
              <a:buNone/>
            </a:pPr>
            <a:r>
              <a:rPr lang="en-US" dirty="0"/>
              <a:t>Among the most knowledgeable people of ancient times, - cooking, if not regarded as one of the fine arts, certainly stood in the top rank among the useful. It was a highly honored position, and many of the most famous and well-known characters of Greece and Rome did not disdain to practice it. Among the distinguished amateurs of the art, in these modern times, may be mentioned Alexander Dumas, who pride himself more upon his ability to cook famous dishes than upon his world-wide celebrity as the author of the most popular novels of his day</a:t>
            </a:r>
            <a:r>
              <a:rPr lang="en-US" dirty="0" smtClean="0"/>
              <a:t>.</a:t>
            </a:r>
          </a:p>
          <a:p>
            <a:pPr marL="0" indent="0">
              <a:buNone/>
            </a:pPr>
            <a:endParaRPr lang="en-US" dirty="0"/>
          </a:p>
          <a:p>
            <a:pPr marL="0" indent="0">
              <a:buNone/>
            </a:pPr>
            <a:r>
              <a:rPr lang="en-US" dirty="0"/>
              <a:t>In the state in which man finds most of the substances used for food are difficult for digestion. By the application of heat some of these are rendered more palatable and more easily digested, and, consequently, that assimilation so necessary to the sustenance of life, and the repair of the constant waste attendant upon the economy of the human system. The application of heat to animal and vegetable substances, for the attainment of this end, constitutes the basis of the science of cookery</a:t>
            </a:r>
            <a:r>
              <a:rPr lang="en-US" dirty="0" smtClean="0"/>
              <a:t>.</a:t>
            </a:r>
          </a:p>
          <a:p>
            <a:pPr marL="0" indent="0">
              <a:buNone/>
            </a:pPr>
            <a:endParaRPr lang="en-US" dirty="0"/>
          </a:p>
          <a:p>
            <a:pPr marL="0" indent="0">
              <a:buNone/>
            </a:pPr>
            <a:r>
              <a:rPr lang="en-US" dirty="0"/>
              <a:t>Broiling, which was most probably the mode first resorted to in the early practice of this art, being one of the most common of its various operations, is quite simple and efficacious. It is especially adapted to the wants of invalids, and persons of delicate appetites. Its effect is to coagulate, in the quickest manner, upon the surface the albumen of the meat, effectually sealing up its pores, and thus retaining the rich juices and delicate flavor that would otherwise escape and be lost.</a:t>
            </a:r>
          </a:p>
          <a:p>
            <a:endParaRPr lang="en-US" dirty="0"/>
          </a:p>
        </p:txBody>
      </p:sp>
    </p:spTree>
    <p:extLst>
      <p:ext uri="{BB962C8B-B14F-4D97-AF65-F5344CB8AC3E}">
        <p14:creationId xmlns:p14="http://schemas.microsoft.com/office/powerpoint/2010/main" xmlns="" val="40890484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82581"/>
            <a:ext cx="8596668" cy="5358782"/>
          </a:xfrm>
        </p:spPr>
        <p:txBody>
          <a:bodyPr>
            <a:normAutofit lnSpcReduction="10000"/>
          </a:bodyPr>
          <a:lstStyle/>
          <a:p>
            <a:pPr marL="0" indent="0">
              <a:buNone/>
            </a:pPr>
            <a:r>
              <a:rPr lang="en-US" b="1" dirty="0"/>
              <a:t>2.10.1.1.1.2 China </a:t>
            </a:r>
            <a:endParaRPr lang="en-US" dirty="0"/>
          </a:p>
          <a:p>
            <a:pPr marL="0" indent="0">
              <a:buNone/>
            </a:pPr>
            <a:r>
              <a:rPr lang="en-US" dirty="0"/>
              <a:t>There are eight different major cuisines types in China. The unique attributes are formed by a combination of geographical differences, cultural shifts, and availability of produce and resources throughout the different regions. </a:t>
            </a:r>
            <a:endParaRPr lang="en-US" dirty="0" smtClean="0"/>
          </a:p>
          <a:p>
            <a:pPr marL="0" indent="0">
              <a:buNone/>
            </a:pPr>
            <a:endParaRPr lang="en-US" dirty="0"/>
          </a:p>
          <a:p>
            <a:pPr marL="0" indent="0">
              <a:buNone/>
            </a:pPr>
            <a:r>
              <a:rPr lang="en-US" dirty="0"/>
              <a:t>As a general rule of thumb, rice is main staple food in southern China, as the warmer and wetter south makes it more ideal for its growth. On the other hand, dumplings and noodles are more commonly consumed in the drier, colder north. Many of these cuisines may be unfamiliar with the Western palate</a:t>
            </a:r>
            <a:r>
              <a:rPr lang="en-US" dirty="0" smtClean="0"/>
              <a:t>.</a:t>
            </a:r>
          </a:p>
          <a:p>
            <a:pPr marL="0" indent="0">
              <a:buNone/>
            </a:pPr>
            <a:endParaRPr lang="en-US" dirty="0"/>
          </a:p>
          <a:p>
            <a:r>
              <a:rPr lang="en-US" b="1" dirty="0"/>
              <a:t>SICHUAN CUISINE (CHUĀN CÀI)</a:t>
            </a:r>
            <a:r>
              <a:rPr lang="en-US" dirty="0"/>
              <a:t> - The most widely-adapted cuisine into Western society (and often referred to as "Szechuan" or "</a:t>
            </a:r>
            <a:r>
              <a:rPr lang="en-US" dirty="0" err="1"/>
              <a:t>Szechuanese</a:t>
            </a:r>
            <a:r>
              <a:rPr lang="en-US" dirty="0"/>
              <a:t>,") Sichuan cuisine is known for big, bold flavors and an undeniable spicy taste. Common flavor enhancers include peppers, garlic, ginger, and peanuts. Sichuan cuisine is unique in its abundant use of peppercorns, which cause a tingly and numbing sensation in the mouth. You might want to keep cold water handy to rinse away the fire!</a:t>
            </a:r>
          </a:p>
          <a:p>
            <a:pPr marL="0" indent="0">
              <a:buNone/>
            </a:pPr>
            <a:endParaRPr lang="en-US" dirty="0"/>
          </a:p>
        </p:txBody>
      </p:sp>
    </p:spTree>
    <p:extLst>
      <p:ext uri="{BB962C8B-B14F-4D97-AF65-F5344CB8AC3E}">
        <p14:creationId xmlns:p14="http://schemas.microsoft.com/office/powerpoint/2010/main" xmlns="" val="5142759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4248"/>
            <a:ext cx="8596668" cy="5217115"/>
          </a:xfrm>
        </p:spPr>
        <p:txBody>
          <a:bodyPr>
            <a:normAutofit fontScale="85000" lnSpcReduction="10000"/>
          </a:bodyPr>
          <a:lstStyle/>
          <a:p>
            <a:r>
              <a:rPr lang="en-US" b="1" dirty="0"/>
              <a:t>SHANDONG CUISINE (LǓ CÀI)</a:t>
            </a:r>
            <a:r>
              <a:rPr lang="en-US" dirty="0"/>
              <a:t> - Salty and flavorful, Shandong Cuisine favors slow braising as a technique and adds in a ton of shallots, scallions and garlic. Shandong cuisine has the longest history of all the eight cuisine types, and was once the favored cuisine of the royal court. Due to Shandong's proximity to the ocean, many of its most famous dishes have seafood as the central ingredient</a:t>
            </a:r>
            <a:r>
              <a:rPr lang="en-US" dirty="0" smtClean="0"/>
              <a:t>.</a:t>
            </a:r>
          </a:p>
          <a:p>
            <a:endParaRPr lang="en-US" dirty="0"/>
          </a:p>
          <a:p>
            <a:r>
              <a:rPr lang="en-US" b="1" dirty="0"/>
              <a:t>JIANGSU CUISINE (SŪ CÀI)</a:t>
            </a:r>
            <a:r>
              <a:rPr lang="en-US" dirty="0"/>
              <a:t> - Originating from the temperature zone in China from cities such as </a:t>
            </a:r>
            <a:r>
              <a:rPr lang="en-US" dirty="0" err="1"/>
              <a:t>SuZhou</a:t>
            </a:r>
            <a:r>
              <a:rPr lang="en-US" dirty="0"/>
              <a:t>, Nanjing, and </a:t>
            </a:r>
            <a:r>
              <a:rPr lang="en-US" dirty="0" err="1"/>
              <a:t>and</a:t>
            </a:r>
            <a:r>
              <a:rPr lang="en-US" dirty="0"/>
              <a:t> Yang Zhou, Jiangsu cuisine features a balanced approach to flavor. Its tastes are sweet and salty, mild and soothing to the stomach. The term "</a:t>
            </a:r>
            <a:r>
              <a:rPr lang="en-US" dirty="0" err="1"/>
              <a:t>红烧</a:t>
            </a:r>
            <a:r>
              <a:rPr lang="en-US" dirty="0"/>
              <a:t> (</a:t>
            </a:r>
            <a:r>
              <a:rPr lang="en-US" dirty="0" err="1"/>
              <a:t>hóng</a:t>
            </a:r>
            <a:r>
              <a:rPr lang="en-US" dirty="0"/>
              <a:t> </a:t>
            </a:r>
            <a:r>
              <a:rPr lang="en-US" dirty="0" err="1"/>
              <a:t>shāo</a:t>
            </a:r>
            <a:r>
              <a:rPr lang="en-US" dirty="0"/>
              <a:t>)" literally means "red braised," and is a cooking method that is dominant in this region. It results in a sweet and salty, caramelized flavor</a:t>
            </a:r>
            <a:r>
              <a:rPr lang="en-US" dirty="0" smtClean="0"/>
              <a:t>.</a:t>
            </a:r>
          </a:p>
          <a:p>
            <a:endParaRPr lang="en-US" dirty="0"/>
          </a:p>
          <a:p>
            <a:r>
              <a:rPr lang="en-US" b="1" dirty="0"/>
              <a:t>ZHEJIANG CUISINE (ZHÈ CÀI)</a:t>
            </a:r>
            <a:r>
              <a:rPr lang="en-US" dirty="0"/>
              <a:t> - A vast and diverse cuisine that makes heavy use of oil and condiments for strong flavor, Zhejiang Cuisine is unique in its use of techniques such as quick-frying, stir-</a:t>
            </a:r>
            <a:r>
              <a:rPr lang="en-US" dirty="0" err="1"/>
              <a:t>frying,braising</a:t>
            </a:r>
            <a:r>
              <a:rPr lang="en-US" dirty="0"/>
              <a:t>, and smoking. The region produces freshwater fish and shrimps, which are usually cooked to be crispy yet tender</a:t>
            </a:r>
            <a:r>
              <a:rPr lang="en-US" dirty="0" smtClean="0"/>
              <a:t>.</a:t>
            </a:r>
          </a:p>
          <a:p>
            <a:endParaRPr lang="en-US" dirty="0"/>
          </a:p>
          <a:p>
            <a:r>
              <a:rPr lang="en-US" b="1" dirty="0"/>
              <a:t>A NHUI CUISINE (HUĪ CÀI)</a:t>
            </a:r>
            <a:r>
              <a:rPr lang="en-US" dirty="0"/>
              <a:t> - Developed in the </a:t>
            </a:r>
            <a:r>
              <a:rPr lang="en-US" dirty="0" err="1"/>
              <a:t>Huangshan</a:t>
            </a:r>
            <a:r>
              <a:rPr lang="en-US" dirty="0"/>
              <a:t> Mountains, Anhui cuisine makes use of plenty of wild plants and animals. Ham is often added to dishes as a flavor enhancer, and rock candy added for additional sweetness. Steaming and braising is a common technique, so Anhui cuisine is typically lighter in flavor compared to some of the other cuisine types.</a:t>
            </a:r>
          </a:p>
          <a:p>
            <a:endParaRPr lang="en-US" dirty="0"/>
          </a:p>
        </p:txBody>
      </p:sp>
    </p:spTree>
    <p:extLst>
      <p:ext uri="{BB962C8B-B14F-4D97-AF65-F5344CB8AC3E}">
        <p14:creationId xmlns:p14="http://schemas.microsoft.com/office/powerpoint/2010/main" xmlns="" val="21391446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88643"/>
            <a:ext cx="8596668" cy="5152720"/>
          </a:xfrm>
        </p:spPr>
        <p:txBody>
          <a:bodyPr>
            <a:normAutofit lnSpcReduction="10000"/>
          </a:bodyPr>
          <a:lstStyle/>
          <a:p>
            <a:pPr lvl="0"/>
            <a:r>
              <a:rPr lang="en-US" b="1" dirty="0"/>
              <a:t>GUANGDONG CUISINE (YUÈ CÀI)</a:t>
            </a:r>
            <a:r>
              <a:rPr lang="en-US" dirty="0"/>
              <a:t> - Have you ever had dim sum? That originated from Guangdong cuisine! Most commonly known as Cantonese cuisine, Guangdong chefs focus on using the freshest ingredients to create a light, clean dish that showcase natural flavors. Guangdong cuisine tends to be sweeter, favoring techniques such as braising and stewing</a:t>
            </a:r>
            <a:r>
              <a:rPr lang="en-US" dirty="0" smtClean="0"/>
              <a:t>.</a:t>
            </a:r>
          </a:p>
          <a:p>
            <a:pPr lvl="0"/>
            <a:endParaRPr lang="en-US" dirty="0"/>
          </a:p>
          <a:p>
            <a:pPr lvl="0"/>
            <a:r>
              <a:rPr lang="en-US" b="1" dirty="0"/>
              <a:t>FUJIAN CUISINE (MǏN CÀI)</a:t>
            </a:r>
            <a:r>
              <a:rPr lang="en-US" dirty="0"/>
              <a:t> - Thanks to its proximity to the sea, Fujian Cuisine became known for fresh seafood and seafood based soups. </a:t>
            </a:r>
            <a:r>
              <a:rPr lang="en-US" dirty="0" err="1"/>
              <a:t>Fujianese</a:t>
            </a:r>
            <a:r>
              <a:rPr lang="en-US" dirty="0"/>
              <a:t> chefs tend to use wine in their cooking, leading to a "pickled" taste for many dishes. A famous </a:t>
            </a:r>
            <a:r>
              <a:rPr lang="en-US" dirty="0" err="1"/>
              <a:t>Fujianese</a:t>
            </a:r>
            <a:r>
              <a:rPr lang="en-US" dirty="0"/>
              <a:t> dish is called Buddha Jumping Over the Wall, which includes abalone, shark fin, sea cucumber, scallops, bamboo shoots, and </a:t>
            </a:r>
            <a:r>
              <a:rPr lang="en-US" dirty="0" err="1"/>
              <a:t>Shaoxing</a:t>
            </a:r>
            <a:r>
              <a:rPr lang="en-US" dirty="0"/>
              <a:t> wine. However, with the controversy in shark-finning, more chefs are choosing to omit that particular ingredient</a:t>
            </a:r>
            <a:r>
              <a:rPr lang="en-US" dirty="0" smtClean="0"/>
              <a:t>.</a:t>
            </a:r>
          </a:p>
          <a:p>
            <a:pPr lvl="0"/>
            <a:endParaRPr lang="en-US" dirty="0" smtClean="0"/>
          </a:p>
          <a:p>
            <a:r>
              <a:rPr lang="en-US" b="1" dirty="0" smtClean="0"/>
              <a:t>HUNAN </a:t>
            </a:r>
            <a:r>
              <a:rPr lang="en-US" b="1" dirty="0"/>
              <a:t>CUISINE (XIĀNG CÀI)</a:t>
            </a:r>
            <a:r>
              <a:rPr lang="en-US" dirty="0"/>
              <a:t> - Similar to Sichuan cuisine, Hunan cuisine is hot, hot, hot. Dried chilies provide much of the spicy flavor, and often lead to bright red colored dishes. Many American favorites such as Orange Beef and Crispy Duck all originate from Hunan.</a:t>
            </a:r>
          </a:p>
        </p:txBody>
      </p:sp>
    </p:spTree>
    <p:extLst>
      <p:ext uri="{BB962C8B-B14F-4D97-AF65-F5344CB8AC3E}">
        <p14:creationId xmlns:p14="http://schemas.microsoft.com/office/powerpoint/2010/main" xmlns="" val="6310606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6823"/>
            <a:ext cx="8596668" cy="5384539"/>
          </a:xfrm>
        </p:spPr>
        <p:txBody>
          <a:bodyPr>
            <a:normAutofit fontScale="92500" lnSpcReduction="20000"/>
          </a:bodyPr>
          <a:lstStyle/>
          <a:p>
            <a:pPr marL="0" indent="0">
              <a:buNone/>
            </a:pPr>
            <a:r>
              <a:rPr lang="en-US" b="1" dirty="0"/>
              <a:t>2.10.1.1.2 South Asia</a:t>
            </a:r>
            <a:endParaRPr lang="en-US" dirty="0"/>
          </a:p>
          <a:p>
            <a:pPr marL="0" indent="0">
              <a:buNone/>
            </a:pPr>
            <a:r>
              <a:rPr lang="en-US" b="1" dirty="0"/>
              <a:t>2.10.1.1.2.1 India</a:t>
            </a:r>
            <a:endParaRPr lang="en-US" dirty="0"/>
          </a:p>
          <a:p>
            <a:pPr marL="0" indent="0">
              <a:buNone/>
            </a:pPr>
            <a:r>
              <a:rPr lang="en-US" dirty="0"/>
              <a:t>Indian food is different from rest of the world not only in taste but also in cooking methods. It reflects a perfect blend of various cultures and ages. Just like Indian culture, food in India has also been influenced by various civilizations, which have contributed their share in its overall development and the present form</a:t>
            </a:r>
            <a:r>
              <a:rPr lang="en-US" dirty="0" smtClean="0"/>
              <a:t>.</a:t>
            </a:r>
          </a:p>
          <a:p>
            <a:pPr marL="0" indent="0">
              <a:buNone/>
            </a:pPr>
            <a:endParaRPr lang="en-US" dirty="0"/>
          </a:p>
          <a:p>
            <a:pPr marL="0" indent="0">
              <a:buNone/>
            </a:pPr>
            <a:r>
              <a:rPr lang="en-US" dirty="0"/>
              <a:t>Foods of India are better known for its spiciness. Throughout India, be it North India or South India, spices are used generously in food. But one must not forget that every single spice used in Indian dishes carries some or the other nutritional as well as medicinal properties</a:t>
            </a:r>
            <a:r>
              <a:rPr lang="en-US" dirty="0" smtClean="0"/>
              <a:t>.</a:t>
            </a:r>
          </a:p>
          <a:p>
            <a:pPr marL="0" indent="0">
              <a:buNone/>
            </a:pPr>
            <a:endParaRPr lang="en-US" dirty="0"/>
          </a:p>
          <a:p>
            <a:pPr lvl="0"/>
            <a:r>
              <a:rPr lang="en-US" b="1" dirty="0"/>
              <a:t>Rice and Bread Recipes</a:t>
            </a:r>
            <a:r>
              <a:rPr lang="en-US" dirty="0"/>
              <a:t> - Rice and bread (or at least one of them) are included with every Indian meal. There are many varieties of delicious recipes for making them.</a:t>
            </a:r>
          </a:p>
          <a:p>
            <a:pPr lvl="0"/>
            <a:r>
              <a:rPr lang="en-US" b="1" dirty="0"/>
              <a:t>Meat dishes</a:t>
            </a:r>
            <a:r>
              <a:rPr lang="en-US" dirty="0"/>
              <a:t> - Roasted, curried, pickled or barbecued</a:t>
            </a:r>
          </a:p>
          <a:p>
            <a:pPr lvl="0"/>
            <a:r>
              <a:rPr lang="en-US" b="1" dirty="0"/>
              <a:t>Sides and Salads</a:t>
            </a:r>
            <a:r>
              <a:rPr lang="en-US" dirty="0"/>
              <a:t> - They play supporting actor to the main course dish. </a:t>
            </a:r>
          </a:p>
          <a:p>
            <a:r>
              <a:rPr lang="en-US" b="1" dirty="0"/>
              <a:t>Pickles and Chutneys</a:t>
            </a:r>
            <a:r>
              <a:rPr lang="en-US" dirty="0"/>
              <a:t> - Pickles and chutneys in India range from spicy to sweet and soft to crispy</a:t>
            </a:r>
          </a:p>
        </p:txBody>
      </p:sp>
    </p:spTree>
    <p:extLst>
      <p:ext uri="{BB962C8B-B14F-4D97-AF65-F5344CB8AC3E}">
        <p14:creationId xmlns:p14="http://schemas.microsoft.com/office/powerpoint/2010/main" xmlns="" val="9673877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lstStyle/>
          <a:p>
            <a:pPr marL="0" indent="0">
              <a:buNone/>
            </a:pPr>
            <a:r>
              <a:rPr lang="en-US" b="1" dirty="0"/>
              <a:t>2.10.1.2 Europe</a:t>
            </a:r>
            <a:endParaRPr lang="en-US" dirty="0"/>
          </a:p>
          <a:p>
            <a:pPr marL="0" indent="0">
              <a:buNone/>
            </a:pPr>
            <a:r>
              <a:rPr lang="en-US" b="1" dirty="0"/>
              <a:t>2.10.1.2.1 Western Europe</a:t>
            </a:r>
            <a:r>
              <a:rPr lang="en-US" dirty="0"/>
              <a:t> </a:t>
            </a:r>
          </a:p>
          <a:p>
            <a:pPr marL="0" indent="0">
              <a:buNone/>
            </a:pPr>
            <a:r>
              <a:rPr lang="en-US" dirty="0"/>
              <a:t>Western European food refers to the dishes prepared and eaten in the countries of Western Europe although the term can loosely encompass the entire European cuisine including those of America and Oceania. However, strict terms restrict the Western European food to the countries of France, Switzerland, Germany, Netherlands and Austria with Parisian cuisine being acclaimed all over the world</a:t>
            </a:r>
            <a:r>
              <a:rPr lang="en-US" dirty="0" smtClean="0"/>
              <a:t>.</a:t>
            </a:r>
          </a:p>
          <a:p>
            <a:pPr marL="0" indent="0">
              <a:buNone/>
            </a:pPr>
            <a:endParaRPr lang="en-US" dirty="0"/>
          </a:p>
          <a:p>
            <a:pPr marL="0" indent="0">
              <a:buNone/>
            </a:pPr>
            <a:r>
              <a:rPr lang="en-US" dirty="0"/>
              <a:t>The Asians refer to the cuisine as Western European food which deviates sharply from the dishes eaten in Asia and Africa. Although the food varies from country to country, it has certain common factors namely the use of meat and dairy products in almost all the dishes. The serving portions are substantially more than that of the other regions in the world.</a:t>
            </a:r>
          </a:p>
        </p:txBody>
      </p:sp>
    </p:spTree>
    <p:extLst>
      <p:ext uri="{BB962C8B-B14F-4D97-AF65-F5344CB8AC3E}">
        <p14:creationId xmlns:p14="http://schemas.microsoft.com/office/powerpoint/2010/main" xmlns="" val="5768669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88643"/>
            <a:ext cx="8596668" cy="5152720"/>
          </a:xfrm>
        </p:spPr>
        <p:txBody>
          <a:bodyPr>
            <a:normAutofit fontScale="92500" lnSpcReduction="20000"/>
          </a:bodyPr>
          <a:lstStyle/>
          <a:p>
            <a:pPr marL="0" indent="0">
              <a:buNone/>
            </a:pPr>
            <a:r>
              <a:rPr lang="en-US" dirty="0"/>
              <a:t>The use of herbs was popularized in Medieval Europe with thyme, peony seeds and garlic being used in almost all dishes. The West Europeans preferred to eat their food in their natural state without cooking it extensively</a:t>
            </a:r>
            <a:r>
              <a:rPr lang="en-US" dirty="0" smtClean="0"/>
              <a:t>.</a:t>
            </a:r>
          </a:p>
          <a:p>
            <a:pPr marL="0" indent="0">
              <a:buNone/>
            </a:pPr>
            <a:endParaRPr lang="en-US" dirty="0"/>
          </a:p>
          <a:p>
            <a:pPr marL="0" indent="0">
              <a:buNone/>
            </a:pPr>
            <a:r>
              <a:rPr lang="en-US" dirty="0"/>
              <a:t>Sugar, citrus fruits like the lemon and corn were brought back to Western Europe by the Crusaders and the Mid-Eastern influences began to spread with the advent of the Jews. Eating of fish became a common Western European food in the coastal areas</a:t>
            </a:r>
            <a:r>
              <a:rPr lang="en-US" dirty="0" smtClean="0"/>
              <a:t>.</a:t>
            </a:r>
          </a:p>
          <a:p>
            <a:pPr marL="0" indent="0">
              <a:buNone/>
            </a:pPr>
            <a:endParaRPr lang="en-US" dirty="0"/>
          </a:p>
          <a:p>
            <a:pPr marL="0" indent="0">
              <a:buNone/>
            </a:pPr>
            <a:r>
              <a:rPr lang="en-US" dirty="0"/>
              <a:t>Types of Western European Cuisine:</a:t>
            </a:r>
          </a:p>
          <a:p>
            <a:pPr lvl="0"/>
            <a:r>
              <a:rPr lang="en-US" b="1" dirty="0"/>
              <a:t>French </a:t>
            </a:r>
            <a:r>
              <a:rPr lang="en-US" dirty="0"/>
              <a:t>- It is regarded as the base for all culinary school education and Western cookery boards.</a:t>
            </a:r>
          </a:p>
          <a:p>
            <a:pPr lvl="0"/>
            <a:r>
              <a:rPr lang="en-US" b="1" dirty="0"/>
              <a:t>Swiss </a:t>
            </a:r>
            <a:r>
              <a:rPr lang="en-US" dirty="0"/>
              <a:t>- Famous for its confectionary section and use of cheese.</a:t>
            </a:r>
          </a:p>
          <a:p>
            <a:pPr lvl="0"/>
            <a:r>
              <a:rPr lang="en-US" b="1" dirty="0"/>
              <a:t>German</a:t>
            </a:r>
            <a:r>
              <a:rPr lang="en-US" dirty="0"/>
              <a:t> –Well known for its meat based dishes.</a:t>
            </a:r>
          </a:p>
          <a:p>
            <a:pPr lvl="0"/>
            <a:r>
              <a:rPr lang="en-US" b="1" dirty="0"/>
              <a:t>Nouvelle Cuisine</a:t>
            </a:r>
            <a:r>
              <a:rPr lang="en-US" dirty="0"/>
              <a:t>- A newer approach to the French style of cooking, it includes lighter dishes with elaborate presentations.</a:t>
            </a:r>
          </a:p>
          <a:p>
            <a:pPr lvl="0"/>
            <a:r>
              <a:rPr lang="en-US" b="1" dirty="0"/>
              <a:t>Cuisine </a:t>
            </a:r>
            <a:r>
              <a:rPr lang="en-US" b="1" dirty="0" err="1"/>
              <a:t>Classique</a:t>
            </a:r>
            <a:r>
              <a:rPr lang="en-US" dirty="0"/>
              <a:t>- The primary culinary practice across Europe in the early part of the 20th century.</a:t>
            </a:r>
          </a:p>
          <a:p>
            <a:endParaRPr lang="en-US" dirty="0"/>
          </a:p>
        </p:txBody>
      </p:sp>
    </p:spTree>
    <p:extLst>
      <p:ext uri="{BB962C8B-B14F-4D97-AF65-F5344CB8AC3E}">
        <p14:creationId xmlns:p14="http://schemas.microsoft.com/office/powerpoint/2010/main" xmlns="" val="24700341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5611"/>
            <a:ext cx="8596668" cy="5255751"/>
          </a:xfrm>
        </p:spPr>
        <p:txBody>
          <a:bodyPr>
            <a:normAutofit lnSpcReduction="10000"/>
          </a:bodyPr>
          <a:lstStyle/>
          <a:p>
            <a:pPr marL="0" indent="0">
              <a:buNone/>
            </a:pPr>
            <a:r>
              <a:rPr lang="en-US" b="1" dirty="0"/>
              <a:t>2.10.1.3 North America</a:t>
            </a:r>
            <a:endParaRPr lang="en-US" dirty="0"/>
          </a:p>
          <a:p>
            <a:pPr marL="0" indent="0">
              <a:buNone/>
            </a:pPr>
            <a:r>
              <a:rPr lang="en-US" b="1" dirty="0"/>
              <a:t>2.10.1.3.1 United States</a:t>
            </a:r>
            <a:endParaRPr lang="en-US" dirty="0"/>
          </a:p>
          <a:p>
            <a:pPr marL="0" indent="0">
              <a:buNone/>
            </a:pPr>
            <a:r>
              <a:rPr lang="en-US" dirty="0"/>
              <a:t>Cuisine in the United States is as diverse as the country itself, and while it may be difficult to pinpoint one particular national dish, it is fair to say that barbecue and all things grilled or smoked are definitely at the top of the list, along of course, with the ubiquitous hamburger. </a:t>
            </a:r>
            <a:endParaRPr lang="en-US" dirty="0" smtClean="0"/>
          </a:p>
          <a:p>
            <a:pPr marL="0" indent="0">
              <a:buNone/>
            </a:pPr>
            <a:endParaRPr lang="en-US" dirty="0"/>
          </a:p>
          <a:p>
            <a:pPr marL="0" indent="0">
              <a:buNone/>
            </a:pPr>
            <a:r>
              <a:rPr lang="en-US" dirty="0"/>
              <a:t>Americans like to drink their beer and celebrate summer with burgers on the barbecue, but fast food and street food are also making their mark on the country and taking their place as a new kind of regional dish</a:t>
            </a:r>
            <a:r>
              <a:rPr lang="en-US" dirty="0" smtClean="0"/>
              <a:t>.</a:t>
            </a:r>
          </a:p>
          <a:p>
            <a:pPr marL="0" indent="0">
              <a:buNone/>
            </a:pPr>
            <a:endParaRPr lang="en-US" dirty="0"/>
          </a:p>
          <a:p>
            <a:pPr marL="0" indent="0">
              <a:buNone/>
            </a:pPr>
            <a:r>
              <a:rPr lang="en-US" dirty="0"/>
              <a:t>Some may argue that fast food restaurants are endemic in the United States, but a new trend is emerging. Street food, especially that from food trucks, is becoming more and more popular among the average foodie, and some cities even have festivals celebrating this new kind of cuisine. Boston just had its’ first Food Truck Festival which was so popular many trucks ran out of food within hours. </a:t>
            </a:r>
          </a:p>
          <a:p>
            <a:endParaRPr lang="en-US" dirty="0"/>
          </a:p>
        </p:txBody>
      </p:sp>
    </p:spTree>
    <p:extLst>
      <p:ext uri="{BB962C8B-B14F-4D97-AF65-F5344CB8AC3E}">
        <p14:creationId xmlns:p14="http://schemas.microsoft.com/office/powerpoint/2010/main" xmlns="" val="8472353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0007"/>
            <a:ext cx="8596668" cy="5191356"/>
          </a:xfrm>
        </p:spPr>
        <p:txBody>
          <a:bodyPr>
            <a:normAutofit fontScale="92500" lnSpcReduction="20000"/>
          </a:bodyPr>
          <a:lstStyle/>
          <a:p>
            <a:pPr marL="0" indent="0">
              <a:buNone/>
            </a:pPr>
            <a:r>
              <a:rPr lang="en-US" dirty="0"/>
              <a:t>Portland, Oregon leads the country in the food truck category, and even has a designated area where the trucks congregate. There isn’t a foodie city left in the country that doesn’t have its own small army of gourmet food trucks delivering everything from ethnic specialties to gourmet treats. From coast to coast these food trucks are making their mark as the newest and greatest in the evolution of modern American cuisine</a:t>
            </a:r>
            <a:r>
              <a:rPr lang="en-US" dirty="0" smtClean="0"/>
              <a:t>.</a:t>
            </a:r>
          </a:p>
          <a:p>
            <a:pPr marL="0" indent="0">
              <a:buNone/>
            </a:pPr>
            <a:endParaRPr lang="en-US" dirty="0"/>
          </a:p>
          <a:p>
            <a:pPr marL="0" indent="0">
              <a:buNone/>
            </a:pPr>
            <a:r>
              <a:rPr lang="en-US" dirty="0"/>
              <a:t>As people are lured from the myriad fast food and chain restaurants to more home grown, grass roots type food establishments (mobile or otherwise), there is also a resurging popularity among boutique food shops such as delicatessens, artisan cheese shops, bakeries, chocolate and candy shops and more. Larger stores such as Whole Foods Market, which is the world’s leader in natural and organic foods are also becoming more popular. </a:t>
            </a:r>
            <a:endParaRPr lang="en-US" dirty="0" smtClean="0"/>
          </a:p>
          <a:p>
            <a:pPr marL="0" indent="0">
              <a:buNone/>
            </a:pPr>
            <a:endParaRPr lang="en-US" dirty="0"/>
          </a:p>
          <a:p>
            <a:pPr marL="0" indent="0">
              <a:buNone/>
            </a:pPr>
            <a:r>
              <a:rPr lang="en-US" dirty="0"/>
              <a:t>What was once the nation of one stop shoppers is now paying more attention to local produce and ingredients as well as to quality and detail over mass production and quantity. Sure, some Americans still pay silent homage to the golden arches of McDonald’s, and obesity is a major concern, but the new trend among Americans is to slow their food down, to pay attention to how and where it was grown and to celebrate local ingredients.</a:t>
            </a:r>
          </a:p>
        </p:txBody>
      </p:sp>
    </p:spTree>
    <p:extLst>
      <p:ext uri="{BB962C8B-B14F-4D97-AF65-F5344CB8AC3E}">
        <p14:creationId xmlns:p14="http://schemas.microsoft.com/office/powerpoint/2010/main" xmlns="" val="4453962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698" y="669701"/>
            <a:ext cx="8596668" cy="5847009"/>
          </a:xfrm>
        </p:spPr>
        <p:txBody>
          <a:bodyPr>
            <a:normAutofit fontScale="70000" lnSpcReduction="20000"/>
          </a:bodyPr>
          <a:lstStyle/>
          <a:p>
            <a:pPr marL="0" indent="0">
              <a:buNone/>
            </a:pPr>
            <a:r>
              <a:rPr lang="en-US" dirty="0"/>
              <a:t>Below are some examples of national dish or regional food:</a:t>
            </a:r>
          </a:p>
          <a:p>
            <a:pPr lvl="0"/>
            <a:r>
              <a:rPr lang="en-US" dirty="0"/>
              <a:t>Eggs and bacon</a:t>
            </a:r>
          </a:p>
          <a:p>
            <a:pPr lvl="0"/>
            <a:r>
              <a:rPr lang="en-US" dirty="0"/>
              <a:t>Cereal with milk</a:t>
            </a:r>
          </a:p>
          <a:p>
            <a:pPr lvl="0"/>
            <a:r>
              <a:rPr lang="en-US" dirty="0"/>
              <a:t>Pancakes/waffles w/ maple syrup</a:t>
            </a:r>
          </a:p>
          <a:p>
            <a:pPr lvl="0"/>
            <a:r>
              <a:rPr lang="en-US" dirty="0"/>
              <a:t>Toast, bagels, muffins, doughnuts</a:t>
            </a:r>
          </a:p>
          <a:p>
            <a:pPr lvl="0"/>
            <a:r>
              <a:rPr lang="en-US" dirty="0"/>
              <a:t>Chicken wings with hot sauce - Buffalo</a:t>
            </a:r>
          </a:p>
          <a:p>
            <a:pPr lvl="0"/>
            <a:r>
              <a:rPr lang="en-US" dirty="0"/>
              <a:t>Clam Chowder – New England, Manhattan</a:t>
            </a:r>
          </a:p>
          <a:p>
            <a:pPr lvl="0"/>
            <a:r>
              <a:rPr lang="en-US" dirty="0"/>
              <a:t>Grilled Meats - Hamburgers, Steaks, Chicken, Hot Dogs</a:t>
            </a:r>
          </a:p>
          <a:p>
            <a:pPr lvl="0"/>
            <a:r>
              <a:rPr lang="en-US" dirty="0"/>
              <a:t>Barbecue/BBQ – Kansas City, Memphis, North Carolina, Texas</a:t>
            </a:r>
          </a:p>
          <a:p>
            <a:pPr lvl="0"/>
            <a:r>
              <a:rPr lang="en-US" dirty="0"/>
              <a:t>Deli Meat sandwiches - New York, Philadelphia (Philly Cheesesteak)</a:t>
            </a:r>
          </a:p>
          <a:p>
            <a:pPr lvl="0"/>
            <a:r>
              <a:rPr lang="en-US" dirty="0"/>
              <a:t>Pizza / Pasta – New York, Chicago (Deep Dish)</a:t>
            </a:r>
          </a:p>
          <a:p>
            <a:pPr lvl="0"/>
            <a:r>
              <a:rPr lang="en-US" dirty="0"/>
              <a:t>Fast Food/Junk Food</a:t>
            </a:r>
          </a:p>
          <a:p>
            <a:pPr lvl="0"/>
            <a:r>
              <a:rPr lang="en-US" dirty="0"/>
              <a:t>French fries/potato chips</a:t>
            </a:r>
          </a:p>
          <a:p>
            <a:pPr lvl="0"/>
            <a:r>
              <a:rPr lang="en-US" dirty="0"/>
              <a:t>Salads with lettuce and vegetables</a:t>
            </a:r>
          </a:p>
          <a:p>
            <a:pPr lvl="0"/>
            <a:r>
              <a:rPr lang="en-US" dirty="0"/>
              <a:t>Potato / pasta salad</a:t>
            </a:r>
          </a:p>
          <a:p>
            <a:pPr lvl="0"/>
            <a:r>
              <a:rPr lang="en-US" dirty="0"/>
              <a:t>Cajun/Creole – New Orleans</a:t>
            </a:r>
          </a:p>
          <a:p>
            <a:pPr lvl="0"/>
            <a:r>
              <a:rPr lang="en-US" dirty="0"/>
              <a:t>Lobster – Maine</a:t>
            </a:r>
          </a:p>
          <a:p>
            <a:pPr lvl="0"/>
            <a:r>
              <a:rPr lang="en-US" dirty="0"/>
              <a:t>Fish/shellfish</a:t>
            </a:r>
          </a:p>
          <a:p>
            <a:pPr lvl="0"/>
            <a:r>
              <a:rPr lang="en-US" dirty="0"/>
              <a:t>Vegetarian</a:t>
            </a:r>
          </a:p>
          <a:p>
            <a:pPr lvl="0"/>
            <a:r>
              <a:rPr lang="en-US" dirty="0"/>
              <a:t>Apple pie</a:t>
            </a:r>
          </a:p>
          <a:p>
            <a:endParaRPr lang="en-US" dirty="0"/>
          </a:p>
        </p:txBody>
      </p:sp>
    </p:spTree>
    <p:extLst>
      <p:ext uri="{BB962C8B-B14F-4D97-AF65-F5344CB8AC3E}">
        <p14:creationId xmlns:p14="http://schemas.microsoft.com/office/powerpoint/2010/main" xmlns="" val="322558691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normAutofit lnSpcReduction="10000"/>
          </a:bodyPr>
          <a:lstStyle/>
          <a:p>
            <a:pPr marL="0" indent="0">
              <a:buNone/>
            </a:pPr>
            <a:r>
              <a:rPr lang="en-US" b="1" dirty="0"/>
              <a:t>2.10.1.4 South America</a:t>
            </a:r>
            <a:endParaRPr lang="en-US" dirty="0"/>
          </a:p>
          <a:p>
            <a:pPr marL="0" indent="0">
              <a:buNone/>
            </a:pPr>
            <a:r>
              <a:rPr lang="en-US" dirty="0"/>
              <a:t>Long before the Europeans discovered South America, the native populations knew how to cultivate an incredible array of plants. They developed elaborate irrigation systems and terraced the steep Andean mountain slopes to make them more suitable for growing food. They grew corn, lima beans, potatoes, sweet potatoes, Chile peppers, avocados, peanuts, chocolate, and raised llamas and guinea pigs. Each region developed its own traditional dishes</a:t>
            </a:r>
            <a:r>
              <a:rPr lang="en-US" dirty="0" smtClean="0"/>
              <a:t>.</a:t>
            </a:r>
          </a:p>
          <a:p>
            <a:pPr marL="0" indent="0">
              <a:buNone/>
            </a:pPr>
            <a:endParaRPr lang="en-US" dirty="0"/>
          </a:p>
          <a:p>
            <a:pPr marL="0" indent="0">
              <a:buNone/>
            </a:pPr>
            <a:r>
              <a:rPr lang="en-US" dirty="0"/>
              <a:t>When the Europeans arrived, they incorporated some of these native dishes into their own cuisine. They took the new foods back to Europe, and they brought European foods to South America, such as pigs, chickens, citrus trees, wheat, almonds, cows, goats</a:t>
            </a:r>
            <a:r>
              <a:rPr lang="en-US" dirty="0" smtClean="0"/>
              <a:t>.</a:t>
            </a:r>
          </a:p>
          <a:p>
            <a:pPr marL="0" indent="0">
              <a:buNone/>
            </a:pPr>
            <a:endParaRPr lang="en-US" dirty="0"/>
          </a:p>
          <a:p>
            <a:pPr marL="0" indent="0">
              <a:buNone/>
            </a:pPr>
            <a:r>
              <a:rPr lang="en-US" dirty="0"/>
              <a:t>The Europeans learned to make their favorite Spanish, Italian and Portuguese dishes using local ingredients. The Native American traditional cooking methods were adapted and modified, and the newly available foods from Europe were mixed in. Asian and African immigrants brought their culinary traditions as well. All of this blended to become the diverse and exciting cuisine that exists today.</a:t>
            </a:r>
          </a:p>
        </p:txBody>
      </p:sp>
    </p:spTree>
    <p:extLst>
      <p:ext uri="{BB962C8B-B14F-4D97-AF65-F5344CB8AC3E}">
        <p14:creationId xmlns:p14="http://schemas.microsoft.com/office/powerpoint/2010/main" xmlns="" val="11300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576" y="1014369"/>
            <a:ext cx="8596668" cy="3880773"/>
          </a:xfrm>
        </p:spPr>
        <p:txBody>
          <a:bodyPr/>
          <a:lstStyle/>
          <a:p>
            <a:pPr marL="0" indent="0">
              <a:buNone/>
            </a:pPr>
            <a:r>
              <a:rPr lang="en-US" dirty="0"/>
              <a:t>Roasting comes next in order, and for this two conditions are essentially requisite - a good, brisk fire, and constant basting. As in the case of broiling, care should be taken at the commencement to coagulate the albumen on the surface as speedily as possible. Next to broiling and stewing, this is the most economical mode of cooking meats of all kinds</a:t>
            </a:r>
            <a:r>
              <a:rPr lang="en-US" dirty="0" smtClean="0"/>
              <a:t>.</a:t>
            </a:r>
          </a:p>
          <a:p>
            <a:pPr marL="0" indent="0">
              <a:buNone/>
            </a:pPr>
            <a:endParaRPr lang="en-US" dirty="0"/>
          </a:p>
          <a:p>
            <a:pPr marL="0" indent="0">
              <a:buNone/>
            </a:pPr>
            <a:r>
              <a:rPr lang="en-US" dirty="0"/>
              <a:t>Baking meat is in very many respects objectionable - and should never be resorted to when other modes of cooking are available, as it reverses the order of good, wholesome cookery, in beginning with a slow and finishing with a high temperature. Meats cooked in this manner have never the delicate flavor of the roast, nor are they so easily digested.</a:t>
            </a:r>
          </a:p>
        </p:txBody>
      </p:sp>
    </p:spTree>
    <p:extLst>
      <p:ext uri="{BB962C8B-B14F-4D97-AF65-F5344CB8AC3E}">
        <p14:creationId xmlns:p14="http://schemas.microsoft.com/office/powerpoint/2010/main" xmlns="" val="12397375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normAutofit lnSpcReduction="10000"/>
          </a:bodyPr>
          <a:lstStyle/>
          <a:p>
            <a:pPr marL="0" indent="0">
              <a:buNone/>
            </a:pPr>
            <a:r>
              <a:rPr lang="en-US" dirty="0"/>
              <a:t>Some native foods were not incorporated into the European-</a:t>
            </a:r>
            <a:r>
              <a:rPr lang="en-US" dirty="0" err="1"/>
              <a:t>syle</a:t>
            </a:r>
            <a:r>
              <a:rPr lang="en-US" dirty="0"/>
              <a:t> cuisine that dominates big cities like Buenos Aires and Santiago. But the indigenous populations continue to cultivate and eat them</a:t>
            </a:r>
            <a:r>
              <a:rPr lang="en-US" dirty="0" smtClean="0"/>
              <a:t>.</a:t>
            </a:r>
          </a:p>
          <a:p>
            <a:pPr marL="0" indent="0">
              <a:buNone/>
            </a:pPr>
            <a:endParaRPr lang="en-US" dirty="0"/>
          </a:p>
          <a:p>
            <a:pPr marL="0" indent="0">
              <a:buNone/>
            </a:pPr>
            <a:r>
              <a:rPr lang="en-US" dirty="0"/>
              <a:t>Recently these foods have been rediscovered. Chefs in trendy restaurants now showcase Andean products such as alpaca meat, grains like quinoa and </a:t>
            </a:r>
            <a:r>
              <a:rPr lang="en-US" dirty="0" err="1"/>
              <a:t>kiwicha</a:t>
            </a:r>
            <a:r>
              <a:rPr lang="en-US" dirty="0"/>
              <a:t>, and unusual tubers such as </a:t>
            </a:r>
            <a:r>
              <a:rPr lang="en-US" dirty="0" err="1"/>
              <a:t>yuca</a:t>
            </a:r>
            <a:r>
              <a:rPr lang="en-US" dirty="0"/>
              <a:t> and </a:t>
            </a:r>
            <a:r>
              <a:rPr lang="en-US" dirty="0" err="1"/>
              <a:t>maca</a:t>
            </a:r>
            <a:r>
              <a:rPr lang="en-US" dirty="0"/>
              <a:t> in sophisticated new ways</a:t>
            </a:r>
            <a:r>
              <a:rPr lang="en-US" dirty="0" smtClean="0"/>
              <a:t>.</a:t>
            </a:r>
          </a:p>
          <a:p>
            <a:pPr marL="0" indent="0">
              <a:buNone/>
            </a:pPr>
            <a:endParaRPr lang="en-US" dirty="0"/>
          </a:p>
          <a:p>
            <a:pPr marL="0" indent="0">
              <a:buNone/>
            </a:pPr>
            <a:r>
              <a:rPr lang="en-US" dirty="0"/>
              <a:t>As more South Americans venture north with their cooking traditions and ingredients in hand, North Americans are getting the chance to sample these new foods and flavors</a:t>
            </a:r>
            <a:r>
              <a:rPr lang="en-US" dirty="0" smtClean="0"/>
              <a:t>.</a:t>
            </a:r>
          </a:p>
          <a:p>
            <a:pPr marL="0" indent="0">
              <a:buNone/>
            </a:pPr>
            <a:endParaRPr lang="en-US" dirty="0"/>
          </a:p>
          <a:p>
            <a:pPr marL="0" indent="0">
              <a:buNone/>
            </a:pPr>
            <a:r>
              <a:rPr lang="en-US" dirty="0"/>
              <a:t>Nuevo Latino cuisine is one example of the global gastronomic exchange that happens today, a fusion of traditional Latin flavors with global food trends. The rest of the world has become interested in the cuisines of South America, and new combinations will emerge. But the time-honored culinary traditions of Latin America remain intact.</a:t>
            </a:r>
          </a:p>
        </p:txBody>
      </p:sp>
    </p:spTree>
    <p:extLst>
      <p:ext uri="{BB962C8B-B14F-4D97-AF65-F5344CB8AC3E}">
        <p14:creationId xmlns:p14="http://schemas.microsoft.com/office/powerpoint/2010/main" xmlns="" val="41829651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540913"/>
            <a:ext cx="8775759" cy="5705341"/>
          </a:xfrm>
        </p:spPr>
        <p:txBody>
          <a:bodyPr>
            <a:normAutofit fontScale="85000" lnSpcReduction="20000"/>
          </a:bodyPr>
          <a:lstStyle/>
          <a:p>
            <a:pPr marL="0" indent="0">
              <a:buNone/>
            </a:pPr>
            <a:r>
              <a:rPr lang="en-US" dirty="0"/>
              <a:t>Some Key South American Foods:</a:t>
            </a:r>
          </a:p>
          <a:p>
            <a:pPr lvl="0"/>
            <a:r>
              <a:rPr lang="en-US" b="1" dirty="0"/>
              <a:t>Corn (</a:t>
            </a:r>
            <a:r>
              <a:rPr lang="en-US" b="1" dirty="0" err="1"/>
              <a:t>Maiz</a:t>
            </a:r>
            <a:r>
              <a:rPr lang="en-US" b="1" dirty="0"/>
              <a:t>, </a:t>
            </a:r>
            <a:r>
              <a:rPr lang="en-US" b="1" dirty="0" err="1"/>
              <a:t>Choclo</a:t>
            </a:r>
            <a:r>
              <a:rPr lang="en-US" b="1" dirty="0"/>
              <a:t>)</a:t>
            </a:r>
            <a:r>
              <a:rPr lang="en-US" dirty="0"/>
              <a:t> has been cultivated in South America for more than 5,000 years and is possibly South America’s biggest food contribution to the rest of the world. Corn is the key ingredient of many staple dishes such as </a:t>
            </a:r>
            <a:r>
              <a:rPr lang="en-US" dirty="0" err="1"/>
              <a:t>arepas</a:t>
            </a:r>
            <a:r>
              <a:rPr lang="en-US" dirty="0"/>
              <a:t> (cornbread), tamales, various </a:t>
            </a:r>
            <a:r>
              <a:rPr lang="en-US" dirty="0" err="1"/>
              <a:t>pasteles</a:t>
            </a:r>
            <a:r>
              <a:rPr lang="en-US" dirty="0"/>
              <a:t> (casseroles or savory tarts) and </a:t>
            </a:r>
            <a:r>
              <a:rPr lang="en-US" dirty="0" err="1"/>
              <a:t>chicha</a:t>
            </a:r>
            <a:r>
              <a:rPr lang="en-US" dirty="0"/>
              <a:t>, an ancient yet still popular beverage.</a:t>
            </a:r>
          </a:p>
          <a:p>
            <a:pPr lvl="0"/>
            <a:r>
              <a:rPr lang="en-US" b="1" dirty="0"/>
              <a:t>Potatoes</a:t>
            </a:r>
            <a:r>
              <a:rPr lang="en-US" dirty="0"/>
              <a:t> rival corn as the oldest and most important South American crop. Hundreds of varieties of potatoes are still cultivated in the Andes today, so it’s no surprise there’s an infinite array of potato recipes. Potatoes are fried, mashed, freeze dried, baked and combined with sauces into many beloved dishes.</a:t>
            </a:r>
          </a:p>
          <a:p>
            <a:pPr lvl="0"/>
            <a:r>
              <a:rPr lang="en-US" b="1" dirty="0"/>
              <a:t>Peppers (</a:t>
            </a:r>
            <a:r>
              <a:rPr lang="en-US" b="1" dirty="0" err="1"/>
              <a:t>Ajis</a:t>
            </a:r>
            <a:r>
              <a:rPr lang="en-US" b="1" dirty="0"/>
              <a:t>)</a:t>
            </a:r>
            <a:r>
              <a:rPr lang="en-US" dirty="0"/>
              <a:t> are the most important seasoning ingredient in South American cooking. There are both sweet and hot varieties, and they are used in many creative ways, like in the colorful marinades for ceviche.</a:t>
            </a:r>
          </a:p>
          <a:p>
            <a:pPr lvl="0"/>
            <a:r>
              <a:rPr lang="en-US" b="1" dirty="0"/>
              <a:t>Tropical Fruit</a:t>
            </a:r>
            <a:r>
              <a:rPr lang="en-US" dirty="0"/>
              <a:t>: South American cuisine makes great use of the incredible assortment of tropical fruit available. Coconut, cherimoya, mango, guava, pineapple, papaya, </a:t>
            </a:r>
            <a:r>
              <a:rPr lang="en-US" dirty="0" err="1"/>
              <a:t>lucuma</a:t>
            </a:r>
            <a:r>
              <a:rPr lang="en-US" dirty="0"/>
              <a:t>, passion fruit - the list goes on and on. These fruits star in many delicious desserts, but also liven up savory dishes and salads.</a:t>
            </a:r>
          </a:p>
          <a:p>
            <a:pPr lvl="0"/>
            <a:r>
              <a:rPr lang="en-US" b="1" dirty="0" err="1"/>
              <a:t>Queso</a:t>
            </a:r>
            <a:r>
              <a:rPr lang="en-US" b="1" dirty="0"/>
              <a:t> fresco/ </a:t>
            </a:r>
            <a:r>
              <a:rPr lang="en-US" b="1" dirty="0" err="1"/>
              <a:t>Queso</a:t>
            </a:r>
            <a:r>
              <a:rPr lang="en-US" b="1" dirty="0"/>
              <a:t> Blanco</a:t>
            </a:r>
            <a:r>
              <a:rPr lang="en-US" dirty="0"/>
              <a:t>: This fresh cheese is another staple of South American cooking. </a:t>
            </a:r>
            <a:r>
              <a:rPr lang="en-US" dirty="0" err="1"/>
              <a:t>Queso</a:t>
            </a:r>
            <a:r>
              <a:rPr lang="en-US" dirty="0"/>
              <a:t> fresco is a lightly salted, </a:t>
            </a:r>
            <a:r>
              <a:rPr lang="en-US" dirty="0" err="1"/>
              <a:t>unripened</a:t>
            </a:r>
            <a:r>
              <a:rPr lang="en-US" dirty="0"/>
              <a:t> cow’s milk cheese that's added to sauces and crumbled in salads.</a:t>
            </a:r>
          </a:p>
          <a:p>
            <a:pPr lvl="0"/>
            <a:r>
              <a:rPr lang="en-US" b="1" dirty="0" err="1"/>
              <a:t>Yuca</a:t>
            </a:r>
            <a:r>
              <a:rPr lang="en-US" b="1" dirty="0"/>
              <a:t> (Manioc, Cassava)</a:t>
            </a:r>
            <a:r>
              <a:rPr lang="en-US" dirty="0"/>
              <a:t> the starchy edible root of the </a:t>
            </a:r>
            <a:r>
              <a:rPr lang="en-US" dirty="0" err="1"/>
              <a:t>yuca</a:t>
            </a:r>
            <a:r>
              <a:rPr lang="en-US" dirty="0"/>
              <a:t> plant is another very important food. It’s especially popular in Brazil, where the root is ground, dried and roasted to make </a:t>
            </a:r>
            <a:r>
              <a:rPr lang="en-US" dirty="0" err="1"/>
              <a:t>farofa</a:t>
            </a:r>
            <a:r>
              <a:rPr lang="en-US" dirty="0"/>
              <a:t>, a key ingredient in the famous Brazilian dish </a:t>
            </a:r>
            <a:r>
              <a:rPr lang="en-US" dirty="0" err="1"/>
              <a:t>feijoada</a:t>
            </a:r>
            <a:r>
              <a:rPr lang="en-US" dirty="0"/>
              <a:t>, a pork and black bean stew. Other regions use a sweet variety of </a:t>
            </a:r>
            <a:r>
              <a:rPr lang="en-US" dirty="0" err="1"/>
              <a:t>yuca</a:t>
            </a:r>
            <a:r>
              <a:rPr lang="en-US" dirty="0"/>
              <a:t> that can be mashed or fried. Cassava flour is often used in baking, as in the delicious Brazilian cheese rolls </a:t>
            </a:r>
            <a:r>
              <a:rPr lang="en-US" dirty="0" err="1"/>
              <a:t>Pão</a:t>
            </a:r>
            <a:r>
              <a:rPr lang="en-US" dirty="0"/>
              <a:t> de </a:t>
            </a:r>
            <a:r>
              <a:rPr lang="en-US" dirty="0" err="1"/>
              <a:t>Queijo</a:t>
            </a:r>
            <a:r>
              <a:rPr lang="en-US" dirty="0"/>
              <a:t>.</a:t>
            </a:r>
          </a:p>
          <a:p>
            <a:endParaRPr lang="en-US" dirty="0"/>
          </a:p>
        </p:txBody>
      </p:sp>
    </p:spTree>
    <p:extLst>
      <p:ext uri="{BB962C8B-B14F-4D97-AF65-F5344CB8AC3E}">
        <p14:creationId xmlns:p14="http://schemas.microsoft.com/office/powerpoint/2010/main" xmlns="" val="10878192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31065"/>
            <a:ext cx="8596668" cy="5410297"/>
          </a:xfrm>
        </p:spPr>
        <p:txBody>
          <a:bodyPr/>
          <a:lstStyle/>
          <a:p>
            <a:pPr marL="0" indent="0">
              <a:buNone/>
            </a:pPr>
            <a:r>
              <a:rPr lang="en-US" b="1" dirty="0"/>
              <a:t>2.10.1.5 Oceania</a:t>
            </a:r>
            <a:endParaRPr lang="en-US" dirty="0"/>
          </a:p>
          <a:p>
            <a:pPr marL="0" indent="0">
              <a:buNone/>
            </a:pPr>
            <a:r>
              <a:rPr lang="en-US" b="1" dirty="0"/>
              <a:t>2.10.1.5.1 Australia</a:t>
            </a:r>
            <a:endParaRPr lang="en-US" dirty="0"/>
          </a:p>
          <a:p>
            <a:pPr marL="0" indent="0">
              <a:buNone/>
            </a:pPr>
            <a:r>
              <a:rPr lang="en-US" dirty="0"/>
              <a:t>Thanks to the multicultural society, you can find almost any variety of food that you fancy in Australia. Migrants from all over the world have immigrated to Australia and brought their culinary traditions with them. Australia has an abundance of fresh food all year round</a:t>
            </a:r>
            <a:r>
              <a:rPr lang="en-US" dirty="0" smtClean="0"/>
              <a:t>.</a:t>
            </a:r>
          </a:p>
          <a:p>
            <a:pPr marL="0" indent="0">
              <a:buNone/>
            </a:pPr>
            <a:endParaRPr lang="en-US" dirty="0"/>
          </a:p>
          <a:p>
            <a:pPr marL="0" indent="0">
              <a:buNone/>
            </a:pPr>
            <a:r>
              <a:rPr lang="en-US" dirty="0"/>
              <a:t>Eating out is a popular pastime in Australia and we have a huge choice of fabulous restaurants, cafes, pubs and bars in our cities and towns.  In addition to specialty restaurants in a variety of cuisines such as Chinese, Thai, Japanese, French, African, Greek, Turkish, Italian, Mexican (the list goes on) many Australian chefs are renowned worldwide for ‘fusion’ cuisine which brings together European cooking styles with Asian flavors.</a:t>
            </a:r>
          </a:p>
        </p:txBody>
      </p:sp>
    </p:spTree>
    <p:extLst>
      <p:ext uri="{BB962C8B-B14F-4D97-AF65-F5344CB8AC3E}">
        <p14:creationId xmlns:p14="http://schemas.microsoft.com/office/powerpoint/2010/main" xmlns="" val="5232958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34097"/>
            <a:ext cx="8596668" cy="5307266"/>
          </a:xfrm>
        </p:spPr>
        <p:txBody>
          <a:bodyPr/>
          <a:lstStyle/>
          <a:p>
            <a:pPr marL="0" indent="0">
              <a:buNone/>
            </a:pPr>
            <a:r>
              <a:rPr lang="en-US" b="1" dirty="0"/>
              <a:t>Does Australia have its own cuisine</a:t>
            </a:r>
            <a:r>
              <a:rPr lang="en-US" b="1" dirty="0" smtClean="0"/>
              <a:t>?</a:t>
            </a:r>
          </a:p>
          <a:p>
            <a:pPr marL="0" indent="0">
              <a:buNone/>
            </a:pPr>
            <a:endParaRPr lang="en-US" dirty="0"/>
          </a:p>
          <a:p>
            <a:pPr marL="0" indent="0">
              <a:buNone/>
            </a:pPr>
            <a:r>
              <a:rPr lang="en-US" dirty="0"/>
              <a:t>The Aboriginal peoples of Australia, Australia’s first inhabitants, have for thousands and thousands of years hunted and gathered their food in the Australian bush. This food is known as ‘Bush tucker’ and is still eaten today by Aboriginal peoples in remote areas of Australia. Bush tucker includes kangaroo, emu, crocodile, witchetty grubs, Quandong, bush tomato, yams and macadamia nuts. </a:t>
            </a:r>
            <a:endParaRPr lang="en-US" dirty="0" smtClean="0"/>
          </a:p>
          <a:p>
            <a:pPr marL="0" indent="0">
              <a:buNone/>
            </a:pPr>
            <a:endParaRPr lang="en-US" dirty="0"/>
          </a:p>
          <a:p>
            <a:pPr marL="0" indent="0">
              <a:buNone/>
            </a:pPr>
            <a:r>
              <a:rPr lang="en-US" dirty="0"/>
              <a:t>Many of these native foods have been incorporated into contemporary cuisines and you will occasionally find these ingredients on the menu of restaurants and cafés in Australian cities.</a:t>
            </a:r>
          </a:p>
        </p:txBody>
      </p:sp>
    </p:spTree>
    <p:extLst>
      <p:ext uri="{BB962C8B-B14F-4D97-AF65-F5344CB8AC3E}">
        <p14:creationId xmlns:p14="http://schemas.microsoft.com/office/powerpoint/2010/main" xmlns="" val="882059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5611"/>
            <a:ext cx="8596668" cy="5255751"/>
          </a:xfrm>
        </p:spPr>
        <p:txBody>
          <a:bodyPr/>
          <a:lstStyle/>
          <a:p>
            <a:pPr marL="0" indent="0">
              <a:buNone/>
            </a:pPr>
            <a:r>
              <a:rPr lang="en-US" dirty="0"/>
              <a:t>Some iconic Australian foods are as follows: </a:t>
            </a:r>
          </a:p>
          <a:p>
            <a:pPr lvl="0"/>
            <a:r>
              <a:rPr lang="en-US" b="1" dirty="0"/>
              <a:t>Vegemite</a:t>
            </a:r>
            <a:r>
              <a:rPr lang="en-US" dirty="0"/>
              <a:t> – sadly not an Australian owned company anymore, this thick dark brown yeast spread is a great source of vitamin B and is adored by many Australians.  Australian children have it ‘for breakfast, lunch and tea’ according to the ‘Happy Little </a:t>
            </a:r>
            <a:r>
              <a:rPr lang="en-US" dirty="0" err="1"/>
              <a:t>Vegemites</a:t>
            </a:r>
            <a:r>
              <a:rPr lang="en-US" dirty="0"/>
              <a:t>’ jingle of 1954.</a:t>
            </a:r>
          </a:p>
          <a:p>
            <a:pPr lvl="0"/>
            <a:r>
              <a:rPr lang="en-US" b="1" dirty="0" err="1"/>
              <a:t>Chiko</a:t>
            </a:r>
            <a:r>
              <a:rPr lang="en-US" b="1" dirty="0"/>
              <a:t> roll</a:t>
            </a:r>
            <a:r>
              <a:rPr lang="en-US" dirty="0"/>
              <a:t> – these spring roll like deep fried snacks can be found in convenience stores and fish &amp; chip shops across Australia</a:t>
            </a:r>
          </a:p>
          <a:p>
            <a:pPr lvl="0"/>
            <a:r>
              <a:rPr lang="en-US" b="1" dirty="0"/>
              <a:t>Tim Tams</a:t>
            </a:r>
            <a:r>
              <a:rPr lang="en-US" dirty="0"/>
              <a:t> – made by </a:t>
            </a:r>
            <a:r>
              <a:rPr lang="en-US" dirty="0" err="1"/>
              <a:t>Arnotts</a:t>
            </a:r>
            <a:r>
              <a:rPr lang="en-US" dirty="0"/>
              <a:t> the Tim Tam is probably Australia’s </a:t>
            </a:r>
            <a:r>
              <a:rPr lang="en-US" dirty="0" err="1"/>
              <a:t>favourite</a:t>
            </a:r>
            <a:r>
              <a:rPr lang="en-US" dirty="0"/>
              <a:t> chocolate biscuit, it’s impossible to have just one!</a:t>
            </a:r>
          </a:p>
          <a:p>
            <a:pPr lvl="0"/>
            <a:r>
              <a:rPr lang="en-US" b="1" dirty="0"/>
              <a:t>Lamingtons</a:t>
            </a:r>
            <a:r>
              <a:rPr lang="en-US" dirty="0"/>
              <a:t> - invented in Australia they are essentially squares of sponge which have been dipped in chocolate and coconut.</a:t>
            </a:r>
          </a:p>
          <a:p>
            <a:pPr lvl="0"/>
            <a:r>
              <a:rPr lang="en-US" b="1" dirty="0"/>
              <a:t>ANZAC biscuits</a:t>
            </a:r>
            <a:r>
              <a:rPr lang="en-US" dirty="0"/>
              <a:t> - crunchy cookies made of rolled oats, golden syrup and desiccated coconut named after the Australian and New Zealand Army Corps.</a:t>
            </a:r>
          </a:p>
          <a:p>
            <a:endParaRPr lang="en-US" dirty="0"/>
          </a:p>
        </p:txBody>
      </p:sp>
    </p:spTree>
    <p:extLst>
      <p:ext uri="{BB962C8B-B14F-4D97-AF65-F5344CB8AC3E}">
        <p14:creationId xmlns:p14="http://schemas.microsoft.com/office/powerpoint/2010/main" xmlns="" val="7669311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3945"/>
            <a:ext cx="8596668" cy="5397418"/>
          </a:xfrm>
        </p:spPr>
        <p:txBody>
          <a:bodyPr>
            <a:normAutofit fontScale="85000" lnSpcReduction="20000"/>
          </a:bodyPr>
          <a:lstStyle/>
          <a:p>
            <a:pPr lvl="0"/>
            <a:r>
              <a:rPr lang="en-US" b="1" dirty="0" err="1"/>
              <a:t>Pavlova</a:t>
            </a:r>
            <a:r>
              <a:rPr lang="en-US" dirty="0"/>
              <a:t> - An Aussie BBQ for some is not complete without a </a:t>
            </a:r>
            <a:r>
              <a:rPr lang="en-US" dirty="0" err="1"/>
              <a:t>Pavlova</a:t>
            </a:r>
            <a:r>
              <a:rPr lang="en-US" dirty="0"/>
              <a:t> for dessert. Although the origins of the </a:t>
            </a:r>
            <a:r>
              <a:rPr lang="en-US" dirty="0" err="1"/>
              <a:t>Pavlova</a:t>
            </a:r>
            <a:r>
              <a:rPr lang="en-US" dirty="0"/>
              <a:t> are unclear Australians like to claim it as their own. It was created for the ballerina Anna </a:t>
            </a:r>
            <a:r>
              <a:rPr lang="en-US" dirty="0" err="1"/>
              <a:t>Pavlova</a:t>
            </a:r>
            <a:r>
              <a:rPr lang="en-US" dirty="0"/>
              <a:t> who toured Australia in the 1920s.</a:t>
            </a:r>
          </a:p>
          <a:p>
            <a:pPr lvl="0"/>
            <a:r>
              <a:rPr lang="en-US" b="1" dirty="0" err="1"/>
              <a:t>Weetbix</a:t>
            </a:r>
            <a:r>
              <a:rPr lang="en-US" dirty="0"/>
              <a:t> – you can’t really get more Australian than these wheat biscuits eaten for breakfast which are endorsed by the Australian Cricket Team (Cricket being Australia’s national sport)</a:t>
            </a:r>
          </a:p>
          <a:p>
            <a:pPr lvl="0"/>
            <a:r>
              <a:rPr lang="en-US" b="1" dirty="0"/>
              <a:t>Meat pies &amp; sausage rolls</a:t>
            </a:r>
            <a:r>
              <a:rPr lang="en-US" dirty="0"/>
              <a:t> – an Aussie staple sold at football matches and bakeries across the nation</a:t>
            </a:r>
          </a:p>
          <a:p>
            <a:pPr lvl="0"/>
            <a:r>
              <a:rPr lang="en-US" b="1" dirty="0"/>
              <a:t>Damper</a:t>
            </a:r>
            <a:r>
              <a:rPr lang="en-US" dirty="0"/>
              <a:t> – you may hear of this traditional bread but it is rarely eaten by most Aussies</a:t>
            </a:r>
          </a:p>
          <a:p>
            <a:pPr lvl="0"/>
            <a:r>
              <a:rPr lang="en-US" b="1" dirty="0"/>
              <a:t>Fish &amp; Chips</a:t>
            </a:r>
            <a:r>
              <a:rPr lang="en-US" dirty="0"/>
              <a:t> – a popular food to eat on the beach</a:t>
            </a:r>
          </a:p>
          <a:p>
            <a:pPr lvl="0"/>
            <a:r>
              <a:rPr lang="en-US" b="1" dirty="0"/>
              <a:t>Hamburger with ‘the lot’</a:t>
            </a:r>
            <a:r>
              <a:rPr lang="en-US" dirty="0"/>
              <a:t> – despite the invasion of American Hamburger food chains you can still get a traditional Aussie hamburger with the lot – it’s a massive mouthful of meat, tomato, bacon, pineapple, beetroot, egg and lettuce</a:t>
            </a:r>
          </a:p>
          <a:p>
            <a:pPr lvl="0"/>
            <a:r>
              <a:rPr lang="en-US" b="1" dirty="0"/>
              <a:t>Shrimp on the </a:t>
            </a:r>
            <a:r>
              <a:rPr lang="en-US" b="1" dirty="0" err="1"/>
              <a:t>barbie</a:t>
            </a:r>
            <a:r>
              <a:rPr lang="en-US" dirty="0"/>
              <a:t> – referred to in a famous television ad by the Australian Tourism Commission in the mid-80s to appeal to the American market, however the word ‘shrimp’ is not commonly used in Australia. Instead Aussies like to cook ‘prawns’ on the BBQ or ‘Surf &amp; Turf’ which is a fish and meat combination dish</a:t>
            </a:r>
          </a:p>
          <a:p>
            <a:pPr lvl="0"/>
            <a:r>
              <a:rPr lang="en-US" b="1" dirty="0"/>
              <a:t>The sausage or ‘snag’</a:t>
            </a:r>
            <a:r>
              <a:rPr lang="en-US" dirty="0"/>
              <a:t> – is a nod to our British heritage and a constant BBQ </a:t>
            </a:r>
            <a:r>
              <a:rPr lang="en-US" dirty="0" err="1"/>
              <a:t>favourite</a:t>
            </a:r>
            <a:r>
              <a:rPr lang="en-US" dirty="0"/>
              <a:t>. Snags are often put into a piece of bread with onions and tomato sauce. The ‘sausage sizzle’ stall is a typical fixture at markets, hardware stores, sporting events, or any other public events on weekends.  </a:t>
            </a:r>
          </a:p>
          <a:p>
            <a:r>
              <a:rPr lang="en-US" b="1" dirty="0"/>
              <a:t>Barramundi</a:t>
            </a:r>
            <a:r>
              <a:rPr lang="en-US" dirty="0"/>
              <a:t> – is a popular Australian fish variety.  Australia’s clean waters produce an abundance of seafood. Seafood restaurants are common and popular as the vast majority of Australia’s population lives near the coast. </a:t>
            </a:r>
          </a:p>
        </p:txBody>
      </p:sp>
    </p:spTree>
    <p:extLst>
      <p:ext uri="{BB962C8B-B14F-4D97-AF65-F5344CB8AC3E}">
        <p14:creationId xmlns:p14="http://schemas.microsoft.com/office/powerpoint/2010/main" xmlns="" val="17113728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95459"/>
            <a:ext cx="8596668" cy="5345903"/>
          </a:xfrm>
        </p:spPr>
        <p:txBody>
          <a:bodyPr/>
          <a:lstStyle/>
          <a:p>
            <a:pPr marL="0" indent="0">
              <a:buNone/>
            </a:pPr>
            <a:r>
              <a:rPr lang="en-US" b="1" dirty="0"/>
              <a:t>2.10.1.5.2 New </a:t>
            </a:r>
            <a:r>
              <a:rPr lang="en-US" b="1" dirty="0" smtClean="0"/>
              <a:t>Zealand</a:t>
            </a:r>
          </a:p>
          <a:p>
            <a:pPr marL="0" indent="0">
              <a:buNone/>
            </a:pPr>
            <a:endParaRPr lang="en-US" dirty="0"/>
          </a:p>
          <a:p>
            <a:pPr marL="0" indent="0">
              <a:buNone/>
            </a:pPr>
            <a:r>
              <a:rPr lang="en-US" dirty="0"/>
              <a:t>With a diverse offering of high-quality meats, vegetables, seafood and, of course, wine, New Zealand is a veritable food bowl. Influenced by European, Asian and Polynesian cuisines, the nation's culinary offerings vary from hearty home dishes, like Maori potato bread, to refined, high-end dining. </a:t>
            </a:r>
            <a:endParaRPr lang="en-US" dirty="0" smtClean="0"/>
          </a:p>
          <a:p>
            <a:pPr marL="0" indent="0">
              <a:buNone/>
            </a:pPr>
            <a:endParaRPr lang="en-US" dirty="0"/>
          </a:p>
          <a:p>
            <a:pPr marL="0" indent="0">
              <a:buNone/>
            </a:pPr>
            <a:r>
              <a:rPr lang="en-US" dirty="0"/>
              <a:t>Food or </a:t>
            </a:r>
            <a:r>
              <a:rPr lang="en-US" dirty="0" err="1"/>
              <a:t>kai</a:t>
            </a:r>
            <a:r>
              <a:rPr lang="en-US" dirty="0"/>
              <a:t> plays a central role in Maori culture. </a:t>
            </a:r>
            <a:r>
              <a:rPr lang="en-US" dirty="0" err="1"/>
              <a:t>Hangi</a:t>
            </a:r>
            <a:r>
              <a:rPr lang="en-US" dirty="0"/>
              <a:t> might be the culture's best-known cooking technique, but simpler recipes like </a:t>
            </a:r>
            <a:r>
              <a:rPr lang="en-US" dirty="0" err="1"/>
              <a:t>paua</a:t>
            </a:r>
            <a:r>
              <a:rPr lang="en-US" dirty="0"/>
              <a:t> tapas and raw </a:t>
            </a:r>
            <a:r>
              <a:rPr lang="en-US" dirty="0" err="1"/>
              <a:t>kutai</a:t>
            </a:r>
            <a:r>
              <a:rPr lang="en-US" dirty="0"/>
              <a:t> (mussels) showcase homegrown seafood equally well. For something sweet, try Afghan biscuits (confusingly created in NZ) or a slab of an ANZAC biscuit hokey pokey ice-cream sandwich.</a:t>
            </a:r>
          </a:p>
        </p:txBody>
      </p:sp>
    </p:spTree>
    <p:extLst>
      <p:ext uri="{BB962C8B-B14F-4D97-AF65-F5344CB8AC3E}">
        <p14:creationId xmlns:p14="http://schemas.microsoft.com/office/powerpoint/2010/main" xmlns="" val="19189088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1217"/>
            <a:ext cx="9265156" cy="5731098"/>
          </a:xfrm>
        </p:spPr>
        <p:txBody>
          <a:bodyPr>
            <a:normAutofit fontScale="70000" lnSpcReduction="20000"/>
          </a:bodyPr>
          <a:lstStyle/>
          <a:p>
            <a:pPr lvl="0"/>
            <a:r>
              <a:rPr lang="en-US" b="1" dirty="0" err="1"/>
              <a:t>Pavlova</a:t>
            </a:r>
            <a:r>
              <a:rPr lang="en-US" dirty="0"/>
              <a:t> - What it is: An extremely popular dessert created in honor of a Russian ballerina who toured New Zealand and Australia in the 1920s (hence the Slavic name). Australia claims they were the first to make this delightful, meringue-based treat, but they were not. </a:t>
            </a:r>
          </a:p>
          <a:p>
            <a:endParaRPr lang="en-US" dirty="0"/>
          </a:p>
          <a:p>
            <a:pPr>
              <a:buFont typeface="Wingdings" pitchFamily="2" charset="2"/>
              <a:buChar char="q"/>
            </a:pPr>
            <a:r>
              <a:rPr lang="en-US" dirty="0"/>
              <a:t>What’s the deal: Covered in fruit -- typically kiwifruit, passion fruit, and strawberries -- </a:t>
            </a:r>
            <a:r>
              <a:rPr lang="en-US" dirty="0" err="1"/>
              <a:t>pavlova</a:t>
            </a:r>
            <a:r>
              <a:rPr lang="en-US" dirty="0"/>
              <a:t> is superior to the average meringue because of the addition of corn flour, which creates a crispier outer layer and an addictive, marshmallow-like center. It’s generally most popular around the holiday season (in the Southern Hemisphere that’s the middle of Summer), so it will be served at Christmas family/friend gatherings. A perfect accompaniment to Sauvignon Blanc (another New Zealand specialty).</a:t>
            </a:r>
          </a:p>
          <a:p>
            <a:endParaRPr lang="en-US" dirty="0"/>
          </a:p>
          <a:p>
            <a:pPr lvl="0"/>
            <a:r>
              <a:rPr lang="en-US" b="1" dirty="0" err="1"/>
              <a:t>Hangi</a:t>
            </a:r>
            <a:r>
              <a:rPr lang="en-US" b="1" dirty="0"/>
              <a:t> - </a:t>
            </a:r>
            <a:r>
              <a:rPr lang="en-US" dirty="0"/>
              <a:t>What it is: Basically, </a:t>
            </a:r>
            <a:r>
              <a:rPr lang="en-US" dirty="0" err="1"/>
              <a:t>hangi</a:t>
            </a:r>
            <a:r>
              <a:rPr lang="en-US" dirty="0"/>
              <a:t> lets you embrace some deep-seated instincts: dig a deep pit, use a fire to heat a bunch of stones, wrap meat and vegetables in flax or leaves, put them in big baskets, cover the food and stones in dirt, and wait a few hours. The smell of dirt and food mingles, and it provides the authentic experience of truly (Middle) earthy food.</a:t>
            </a:r>
          </a:p>
          <a:p>
            <a:endParaRPr lang="en-US" dirty="0"/>
          </a:p>
          <a:p>
            <a:pPr>
              <a:buFont typeface="Wingdings" pitchFamily="2" charset="2"/>
              <a:buChar char="q"/>
            </a:pPr>
            <a:r>
              <a:rPr lang="en-US" dirty="0"/>
              <a:t>What’s the deal: Apart from the novelty of digging your dinner out of the ground, you get a uniquely New Zealand take on a pan-Polynesian method (it’s called '</a:t>
            </a:r>
            <a:r>
              <a:rPr lang="en-US" dirty="0" err="1"/>
              <a:t>umu</a:t>
            </a:r>
            <a:r>
              <a:rPr lang="en-US" dirty="0"/>
              <a:t>' in other Pacific languages). Kumara, which is an extremely tasty type of sweet potato, and big cuts of lamb (the New Zealand meat) are both perfectly suited to the </a:t>
            </a:r>
            <a:r>
              <a:rPr lang="en-US" dirty="0" err="1"/>
              <a:t>hangi</a:t>
            </a:r>
            <a:r>
              <a:rPr lang="en-US" dirty="0"/>
              <a:t>.</a:t>
            </a:r>
          </a:p>
          <a:p>
            <a:endParaRPr lang="en-US" dirty="0"/>
          </a:p>
          <a:p>
            <a:pPr lvl="0"/>
            <a:r>
              <a:rPr lang="en-US" b="1" dirty="0"/>
              <a:t>The Kiwi Meat Pie - </a:t>
            </a:r>
            <a:r>
              <a:rPr lang="en-US" dirty="0"/>
              <a:t>What it is: Traditionally, the meat pie is a soft pastry with a crusty exterior wrapped around a filling (often minced beef). Pies are served with a big dollop of tomato sauce, which is NZ’s version of ketchup, at pretty much any hour of the day. Kiwis loved the pie so deeply they created a chain of now defunct fast-food restaurants, </a:t>
            </a:r>
            <a:r>
              <a:rPr lang="en-US" dirty="0" err="1"/>
              <a:t>Georgie</a:t>
            </a:r>
            <a:r>
              <a:rPr lang="en-US" dirty="0"/>
              <a:t> Pie (RIP).</a:t>
            </a:r>
          </a:p>
          <a:p>
            <a:pPr>
              <a:buFont typeface="Wingdings" pitchFamily="2" charset="2"/>
              <a:buChar char="q"/>
            </a:pPr>
            <a:r>
              <a:rPr lang="en-US" dirty="0"/>
              <a:t>What’s the deal: New Zealand has perfected two of the best things to emerge from England: rugby and the meat pie. The Kiwi meat pie is the ubiquitous snack, found everywhere from gas stations to cafes. As with other foods inherited from the motherland -- bangers and mash or fish and chips -- it’s the local interpretation that makes all the difference. In the case of the pie, NZ has gone with the “more is more” approach, drawing from many cuisines.</a:t>
            </a:r>
          </a:p>
        </p:txBody>
      </p:sp>
    </p:spTree>
    <p:extLst>
      <p:ext uri="{BB962C8B-B14F-4D97-AF65-F5344CB8AC3E}">
        <p14:creationId xmlns:p14="http://schemas.microsoft.com/office/powerpoint/2010/main" xmlns="" val="18466782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5611"/>
            <a:ext cx="8596668" cy="5255751"/>
          </a:xfrm>
        </p:spPr>
        <p:txBody>
          <a:bodyPr>
            <a:normAutofit fontScale="85000" lnSpcReduction="10000"/>
          </a:bodyPr>
          <a:lstStyle/>
          <a:p>
            <a:pPr lvl="0"/>
            <a:r>
              <a:rPr lang="en-US" b="1" dirty="0"/>
              <a:t>Hokey Pokey Ice Cream - </a:t>
            </a:r>
            <a:r>
              <a:rPr lang="en-US" dirty="0"/>
              <a:t>What it is: Creamy vanilla ice cream with honeycomb toffee, either in small chunks or balls, scattered throughout the cold stuff. It’s very popular during Christmas holiday trips to the beach.</a:t>
            </a:r>
          </a:p>
          <a:p>
            <a:endParaRPr lang="en-US" dirty="0"/>
          </a:p>
          <a:p>
            <a:pPr>
              <a:buFont typeface="Wingdings" pitchFamily="2" charset="2"/>
              <a:buChar char="q"/>
            </a:pPr>
            <a:r>
              <a:rPr lang="en-US" dirty="0"/>
              <a:t>What’s the deal: A simple, yet long-standing tradition that has now been exported from NZ to parts of Asia and other Pacific Islands, hokey pokey ice cream is, in a way, the anti-Ben &amp; Jerry’s. While Vermont’s finest bombard their ice cream with a shock and awe approach to the ingredients, hokey pokey ice cream is a bit minimalist: delicious vanilla complemented by little caramel-meets-rock-candy islands. For Kiwis living abroad, hokey pokey ice cream is probably the most nostalgia-inducing food on this list, as it’s one we’re unlikely to find in most of the world.</a:t>
            </a:r>
          </a:p>
          <a:p>
            <a:endParaRPr lang="en-US" dirty="0"/>
          </a:p>
          <a:p>
            <a:pPr lvl="0"/>
            <a:r>
              <a:rPr lang="en-US" b="1" dirty="0"/>
              <a:t>Whitebait Fritter - </a:t>
            </a:r>
            <a:r>
              <a:rPr lang="en-US" dirty="0"/>
              <a:t>What it is: Juvenile fish cooked in egg whites to create what is essentially a crispy omelet. Served with a salad, fresh lemon, and tartar sauce, this is a quintessential New Zealand delicacy.</a:t>
            </a:r>
          </a:p>
          <a:p>
            <a:endParaRPr lang="en-US" dirty="0"/>
          </a:p>
          <a:p>
            <a:pPr>
              <a:buFont typeface="Wingdings" pitchFamily="2" charset="2"/>
              <a:buChar char="q"/>
            </a:pPr>
            <a:r>
              <a:rPr lang="en-US" dirty="0"/>
              <a:t>What’s the deal: New Zealand has incredible seafood drawn from the Pacific Ocean, but the essential ingredient here comes from NZ’s rivers. These little, translucent fish are known by a collective term, whitebait, with the most common being the </a:t>
            </a:r>
            <a:r>
              <a:rPr lang="en-US" dirty="0" err="1"/>
              <a:t>inanga</a:t>
            </a:r>
            <a:r>
              <a:rPr lang="en-US" dirty="0"/>
              <a:t>. And at up to $35 a pound, whitebait is a gourmet alternative to a common New Zealand seafood specialty: fish and chips.</a:t>
            </a:r>
          </a:p>
        </p:txBody>
      </p:sp>
    </p:spTree>
    <p:extLst>
      <p:ext uri="{BB962C8B-B14F-4D97-AF65-F5344CB8AC3E}">
        <p14:creationId xmlns:p14="http://schemas.microsoft.com/office/powerpoint/2010/main" xmlns="" val="28400040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1217"/>
            <a:ext cx="8596668" cy="5320145"/>
          </a:xfrm>
        </p:spPr>
        <p:txBody>
          <a:bodyPr>
            <a:normAutofit fontScale="70000" lnSpcReduction="20000"/>
          </a:bodyPr>
          <a:lstStyle/>
          <a:p>
            <a:pPr lvl="0"/>
            <a:r>
              <a:rPr lang="en-US" b="1" dirty="0"/>
              <a:t>New Zealand Sauvignon Blanc paired with EVERYTHING - </a:t>
            </a:r>
            <a:r>
              <a:rPr lang="en-US" dirty="0"/>
              <a:t>What it is: Not an edible delicacy, obviously, but if you were to visit New Zealand, you might find yourself treating this wine as if it’s as essential as solid food. A dry white first produced in the Bordeaux region of France, some of the world’s best Sauvignon Blanc now comes from NZ’s South Island. Pair it with some fresh </a:t>
            </a:r>
            <a:r>
              <a:rPr lang="en-US" dirty="0" err="1"/>
              <a:t>Greenshell</a:t>
            </a:r>
            <a:r>
              <a:rPr lang="en-US" dirty="0"/>
              <a:t> (aka green-lipped) mussels, crayfish, or goat cheese -- or all of them!</a:t>
            </a:r>
          </a:p>
          <a:p>
            <a:endParaRPr lang="en-US" dirty="0"/>
          </a:p>
          <a:p>
            <a:pPr lvl="0"/>
            <a:r>
              <a:rPr lang="en-US" b="1" dirty="0"/>
              <a:t>Possum Stew -</a:t>
            </a:r>
            <a:r>
              <a:rPr lang="en-US" dirty="0"/>
              <a:t> What it is: The name pretty much says it all. While possum stew isn’t exactly the most common thing in the Kiwi Crock-Pot, it’s worth noting that there is a portion of Middle Earth willing to grab a big spoon and dig into the thick broth, vegetables (potato and onion), and possum meat.</a:t>
            </a:r>
          </a:p>
          <a:p>
            <a:endParaRPr lang="en-US" dirty="0"/>
          </a:p>
          <a:p>
            <a:pPr>
              <a:buFont typeface="Wingdings" pitchFamily="2" charset="2"/>
              <a:buChar char="q"/>
            </a:pPr>
            <a:r>
              <a:rPr lang="en-US" dirty="0"/>
              <a:t>What’s the deal: Due to the country’s history of settlement by Scottish and Irish immigrants, stews became a part of the NZ diet in the 19th century. It’s a pretty niche dish, but if you are willing to try this steaming, creamy pot, you will be not only getting to the dark heart of the European settler, but you will also be helping to eradicate one of New Zealand’s great pests: possums.</a:t>
            </a:r>
          </a:p>
          <a:p>
            <a:endParaRPr lang="en-US" dirty="0"/>
          </a:p>
          <a:p>
            <a:pPr lvl="0"/>
            <a:r>
              <a:rPr lang="en-US" b="1" dirty="0"/>
              <a:t>Anzac </a:t>
            </a:r>
            <a:r>
              <a:rPr lang="en-US" b="1" dirty="0" smtClean="0"/>
              <a:t>Biscuit </a:t>
            </a:r>
            <a:r>
              <a:rPr lang="en-US" b="1" dirty="0"/>
              <a:t>- </a:t>
            </a:r>
            <a:r>
              <a:rPr lang="en-US" dirty="0"/>
              <a:t>What it is: A crunchy cookie named after the WWI-era Australian and New Zealand Army Corps (ANZAC) that's made of rolled oats, syrup, coconut, and the other things that make up a cookie (sugar, flour, and butter). Notably, there are no eggs among the ingredients due to the food restrictions during the time of the Anzac biscuit’s creation.</a:t>
            </a:r>
          </a:p>
          <a:p>
            <a:endParaRPr lang="en-US" dirty="0"/>
          </a:p>
          <a:p>
            <a:pPr>
              <a:buFont typeface="Wingdings" pitchFamily="2" charset="2"/>
              <a:buChar char="q"/>
            </a:pPr>
            <a:r>
              <a:rPr lang="en-US" dirty="0"/>
              <a:t>What’s the deal: How often in your life will you eat a cookie dedicated to New Zealand and Australian soldiers, men who fought at Gallipoli, one of the most epic/tragic battles of the “Great War”? Moreover, when will you eat a cookie that is directly linked to a national holiday (Anzac Day, April 25th)? Also, the rolled oats make you feel as if it’s at least a little bit healthy.</a:t>
            </a:r>
          </a:p>
          <a:p>
            <a:endParaRPr lang="en-US" dirty="0"/>
          </a:p>
        </p:txBody>
      </p:sp>
    </p:spTree>
    <p:extLst>
      <p:ext uri="{BB962C8B-B14F-4D97-AF65-F5344CB8AC3E}">
        <p14:creationId xmlns:p14="http://schemas.microsoft.com/office/powerpoint/2010/main" xmlns="" val="40112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5763"/>
            <a:ext cx="9265156" cy="5165599"/>
          </a:xfrm>
        </p:spPr>
        <p:txBody>
          <a:bodyPr>
            <a:normAutofit fontScale="92500" lnSpcReduction="10000"/>
          </a:bodyPr>
          <a:lstStyle/>
          <a:p>
            <a:pPr marL="0" indent="0">
              <a:buNone/>
            </a:pPr>
            <a:r>
              <a:rPr lang="en-US" dirty="0"/>
              <a:t>Boiling is one of the easiest and simplest methods of cooking, but in its practice certain conditions must be carefully observed. The fire must be attended to, so "as to properly regulate the heat. The utensils used for this purpose, which should be large enough to contain sufficient water to completely cover the meat, should be scrupulously clean, and provided with a close-fitting cover. All scum should be removed as fast as it rises, which will be facilitated by frequent additions of small quantities of cold water. Difference of opinion exists among cooks as to the propriety of putting meats in cold water, and gradually raising to the boiling point, or plunging into water already boiling. My own experience, unless in the preparation of soups, is decidedly in favor of the latter. </a:t>
            </a:r>
            <a:r>
              <a:rPr lang="en-US" b="1" i="1" dirty="0"/>
              <a:t>(Baron Liebig, the highest authority in such matters, decidedly favors this process. As in the case of roasting, the application of boiling water coagulates the albumen, thus retaining the juices of the meat that would be dissolved in the liquid</a:t>
            </a:r>
            <a:r>
              <a:rPr lang="en-US" b="1" i="1" dirty="0" smtClean="0"/>
              <a:t>)</a:t>
            </a:r>
          </a:p>
          <a:p>
            <a:pPr marL="0" indent="0">
              <a:buNone/>
            </a:pPr>
            <a:endParaRPr lang="en-US" b="1" i="1" dirty="0"/>
          </a:p>
          <a:p>
            <a:pPr marL="0" indent="0">
              <a:buNone/>
            </a:pPr>
            <a:r>
              <a:rPr lang="en-US" dirty="0"/>
              <a:t>Stewing is generally resorted to in the preparation of made dishes, and almost every variety of meats are adapted to this method. The better-the quality of the meats, as a matter of in course, the better the dish prepared in this way; but, by careful stewing, the coarser and rougher quality of meats can be rendered soft, tender and digestible, a desirable, object not generally attained in other, modes. Add pieces of meat, trimmings, scraps and bones, the latter containing a large amount of palatable and nourishing gelatin, may be thus utilized in the preparation of wholesome and appetizing dishes at a comparatively trifling cost.</a:t>
            </a:r>
          </a:p>
          <a:p>
            <a:endParaRPr lang="en-US" dirty="0"/>
          </a:p>
        </p:txBody>
      </p:sp>
    </p:spTree>
    <p:extLst>
      <p:ext uri="{BB962C8B-B14F-4D97-AF65-F5344CB8AC3E}">
        <p14:creationId xmlns:p14="http://schemas.microsoft.com/office/powerpoint/2010/main" xmlns="" val="1133070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759" y="2670220"/>
            <a:ext cx="8596668" cy="1320800"/>
          </a:xfrm>
        </p:spPr>
        <p:txBody>
          <a:bodyPr>
            <a:normAutofit/>
          </a:bodyPr>
          <a:lstStyle/>
          <a:p>
            <a:pPr algn="ctr"/>
            <a:r>
              <a:rPr lang="en-US" sz="4800" dirty="0" smtClean="0"/>
              <a:t>Lesson End</a:t>
            </a:r>
            <a:endParaRPr lang="en-US" sz="4800" dirty="0"/>
          </a:p>
        </p:txBody>
      </p:sp>
    </p:spTree>
    <p:extLst>
      <p:ext uri="{BB962C8B-B14F-4D97-AF65-F5344CB8AC3E}">
        <p14:creationId xmlns:p14="http://schemas.microsoft.com/office/powerpoint/2010/main" xmlns="" val="5067784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TotalTime>
  <Words>12300</Words>
  <Application>Microsoft Office PowerPoint</Application>
  <PresentationFormat>Произвольный</PresentationFormat>
  <Paragraphs>686</Paragraphs>
  <Slides>90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90</vt:i4>
      </vt:variant>
    </vt:vector>
  </HeadingPairs>
  <TitlesOfParts>
    <vt:vector size="91" baseType="lpstr">
      <vt:lpstr>Facet</vt:lpstr>
      <vt:lpstr>Culinary Fundamental</vt:lpstr>
      <vt:lpstr>2.0 What is Culinary?</vt:lpstr>
      <vt:lpstr>2.0.1 Culinary Skills Objective</vt:lpstr>
      <vt:lpstr>Слайд 4</vt:lpstr>
      <vt:lpstr>Слайд 5</vt:lpstr>
      <vt:lpstr>2.0.2 A Brief History of the Culinary Art, And Its Principal Methods</vt:lpstr>
      <vt:lpstr>Слайд 7</vt:lpstr>
      <vt:lpstr>Слайд 8</vt:lpstr>
      <vt:lpstr>Слайд 9</vt:lpstr>
      <vt:lpstr>2.0.3 Careers of culinary professionals</vt:lpstr>
      <vt:lpstr>Слайд 11</vt:lpstr>
      <vt:lpstr>Слайд 12</vt:lpstr>
      <vt:lpstr>2.1 The Concepts for any professional cook or chef  2.1.1 What Is Culinary Nutrition? </vt:lpstr>
      <vt:lpstr>Слайд 14</vt:lpstr>
      <vt:lpstr>2.1.2 What is Food safety? </vt:lpstr>
      <vt:lpstr>Слайд 16</vt:lpstr>
      <vt:lpstr>Слайд 17</vt:lpstr>
      <vt:lpstr>Слайд 18</vt:lpstr>
      <vt:lpstr>2.1.3 What is Food science?</vt:lpstr>
      <vt:lpstr>Слайд 20</vt:lpstr>
      <vt:lpstr>Слайд 21</vt:lpstr>
      <vt:lpstr>Слайд 22</vt:lpstr>
      <vt:lpstr>2.2 The purpose &amp; uses for math in the professional kitchen </vt:lpstr>
      <vt:lpstr>Слайд 24</vt:lpstr>
      <vt:lpstr>Слайд 25</vt:lpstr>
      <vt:lpstr>Слайд 26</vt:lpstr>
      <vt:lpstr>Слайд 27</vt:lpstr>
      <vt:lpstr>2.3 Tools of the trade in culinary</vt:lpstr>
      <vt:lpstr>Слайд 29</vt:lpstr>
      <vt:lpstr>Слайд 30</vt:lpstr>
      <vt:lpstr>2.4 Ingredients found in a professional kitchen </vt:lpstr>
      <vt:lpstr>Слайд 32</vt:lpstr>
      <vt:lpstr>Слайд 33</vt:lpstr>
      <vt:lpstr>Слайд 34</vt:lpstr>
      <vt:lpstr>2.5 Basic Cooking Skill </vt:lpstr>
      <vt:lpstr>Слайд 36</vt:lpstr>
      <vt:lpstr>2.5.2 Dry Heat Cooking</vt:lpstr>
      <vt:lpstr>Слайд 38</vt:lpstr>
      <vt:lpstr>Слайд 39</vt:lpstr>
      <vt:lpstr>Слайд 40</vt:lpstr>
      <vt:lpstr>Слайд 41</vt:lpstr>
      <vt:lpstr>Слайд 42</vt:lpstr>
      <vt:lpstr>2.5.3 Moist Heat Cooking </vt:lpstr>
      <vt:lpstr>Слайд 44</vt:lpstr>
      <vt:lpstr>Слайд 45</vt:lpstr>
      <vt:lpstr>Слайд 46</vt:lpstr>
      <vt:lpstr>Слайд 47</vt:lpstr>
      <vt:lpstr>2.6 Cuts of Meat Diagrams</vt:lpstr>
      <vt:lpstr>2.6.1 Cuts of Beef</vt:lpstr>
      <vt:lpstr>Слайд 50</vt:lpstr>
      <vt:lpstr>2.6.2 Cuts of Pork </vt:lpstr>
      <vt:lpstr>Слайд 52</vt:lpstr>
      <vt:lpstr>2.6.3 Cuts of Lamb</vt:lpstr>
      <vt:lpstr>Слайд 54</vt:lpstr>
      <vt:lpstr>2.7 Stocks, Sauces, and Soups </vt:lpstr>
      <vt:lpstr>Слайд 56</vt:lpstr>
      <vt:lpstr>Слайд 57</vt:lpstr>
      <vt:lpstr>Слайд 58</vt:lpstr>
      <vt:lpstr>Слайд 59</vt:lpstr>
      <vt:lpstr>Слайд 60</vt:lpstr>
      <vt:lpstr>Слайд 61</vt:lpstr>
      <vt:lpstr>2.8 Fruits &amp; Vegetables</vt:lpstr>
      <vt:lpstr>Слайд 63</vt:lpstr>
      <vt:lpstr>Слайд 64</vt:lpstr>
      <vt:lpstr>Слайд 65</vt:lpstr>
      <vt:lpstr>2.9 Starch </vt:lpstr>
      <vt:lpstr>2.10 Global Cuisine </vt:lpstr>
      <vt:lpstr>Слайд 68</vt:lpstr>
      <vt:lpstr>Слайд 69</vt:lpstr>
      <vt:lpstr>Слайд 70</vt:lpstr>
      <vt:lpstr>Слайд 71</vt:lpstr>
      <vt:lpstr>Слайд 72</vt:lpstr>
      <vt:lpstr>Слайд 73</vt:lpstr>
      <vt:lpstr>Слайд 74</vt:lpstr>
      <vt:lpstr>Слайд 75</vt:lpstr>
      <vt:lpstr>Слайд 76</vt:lpstr>
      <vt:lpstr>Слайд 77</vt:lpstr>
      <vt:lpstr>Слайд 78</vt:lpstr>
      <vt:lpstr>Слайд 79</vt:lpstr>
      <vt:lpstr>Слайд 80</vt:lpstr>
      <vt:lpstr>Слайд 81</vt:lpstr>
      <vt:lpstr>Слайд 82</vt:lpstr>
      <vt:lpstr>Слайд 83</vt:lpstr>
      <vt:lpstr>Слайд 84</vt:lpstr>
      <vt:lpstr>Слайд 85</vt:lpstr>
      <vt:lpstr>Слайд 86</vt:lpstr>
      <vt:lpstr>Слайд 87</vt:lpstr>
      <vt:lpstr>Слайд 88</vt:lpstr>
      <vt:lpstr>Слайд 89</vt:lpstr>
      <vt:lpstr>Lesson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23</cp:revision>
  <dcterms:created xsi:type="dcterms:W3CDTF">2017-03-22T11:34:00Z</dcterms:created>
  <dcterms:modified xsi:type="dcterms:W3CDTF">2017-04-19T09:54:03Z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