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2" r:id="rId37"/>
    <p:sldId id="293" r:id="rId38"/>
    <p:sldId id="290"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filipinostylerecipe.com/2012/07/pork-tonkats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3.0. International Cuisine</a:t>
            </a:r>
            <a:endParaRPr lang="en-MY" dirty="0"/>
          </a:p>
        </p:txBody>
      </p:sp>
      <p:sp>
        <p:nvSpPr>
          <p:cNvPr id="3" name="Subtitle 2"/>
          <p:cNvSpPr>
            <a:spLocks noGrp="1"/>
          </p:cNvSpPr>
          <p:nvPr>
            <p:ph type="subTitle" idx="1"/>
          </p:nvPr>
        </p:nvSpPr>
        <p:spPr/>
        <p:txBody>
          <a:bodyPr/>
          <a:lstStyle/>
          <a:p>
            <a:r>
              <a:rPr lang="en-MY" dirty="0" smtClean="0"/>
              <a:t>Executive Diploma in Culinary Arts and Hospitality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3.2.5. Sweet </a:t>
            </a:r>
            <a:r>
              <a:rPr lang="en-US" b="1" dirty="0" smtClean="0"/>
              <a:t>and Sour </a:t>
            </a:r>
            <a:r>
              <a:rPr lang="en-US" dirty="0" smtClean="0"/>
              <a:t>Fish Recipe</a:t>
            </a:r>
            <a:endParaRPr lang="ru-RU" dirty="0"/>
          </a:p>
        </p:txBody>
      </p:sp>
      <p:sp>
        <p:nvSpPr>
          <p:cNvPr id="3" name="Содержимое 2"/>
          <p:cNvSpPr>
            <a:spLocks noGrp="1"/>
          </p:cNvSpPr>
          <p:nvPr>
            <p:ph idx="1"/>
          </p:nvPr>
        </p:nvSpPr>
        <p:spPr>
          <a:xfrm>
            <a:off x="496861" y="1631200"/>
            <a:ext cx="4977507" cy="3880773"/>
          </a:xfrm>
        </p:spPr>
        <p:txBody>
          <a:bodyPr>
            <a:noAutofit/>
          </a:bodyPr>
          <a:lstStyle/>
          <a:p>
            <a:r>
              <a:rPr lang="en-US" sz="1000" b="1" dirty="0" smtClean="0"/>
              <a:t>INGREDIENTS:</a:t>
            </a:r>
          </a:p>
          <a:p>
            <a:pPr>
              <a:buNone/>
            </a:pPr>
            <a:r>
              <a:rPr lang="en-US" sz="1000" dirty="0" smtClean="0"/>
              <a:t/>
            </a:r>
            <a:br>
              <a:rPr lang="en-US" sz="1000" dirty="0" smtClean="0"/>
            </a:br>
            <a:r>
              <a:rPr lang="en-US" sz="1000" dirty="0" smtClean="0"/>
              <a:t>1 pound fish fillets, such as cod, haddock, or sea bass</a:t>
            </a:r>
            <a:endParaRPr lang="ru-RU" sz="1000" dirty="0" smtClean="0"/>
          </a:p>
          <a:p>
            <a:pPr lvl="0"/>
            <a:r>
              <a:rPr lang="en-US" sz="1000" dirty="0" smtClean="0"/>
              <a:t>Marinade:</a:t>
            </a:r>
            <a:endParaRPr lang="ru-RU" sz="1000" dirty="0" smtClean="0"/>
          </a:p>
          <a:p>
            <a:pPr lvl="0"/>
            <a:r>
              <a:rPr lang="en-US" sz="1000" dirty="0" smtClean="0"/>
              <a:t>1 teaspoon salt</a:t>
            </a:r>
            <a:endParaRPr lang="ru-RU" sz="1000" dirty="0" smtClean="0"/>
          </a:p>
          <a:p>
            <a:pPr lvl="0"/>
            <a:r>
              <a:rPr lang="en-US" sz="1000" dirty="0" smtClean="0"/>
              <a:t>1 large egg white</a:t>
            </a:r>
            <a:endParaRPr lang="ru-RU" sz="1000" dirty="0" smtClean="0"/>
          </a:p>
          <a:p>
            <a:pPr lvl="0"/>
            <a:r>
              <a:rPr lang="en-US" sz="1000" dirty="0" smtClean="0"/>
              <a:t>1 tablespoon cornstarch</a:t>
            </a:r>
            <a:endParaRPr lang="ru-RU" sz="1000" dirty="0" smtClean="0"/>
          </a:p>
          <a:p>
            <a:pPr lvl="0"/>
            <a:r>
              <a:rPr lang="en-US" sz="1000" dirty="0" smtClean="0"/>
              <a:t>Sauce:</a:t>
            </a:r>
            <a:endParaRPr lang="ru-RU" sz="1000" dirty="0" smtClean="0"/>
          </a:p>
          <a:p>
            <a:pPr lvl="0"/>
            <a:r>
              <a:rPr lang="en-US" sz="1000" dirty="0" smtClean="0"/>
              <a:t>1 cup chicken broth</a:t>
            </a:r>
            <a:endParaRPr lang="ru-RU" sz="1000" dirty="0" smtClean="0"/>
          </a:p>
          <a:p>
            <a:pPr lvl="0"/>
            <a:r>
              <a:rPr lang="en-US" sz="1000" dirty="0" smtClean="0"/>
              <a:t>1 tablespoon light soy sauce</a:t>
            </a:r>
            <a:endParaRPr lang="ru-RU" sz="1000" dirty="0" smtClean="0"/>
          </a:p>
          <a:p>
            <a:pPr lvl="0"/>
            <a:r>
              <a:rPr lang="en-US" sz="1000" dirty="0" smtClean="0"/>
              <a:t>1 tablespoon Chinese rice wine or dry sherry</a:t>
            </a:r>
            <a:endParaRPr lang="ru-RU" sz="1000" dirty="0" smtClean="0"/>
          </a:p>
          <a:p>
            <a:pPr lvl="0"/>
            <a:r>
              <a:rPr lang="en-US" sz="1000" dirty="0" smtClean="0"/>
              <a:t>2 tablespoons tomato paste</a:t>
            </a:r>
            <a:endParaRPr lang="ru-RU" sz="1000" dirty="0" smtClean="0"/>
          </a:p>
          <a:p>
            <a:pPr lvl="0"/>
            <a:r>
              <a:rPr lang="en-US" sz="1000" dirty="0" smtClean="0"/>
              <a:t>3 tablespoons rice vinegar, or red or white wine</a:t>
            </a:r>
            <a:endParaRPr lang="ru-RU" sz="1000" dirty="0" smtClean="0"/>
          </a:p>
          <a:p>
            <a:pPr lvl="0"/>
            <a:r>
              <a:rPr lang="en-US" sz="1000" dirty="0" smtClean="0"/>
              <a:t>3 tablespoons granulated sugar</a:t>
            </a:r>
            <a:endParaRPr lang="ru-RU" sz="1000" dirty="0" smtClean="0"/>
          </a:p>
          <a:p>
            <a:pPr lvl="0"/>
            <a:r>
              <a:rPr lang="en-US" sz="1000" dirty="0" smtClean="0"/>
              <a:t>1 tablespoon cornstarch mixed with 2 tablespoons water</a:t>
            </a:r>
            <a:endParaRPr lang="ru-RU" sz="1000" dirty="0" smtClean="0"/>
          </a:p>
        </p:txBody>
      </p:sp>
      <p:sp>
        <p:nvSpPr>
          <p:cNvPr id="4" name="Содержимое 2"/>
          <p:cNvSpPr txBox="1">
            <a:spLocks/>
          </p:cNvSpPr>
          <p:nvPr/>
        </p:nvSpPr>
        <p:spPr>
          <a:xfrm>
            <a:off x="5834871" y="1663285"/>
            <a:ext cx="3112613" cy="2499642"/>
          </a:xfrm>
          <a:prstGeom prst="rect">
            <a:avLst/>
          </a:prstGeo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Other:</a:t>
            </a:r>
            <a:endParaRPr kumimoji="0" lang="ru-RU"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4 ounces mange tout (snow peas)</a:t>
            </a:r>
            <a:endParaRPr kumimoji="0" lang="ru-RU"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red bell pepper</a:t>
            </a:r>
            <a:endParaRPr kumimoji="0" lang="ru-RU"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tablespoon ginger, finely chopped</a:t>
            </a:r>
            <a:endParaRPr kumimoji="0" lang="ru-RU"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2 tablespoons green onions, chopped diagonally</a:t>
            </a:r>
            <a:endParaRPr kumimoji="0" lang="ru-RU"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2 - 4 cups oil for deep-frying</a:t>
            </a:r>
            <a:endParaRPr kumimoji="0" lang="ru-RU" sz="105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endParaRPr kumimoji="0" lang="ru-RU"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Sweet and Sour </a:t>
            </a:r>
            <a:r>
              <a:rPr lang="en-US" dirty="0" smtClean="0"/>
              <a:t>Fish Recipe</a:t>
            </a:r>
            <a:endParaRPr lang="ru-RU" dirty="0"/>
          </a:p>
        </p:txBody>
      </p:sp>
      <p:sp>
        <p:nvSpPr>
          <p:cNvPr id="3" name="Содержимое 2"/>
          <p:cNvSpPr>
            <a:spLocks noGrp="1"/>
          </p:cNvSpPr>
          <p:nvPr>
            <p:ph idx="1"/>
          </p:nvPr>
        </p:nvSpPr>
        <p:spPr>
          <a:xfrm>
            <a:off x="677334" y="1732547"/>
            <a:ext cx="8596668" cy="4308815"/>
          </a:xfrm>
        </p:spPr>
        <p:txBody>
          <a:bodyPr>
            <a:normAutofit fontScale="85000" lnSpcReduction="20000"/>
          </a:bodyPr>
          <a:lstStyle/>
          <a:p>
            <a:pPr>
              <a:buNone/>
            </a:pPr>
            <a:r>
              <a:rPr lang="en-US" b="1" dirty="0" smtClean="0"/>
              <a:t>METHODS:</a:t>
            </a:r>
            <a:endParaRPr lang="ru-RU" b="1" dirty="0" smtClean="0"/>
          </a:p>
          <a:p>
            <a:pPr lvl="0"/>
            <a:r>
              <a:rPr lang="en-US" dirty="0" smtClean="0"/>
              <a:t>Rinse the fish fillets and pat dry. Cut into 2-inch squares. Add the fish to the marinade ingredients, using your fingers to mix in the ingredients and adding the cornstarch last. Marinate the fish for 15 minutes.</a:t>
            </a:r>
            <a:endParaRPr lang="ru-RU" dirty="0" smtClean="0"/>
          </a:p>
          <a:p>
            <a:pPr lvl="0"/>
            <a:r>
              <a:rPr lang="en-US" dirty="0" smtClean="0"/>
              <a:t>While the fish is marinating, prepare the sauce and vegetables. In a small bowl, mix together the chicken broth, soy sauce, rice wine or sherry, tomato paste, vinegar and sugar. In a separate small bowl, dissolve the cornstarch in the water.</a:t>
            </a:r>
            <a:endParaRPr lang="ru-RU" dirty="0" smtClean="0"/>
          </a:p>
          <a:p>
            <a:pPr lvl="0"/>
            <a:r>
              <a:rPr lang="en-US" dirty="0" smtClean="0"/>
              <a:t> Blanch the snow peas in boiling water until they turn bright green. Plunge briefly in cold water. Drain thoroughly. Cut the bell pepper in half, remove the seeds and cut into cubes.</a:t>
            </a:r>
            <a:endParaRPr lang="ru-RU" dirty="0" smtClean="0"/>
          </a:p>
          <a:p>
            <a:pPr lvl="0"/>
            <a:r>
              <a:rPr lang="en-US" dirty="0" smtClean="0"/>
              <a:t>Heat the oil to between 360 and 370 degrees Fahrenheit. Add the marinated fish cubes. Deep-fry until they are golden brown. Remove and drain on paper towels.</a:t>
            </a:r>
            <a:br>
              <a:rPr lang="en-US" dirty="0" smtClean="0"/>
            </a:br>
            <a:endParaRPr lang="ru-RU" dirty="0" smtClean="0"/>
          </a:p>
          <a:p>
            <a:pPr lvl="0"/>
            <a:r>
              <a:rPr lang="en-US" dirty="0" smtClean="0"/>
              <a:t>Remove all but 2 tablespoons oil from the wok. Add the ginger and green onion and stir-fry until aromatic (about 30 seconds). Add the snow peas. Stir fry for a minute and add the red bell peppers.</a:t>
            </a:r>
            <a:endParaRPr lang="ru-RU" dirty="0" smtClean="0"/>
          </a:p>
          <a:p>
            <a:pPr lvl="0"/>
            <a:r>
              <a:rPr lang="en-US" dirty="0" smtClean="0"/>
              <a:t>Push the vegetables up to the sides of the wok and add the sauce in the middle. Bring to a boil. Add the cornstarch and water mixture, stirring to thicken. Serve the fish on a platter, covered with the sweet and sour sauce and vegetables.</a:t>
            </a:r>
            <a:endParaRPr lang="ru-RU" dirty="0" smtClean="0"/>
          </a:p>
          <a:p>
            <a:endParaRPr lang="ru-RU" dirty="0" smtClean="0"/>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3.3. Filipino </a:t>
            </a:r>
            <a:r>
              <a:rPr lang="en-US" dirty="0" smtClean="0"/>
              <a:t>Cuisine</a:t>
            </a:r>
            <a:endParaRPr lang="ru-RU" dirty="0"/>
          </a:p>
        </p:txBody>
      </p:sp>
      <p:sp>
        <p:nvSpPr>
          <p:cNvPr id="3" name="Содержимое 2"/>
          <p:cNvSpPr>
            <a:spLocks noGrp="1"/>
          </p:cNvSpPr>
          <p:nvPr>
            <p:ph idx="1"/>
          </p:nvPr>
        </p:nvSpPr>
        <p:spPr>
          <a:xfrm>
            <a:off x="677334" y="1618938"/>
            <a:ext cx="8596668" cy="4422424"/>
          </a:xfrm>
        </p:spPr>
        <p:txBody>
          <a:bodyPr>
            <a:normAutofit/>
          </a:bodyPr>
          <a:lstStyle/>
          <a:p>
            <a:r>
              <a:rPr lang="en-US" dirty="0" smtClean="0"/>
              <a:t>The Filipinos are a gregarious and sociable people who love to party, and food is often at the center of their many celebrations. Filipino food combines Eastern and Western ideas and is strongly influenced by Chinese, Spanish and American traditions.</a:t>
            </a:r>
          </a:p>
          <a:p>
            <a:r>
              <a:rPr lang="en-US" dirty="0" smtClean="0"/>
              <a:t>Filipino food is sometimes identified by the way it fuses Asian and European ingredients.</a:t>
            </a:r>
          </a:p>
          <a:p>
            <a:pPr lvl="1"/>
            <a:r>
              <a:rPr lang="en-US" dirty="0" smtClean="0"/>
              <a:t>For example, in the robust and popular Pork </a:t>
            </a:r>
            <a:r>
              <a:rPr lang="en-US" dirty="0" err="1" smtClean="0"/>
              <a:t>Menudo</a:t>
            </a:r>
            <a:r>
              <a:rPr lang="en-US" dirty="0" smtClean="0"/>
              <a:t> dish, some recipes have it blending tomato sauce with soy sauce, while others have it combining cheese and bay leaf with soy sauce.</a:t>
            </a:r>
          </a:p>
          <a:p>
            <a:r>
              <a:rPr lang="en-US" dirty="0" smtClean="0"/>
              <a:t>The Philippines is made up of 7,107 islands; with a few more appearing when the tide is low. With so much water everywhere, it is no wonder that seafood is the main source of protein in the Filipino diet.</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3.3.1. Classification </a:t>
            </a:r>
            <a:r>
              <a:rPr lang="en-ZW" dirty="0" smtClean="0"/>
              <a:t>of Taste</a:t>
            </a:r>
            <a:endParaRPr lang="ru-RU" dirty="0"/>
          </a:p>
        </p:txBody>
      </p:sp>
      <p:sp>
        <p:nvSpPr>
          <p:cNvPr id="3" name="Содержимое 2"/>
          <p:cNvSpPr>
            <a:spLocks noGrp="1"/>
          </p:cNvSpPr>
          <p:nvPr>
            <p:ph idx="1"/>
          </p:nvPr>
        </p:nvSpPr>
        <p:spPr/>
        <p:txBody>
          <a:bodyPr>
            <a:normAutofit/>
          </a:bodyPr>
          <a:lstStyle/>
          <a:p>
            <a:r>
              <a:rPr lang="en-US" dirty="0" smtClean="0"/>
              <a:t>Sourness Three major Filipino cooking techniques have sourness as a flavor base:</a:t>
            </a:r>
          </a:p>
          <a:p>
            <a:pPr lvl="1"/>
            <a:r>
              <a:rPr lang="en-ZW" dirty="0" smtClean="0"/>
              <a:t> </a:t>
            </a:r>
            <a:r>
              <a:rPr lang="en-ZW" dirty="0" err="1" smtClean="0"/>
              <a:t>Paksiw</a:t>
            </a:r>
            <a:r>
              <a:rPr lang="en-ZW" dirty="0" smtClean="0"/>
              <a:t> </a:t>
            </a:r>
          </a:p>
          <a:p>
            <a:pPr lvl="1"/>
            <a:r>
              <a:rPr lang="en-ZW" dirty="0" err="1" smtClean="0"/>
              <a:t>Kinilaw</a:t>
            </a:r>
            <a:r>
              <a:rPr lang="en-ZW" dirty="0" smtClean="0"/>
              <a:t> or </a:t>
            </a:r>
            <a:r>
              <a:rPr lang="en-ZW" dirty="0" err="1" smtClean="0"/>
              <a:t>Kilawin</a:t>
            </a:r>
            <a:endParaRPr lang="en-ZW" dirty="0" smtClean="0"/>
          </a:p>
          <a:p>
            <a:pPr lvl="1"/>
            <a:r>
              <a:rPr lang="en-ZW" dirty="0" err="1" smtClean="0"/>
              <a:t>Sinigang</a:t>
            </a:r>
            <a:endParaRPr lang="en-ZW" dirty="0" smtClean="0"/>
          </a:p>
          <a:p>
            <a:r>
              <a:rPr lang="en-US" dirty="0" smtClean="0"/>
              <a:t>Adobo is an exemption because sourness does not dominate the dish’s flavor.</a:t>
            </a:r>
          </a:p>
          <a:p>
            <a:r>
              <a:rPr lang="en-US" dirty="0" smtClean="0"/>
              <a:t>QUEST FOR NATIONAL DISH</a:t>
            </a:r>
          </a:p>
          <a:p>
            <a:pPr lvl="1"/>
            <a:r>
              <a:rPr lang="en-US" dirty="0" smtClean="0"/>
              <a:t>Adobo is considered as the country’s most popular dish; It is inaccurate to call it a singular dish.</a:t>
            </a:r>
            <a:endParaRPr lang="ru-RU" b="1"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3.3.2. </a:t>
            </a:r>
            <a:r>
              <a:rPr lang="en-US" dirty="0" smtClean="0"/>
              <a:t>Filipino </a:t>
            </a:r>
            <a:r>
              <a:rPr lang="en-US" dirty="0" err="1" smtClean="0"/>
              <a:t>Picadillo</a:t>
            </a:r>
            <a:r>
              <a:rPr lang="ru-RU" dirty="0" smtClean="0"/>
              <a:t/>
            </a:r>
            <a:br>
              <a:rPr lang="ru-RU" dirty="0" smtClean="0"/>
            </a:br>
            <a:r>
              <a:rPr lang="ru-RU" dirty="0" smtClean="0"/>
              <a:t/>
            </a:r>
            <a:br>
              <a:rPr lang="ru-RU" dirty="0" smtClean="0"/>
            </a:br>
            <a:endParaRPr lang="ru-RU" dirty="0"/>
          </a:p>
        </p:txBody>
      </p:sp>
      <p:sp>
        <p:nvSpPr>
          <p:cNvPr id="3" name="Содержимое 2"/>
          <p:cNvSpPr>
            <a:spLocks noGrp="1"/>
          </p:cNvSpPr>
          <p:nvPr>
            <p:ph idx="1"/>
          </p:nvPr>
        </p:nvSpPr>
        <p:spPr>
          <a:xfrm>
            <a:off x="4371028" y="2377158"/>
            <a:ext cx="5013603" cy="3880773"/>
          </a:xfrm>
        </p:spPr>
        <p:txBody>
          <a:bodyPr>
            <a:noAutofit/>
          </a:bodyPr>
          <a:lstStyle/>
          <a:p>
            <a:pPr>
              <a:buNone/>
            </a:pPr>
            <a:r>
              <a:rPr lang="en-US" sz="1400" b="1" dirty="0" smtClean="0"/>
              <a:t>METHODS:</a:t>
            </a:r>
            <a:endParaRPr lang="ru-RU" sz="1400" dirty="0" smtClean="0"/>
          </a:p>
          <a:p>
            <a:pPr lvl="0">
              <a:buNone/>
            </a:pPr>
            <a:r>
              <a:rPr lang="en-US" sz="1400" dirty="0" smtClean="0"/>
              <a:t>	Heat olive oil in medium heat in a Dutch pan. Add chopped onions and a pinch of salt, sauté them until they start to become transparent. Add butter and garlic. Sauté until garlic starts to turn golden brown</a:t>
            </a:r>
            <a:endParaRPr lang="ru-RU" sz="1400" dirty="0" smtClean="0"/>
          </a:p>
          <a:p>
            <a:pPr lvl="0">
              <a:buNone/>
            </a:pPr>
            <a:r>
              <a:rPr lang="en-US" sz="1400" dirty="0" smtClean="0"/>
              <a:t>	Mix in the ground beef, freshly ground pepper, and about 1 tsp of salt. Increase heat to medium-high and allow it to cook for 10 minutes. Stir occasionally to allow the meat to evenly cook.</a:t>
            </a:r>
            <a:endParaRPr lang="ru-RU" sz="1400" dirty="0" smtClean="0"/>
          </a:p>
          <a:p>
            <a:pPr lvl="0">
              <a:buNone/>
            </a:pPr>
            <a:r>
              <a:rPr lang="en-US" sz="1400" dirty="0" smtClean="0"/>
              <a:t>	Stir in the spaghetti sauce.</a:t>
            </a:r>
            <a:endParaRPr lang="ru-RU" sz="1400" dirty="0" smtClean="0"/>
          </a:p>
          <a:p>
            <a:pPr lvl="0">
              <a:buNone/>
            </a:pPr>
            <a:r>
              <a:rPr lang="en-US" sz="1400" dirty="0" smtClean="0"/>
              <a:t>	I highly recommend that you serve it with rice. I mean, really there’s no other way to enjoy this </a:t>
            </a:r>
            <a:r>
              <a:rPr lang="en-US" sz="1400" dirty="0" err="1" smtClean="0"/>
              <a:t>Picadillo</a:t>
            </a:r>
            <a:endParaRPr lang="ru-RU" sz="1400" dirty="0"/>
          </a:p>
        </p:txBody>
      </p:sp>
      <p:sp>
        <p:nvSpPr>
          <p:cNvPr id="4" name="Содержимое 2"/>
          <p:cNvSpPr txBox="1">
            <a:spLocks/>
          </p:cNvSpPr>
          <p:nvPr/>
        </p:nvSpPr>
        <p:spPr>
          <a:xfrm>
            <a:off x="829734" y="2312989"/>
            <a:ext cx="3605908" cy="3880773"/>
          </a:xfrm>
          <a:prstGeom prst="rect">
            <a:avLst/>
          </a:prstGeom>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	</a:t>
            </a:r>
            <a:r>
              <a:rPr kumimoji="0" lang="en-US" sz="18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t>INGREDIENTS:</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1/4 of a big white onion</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 medium size potato</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1/2 kilo (1.1 lb) ground beef</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2 c water</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5 tbsp pasta sauce </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 tbsp butter</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 tsp minced garlic</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 tbsp olive oil</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sea salt</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freshly ground pepper</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 </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3.3.3. </a:t>
            </a:r>
            <a:r>
              <a:rPr lang="en-US" b="1" dirty="0" err="1" smtClean="0"/>
              <a:t>Minatamis</a:t>
            </a:r>
            <a:r>
              <a:rPr lang="en-US" b="1" dirty="0" smtClean="0"/>
              <a:t> </a:t>
            </a:r>
            <a:r>
              <a:rPr lang="en-US" b="1" dirty="0" err="1" smtClean="0"/>
              <a:t>na</a:t>
            </a:r>
            <a:r>
              <a:rPr lang="en-US" b="1" dirty="0" smtClean="0"/>
              <a:t> </a:t>
            </a:r>
            <a:r>
              <a:rPr lang="en-US" b="1" dirty="0" err="1" smtClean="0"/>
              <a:t>Saging</a:t>
            </a:r>
            <a:endParaRPr lang="ru-RU" dirty="0"/>
          </a:p>
        </p:txBody>
      </p:sp>
      <p:sp>
        <p:nvSpPr>
          <p:cNvPr id="3" name="Содержимое 2"/>
          <p:cNvSpPr>
            <a:spLocks noGrp="1"/>
          </p:cNvSpPr>
          <p:nvPr>
            <p:ph idx="1"/>
          </p:nvPr>
        </p:nvSpPr>
        <p:spPr>
          <a:xfrm>
            <a:off x="4623692" y="2124495"/>
            <a:ext cx="5097824" cy="3880773"/>
          </a:xfrm>
        </p:spPr>
        <p:txBody>
          <a:bodyPr>
            <a:normAutofit/>
          </a:bodyPr>
          <a:lstStyle/>
          <a:p>
            <a:pPr>
              <a:buNone/>
            </a:pPr>
            <a:r>
              <a:rPr lang="en-US" sz="1600" b="1" dirty="0" smtClean="0"/>
              <a:t>METHODS:</a:t>
            </a:r>
            <a:endParaRPr lang="ru-RU" sz="1600" dirty="0" smtClean="0"/>
          </a:p>
          <a:p>
            <a:pPr lvl="0">
              <a:buNone/>
            </a:pPr>
            <a:r>
              <a:rPr lang="en-US" sz="1600" dirty="0" smtClean="0"/>
              <a:t>	Heat a cooking pot and pour-in water then let boil.</a:t>
            </a:r>
            <a:endParaRPr lang="ru-RU" sz="1600" dirty="0" smtClean="0"/>
          </a:p>
          <a:p>
            <a:pPr lvl="0">
              <a:buNone/>
            </a:pPr>
            <a:r>
              <a:rPr lang="en-US" sz="1600" dirty="0" smtClean="0"/>
              <a:t>	Add brown sugar and stir until diluted.</a:t>
            </a:r>
            <a:endParaRPr lang="ru-RU" sz="1600" dirty="0" smtClean="0"/>
          </a:p>
          <a:p>
            <a:pPr lvl="0">
              <a:buNone/>
            </a:pPr>
            <a:r>
              <a:rPr lang="en-US" sz="1600" dirty="0" smtClean="0"/>
              <a:t>	Add salt and vanilla extract and mix well.</a:t>
            </a:r>
            <a:endParaRPr lang="ru-RU" sz="1600" dirty="0" smtClean="0"/>
          </a:p>
          <a:p>
            <a:pPr lvl="0">
              <a:buNone/>
            </a:pPr>
            <a:r>
              <a:rPr lang="en-US" sz="1600" dirty="0" smtClean="0"/>
              <a:t>	Put-in the plantains and adjust the heat to medium. Cover the cooking pot and simmer for 8 to 12 minutes or until the liquid thickens.</a:t>
            </a:r>
            <a:endParaRPr lang="ru-RU" sz="1600" dirty="0" smtClean="0"/>
          </a:p>
          <a:p>
            <a:pPr lvl="0">
              <a:buNone/>
            </a:pPr>
            <a:r>
              <a:rPr lang="en-US" sz="1600" dirty="0" smtClean="0"/>
              <a:t>	Turn-off heat and allow the plantains to cool.</a:t>
            </a:r>
            <a:endParaRPr lang="ru-RU" sz="1600" dirty="0" smtClean="0"/>
          </a:p>
          <a:p>
            <a:pPr lvl="0">
              <a:buNone/>
            </a:pPr>
            <a:r>
              <a:rPr lang="en-US" sz="1600" dirty="0" smtClean="0"/>
              <a:t>	Transfer to a serving plate and serve.</a:t>
            </a:r>
            <a:endParaRPr lang="ru-RU" sz="1600" dirty="0"/>
          </a:p>
        </p:txBody>
      </p:sp>
      <p:sp>
        <p:nvSpPr>
          <p:cNvPr id="5" name="Содержимое 2"/>
          <p:cNvSpPr txBox="1">
            <a:spLocks/>
          </p:cNvSpPr>
          <p:nvPr/>
        </p:nvSpPr>
        <p:spPr>
          <a:xfrm>
            <a:off x="829734" y="2312989"/>
            <a:ext cx="3762319" cy="388077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t>INGREDIENTS:</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4 pieces plantains (saging na saba)</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3/4 cup brown sugar</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 1/2 cups water</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 teaspoon vanilla extract</a:t>
            </a:r>
            <a:endParaRPr kumimoji="0" lang="ru-RU"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1/4 teaspoon salt</a:t>
            </a: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3.3.4. </a:t>
            </a:r>
            <a:r>
              <a:rPr lang="en-US" b="1" dirty="0" err="1" smtClean="0"/>
              <a:t>Lumpia</a:t>
            </a:r>
            <a:r>
              <a:rPr lang="en-US" b="1" dirty="0" smtClean="0"/>
              <a:t> </a:t>
            </a:r>
            <a:r>
              <a:rPr lang="en-US" b="1" dirty="0" smtClean="0"/>
              <a:t>Shanghai Recipe</a:t>
            </a:r>
            <a:endParaRPr lang="ru-RU" dirty="0"/>
          </a:p>
        </p:txBody>
      </p:sp>
      <p:sp>
        <p:nvSpPr>
          <p:cNvPr id="3" name="Содержимое 2"/>
          <p:cNvSpPr>
            <a:spLocks noGrp="1"/>
          </p:cNvSpPr>
          <p:nvPr>
            <p:ph idx="1"/>
          </p:nvPr>
        </p:nvSpPr>
        <p:spPr>
          <a:xfrm>
            <a:off x="677334" y="2160589"/>
            <a:ext cx="4002950" cy="3880773"/>
          </a:xfrm>
        </p:spPr>
        <p:txBody>
          <a:bodyPr>
            <a:normAutofit fontScale="77500" lnSpcReduction="20000"/>
          </a:bodyPr>
          <a:lstStyle/>
          <a:p>
            <a:r>
              <a:rPr lang="en-US" b="1" dirty="0" smtClean="0"/>
              <a:t>INGREDIENTS:</a:t>
            </a:r>
            <a:endParaRPr lang="ru-RU" dirty="0" smtClean="0"/>
          </a:p>
          <a:p>
            <a:pPr lvl="0"/>
            <a:r>
              <a:rPr lang="en-US" dirty="0" smtClean="0"/>
              <a:t/>
            </a:r>
            <a:br>
              <a:rPr lang="en-US" dirty="0" smtClean="0"/>
            </a:br>
            <a:r>
              <a:rPr lang="en-US" dirty="0" smtClean="0"/>
              <a:t>1/2 kilo ground pork</a:t>
            </a:r>
          </a:p>
          <a:p>
            <a:pPr lvl="0"/>
            <a:r>
              <a:rPr lang="en-US" dirty="0" smtClean="0"/>
              <a:t>1/2 kilo ground beef</a:t>
            </a:r>
          </a:p>
          <a:p>
            <a:pPr lvl="0"/>
            <a:r>
              <a:rPr lang="en-US" dirty="0" smtClean="0"/>
              <a:t>1 medium onion, finely chopped</a:t>
            </a:r>
          </a:p>
          <a:p>
            <a:pPr lvl="0"/>
            <a:r>
              <a:rPr lang="en-US" dirty="0" smtClean="0"/>
              <a:t>1 carrot, grated</a:t>
            </a:r>
          </a:p>
          <a:p>
            <a:pPr lvl="0"/>
            <a:r>
              <a:rPr lang="en-US" dirty="0" smtClean="0"/>
              <a:t>1/4 cup soy sauce</a:t>
            </a:r>
          </a:p>
          <a:p>
            <a:pPr lvl="0"/>
            <a:r>
              <a:rPr lang="en-US" dirty="0" smtClean="0"/>
              <a:t>2 1/2 teaspoons black pepper</a:t>
            </a:r>
          </a:p>
          <a:p>
            <a:pPr lvl="0"/>
            <a:r>
              <a:rPr lang="en-US" dirty="0" smtClean="0"/>
              <a:t>1 1/2 tablespoons garlic powder</a:t>
            </a:r>
          </a:p>
          <a:p>
            <a:pPr lvl="0"/>
            <a:r>
              <a:rPr lang="en-US" dirty="0" smtClean="0"/>
              <a:t>1/2 tablespoon salt</a:t>
            </a:r>
          </a:p>
          <a:p>
            <a:pPr lvl="0"/>
            <a:r>
              <a:rPr lang="en-US" dirty="0" smtClean="0"/>
              <a:t>1 (16 ounce) package spring roll wrappers</a:t>
            </a:r>
          </a:p>
          <a:p>
            <a:pPr lvl="0"/>
            <a:r>
              <a:rPr lang="en-US" dirty="0" smtClean="0"/>
              <a:t>1 1/2 cups Canola oil for frying</a:t>
            </a:r>
            <a:br>
              <a:rPr lang="en-US" dirty="0" smtClean="0"/>
            </a:br>
            <a:endParaRPr lang="en-US" dirty="0" smtClean="0"/>
          </a:p>
          <a:p>
            <a:pPr lvl="1"/>
            <a:endParaRPr lang="ru-RU" dirty="0"/>
          </a:p>
        </p:txBody>
      </p:sp>
      <p:sp>
        <p:nvSpPr>
          <p:cNvPr id="5" name="Содержимое 2"/>
          <p:cNvSpPr txBox="1">
            <a:spLocks/>
          </p:cNvSpPr>
          <p:nvPr/>
        </p:nvSpPr>
        <p:spPr>
          <a:xfrm>
            <a:off x="4499365" y="1792705"/>
            <a:ext cx="4921361" cy="4776537"/>
          </a:xfrm>
          <a:prstGeom prst="rect">
            <a:avLst/>
          </a:prstGeom>
        </p:spPr>
        <p:txBody>
          <a:bodyPr vert="horz" lIns="91440" tIns="45720" rIns="91440" bIns="45720" rtlCol="0">
            <a:normAutofit fontScale="70000" lnSpcReduction="20000"/>
          </a:bodyPr>
          <a:lstStyle/>
          <a:p>
            <a:r>
              <a:rPr lang="en-US" b="1" dirty="0" smtClean="0"/>
              <a:t>METHODS:</a:t>
            </a:r>
            <a:endParaRPr lang="ru-RU" dirty="0" smtClean="0"/>
          </a:p>
          <a:p>
            <a:pPr lvl="0"/>
            <a:r>
              <a:rPr lang="en-US" dirty="0" smtClean="0"/>
              <a:t>In a Large bowl, combine ground pork, ground beef, onion, and carrot. Make sure to completely mix everything. I suggest getting down and dirty and use your hands. Knead the meat in the bowl if you must.</a:t>
            </a:r>
            <a:endParaRPr lang="ru-RU" dirty="0" smtClean="0"/>
          </a:p>
          <a:p>
            <a:r>
              <a:rPr lang="en-US" dirty="0" smtClean="0"/>
              <a:t> </a:t>
            </a:r>
            <a:endParaRPr lang="ru-RU" dirty="0" smtClean="0"/>
          </a:p>
          <a:p>
            <a:pPr lvl="0"/>
            <a:r>
              <a:rPr lang="en-US" dirty="0" smtClean="0"/>
              <a:t>Gradually blend in the soy sauce , black pepper, garlic powder, and salt until all ingredients are evenly distributed.</a:t>
            </a:r>
            <a:endParaRPr lang="ru-RU" dirty="0" smtClean="0"/>
          </a:p>
          <a:p>
            <a:r>
              <a:rPr lang="en-US" dirty="0" smtClean="0"/>
              <a:t> </a:t>
            </a:r>
            <a:endParaRPr lang="ru-RU" dirty="0" smtClean="0"/>
          </a:p>
          <a:p>
            <a:pPr lvl="0"/>
            <a:r>
              <a:rPr lang="en-US" dirty="0" smtClean="0"/>
              <a:t>Lay out a few wrappers at a time on a flat surface, and place about 2 tablespoons of the filling in a line down the center of the wrapper. Make sure the filling is no thicker than your thumb, or the wrapper will cook faster than the meat.</a:t>
            </a:r>
            <a:endParaRPr lang="ru-RU" dirty="0" smtClean="0"/>
          </a:p>
          <a:p>
            <a:r>
              <a:rPr lang="en-US" dirty="0" smtClean="0"/>
              <a:t> </a:t>
            </a:r>
            <a:endParaRPr lang="ru-RU" dirty="0" smtClean="0"/>
          </a:p>
          <a:p>
            <a:pPr lvl="0"/>
            <a:r>
              <a:rPr lang="en-US" dirty="0" smtClean="0"/>
              <a:t>Take the bottom and top edges of the wrapper and fold them towards the center. Take the left and right sides, and fold them towards the center. Moisten the last edge of the wrapper to seal. Now repeat using the rest of the wrappers, and have hubby or the kids help you out.</a:t>
            </a:r>
            <a:endParaRPr lang="ru-RU" dirty="0" smtClean="0"/>
          </a:p>
          <a:p>
            <a:r>
              <a:rPr lang="en-US" dirty="0" smtClean="0"/>
              <a:t> </a:t>
            </a:r>
            <a:endParaRPr lang="ru-RU" dirty="0" smtClean="0"/>
          </a:p>
          <a:p>
            <a:pPr lvl="0"/>
            <a:r>
              <a:rPr lang="en-US" dirty="0" smtClean="0"/>
              <a:t>Heat the oil in a deep-fryer or heavy skillet to 375 degrees F (190 degrees C). Fry 3 or 4 </a:t>
            </a:r>
            <a:r>
              <a:rPr lang="en-US" dirty="0" err="1" smtClean="0"/>
              <a:t>lumpia</a:t>
            </a:r>
            <a:r>
              <a:rPr lang="en-US" dirty="0" smtClean="0"/>
              <a:t> at a time. Fry for about 3 or 4 minutes, turning once. </a:t>
            </a:r>
            <a:r>
              <a:rPr lang="en-US" dirty="0" err="1" smtClean="0"/>
              <a:t>Lumpia</a:t>
            </a:r>
            <a:r>
              <a:rPr lang="en-US" dirty="0" smtClean="0"/>
              <a:t> are cooked through when they float, and the wrapper is golden brown.</a:t>
            </a:r>
            <a:endParaRPr lang="ru-RU" dirty="0" smtClean="0"/>
          </a:p>
          <a:p>
            <a:r>
              <a:rPr lang="en-US" dirty="0" smtClean="0"/>
              <a:t> </a:t>
            </a:r>
            <a:endParaRPr lang="ru-RU" dirty="0" smtClean="0"/>
          </a:p>
          <a:p>
            <a:r>
              <a:rPr lang="en-US" dirty="0" smtClean="0"/>
              <a:t>Cut in half, or serve as is with dipping sauce. We like sweet and sour sauce, soy sauce with lemon, or banana ketchup</a:t>
            </a: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ru-RU"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3.4. Japanese </a:t>
            </a:r>
            <a:r>
              <a:rPr lang="en-US" dirty="0" smtClean="0"/>
              <a:t>Cuisine	</a:t>
            </a:r>
            <a:endParaRPr lang="ru-RU" dirty="0"/>
          </a:p>
        </p:txBody>
      </p:sp>
      <p:sp>
        <p:nvSpPr>
          <p:cNvPr id="3" name="Содержимое 2"/>
          <p:cNvSpPr>
            <a:spLocks noGrp="1"/>
          </p:cNvSpPr>
          <p:nvPr>
            <p:ph idx="1"/>
          </p:nvPr>
        </p:nvSpPr>
        <p:spPr/>
        <p:txBody>
          <a:bodyPr>
            <a:normAutofit fontScale="92500" lnSpcReduction="10000"/>
          </a:bodyPr>
          <a:lstStyle/>
          <a:p>
            <a:r>
              <a:rPr lang="en-US" dirty="0" smtClean="0"/>
              <a:t>Japanese cuisine has been influenced by the food customs of other nations, but has adopted and refined them to create its own unique cooking style and eating habits.</a:t>
            </a:r>
          </a:p>
          <a:p>
            <a:r>
              <a:rPr lang="en-US" dirty="0" smtClean="0"/>
              <a:t>The first foreign influence on Japan was China around 300 B.C. </a:t>
            </a:r>
          </a:p>
          <a:p>
            <a:pPr lvl="1"/>
            <a:r>
              <a:rPr lang="en-US" dirty="0" smtClean="0"/>
              <a:t>However, Japanese food preparation and presentation is unique!</a:t>
            </a:r>
          </a:p>
          <a:p>
            <a:r>
              <a:rPr lang="en-US" dirty="0" smtClean="0"/>
              <a:t>when the Japanese learned to cultivate rice. The use of chopsticks and the consumption of soy sauce and soybean curd (tofu) also came from China.</a:t>
            </a:r>
          </a:p>
          <a:p>
            <a:r>
              <a:rPr lang="en-US" dirty="0" smtClean="0"/>
              <a:t>Rice and noodles are the two primary staples of the Japanese diet. Rice, either boiled or steamed, is served at every meal. Noodles come in many varieties. Among the most popular are </a:t>
            </a:r>
            <a:r>
              <a:rPr lang="en-US" i="1" dirty="0" smtClean="0"/>
              <a:t>soba, </a:t>
            </a:r>
            <a:r>
              <a:rPr lang="en-US" dirty="0" smtClean="0"/>
              <a:t>thin brown noodles made from buckwheat flour; </a:t>
            </a:r>
            <a:r>
              <a:rPr lang="en-US" i="1" dirty="0" err="1" smtClean="0"/>
              <a:t>udon</a:t>
            </a:r>
            <a:r>
              <a:rPr lang="en-US" i="1" dirty="0" smtClean="0"/>
              <a:t>, </a:t>
            </a:r>
            <a:r>
              <a:rPr lang="en-US" dirty="0" smtClean="0"/>
              <a:t>thick white noodles made from wheat flour; and </a:t>
            </a:r>
            <a:r>
              <a:rPr lang="en-US" i="1" dirty="0" smtClean="0"/>
              <a:t>ramen, </a:t>
            </a:r>
            <a:r>
              <a:rPr lang="en-US" dirty="0" smtClean="0"/>
              <a:t>thin, curly noodles, also made from wheat flour </a:t>
            </a:r>
            <a:r>
              <a:rPr lang="en-US" i="1" dirty="0" smtClean="0"/>
              <a:t>. </a:t>
            </a:r>
            <a:r>
              <a:rPr lang="en-US" dirty="0" smtClean="0"/>
              <a:t>Soy sauce and other soybean products are also staples in Japan.</a:t>
            </a:r>
            <a:br>
              <a:rPr lang="en-US" dirty="0" smtClean="0"/>
            </a:b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Japanese Cuisine</a:t>
            </a:r>
            <a:endParaRPr lang="ru-RU" dirty="0"/>
          </a:p>
        </p:txBody>
      </p:sp>
      <p:sp>
        <p:nvSpPr>
          <p:cNvPr id="3" name="Содержимое 2"/>
          <p:cNvSpPr>
            <a:spLocks noGrp="1"/>
          </p:cNvSpPr>
          <p:nvPr>
            <p:ph idx="1"/>
          </p:nvPr>
        </p:nvSpPr>
        <p:spPr/>
        <p:txBody>
          <a:bodyPr>
            <a:normAutofit fontScale="92500" lnSpcReduction="10000"/>
          </a:bodyPr>
          <a:lstStyle/>
          <a:p>
            <a:pPr lvl="0"/>
            <a:r>
              <a:rPr lang="en-ZW" dirty="0" smtClean="0"/>
              <a:t> </a:t>
            </a:r>
            <a:r>
              <a:rPr lang="en-ZW" sz="2000" dirty="0" smtClean="0"/>
              <a:t>Dining Etiquette</a:t>
            </a:r>
            <a:endParaRPr lang="en-ZW" dirty="0" smtClean="0"/>
          </a:p>
          <a:p>
            <a:pPr lvl="1"/>
            <a:r>
              <a:rPr lang="en-ZW" sz="2000" dirty="0" smtClean="0"/>
              <a:t>It is customary to say </a:t>
            </a:r>
          </a:p>
          <a:p>
            <a:pPr lvl="1">
              <a:buNone/>
            </a:pPr>
            <a:r>
              <a:rPr lang="en-ZW" sz="2000" b="1" dirty="0" smtClean="0"/>
              <a:t>	</a:t>
            </a:r>
            <a:r>
              <a:rPr lang="en-ZW" sz="2000" b="1" dirty="0" err="1" smtClean="0"/>
              <a:t>itadakimasu</a:t>
            </a:r>
            <a:r>
              <a:rPr lang="en-ZW" sz="2000" b="1" dirty="0" smtClean="0"/>
              <a:t>, </a:t>
            </a:r>
            <a:r>
              <a:rPr lang="ja-JP" altLang="en-US" sz="2000" b="1" dirty="0" smtClean="0"/>
              <a:t>いただきま す </a:t>
            </a:r>
            <a:r>
              <a:rPr lang="en-US" altLang="ja-JP" sz="2000" b="1" dirty="0" smtClean="0"/>
              <a:t>(</a:t>
            </a:r>
            <a:r>
              <a:rPr lang="en-ZW" sz="2000" b="1" dirty="0" smtClean="0"/>
              <a:t>literally "I [humbly] receive") </a:t>
            </a:r>
            <a:r>
              <a:rPr lang="en-ZW" sz="2000" dirty="0" smtClean="0"/>
              <a:t>before starting to eat a meal, </a:t>
            </a:r>
          </a:p>
          <a:p>
            <a:pPr lvl="1">
              <a:buNone/>
            </a:pPr>
            <a:r>
              <a:rPr lang="en-ZW" sz="2000" b="1" dirty="0" smtClean="0"/>
              <a:t>	and </a:t>
            </a:r>
          </a:p>
          <a:p>
            <a:pPr lvl="1">
              <a:buNone/>
            </a:pPr>
            <a:r>
              <a:rPr lang="en-ZW" sz="2000" b="1" dirty="0" smtClean="0"/>
              <a:t>	</a:t>
            </a:r>
            <a:r>
              <a:rPr lang="en-ZW" sz="2000" b="1" dirty="0" err="1" smtClean="0"/>
              <a:t>gochis</a:t>
            </a:r>
            <a:r>
              <a:rPr lang="en-ZW" sz="2000" b="1" dirty="0" smtClean="0"/>
              <a:t> </a:t>
            </a:r>
            <a:r>
              <a:rPr lang="en-ZW" sz="2000" b="1" dirty="0" err="1" smtClean="0"/>
              <a:t>sama</a:t>
            </a:r>
            <a:r>
              <a:rPr lang="en-ZW" sz="2000" b="1" dirty="0" smtClean="0"/>
              <a:t> </a:t>
            </a:r>
            <a:r>
              <a:rPr lang="en-ZW" sz="2000" b="1" dirty="0" err="1" smtClean="0"/>
              <a:t>deshita,ō</a:t>
            </a:r>
            <a:r>
              <a:rPr lang="en-ZW" sz="2000" b="1" dirty="0" smtClean="0"/>
              <a:t> </a:t>
            </a:r>
            <a:r>
              <a:rPr lang="ja-JP" altLang="en-US" sz="2000" b="1" dirty="0" smtClean="0"/>
              <a:t>ごちそ うさまでした </a:t>
            </a:r>
            <a:r>
              <a:rPr lang="en-US" altLang="ja-JP" sz="2000" b="1" dirty="0" smtClean="0"/>
              <a:t>(</a:t>
            </a:r>
            <a:r>
              <a:rPr lang="en-ZW" sz="2000" b="1" dirty="0" smtClean="0"/>
              <a:t>literally "It was a feast")</a:t>
            </a:r>
            <a:r>
              <a:rPr lang="en-ZW" sz="2000" dirty="0" smtClean="0"/>
              <a:t> to the host after the meal and the restaurant staff when leaving.</a:t>
            </a:r>
          </a:p>
          <a:p>
            <a:pPr lvl="1"/>
            <a:endParaRPr lang="en-ZW" dirty="0" smtClean="0"/>
          </a:p>
          <a:p>
            <a:r>
              <a:rPr lang="en-US" dirty="0" smtClean="0"/>
              <a:t>Traditional Japanese meals are sometimes classified by the number of </a:t>
            </a:r>
            <a:r>
              <a:rPr lang="en-US" dirty="0" err="1" smtClean="0"/>
              <a:t>okazu</a:t>
            </a:r>
            <a:r>
              <a:rPr lang="en-US" dirty="0" smtClean="0"/>
              <a:t> which accompany the rice and soup. The simplest Japanese meal, for example, consists of "one soup, one side” or “one dish meal”. This means soup, rice and pickles, and one accompanying dish.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dirty="0" smtClean="0"/>
              <a:t>3.4.1. California </a:t>
            </a:r>
            <a:r>
              <a:rPr lang="en-US" b="1" dirty="0" smtClean="0"/>
              <a:t>Maki</a:t>
            </a:r>
            <a:endParaRPr lang="ru-RU" b="1" dirty="0"/>
          </a:p>
        </p:txBody>
      </p:sp>
      <p:sp>
        <p:nvSpPr>
          <p:cNvPr id="3" name="Содержимое 2"/>
          <p:cNvSpPr>
            <a:spLocks noGrp="1"/>
          </p:cNvSpPr>
          <p:nvPr>
            <p:ph idx="1"/>
          </p:nvPr>
        </p:nvSpPr>
        <p:spPr>
          <a:xfrm>
            <a:off x="677334" y="2160589"/>
            <a:ext cx="3389340" cy="3880773"/>
          </a:xfrm>
        </p:spPr>
        <p:txBody>
          <a:bodyPr/>
          <a:lstStyle/>
          <a:p>
            <a:pPr fontAlgn="base"/>
            <a:r>
              <a:rPr lang="en-US" b="1" dirty="0" smtClean="0"/>
              <a:t>INGREDIENTS:</a:t>
            </a:r>
            <a:endParaRPr lang="ru-RU" b="1" dirty="0" smtClean="0"/>
          </a:p>
          <a:p>
            <a:pPr lvl="0" fontAlgn="base"/>
            <a:r>
              <a:rPr lang="en-US" dirty="0" smtClean="0"/>
              <a:t>1 batch sushi rice</a:t>
            </a:r>
            <a:endParaRPr lang="ru-RU" dirty="0" smtClean="0"/>
          </a:p>
          <a:p>
            <a:pPr lvl="0" fontAlgn="base"/>
            <a:r>
              <a:rPr lang="en-US" dirty="0" smtClean="0"/>
              <a:t>1 avocado sliced into strips</a:t>
            </a:r>
            <a:endParaRPr lang="ru-RU" dirty="0" smtClean="0"/>
          </a:p>
          <a:p>
            <a:pPr lvl="0" fontAlgn="base"/>
            <a:r>
              <a:rPr lang="en-US" dirty="0" smtClean="0"/>
              <a:t>9 ounces crabmeat</a:t>
            </a:r>
            <a:endParaRPr lang="ru-RU" dirty="0" smtClean="0"/>
          </a:p>
          <a:p>
            <a:pPr lvl="0" fontAlgn="base"/>
            <a:r>
              <a:rPr lang="en-US" dirty="0" smtClean="0"/>
              <a:t>1 pack unseasoned </a:t>
            </a:r>
            <a:r>
              <a:rPr lang="en-US" dirty="0" err="1" smtClean="0"/>
              <a:t>nori</a:t>
            </a:r>
            <a:endParaRPr lang="ru-RU" dirty="0" smtClean="0"/>
          </a:p>
          <a:p>
            <a:pPr lvl="0" fontAlgn="base"/>
            <a:r>
              <a:rPr lang="en-US" dirty="0" smtClean="0"/>
              <a:t> toasted sesame seeds</a:t>
            </a:r>
            <a:endParaRPr lang="ru-RU" dirty="0" smtClean="0"/>
          </a:p>
          <a:p>
            <a:pPr lvl="0" fontAlgn="base"/>
            <a:r>
              <a:rPr lang="en-US" dirty="0" smtClean="0"/>
              <a:t> wasabi for garnish</a:t>
            </a:r>
            <a:endParaRPr lang="ru-RU" dirty="0" smtClean="0"/>
          </a:p>
          <a:p>
            <a:pPr lvl="0" fontAlgn="base"/>
            <a:r>
              <a:rPr lang="en-US" dirty="0" smtClean="0"/>
              <a:t> soy sauce for dipping</a:t>
            </a:r>
            <a:endParaRPr lang="ru-RU" dirty="0" smtClean="0"/>
          </a:p>
          <a:p>
            <a:pPr lvl="1"/>
            <a:endParaRPr lang="ru-RU" dirty="0"/>
          </a:p>
        </p:txBody>
      </p:sp>
      <p:sp>
        <p:nvSpPr>
          <p:cNvPr id="4" name="Содержимое 2"/>
          <p:cNvSpPr txBox="1">
            <a:spLocks/>
          </p:cNvSpPr>
          <p:nvPr/>
        </p:nvSpPr>
        <p:spPr>
          <a:xfrm>
            <a:off x="4234670" y="1952042"/>
            <a:ext cx="5811698" cy="4208126"/>
          </a:xfrm>
          <a:prstGeom prst="rect">
            <a:avLst/>
          </a:prstGeom>
        </p:spPr>
        <p:txBody>
          <a:bodyPr vert="horz" lIns="91440" tIns="45720" rIns="91440" bIns="45720" rtlCol="0">
            <a:normAutofit fontScale="77500" lnSpcReduction="20000"/>
          </a:bodyPr>
          <a:lstStyle/>
          <a:p>
            <a:pPr fontAlgn="base"/>
            <a:r>
              <a:rPr lang="en-US" b="1" dirty="0" smtClean="0"/>
              <a:t>METHODS:</a:t>
            </a:r>
            <a:endParaRPr lang="ru-RU" b="1" dirty="0" smtClean="0"/>
          </a:p>
          <a:p>
            <a:pPr lvl="0"/>
            <a:r>
              <a:rPr lang="en-US" dirty="0" smtClean="0"/>
              <a:t>Prepare the batch of sushi</a:t>
            </a:r>
            <a:endParaRPr lang="ru-RU" dirty="0" smtClean="0"/>
          </a:p>
          <a:p>
            <a:r>
              <a:rPr lang="en-US" dirty="0" smtClean="0"/>
              <a:t> </a:t>
            </a:r>
            <a:endParaRPr lang="ru-RU" dirty="0" smtClean="0"/>
          </a:p>
          <a:p>
            <a:pPr lvl="0"/>
            <a:r>
              <a:rPr lang="en-US" dirty="0" smtClean="0"/>
              <a:t>Because a California Roll gets rolled inside out, you need to cover your </a:t>
            </a:r>
            <a:r>
              <a:rPr lang="en-US" dirty="0" err="1" smtClean="0"/>
              <a:t>makisu</a:t>
            </a:r>
            <a:r>
              <a:rPr lang="en-US" dirty="0" smtClean="0"/>
              <a:t> (bamboo mat) with plastic wrap to keep the rice from sticking to the mat. You'll also want to prepare a small bowl of water to dip your fingers in to keep the rice from sticking to them.</a:t>
            </a:r>
            <a:endParaRPr lang="ru-RU" dirty="0" smtClean="0"/>
          </a:p>
          <a:p>
            <a:r>
              <a:rPr lang="en-US" dirty="0" smtClean="0"/>
              <a:t> </a:t>
            </a:r>
            <a:endParaRPr lang="ru-RU" dirty="0" smtClean="0"/>
          </a:p>
          <a:p>
            <a:pPr lvl="0"/>
            <a:r>
              <a:rPr lang="en-US" dirty="0" smtClean="0"/>
              <a:t>Carefully fold your </a:t>
            </a:r>
            <a:r>
              <a:rPr lang="en-US" dirty="0" err="1" smtClean="0"/>
              <a:t>nori</a:t>
            </a:r>
            <a:r>
              <a:rPr lang="en-US" dirty="0" smtClean="0"/>
              <a:t> in half, if the </a:t>
            </a:r>
            <a:r>
              <a:rPr lang="en-US" dirty="0" err="1" smtClean="0"/>
              <a:t>nori</a:t>
            </a:r>
            <a:r>
              <a:rPr lang="en-US" dirty="0" smtClean="0"/>
              <a:t> is fresh, it should split in half along the fold to give you two 3.75 inch x 8 inch pieces. If your </a:t>
            </a:r>
            <a:r>
              <a:rPr lang="en-US" dirty="0" err="1" smtClean="0"/>
              <a:t>nori</a:t>
            </a:r>
            <a:r>
              <a:rPr lang="en-US" dirty="0" smtClean="0"/>
              <a:t> is stale and refusing to split, you can toast it by gently waving it over an open flame, or simply use a pair of scissors.</a:t>
            </a:r>
            <a:endParaRPr lang="ru-RU" dirty="0" smtClean="0"/>
          </a:p>
          <a:p>
            <a:r>
              <a:rPr lang="en-US" dirty="0" smtClean="0"/>
              <a:t> </a:t>
            </a:r>
            <a:endParaRPr lang="ru-RU" dirty="0" smtClean="0"/>
          </a:p>
          <a:p>
            <a:pPr lvl="0"/>
            <a:r>
              <a:rPr lang="en-US" dirty="0" smtClean="0"/>
              <a:t>Lay one sheet of </a:t>
            </a:r>
            <a:r>
              <a:rPr lang="en-US" dirty="0" err="1" smtClean="0"/>
              <a:t>nori</a:t>
            </a:r>
            <a:r>
              <a:rPr lang="en-US" dirty="0" smtClean="0"/>
              <a:t> towards the bottom of the mat. Lightly wet your fingers in the bowl of water and top with a small amount of rice.</a:t>
            </a:r>
            <a:endParaRPr lang="ru-RU" dirty="0" smtClean="0"/>
          </a:p>
          <a:p>
            <a:r>
              <a:rPr lang="en-US" dirty="0" smtClean="0"/>
              <a:t> </a:t>
            </a:r>
            <a:endParaRPr lang="ru-RU" dirty="0" smtClean="0"/>
          </a:p>
          <a:p>
            <a:r>
              <a:rPr lang="en-US" dirty="0" smtClean="0"/>
              <a:t>Making sure your fingers are moist to prevent the rice from sticking, use your fingertips to gently spread the rice out to the edges of the </a:t>
            </a:r>
            <a:r>
              <a:rPr lang="en-US" dirty="0" err="1" smtClean="0"/>
              <a:t>nori</a:t>
            </a:r>
            <a:r>
              <a:rPr lang="en-US" dirty="0" smtClean="0"/>
              <a:t> in a thin and even</a:t>
            </a:r>
          </a:p>
          <a:p>
            <a:endParaRPr lang="en-US" dirty="0" smtClean="0"/>
          </a:p>
          <a:p>
            <a:pPr lvl="0"/>
            <a:r>
              <a:rPr lang="en-US" dirty="0" smtClean="0"/>
              <a:t>Sprinkle the rice with sesame seeds, then flip the rice and </a:t>
            </a:r>
            <a:r>
              <a:rPr lang="en-US" dirty="0" err="1" smtClean="0"/>
              <a:t>nori</a:t>
            </a:r>
            <a:r>
              <a:rPr lang="en-US" dirty="0" smtClean="0"/>
              <a:t> over so that the rice is on the bottom and the </a:t>
            </a:r>
            <a:r>
              <a:rPr lang="en-US" dirty="0" err="1" smtClean="0"/>
              <a:t>nori</a:t>
            </a:r>
            <a:r>
              <a:rPr lang="en-US" dirty="0" smtClean="0"/>
              <a:t> is facing up.</a:t>
            </a:r>
            <a:endParaRPr lang="ru-RU" dirty="0" smtClean="0"/>
          </a:p>
          <a:p>
            <a:endParaRPr kumimoji="0" lang="ru-RU"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3.0. International Cuisine</a:t>
            </a:r>
            <a:br>
              <a:rPr lang="en-US" dirty="0" smtClean="0"/>
            </a:br>
            <a:r>
              <a:rPr lang="en-US" dirty="0" smtClean="0"/>
              <a:t>Introduction</a:t>
            </a:r>
            <a:endParaRPr lang="ru-RU" dirty="0"/>
          </a:p>
        </p:txBody>
      </p:sp>
      <p:sp>
        <p:nvSpPr>
          <p:cNvPr id="3" name="Содержимое 2"/>
          <p:cNvSpPr>
            <a:spLocks noGrp="1"/>
          </p:cNvSpPr>
          <p:nvPr>
            <p:ph idx="1"/>
          </p:nvPr>
        </p:nvSpPr>
        <p:spPr/>
        <p:txBody>
          <a:bodyPr>
            <a:normAutofit/>
          </a:bodyPr>
          <a:lstStyle/>
          <a:p>
            <a:pPr fontAlgn="base">
              <a:buNone/>
            </a:pPr>
            <a:r>
              <a:rPr lang="en-US" dirty="0" smtClean="0"/>
              <a:t>	What is International Cuisine and where did some of your favorite foods come from? Have you ever wondered? Believe it or not another name for international cuisine is fusion cuisine. It’s basically mixing elements of regional traditions.</a:t>
            </a:r>
          </a:p>
          <a:p>
            <a:pPr fontAlgn="base">
              <a:buNone/>
            </a:pPr>
            <a:r>
              <a:rPr lang="en-US" dirty="0" smtClean="0"/>
              <a:t>	This means the dish could be a variation such as regional Asian flair or it could be a combination of local flair or tradition. Many of our traditional Western favorites are a product of fusion and have pretty cool stories behind them.</a:t>
            </a:r>
          </a:p>
          <a:p>
            <a:pPr fontAlgn="base">
              <a:buNone/>
            </a:pPr>
            <a:r>
              <a:rPr lang="en-US" dirty="0" smtClean="0"/>
              <a:t>	International cuisine refers to the foods that are common in certain countries. For instance, </a:t>
            </a:r>
            <a:r>
              <a:rPr lang="en-US" dirty="0" err="1" smtClean="0"/>
              <a:t>bulkoki</a:t>
            </a:r>
            <a:r>
              <a:rPr lang="en-US" dirty="0" smtClean="0"/>
              <a:t> is a traditional Korean beef dish. </a:t>
            </a:r>
            <a:r>
              <a:rPr lang="en-US" dirty="0" err="1" smtClean="0"/>
              <a:t>Bulkoki</a:t>
            </a:r>
            <a:r>
              <a:rPr lang="en-US" dirty="0" smtClean="0"/>
              <a:t> would be considered international cuisine in Italy, where dishes like angel hair pasta with feta cheese, tomatoes and biscotti are common.</a:t>
            </a:r>
          </a:p>
          <a:p>
            <a:pPr>
              <a:buNone/>
            </a:pPr>
            <a:r>
              <a:rPr lang="en-US" dirty="0" smtClean="0"/>
              <a:t>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California Maki</a:t>
            </a:r>
            <a:endParaRPr lang="ru-RU" dirty="0"/>
          </a:p>
        </p:txBody>
      </p:sp>
      <p:sp>
        <p:nvSpPr>
          <p:cNvPr id="3" name="Содержимое 2"/>
          <p:cNvSpPr>
            <a:spLocks noGrp="1"/>
          </p:cNvSpPr>
          <p:nvPr>
            <p:ph idx="1"/>
          </p:nvPr>
        </p:nvSpPr>
        <p:spPr>
          <a:xfrm>
            <a:off x="677334" y="2160589"/>
            <a:ext cx="8502762" cy="3880773"/>
          </a:xfrm>
        </p:spPr>
        <p:txBody>
          <a:bodyPr>
            <a:normAutofit fontScale="70000" lnSpcReduction="20000"/>
          </a:bodyPr>
          <a:lstStyle/>
          <a:p>
            <a:pPr lvl="0">
              <a:buNone/>
            </a:pPr>
            <a:r>
              <a:rPr lang="en-US" dirty="0" smtClean="0"/>
              <a:t>	Along the bottom edge of the </a:t>
            </a:r>
            <a:r>
              <a:rPr lang="en-US" dirty="0" err="1" smtClean="0"/>
              <a:t>nori</a:t>
            </a:r>
            <a:r>
              <a:rPr lang="en-US" dirty="0" smtClean="0"/>
              <a:t>, followed by a few strips of avocado. Finish, by spreading some crabmeat across the roll. Be careful not to add too much filling or your roll won't seal properly.</a:t>
            </a:r>
            <a:endParaRPr lang="ru-RU" dirty="0" smtClean="0"/>
          </a:p>
          <a:p>
            <a:pPr>
              <a:buNone/>
            </a:pPr>
            <a:r>
              <a:rPr lang="en-US" dirty="0" smtClean="0"/>
              <a:t> 	To roll, tuck your thumbs under the bamboo mat and use them to lift the mat and rice over the filling, while using the rest of your fingers to hold the filling in place.</a:t>
            </a:r>
            <a:endParaRPr lang="ru-RU" dirty="0" smtClean="0"/>
          </a:p>
          <a:p>
            <a:pPr>
              <a:buNone/>
            </a:pPr>
            <a:r>
              <a:rPr lang="en-US" dirty="0" smtClean="0"/>
              <a:t> 	Use the mat to continue rolling the rice over the filling until the rice hits the </a:t>
            </a:r>
            <a:r>
              <a:rPr lang="en-US" dirty="0" err="1" smtClean="0"/>
              <a:t>nori</a:t>
            </a:r>
            <a:r>
              <a:rPr lang="en-US" dirty="0" smtClean="0"/>
              <a:t>.</a:t>
            </a:r>
            <a:endParaRPr lang="ru-RU" dirty="0" smtClean="0"/>
          </a:p>
          <a:p>
            <a:pPr>
              <a:buNone/>
            </a:pPr>
            <a:r>
              <a:rPr lang="en-US" dirty="0" smtClean="0"/>
              <a:t>	 At this point you'll probably need to start pealing the mat back away as you continue to roll, otherwise you'll end up rolling the mat into the rice.</a:t>
            </a:r>
            <a:endParaRPr lang="ru-RU" dirty="0" smtClean="0"/>
          </a:p>
          <a:p>
            <a:pPr>
              <a:buNone/>
            </a:pPr>
            <a:r>
              <a:rPr lang="en-US" dirty="0" smtClean="0"/>
              <a:t> 	Once, the rice has been completely rolled into a cylinder. Give the matt a firm hug with your fingers to compress the rice a little so it doesn't fall apart when you cut it.</a:t>
            </a:r>
            <a:endParaRPr lang="ru-RU" dirty="0" smtClean="0"/>
          </a:p>
          <a:p>
            <a:pPr>
              <a:buNone/>
            </a:pPr>
            <a:r>
              <a:rPr lang="en-US" dirty="0" smtClean="0"/>
              <a:t>	 If you're not going to eat the roll right away, wrap it in plastic wrap until you are ready to eat your California Roll. Putting the rolls in the refrigerator will make the rice hard and is not recommended, but if it's going to be more than an hour before you're going to eat the roll, you should put it in the fridge to keep the crab from spoiling.</a:t>
            </a:r>
            <a:endParaRPr lang="ru-RU" dirty="0" smtClean="0"/>
          </a:p>
          <a:p>
            <a:pPr>
              <a:buNone/>
            </a:pPr>
            <a:r>
              <a:rPr lang="en-US" dirty="0" smtClean="0"/>
              <a:t>	 To slice the rolls, use a long sharp knife, and place the back edge of the blade at the very center of the roll. Pull the knife towards you, letting the weight of the knife cut through the roll. If put pressure on the knife, it will squish the roll and the filling will come out. Repeat cutting each half into thirds to make 6 pieces of sushi.</a:t>
            </a:r>
            <a:endParaRPr lang="ru-RU" dirty="0" smtClean="0"/>
          </a:p>
          <a:p>
            <a:pPr>
              <a:buNone/>
            </a:pPr>
            <a:r>
              <a:rPr lang="en-US" dirty="0" smtClean="0"/>
              <a:t> Serve your California roll with soy sauce and wasabi.</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dirty="0" smtClean="0"/>
              <a:t>3.4.2. Own </a:t>
            </a:r>
            <a:r>
              <a:rPr lang="en-US" b="1" dirty="0" smtClean="0"/>
              <a:t>Maki</a:t>
            </a:r>
            <a:endParaRPr lang="ru-RU" b="1" dirty="0"/>
          </a:p>
        </p:txBody>
      </p:sp>
      <p:sp>
        <p:nvSpPr>
          <p:cNvPr id="3" name="Содержимое 2"/>
          <p:cNvSpPr>
            <a:spLocks noGrp="1"/>
          </p:cNvSpPr>
          <p:nvPr>
            <p:ph idx="1"/>
          </p:nvPr>
        </p:nvSpPr>
        <p:spPr>
          <a:xfrm>
            <a:off x="677334" y="2160589"/>
            <a:ext cx="3497624" cy="3880773"/>
          </a:xfrm>
        </p:spPr>
        <p:txBody>
          <a:bodyPr>
            <a:normAutofit lnSpcReduction="10000"/>
          </a:bodyPr>
          <a:lstStyle/>
          <a:p>
            <a:pPr fontAlgn="base"/>
            <a:r>
              <a:rPr lang="en-US" b="1" dirty="0" smtClean="0"/>
              <a:t>INGREDIENTS:</a:t>
            </a:r>
            <a:endParaRPr lang="ru-RU" b="1" dirty="0" smtClean="0"/>
          </a:p>
          <a:p>
            <a:pPr lvl="0" fontAlgn="base"/>
            <a:r>
              <a:rPr lang="en-US" dirty="0" smtClean="0"/>
              <a:t>1 batch sushi rice</a:t>
            </a:r>
            <a:endParaRPr lang="ru-RU" dirty="0" smtClean="0"/>
          </a:p>
          <a:p>
            <a:pPr lvl="0" fontAlgn="base"/>
            <a:r>
              <a:rPr lang="en-US" dirty="0" smtClean="0"/>
              <a:t>1 avocado sliced into strips</a:t>
            </a:r>
            <a:endParaRPr lang="ru-RU" dirty="0" smtClean="0"/>
          </a:p>
          <a:p>
            <a:pPr lvl="0" fontAlgn="base"/>
            <a:r>
              <a:rPr lang="en-US" dirty="0" smtClean="0"/>
              <a:t>Crabmeat</a:t>
            </a:r>
            <a:endParaRPr lang="ru-RU" dirty="0" smtClean="0"/>
          </a:p>
          <a:p>
            <a:pPr lvl="0" fontAlgn="base"/>
            <a:r>
              <a:rPr lang="en-US" dirty="0" smtClean="0"/>
              <a:t>Cucumber </a:t>
            </a:r>
            <a:endParaRPr lang="ru-RU" dirty="0" smtClean="0"/>
          </a:p>
          <a:p>
            <a:pPr lvl="0" fontAlgn="base"/>
            <a:r>
              <a:rPr lang="en-US" dirty="0" smtClean="0"/>
              <a:t>1 pack unseasoned </a:t>
            </a:r>
            <a:r>
              <a:rPr lang="en-US" dirty="0" err="1" smtClean="0"/>
              <a:t>nori</a:t>
            </a:r>
            <a:endParaRPr lang="ru-RU" dirty="0" smtClean="0"/>
          </a:p>
          <a:p>
            <a:pPr lvl="0" fontAlgn="base"/>
            <a:r>
              <a:rPr lang="en-US" dirty="0" smtClean="0"/>
              <a:t> toasted sesame seeds</a:t>
            </a:r>
            <a:endParaRPr lang="ru-RU" dirty="0" smtClean="0"/>
          </a:p>
          <a:p>
            <a:pPr lvl="0" fontAlgn="base"/>
            <a:r>
              <a:rPr lang="en-US" dirty="0" smtClean="0"/>
              <a:t> wasabi for garnish</a:t>
            </a:r>
            <a:endParaRPr lang="ru-RU" dirty="0" smtClean="0"/>
          </a:p>
          <a:p>
            <a:pPr lvl="0" fontAlgn="base"/>
            <a:r>
              <a:rPr lang="en-US" dirty="0" smtClean="0"/>
              <a:t> soy sauce for dipping</a:t>
            </a:r>
            <a:endParaRPr lang="ru-RU" dirty="0" smtClean="0"/>
          </a:p>
          <a:p>
            <a:pPr lvl="0" fontAlgn="base"/>
            <a:r>
              <a:rPr lang="en-US" dirty="0" smtClean="0"/>
              <a:t>Mango</a:t>
            </a:r>
            <a:endParaRPr lang="ru-RU" dirty="0" smtClean="0"/>
          </a:p>
          <a:p>
            <a:pPr lvl="1"/>
            <a:endParaRPr lang="ru-RU" dirty="0" smtClean="0"/>
          </a:p>
        </p:txBody>
      </p:sp>
      <p:sp>
        <p:nvSpPr>
          <p:cNvPr id="4" name="Содержимое 2"/>
          <p:cNvSpPr txBox="1">
            <a:spLocks/>
          </p:cNvSpPr>
          <p:nvPr/>
        </p:nvSpPr>
        <p:spPr>
          <a:xfrm>
            <a:off x="4234670" y="1952042"/>
            <a:ext cx="5811698" cy="4208126"/>
          </a:xfrm>
          <a:prstGeom prst="rect">
            <a:avLst/>
          </a:prstGeom>
        </p:spPr>
        <p:txBody>
          <a:bodyPr vert="horz" lIns="91440" tIns="45720" rIns="91440" bIns="45720" rtlCol="0">
            <a:normAutofit fontScale="77500" lnSpcReduction="20000"/>
          </a:bodyPr>
          <a:lstStyle/>
          <a:p>
            <a:pPr fontAlgn="base"/>
            <a:r>
              <a:rPr lang="en-US" b="1" dirty="0" smtClean="0"/>
              <a:t>METHODS:</a:t>
            </a:r>
            <a:endParaRPr lang="ru-RU" b="1" dirty="0" smtClean="0"/>
          </a:p>
          <a:p>
            <a:pPr lvl="0"/>
            <a:r>
              <a:rPr lang="en-US" dirty="0" smtClean="0"/>
              <a:t>Prepare the batch of sushi</a:t>
            </a:r>
            <a:endParaRPr lang="ru-RU" dirty="0" smtClean="0"/>
          </a:p>
          <a:p>
            <a:r>
              <a:rPr lang="en-US" dirty="0" smtClean="0"/>
              <a:t> </a:t>
            </a:r>
            <a:endParaRPr lang="ru-RU" dirty="0" smtClean="0"/>
          </a:p>
          <a:p>
            <a:pPr lvl="0"/>
            <a:r>
              <a:rPr lang="en-US" dirty="0" smtClean="0"/>
              <a:t>Because a California Roll gets rolled inside out, you need to cover your </a:t>
            </a:r>
            <a:r>
              <a:rPr lang="en-US" dirty="0" err="1" smtClean="0"/>
              <a:t>makisu</a:t>
            </a:r>
            <a:r>
              <a:rPr lang="en-US" dirty="0" smtClean="0"/>
              <a:t> (bamboo mat) with plastic wrap to keep the rice from sticking to the mat. You'll also want to prepare a small bowl of water to dip your fingers in to keep the rice from sticking to them.</a:t>
            </a:r>
            <a:endParaRPr lang="ru-RU" dirty="0" smtClean="0"/>
          </a:p>
          <a:p>
            <a:r>
              <a:rPr lang="en-US" dirty="0" smtClean="0"/>
              <a:t> </a:t>
            </a:r>
            <a:endParaRPr lang="ru-RU" dirty="0" smtClean="0"/>
          </a:p>
          <a:p>
            <a:pPr lvl="0"/>
            <a:r>
              <a:rPr lang="en-US" dirty="0" smtClean="0"/>
              <a:t>Carefully fold your </a:t>
            </a:r>
            <a:r>
              <a:rPr lang="en-US" dirty="0" err="1" smtClean="0"/>
              <a:t>nori</a:t>
            </a:r>
            <a:r>
              <a:rPr lang="en-US" dirty="0" smtClean="0"/>
              <a:t> in half, if the </a:t>
            </a:r>
            <a:r>
              <a:rPr lang="en-US" dirty="0" err="1" smtClean="0"/>
              <a:t>nori</a:t>
            </a:r>
            <a:r>
              <a:rPr lang="en-US" dirty="0" smtClean="0"/>
              <a:t> is fresh, it should split in half along the fold to give you two 3.75 inch x 8 inch pieces. If your </a:t>
            </a:r>
            <a:r>
              <a:rPr lang="en-US" dirty="0" err="1" smtClean="0"/>
              <a:t>nori</a:t>
            </a:r>
            <a:r>
              <a:rPr lang="en-US" dirty="0" smtClean="0"/>
              <a:t> is stale and refusing to split, you can toast it by gently waving it over an open flame, or simply use a pair of scissors.</a:t>
            </a:r>
            <a:endParaRPr lang="ru-RU" dirty="0" smtClean="0"/>
          </a:p>
          <a:p>
            <a:r>
              <a:rPr lang="en-US" dirty="0" smtClean="0"/>
              <a:t> </a:t>
            </a:r>
            <a:endParaRPr lang="ru-RU" dirty="0" smtClean="0"/>
          </a:p>
          <a:p>
            <a:pPr lvl="0"/>
            <a:r>
              <a:rPr lang="en-US" dirty="0" smtClean="0"/>
              <a:t>Lay one sheet of </a:t>
            </a:r>
            <a:r>
              <a:rPr lang="en-US" dirty="0" err="1" smtClean="0"/>
              <a:t>nori</a:t>
            </a:r>
            <a:r>
              <a:rPr lang="en-US" dirty="0" smtClean="0"/>
              <a:t> towards the bottom of the mat. Lightly wet your fingers in the bowl of water and top with a small amount of rice.</a:t>
            </a:r>
            <a:endParaRPr lang="ru-RU" dirty="0" smtClean="0"/>
          </a:p>
          <a:p>
            <a:r>
              <a:rPr lang="en-US" dirty="0" smtClean="0"/>
              <a:t> </a:t>
            </a:r>
            <a:endParaRPr lang="ru-RU" dirty="0" smtClean="0"/>
          </a:p>
          <a:p>
            <a:pPr lvl="0"/>
            <a:r>
              <a:rPr lang="en-US" dirty="0" smtClean="0"/>
              <a:t>Making sure your fingers are moist to prevent the rice from sticking, use your fingertips to gently spread the rice out to the edges of the </a:t>
            </a:r>
            <a:r>
              <a:rPr lang="en-US" dirty="0" err="1" smtClean="0"/>
              <a:t>nori</a:t>
            </a:r>
            <a:r>
              <a:rPr lang="en-US" dirty="0" smtClean="0"/>
              <a:t> in a thin even layer. Don't use too much pressure, or you'll end up with mushy rice.</a:t>
            </a:r>
          </a:p>
          <a:p>
            <a:pPr lvl="0"/>
            <a:endParaRPr lang="en-US" dirty="0" smtClean="0"/>
          </a:p>
          <a:p>
            <a:r>
              <a:rPr lang="en-US" dirty="0" smtClean="0"/>
              <a:t>Sprinkle the rice with sesame seeds, then flip the rice and </a:t>
            </a:r>
            <a:r>
              <a:rPr lang="en-US" dirty="0" err="1" smtClean="0"/>
              <a:t>nori</a:t>
            </a:r>
            <a:r>
              <a:rPr lang="en-US" dirty="0" smtClean="0"/>
              <a:t> over so that the rice is on the bottom and the </a:t>
            </a:r>
            <a:r>
              <a:rPr lang="en-US" dirty="0" err="1" smtClean="0"/>
              <a:t>nori</a:t>
            </a:r>
            <a:r>
              <a:rPr lang="en-US" dirty="0" smtClean="0"/>
              <a:t> is facing up.</a:t>
            </a:r>
            <a:endParaRPr lang="ru-RU" dirty="0" smtClean="0"/>
          </a:p>
          <a:p>
            <a:pPr lvl="0"/>
            <a:endParaRPr lang="ru-RU" dirty="0" smtClean="0"/>
          </a:p>
          <a:p>
            <a:endParaRPr kumimoji="0" lang="ru-RU"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Own Maki</a:t>
            </a:r>
            <a:endParaRPr lang="ru-RU" dirty="0"/>
          </a:p>
        </p:txBody>
      </p:sp>
      <p:sp>
        <p:nvSpPr>
          <p:cNvPr id="5" name="Содержимое 2"/>
          <p:cNvSpPr txBox="1">
            <a:spLocks noGrp="1"/>
          </p:cNvSpPr>
          <p:nvPr>
            <p:ph idx="1"/>
          </p:nvPr>
        </p:nvSpPr>
        <p:spPr>
          <a:xfrm>
            <a:off x="677334" y="1973179"/>
            <a:ext cx="8214003" cy="4283242"/>
          </a:xfrm>
          <a:prstGeom prst="rect">
            <a:avLst/>
          </a:prstGeom>
        </p:spPr>
        <p:txBody>
          <a:bodyPr vert="horz" lIns="91440" tIns="45720" rIns="91440" bIns="45720" rtlCol="0">
            <a:normAutofit fontScale="70000" lnSpcReduction="20000"/>
          </a:bodyPr>
          <a:lstStyle/>
          <a:p>
            <a:pPr fontAlgn="base">
              <a:buNone/>
            </a:pPr>
            <a:r>
              <a:rPr lang="en-US" b="1" dirty="0" smtClean="0"/>
              <a:t>METHODS:</a:t>
            </a:r>
            <a:endParaRPr lang="ru-RU" b="1" dirty="0" smtClean="0"/>
          </a:p>
          <a:p>
            <a:pPr lvl="0">
              <a:buNone/>
            </a:pPr>
            <a:r>
              <a:rPr lang="en-US" dirty="0" smtClean="0"/>
              <a:t>	Along the bottom edge of the </a:t>
            </a:r>
            <a:r>
              <a:rPr lang="en-US" dirty="0" err="1" smtClean="0"/>
              <a:t>nori</a:t>
            </a:r>
            <a:r>
              <a:rPr lang="en-US" dirty="0" smtClean="0"/>
              <a:t>, put a few strips of cucumber down, followed by a few strips of avocado and mango. Finish, by spreading some crabmeat across the roll. Be careful not to add too much filling or your roll won't seal properly.</a:t>
            </a:r>
            <a:endParaRPr lang="ru-RU" dirty="0" smtClean="0"/>
          </a:p>
          <a:p>
            <a:pPr>
              <a:buNone/>
            </a:pPr>
            <a:r>
              <a:rPr lang="en-US" dirty="0" smtClean="0"/>
              <a:t>	To roll, tuck your thumbs under the bamboo mat and use them to lift the mat and rice over the filling, while using the rest of your fingers to hold the filling in place.</a:t>
            </a:r>
            <a:endParaRPr lang="ru-RU" dirty="0" smtClean="0"/>
          </a:p>
          <a:p>
            <a:pPr>
              <a:buNone/>
            </a:pPr>
            <a:r>
              <a:rPr lang="en-US" dirty="0" smtClean="0"/>
              <a:t> 	Use the mat to continue rolling the rice over the filling until the rice hits the </a:t>
            </a:r>
            <a:r>
              <a:rPr lang="en-US" dirty="0" err="1" smtClean="0"/>
              <a:t>nori</a:t>
            </a:r>
            <a:r>
              <a:rPr lang="en-US" dirty="0" smtClean="0"/>
              <a:t>.</a:t>
            </a:r>
            <a:endParaRPr lang="ru-RU" dirty="0" smtClean="0"/>
          </a:p>
          <a:p>
            <a:pPr>
              <a:buNone/>
            </a:pPr>
            <a:r>
              <a:rPr lang="en-US" dirty="0" smtClean="0"/>
              <a:t> 	At this point you'll probably need to start pealing the mat back away as you continue to roll, otherwise you'll end up rolling the mat into the rice.</a:t>
            </a:r>
            <a:endParaRPr lang="ru-RU" dirty="0" smtClean="0"/>
          </a:p>
          <a:p>
            <a:pPr>
              <a:buNone/>
            </a:pPr>
            <a:r>
              <a:rPr lang="en-US" dirty="0" smtClean="0"/>
              <a:t> 	Once, the rice has been completely rolled into a cylinder. Give the matt a firm hug with your fingers to compress the rice a little so it doesn't fall apart when you cut it.</a:t>
            </a:r>
            <a:endParaRPr lang="ru-RU" dirty="0" smtClean="0"/>
          </a:p>
          <a:p>
            <a:pPr>
              <a:buNone/>
            </a:pPr>
            <a:r>
              <a:rPr lang="en-US" dirty="0" smtClean="0"/>
              <a:t> 	If you're not going to eat the roll right away, wrap it in plastic wrap until you are ready to eat your California Roll. Putting the rolls in the refrigerator will make the rice hard and is not recommended, but if it's going to be more than an hour before you're going to eat the roll, you should put it in the fridge to keep the crab from spoiling.</a:t>
            </a:r>
            <a:endParaRPr lang="ru-RU" dirty="0" smtClean="0"/>
          </a:p>
          <a:p>
            <a:pPr>
              <a:buNone/>
            </a:pPr>
            <a:r>
              <a:rPr lang="en-US" dirty="0" smtClean="0"/>
              <a:t> 	To slice the rolls, use a long sharp knife, and place the back edge of the blade at the very center of the roll. Pull the knife towards you, letting the weight of the knife cut through the roll. If put pressure on the knife, it will squish the roll and the filling will come out. Repeat cutting each half into thirds to make 6 pieces of sushi.</a:t>
            </a:r>
            <a:endParaRPr lang="ru-RU" dirty="0" smtClean="0"/>
          </a:p>
          <a:p>
            <a:pPr>
              <a:buNone/>
            </a:pPr>
            <a:r>
              <a:rPr lang="en-US" dirty="0" smtClean="0"/>
              <a:t> Serve your California roll with soy sauce and wasabi</a:t>
            </a:r>
            <a:endParaRPr kumimoji="0" lang="ru-RU"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3.4.3. </a:t>
            </a:r>
            <a:r>
              <a:rPr lang="en-US" b="1" dirty="0" err="1" smtClean="0"/>
              <a:t>Katsudon</a:t>
            </a:r>
            <a:r>
              <a:rPr lang="en-US" dirty="0" smtClean="0"/>
              <a:t>	</a:t>
            </a:r>
            <a:endParaRPr lang="ru-RU" dirty="0"/>
          </a:p>
        </p:txBody>
      </p:sp>
      <p:sp>
        <p:nvSpPr>
          <p:cNvPr id="3" name="Содержимое 2"/>
          <p:cNvSpPr>
            <a:spLocks noGrp="1"/>
          </p:cNvSpPr>
          <p:nvPr>
            <p:ph idx="1"/>
          </p:nvPr>
        </p:nvSpPr>
        <p:spPr>
          <a:xfrm>
            <a:off x="677334" y="2160589"/>
            <a:ext cx="3545750" cy="3880773"/>
          </a:xfrm>
        </p:spPr>
        <p:txBody>
          <a:bodyPr/>
          <a:lstStyle/>
          <a:p>
            <a:pPr fontAlgn="base"/>
            <a:r>
              <a:rPr lang="en-US" dirty="0" smtClean="0"/>
              <a:t> 	</a:t>
            </a:r>
            <a:r>
              <a:rPr lang="en-US" b="1" dirty="0" smtClean="0"/>
              <a:t> INGREDIENTS:</a:t>
            </a:r>
            <a:endParaRPr lang="ru-RU" dirty="0" smtClean="0"/>
          </a:p>
          <a:p>
            <a:pPr lvl="0" fontAlgn="base"/>
            <a:r>
              <a:rPr lang="en-US" dirty="0" smtClean="0"/>
              <a:t>1 pork </a:t>
            </a:r>
            <a:r>
              <a:rPr lang="en-US" dirty="0" err="1" smtClean="0"/>
              <a:t>tonkatsu</a:t>
            </a:r>
            <a:r>
              <a:rPr lang="en-US" dirty="0" smtClean="0"/>
              <a:t> ( See </a:t>
            </a:r>
            <a:r>
              <a:rPr lang="en-US" u="sng" dirty="0" smtClean="0">
                <a:hlinkClick r:id="rId2" tooltip="pork tonkatsu"/>
              </a:rPr>
              <a:t>recipe</a:t>
            </a:r>
            <a:r>
              <a:rPr lang="en-US" dirty="0" smtClean="0"/>
              <a:t>)</a:t>
            </a:r>
            <a:endParaRPr lang="ru-RU" dirty="0" smtClean="0"/>
          </a:p>
          <a:p>
            <a:pPr lvl="0" fontAlgn="base"/>
            <a:r>
              <a:rPr lang="en-US" dirty="0" smtClean="0"/>
              <a:t>1/2 cup water</a:t>
            </a:r>
            <a:endParaRPr lang="ru-RU" dirty="0" smtClean="0"/>
          </a:p>
          <a:p>
            <a:pPr lvl="0" fontAlgn="base"/>
            <a:r>
              <a:rPr lang="en-US" dirty="0" smtClean="0"/>
              <a:t>1 tablespoon soy sauce</a:t>
            </a:r>
            <a:endParaRPr lang="ru-RU" dirty="0" smtClean="0"/>
          </a:p>
          <a:p>
            <a:pPr lvl="0" fontAlgn="base"/>
            <a:r>
              <a:rPr lang="en-US" dirty="0" smtClean="0"/>
              <a:t>1 teaspoon brown sugar</a:t>
            </a:r>
            <a:endParaRPr lang="ru-RU" dirty="0" smtClean="0"/>
          </a:p>
          <a:p>
            <a:pPr lvl="0" fontAlgn="base"/>
            <a:r>
              <a:rPr lang="en-US" dirty="0" smtClean="0"/>
              <a:t>1/2 white onion, sliced</a:t>
            </a:r>
            <a:endParaRPr lang="ru-RU" dirty="0" smtClean="0"/>
          </a:p>
          <a:p>
            <a:pPr lvl="0" fontAlgn="base"/>
            <a:r>
              <a:rPr lang="en-US" dirty="0" smtClean="0"/>
              <a:t>1 egg, beaten</a:t>
            </a:r>
            <a:endParaRPr lang="ru-RU" dirty="0" smtClean="0"/>
          </a:p>
          <a:p>
            <a:pPr lvl="0" fontAlgn="base"/>
            <a:r>
              <a:rPr lang="en-US" dirty="0" smtClean="0"/>
              <a:t>1 cup steamed rice</a:t>
            </a:r>
            <a:endParaRPr lang="ru-RU" dirty="0" smtClean="0"/>
          </a:p>
          <a:p>
            <a:pPr fontAlgn="base">
              <a:buNone/>
            </a:pPr>
            <a:endParaRPr lang="ru-RU" dirty="0"/>
          </a:p>
        </p:txBody>
      </p:sp>
      <p:sp>
        <p:nvSpPr>
          <p:cNvPr id="4" name="Содержимое 2"/>
          <p:cNvSpPr txBox="1">
            <a:spLocks/>
          </p:cNvSpPr>
          <p:nvPr/>
        </p:nvSpPr>
        <p:spPr>
          <a:xfrm>
            <a:off x="4571554" y="2048294"/>
            <a:ext cx="4512287" cy="4075780"/>
          </a:xfrm>
          <a:prstGeom prst="rect">
            <a:avLst/>
          </a:prstGeom>
        </p:spPr>
        <p:txBody>
          <a:bodyPr vert="horz" lIns="91440" tIns="45720" rIns="91440" bIns="45720" rtlCol="0">
            <a:normAutofit/>
          </a:bodyPr>
          <a:lstStyle/>
          <a:p>
            <a:pPr fontAlgn="base"/>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lang="en-US" b="1" dirty="0" smtClean="0"/>
              <a:t> </a:t>
            </a:r>
            <a:r>
              <a:rPr lang="en-US" b="1" dirty="0" err="1" smtClean="0"/>
              <a:t>Tonkatsu</a:t>
            </a:r>
            <a:endParaRPr lang="ru-RU" dirty="0" smtClean="0"/>
          </a:p>
          <a:p>
            <a:pPr lvl="0" fontAlgn="base"/>
            <a:r>
              <a:rPr lang="en-US" dirty="0" smtClean="0"/>
              <a:t>10 slices boneless pork chops, about 1/2-inch thick</a:t>
            </a:r>
            <a:endParaRPr lang="ru-RU" dirty="0" smtClean="0"/>
          </a:p>
          <a:p>
            <a:pPr lvl="0" fontAlgn="base"/>
            <a:r>
              <a:rPr lang="en-US" dirty="0" smtClean="0"/>
              <a:t>1-1/2 cup all </a:t>
            </a:r>
            <a:r>
              <a:rPr lang="en-US" dirty="0" err="1" smtClean="0"/>
              <a:t>purposeflour</a:t>
            </a:r>
            <a:endParaRPr lang="ru-RU" dirty="0" smtClean="0"/>
          </a:p>
          <a:p>
            <a:pPr lvl="0" fontAlgn="base"/>
            <a:r>
              <a:rPr lang="en-US" dirty="0" smtClean="0"/>
              <a:t>1-1/2 cup bread crumbs</a:t>
            </a:r>
            <a:endParaRPr lang="ru-RU" dirty="0" smtClean="0"/>
          </a:p>
          <a:p>
            <a:pPr lvl="0" fontAlgn="base"/>
            <a:r>
              <a:rPr lang="en-US" dirty="0" smtClean="0"/>
              <a:t>2 eggs, beaten</a:t>
            </a:r>
            <a:endParaRPr lang="ru-RU" dirty="0" smtClean="0"/>
          </a:p>
          <a:p>
            <a:pPr lvl="0" fontAlgn="base"/>
            <a:r>
              <a:rPr lang="en-US" dirty="0" smtClean="0"/>
              <a:t>1 </a:t>
            </a:r>
            <a:r>
              <a:rPr lang="en-US" dirty="0" err="1" smtClean="0"/>
              <a:t>tableswpoon</a:t>
            </a:r>
            <a:r>
              <a:rPr lang="en-US" dirty="0" smtClean="0"/>
              <a:t> oil</a:t>
            </a:r>
            <a:endParaRPr lang="ru-RU" dirty="0" smtClean="0"/>
          </a:p>
          <a:p>
            <a:pPr lvl="0" fontAlgn="base"/>
            <a:r>
              <a:rPr lang="en-US" dirty="0" smtClean="0"/>
              <a:t>cooking oil for frying</a:t>
            </a:r>
            <a:endParaRPr lang="ru-RU" dirty="0" smtClean="0"/>
          </a:p>
          <a:p>
            <a:pPr lvl="0" fontAlgn="base"/>
            <a:r>
              <a:rPr lang="en-US" dirty="0" err="1" smtClean="0"/>
              <a:t>Tonkatsu</a:t>
            </a:r>
            <a:r>
              <a:rPr lang="en-US" dirty="0" smtClean="0"/>
              <a:t> sauce </a:t>
            </a:r>
            <a:r>
              <a:rPr lang="en-US" dirty="0" err="1" smtClean="0"/>
              <a:t>orbarbecue</a:t>
            </a:r>
            <a:r>
              <a:rPr lang="en-US" dirty="0" smtClean="0"/>
              <a:t> sauce</a:t>
            </a:r>
            <a:endParaRPr lang="ru-RU" dirty="0" smtClean="0"/>
          </a:p>
          <a:p>
            <a:pPr lvl="0" fontAlgn="base"/>
            <a:r>
              <a:rPr lang="en-US" dirty="0" smtClean="0"/>
              <a:t>salt &amp; pepper to taste</a:t>
            </a:r>
            <a:endParaRPr lang="ru-RU" dirty="0" smtClean="0"/>
          </a:p>
          <a:p>
            <a:pPr lvl="0" fontAlgn="base"/>
            <a:r>
              <a:rPr lang="en-US" i="1" dirty="0" smtClean="0"/>
              <a:t>1/2 head cabbage, thinly shredded and soaked in cold water(optional)</a:t>
            </a:r>
            <a:endParaRPr lang="ru-RU" dirty="0" smtClean="0"/>
          </a:p>
          <a:p>
            <a:pPr marL="342900" marR="0" lvl="0" indent="-342900" defTabSz="457200" rtl="0" eaLnBrk="1" fontAlgn="base"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Katsudon</a:t>
            </a:r>
            <a:endParaRPr lang="ru-RU" dirty="0"/>
          </a:p>
        </p:txBody>
      </p:sp>
      <p:sp>
        <p:nvSpPr>
          <p:cNvPr id="3" name="Содержимое 2"/>
          <p:cNvSpPr>
            <a:spLocks noGrp="1"/>
          </p:cNvSpPr>
          <p:nvPr>
            <p:ph idx="1"/>
          </p:nvPr>
        </p:nvSpPr>
        <p:spPr/>
        <p:txBody>
          <a:bodyPr>
            <a:normAutofit fontScale="92500" lnSpcReduction="20000"/>
          </a:bodyPr>
          <a:lstStyle/>
          <a:p>
            <a:pPr fontAlgn="base">
              <a:buNone/>
            </a:pPr>
            <a:r>
              <a:rPr lang="en-US" b="1" dirty="0" smtClean="0"/>
              <a:t>TONKATSU METHODS:</a:t>
            </a:r>
            <a:endParaRPr lang="ru-RU" dirty="0" smtClean="0"/>
          </a:p>
          <a:p>
            <a:pPr lvl="0" fontAlgn="base">
              <a:buNone/>
            </a:pPr>
            <a:r>
              <a:rPr lang="en-US" dirty="0" smtClean="0"/>
              <a:t>	In a bowl, add beaten eggs and 1 tablespoon oil. Whisk well. Get rid of the extra fat of the pork chops to keep the meat from curling when fried.</a:t>
            </a:r>
            <a:endParaRPr lang="ru-RU" dirty="0" smtClean="0"/>
          </a:p>
          <a:p>
            <a:pPr fontAlgn="base">
              <a:buNone/>
            </a:pPr>
            <a:r>
              <a:rPr lang="en-US" dirty="0" smtClean="0"/>
              <a:t>	Pound the meat with a meat pounder or crisscross the meat using the back of knife.</a:t>
            </a:r>
          </a:p>
          <a:p>
            <a:pPr lvl="0" fontAlgn="base">
              <a:buNone/>
            </a:pPr>
            <a:r>
              <a:rPr lang="en-US" dirty="0" smtClean="0"/>
              <a:t>	Sprinkle the meat with salt and pepper on both sides.</a:t>
            </a:r>
            <a:endParaRPr lang="ru-RU" dirty="0" smtClean="0"/>
          </a:p>
          <a:p>
            <a:pPr>
              <a:buNone/>
            </a:pPr>
            <a:r>
              <a:rPr lang="en-US" dirty="0" smtClean="0"/>
              <a:t>	Dredge the meat in flour and shake off to remove excess flour.</a:t>
            </a:r>
            <a:endParaRPr lang="ru-RU" dirty="0" smtClean="0"/>
          </a:p>
          <a:p>
            <a:pPr fontAlgn="base">
              <a:buNone/>
            </a:pPr>
            <a:r>
              <a:rPr lang="en-US" dirty="0" smtClean="0"/>
              <a:t>	Dip in egg mixture and press into bread crumbs to coat both sides.</a:t>
            </a:r>
            <a:endParaRPr lang="ru-RU" dirty="0" smtClean="0"/>
          </a:p>
          <a:p>
            <a:pPr>
              <a:buNone/>
            </a:pPr>
            <a:r>
              <a:rPr lang="en-US" dirty="0" smtClean="0"/>
              <a:t>	In a frying pan, heat oil over a medium heat. Deep fry both sides of breaded pork chops, cook for about 4-5 minutes or until colors turn to golden brown and tender.</a:t>
            </a:r>
            <a:endParaRPr lang="ru-RU" dirty="0" smtClean="0"/>
          </a:p>
          <a:p>
            <a:pPr>
              <a:buNone/>
            </a:pPr>
            <a:r>
              <a:rPr lang="en-US" dirty="0" smtClean="0"/>
              <a:t>	Drain on paper towels and cut each </a:t>
            </a:r>
            <a:r>
              <a:rPr lang="en-US" dirty="0" err="1" smtClean="0"/>
              <a:t>tonkatsu</a:t>
            </a:r>
            <a:r>
              <a:rPr lang="en-US" dirty="0" smtClean="0"/>
              <a:t> into bite-size strips.</a:t>
            </a:r>
            <a:endParaRPr lang="ru-RU" dirty="0" smtClean="0"/>
          </a:p>
          <a:p>
            <a:pPr>
              <a:buNone/>
            </a:pPr>
            <a:r>
              <a:rPr lang="en-US" dirty="0" smtClean="0"/>
              <a:t> </a:t>
            </a:r>
            <a:endParaRPr lang="ru-RU" dirty="0" smtClean="0"/>
          </a:p>
          <a:p>
            <a:pPr lvl="0" fontAlgn="base">
              <a:buNone/>
            </a:pP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Katsudon</a:t>
            </a:r>
            <a:r>
              <a:rPr lang="en-US" dirty="0" smtClean="0"/>
              <a:t/>
            </a:r>
            <a:br>
              <a:rPr lang="en-US" dirty="0" smtClean="0"/>
            </a:br>
            <a:endParaRPr lang="ru-RU" dirty="0"/>
          </a:p>
        </p:txBody>
      </p:sp>
      <p:sp>
        <p:nvSpPr>
          <p:cNvPr id="3" name="Содержимое 2"/>
          <p:cNvSpPr>
            <a:spLocks noGrp="1"/>
          </p:cNvSpPr>
          <p:nvPr>
            <p:ph idx="1"/>
          </p:nvPr>
        </p:nvSpPr>
        <p:spPr/>
        <p:txBody>
          <a:bodyPr>
            <a:normAutofit/>
          </a:bodyPr>
          <a:lstStyle/>
          <a:p>
            <a:pPr fontAlgn="base">
              <a:buNone/>
            </a:pPr>
            <a:r>
              <a:rPr lang="en-US" b="1" dirty="0" smtClean="0"/>
              <a:t>METHODS FOR SAUCE:</a:t>
            </a:r>
            <a:endParaRPr lang="ru-RU" dirty="0" smtClean="0"/>
          </a:p>
          <a:p>
            <a:pPr lvl="0" fontAlgn="base">
              <a:buNone/>
            </a:pPr>
            <a:r>
              <a:rPr lang="en-US" dirty="0" smtClean="0"/>
              <a:t>	In a sauce pan, combine onion, soy sauce, brown sugar and water then bring to boil.</a:t>
            </a:r>
            <a:endParaRPr lang="ru-RU" dirty="0" smtClean="0"/>
          </a:p>
          <a:p>
            <a:pPr lvl="0" fontAlgn="base">
              <a:buNone/>
            </a:pPr>
            <a:r>
              <a:rPr lang="en-US" dirty="0" smtClean="0"/>
              <a:t>	Add pork </a:t>
            </a:r>
            <a:r>
              <a:rPr lang="en-US" dirty="0" err="1" smtClean="0"/>
              <a:t>tonkatsu</a:t>
            </a:r>
            <a:r>
              <a:rPr lang="en-US" dirty="0" smtClean="0"/>
              <a:t> then pour over the beaten egg. Cover and simmer until the sauce absorb and the egg is cook.</a:t>
            </a:r>
            <a:endParaRPr lang="ru-RU" dirty="0" smtClean="0"/>
          </a:p>
          <a:p>
            <a:pPr lvl="0" fontAlgn="base">
              <a:buNone/>
            </a:pPr>
            <a:r>
              <a:rPr lang="en-US" dirty="0" smtClean="0"/>
              <a:t>	In a serving bowl, put hot steamed rice then place over the pork </a:t>
            </a:r>
            <a:r>
              <a:rPr lang="en-US" dirty="0" err="1" smtClean="0"/>
              <a:t>tonkatsu</a:t>
            </a:r>
            <a:r>
              <a:rPr lang="en-US" dirty="0" smtClean="0"/>
              <a:t> and egg. </a:t>
            </a:r>
            <a:r>
              <a:rPr lang="en-US" dirty="0" err="1" smtClean="0"/>
              <a:t>Spinkle</a:t>
            </a:r>
            <a:r>
              <a:rPr lang="en-US" dirty="0" smtClean="0"/>
              <a:t> with spring onion then serve immediately.</a:t>
            </a:r>
            <a:endParaRPr lang="ru-RU" dirty="0" smtClean="0"/>
          </a:p>
          <a:p>
            <a:pPr lvl="0" fontAlgn="base">
              <a:buNone/>
            </a:pPr>
            <a:r>
              <a:rPr lang="en-US" dirty="0" smtClean="0"/>
              <a:t>	Transfer the </a:t>
            </a:r>
            <a:r>
              <a:rPr lang="en-US" dirty="0" err="1" smtClean="0"/>
              <a:t>tonkatsu</a:t>
            </a:r>
            <a:r>
              <a:rPr lang="en-US" dirty="0" smtClean="0"/>
              <a:t> into serving plate with shredded cabbage.</a:t>
            </a:r>
            <a:endParaRPr lang="ru-RU" dirty="0" smtClean="0"/>
          </a:p>
          <a:p>
            <a:pPr lvl="0" fontAlgn="base">
              <a:buNone/>
            </a:pPr>
            <a:r>
              <a:rPr lang="en-US" dirty="0" smtClean="0"/>
              <a:t> Serve hot with java rice and </a:t>
            </a:r>
            <a:r>
              <a:rPr lang="en-US" dirty="0" err="1" smtClean="0"/>
              <a:t>tonkatsu</a:t>
            </a:r>
            <a:r>
              <a:rPr lang="en-US" dirty="0" smtClean="0"/>
              <a:t> sauce. Enjoy!</a:t>
            </a:r>
            <a:endParaRPr lang="ru-RU" dirty="0" smtClean="0"/>
          </a:p>
          <a:p>
            <a:pPr lvl="2">
              <a:buNone/>
            </a:pP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3.4.4. Green </a:t>
            </a:r>
            <a:r>
              <a:rPr lang="en-US" b="1" dirty="0" smtClean="0"/>
              <a:t>Tea </a:t>
            </a:r>
            <a:r>
              <a:rPr lang="en-US" b="1" dirty="0" err="1" smtClean="0"/>
              <a:t>Panna</a:t>
            </a:r>
            <a:r>
              <a:rPr lang="en-US" b="1" dirty="0" smtClean="0"/>
              <a:t> Cotta</a:t>
            </a:r>
            <a:r>
              <a:rPr lang="ru-RU" dirty="0" smtClean="0"/>
              <a:t/>
            </a:r>
            <a:br>
              <a:rPr lang="ru-RU" dirty="0" smtClean="0"/>
            </a:br>
            <a:r>
              <a:rPr lang="en-US" dirty="0" smtClean="0"/>
              <a:t/>
            </a:r>
            <a:br>
              <a:rPr lang="en-US" dirty="0" smtClean="0"/>
            </a:br>
            <a:endParaRPr lang="ru-RU" dirty="0"/>
          </a:p>
        </p:txBody>
      </p:sp>
      <p:sp>
        <p:nvSpPr>
          <p:cNvPr id="3" name="Содержимое 2"/>
          <p:cNvSpPr>
            <a:spLocks noGrp="1"/>
          </p:cNvSpPr>
          <p:nvPr>
            <p:ph idx="1"/>
          </p:nvPr>
        </p:nvSpPr>
        <p:spPr>
          <a:xfrm>
            <a:off x="677334" y="2160589"/>
            <a:ext cx="3678098" cy="3880773"/>
          </a:xfrm>
        </p:spPr>
        <p:txBody>
          <a:bodyPr/>
          <a:lstStyle/>
          <a:p>
            <a:r>
              <a:rPr lang="en-US" b="1" dirty="0" smtClean="0"/>
              <a:t>INGREDIENTS:</a:t>
            </a:r>
            <a:endParaRPr lang="ru-RU" dirty="0" smtClean="0"/>
          </a:p>
          <a:p>
            <a:pPr lvl="0"/>
            <a:r>
              <a:rPr lang="en-US" dirty="0" smtClean="0"/>
              <a:t>1/3 cup </a:t>
            </a:r>
            <a:r>
              <a:rPr lang="en-US" dirty="0" err="1" smtClean="0"/>
              <a:t>japanese</a:t>
            </a:r>
            <a:r>
              <a:rPr lang="en-US" dirty="0" smtClean="0"/>
              <a:t> green tea (</a:t>
            </a:r>
            <a:r>
              <a:rPr lang="en-US" dirty="0" err="1" smtClean="0"/>
              <a:t>sencha</a:t>
            </a:r>
            <a:r>
              <a:rPr lang="en-US" dirty="0" smtClean="0"/>
              <a:t>)</a:t>
            </a:r>
            <a:endParaRPr lang="ru-RU" dirty="0" smtClean="0"/>
          </a:p>
          <a:p>
            <a:pPr lvl="0"/>
            <a:r>
              <a:rPr lang="en-US" dirty="0" smtClean="0"/>
              <a:t>1 cup milk</a:t>
            </a:r>
            <a:endParaRPr lang="ru-RU" dirty="0" smtClean="0"/>
          </a:p>
          <a:p>
            <a:pPr lvl="0"/>
            <a:r>
              <a:rPr lang="en-US" dirty="0" smtClean="0"/>
              <a:t>2 cups cream</a:t>
            </a:r>
            <a:endParaRPr lang="ru-RU" dirty="0" smtClean="0"/>
          </a:p>
          <a:p>
            <a:pPr lvl="0"/>
            <a:r>
              <a:rPr lang="en-US" dirty="0" smtClean="0"/>
              <a:t>1/2 cup caster sugar</a:t>
            </a:r>
            <a:endParaRPr lang="ru-RU" dirty="0" smtClean="0"/>
          </a:p>
          <a:p>
            <a:pPr lvl="0"/>
            <a:r>
              <a:rPr lang="en-US" dirty="0" smtClean="0"/>
              <a:t>1 1/2 sheets gelatin or 4 teaspoons powdered gelatin</a:t>
            </a:r>
            <a:endParaRPr lang="ru-RU" dirty="0" smtClean="0"/>
          </a:p>
          <a:p>
            <a:pPr>
              <a:buNone/>
            </a:pPr>
            <a:endParaRPr lang="ru-RU" dirty="0"/>
          </a:p>
        </p:txBody>
      </p:sp>
      <p:sp>
        <p:nvSpPr>
          <p:cNvPr id="4" name="Содержимое 2"/>
          <p:cNvSpPr txBox="1">
            <a:spLocks/>
          </p:cNvSpPr>
          <p:nvPr/>
        </p:nvSpPr>
        <p:spPr>
          <a:xfrm>
            <a:off x="4306861" y="1976105"/>
            <a:ext cx="5944045" cy="4039684"/>
          </a:xfrm>
          <a:prstGeom prst="rect">
            <a:avLst/>
          </a:prstGeom>
        </p:spPr>
        <p:txBody>
          <a:bodyPr vert="horz" lIns="91440" tIns="45720" rIns="91440" bIns="45720" rtlCol="0">
            <a:normAutofit fontScale="77500" lnSpcReduction="20000"/>
          </a:bodyPr>
          <a:lstStyle/>
          <a:p>
            <a:r>
              <a:rPr lang="en-US" b="1" dirty="0" smtClean="0"/>
              <a:t>METHODS:</a:t>
            </a:r>
            <a:endParaRPr lang="ru-RU" dirty="0" smtClean="0"/>
          </a:p>
          <a:p>
            <a:r>
              <a:rPr lang="en-US" dirty="0" smtClean="0"/>
              <a:t> </a:t>
            </a:r>
            <a:endParaRPr lang="ru-RU" dirty="0" smtClean="0"/>
          </a:p>
          <a:p>
            <a:pPr lvl="0"/>
            <a:r>
              <a:rPr lang="en-US" dirty="0" smtClean="0"/>
              <a:t>Add green tea, milk, cream and sugar in a pan and heat slowly till sugar is completely dissolved and the mixture is about to boil.</a:t>
            </a:r>
            <a:endParaRPr lang="ru-RU" dirty="0" smtClean="0"/>
          </a:p>
          <a:p>
            <a:r>
              <a:rPr lang="en-US" dirty="0" smtClean="0"/>
              <a:t> </a:t>
            </a:r>
            <a:endParaRPr lang="ru-RU" dirty="0" smtClean="0"/>
          </a:p>
          <a:p>
            <a:pPr lvl="0"/>
            <a:r>
              <a:rPr lang="en-US" dirty="0" smtClean="0"/>
              <a:t>Remove from the heat and allow the mixture </a:t>
            </a:r>
            <a:r>
              <a:rPr lang="en-US" dirty="0" err="1" smtClean="0"/>
              <a:t>to"brew</a:t>
            </a:r>
            <a:r>
              <a:rPr lang="en-US" dirty="0" smtClean="0"/>
              <a:t>" for 10 minutes.</a:t>
            </a:r>
            <a:endParaRPr lang="ru-RU" dirty="0" smtClean="0"/>
          </a:p>
          <a:p>
            <a:r>
              <a:rPr lang="en-US" dirty="0" smtClean="0"/>
              <a:t> </a:t>
            </a:r>
            <a:endParaRPr lang="ru-RU" dirty="0" smtClean="0"/>
          </a:p>
          <a:p>
            <a:pPr lvl="0"/>
            <a:r>
              <a:rPr lang="en-US" dirty="0" smtClean="0"/>
              <a:t>Strain the infusion back into a clean pan.</a:t>
            </a:r>
            <a:endParaRPr lang="ru-RU" dirty="0" smtClean="0"/>
          </a:p>
          <a:p>
            <a:r>
              <a:rPr lang="en-US" dirty="0" smtClean="0"/>
              <a:t> </a:t>
            </a:r>
            <a:endParaRPr lang="ru-RU" dirty="0" smtClean="0"/>
          </a:p>
          <a:p>
            <a:pPr lvl="0"/>
            <a:r>
              <a:rPr lang="en-US" dirty="0" smtClean="0"/>
              <a:t>Soak the </a:t>
            </a:r>
            <a:r>
              <a:rPr lang="en-US" dirty="0" err="1" smtClean="0"/>
              <a:t>gelatine</a:t>
            </a:r>
            <a:r>
              <a:rPr lang="en-US" dirty="0" smtClean="0"/>
              <a:t> in 3 tablespoons of warm water until it is spongy.</a:t>
            </a:r>
            <a:endParaRPr lang="ru-RU" dirty="0" smtClean="0"/>
          </a:p>
          <a:p>
            <a:r>
              <a:rPr lang="en-US" dirty="0" smtClean="0"/>
              <a:t> </a:t>
            </a:r>
            <a:endParaRPr lang="ru-RU" dirty="0" smtClean="0"/>
          </a:p>
          <a:p>
            <a:pPr lvl="0"/>
            <a:r>
              <a:rPr lang="en-US" dirty="0" smtClean="0"/>
              <a:t>Whisk into the cream mixture and heat gently until the </a:t>
            </a:r>
            <a:r>
              <a:rPr lang="en-US" dirty="0" err="1" smtClean="0"/>
              <a:t>gelatine</a:t>
            </a:r>
            <a:r>
              <a:rPr lang="en-US" dirty="0" smtClean="0"/>
              <a:t> has dissolved.</a:t>
            </a:r>
            <a:endParaRPr lang="ru-RU" dirty="0" smtClean="0"/>
          </a:p>
          <a:p>
            <a:r>
              <a:rPr lang="en-US" dirty="0" smtClean="0"/>
              <a:t> </a:t>
            </a:r>
            <a:endParaRPr lang="ru-RU" dirty="0" smtClean="0"/>
          </a:p>
          <a:p>
            <a:pPr lvl="0"/>
            <a:r>
              <a:rPr lang="en-US" dirty="0" smtClean="0"/>
              <a:t>Pour into 4 lightly greased 150ml (5 fl oz) moulds or </a:t>
            </a:r>
            <a:r>
              <a:rPr lang="en-US" dirty="0" err="1" smtClean="0"/>
              <a:t>chinese</a:t>
            </a:r>
            <a:r>
              <a:rPr lang="en-US" dirty="0" smtClean="0"/>
              <a:t> teacups.</a:t>
            </a:r>
            <a:endParaRPr lang="ru-RU" dirty="0" smtClean="0"/>
          </a:p>
          <a:p>
            <a:r>
              <a:rPr lang="en-US" dirty="0" smtClean="0"/>
              <a:t> </a:t>
            </a:r>
            <a:endParaRPr lang="ru-RU" dirty="0" smtClean="0"/>
          </a:p>
          <a:p>
            <a:pPr lvl="0"/>
            <a:r>
              <a:rPr lang="en-US" dirty="0" smtClean="0"/>
              <a:t>Refrigerate till they are set.</a:t>
            </a:r>
            <a:endParaRPr lang="ru-RU" dirty="0" smtClean="0"/>
          </a:p>
          <a:p>
            <a:r>
              <a:rPr lang="en-US" dirty="0" smtClean="0"/>
              <a:t> </a:t>
            </a:r>
            <a:endParaRPr lang="ru-RU" dirty="0" smtClean="0"/>
          </a:p>
          <a:p>
            <a:pPr lvl="0"/>
            <a:r>
              <a:rPr lang="en-US" dirty="0" smtClean="0"/>
              <a:t>Serve them in the pretty teacups when ready, or turn them out onto individual plates.</a:t>
            </a:r>
            <a:endParaRPr lang="ru-RU" dirty="0" smtClean="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3.5. Greek </a:t>
            </a:r>
            <a:r>
              <a:rPr lang="en-US" dirty="0" smtClean="0"/>
              <a:t>Cuisine </a:t>
            </a:r>
            <a:endParaRPr lang="ru-RU" dirty="0"/>
          </a:p>
        </p:txBody>
      </p:sp>
      <p:sp>
        <p:nvSpPr>
          <p:cNvPr id="3" name="Содержимое 2"/>
          <p:cNvSpPr>
            <a:spLocks noGrp="1"/>
          </p:cNvSpPr>
          <p:nvPr>
            <p:ph idx="1"/>
          </p:nvPr>
        </p:nvSpPr>
        <p:spPr/>
        <p:txBody>
          <a:bodyPr>
            <a:normAutofit/>
          </a:bodyPr>
          <a:lstStyle/>
          <a:p>
            <a:pPr>
              <a:buNone/>
            </a:pPr>
            <a:r>
              <a:rPr lang="en-US" b="1" dirty="0" smtClean="0"/>
              <a:t>	</a:t>
            </a:r>
            <a:r>
              <a:rPr lang="en-US" dirty="0" smtClean="0"/>
              <a:t>The Greek food throughout its history and continuing today is for the Greeks a philosophy, they know that what makes a perfect feast is not just the food but also the good company. Food is nearly always prepared with the tastes of the guests in mind, should the dishes be roasted or fried, light or heavy? and the wine carefully chosen. Much of the conversation at the dinner table </a:t>
            </a:r>
            <a:r>
              <a:rPr lang="en-US" dirty="0" err="1" smtClean="0"/>
              <a:t>centres</a:t>
            </a:r>
            <a:r>
              <a:rPr lang="en-US" dirty="0" smtClean="0"/>
              <a:t> amicably around the food. The freshness of the fish , having just leapt from the sea; the vegetables newly dug from the ground or picked from the vines of the local farmers.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Greek Cuisine </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en-US" dirty="0" smtClean="0"/>
              <a:t>	Greek olive oil enriches and flavors and the </a:t>
            </a:r>
            <a:r>
              <a:rPr lang="en-US" b="1" dirty="0" smtClean="0"/>
              <a:t>traditional</a:t>
            </a:r>
            <a:r>
              <a:rPr lang="en-US" dirty="0" smtClean="0"/>
              <a:t> cooking methods of grilling, long slow baking all enhance and mellow the food. </a:t>
            </a:r>
          </a:p>
          <a:p>
            <a:pPr>
              <a:buNone/>
            </a:pPr>
            <a:r>
              <a:rPr lang="en-US" b="1" dirty="0" smtClean="0"/>
              <a:t>	Eating</a:t>
            </a:r>
            <a:r>
              <a:rPr lang="en-US" dirty="0" smtClean="0"/>
              <a:t> and </a:t>
            </a:r>
            <a:r>
              <a:rPr lang="en-US" b="1" dirty="0" smtClean="0"/>
              <a:t>drinking</a:t>
            </a:r>
            <a:r>
              <a:rPr lang="en-US" dirty="0" smtClean="0"/>
              <a:t> out in </a:t>
            </a:r>
            <a:r>
              <a:rPr lang="en-US" b="1" dirty="0" smtClean="0"/>
              <a:t>Greece</a:t>
            </a:r>
            <a:r>
              <a:rPr lang="en-US" dirty="0" smtClean="0"/>
              <a:t> is still wonderfully enjoyable and very democratic, young and old, wealthy and not so wealthy, the ordinary citizen and the celebrity, all enjoy the same favorite neighborhood tavern, restaurant or cafe. </a:t>
            </a:r>
          </a:p>
          <a:p>
            <a:pPr>
              <a:buNone/>
            </a:pPr>
            <a:r>
              <a:rPr lang="en-US" dirty="0" smtClean="0"/>
              <a:t>	Today, in many areas of Greece, celebratory meals, special occasions and family get-togethers are all more likely to occur in local taverns or restaurants than in </a:t>
            </a:r>
            <a:r>
              <a:rPr lang="en-US" dirty="0" err="1" smtClean="0"/>
              <a:t>peoples</a:t>
            </a:r>
            <a:r>
              <a:rPr lang="en-US" dirty="0" smtClean="0"/>
              <a:t> homes which means that you, the visitor, can vicariously enjoy the event which may also include live, traditional music and spontaneous dancing and perhaps fireworks!</a:t>
            </a:r>
          </a:p>
          <a:p>
            <a:pPr>
              <a:buNone/>
            </a:pPr>
            <a:r>
              <a:rPr lang="en-US" dirty="0" smtClean="0"/>
              <a:t>	It seems academic to point out that thousands of years ago, the Greeks created one of the most important civilizations ever to be seen but part of this civilization was the idea of good living. Epicurus, for example, was one of the major philosophers in the Hellenistic period. </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dirty="0" smtClean="0"/>
              <a:t>3.5.1. Roka </a:t>
            </a:r>
            <a:r>
              <a:rPr lang="en-US" b="1" dirty="0" err="1" smtClean="0"/>
              <a:t>Salata</a:t>
            </a:r>
            <a:r>
              <a:rPr lang="en-US" b="1" dirty="0" smtClean="0"/>
              <a:t> </a:t>
            </a:r>
            <a:endParaRPr lang="ru-RU" dirty="0"/>
          </a:p>
        </p:txBody>
      </p:sp>
      <p:sp>
        <p:nvSpPr>
          <p:cNvPr id="3" name="Содержимое 2"/>
          <p:cNvSpPr>
            <a:spLocks noGrp="1"/>
          </p:cNvSpPr>
          <p:nvPr>
            <p:ph idx="1"/>
          </p:nvPr>
        </p:nvSpPr>
        <p:spPr>
          <a:xfrm>
            <a:off x="677334" y="1852863"/>
            <a:ext cx="4496245" cy="4188499"/>
          </a:xfrm>
        </p:spPr>
        <p:txBody>
          <a:bodyPr>
            <a:normAutofit fontScale="62500" lnSpcReduction="20000"/>
          </a:bodyPr>
          <a:lstStyle/>
          <a:p>
            <a:pPr fontAlgn="base"/>
            <a:r>
              <a:rPr lang="en-US" b="1" dirty="0" smtClean="0"/>
              <a:t>INGREDIENTS:</a:t>
            </a:r>
            <a:endParaRPr lang="ru-RU" dirty="0" smtClean="0"/>
          </a:p>
          <a:p>
            <a:pPr lvl="0" fontAlgn="base"/>
            <a:r>
              <a:rPr lang="en-US" dirty="0" smtClean="0"/>
              <a:t>a bag of pre-washed mixed salad greens  or a bag of Romaine lettuce</a:t>
            </a:r>
            <a:endParaRPr lang="ru-RU" dirty="0" smtClean="0"/>
          </a:p>
          <a:p>
            <a:pPr lvl="0" fontAlgn="base"/>
            <a:r>
              <a:rPr lang="en-US" dirty="0" smtClean="0"/>
              <a:t>small apple, thinly sliced</a:t>
            </a:r>
            <a:endParaRPr lang="ru-RU" dirty="0" smtClean="0"/>
          </a:p>
          <a:p>
            <a:pPr lvl="0" fontAlgn="base"/>
            <a:r>
              <a:rPr lang="en-US" dirty="0" smtClean="0"/>
              <a:t>tomato </a:t>
            </a:r>
            <a:r>
              <a:rPr lang="en-US" dirty="0" err="1" smtClean="0"/>
              <a:t>confit</a:t>
            </a:r>
            <a:r>
              <a:rPr lang="en-US" dirty="0" smtClean="0"/>
              <a:t> (or sun-dried tomatoes)</a:t>
            </a:r>
            <a:endParaRPr lang="ru-RU" dirty="0" smtClean="0"/>
          </a:p>
          <a:p>
            <a:pPr lvl="0" fontAlgn="base"/>
            <a:r>
              <a:rPr lang="en-US" dirty="0" smtClean="0"/>
              <a:t>cheese</a:t>
            </a:r>
            <a:endParaRPr lang="ru-RU" dirty="0" smtClean="0"/>
          </a:p>
          <a:p>
            <a:pPr lvl="0" fontAlgn="base"/>
            <a:r>
              <a:rPr lang="en-US" dirty="0" smtClean="0"/>
              <a:t>candied walnuts (store-bought or make your own, see recipe below)</a:t>
            </a:r>
            <a:endParaRPr lang="ru-RU" dirty="0" smtClean="0"/>
          </a:p>
          <a:p>
            <a:pPr lvl="0" fontAlgn="base"/>
            <a:r>
              <a:rPr lang="en-US" dirty="0" smtClean="0"/>
              <a:t>2 teaspoons red wine vinegar</a:t>
            </a:r>
            <a:endParaRPr lang="ru-RU" dirty="0" smtClean="0"/>
          </a:p>
          <a:p>
            <a:pPr lvl="0" fontAlgn="base"/>
            <a:r>
              <a:rPr lang="en-US" dirty="0" smtClean="0"/>
              <a:t>3 tablespoons extra-virgin olive oil</a:t>
            </a:r>
            <a:endParaRPr lang="ru-RU" dirty="0" smtClean="0"/>
          </a:p>
          <a:p>
            <a:pPr lvl="0" fontAlgn="base"/>
            <a:r>
              <a:rPr lang="en-US" dirty="0" smtClean="0"/>
              <a:t>4 teaspoons honey</a:t>
            </a:r>
            <a:endParaRPr lang="ru-RU" dirty="0" smtClean="0"/>
          </a:p>
          <a:p>
            <a:pPr lvl="0" fontAlgn="base"/>
            <a:r>
              <a:rPr lang="en-US" dirty="0" smtClean="0"/>
              <a:t>2 tablespoons Dijon mustard</a:t>
            </a:r>
            <a:endParaRPr lang="ru-RU" dirty="0" smtClean="0"/>
          </a:p>
          <a:p>
            <a:pPr lvl="0" fontAlgn="base"/>
            <a:r>
              <a:rPr lang="en-US" dirty="0" smtClean="0"/>
              <a:t>¼ teaspoon oregano powder</a:t>
            </a:r>
            <a:endParaRPr lang="ru-RU" dirty="0" smtClean="0"/>
          </a:p>
          <a:p>
            <a:pPr lvl="0" fontAlgn="base"/>
            <a:r>
              <a:rPr lang="en-US" dirty="0" smtClean="0"/>
              <a:t>¼ teaspoon dried basil</a:t>
            </a:r>
            <a:endParaRPr lang="ru-RU" dirty="0" smtClean="0"/>
          </a:p>
          <a:p>
            <a:pPr lvl="0" fontAlgn="base"/>
            <a:r>
              <a:rPr lang="en-US" dirty="0" smtClean="0"/>
              <a:t>¼ teaspoon granulated garlic</a:t>
            </a:r>
            <a:endParaRPr lang="ru-RU" dirty="0" smtClean="0"/>
          </a:p>
          <a:p>
            <a:pPr lvl="0" fontAlgn="base"/>
            <a:r>
              <a:rPr lang="en-US" dirty="0" smtClean="0"/>
              <a:t>⅛ teaspoon onion powder</a:t>
            </a:r>
            <a:endParaRPr lang="ru-RU" dirty="0" smtClean="0"/>
          </a:p>
          <a:p>
            <a:pPr lvl="0" fontAlgn="base"/>
            <a:r>
              <a:rPr lang="en-US" dirty="0" smtClean="0"/>
              <a:t>salt and ground black pepper to taste</a:t>
            </a:r>
            <a:endParaRPr lang="ru-RU" dirty="0"/>
          </a:p>
        </p:txBody>
      </p:sp>
      <p:sp>
        <p:nvSpPr>
          <p:cNvPr id="4" name="Содержимое 2"/>
          <p:cNvSpPr txBox="1">
            <a:spLocks/>
          </p:cNvSpPr>
          <p:nvPr/>
        </p:nvSpPr>
        <p:spPr>
          <a:xfrm>
            <a:off x="5329544" y="1957137"/>
            <a:ext cx="4496245" cy="4188499"/>
          </a:xfrm>
          <a:prstGeom prst="rect">
            <a:avLst/>
          </a:prstGeom>
        </p:spPr>
        <p:txBody>
          <a:bodyPr vert="horz" lIns="91440" tIns="45720" rIns="91440" bIns="45720" rtlCol="0">
            <a:normAutofit fontScale="85000" lnSpcReduction="20000"/>
          </a:bodyPr>
          <a:lstStyle/>
          <a:p>
            <a:pPr fontAlgn="base"/>
            <a:r>
              <a:rPr lang="en-US" b="1" dirty="0" smtClean="0"/>
              <a:t>METHODS</a:t>
            </a:r>
            <a:r>
              <a:rPr lang="en-US" dirty="0" smtClean="0"/>
              <a:t>:</a:t>
            </a:r>
            <a:endParaRPr lang="ru-RU" dirty="0" smtClean="0"/>
          </a:p>
          <a:p>
            <a:pPr fontAlgn="base"/>
            <a:r>
              <a:rPr lang="en-US" dirty="0" smtClean="0"/>
              <a:t> </a:t>
            </a:r>
            <a:endParaRPr lang="ru-RU" dirty="0" smtClean="0"/>
          </a:p>
          <a:p>
            <a:pPr lvl="0" fontAlgn="base"/>
            <a:r>
              <a:rPr lang="en-US" dirty="0" smtClean="0"/>
              <a:t>Combine all ingredients in a small jar with lid and shake until the mixture is well blended.</a:t>
            </a:r>
            <a:endParaRPr lang="ru-RU" dirty="0" smtClean="0"/>
          </a:p>
          <a:p>
            <a:pPr fontAlgn="base"/>
            <a:r>
              <a:rPr lang="en-US" dirty="0" smtClean="0"/>
              <a:t> </a:t>
            </a:r>
            <a:endParaRPr lang="ru-RU" dirty="0" smtClean="0"/>
          </a:p>
          <a:p>
            <a:pPr lvl="0" fontAlgn="base"/>
            <a:r>
              <a:rPr lang="en-US" dirty="0" smtClean="0"/>
              <a:t>Put salad ingredients except for cheese and in a big bowl and pour desired amount of vinaigrette. Toss salad and serve immediately.</a:t>
            </a:r>
            <a:endParaRPr lang="ru-RU" dirty="0" smtClean="0"/>
          </a:p>
          <a:p>
            <a:pPr fontAlgn="base"/>
            <a:r>
              <a:rPr lang="en-US" dirty="0" smtClean="0"/>
              <a:t> </a:t>
            </a:r>
            <a:endParaRPr lang="ru-RU" dirty="0" smtClean="0"/>
          </a:p>
          <a:p>
            <a:pPr lvl="0" fontAlgn="base"/>
            <a:r>
              <a:rPr lang="en-US" dirty="0" smtClean="0"/>
              <a:t>Put lid back on the jar and keep extra salad dressing in the fridge, it’s good for one more batch of salad for 4 persons .</a:t>
            </a:r>
            <a:endParaRPr lang="ru-RU" dirty="0" smtClean="0"/>
          </a:p>
          <a:p>
            <a:pPr fontAlgn="base"/>
            <a:r>
              <a:rPr lang="en-US" dirty="0" smtClean="0"/>
              <a:t> </a:t>
            </a:r>
            <a:endParaRPr lang="ru-RU" dirty="0" smtClean="0"/>
          </a:p>
          <a:p>
            <a:pPr lvl="0" fontAlgn="base"/>
            <a:r>
              <a:rPr lang="en-US" dirty="0" smtClean="0"/>
              <a:t>Heat a pan over medium high heat; when it gets really hot, add walnuts and some white sugar and cook until sugar is caramelized and coats the walnuts.</a:t>
            </a:r>
            <a:endParaRPr lang="ru-RU" dirty="0" smtClean="0"/>
          </a:p>
          <a:p>
            <a:r>
              <a:rPr lang="en-US" dirty="0" smtClean="0"/>
              <a:t> </a:t>
            </a:r>
            <a:endParaRPr lang="ru-RU" dirty="0" smtClean="0"/>
          </a:p>
          <a:p>
            <a:pPr fontAlgn="base"/>
            <a:r>
              <a:rPr lang="en-US" dirty="0" smtClean="0"/>
              <a:t> </a:t>
            </a:r>
            <a:endParaRPr lang="ru-RU" dirty="0" smtClean="0"/>
          </a:p>
          <a:p>
            <a:pPr lvl="0" fontAlgn="base"/>
            <a:r>
              <a:rPr lang="en-US" dirty="0" smtClean="0"/>
              <a:t>Transfer walnuts into a platter and let cool before using.</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3.1. Tips </a:t>
            </a:r>
            <a:r>
              <a:rPr lang="en-ZW" dirty="0" smtClean="0"/>
              <a:t>for Staying Safe </a:t>
            </a:r>
            <a:endParaRPr lang="ru-RU" dirty="0"/>
          </a:p>
        </p:txBody>
      </p:sp>
      <p:sp>
        <p:nvSpPr>
          <p:cNvPr id="3" name="Содержимое 2"/>
          <p:cNvSpPr>
            <a:spLocks noGrp="1"/>
          </p:cNvSpPr>
          <p:nvPr>
            <p:ph idx="1"/>
          </p:nvPr>
        </p:nvSpPr>
        <p:spPr>
          <a:xfrm>
            <a:off x="677334" y="1780675"/>
            <a:ext cx="8596668" cy="4260688"/>
          </a:xfrm>
        </p:spPr>
        <p:txBody>
          <a:bodyPr>
            <a:normAutofit lnSpcReduction="10000"/>
          </a:bodyPr>
          <a:lstStyle/>
          <a:p>
            <a:pPr>
              <a:buNone/>
            </a:pPr>
            <a:r>
              <a:rPr lang="en-US" dirty="0" smtClean="0"/>
              <a:t>	</a:t>
            </a:r>
          </a:p>
          <a:p>
            <a:pPr>
              <a:buNone/>
            </a:pPr>
            <a:r>
              <a:rPr lang="en-US" dirty="0" smtClean="0"/>
              <a:t>	When you’re in the kitchen, you’re coming into contact with a lot of potentially dangerous pieces of equipment. A hot oven or boiling water could easily burn you. A slip with a sharp knife could give you a bad cut. Always remember to work slowly and carefully in the kitchen and be aware of potential dangers. </a:t>
            </a:r>
          </a:p>
          <a:p>
            <a:pPr>
              <a:buNone/>
            </a:pPr>
            <a:r>
              <a:rPr lang="en-US" dirty="0" smtClean="0"/>
              <a:t>	For example, always turn pot handles sideways on the stove so you don’t walk by and tip it over. </a:t>
            </a:r>
          </a:p>
          <a:p>
            <a:pPr>
              <a:buNone/>
            </a:pPr>
            <a:r>
              <a:rPr lang="en-US" dirty="0" smtClean="0"/>
              <a:t>	When you’re finished with a knife, either clean it and put it away or place it in the sink to be washed later. </a:t>
            </a:r>
          </a:p>
          <a:p>
            <a:pPr>
              <a:buNone/>
            </a:pPr>
            <a:r>
              <a:rPr lang="en-US" dirty="0" smtClean="0"/>
              <a:t>	NEVER leave a knife out on the counter. </a:t>
            </a:r>
          </a:p>
          <a:p>
            <a:pPr>
              <a:buNone/>
            </a:pPr>
            <a:r>
              <a:rPr lang="en-US" dirty="0" smtClean="0"/>
              <a:t>	If you think you need a little help in the kitchen with chopping or taking things out of the oven, enlist the help of an adult, older sibling or friend. </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3.5.2. </a:t>
            </a:r>
            <a:r>
              <a:rPr lang="en-US" b="1" dirty="0" err="1" smtClean="0"/>
              <a:t>Moussaka</a:t>
            </a:r>
            <a:r>
              <a:rPr lang="en-US" b="1" dirty="0" smtClean="0"/>
              <a:t> </a:t>
            </a:r>
            <a:endParaRPr lang="ru-RU" b="1" dirty="0"/>
          </a:p>
        </p:txBody>
      </p:sp>
      <p:sp>
        <p:nvSpPr>
          <p:cNvPr id="3" name="Содержимое 2"/>
          <p:cNvSpPr>
            <a:spLocks noGrp="1"/>
          </p:cNvSpPr>
          <p:nvPr>
            <p:ph idx="1"/>
          </p:nvPr>
        </p:nvSpPr>
        <p:spPr>
          <a:xfrm>
            <a:off x="641240" y="1828800"/>
            <a:ext cx="3906698" cy="4513352"/>
          </a:xfrm>
        </p:spPr>
        <p:txBody>
          <a:bodyPr>
            <a:noAutofit/>
          </a:bodyPr>
          <a:lstStyle/>
          <a:p>
            <a:r>
              <a:rPr lang="en-US" sz="1200" b="1" dirty="0" smtClean="0"/>
              <a:t>INGREDIENTS:</a:t>
            </a:r>
            <a:endParaRPr lang="ru-RU" sz="1200" dirty="0" smtClean="0"/>
          </a:p>
          <a:p>
            <a:pPr lvl="0">
              <a:buNone/>
            </a:pPr>
            <a:r>
              <a:rPr lang="en-US" sz="1200" dirty="0" smtClean="0"/>
              <a:t>3-4 eggplants, about 4 lbs. total</a:t>
            </a:r>
            <a:endParaRPr lang="ru-RU" sz="1200" dirty="0" smtClean="0"/>
          </a:p>
          <a:p>
            <a:pPr lvl="0">
              <a:buNone/>
            </a:pPr>
            <a:r>
              <a:rPr lang="en-US" sz="1200" dirty="0" smtClean="0"/>
              <a:t>1 lb. potatoes</a:t>
            </a:r>
            <a:endParaRPr lang="ru-RU" sz="1200" dirty="0" smtClean="0"/>
          </a:p>
          <a:p>
            <a:pPr lvl="0">
              <a:buNone/>
            </a:pPr>
            <a:r>
              <a:rPr lang="en-US" sz="1200" dirty="0" smtClean="0"/>
              <a:t>1 1/2 lbs. ground beef (or lamb)</a:t>
            </a:r>
            <a:endParaRPr lang="ru-RU" sz="1200" dirty="0" smtClean="0"/>
          </a:p>
          <a:p>
            <a:pPr lvl="0">
              <a:buNone/>
            </a:pPr>
            <a:r>
              <a:rPr lang="en-US" sz="1200" dirty="0" smtClean="0"/>
              <a:t>2 large onions, finely diced</a:t>
            </a:r>
            <a:endParaRPr lang="ru-RU" sz="1200" dirty="0" smtClean="0"/>
          </a:p>
          <a:p>
            <a:pPr lvl="0">
              <a:buNone/>
            </a:pPr>
            <a:r>
              <a:rPr lang="en-US" sz="1200" dirty="0" smtClean="0"/>
              <a:t>2 cloves garlic, minced</a:t>
            </a:r>
            <a:endParaRPr lang="ru-RU" sz="1200" dirty="0" smtClean="0"/>
          </a:p>
          <a:p>
            <a:pPr lvl="0">
              <a:buNone/>
            </a:pPr>
            <a:r>
              <a:rPr lang="en-US" sz="1200" dirty="0" smtClean="0"/>
              <a:t>1/2 cup red wine</a:t>
            </a:r>
            <a:endParaRPr lang="ru-RU" sz="1200" dirty="0" smtClean="0"/>
          </a:p>
          <a:p>
            <a:pPr lvl="0">
              <a:buNone/>
            </a:pPr>
            <a:r>
              <a:rPr lang="en-US" sz="1200" dirty="0" smtClean="0"/>
              <a:t>1/4 cup chopped fresh parsley</a:t>
            </a:r>
            <a:endParaRPr lang="ru-RU" sz="1200" dirty="0" smtClean="0"/>
          </a:p>
          <a:p>
            <a:pPr lvl="0">
              <a:buNone/>
            </a:pPr>
            <a:r>
              <a:rPr lang="en-US" sz="1200" dirty="0" smtClean="0"/>
              <a:t>1 tsp. ground cinnamon</a:t>
            </a:r>
            <a:endParaRPr lang="ru-RU" sz="1200" dirty="0" smtClean="0"/>
          </a:p>
          <a:p>
            <a:pPr lvl="0">
              <a:buNone/>
            </a:pPr>
            <a:r>
              <a:rPr lang="en-US" sz="1200" dirty="0" smtClean="0"/>
              <a:t>1/4 tsp. ground allspice</a:t>
            </a:r>
            <a:endParaRPr lang="ru-RU" sz="1200" dirty="0" smtClean="0"/>
          </a:p>
        </p:txBody>
      </p:sp>
      <p:sp>
        <p:nvSpPr>
          <p:cNvPr id="4" name="Содержимое 2"/>
          <p:cNvSpPr txBox="1">
            <a:spLocks/>
          </p:cNvSpPr>
          <p:nvPr/>
        </p:nvSpPr>
        <p:spPr>
          <a:xfrm>
            <a:off x="7447103" y="1788695"/>
            <a:ext cx="2599266" cy="4513352"/>
          </a:xfrm>
          <a:prstGeom prst="rect">
            <a:avLst/>
          </a:prstGeom>
        </p:spPr>
        <p:txBody>
          <a:bodyPr vert="horz" lIns="91440" tIns="45720" rIns="91440" bIns="45720" rtlCol="0">
            <a:noAutofit/>
          </a:bodyPr>
          <a:lstStyle/>
          <a:p>
            <a:r>
              <a:rPr lang="en-US" sz="1200" b="1" dirty="0" err="1" smtClean="0"/>
              <a:t>Bechamel</a:t>
            </a:r>
            <a:r>
              <a:rPr lang="en-US" sz="1200" b="1" dirty="0" smtClean="0"/>
              <a:t> Sauce:</a:t>
            </a:r>
            <a:endParaRPr lang="ru-RU" sz="1200" dirty="0" smtClean="0"/>
          </a:p>
          <a:p>
            <a:pPr lvl="0"/>
            <a:r>
              <a:rPr lang="en-US" sz="1200" dirty="0" smtClean="0"/>
              <a:t>1 cup salted butter (2 sticks)</a:t>
            </a:r>
            <a:endParaRPr lang="ru-RU" sz="1200" dirty="0" smtClean="0"/>
          </a:p>
          <a:p>
            <a:pPr lvl="0"/>
            <a:r>
              <a:rPr lang="en-US" sz="1200" dirty="0" smtClean="0"/>
              <a:t>1 cup flour</a:t>
            </a:r>
            <a:endParaRPr lang="ru-RU" sz="1200" dirty="0" smtClean="0"/>
          </a:p>
          <a:p>
            <a:pPr lvl="0"/>
            <a:r>
              <a:rPr lang="en-US" sz="1200" dirty="0" smtClean="0"/>
              <a:t>4 cups milk, warmed</a:t>
            </a:r>
            <a:endParaRPr lang="ru-RU" sz="1200" dirty="0" smtClean="0"/>
          </a:p>
          <a:p>
            <a:pPr lvl="0"/>
            <a:r>
              <a:rPr lang="en-US" sz="1200" dirty="0" smtClean="0"/>
              <a:t>8 egg yolks, lightly beaten</a:t>
            </a:r>
            <a:endParaRPr lang="ru-RU" sz="1200" dirty="0" smtClean="0"/>
          </a:p>
          <a:p>
            <a:pPr lvl="0"/>
            <a:r>
              <a:rPr lang="en-US" sz="1200" dirty="0" smtClean="0"/>
              <a:t>Pinch of ground nutmeg</a:t>
            </a:r>
            <a:endParaRPr lang="ru-RU" sz="1200" dirty="0"/>
          </a:p>
        </p:txBody>
      </p:sp>
      <p:sp>
        <p:nvSpPr>
          <p:cNvPr id="5" name="Содержимое 2"/>
          <p:cNvSpPr txBox="1">
            <a:spLocks/>
          </p:cNvSpPr>
          <p:nvPr/>
        </p:nvSpPr>
        <p:spPr>
          <a:xfrm>
            <a:off x="3512776" y="1848854"/>
            <a:ext cx="3982898" cy="4513352"/>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cup tomato puree (or crushed tomatoes)</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2 tbsp. tomato paste</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tsp. sugar</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Salt and pepper to taste</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2 cups plain breadcrumbs</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8 egg whites, lightly beaten (reserve yolks for </a:t>
            </a:r>
            <a:r>
              <a:rPr kumimoji="0" lang="en-US" sz="12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bechamel</a:t>
            </a: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cup grated </a:t>
            </a:r>
            <a:r>
              <a:rPr kumimoji="0" lang="en-US" sz="12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Kefalotyri</a:t>
            </a:r>
            <a:r>
              <a: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or Parmesan cheese</a:t>
            </a:r>
            <a:endParaRPr kumimoji="0" lang="ru-RU"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Moussaka</a:t>
            </a:r>
            <a:endParaRPr lang="ru-RU" dirty="0"/>
          </a:p>
        </p:txBody>
      </p:sp>
      <p:sp>
        <p:nvSpPr>
          <p:cNvPr id="3" name="Содержимое 2"/>
          <p:cNvSpPr>
            <a:spLocks noGrp="1"/>
          </p:cNvSpPr>
          <p:nvPr>
            <p:ph idx="1"/>
          </p:nvPr>
        </p:nvSpPr>
        <p:spPr>
          <a:xfrm>
            <a:off x="677334" y="1768642"/>
            <a:ext cx="9501382" cy="4523873"/>
          </a:xfrm>
        </p:spPr>
        <p:txBody>
          <a:bodyPr>
            <a:normAutofit fontScale="85000" lnSpcReduction="20000"/>
          </a:bodyPr>
          <a:lstStyle/>
          <a:p>
            <a:pPr>
              <a:buNone/>
            </a:pPr>
            <a:r>
              <a:rPr lang="en-US" b="1" dirty="0" smtClean="0"/>
              <a:t>METHODS:</a:t>
            </a:r>
            <a:endParaRPr lang="ru-RU" dirty="0" smtClean="0"/>
          </a:p>
          <a:p>
            <a:pPr>
              <a:buNone/>
            </a:pPr>
            <a:endParaRPr lang="ru-RU" dirty="0" smtClean="0"/>
          </a:p>
          <a:p>
            <a:pPr>
              <a:buNone/>
            </a:pPr>
            <a:r>
              <a:rPr lang="en-US" dirty="0" smtClean="0"/>
              <a:t>	Methods for the Vegetables:</a:t>
            </a:r>
            <a:endParaRPr lang="ru-RU" dirty="0" smtClean="0"/>
          </a:p>
          <a:p>
            <a:pPr>
              <a:buNone/>
            </a:pPr>
            <a:r>
              <a:rPr lang="en-US" dirty="0" smtClean="0"/>
              <a:t>	Using a sharp peeler, partially peel the eggplants, leaving strips of peel about 1 inch wide around the eggplant. Slice the eggplant in to 1/2 inch slices. Place the eggplant slices in a colander and salt them liberally. Cover them with an inverted plate that is weighted down by a heavy can or jar. Place the colander in the sink so that excess moisture can be drawn out. They will need to sit for at least 15-20 minutes, preferably an hour. The salt also helps to remove some of the bitterness of the eggplant.</a:t>
            </a:r>
            <a:endParaRPr lang="ru-RU" dirty="0" smtClean="0"/>
          </a:p>
          <a:p>
            <a:pPr>
              <a:buNone/>
            </a:pPr>
            <a:r>
              <a:rPr lang="en-US" dirty="0" smtClean="0"/>
              <a:t>	Peel the potatoes and boil them whole until they are just done. They should not get too soft, just cooked enough so that they no longer crunch. Drain, cool and slice them in 1/4 inch slices. Set aside.</a:t>
            </a:r>
          </a:p>
          <a:p>
            <a:pPr lvl="0">
              <a:buNone/>
            </a:pPr>
            <a:r>
              <a:rPr lang="en-US" dirty="0" smtClean="0"/>
              <a:t>	Preheat the oven to 400 degrees.</a:t>
            </a:r>
            <a:endParaRPr lang="ru-RU" dirty="0" smtClean="0"/>
          </a:p>
          <a:p>
            <a:pPr lvl="0">
              <a:buNone/>
            </a:pPr>
            <a:r>
              <a:rPr lang="en-US" dirty="0" smtClean="0"/>
              <a:t>	Line two baking sheets with aluminum foil and lightly grease. Add a splash of water to the egg whites and beat them lightly with a fork. Add breadcrumbs to a flat plate.</a:t>
            </a:r>
            <a:endParaRPr lang="ru-RU" dirty="0" smtClean="0"/>
          </a:p>
          <a:p>
            <a:pPr lvl="0">
              <a:buNone/>
            </a:pPr>
            <a:r>
              <a:rPr lang="en-US" dirty="0" smtClean="0"/>
              <a:t>	Rinse the eggplant slices and dry with paper towels. Dip the eggplant slices in the beaten egg whites and then dredge them in the breadcrumbs, coating both sides. Place breaded eggplant slices on baking sheets and bake at 400 degrees for 1/2 an hour, turning them over once during cooking.</a:t>
            </a:r>
            <a:endParaRPr lang="ru-RU" dirty="0" smtClean="0"/>
          </a:p>
          <a:p>
            <a:pPr lvl="0">
              <a:buNone/>
            </a:pPr>
            <a:r>
              <a:rPr lang="en-US" dirty="0" smtClean="0"/>
              <a:t>	When eggplant is finished cooking, lower the oven temperature to 350 degrees.</a:t>
            </a:r>
            <a:endParaRPr lang="ru-RU" dirty="0" smtClean="0"/>
          </a:p>
          <a:p>
            <a:pPr>
              <a:buNone/>
            </a:pPr>
            <a:endParaRPr lang="ru-RU"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Moussaka</a:t>
            </a:r>
            <a:endParaRPr lang="ru-RU" dirty="0"/>
          </a:p>
        </p:txBody>
      </p:sp>
      <p:sp>
        <p:nvSpPr>
          <p:cNvPr id="3" name="Содержимое 2"/>
          <p:cNvSpPr>
            <a:spLocks noGrp="1"/>
          </p:cNvSpPr>
          <p:nvPr>
            <p:ph idx="1"/>
          </p:nvPr>
        </p:nvSpPr>
        <p:spPr/>
        <p:txBody>
          <a:bodyPr>
            <a:normAutofit/>
          </a:bodyPr>
          <a:lstStyle/>
          <a:p>
            <a:pPr>
              <a:buNone/>
            </a:pPr>
            <a:r>
              <a:rPr lang="en-US" b="1" dirty="0" smtClean="0"/>
              <a:t>Make the Meat Filling:</a:t>
            </a:r>
            <a:endParaRPr lang="ru-RU" dirty="0" smtClean="0"/>
          </a:p>
          <a:p>
            <a:pPr lvl="0">
              <a:buNone/>
            </a:pPr>
            <a:r>
              <a:rPr lang="en-US" dirty="0" smtClean="0"/>
              <a:t>	In a large sauté pan, brown the ground beef (or lamb) until the pink color disappears. Add onion and sauté until translucent, about 5 minutes. Add garlic and cook until fragrant, about 1 minute.</a:t>
            </a:r>
            <a:endParaRPr lang="ru-RU" dirty="0" smtClean="0"/>
          </a:p>
          <a:p>
            <a:pPr lvl="0">
              <a:buNone/>
            </a:pPr>
            <a:r>
              <a:rPr lang="en-US" dirty="0" smtClean="0"/>
              <a:t>	Add wine to pan and allow it to simmer and reduce a bit before adding cinnamon, allspice, parsley, tomato paste, crushed tomatoes, and sugar. Allow the sauce to simmer uncovered for approximately 15 minutes so that excess liquid can evaporate. It should be a drier, chunkier, tomato sauce. Season to taste with salt and pepper.</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Moussaka</a:t>
            </a:r>
            <a:endParaRPr lang="ru-RU" dirty="0"/>
          </a:p>
        </p:txBody>
      </p:sp>
      <p:sp>
        <p:nvSpPr>
          <p:cNvPr id="3" name="Содержимое 2"/>
          <p:cNvSpPr>
            <a:spLocks noGrp="1"/>
          </p:cNvSpPr>
          <p:nvPr>
            <p:ph idx="1"/>
          </p:nvPr>
        </p:nvSpPr>
        <p:spPr>
          <a:xfrm>
            <a:off x="677334" y="2538663"/>
            <a:ext cx="8596668" cy="3502699"/>
          </a:xfrm>
        </p:spPr>
        <p:txBody>
          <a:bodyPr>
            <a:normAutofit fontScale="85000" lnSpcReduction="10000"/>
          </a:bodyPr>
          <a:lstStyle/>
          <a:p>
            <a:pPr>
              <a:buNone/>
            </a:pPr>
            <a:r>
              <a:rPr lang="en-US" dirty="0" smtClean="0"/>
              <a:t> 	</a:t>
            </a:r>
            <a:r>
              <a:rPr lang="en-US" b="1" dirty="0" smtClean="0"/>
              <a:t>Make the Béchamel Sauce:</a:t>
            </a:r>
            <a:endParaRPr lang="ru-RU" dirty="0" smtClean="0"/>
          </a:p>
          <a:p>
            <a:pPr>
              <a:buNone/>
            </a:pPr>
            <a:r>
              <a:rPr lang="en-US" dirty="0" smtClean="0"/>
              <a:t> </a:t>
            </a:r>
            <a:endParaRPr lang="ru-RU" dirty="0" smtClean="0"/>
          </a:p>
          <a:p>
            <a:pPr lvl="0">
              <a:buNone/>
            </a:pPr>
            <a:r>
              <a:rPr lang="en-US" dirty="0" smtClean="0"/>
              <a:t>	Melt butter over low heat. Using a whisk, add flour to melted butter whisking continuously to make a smooth paste. Allow the flour to cook for a minute but do not allow it to brown.</a:t>
            </a:r>
            <a:endParaRPr lang="ru-RU" dirty="0" smtClean="0"/>
          </a:p>
          <a:p>
            <a:pPr>
              <a:buNone/>
            </a:pPr>
            <a:r>
              <a:rPr lang="en-US" dirty="0" smtClean="0"/>
              <a:t> </a:t>
            </a:r>
            <a:endParaRPr lang="ru-RU" dirty="0" smtClean="0"/>
          </a:p>
          <a:p>
            <a:pPr lvl="0">
              <a:buNone/>
            </a:pPr>
            <a:r>
              <a:rPr lang="en-US" dirty="0" smtClean="0"/>
              <a:t>	Add warmed milk to mixture in a steady stream, whisking continuously.</a:t>
            </a:r>
            <a:endParaRPr lang="ru-RU" dirty="0" smtClean="0"/>
          </a:p>
          <a:p>
            <a:pPr>
              <a:buNone/>
            </a:pPr>
            <a:r>
              <a:rPr lang="en-US" dirty="0" smtClean="0"/>
              <a:t> </a:t>
            </a:r>
            <a:endParaRPr lang="ru-RU" dirty="0" smtClean="0"/>
          </a:p>
          <a:p>
            <a:pPr lvl="0">
              <a:buNone/>
            </a:pPr>
            <a:r>
              <a:rPr lang="en-US" dirty="0" smtClean="0"/>
              <a:t>	Simmer over low heat until it thickens a bit but does not boil.</a:t>
            </a:r>
            <a:endParaRPr lang="ru-RU" dirty="0" smtClean="0"/>
          </a:p>
          <a:p>
            <a:pPr>
              <a:buNone/>
            </a:pPr>
            <a:r>
              <a:rPr lang="en-US" dirty="0" smtClean="0"/>
              <a:t> </a:t>
            </a:r>
            <a:endParaRPr lang="ru-RU" dirty="0" smtClean="0"/>
          </a:p>
          <a:p>
            <a:pPr lvl="0">
              <a:buNone/>
            </a:pPr>
            <a:r>
              <a:rPr lang="en-US" dirty="0" smtClean="0"/>
              <a:t>	Remove from heat, and stir in beaten egg yolks and pinch of nutmeg. Return to heat and stir until sauce thickens.</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Moussaka</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en-US" b="1" dirty="0" smtClean="0"/>
              <a:t>Assemble the </a:t>
            </a:r>
            <a:r>
              <a:rPr lang="en-US" b="1" dirty="0" err="1" smtClean="0"/>
              <a:t>Moussaka</a:t>
            </a:r>
            <a:r>
              <a:rPr lang="en-US" b="1" dirty="0" smtClean="0"/>
              <a:t>:</a:t>
            </a:r>
            <a:endParaRPr lang="ru-RU" dirty="0" smtClean="0"/>
          </a:p>
          <a:p>
            <a:pPr>
              <a:buNone/>
            </a:pPr>
            <a:r>
              <a:rPr lang="en-US" dirty="0" smtClean="0"/>
              <a:t> </a:t>
            </a:r>
            <a:endParaRPr lang="ru-RU" dirty="0" smtClean="0"/>
          </a:p>
          <a:p>
            <a:pPr lvl="0">
              <a:buNone/>
            </a:pPr>
            <a:r>
              <a:rPr lang="en-US" dirty="0" smtClean="0"/>
              <a:t>	Lightly grease a large deep baking pan (lasagna pan). Sprinkle the bottom of pan with breadcrumbs. Leaving a 1/4 inch space around the edges of the pan, place a layer of potatoes on the bottom. Top with a layer of eggplant slices.</a:t>
            </a:r>
          </a:p>
          <a:p>
            <a:pPr lvl="0">
              <a:buNone/>
            </a:pPr>
            <a:r>
              <a:rPr lang="en-US" dirty="0" smtClean="0"/>
              <a:t>	Add meat sauce on top of eggplant layer and sprinkle with 1/4 of the grated cheese. Top with another layer of eggplant slices and sprinkle once again with 1/4 of the grated cheese.</a:t>
            </a:r>
            <a:endParaRPr lang="ru-RU" dirty="0" smtClean="0"/>
          </a:p>
          <a:p>
            <a:pPr>
              <a:buNone/>
            </a:pPr>
            <a:r>
              <a:rPr lang="en-US" dirty="0" smtClean="0"/>
              <a:t> </a:t>
            </a:r>
            <a:endParaRPr lang="ru-RU" dirty="0" smtClean="0"/>
          </a:p>
          <a:p>
            <a:pPr lvl="0">
              <a:buNone/>
            </a:pPr>
            <a:r>
              <a:rPr lang="en-US" dirty="0" smtClean="0"/>
              <a:t>	Pour the béchamel sauce over the eggplant and be sure to allow sauce to fill the sides and corners of the pan. Smooth the béchamel on top with a spatula and sprinkle with remaining grated cheese. Bake in a 350-degree oven for 45 minutes or until béchamel sauce is a nice golden brown color. Allow to cool for 15 – 20 minutes before slicing and serving. </a:t>
            </a:r>
          </a:p>
          <a:p>
            <a:pPr lvl="0">
              <a:buNone/>
            </a:pPr>
            <a:endParaRPr lang="ru-RU" dirty="0" smtClean="0"/>
          </a:p>
          <a:p>
            <a:pPr lvl="0">
              <a:buNone/>
            </a:pPr>
            <a:r>
              <a:rPr lang="en-US" dirty="0" smtClean="0"/>
              <a:t>	You can make this dish ahead up until the béchamel sauce and refrigerate. Make the béchamel sauce right before you intend to bake it.</a:t>
            </a:r>
            <a:endParaRPr lang="ru-RU" dirty="0" smtClean="0"/>
          </a:p>
          <a:p>
            <a:pPr>
              <a:buNone/>
            </a:pPr>
            <a:r>
              <a:rPr lang="en-US" dirty="0" smtClean="0"/>
              <a:t> </a:t>
            </a:r>
            <a:endParaRPr lang="ru-RU" dirty="0" smtClean="0"/>
          </a:p>
          <a:p>
            <a:pPr lvl="0">
              <a:buNone/>
            </a:pP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i="1" dirty="0" smtClean="0"/>
              <a:t>3.5.3. Baklava</a:t>
            </a:r>
            <a:endParaRPr lang="ru-RU" b="1" dirty="0"/>
          </a:p>
        </p:txBody>
      </p:sp>
      <p:sp>
        <p:nvSpPr>
          <p:cNvPr id="3" name="Содержимое 2"/>
          <p:cNvSpPr>
            <a:spLocks noGrp="1"/>
          </p:cNvSpPr>
          <p:nvPr>
            <p:ph idx="1"/>
          </p:nvPr>
        </p:nvSpPr>
        <p:spPr>
          <a:xfrm>
            <a:off x="677334" y="2160589"/>
            <a:ext cx="4616561" cy="3880773"/>
          </a:xfrm>
        </p:spPr>
        <p:txBody>
          <a:bodyPr>
            <a:normAutofit lnSpcReduction="10000"/>
          </a:bodyPr>
          <a:lstStyle/>
          <a:p>
            <a:pPr fontAlgn="base">
              <a:buNone/>
            </a:pPr>
            <a:r>
              <a:rPr lang="en-US" b="1" cap="all" dirty="0" smtClean="0"/>
              <a:t>INGREDIENTS</a:t>
            </a:r>
            <a:endParaRPr lang="ru-RU" b="1" dirty="0" smtClean="0"/>
          </a:p>
          <a:p>
            <a:pPr fontAlgn="base">
              <a:buNone/>
            </a:pPr>
            <a:r>
              <a:rPr lang="en-US" b="1" i="1" dirty="0" smtClean="0"/>
              <a:t>For the baklava:</a:t>
            </a:r>
            <a:endParaRPr lang="ru-RU" b="1" dirty="0" smtClean="0"/>
          </a:p>
          <a:p>
            <a:pPr lvl="0" fontAlgn="base">
              <a:buNone/>
            </a:pPr>
            <a:r>
              <a:rPr lang="en-US" dirty="0" smtClean="0"/>
              <a:t>1 lb. of chopped nuts (almonds, walnuts, or pistachios are best, or use a combination of them)</a:t>
            </a:r>
            <a:endParaRPr lang="ru-RU" dirty="0" smtClean="0"/>
          </a:p>
          <a:p>
            <a:pPr lvl="0" fontAlgn="base">
              <a:buNone/>
            </a:pPr>
            <a:r>
              <a:rPr lang="en-US" dirty="0" smtClean="0"/>
              <a:t>1 lb of </a:t>
            </a:r>
            <a:r>
              <a:rPr lang="en-US" dirty="0" err="1" smtClean="0"/>
              <a:t>phyllo</a:t>
            </a:r>
            <a:r>
              <a:rPr lang="en-US" dirty="0" smtClean="0"/>
              <a:t> dough</a:t>
            </a:r>
            <a:endParaRPr lang="ru-RU" dirty="0" smtClean="0"/>
          </a:p>
          <a:p>
            <a:pPr lvl="0" fontAlgn="base">
              <a:buNone/>
            </a:pPr>
            <a:r>
              <a:rPr lang="en-US" dirty="0" smtClean="0"/>
              <a:t>1 cup of butter, melted</a:t>
            </a:r>
            <a:endParaRPr lang="ru-RU" dirty="0" smtClean="0"/>
          </a:p>
          <a:p>
            <a:pPr lvl="0" fontAlgn="base">
              <a:buNone/>
            </a:pPr>
            <a:r>
              <a:rPr lang="en-US" dirty="0" smtClean="0"/>
              <a:t>1/3 cup of sugar</a:t>
            </a:r>
            <a:endParaRPr lang="ru-RU" dirty="0" smtClean="0"/>
          </a:p>
          <a:p>
            <a:pPr lvl="0" fontAlgn="base">
              <a:buNone/>
            </a:pPr>
            <a:r>
              <a:rPr lang="en-US" dirty="0" smtClean="0"/>
              <a:t>1 teaspoon of ground cinnamon</a:t>
            </a:r>
            <a:endParaRPr lang="ru-RU" dirty="0" smtClean="0"/>
          </a:p>
          <a:p>
            <a:pPr lvl="0" fontAlgn="base">
              <a:buNone/>
            </a:pPr>
            <a:r>
              <a:rPr lang="en-US" dirty="0" smtClean="0"/>
              <a:t>1/3 teaspoon of ground cloves</a:t>
            </a:r>
            <a:endParaRPr lang="ru-RU" dirty="0" smtClean="0"/>
          </a:p>
          <a:p>
            <a:pPr fontAlgn="base">
              <a:buNone/>
            </a:pPr>
            <a:r>
              <a:rPr lang="en-US" dirty="0" smtClean="0"/>
              <a:t> </a:t>
            </a:r>
            <a:endParaRPr lang="ru-RU" dirty="0" smtClean="0"/>
          </a:p>
          <a:p>
            <a:pPr lvl="2">
              <a:buNone/>
            </a:pPr>
            <a:endParaRPr lang="ru-RU" dirty="0"/>
          </a:p>
        </p:txBody>
      </p:sp>
      <p:sp>
        <p:nvSpPr>
          <p:cNvPr id="4" name="Содержимое 2"/>
          <p:cNvSpPr txBox="1">
            <a:spLocks/>
          </p:cNvSpPr>
          <p:nvPr/>
        </p:nvSpPr>
        <p:spPr>
          <a:xfrm>
            <a:off x="5377671" y="2300958"/>
            <a:ext cx="4616561" cy="3880773"/>
          </a:xfrm>
          <a:prstGeom prst="rect">
            <a:avLst/>
          </a:prstGeom>
        </p:spPr>
        <p:txBody>
          <a:bodyPr vert="horz" lIns="91440" tIns="45720" rIns="91440" bIns="45720" rtlCol="0">
            <a:normAutofit/>
          </a:bodyPr>
          <a:lstStyle/>
          <a:p>
            <a:pPr fontAlgn="base"/>
            <a:r>
              <a:rPr lang="en-US" b="1" i="1" dirty="0" smtClean="0"/>
              <a:t>For the syrup:</a:t>
            </a:r>
            <a:endParaRPr lang="ru-RU" dirty="0" smtClean="0"/>
          </a:p>
          <a:p>
            <a:pPr lvl="0" fontAlgn="base"/>
            <a:r>
              <a:rPr lang="en-US" dirty="0" smtClean="0"/>
              <a:t>1 cup of water</a:t>
            </a:r>
            <a:endParaRPr lang="ru-RU" dirty="0" smtClean="0"/>
          </a:p>
          <a:p>
            <a:pPr lvl="0" fontAlgn="base"/>
            <a:r>
              <a:rPr lang="en-US" dirty="0" smtClean="0"/>
              <a:t>1 cup of sugar</a:t>
            </a:r>
            <a:endParaRPr lang="ru-RU" dirty="0" smtClean="0"/>
          </a:p>
          <a:p>
            <a:pPr lvl="0" fontAlgn="base"/>
            <a:r>
              <a:rPr lang="en-US" dirty="0" smtClean="0"/>
              <a:t>1/2 cup of honey</a:t>
            </a:r>
            <a:endParaRPr lang="ru-RU" dirty="0" smtClean="0"/>
          </a:p>
          <a:p>
            <a:pPr lvl="0" fontAlgn="base"/>
            <a:r>
              <a:rPr lang="en-US" dirty="0" smtClean="0"/>
              <a:t>2 tablespoons of lemon juice</a:t>
            </a:r>
            <a:endParaRPr lang="ru-RU" dirty="0" smtClean="0"/>
          </a:p>
          <a:p>
            <a:pPr lvl="0" fontAlgn="base"/>
            <a:r>
              <a:rPr lang="en-US" dirty="0" smtClean="0"/>
              <a:t>1 cinnamon stick</a:t>
            </a:r>
            <a:endParaRPr lang="ru-RU" dirty="0" smtClean="0"/>
          </a:p>
          <a:p>
            <a:pPr lvl="0" fontAlgn="base"/>
            <a:r>
              <a:rPr lang="en-US" dirty="0" smtClean="0"/>
              <a:t>Finely ground pistachios for garnish (optional)</a:t>
            </a:r>
            <a:endParaRPr lang="ru-RU" dirty="0" smtClean="0"/>
          </a:p>
          <a:p>
            <a:pPr marL="1143000" marR="0" lvl="2" indent="-2286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dirty="0" smtClean="0"/>
              <a:t>Baklava</a:t>
            </a:r>
            <a:endParaRPr lang="ru-RU" dirty="0"/>
          </a:p>
        </p:txBody>
      </p:sp>
      <p:sp>
        <p:nvSpPr>
          <p:cNvPr id="3" name="Содержимое 2"/>
          <p:cNvSpPr>
            <a:spLocks noGrp="1"/>
          </p:cNvSpPr>
          <p:nvPr>
            <p:ph idx="1"/>
          </p:nvPr>
        </p:nvSpPr>
        <p:spPr/>
        <p:txBody>
          <a:bodyPr>
            <a:normAutofit fontScale="92500" lnSpcReduction="10000"/>
          </a:bodyPr>
          <a:lstStyle/>
          <a:p>
            <a:pPr fontAlgn="base">
              <a:buNone/>
            </a:pPr>
            <a:r>
              <a:rPr lang="en-US" b="1" cap="all" dirty="0" smtClean="0"/>
              <a:t>METHODs:</a:t>
            </a:r>
            <a:endParaRPr lang="ru-RU" b="1" dirty="0" smtClean="0"/>
          </a:p>
          <a:p>
            <a:pPr lvl="0" fontAlgn="base">
              <a:buNone/>
            </a:pPr>
            <a:r>
              <a:rPr lang="en-US" dirty="0" smtClean="0"/>
              <a:t>	Lightly grease a 9x13 pan and set the oven to 350°F.</a:t>
            </a:r>
            <a:endParaRPr lang="ru-RU" dirty="0" smtClean="0"/>
          </a:p>
          <a:p>
            <a:pPr lvl="0" fontAlgn="base">
              <a:buNone/>
            </a:pPr>
            <a:r>
              <a:rPr lang="en-US" dirty="0" smtClean="0"/>
              <a:t>	Thaw the </a:t>
            </a:r>
            <a:r>
              <a:rPr lang="en-US" dirty="0" err="1" smtClean="0"/>
              <a:t>phyllo</a:t>
            </a:r>
            <a:r>
              <a:rPr lang="en-US" dirty="0" smtClean="0"/>
              <a:t> dough according to manufacturer's directions (this may take overnight). When thawed, roll out the dough and cut the dough in half so the sheets will fit in the pan. Cover with a damp towel to keep it from drying out.</a:t>
            </a:r>
            <a:endParaRPr lang="ru-RU" dirty="0" smtClean="0"/>
          </a:p>
          <a:p>
            <a:pPr lvl="0" fontAlgn="base">
              <a:buNone/>
            </a:pPr>
            <a:r>
              <a:rPr lang="en-US" dirty="0" smtClean="0"/>
              <a:t>	Process the nuts until in small, even sized pieces. Combine with sugar, cinnamon, and cloves. In a separate bowl, melt the butter in the microwave.</a:t>
            </a:r>
            <a:endParaRPr lang="ru-RU" dirty="0" smtClean="0"/>
          </a:p>
          <a:p>
            <a:pPr lvl="0" fontAlgn="base">
              <a:buNone/>
            </a:pPr>
            <a:r>
              <a:rPr lang="en-US" dirty="0" smtClean="0"/>
              <a:t> 	Place a sheet of </a:t>
            </a:r>
            <a:r>
              <a:rPr lang="en-US" dirty="0" err="1" smtClean="0"/>
              <a:t>phyllo</a:t>
            </a:r>
            <a:r>
              <a:rPr lang="en-US" dirty="0" smtClean="0"/>
              <a:t> dough into the pan. Using a pastry brush, brush the </a:t>
            </a:r>
            <a:r>
              <a:rPr lang="en-US" dirty="0" err="1" smtClean="0"/>
              <a:t>phyllo</a:t>
            </a:r>
            <a:r>
              <a:rPr lang="en-US" dirty="0" smtClean="0"/>
              <a:t> sheet with melted butter. Repeat 7 more times until it is 8 sheets thick, each sheet being "painted" with the butter.</a:t>
            </a:r>
            <a:endParaRPr lang="ru-RU" dirty="0" smtClean="0"/>
          </a:p>
          <a:p>
            <a:pPr>
              <a:buNone/>
            </a:pPr>
            <a:r>
              <a:rPr lang="en-US" dirty="0" smtClean="0"/>
              <a:t>	Spoon on a thin layer of the nut mixture. Cover with two more sheets of </a:t>
            </a:r>
            <a:r>
              <a:rPr lang="en-US" dirty="0" err="1" smtClean="0"/>
              <a:t>phyllo</a:t>
            </a:r>
            <a:r>
              <a:rPr lang="en-US" dirty="0" smtClean="0"/>
              <a:t>, brushing each one with butter. Continue to repeat the nut mixture and two buttered sheets of </a:t>
            </a:r>
            <a:r>
              <a:rPr lang="en-US" dirty="0" err="1" smtClean="0"/>
              <a:t>phyllo</a:t>
            </a:r>
            <a:r>
              <a:rPr lang="en-US" dirty="0" smtClean="0"/>
              <a:t> until the nut mixture is all used up. </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dirty="0" smtClean="0"/>
              <a:t>Baklava</a:t>
            </a:r>
            <a:endParaRPr lang="ru-RU" dirty="0"/>
          </a:p>
        </p:txBody>
      </p:sp>
      <p:sp>
        <p:nvSpPr>
          <p:cNvPr id="3" name="Содержимое 2"/>
          <p:cNvSpPr>
            <a:spLocks noGrp="1"/>
          </p:cNvSpPr>
          <p:nvPr>
            <p:ph idx="1"/>
          </p:nvPr>
        </p:nvSpPr>
        <p:spPr/>
        <p:txBody>
          <a:bodyPr>
            <a:normAutofit lnSpcReduction="10000"/>
          </a:bodyPr>
          <a:lstStyle/>
          <a:p>
            <a:pPr lvl="0" fontAlgn="base">
              <a:buNone/>
            </a:pPr>
            <a:r>
              <a:rPr lang="en-US" dirty="0" smtClean="0"/>
              <a:t>	The top layer should be 8 phyla sheets thick, each sheet being individually buttered. Do not worry if the sheets crinkle up a bit, it will just add more texture.</a:t>
            </a:r>
            <a:endParaRPr lang="ru-RU" dirty="0" smtClean="0"/>
          </a:p>
          <a:p>
            <a:pPr lvl="0" fontAlgn="base">
              <a:buNone/>
            </a:pPr>
            <a:r>
              <a:rPr lang="en-US" dirty="0" smtClean="0"/>
              <a:t>	Cut into 24 equal sized squares using a sharp knife. Bake at 350°F for 30-35 minutes or until lightly golden brown, and edges appear slightly crisp.</a:t>
            </a:r>
            <a:endParaRPr lang="ru-RU" dirty="0" smtClean="0"/>
          </a:p>
          <a:p>
            <a:pPr lvl="0" fontAlgn="base">
              <a:buNone/>
            </a:pPr>
            <a:r>
              <a:rPr lang="en-US" dirty="0" smtClean="0"/>
              <a:t>	While baking, make the syrup. Combine the cinnamon stick, sugar, lemon juice, honey, and water in a saucepan. Bring to a boil, then reduce to medium low heat and let simmer for 7 minutes and slightly thickened. Remove the cinnamon stick and allow to cool.</a:t>
            </a:r>
            <a:endParaRPr lang="ru-RU" dirty="0" smtClean="0"/>
          </a:p>
          <a:p>
            <a:pPr lvl="0" fontAlgn="base">
              <a:buNone/>
            </a:pPr>
            <a:r>
              <a:rPr lang="en-US" dirty="0" smtClean="0"/>
              <a:t>	Spoon the cooled syrup over the hot baklava and let cool for at least 4 hours. Garnish with some finely crushed pistachios of desired.</a:t>
            </a:r>
            <a:endParaRPr lang="ru-RU" dirty="0" smtClean="0"/>
          </a:p>
          <a:p>
            <a:pPr>
              <a:buNone/>
            </a:pPr>
            <a:r>
              <a:rPr lang="en-US" dirty="0" smtClean="0"/>
              <a:t> </a:t>
            </a:r>
            <a:endParaRPr lang="ru-RU" dirty="0" smtClean="0"/>
          </a:p>
          <a:p>
            <a:pPr>
              <a:buNone/>
            </a:pP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3.6. Italian </a:t>
            </a:r>
            <a:r>
              <a:rPr lang="en-US" dirty="0" smtClean="0"/>
              <a:t>Cuisine</a:t>
            </a:r>
            <a:endParaRPr lang="ru-RU" dirty="0"/>
          </a:p>
        </p:txBody>
      </p:sp>
      <p:sp>
        <p:nvSpPr>
          <p:cNvPr id="3" name="Содержимое 2"/>
          <p:cNvSpPr>
            <a:spLocks noGrp="1"/>
          </p:cNvSpPr>
          <p:nvPr>
            <p:ph idx="1"/>
          </p:nvPr>
        </p:nvSpPr>
        <p:spPr/>
        <p:txBody>
          <a:bodyPr>
            <a:normAutofit lnSpcReduction="10000"/>
          </a:bodyPr>
          <a:lstStyle/>
          <a:p>
            <a:pPr fontAlgn="base">
              <a:buNone/>
            </a:pPr>
            <a:r>
              <a:rPr lang="en-US" dirty="0" smtClean="0"/>
              <a:t> 	In the nineteenth century, modern-day Italy was a group of separate republics. Unification created a single state. But people carried on cooking according to local tradition, resulting in a country with an enormously varied cuisine.</a:t>
            </a:r>
          </a:p>
          <a:p>
            <a:pPr fontAlgn="base">
              <a:buNone/>
            </a:pPr>
            <a:r>
              <a:rPr lang="en-US" dirty="0" smtClean="0"/>
              <a:t>	Traditionally, the country’s wealth comes from northern Italy. It had trade routes with the rest of Europe – but most importantly, the port of Venice imported coffee, spices and sugar since the Middle Ages. Salts were used to cure meat like </a:t>
            </a:r>
            <a:r>
              <a:rPr lang="en-US" dirty="0" err="1" smtClean="0"/>
              <a:t>bresaola</a:t>
            </a:r>
            <a:r>
              <a:rPr lang="en-US" dirty="0" smtClean="0"/>
              <a:t>, salami and pancetta, and trading in luxuries afforded expensive food: liqueurs, nougat, </a:t>
            </a:r>
            <a:r>
              <a:rPr lang="en-US" dirty="0" err="1" smtClean="0"/>
              <a:t>osso</a:t>
            </a:r>
            <a:r>
              <a:rPr lang="en-US" dirty="0" smtClean="0"/>
              <a:t> </a:t>
            </a:r>
            <a:r>
              <a:rPr lang="en-US" dirty="0" err="1" smtClean="0"/>
              <a:t>bucco</a:t>
            </a:r>
            <a:r>
              <a:rPr lang="en-US" dirty="0" smtClean="0"/>
              <a:t>, truffles and nuts.</a:t>
            </a:r>
          </a:p>
          <a:p>
            <a:pPr>
              <a:buNone/>
            </a:pPr>
            <a:r>
              <a:rPr lang="en-US" dirty="0" smtClean="0"/>
              <a:t>	Italian cuisine is deeply influenced by its geographic position especially the plentiful supply of fresh seafood from the Mediterranean Sea. While you can sample Italian cuisine all over the world nowadays, it is worthwhile understanding what makes Italian food so popular the world over. </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Italian </a:t>
            </a:r>
            <a:r>
              <a:rPr lang="en-US" dirty="0" smtClean="0"/>
              <a:t>Cuisine</a:t>
            </a:r>
            <a:endParaRPr lang="ru-RU" dirty="0"/>
          </a:p>
        </p:txBody>
      </p:sp>
      <p:sp>
        <p:nvSpPr>
          <p:cNvPr id="3" name="Содержимое 2"/>
          <p:cNvSpPr>
            <a:spLocks noGrp="1"/>
          </p:cNvSpPr>
          <p:nvPr>
            <p:ph idx="1"/>
          </p:nvPr>
        </p:nvSpPr>
        <p:spPr/>
        <p:txBody>
          <a:bodyPr>
            <a:normAutofit fontScale="70000" lnSpcReduction="20000"/>
          </a:bodyPr>
          <a:lstStyle/>
          <a:p>
            <a:pPr fontAlgn="base">
              <a:buNone/>
            </a:pPr>
            <a:r>
              <a:rPr lang="en-ZW" dirty="0" smtClean="0"/>
              <a:t>	Italian cuisine prides itself on simple recipes, prepared with passion and using the freshest ingredients. Among the most common items in the preparation of Italian food are:</a:t>
            </a:r>
          </a:p>
          <a:p>
            <a:pPr fontAlgn="base">
              <a:buNone/>
            </a:pPr>
            <a:r>
              <a:rPr lang="en-ZW" dirty="0" smtClean="0"/>
              <a:t>- Vegetables (eggplants, tomatoes, lettuce, zucchini, artichokes and peppers).</a:t>
            </a:r>
          </a:p>
          <a:p>
            <a:pPr fontAlgn="base">
              <a:buNone/>
            </a:pPr>
            <a:r>
              <a:rPr lang="en-ZW" dirty="0" smtClean="0"/>
              <a:t>- Pasta, made from wheat flour.</a:t>
            </a:r>
          </a:p>
          <a:p>
            <a:pPr fontAlgn="base">
              <a:buNone/>
            </a:pPr>
            <a:r>
              <a:rPr lang="en-ZW" dirty="0" smtClean="0"/>
              <a:t>- Cheese (mascarpone, gorgonzola, mozzarella and parmesan).</a:t>
            </a:r>
          </a:p>
          <a:p>
            <a:pPr fontAlgn="base">
              <a:buNone/>
            </a:pPr>
            <a:r>
              <a:rPr lang="en-ZW" dirty="0" smtClean="0"/>
              <a:t>- Spices – (rosemary, capers, garlic and basil).</a:t>
            </a:r>
          </a:p>
          <a:p>
            <a:pPr fontAlgn="base">
              <a:buNone/>
            </a:pPr>
            <a:r>
              <a:rPr lang="en-ZW" dirty="0" smtClean="0"/>
              <a:t>- Olive oil and olives.</a:t>
            </a:r>
          </a:p>
          <a:p>
            <a:pPr fontAlgn="base">
              <a:buNone/>
            </a:pPr>
            <a:r>
              <a:rPr lang="en-ZW" dirty="0" smtClean="0"/>
              <a:t>- Seafood, especially fish and shellfish.</a:t>
            </a:r>
          </a:p>
          <a:p>
            <a:pPr fontAlgn="base">
              <a:buNone/>
            </a:pPr>
            <a:r>
              <a:rPr lang="en-ZW" dirty="0" smtClean="0"/>
              <a:t>- Lean pork, beef and </a:t>
            </a:r>
            <a:r>
              <a:rPr lang="en-ZW" dirty="0" err="1" smtClean="0"/>
              <a:t>peperoni</a:t>
            </a:r>
            <a:r>
              <a:rPr lang="en-ZW" dirty="0" smtClean="0"/>
              <a:t>.</a:t>
            </a:r>
          </a:p>
          <a:p>
            <a:pPr fontAlgn="base">
              <a:buNone/>
            </a:pPr>
            <a:r>
              <a:rPr lang="en-ZW" dirty="0" smtClean="0"/>
              <a:t>- Lentils and beans.</a:t>
            </a:r>
          </a:p>
          <a:p>
            <a:pPr fontAlgn="base">
              <a:buNone/>
            </a:pPr>
            <a:r>
              <a:rPr lang="en-ZW" dirty="0" smtClean="0"/>
              <a:t>- Mushrooms.</a:t>
            </a:r>
          </a:p>
          <a:p>
            <a:pPr fontAlgn="base">
              <a:buNone/>
            </a:pPr>
            <a:r>
              <a:rPr lang="en-ZW" dirty="0" smtClean="0"/>
              <a:t>- Almonds.</a:t>
            </a:r>
          </a:p>
          <a:p>
            <a:pPr fontAlgn="base">
              <a:buNone/>
            </a:pPr>
            <a:r>
              <a:rPr lang="en-ZW" dirty="0" smtClean="0"/>
              <a:t>- Fruits.</a:t>
            </a:r>
          </a:p>
          <a:p>
            <a:pPr fontAlgn="base">
              <a:buNone/>
            </a:pPr>
            <a:r>
              <a:rPr lang="en-ZW" dirty="0" smtClean="0"/>
              <a:t>- Italian Wine like Chianti and Grappa.</a:t>
            </a:r>
          </a:p>
          <a:p>
            <a:pPr>
              <a:buNone/>
            </a:pP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3.2. CHINESE </a:t>
            </a:r>
            <a:r>
              <a:rPr lang="en-US" dirty="0" smtClean="0"/>
              <a:t>CUISINE</a:t>
            </a:r>
            <a:endParaRPr lang="ru-RU" dirty="0"/>
          </a:p>
        </p:txBody>
      </p:sp>
      <p:sp>
        <p:nvSpPr>
          <p:cNvPr id="3" name="Содержимое 2"/>
          <p:cNvSpPr>
            <a:spLocks noGrp="1"/>
          </p:cNvSpPr>
          <p:nvPr>
            <p:ph idx="1"/>
          </p:nvPr>
        </p:nvSpPr>
        <p:spPr/>
        <p:txBody>
          <a:bodyPr/>
          <a:lstStyle/>
          <a:p>
            <a:r>
              <a:rPr lang="en-US" dirty="0" smtClean="0"/>
              <a:t>China has a history of more than four thousand years, and the Chinese people have established a colorful culture; Chinese cuisine is an indispensable part of it. Most foreign travelers to China are deeply impressed by its food.</a:t>
            </a:r>
          </a:p>
          <a:p>
            <a:pPr>
              <a:buNone/>
            </a:pPr>
            <a:r>
              <a:rPr lang="en-US" dirty="0" smtClean="0"/>
              <a:t>	Chinese cuisine emphasizes the </a:t>
            </a:r>
            <a:r>
              <a:rPr lang="en-US" b="1" dirty="0" smtClean="0"/>
              <a:t>integrity of color, fragrance and taste in its food</a:t>
            </a:r>
            <a:r>
              <a:rPr lang="en-US" dirty="0" smtClean="0"/>
              <a:t>. Chinese chefs try to make dishes beautiful by coordinating their colors. Some dishes are plain while others can be very bright. A table of Chinese food looks very colorful and attractive.</a:t>
            </a:r>
          </a:p>
          <a:p>
            <a:pPr>
              <a:buNone/>
            </a:pPr>
            <a:r>
              <a:rPr lang="en-US" b="1" dirty="0" smtClean="0"/>
              <a:t>Fragrance</a:t>
            </a:r>
            <a:endParaRPr lang="en-US" dirty="0" smtClean="0"/>
          </a:p>
          <a:p>
            <a:pPr>
              <a:buNone/>
            </a:pPr>
            <a:r>
              <a:rPr lang="en-US" dirty="0" smtClean="0"/>
              <a:t>	The way Chinese food smells is very important. Chefs use the ingredients of a dish, as well as herbs, to make food smell good. But, taste is the most distinct characteristic of Chinese food. Different methods are adopted to make Chinese food delicious, which gives the tongue a lot of satisfaction.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3.6.1. Ravioli </a:t>
            </a:r>
            <a:r>
              <a:rPr lang="en-US" b="1" dirty="0" smtClean="0"/>
              <a:t>in Sauces </a:t>
            </a:r>
            <a:r>
              <a:rPr lang="ru-RU" dirty="0" smtClean="0"/>
              <a:t/>
            </a:r>
            <a:br>
              <a:rPr lang="ru-RU" dirty="0" smtClean="0"/>
            </a:br>
            <a:endParaRPr lang="ru-RU" dirty="0"/>
          </a:p>
        </p:txBody>
      </p:sp>
      <p:sp>
        <p:nvSpPr>
          <p:cNvPr id="3" name="Содержимое 2"/>
          <p:cNvSpPr>
            <a:spLocks noGrp="1"/>
          </p:cNvSpPr>
          <p:nvPr>
            <p:ph idx="1"/>
          </p:nvPr>
        </p:nvSpPr>
        <p:spPr>
          <a:xfrm>
            <a:off x="4984639" y="2148557"/>
            <a:ext cx="4111234" cy="3880773"/>
          </a:xfrm>
        </p:spPr>
        <p:txBody>
          <a:bodyPr>
            <a:normAutofit fontScale="92500" lnSpcReduction="20000"/>
          </a:bodyPr>
          <a:lstStyle/>
          <a:p>
            <a:pPr>
              <a:buNone/>
            </a:pPr>
            <a:r>
              <a:rPr lang="en-ZW" b="1" dirty="0" smtClean="0"/>
              <a:t>FILLING:</a:t>
            </a:r>
            <a:endParaRPr lang="en-ZW" dirty="0" smtClean="0"/>
          </a:p>
          <a:p>
            <a:pPr>
              <a:buNone/>
            </a:pPr>
            <a:r>
              <a:rPr lang="en-ZW" dirty="0" smtClean="0"/>
              <a:t>1 carton (15 ounces) ricotta cheese</a:t>
            </a:r>
          </a:p>
          <a:p>
            <a:pPr>
              <a:buNone/>
            </a:pPr>
            <a:r>
              <a:rPr lang="en-ZW" dirty="0" smtClean="0"/>
              <a:t>2 cups (8 ounces) shredded part-skim mozzarella cheese</a:t>
            </a:r>
          </a:p>
          <a:p>
            <a:pPr>
              <a:buNone/>
            </a:pPr>
            <a:r>
              <a:rPr lang="en-ZW" dirty="0" smtClean="0"/>
              <a:t>1/3 cup grated Parmesan cheese</a:t>
            </a:r>
          </a:p>
          <a:p>
            <a:pPr>
              <a:buNone/>
            </a:pPr>
            <a:r>
              <a:rPr lang="en-ZW" dirty="0" smtClean="0"/>
              <a:t>1 egg, lightly beaten</a:t>
            </a:r>
          </a:p>
          <a:p>
            <a:pPr>
              <a:buNone/>
            </a:pPr>
            <a:r>
              <a:rPr lang="en-ZW" dirty="0" smtClean="0"/>
              <a:t>2 teaspoons minced fresh basil</a:t>
            </a:r>
          </a:p>
          <a:p>
            <a:pPr>
              <a:buNone/>
            </a:pPr>
            <a:r>
              <a:rPr lang="en-ZW" dirty="0" smtClean="0"/>
              <a:t>1 teaspoon minced fresh parsley</a:t>
            </a:r>
          </a:p>
          <a:p>
            <a:pPr>
              <a:buNone/>
            </a:pPr>
            <a:r>
              <a:rPr lang="en-ZW" dirty="0" smtClean="0"/>
              <a:t>1 teaspoon minced fresh oregano</a:t>
            </a:r>
          </a:p>
          <a:p>
            <a:pPr>
              <a:buNone/>
            </a:pPr>
            <a:r>
              <a:rPr lang="en-ZW" dirty="0" smtClean="0"/>
              <a:t>1/4 teaspoon garlic powder</a:t>
            </a:r>
          </a:p>
          <a:p>
            <a:pPr>
              <a:buNone/>
            </a:pPr>
            <a:r>
              <a:rPr lang="en-ZW" dirty="0" smtClean="0"/>
              <a:t>1/8 teaspoon salt</a:t>
            </a:r>
          </a:p>
          <a:p>
            <a:pPr>
              <a:buNone/>
            </a:pPr>
            <a:r>
              <a:rPr lang="en-ZW" dirty="0" smtClean="0"/>
              <a:t>1/8 teaspoon pepper</a:t>
            </a:r>
          </a:p>
        </p:txBody>
      </p:sp>
      <p:sp>
        <p:nvSpPr>
          <p:cNvPr id="4" name="Содержимое 2"/>
          <p:cNvSpPr txBox="1">
            <a:spLocks/>
          </p:cNvSpPr>
          <p:nvPr/>
        </p:nvSpPr>
        <p:spPr>
          <a:xfrm>
            <a:off x="829734" y="1792705"/>
            <a:ext cx="4111234" cy="4401058"/>
          </a:xfrm>
          <a:prstGeom prst="rect">
            <a:avLst/>
          </a:prstGeom>
        </p:spPr>
        <p:txBody>
          <a:bodyPr vert="horz" lIns="91440" tIns="45720" rIns="91440" bIns="45720" rtlCol="0">
            <a:normAutofit fontScale="92500" lnSpcReduction="10000"/>
          </a:bodyPr>
          <a:lstStyle/>
          <a:p>
            <a:r>
              <a:rPr lang="en-ZW" b="1" dirty="0" smtClean="0"/>
              <a:t>Ingredients</a:t>
            </a:r>
          </a:p>
          <a:p>
            <a:r>
              <a:rPr lang="en-ZW" dirty="0" smtClean="0"/>
              <a:t>6 to 6-1/2 cups all-purpose flour</a:t>
            </a:r>
          </a:p>
          <a:p>
            <a:r>
              <a:rPr lang="en-ZW" dirty="0" smtClean="0"/>
              <a:t>6 eggs</a:t>
            </a:r>
          </a:p>
          <a:p>
            <a:r>
              <a:rPr lang="en-ZW" dirty="0" smtClean="0"/>
              <a:t>3/4 cup water</a:t>
            </a:r>
          </a:p>
          <a:p>
            <a:r>
              <a:rPr lang="en-ZW" dirty="0" smtClean="0"/>
              <a:t>2 teaspoons olive oil</a:t>
            </a:r>
          </a:p>
          <a:p>
            <a:r>
              <a:rPr lang="en-ZW" b="1" dirty="0" smtClean="0"/>
              <a:t>SAUCE:</a:t>
            </a:r>
            <a:endParaRPr lang="en-ZW" dirty="0" smtClean="0"/>
          </a:p>
          <a:p>
            <a:r>
              <a:rPr lang="en-ZW" dirty="0" smtClean="0"/>
              <a:t>1 can (28 ounces) crushed tomatoes</a:t>
            </a:r>
          </a:p>
          <a:p>
            <a:r>
              <a:rPr lang="en-ZW" dirty="0" smtClean="0"/>
              <a:t>1-1/2 cups tomato puree</a:t>
            </a:r>
          </a:p>
          <a:p>
            <a:r>
              <a:rPr lang="en-ZW" dirty="0" smtClean="0"/>
              <a:t>1/2 cup grated Parmesan cheese</a:t>
            </a:r>
          </a:p>
          <a:p>
            <a:r>
              <a:rPr lang="en-ZW" dirty="0" smtClean="0"/>
              <a:t>1/3 cup water</a:t>
            </a:r>
          </a:p>
          <a:p>
            <a:r>
              <a:rPr lang="en-ZW" dirty="0" smtClean="0"/>
              <a:t>1/3 cup tomato paste</a:t>
            </a:r>
          </a:p>
          <a:p>
            <a:r>
              <a:rPr lang="en-ZW" dirty="0" smtClean="0"/>
              <a:t>3 tablespoons sugar</a:t>
            </a:r>
          </a:p>
          <a:p>
            <a:r>
              <a:rPr lang="en-ZW" dirty="0" smtClean="0"/>
              <a:t>2 tablespoons minced fresh basil</a:t>
            </a:r>
          </a:p>
          <a:p>
            <a:r>
              <a:rPr lang="en-ZW" dirty="0" smtClean="0"/>
              <a:t>1 tablespoon minced fresh parsley</a:t>
            </a:r>
          </a:p>
          <a:p>
            <a:r>
              <a:rPr lang="en-ZW" dirty="0" smtClean="0"/>
              <a:t>1 tablespoon minced fresh oregano</a:t>
            </a:r>
          </a:p>
          <a:p>
            <a:r>
              <a:rPr lang="en-ZW" dirty="0" smtClean="0"/>
              <a:t>1 garlic clove, minced</a:t>
            </a:r>
          </a:p>
          <a:p>
            <a:r>
              <a:rPr lang="en-ZW" dirty="0" smtClean="0"/>
              <a:t>1/2 teaspoon salt</a:t>
            </a:r>
          </a:p>
          <a:p>
            <a:r>
              <a:rPr lang="en-ZW" dirty="0" smtClean="0"/>
              <a:t>1/4 teaspoon pepper</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Ravioli in Sauces</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en-US" b="1" cap="all" dirty="0" smtClean="0"/>
              <a:t>METHODs:</a:t>
            </a:r>
            <a:endParaRPr lang="en-US" dirty="0" smtClean="0"/>
          </a:p>
          <a:p>
            <a:pPr>
              <a:buNone/>
            </a:pPr>
            <a:r>
              <a:rPr lang="en-US" dirty="0" smtClean="0"/>
              <a:t>	Place 6 cups flour in a large bowl. Make a well in the center. Beat the eggs, water and oil; pour into well. Stir together, forming a ball. Turn onto a floured surface; knead until smooth and elastic, about 8-10 minutes, adding remaining flour if necessary to keep dough from sticking. Cover and let rest for 30 minutes.</a:t>
            </a:r>
          </a:p>
          <a:p>
            <a:pPr>
              <a:buNone/>
            </a:pPr>
            <a:r>
              <a:rPr lang="en-US" dirty="0" smtClean="0"/>
              <a:t>	Meanwhile, in a Dutch oven, combine the sauce ingredients. Bring to a boil. Reduce heat; cover and simmer for 1 hour, stirring occasionally.</a:t>
            </a:r>
          </a:p>
          <a:p>
            <a:pPr>
              <a:buNone/>
            </a:pPr>
            <a:r>
              <a:rPr lang="en-US" dirty="0" smtClean="0"/>
              <a:t>	In a large bowl, combine the filling ingredients. Cover and refrigerate until ready to use.</a:t>
            </a:r>
          </a:p>
          <a:p>
            <a:pPr>
              <a:buNone/>
            </a:pPr>
            <a:r>
              <a:rPr lang="en-US" dirty="0" smtClean="0"/>
              <a:t>	Divide pasta dough into fourths; roll one portion to 1/16-in. thickness. (Keep pasta covered until ready to use.) Working quickly, place rounded teaspoonfuls of filling 1 in. apart over half of pasta sheet. Brush around filling with water to moisten. Fold sheet over; press down to seal. Cut into squares with a pastry wheel. Repeat with remaining dough and filling.</a:t>
            </a:r>
          </a:p>
          <a:p>
            <a:pPr>
              <a:buNone/>
            </a:pPr>
            <a:r>
              <a:rPr lang="en-US" dirty="0" smtClean="0"/>
              <a:t>	Bring a soup kettle of salted water to a boil. Add ravioli. Reduce heat to a gentle simmer; cook for 1-2 minutes or until ravioli float to the top and are tender. Drain. Spoon sauce over ravioli. </a:t>
            </a:r>
          </a:p>
          <a:p>
            <a:pPr>
              <a:buNone/>
            </a:pPr>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3.6.2. PIZZA </a:t>
            </a:r>
            <a:r>
              <a:rPr lang="en-US" b="1" dirty="0" smtClean="0"/>
              <a:t>CRUST</a:t>
            </a: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a:xfrm>
            <a:off x="5153080" y="1811674"/>
            <a:ext cx="3425434" cy="3880773"/>
          </a:xfrm>
        </p:spPr>
        <p:txBody>
          <a:bodyPr/>
          <a:lstStyle/>
          <a:p>
            <a:pPr>
              <a:buNone/>
            </a:pPr>
            <a:r>
              <a:rPr lang="en-US" b="1" dirty="0" smtClean="0"/>
              <a:t>Structure of Pizza</a:t>
            </a:r>
            <a:endParaRPr lang="ru-RU" dirty="0" smtClean="0"/>
          </a:p>
          <a:p>
            <a:pPr lvl="0">
              <a:buNone/>
            </a:pPr>
            <a:r>
              <a:rPr lang="en-US" b="1" dirty="0" smtClean="0"/>
              <a:t>Crust</a:t>
            </a:r>
            <a:endParaRPr lang="ru-RU" dirty="0" smtClean="0"/>
          </a:p>
          <a:p>
            <a:pPr lvl="0">
              <a:buNone/>
            </a:pPr>
            <a:r>
              <a:rPr lang="en-US" b="1" dirty="0" smtClean="0"/>
              <a:t>Tomato/ Pizza sauce</a:t>
            </a:r>
            <a:endParaRPr lang="ru-RU" dirty="0" smtClean="0"/>
          </a:p>
          <a:p>
            <a:pPr lvl="0">
              <a:buNone/>
            </a:pPr>
            <a:r>
              <a:rPr lang="en-US" b="1" dirty="0" smtClean="0"/>
              <a:t>Cheese</a:t>
            </a:r>
            <a:endParaRPr lang="ru-RU" dirty="0" smtClean="0"/>
          </a:p>
          <a:p>
            <a:pPr lvl="0">
              <a:buNone/>
            </a:pPr>
            <a:r>
              <a:rPr lang="en-US" b="1" dirty="0" smtClean="0"/>
              <a:t>Vegetables</a:t>
            </a:r>
            <a:endParaRPr lang="ru-RU" dirty="0" smtClean="0"/>
          </a:p>
          <a:p>
            <a:pPr lvl="0">
              <a:buNone/>
            </a:pPr>
            <a:r>
              <a:rPr lang="en-US" b="1" dirty="0" smtClean="0"/>
              <a:t>Meats</a:t>
            </a:r>
            <a:endParaRPr lang="ru-RU" dirty="0" smtClean="0"/>
          </a:p>
          <a:p>
            <a:pPr>
              <a:buNone/>
            </a:pPr>
            <a:endParaRPr lang="ru-RU" dirty="0"/>
          </a:p>
        </p:txBody>
      </p:sp>
      <p:sp>
        <p:nvSpPr>
          <p:cNvPr id="4" name="Содержимое 2"/>
          <p:cNvSpPr txBox="1">
            <a:spLocks/>
          </p:cNvSpPr>
          <p:nvPr/>
        </p:nvSpPr>
        <p:spPr>
          <a:xfrm>
            <a:off x="697387" y="1867820"/>
            <a:ext cx="3425434" cy="388077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INGREDIENTS</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500 gm. All purpose flour</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170 gm. Lard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Pinch of iodized salt</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15 gm. White sugar or honey</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250 ml. water</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8 gm. Instant yeast</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PIZZA CRUST</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en-US" b="1" dirty="0" smtClean="0"/>
              <a:t>METHODS:</a:t>
            </a:r>
            <a:endParaRPr lang="ru-RU" dirty="0" smtClean="0"/>
          </a:p>
          <a:p>
            <a:pPr lvl="0">
              <a:buNone/>
            </a:pPr>
            <a:r>
              <a:rPr lang="en-US" dirty="0" smtClean="0"/>
              <a:t>Rub flour and lard carefully.</a:t>
            </a:r>
            <a:endParaRPr lang="ru-RU" dirty="0" smtClean="0"/>
          </a:p>
          <a:p>
            <a:pPr lvl="0">
              <a:buNone/>
            </a:pPr>
            <a:r>
              <a:rPr lang="en-US" dirty="0" smtClean="0"/>
              <a:t>Mix sugar, salt and yeast and add it to the flour mixture.</a:t>
            </a:r>
            <a:endParaRPr lang="ru-RU" dirty="0" smtClean="0"/>
          </a:p>
          <a:p>
            <a:pPr lvl="0">
              <a:buNone/>
            </a:pPr>
            <a:r>
              <a:rPr lang="en-US" dirty="0" smtClean="0"/>
              <a:t>Start kneading.</a:t>
            </a:r>
            <a:endParaRPr lang="ru-RU" dirty="0" smtClean="0"/>
          </a:p>
          <a:p>
            <a:pPr lvl="0">
              <a:buNone/>
            </a:pPr>
            <a:r>
              <a:rPr lang="en-US" dirty="0" smtClean="0"/>
              <a:t>Make a well on the center. Add water gradually and knead until smooth and elastic.</a:t>
            </a:r>
            <a:endParaRPr lang="ru-RU" dirty="0" smtClean="0"/>
          </a:p>
          <a:p>
            <a:pPr lvl="0">
              <a:buNone/>
            </a:pPr>
            <a:r>
              <a:rPr lang="en-US" dirty="0" smtClean="0"/>
              <a:t>Rest for 30 minutes. Covered.</a:t>
            </a:r>
            <a:endParaRPr lang="ru-RU" dirty="0" smtClean="0"/>
          </a:p>
          <a:p>
            <a:pPr lvl="0">
              <a:buNone/>
            </a:pPr>
            <a:r>
              <a:rPr lang="en-US" dirty="0" smtClean="0"/>
              <a:t>Sheet the dough into round (250 gram per pan) and prick the dough with fork to release the air while baking.</a:t>
            </a:r>
            <a:endParaRPr lang="ru-RU" dirty="0" smtClean="0"/>
          </a:p>
          <a:p>
            <a:pPr lvl="0">
              <a:buNone/>
            </a:pPr>
            <a:r>
              <a:rPr lang="en-US" dirty="0" smtClean="0"/>
              <a:t>Pre-bake the crust until light brown. Remove the crust from the oven then make your own pizza topping.</a:t>
            </a:r>
            <a:endParaRPr lang="ru-RU" dirty="0" smtClean="0"/>
          </a:p>
          <a:p>
            <a:pPr>
              <a:buNone/>
            </a:pPr>
            <a:r>
              <a:rPr lang="en-US" dirty="0" smtClean="0"/>
              <a:t> </a:t>
            </a:r>
            <a:endParaRPr lang="ru-RU" dirty="0" smtClean="0"/>
          </a:p>
          <a:p>
            <a:pPr>
              <a:buNone/>
            </a:pPr>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3.6.3. TUNA </a:t>
            </a:r>
            <a:r>
              <a:rPr lang="en-US" b="1" dirty="0" smtClean="0"/>
              <a:t>CALZONE</a:t>
            </a: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a:xfrm>
            <a:off x="677334" y="2160589"/>
            <a:ext cx="3148708" cy="3880773"/>
          </a:xfrm>
        </p:spPr>
        <p:txBody>
          <a:bodyPr/>
          <a:lstStyle/>
          <a:p>
            <a:pPr>
              <a:buNone/>
            </a:pPr>
            <a:r>
              <a:rPr lang="en-US" b="1" dirty="0" smtClean="0"/>
              <a:t>INGREDIENTS</a:t>
            </a:r>
            <a:endParaRPr lang="ru-RU" dirty="0" smtClean="0"/>
          </a:p>
          <a:p>
            <a:pPr>
              <a:buNone/>
            </a:pPr>
            <a:r>
              <a:rPr lang="en-US" b="1" dirty="0" smtClean="0"/>
              <a:t> </a:t>
            </a:r>
            <a:endParaRPr lang="ru-RU" dirty="0" smtClean="0"/>
          </a:p>
          <a:p>
            <a:pPr lvl="0">
              <a:buNone/>
            </a:pPr>
            <a:r>
              <a:rPr lang="en-US" dirty="0" smtClean="0"/>
              <a:t>Pizza dough</a:t>
            </a:r>
            <a:endParaRPr lang="ru-RU" dirty="0" smtClean="0"/>
          </a:p>
          <a:p>
            <a:pPr>
              <a:buNone/>
            </a:pPr>
            <a:r>
              <a:rPr lang="en-US" dirty="0" smtClean="0"/>
              <a:t>(3 cups flour, 1 tbsp. white sugar, 1 tsp salt,</a:t>
            </a:r>
            <a:br>
              <a:rPr lang="en-US" dirty="0" smtClean="0"/>
            </a:br>
            <a:r>
              <a:rPr lang="en-US" dirty="0" smtClean="0"/>
              <a:t>2 tbsp. olive oil, 1 cup warm water)</a:t>
            </a:r>
            <a:endParaRPr lang="ru-RU" dirty="0" smtClean="0"/>
          </a:p>
          <a:p>
            <a:pPr lvl="0">
              <a:buNone/>
            </a:pPr>
            <a:r>
              <a:rPr lang="en-US" dirty="0" smtClean="0"/>
              <a:t>Egg wash</a:t>
            </a:r>
            <a:endParaRPr lang="ru-RU" dirty="0" smtClean="0"/>
          </a:p>
          <a:p>
            <a:pPr>
              <a:buNone/>
            </a:pPr>
            <a:endParaRPr lang="ru-RU" dirty="0"/>
          </a:p>
        </p:txBody>
      </p:sp>
      <p:sp>
        <p:nvSpPr>
          <p:cNvPr id="4" name="Содержимое 2"/>
          <p:cNvSpPr txBox="1">
            <a:spLocks/>
          </p:cNvSpPr>
          <p:nvPr/>
        </p:nvSpPr>
        <p:spPr>
          <a:xfrm>
            <a:off x="4162482" y="2156578"/>
            <a:ext cx="4404002" cy="3880773"/>
          </a:xfrm>
          <a:prstGeom prst="rect">
            <a:avLst/>
          </a:prstGeom>
        </p:spPr>
        <p:txBody>
          <a:bodyPr vert="horz" lIns="91440" tIns="45720" rIns="91440" bIns="45720" rtlCol="0">
            <a:normAutofit lnSpcReduction="10000"/>
          </a:bodyPr>
          <a:lstStyle/>
          <a:p>
            <a:r>
              <a:rPr lang="en-US" b="1" dirty="0" smtClean="0"/>
              <a:t>For the Filling:</a:t>
            </a:r>
            <a:endParaRPr lang="ru-RU" dirty="0" smtClean="0"/>
          </a:p>
          <a:p>
            <a:r>
              <a:rPr lang="en-US" b="1" dirty="0" smtClean="0"/>
              <a:t> </a:t>
            </a:r>
            <a:endParaRPr lang="ru-RU" dirty="0" smtClean="0"/>
          </a:p>
          <a:p>
            <a:pPr lvl="0"/>
            <a:r>
              <a:rPr lang="en-US" dirty="0" smtClean="0"/>
              <a:t>180 gm. Tuna chunks in water</a:t>
            </a:r>
            <a:endParaRPr lang="ru-RU" dirty="0" smtClean="0"/>
          </a:p>
          <a:p>
            <a:pPr lvl="0"/>
            <a:r>
              <a:rPr lang="en-US" dirty="0" smtClean="0"/>
              <a:t>1 T. tomato paste</a:t>
            </a:r>
            <a:endParaRPr lang="ru-RU" dirty="0" smtClean="0"/>
          </a:p>
          <a:p>
            <a:pPr lvl="0"/>
            <a:r>
              <a:rPr lang="en-US" dirty="0" smtClean="0"/>
              <a:t>60 gm. Bell pepper, </a:t>
            </a:r>
            <a:r>
              <a:rPr lang="en-US" i="1" dirty="0" smtClean="0"/>
              <a:t>small diced</a:t>
            </a:r>
            <a:endParaRPr lang="ru-RU" dirty="0" smtClean="0"/>
          </a:p>
          <a:p>
            <a:pPr lvl="0"/>
            <a:r>
              <a:rPr lang="en-US" dirty="0" smtClean="0"/>
              <a:t>30 gm. Ripe tomato, </a:t>
            </a:r>
            <a:r>
              <a:rPr lang="en-US" i="1" dirty="0" smtClean="0"/>
              <a:t>seeded, small diced</a:t>
            </a:r>
            <a:endParaRPr lang="ru-RU" dirty="0" smtClean="0"/>
          </a:p>
          <a:p>
            <a:pPr lvl="0"/>
            <a:r>
              <a:rPr lang="en-US" dirty="0" smtClean="0"/>
              <a:t>100 gm. Cheddar cheese, </a:t>
            </a:r>
            <a:r>
              <a:rPr lang="en-US" i="1" dirty="0" smtClean="0"/>
              <a:t>grated</a:t>
            </a:r>
            <a:endParaRPr lang="ru-RU" dirty="0" smtClean="0"/>
          </a:p>
          <a:p>
            <a:pPr lvl="0"/>
            <a:r>
              <a:rPr lang="en-US" dirty="0" smtClean="0"/>
              <a:t>Dash of cayenne powder</a:t>
            </a:r>
            <a:endParaRPr lang="ru-RU" dirty="0" smtClean="0"/>
          </a:p>
          <a:p>
            <a:pPr lvl="0"/>
            <a:r>
              <a:rPr lang="en-US" dirty="0" smtClean="0"/>
              <a:t>50 gm. White onion, </a:t>
            </a:r>
            <a:r>
              <a:rPr lang="en-US" i="1" dirty="0" smtClean="0"/>
              <a:t>small diced</a:t>
            </a:r>
            <a:endParaRPr lang="ru-RU" dirty="0" smtClean="0"/>
          </a:p>
          <a:p>
            <a:pPr lvl="0"/>
            <a:r>
              <a:rPr lang="en-US" dirty="0" smtClean="0"/>
              <a:t>10 gm. Garlic, </a:t>
            </a:r>
            <a:r>
              <a:rPr lang="en-US" i="1" dirty="0" smtClean="0"/>
              <a:t>minced</a:t>
            </a:r>
            <a:endParaRPr lang="ru-RU" dirty="0" smtClean="0"/>
          </a:p>
          <a:p>
            <a:pPr lvl="0"/>
            <a:r>
              <a:rPr lang="en-US" dirty="0" smtClean="0"/>
              <a:t>3 T. olive oil</a:t>
            </a:r>
            <a:endParaRPr lang="ru-RU" dirty="0" smtClean="0"/>
          </a:p>
          <a:p>
            <a:pPr lvl="0"/>
            <a:r>
              <a:rPr lang="en-US" dirty="0" smtClean="0"/>
              <a:t>Salt &amp; pepper</a:t>
            </a:r>
            <a:endParaRPr lang="ru-RU" dirty="0" smtClean="0"/>
          </a:p>
          <a:p>
            <a:pPr lvl="0"/>
            <a:r>
              <a:rPr lang="en-US" dirty="0" smtClean="0"/>
              <a:t>Tomato sauce</a:t>
            </a:r>
            <a:endParaRPr lang="ru-RU" dirty="0" smtClean="0"/>
          </a:p>
          <a:p>
            <a:r>
              <a:rPr lang="en-US" dirty="0" smtClean="0"/>
              <a:t>(Tomato sauce, McCormick seasoning)</a:t>
            </a: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TUNA CALZONE</a:t>
            </a:r>
            <a:endParaRPr lang="ru-RU" dirty="0"/>
          </a:p>
        </p:txBody>
      </p:sp>
      <p:sp>
        <p:nvSpPr>
          <p:cNvPr id="3" name="Содержимое 2"/>
          <p:cNvSpPr>
            <a:spLocks noGrp="1"/>
          </p:cNvSpPr>
          <p:nvPr>
            <p:ph idx="1"/>
          </p:nvPr>
        </p:nvSpPr>
        <p:spPr>
          <a:xfrm>
            <a:off x="677334" y="1624263"/>
            <a:ext cx="8596668" cy="4417099"/>
          </a:xfrm>
        </p:spPr>
        <p:txBody>
          <a:bodyPr>
            <a:noAutofit/>
          </a:bodyPr>
          <a:lstStyle/>
          <a:p>
            <a:pPr>
              <a:buNone/>
            </a:pPr>
            <a:r>
              <a:rPr lang="en-US" sz="1000" b="1" dirty="0" smtClean="0"/>
              <a:t>METHOD</a:t>
            </a:r>
            <a:endParaRPr lang="ru-RU" sz="1000" dirty="0" smtClean="0"/>
          </a:p>
          <a:p>
            <a:pPr lvl="0">
              <a:buNone/>
            </a:pPr>
            <a:r>
              <a:rPr lang="en-US" sz="1000" dirty="0" smtClean="0"/>
              <a:t>In a sauce pan, heat oil and stir-fry the garlic, onion until tender.</a:t>
            </a:r>
            <a:endParaRPr lang="ru-RU" sz="1000" dirty="0" smtClean="0"/>
          </a:p>
          <a:p>
            <a:pPr lvl="0">
              <a:buNone/>
            </a:pPr>
            <a:r>
              <a:rPr lang="en-US" sz="1000" dirty="0" smtClean="0"/>
              <a:t>Add tuna and stir-fry until cooked.</a:t>
            </a:r>
            <a:endParaRPr lang="ru-RU" sz="1000" dirty="0" smtClean="0"/>
          </a:p>
          <a:p>
            <a:pPr lvl="0">
              <a:buNone/>
            </a:pPr>
            <a:r>
              <a:rPr lang="en-US" sz="1000" dirty="0" smtClean="0"/>
              <a:t>Season the tuna with Italian seasoning, cayenne, salt &amp; pepper.</a:t>
            </a:r>
            <a:endParaRPr lang="ru-RU" sz="1000" dirty="0" smtClean="0"/>
          </a:p>
          <a:p>
            <a:pPr lvl="0">
              <a:buNone/>
            </a:pPr>
            <a:r>
              <a:rPr lang="en-US" sz="1000" dirty="0" smtClean="0"/>
              <a:t>Add the tomato paste and continue sautéing for 3-5 </a:t>
            </a:r>
            <a:r>
              <a:rPr lang="en-US" sz="1000" dirty="0" err="1" smtClean="0"/>
              <a:t>mins</a:t>
            </a:r>
            <a:r>
              <a:rPr lang="en-US" sz="1000" dirty="0" smtClean="0"/>
              <a:t>. Adjust taste. Set aside.</a:t>
            </a:r>
          </a:p>
          <a:p>
            <a:pPr lvl="0">
              <a:buNone/>
            </a:pPr>
            <a:endParaRPr lang="ru-RU" sz="1000" dirty="0" smtClean="0"/>
          </a:p>
          <a:p>
            <a:pPr>
              <a:buNone/>
            </a:pPr>
            <a:r>
              <a:rPr lang="en-US" sz="1000" b="1" dirty="0" smtClean="0"/>
              <a:t>To Assemble</a:t>
            </a:r>
            <a:endParaRPr lang="ru-RU" sz="1000" dirty="0" smtClean="0"/>
          </a:p>
          <a:p>
            <a:pPr lvl="0">
              <a:buNone/>
            </a:pPr>
            <a:r>
              <a:rPr lang="en-US" sz="1000" dirty="0" smtClean="0"/>
              <a:t>Arrange the pasta dough in a work surface and sheet into thin round shape.</a:t>
            </a:r>
            <a:endParaRPr lang="ru-RU" sz="1000" dirty="0" smtClean="0"/>
          </a:p>
          <a:p>
            <a:pPr lvl="0">
              <a:buNone/>
            </a:pPr>
            <a:r>
              <a:rPr lang="en-US" sz="1000" dirty="0" smtClean="0"/>
              <a:t>Cut the dough into small sizes and spread with tomato sauce.</a:t>
            </a:r>
            <a:endParaRPr lang="ru-RU" sz="1000" dirty="0" smtClean="0"/>
          </a:p>
          <a:p>
            <a:pPr lvl="0">
              <a:buNone/>
            </a:pPr>
            <a:r>
              <a:rPr lang="en-US" sz="1000" dirty="0" smtClean="0"/>
              <a:t>Fill the dough with the prepared filling.</a:t>
            </a:r>
            <a:endParaRPr lang="ru-RU" sz="1000" dirty="0" smtClean="0"/>
          </a:p>
          <a:p>
            <a:pPr lvl="0">
              <a:buNone/>
            </a:pPr>
            <a:r>
              <a:rPr lang="en-US" sz="1000" dirty="0" smtClean="0"/>
              <a:t>Top the filling with diced tomato, bell pepper and grated cheese.</a:t>
            </a:r>
            <a:endParaRPr lang="ru-RU" sz="1000" dirty="0" smtClean="0"/>
          </a:p>
          <a:p>
            <a:pPr lvl="0">
              <a:buNone/>
            </a:pPr>
            <a:r>
              <a:rPr lang="en-US" sz="1000" dirty="0" smtClean="0"/>
              <a:t>Brush the edge of the dough with your fingers and mark the edge with fork to secure.</a:t>
            </a:r>
            <a:endParaRPr lang="ru-RU" sz="1000" dirty="0" smtClean="0"/>
          </a:p>
          <a:p>
            <a:pPr lvl="0">
              <a:buNone/>
            </a:pPr>
            <a:r>
              <a:rPr lang="en-US" sz="1000" dirty="0" smtClean="0"/>
              <a:t>Bush the dough with egg wash and score the top with knife.</a:t>
            </a:r>
            <a:endParaRPr lang="ru-RU" sz="1000" dirty="0" smtClean="0"/>
          </a:p>
          <a:p>
            <a:pPr lvl="0">
              <a:buNone/>
            </a:pPr>
            <a:r>
              <a:rPr lang="en-US" sz="1000" dirty="0" smtClean="0"/>
              <a:t>Arrange the calzone in a greased sheet pan.</a:t>
            </a:r>
            <a:endParaRPr lang="ru-RU" sz="1000" dirty="0" smtClean="0"/>
          </a:p>
          <a:p>
            <a:pPr lvl="0">
              <a:buNone/>
            </a:pPr>
            <a:r>
              <a:rPr lang="en-US" sz="1000" dirty="0" smtClean="0"/>
              <a:t>Baked the calzone in a pre-heated oven for 8 </a:t>
            </a:r>
            <a:r>
              <a:rPr lang="en-US" sz="1000" dirty="0" err="1" smtClean="0"/>
              <a:t>mins</a:t>
            </a:r>
            <a:r>
              <a:rPr lang="en-US" sz="1000" dirty="0" smtClean="0"/>
              <a:t> or until the color change into golden brown.</a:t>
            </a:r>
            <a:endParaRPr lang="ru-RU" sz="1000" dirty="0" smtClean="0"/>
          </a:p>
          <a:p>
            <a:pPr lvl="0">
              <a:buNone/>
            </a:pPr>
            <a:r>
              <a:rPr lang="en-US" sz="1000" dirty="0" smtClean="0"/>
              <a:t>Serve hot.</a:t>
            </a:r>
            <a:endParaRPr lang="ru-RU" sz="1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3.7. Spanish </a:t>
            </a:r>
            <a:r>
              <a:rPr lang="en-US" dirty="0" smtClean="0"/>
              <a:t>Cuisine</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en-US" dirty="0" smtClean="0"/>
              <a:t>	The succession of cultures that one-by-one set foot on the Iberian peninsula have each left a lasting mark on every facet of Spain's culture: language, music, art, architecture and, of course, food. In fact, many people are surprised to learn just how much of a delicious melting pot Spain really is.</a:t>
            </a:r>
          </a:p>
          <a:p>
            <a:pPr>
              <a:buNone/>
            </a:pPr>
            <a:r>
              <a:rPr lang="en-US" b="1" dirty="0" smtClean="0"/>
              <a:t>Geography of Spanish Food</a:t>
            </a:r>
          </a:p>
          <a:p>
            <a:pPr>
              <a:buNone/>
            </a:pPr>
            <a:r>
              <a:rPr lang="en-US" dirty="0" smtClean="0"/>
              <a:t>	The basis of the history of Spanish food of course has to do with its geographical situation. First of all, the country is located on the Iberian peninsula and is therefore almost entirely surrounded by the waters. Naturally, due to this fortunate location, seafood forms one of the pillars of Spain's gastronomy and categorizes the country as having a Mediterranean diet. The rest of Spain is a diverse terrain made up of mountain ranges, lush pastures, fertile </a:t>
            </a:r>
            <a:r>
              <a:rPr lang="en-US" dirty="0" err="1" smtClean="0"/>
              <a:t>farmgrounds</a:t>
            </a:r>
            <a:r>
              <a:rPr lang="en-US" dirty="0" smtClean="0"/>
              <a:t>, extensive coastlines and more, which together provide quite the variety of fresh products. For example, Spain's famous hams are cured high in the mountains, vineyards and olive groves sprawl across expanses of land, and fresh fruits and vegetables hail from throughout the country.</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Spanish Cuisine</a:t>
            </a:r>
            <a:endParaRPr lang="ru-RU" dirty="0"/>
          </a:p>
        </p:txBody>
      </p:sp>
      <p:sp>
        <p:nvSpPr>
          <p:cNvPr id="3" name="Содержимое 2"/>
          <p:cNvSpPr>
            <a:spLocks noGrp="1"/>
          </p:cNvSpPr>
          <p:nvPr>
            <p:ph idx="1"/>
          </p:nvPr>
        </p:nvSpPr>
        <p:spPr/>
        <p:txBody>
          <a:bodyPr/>
          <a:lstStyle/>
          <a:p>
            <a:pPr>
              <a:buNone/>
            </a:pPr>
            <a:r>
              <a:rPr lang="en-US" dirty="0" smtClean="0"/>
              <a:t>Spanish life-style is vastly different from Americans'. A typical dining pattern involves a light breakfast at 8 a.m.; a mid-morning breakfast at 11 a.m.; tapas at 1 p.m. with a three-course lunch following at 2 to 3 p.m.; a </a:t>
            </a:r>
            <a:r>
              <a:rPr lang="en-US" dirty="0" err="1" smtClean="0"/>
              <a:t>merienda</a:t>
            </a:r>
            <a:r>
              <a:rPr lang="en-US" dirty="0" smtClean="0"/>
              <a:t> for tea and pastries or a snack at 5 to 6 p.m.; evening tapas at 8 p.m. or later, and a three-course supper at 10 p.m. The two main meals of the day -- la comida, or lunch, and la </a:t>
            </a:r>
            <a:r>
              <a:rPr lang="en-US" dirty="0" err="1" smtClean="0"/>
              <a:t>cena</a:t>
            </a:r>
            <a:r>
              <a:rPr lang="en-US" dirty="0" smtClean="0"/>
              <a:t>, dinner -- are no less opulent because of in-between snacks.</a:t>
            </a:r>
          </a:p>
          <a:p>
            <a:pPr>
              <a:buNone/>
            </a:pPr>
            <a:r>
              <a:rPr lang="en-US" dirty="0" smtClean="0"/>
              <a:t>While eating habits and hours are more or less uniform throughout Spain, the cooking can be quite different. Spain is sharply divided by regions, each with its own culinary traditions and dialects.</a:t>
            </a:r>
          </a:p>
          <a:p>
            <a:pPr>
              <a:buNone/>
            </a:pP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3.7.1. SEAFOOD</a:t>
            </a:r>
            <a:r>
              <a:rPr lang="en-US" dirty="0" smtClean="0"/>
              <a:t> </a:t>
            </a:r>
            <a:r>
              <a:rPr lang="en-US" b="1" dirty="0" smtClean="0"/>
              <a:t>PAELLA</a:t>
            </a:r>
            <a:r>
              <a:rPr lang="ru-RU" dirty="0" smtClean="0"/>
              <a:t/>
            </a:r>
            <a:br>
              <a:rPr lang="ru-RU" dirty="0" smtClean="0"/>
            </a:br>
            <a:endParaRPr lang="ru-RU" dirty="0"/>
          </a:p>
        </p:txBody>
      </p:sp>
      <p:sp>
        <p:nvSpPr>
          <p:cNvPr id="3" name="Содержимое 2"/>
          <p:cNvSpPr>
            <a:spLocks noGrp="1"/>
          </p:cNvSpPr>
          <p:nvPr>
            <p:ph idx="1"/>
          </p:nvPr>
        </p:nvSpPr>
        <p:spPr>
          <a:xfrm>
            <a:off x="5008703" y="1992147"/>
            <a:ext cx="3678098" cy="3880773"/>
          </a:xfrm>
        </p:spPr>
        <p:txBody>
          <a:bodyPr>
            <a:normAutofit/>
          </a:bodyPr>
          <a:lstStyle/>
          <a:p>
            <a:pPr lvl="0">
              <a:buNone/>
            </a:pPr>
            <a:r>
              <a:rPr lang="en-US" dirty="0" smtClean="0"/>
              <a:t>30 gm. Bell pepper, </a:t>
            </a:r>
            <a:r>
              <a:rPr lang="en-US" i="1" dirty="0" smtClean="0"/>
              <a:t>julienne</a:t>
            </a:r>
            <a:endParaRPr lang="ru-RU" dirty="0" smtClean="0"/>
          </a:p>
          <a:p>
            <a:pPr lvl="0">
              <a:buNone/>
            </a:pPr>
            <a:r>
              <a:rPr lang="en-US" dirty="0" smtClean="0"/>
              <a:t>5 gm. Frozen green peas, </a:t>
            </a:r>
            <a:r>
              <a:rPr lang="en-US" i="1" dirty="0" smtClean="0"/>
              <a:t>blanched</a:t>
            </a:r>
            <a:endParaRPr lang="ru-RU" dirty="0" smtClean="0"/>
          </a:p>
          <a:p>
            <a:pPr lvl="0">
              <a:buNone/>
            </a:pPr>
            <a:r>
              <a:rPr lang="en-US" dirty="0" smtClean="0"/>
              <a:t>10 gm. Garlic, </a:t>
            </a:r>
            <a:r>
              <a:rPr lang="en-US" i="1" dirty="0" smtClean="0"/>
              <a:t>minced</a:t>
            </a:r>
            <a:endParaRPr lang="ru-RU" dirty="0" smtClean="0"/>
          </a:p>
          <a:p>
            <a:pPr lvl="0">
              <a:buNone/>
            </a:pPr>
            <a:r>
              <a:rPr lang="en-US" dirty="0" smtClean="0"/>
              <a:t>1 pc. lemon, </a:t>
            </a:r>
            <a:r>
              <a:rPr lang="en-US" i="1" dirty="0" smtClean="0"/>
              <a:t>wedged</a:t>
            </a:r>
            <a:endParaRPr lang="ru-RU" dirty="0" smtClean="0"/>
          </a:p>
          <a:p>
            <a:pPr lvl="0">
              <a:buNone/>
            </a:pPr>
            <a:r>
              <a:rPr lang="en-US" dirty="0" smtClean="0"/>
              <a:t>1 pc. hardboiled egg, </a:t>
            </a:r>
            <a:r>
              <a:rPr lang="en-US" i="1" dirty="0" smtClean="0"/>
              <a:t>wedged</a:t>
            </a:r>
            <a:endParaRPr lang="ru-RU" dirty="0" smtClean="0"/>
          </a:p>
          <a:p>
            <a:pPr lvl="0">
              <a:buNone/>
            </a:pPr>
            <a:r>
              <a:rPr lang="en-US" dirty="0" smtClean="0"/>
              <a:t>Chicken stock</a:t>
            </a:r>
            <a:endParaRPr lang="ru-RU" dirty="0" smtClean="0"/>
          </a:p>
          <a:p>
            <a:pPr lvl="0">
              <a:buNone/>
            </a:pPr>
            <a:r>
              <a:rPr lang="en-US" dirty="0" smtClean="0"/>
              <a:t>90 ml. olive oil</a:t>
            </a:r>
            <a:endParaRPr lang="ru-RU" dirty="0" smtClean="0"/>
          </a:p>
          <a:p>
            <a:pPr>
              <a:buNone/>
            </a:pPr>
            <a:endParaRPr lang="ru-RU" dirty="0"/>
          </a:p>
        </p:txBody>
      </p:sp>
      <p:sp>
        <p:nvSpPr>
          <p:cNvPr id="4" name="Содержимое 2"/>
          <p:cNvSpPr txBox="1">
            <a:spLocks/>
          </p:cNvSpPr>
          <p:nvPr/>
        </p:nvSpPr>
        <p:spPr>
          <a:xfrm>
            <a:off x="829734" y="1964073"/>
            <a:ext cx="3609919" cy="3880773"/>
          </a:xfrm>
          <a:prstGeom prst="rect">
            <a:avLst/>
          </a:prstGeom>
        </p:spPr>
        <p:txBody>
          <a:bodyPr vert="horz" lIns="91440" tIns="45720" rIns="91440" bIns="45720" rtlCol="0">
            <a:normAutofit fontScale="925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INGREDIENTS</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15 gm. Long grain rice,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washed, drained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6 </a:t>
            </a:r>
            <a:r>
              <a:rPr kumimoji="0" 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pcs</a:t>
            </a: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Prawns or shrimp,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washed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pc. crab,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cut into parts</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6 </a:t>
            </a:r>
            <a:r>
              <a:rPr kumimoji="0" 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pcs</a:t>
            </a: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Mussels,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soaked in water for 30 </a:t>
            </a:r>
            <a:r>
              <a:rPr kumimoji="0" lang="en-US" sz="1800" b="0" i="1"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mins</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90 gm. Chicken parts,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washed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60 gm. Chorizo,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sliced round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60 gm. Saffron</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60 gm. Tomato,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chopped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30 gm. White onion,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diced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3.7.2. SEAFOOD</a:t>
            </a:r>
            <a:r>
              <a:rPr lang="en-US" dirty="0" smtClean="0"/>
              <a:t> </a:t>
            </a:r>
            <a:r>
              <a:rPr lang="en-US" b="1" dirty="0" smtClean="0"/>
              <a:t>PAELLA</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en-US" b="1" dirty="0" smtClean="0"/>
              <a:t>METHODS</a:t>
            </a:r>
            <a:endParaRPr lang="ru-RU" dirty="0" smtClean="0"/>
          </a:p>
          <a:p>
            <a:pPr>
              <a:buNone/>
            </a:pPr>
            <a:r>
              <a:rPr lang="en-US" b="1" dirty="0" smtClean="0"/>
              <a:t> </a:t>
            </a:r>
            <a:endParaRPr lang="ru-RU" dirty="0" smtClean="0"/>
          </a:p>
          <a:p>
            <a:pPr lvl="0">
              <a:buNone/>
            </a:pPr>
            <a:r>
              <a:rPr lang="en-US" dirty="0" smtClean="0"/>
              <a:t>In a shallow pan, heat oil. Sauté garlic, onion until tender.</a:t>
            </a:r>
            <a:endParaRPr lang="ru-RU" dirty="0" smtClean="0"/>
          </a:p>
          <a:p>
            <a:pPr lvl="0">
              <a:buNone/>
            </a:pPr>
            <a:r>
              <a:rPr lang="en-US" dirty="0" smtClean="0"/>
              <a:t>Add chicken and cook until brown. Remove from the pan.</a:t>
            </a:r>
            <a:endParaRPr lang="ru-RU" dirty="0" smtClean="0"/>
          </a:p>
          <a:p>
            <a:pPr lvl="0">
              <a:buNone/>
            </a:pPr>
            <a:r>
              <a:rPr lang="en-US" dirty="0" smtClean="0"/>
              <a:t>With the same pan, sauté chorizo until cooked. Set aside. Followed by mussels, crab and prawns, cook on at a time. Remove from pan.</a:t>
            </a:r>
            <a:endParaRPr lang="ru-RU" dirty="0" smtClean="0"/>
          </a:p>
          <a:p>
            <a:pPr lvl="0">
              <a:buNone/>
            </a:pPr>
            <a:r>
              <a:rPr lang="en-US" dirty="0" smtClean="0"/>
              <a:t>With the same pan, sauté tomato and rice until develops aroma. Deglaze with chicken stock then add saffron. Stir well.</a:t>
            </a:r>
            <a:endParaRPr lang="ru-RU" dirty="0" smtClean="0"/>
          </a:p>
          <a:p>
            <a:pPr lvl="0">
              <a:buNone/>
            </a:pPr>
            <a:r>
              <a:rPr lang="en-US" dirty="0" smtClean="0"/>
              <a:t>Cover rice with enough chicken stock. Arrange meat and vegetable on top of the rice except the lemon and egg. Cover the pan.</a:t>
            </a:r>
            <a:endParaRPr lang="ru-RU" dirty="0" smtClean="0"/>
          </a:p>
          <a:p>
            <a:pPr lvl="0">
              <a:buNone/>
            </a:pPr>
            <a:r>
              <a:rPr lang="en-US" dirty="0" smtClean="0"/>
              <a:t>Cook paella over medium heat, add stock if necessary.</a:t>
            </a:r>
            <a:endParaRPr lang="ru-RU" dirty="0" smtClean="0"/>
          </a:p>
          <a:p>
            <a:pPr lvl="0">
              <a:buNone/>
            </a:pPr>
            <a:r>
              <a:rPr lang="en-US" dirty="0" smtClean="0"/>
              <a:t>Serve directly from the paella, garnish with lemon and hardboiled egg.</a:t>
            </a:r>
            <a:endParaRPr lang="ru-RU" dirty="0" smtClean="0"/>
          </a:p>
          <a:p>
            <a:pPr>
              <a:buNone/>
            </a:pP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3.2.1. Cooking </a:t>
            </a:r>
            <a:r>
              <a:rPr lang="en-ZW" dirty="0" smtClean="0"/>
              <a:t>Methods</a:t>
            </a:r>
            <a:br>
              <a:rPr lang="en-ZW" dirty="0" smtClean="0"/>
            </a:br>
            <a:endParaRPr lang="ru-RU" dirty="0"/>
          </a:p>
        </p:txBody>
      </p:sp>
      <p:sp>
        <p:nvSpPr>
          <p:cNvPr id="3" name="Содержимое 2"/>
          <p:cNvSpPr>
            <a:spLocks noGrp="1"/>
          </p:cNvSpPr>
          <p:nvPr>
            <p:ph idx="1"/>
          </p:nvPr>
        </p:nvSpPr>
        <p:spPr/>
        <p:txBody>
          <a:bodyPr>
            <a:normAutofit lnSpcReduction="10000"/>
          </a:bodyPr>
          <a:lstStyle/>
          <a:p>
            <a:r>
              <a:rPr lang="en-US" b="1" dirty="0" err="1" smtClean="0"/>
              <a:t>炒</a:t>
            </a:r>
            <a:r>
              <a:rPr lang="en-US" dirty="0" err="1" smtClean="0"/>
              <a:t>（chǎo</a:t>
            </a:r>
            <a:r>
              <a:rPr lang="en-US" dirty="0" smtClean="0"/>
              <a:t>)</a:t>
            </a:r>
          </a:p>
          <a:p>
            <a:pPr>
              <a:buNone/>
            </a:pPr>
            <a:r>
              <a:rPr lang="en-US" dirty="0" smtClean="0"/>
              <a:t>	Stir frying is the most common cooking method. First, the Chinese cut raw ingredients into small pieces, heat oil in a pot, then add their ingredients to the hot oil. Many Chinese chefs add spices, salt and MSG. Before plating the food, chefs add some starch to bind stir-fried pieces of food to the sauce in the pot.</a:t>
            </a:r>
          </a:p>
          <a:p>
            <a:r>
              <a:rPr lang="zh-CN" altLang="en-US" b="1" dirty="0" smtClean="0"/>
              <a:t>炝</a:t>
            </a:r>
            <a:r>
              <a:rPr lang="zh-CN" altLang="en-US" dirty="0" smtClean="0"/>
              <a:t>（</a:t>
            </a:r>
            <a:r>
              <a:rPr lang="en-ZW" dirty="0" err="1" smtClean="0"/>
              <a:t>qiàng</a:t>
            </a:r>
            <a:r>
              <a:rPr lang="en-ZW" dirty="0" smtClean="0"/>
              <a:t>)</a:t>
            </a:r>
          </a:p>
          <a:p>
            <a:pPr>
              <a:buNone/>
            </a:pPr>
            <a:r>
              <a:rPr lang="en-ZW" dirty="0" smtClean="0"/>
              <a:t>	This means cutting ingredients into slices, and pouring them into boiling water for a short time. For this method, chefs add spices after draining the water.</a:t>
            </a:r>
          </a:p>
          <a:p>
            <a:r>
              <a:rPr lang="en-US" b="1" dirty="0" smtClean="0"/>
              <a:t>煮</a:t>
            </a:r>
            <a:r>
              <a:rPr lang="en-US" dirty="0" smtClean="0"/>
              <a:t> (</a:t>
            </a:r>
            <a:r>
              <a:rPr lang="en-US" dirty="0" err="1" smtClean="0"/>
              <a:t>zhǔ</a:t>
            </a:r>
            <a:r>
              <a:rPr lang="en-US" dirty="0" smtClean="0"/>
              <a:t>)</a:t>
            </a:r>
          </a:p>
          <a:p>
            <a:pPr>
              <a:buNone/>
            </a:pPr>
            <a:r>
              <a:rPr lang="en-US" dirty="0" smtClean="0"/>
              <a:t>	This entails boiling food in a mixture of water and various spices.</a:t>
            </a:r>
          </a:p>
          <a:p>
            <a:pPr>
              <a:buNone/>
            </a:pPr>
            <a:endParaRPr lang="en-ZW" dirty="0" smtClean="0"/>
          </a:p>
          <a:p>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3.7.3. CROUQUETAS</a:t>
            </a:r>
            <a:r>
              <a:rPr lang="en-US" dirty="0" smtClean="0"/>
              <a:t> </a:t>
            </a:r>
            <a:r>
              <a:rPr lang="en-US" b="1" dirty="0" smtClean="0"/>
              <a:t>DE JAMON</a:t>
            </a:r>
            <a:endParaRPr lang="ru-RU" dirty="0"/>
          </a:p>
        </p:txBody>
      </p:sp>
      <p:sp>
        <p:nvSpPr>
          <p:cNvPr id="3" name="Содержимое 2"/>
          <p:cNvSpPr>
            <a:spLocks noGrp="1"/>
          </p:cNvSpPr>
          <p:nvPr>
            <p:ph idx="1"/>
          </p:nvPr>
        </p:nvSpPr>
        <p:spPr>
          <a:xfrm>
            <a:off x="4407124" y="2112462"/>
            <a:ext cx="3581845" cy="3880773"/>
          </a:xfrm>
        </p:spPr>
        <p:txBody>
          <a:bodyPr>
            <a:normAutofit/>
          </a:bodyPr>
          <a:lstStyle/>
          <a:p>
            <a:pPr>
              <a:buNone/>
            </a:pPr>
            <a:r>
              <a:rPr lang="en-US" b="1" dirty="0" smtClean="0"/>
              <a:t>For Breading:</a:t>
            </a:r>
            <a:endParaRPr lang="ru-RU" dirty="0" smtClean="0"/>
          </a:p>
          <a:p>
            <a:pPr>
              <a:buNone/>
            </a:pPr>
            <a:r>
              <a:rPr lang="en-US" b="1" dirty="0" smtClean="0"/>
              <a:t> </a:t>
            </a:r>
            <a:endParaRPr lang="ru-RU" dirty="0" smtClean="0"/>
          </a:p>
          <a:p>
            <a:pPr lvl="0">
              <a:buNone/>
            </a:pPr>
            <a:r>
              <a:rPr lang="en-US" dirty="0" smtClean="0"/>
              <a:t>Japanese breadcrumbs</a:t>
            </a:r>
            <a:endParaRPr lang="ru-RU" dirty="0" smtClean="0"/>
          </a:p>
          <a:p>
            <a:pPr lvl="0">
              <a:buNone/>
            </a:pPr>
            <a:r>
              <a:rPr lang="en-US" dirty="0" smtClean="0"/>
              <a:t>All purpose flour</a:t>
            </a:r>
            <a:endParaRPr lang="ru-RU" dirty="0" smtClean="0"/>
          </a:p>
          <a:p>
            <a:pPr lvl="0">
              <a:buNone/>
            </a:pPr>
            <a:r>
              <a:rPr lang="en-US" dirty="0" smtClean="0"/>
              <a:t>Egg, </a:t>
            </a:r>
            <a:r>
              <a:rPr lang="en-US" i="1" dirty="0" smtClean="0"/>
              <a:t>slightly beaten</a:t>
            </a:r>
            <a:endParaRPr lang="ru-RU" dirty="0" smtClean="0"/>
          </a:p>
          <a:p>
            <a:pPr>
              <a:buNone/>
            </a:pPr>
            <a:r>
              <a:rPr lang="en-US" dirty="0" smtClean="0"/>
              <a:t> </a:t>
            </a:r>
            <a:endParaRPr lang="ru-RU" dirty="0" smtClean="0"/>
          </a:p>
          <a:p>
            <a:pPr>
              <a:buNone/>
            </a:pPr>
            <a:endParaRPr lang="ru-RU" dirty="0"/>
          </a:p>
        </p:txBody>
      </p:sp>
      <p:sp>
        <p:nvSpPr>
          <p:cNvPr id="4" name="Содержимое 2"/>
          <p:cNvSpPr txBox="1">
            <a:spLocks/>
          </p:cNvSpPr>
          <p:nvPr/>
        </p:nvSpPr>
        <p:spPr>
          <a:xfrm>
            <a:off x="757545" y="1952042"/>
            <a:ext cx="3581845" cy="3880773"/>
          </a:xfrm>
          <a:prstGeom prst="rect">
            <a:avLst/>
          </a:prstGeom>
        </p:spPr>
        <p:txBody>
          <a:bodyPr vert="horz" lIns="91440" tIns="45720" rIns="91440" bIns="45720" rtlCol="0">
            <a:normAutofit fontScale="925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INGREDIENTS</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120 gm. </a:t>
            </a:r>
            <a:r>
              <a:rPr kumimoji="0" 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Jamon</a:t>
            </a: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small </a:t>
            </a:r>
            <a:r>
              <a:rPr kumimoji="0" lang="en-US" sz="1800" b="0" i="1"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ldiced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½ cup chicken stock</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7 T. canola oil</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¾ all purpose flour,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sifted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½ cup evaporated milk</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Dash of nutmeg</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30 gm. Bell pepper, </a:t>
            </a:r>
            <a:r>
              <a:rPr kumimoji="0" lang="en-US" sz="18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diced</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Salt &amp; pepper</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Tomato salsa</a:t>
            </a:r>
            <a:endParaRPr kumimoji="0" lang="ru-RU"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CROUQUETAS</a:t>
            </a:r>
            <a:r>
              <a:rPr lang="en-US" dirty="0" smtClean="0"/>
              <a:t> </a:t>
            </a:r>
            <a:r>
              <a:rPr lang="en-US" b="1" dirty="0" smtClean="0"/>
              <a:t>DE JAMON</a:t>
            </a:r>
            <a:endParaRPr lang="ru-RU" dirty="0"/>
          </a:p>
        </p:txBody>
      </p:sp>
      <p:sp>
        <p:nvSpPr>
          <p:cNvPr id="3" name="Содержимое 2"/>
          <p:cNvSpPr>
            <a:spLocks noGrp="1"/>
          </p:cNvSpPr>
          <p:nvPr>
            <p:ph idx="1"/>
          </p:nvPr>
        </p:nvSpPr>
        <p:spPr>
          <a:xfrm>
            <a:off x="677334" y="1888958"/>
            <a:ext cx="8596668" cy="4523873"/>
          </a:xfrm>
        </p:spPr>
        <p:txBody>
          <a:bodyPr>
            <a:normAutofit fontScale="77500" lnSpcReduction="20000"/>
          </a:bodyPr>
          <a:lstStyle/>
          <a:p>
            <a:pPr>
              <a:buNone/>
            </a:pPr>
            <a:r>
              <a:rPr lang="en-US" b="1" dirty="0" smtClean="0"/>
              <a:t>METHODS</a:t>
            </a:r>
            <a:endParaRPr lang="ru-RU" dirty="0" smtClean="0"/>
          </a:p>
          <a:p>
            <a:pPr>
              <a:buNone/>
            </a:pPr>
            <a:r>
              <a:rPr lang="en-US" b="1" dirty="0" smtClean="0"/>
              <a:t>(</a:t>
            </a:r>
            <a:r>
              <a:rPr lang="en-US" dirty="0" smtClean="0"/>
              <a:t>For the Filling)</a:t>
            </a:r>
            <a:endParaRPr lang="ru-RU" dirty="0" smtClean="0"/>
          </a:p>
          <a:p>
            <a:pPr lvl="0">
              <a:buNone/>
            </a:pPr>
            <a:r>
              <a:rPr lang="en-US" dirty="0" smtClean="0"/>
              <a:t>Heat canola oil in a sauce pan on medium heat.</a:t>
            </a:r>
            <a:endParaRPr lang="ru-RU" dirty="0" smtClean="0"/>
          </a:p>
          <a:p>
            <a:pPr lvl="0">
              <a:buNone/>
            </a:pPr>
            <a:r>
              <a:rPr lang="en-US" dirty="0" smtClean="0"/>
              <a:t>Add the flour and cook for 3 minutes, stir while cooking.</a:t>
            </a:r>
            <a:endParaRPr lang="ru-RU" dirty="0" smtClean="0"/>
          </a:p>
          <a:p>
            <a:pPr lvl="0">
              <a:buNone/>
            </a:pPr>
            <a:r>
              <a:rPr lang="en-US" dirty="0" smtClean="0"/>
              <a:t>Gradually add the milk and the chicken stock, nutmeg, salt &amp; pepper to taste. Cook over medium heat. Stirring constantly, until the sauce is thickened and smooth.</a:t>
            </a:r>
            <a:endParaRPr lang="ru-RU" dirty="0" smtClean="0"/>
          </a:p>
          <a:p>
            <a:pPr lvl="0">
              <a:buNone/>
            </a:pPr>
            <a:r>
              <a:rPr lang="en-US" dirty="0" smtClean="0"/>
              <a:t>Add the </a:t>
            </a:r>
            <a:r>
              <a:rPr lang="en-US" dirty="0" err="1" smtClean="0"/>
              <a:t>jamon</a:t>
            </a:r>
            <a:r>
              <a:rPr lang="en-US" dirty="0" smtClean="0"/>
              <a:t> and bell pepper and continue to cook for 10-15 </a:t>
            </a:r>
            <a:r>
              <a:rPr lang="en-US" dirty="0" err="1" smtClean="0"/>
              <a:t>mins</a:t>
            </a:r>
            <a:r>
              <a:rPr lang="en-US" dirty="0" smtClean="0"/>
              <a:t> on low heat, stirring often to prevent from burning. Cook until reach the boiling point.</a:t>
            </a:r>
            <a:endParaRPr lang="ru-RU" dirty="0" smtClean="0"/>
          </a:p>
          <a:p>
            <a:pPr lvl="0">
              <a:buNone/>
            </a:pPr>
            <a:r>
              <a:rPr lang="en-US" dirty="0" smtClean="0"/>
              <a:t>Remove from heat. Adjust the taste if necessary.</a:t>
            </a:r>
            <a:endParaRPr lang="ru-RU" dirty="0" smtClean="0"/>
          </a:p>
          <a:p>
            <a:pPr lvl="0">
              <a:buNone/>
            </a:pPr>
            <a:r>
              <a:rPr lang="en-US" dirty="0" smtClean="0"/>
              <a:t>Allow to cool then cover and refrigerate at least 2 hours or overnight.</a:t>
            </a:r>
            <a:endParaRPr lang="ru-RU" dirty="0" smtClean="0"/>
          </a:p>
          <a:p>
            <a:pPr>
              <a:buNone/>
            </a:pPr>
            <a:r>
              <a:rPr lang="en-US" b="1" dirty="0" smtClean="0"/>
              <a:t>(To Assemble)</a:t>
            </a:r>
            <a:endParaRPr lang="ru-RU" b="1" dirty="0" smtClean="0"/>
          </a:p>
          <a:p>
            <a:pPr lvl="0">
              <a:buNone/>
            </a:pPr>
            <a:r>
              <a:rPr lang="en-US" dirty="0" smtClean="0"/>
              <a:t>From the </a:t>
            </a:r>
            <a:r>
              <a:rPr lang="en-US" dirty="0" err="1" smtClean="0"/>
              <a:t>croquetas</a:t>
            </a:r>
            <a:r>
              <a:rPr lang="en-US" dirty="0" smtClean="0"/>
              <a:t> into log shape then coat with flour, then in beaten egg and lastly with bread crumbs.</a:t>
            </a:r>
            <a:endParaRPr lang="ru-RU" dirty="0" smtClean="0"/>
          </a:p>
          <a:p>
            <a:pPr lvl="0">
              <a:buNone/>
            </a:pPr>
            <a:r>
              <a:rPr lang="en-US" dirty="0" err="1" smtClean="0"/>
              <a:t>Depp</a:t>
            </a:r>
            <a:r>
              <a:rPr lang="en-US" dirty="0" smtClean="0"/>
              <a:t> fry the </a:t>
            </a:r>
            <a:r>
              <a:rPr lang="en-US" dirty="0" err="1" smtClean="0"/>
              <a:t>croquetas</a:t>
            </a:r>
            <a:r>
              <a:rPr lang="en-US" dirty="0" smtClean="0"/>
              <a:t> until golden brown. Drain in paper towel.</a:t>
            </a:r>
            <a:endParaRPr lang="ru-RU" dirty="0" smtClean="0"/>
          </a:p>
          <a:p>
            <a:pPr lvl="0">
              <a:buNone/>
            </a:pPr>
            <a:r>
              <a:rPr lang="en-US" dirty="0" smtClean="0"/>
              <a:t>Serve </a:t>
            </a:r>
            <a:r>
              <a:rPr lang="en-US" dirty="0" err="1" smtClean="0"/>
              <a:t>croquetas</a:t>
            </a:r>
            <a:r>
              <a:rPr lang="en-US" dirty="0" smtClean="0"/>
              <a:t> in appetizer plate and tomato salsa on the side.</a:t>
            </a:r>
            <a:endParaRPr lang="ru-RU" dirty="0" smtClean="0"/>
          </a:p>
          <a:p>
            <a:pPr>
              <a:buNone/>
            </a:pPr>
            <a:r>
              <a:rPr lang="en-US" dirty="0" smtClean="0"/>
              <a:t> </a:t>
            </a:r>
            <a:endParaRPr lang="ru-RU" dirty="0" smtClean="0"/>
          </a:p>
          <a:p>
            <a:pPr>
              <a:buNone/>
            </a:pPr>
            <a:endParaRPr lang="ru-R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3.7.4. PASTEIS</a:t>
            </a:r>
            <a:r>
              <a:rPr lang="en-US" dirty="0" smtClean="0"/>
              <a:t> </a:t>
            </a:r>
            <a:r>
              <a:rPr lang="en-US" b="1" dirty="0" smtClean="0"/>
              <a:t>DE NATA</a:t>
            </a: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a:xfrm>
            <a:off x="677334" y="2160589"/>
            <a:ext cx="3545750" cy="3880773"/>
          </a:xfrm>
        </p:spPr>
        <p:txBody>
          <a:bodyPr/>
          <a:lstStyle/>
          <a:p>
            <a:pPr>
              <a:buNone/>
            </a:pPr>
            <a:r>
              <a:rPr lang="en-US" b="1" dirty="0" smtClean="0"/>
              <a:t>INGREDIENTS</a:t>
            </a:r>
            <a:endParaRPr lang="ru-RU" dirty="0" smtClean="0"/>
          </a:p>
          <a:p>
            <a:pPr>
              <a:buNone/>
            </a:pPr>
            <a:r>
              <a:rPr lang="en-US" b="1" dirty="0" smtClean="0"/>
              <a:t> </a:t>
            </a:r>
            <a:endParaRPr lang="ru-RU" dirty="0" smtClean="0"/>
          </a:p>
          <a:p>
            <a:pPr lvl="0">
              <a:buNone/>
            </a:pPr>
            <a:r>
              <a:rPr lang="en-US" b="1" dirty="0" smtClean="0"/>
              <a:t> </a:t>
            </a:r>
            <a:r>
              <a:rPr lang="en-US" dirty="0" smtClean="0"/>
              <a:t>1 cup all purpose cream</a:t>
            </a:r>
            <a:endParaRPr lang="ru-RU" dirty="0" smtClean="0"/>
          </a:p>
          <a:p>
            <a:pPr lvl="0">
              <a:buNone/>
            </a:pPr>
            <a:r>
              <a:rPr lang="en-US" dirty="0" smtClean="0"/>
              <a:t>2 T. confectioner’s sugar combined with</a:t>
            </a:r>
            <a:endParaRPr lang="ru-RU" dirty="0" smtClean="0"/>
          </a:p>
          <a:p>
            <a:pPr>
              <a:buNone/>
            </a:pPr>
            <a:r>
              <a:rPr lang="en-US" dirty="0" smtClean="0"/>
              <a:t>¼ T. ground cinnamon </a:t>
            </a:r>
            <a:endParaRPr lang="ru-RU" dirty="0" smtClean="0"/>
          </a:p>
          <a:p>
            <a:pPr>
              <a:buNone/>
            </a:pPr>
            <a:r>
              <a:rPr lang="en-US" b="1" dirty="0" smtClean="0"/>
              <a:t> </a:t>
            </a:r>
            <a:endParaRPr lang="ru-RU" dirty="0" smtClean="0"/>
          </a:p>
          <a:p>
            <a:pPr>
              <a:buNone/>
            </a:pPr>
            <a:r>
              <a:rPr lang="en-US" b="1" dirty="0" smtClean="0"/>
              <a:t>(</a:t>
            </a:r>
            <a:r>
              <a:rPr lang="en-US" dirty="0" smtClean="0"/>
              <a:t>For the Custard)</a:t>
            </a:r>
            <a:endParaRPr lang="ru-RU" dirty="0" smtClean="0"/>
          </a:p>
          <a:p>
            <a:pPr lvl="0">
              <a:buNone/>
            </a:pPr>
            <a:r>
              <a:rPr lang="en-US" dirty="0" smtClean="0"/>
              <a:t>5 </a:t>
            </a:r>
            <a:r>
              <a:rPr lang="en-US" dirty="0" err="1" smtClean="0"/>
              <a:t>pcs</a:t>
            </a:r>
            <a:r>
              <a:rPr lang="en-US" dirty="0" smtClean="0"/>
              <a:t>. Egg yolk</a:t>
            </a:r>
            <a:endParaRPr lang="ru-RU" dirty="0" smtClean="0"/>
          </a:p>
          <a:p>
            <a:pPr lvl="0">
              <a:buNone/>
            </a:pPr>
            <a:r>
              <a:rPr lang="en-US" dirty="0" smtClean="0"/>
              <a:t>125 gm. Sugar</a:t>
            </a:r>
            <a:endParaRPr lang="ru-RU" dirty="0" smtClean="0"/>
          </a:p>
          <a:p>
            <a:pPr>
              <a:buNone/>
            </a:pPr>
            <a:endParaRPr lang="ru-RU" dirty="0"/>
          </a:p>
        </p:txBody>
      </p:sp>
      <p:sp>
        <p:nvSpPr>
          <p:cNvPr id="4" name="Содержимое 2"/>
          <p:cNvSpPr txBox="1">
            <a:spLocks/>
          </p:cNvSpPr>
          <p:nvPr/>
        </p:nvSpPr>
        <p:spPr>
          <a:xfrm>
            <a:off x="3801534" y="2144546"/>
            <a:ext cx="6822350" cy="3880773"/>
          </a:xfrm>
          <a:prstGeom prst="rect">
            <a:avLst/>
          </a:prstGeom>
        </p:spPr>
        <p:txBody>
          <a:bodyPr vert="horz" lIns="91440" tIns="45720" rIns="91440" bIns="45720" rtlCol="0">
            <a:normAutofit fontScale="85000" lnSpcReduction="10000"/>
          </a:bodyPr>
          <a:lstStyle/>
          <a:p>
            <a:r>
              <a:rPr lang="en-US" b="1" dirty="0" smtClean="0"/>
              <a:t>METHODS</a:t>
            </a:r>
            <a:endParaRPr lang="ru-RU" dirty="0" smtClean="0"/>
          </a:p>
          <a:p>
            <a:r>
              <a:rPr lang="en-US" b="1" dirty="0" smtClean="0"/>
              <a:t> </a:t>
            </a:r>
            <a:endParaRPr lang="ru-RU" dirty="0" smtClean="0"/>
          </a:p>
          <a:p>
            <a:pPr lvl="0"/>
            <a:r>
              <a:rPr lang="en-US" dirty="0" smtClean="0"/>
              <a:t>Using double boiler, simmer water and beat the yolks with a whisk until they are well combined.</a:t>
            </a:r>
          </a:p>
          <a:p>
            <a:pPr lvl="0"/>
            <a:endParaRPr lang="ru-RU" dirty="0" smtClean="0"/>
          </a:p>
          <a:p>
            <a:pPr lvl="0"/>
            <a:r>
              <a:rPr lang="en-US" dirty="0" smtClean="0"/>
              <a:t>Gradually add sugar, cream and salt. Stirring constantly with a wooden spoon, cook over low heat until the mixture thickens enough to coat the spoon lightly. Strain the custard through a fine sieve and cool to room temperature, stirring it now and then to prevent a crust forming on its surface.</a:t>
            </a:r>
          </a:p>
          <a:p>
            <a:pPr lvl="0"/>
            <a:endParaRPr lang="ru-RU" dirty="0" smtClean="0"/>
          </a:p>
          <a:p>
            <a:pPr lvl="0"/>
            <a:r>
              <a:rPr lang="en-US" dirty="0" smtClean="0"/>
              <a:t>Spoon the custard mixture in prepared tarts then bake in pre-heated oven for 10-15 </a:t>
            </a:r>
            <a:r>
              <a:rPr lang="en-US" dirty="0" err="1" smtClean="0"/>
              <a:t>mins</a:t>
            </a:r>
            <a:r>
              <a:rPr lang="en-US" dirty="0" smtClean="0"/>
              <a:t> or until the tops are light gold color.</a:t>
            </a:r>
          </a:p>
          <a:p>
            <a:pPr lvl="0"/>
            <a:endParaRPr lang="ru-RU" dirty="0" smtClean="0"/>
          </a:p>
          <a:p>
            <a:pPr lvl="0"/>
            <a:r>
              <a:rPr lang="en-US" dirty="0" smtClean="0"/>
              <a:t>Cool the tarts before removing from the tart thins.</a:t>
            </a:r>
          </a:p>
          <a:p>
            <a:pPr lvl="0"/>
            <a:endParaRPr lang="ru-RU" dirty="0" smtClean="0"/>
          </a:p>
          <a:p>
            <a:pPr lvl="0"/>
            <a:r>
              <a:rPr lang="en-US" dirty="0" smtClean="0"/>
              <a:t>Sprinkle the custard tarts with the confectioner’s sugar before serving.</a:t>
            </a:r>
            <a:endParaRPr lang="ru-RU" dirty="0" smtClean="0"/>
          </a:p>
          <a:p>
            <a:r>
              <a:rPr lang="en-US" b="1" dirty="0" smtClean="0"/>
              <a:t> </a:t>
            </a:r>
            <a:endParaRPr lang="ru-RU" dirty="0" smtClean="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3.7.5. TART </a:t>
            </a:r>
            <a:r>
              <a:rPr lang="en-US" b="1" dirty="0" smtClean="0"/>
              <a:t>SHELL</a:t>
            </a: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a:xfrm>
            <a:off x="677334" y="2160589"/>
            <a:ext cx="3365277" cy="3880773"/>
          </a:xfrm>
        </p:spPr>
        <p:txBody>
          <a:bodyPr/>
          <a:lstStyle/>
          <a:p>
            <a:pPr>
              <a:buNone/>
            </a:pPr>
            <a:r>
              <a:rPr lang="en-US" b="1" dirty="0" smtClean="0"/>
              <a:t>INGREDIENTS</a:t>
            </a:r>
            <a:endParaRPr lang="ru-RU" dirty="0" smtClean="0"/>
          </a:p>
          <a:p>
            <a:pPr>
              <a:buNone/>
            </a:pPr>
            <a:r>
              <a:rPr lang="en-US" b="1" dirty="0" smtClean="0"/>
              <a:t> </a:t>
            </a:r>
            <a:endParaRPr lang="ru-RU" dirty="0" smtClean="0"/>
          </a:p>
          <a:p>
            <a:pPr lvl="0">
              <a:buNone/>
            </a:pPr>
            <a:r>
              <a:rPr lang="en-US" dirty="0" smtClean="0"/>
              <a:t>125 gm. Butter</a:t>
            </a:r>
            <a:endParaRPr lang="ru-RU" dirty="0" smtClean="0"/>
          </a:p>
          <a:p>
            <a:pPr lvl="0">
              <a:buNone/>
            </a:pPr>
            <a:r>
              <a:rPr lang="en-US" dirty="0" smtClean="0"/>
              <a:t>45 gm. Sugar</a:t>
            </a:r>
            <a:endParaRPr lang="ru-RU" dirty="0" smtClean="0"/>
          </a:p>
          <a:p>
            <a:pPr lvl="0">
              <a:buNone/>
            </a:pPr>
            <a:r>
              <a:rPr lang="en-US" dirty="0" smtClean="0"/>
              <a:t>35 gm. Egg</a:t>
            </a:r>
            <a:endParaRPr lang="ru-RU" dirty="0" smtClean="0"/>
          </a:p>
          <a:p>
            <a:pPr lvl="0">
              <a:buNone/>
            </a:pPr>
            <a:r>
              <a:rPr lang="en-US" dirty="0" smtClean="0"/>
              <a:t>187 gm. All purpose flour, </a:t>
            </a:r>
            <a:r>
              <a:rPr lang="en-US" i="1" dirty="0" smtClean="0"/>
              <a:t>sifted</a:t>
            </a:r>
            <a:endParaRPr lang="ru-RU" dirty="0" smtClean="0"/>
          </a:p>
          <a:p>
            <a:pPr lvl="0">
              <a:buNone/>
            </a:pPr>
            <a:r>
              <a:rPr lang="en-US" dirty="0" smtClean="0"/>
              <a:t>Pinch of salt</a:t>
            </a:r>
            <a:endParaRPr lang="ru-RU" dirty="0" smtClean="0"/>
          </a:p>
          <a:p>
            <a:pPr>
              <a:buNone/>
            </a:pPr>
            <a:endParaRPr lang="ru-RU" dirty="0"/>
          </a:p>
        </p:txBody>
      </p:sp>
      <p:sp>
        <p:nvSpPr>
          <p:cNvPr id="4" name="Содержимое 2"/>
          <p:cNvSpPr txBox="1">
            <a:spLocks/>
          </p:cNvSpPr>
          <p:nvPr/>
        </p:nvSpPr>
        <p:spPr>
          <a:xfrm>
            <a:off x="3681217" y="2048294"/>
            <a:ext cx="6052329" cy="3880773"/>
          </a:xfrm>
          <a:prstGeom prst="rect">
            <a:avLst/>
          </a:prstGeom>
        </p:spPr>
        <p:txBody>
          <a:bodyPr vert="horz" lIns="91440" tIns="45720" rIns="91440" bIns="45720" rtlCol="0">
            <a:normAutofit fontScale="92500" lnSpcReduction="20000"/>
          </a:bodyPr>
          <a:lstStyle/>
          <a:p>
            <a:r>
              <a:rPr lang="en-US" b="1" dirty="0" smtClean="0"/>
              <a:t>METHODS:</a:t>
            </a:r>
            <a:endParaRPr lang="ru-RU" dirty="0" smtClean="0"/>
          </a:p>
          <a:p>
            <a:pPr lvl="0"/>
            <a:r>
              <a:rPr lang="en-US" dirty="0" smtClean="0"/>
              <a:t>In a bowl, combine butter, sugar and salt, incorporating using your hand until it evenly blended.</a:t>
            </a:r>
          </a:p>
          <a:p>
            <a:pPr lvl="0"/>
            <a:endParaRPr lang="ru-RU" dirty="0" smtClean="0"/>
          </a:p>
          <a:p>
            <a:pPr lvl="0"/>
            <a:r>
              <a:rPr lang="en-US" dirty="0" smtClean="0"/>
              <a:t>Add the egg and knead until it absorbed.</a:t>
            </a:r>
          </a:p>
          <a:p>
            <a:pPr lvl="0"/>
            <a:endParaRPr lang="ru-RU" dirty="0" smtClean="0"/>
          </a:p>
          <a:p>
            <a:pPr lvl="0"/>
            <a:r>
              <a:rPr lang="en-US" dirty="0" smtClean="0"/>
              <a:t>Add the flour and knead just until absorbed.</a:t>
            </a:r>
          </a:p>
          <a:p>
            <a:pPr lvl="0"/>
            <a:endParaRPr lang="ru-RU" dirty="0" smtClean="0"/>
          </a:p>
          <a:p>
            <a:pPr lvl="0"/>
            <a:r>
              <a:rPr lang="en-US" dirty="0" smtClean="0"/>
              <a:t>Form the dough into ball and wrap with cling wrap then chill for 30 </a:t>
            </a:r>
            <a:r>
              <a:rPr lang="en-US" dirty="0" err="1" smtClean="0"/>
              <a:t>mins</a:t>
            </a:r>
            <a:r>
              <a:rPr lang="en-US" dirty="0" smtClean="0"/>
              <a:t> in a refrigerator.</a:t>
            </a:r>
          </a:p>
          <a:p>
            <a:pPr lvl="0"/>
            <a:endParaRPr lang="ru-RU" dirty="0" smtClean="0"/>
          </a:p>
          <a:p>
            <a:pPr lvl="0"/>
            <a:r>
              <a:rPr lang="en-US" dirty="0" smtClean="0"/>
              <a:t>On a lightly floured surface, roll the pastry into a rectangle. With a cookie cutter or the rim of the glass, cut the dough into rounds.</a:t>
            </a:r>
          </a:p>
          <a:p>
            <a:pPr lvl="0"/>
            <a:endParaRPr lang="ru-RU" dirty="0" smtClean="0"/>
          </a:p>
          <a:p>
            <a:pPr lvl="0"/>
            <a:r>
              <a:rPr lang="en-US" dirty="0" smtClean="0"/>
              <a:t>One at a time, gently press the round into tart thins then set aside.</a:t>
            </a:r>
            <a:endParaRPr lang="ru-RU" dirty="0" smtClean="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3.8. Future </a:t>
            </a:r>
            <a:r>
              <a:rPr lang="en-US" dirty="0" smtClean="0"/>
              <a:t>of International Cuisine</a:t>
            </a:r>
            <a:endParaRPr lang="ru-RU" dirty="0"/>
          </a:p>
        </p:txBody>
      </p:sp>
      <p:sp>
        <p:nvSpPr>
          <p:cNvPr id="3" name="Содержимое 2"/>
          <p:cNvSpPr>
            <a:spLocks noGrp="1"/>
          </p:cNvSpPr>
          <p:nvPr>
            <p:ph idx="1"/>
          </p:nvPr>
        </p:nvSpPr>
        <p:spPr>
          <a:xfrm>
            <a:off x="677334" y="1804737"/>
            <a:ext cx="9429192" cy="4236625"/>
          </a:xfrm>
        </p:spPr>
        <p:txBody>
          <a:bodyPr>
            <a:normAutofit/>
          </a:bodyPr>
          <a:lstStyle/>
          <a:p>
            <a:pPr>
              <a:buNone/>
            </a:pPr>
            <a:r>
              <a:rPr lang="en-US" dirty="0" smtClean="0"/>
              <a:t>What’s impressive is that we’ve only begun to touch on the amazing variety of cuisines that exist in the world. So think of how much more there is to explore. Don’t end your culinary journey here, keep seeking out and learning all you can. </a:t>
            </a:r>
          </a:p>
          <a:p>
            <a:pPr>
              <a:buNone/>
            </a:pPr>
            <a:r>
              <a:rPr lang="en-US" dirty="0" smtClean="0"/>
              <a:t>The most important part of this journey is to taste the amazingly diverse foods of the world. Don’t be afraid just because something looks strange or even smells strange. You’ll never know if you like it unless you actually taste it. Remember that to some cultures it can be seen as rude to not at least try the food that someone offers to you. </a:t>
            </a:r>
          </a:p>
          <a:p>
            <a:pPr>
              <a:buNone/>
            </a:pPr>
            <a:r>
              <a:rPr lang="en-US" dirty="0" smtClean="0"/>
              <a:t>Respect the people who prepared the food and respect the food itself. Just because you don’t like something doesn’t mean that the people who do like it are weird. Every person has different tastes and preferences that are shaped by time, experience and culture. </a:t>
            </a:r>
          </a:p>
          <a:p>
            <a:pPr>
              <a:buNone/>
            </a:pPr>
            <a:r>
              <a:rPr lang="en-US" dirty="0" smtClean="0"/>
              <a:t>You never know, you may like something in the future that you don’t like now. So be open-minded about the world’s foods and the people who make them. </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Cooking Methods</a:t>
            </a:r>
            <a:endParaRPr lang="ru-RU" dirty="0"/>
          </a:p>
        </p:txBody>
      </p:sp>
      <p:sp>
        <p:nvSpPr>
          <p:cNvPr id="3" name="Содержимое 2"/>
          <p:cNvSpPr>
            <a:spLocks noGrp="1"/>
          </p:cNvSpPr>
          <p:nvPr>
            <p:ph idx="1"/>
          </p:nvPr>
        </p:nvSpPr>
        <p:spPr/>
        <p:txBody>
          <a:bodyPr>
            <a:normAutofit fontScale="92500" lnSpcReduction="20000"/>
          </a:bodyPr>
          <a:lstStyle/>
          <a:p>
            <a:r>
              <a:rPr lang="en-US" b="1" dirty="0" err="1" smtClean="0"/>
              <a:t>煎</a:t>
            </a:r>
            <a:r>
              <a:rPr lang="en-US" dirty="0" err="1" smtClean="0"/>
              <a:t>（jiān</a:t>
            </a:r>
            <a:r>
              <a:rPr lang="en-US" dirty="0" smtClean="0"/>
              <a:t>)</a:t>
            </a:r>
          </a:p>
          <a:p>
            <a:pPr>
              <a:buNone/>
            </a:pPr>
            <a:r>
              <a:rPr lang="en-US" dirty="0" smtClean="0"/>
              <a:t>	This means putting food on the bottom of a pot with a little oil and heating the food to golden-brown. </a:t>
            </a:r>
          </a:p>
          <a:p>
            <a:pPr>
              <a:buNone/>
            </a:pPr>
            <a:endParaRPr lang="en-US" dirty="0" smtClean="0"/>
          </a:p>
          <a:p>
            <a:r>
              <a:rPr lang="en-US" b="1" dirty="0" err="1" smtClean="0"/>
              <a:t>炸</a:t>
            </a:r>
            <a:r>
              <a:rPr lang="en-US" dirty="0" err="1" smtClean="0"/>
              <a:t>（zhá</a:t>
            </a:r>
            <a:r>
              <a:rPr lang="en-US" dirty="0" smtClean="0"/>
              <a:t>)</a:t>
            </a:r>
          </a:p>
          <a:p>
            <a:pPr>
              <a:buNone/>
            </a:pPr>
            <a:r>
              <a:rPr lang="en-US" dirty="0" smtClean="0"/>
              <a:t>	This is frequently used in Chinese cuisine. Half a pot of oil is heated to a very high temperature and food is cooked in the hot oil. In most cases, spices have been added to the food before frying.</a:t>
            </a:r>
          </a:p>
          <a:p>
            <a:pPr>
              <a:buNone/>
            </a:pPr>
            <a:r>
              <a:rPr lang="en-US" dirty="0" smtClean="0"/>
              <a:t> </a:t>
            </a:r>
          </a:p>
          <a:p>
            <a:r>
              <a:rPr lang="en-US" b="1" dirty="0" smtClean="0"/>
              <a:t>涮</a:t>
            </a:r>
            <a:r>
              <a:rPr lang="en-US" dirty="0" smtClean="0"/>
              <a:t> (</a:t>
            </a:r>
            <a:r>
              <a:rPr lang="en-US" dirty="0" err="1" smtClean="0"/>
              <a:t>shuàn</a:t>
            </a:r>
            <a:r>
              <a:rPr lang="en-US" dirty="0" smtClean="0"/>
              <a:t>)</a:t>
            </a:r>
          </a:p>
          <a:p>
            <a:pPr>
              <a:buNone/>
            </a:pPr>
            <a:r>
              <a:rPr lang="en-US" dirty="0" smtClean="0"/>
              <a:t>	It means cutting food into thin slices, briefly boiling water and dipping the food into the sauce to eat. The popular hot pot dish is typical combined with the cooking skills of </a:t>
            </a:r>
            <a:r>
              <a:rPr lang="en-US" dirty="0" err="1" smtClean="0"/>
              <a:t>涮（shuàn</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3.2.2. </a:t>
            </a:r>
            <a:r>
              <a:rPr lang="en-US" dirty="0" smtClean="0"/>
              <a:t>Modern "Eight </a:t>
            </a:r>
            <a:r>
              <a:rPr lang="en-US" b="1" dirty="0" smtClean="0"/>
              <a:t>Cuisines</a:t>
            </a:r>
            <a:r>
              <a:rPr lang="en-US" dirty="0" smtClean="0"/>
              <a:t>" of </a:t>
            </a:r>
            <a:r>
              <a:rPr lang="en-US" b="1" dirty="0" smtClean="0"/>
              <a:t>China</a:t>
            </a:r>
            <a:endParaRPr lang="ru-RU" dirty="0"/>
          </a:p>
        </p:txBody>
      </p:sp>
      <p:sp>
        <p:nvSpPr>
          <p:cNvPr id="3" name="Содержимое 2"/>
          <p:cNvSpPr>
            <a:spLocks noGrp="1"/>
          </p:cNvSpPr>
          <p:nvPr>
            <p:ph idx="1"/>
          </p:nvPr>
        </p:nvSpPr>
        <p:spPr/>
        <p:txBody>
          <a:bodyPr>
            <a:normAutofit/>
          </a:bodyPr>
          <a:lstStyle/>
          <a:p>
            <a:pPr>
              <a:buFont typeface="Wingdings" pitchFamily="2" charset="2"/>
              <a:buChar char="Ø"/>
            </a:pPr>
            <a:r>
              <a:rPr lang="en-US" dirty="0" smtClean="0">
                <a:latin typeface="Times New Roman" pitchFamily="18" charset="0"/>
                <a:cs typeface="Times New Roman" pitchFamily="18" charset="0"/>
              </a:rPr>
              <a:t>Anhui</a:t>
            </a:r>
          </a:p>
          <a:p>
            <a:pPr>
              <a:buFont typeface="Wingdings" pitchFamily="2" charset="2"/>
              <a:buChar char="Ø"/>
            </a:pPr>
            <a:r>
              <a:rPr lang="en-US" dirty="0" smtClean="0">
                <a:latin typeface="Times New Roman" pitchFamily="18" charset="0"/>
                <a:cs typeface="Times New Roman" pitchFamily="18" charset="0"/>
              </a:rPr>
              <a:t>Cantonese</a:t>
            </a:r>
          </a:p>
          <a:p>
            <a:pPr>
              <a:buFont typeface="Wingdings" pitchFamily="2" charset="2"/>
              <a:buChar char="Ø"/>
            </a:pPr>
            <a:r>
              <a:rPr lang="en-US" dirty="0" smtClean="0">
                <a:latin typeface="Times New Roman" pitchFamily="18" charset="0"/>
                <a:cs typeface="Times New Roman" pitchFamily="18" charset="0"/>
              </a:rPr>
              <a:t>Fujian</a:t>
            </a:r>
          </a:p>
          <a:p>
            <a:pPr>
              <a:buFont typeface="Wingdings" pitchFamily="2" charset="2"/>
              <a:buChar char="Ø"/>
            </a:pPr>
            <a:r>
              <a:rPr lang="en-US" dirty="0" smtClean="0">
                <a:latin typeface="Times New Roman" pitchFamily="18" charset="0"/>
                <a:cs typeface="Times New Roman" pitchFamily="18" charset="0"/>
              </a:rPr>
              <a:t>Hunan</a:t>
            </a:r>
          </a:p>
          <a:p>
            <a:pPr>
              <a:buFont typeface="Wingdings" pitchFamily="2" charset="2"/>
              <a:buChar char="Ø"/>
            </a:pPr>
            <a:r>
              <a:rPr lang="en-US" dirty="0" smtClean="0">
                <a:latin typeface="Times New Roman" pitchFamily="18" charset="0"/>
                <a:cs typeface="Times New Roman" pitchFamily="18" charset="0"/>
              </a:rPr>
              <a:t>Jiangsu</a:t>
            </a:r>
          </a:p>
          <a:p>
            <a:pPr>
              <a:buFont typeface="Wingdings" pitchFamily="2" charset="2"/>
              <a:buChar char="Ø"/>
            </a:pPr>
            <a:r>
              <a:rPr lang="en-US" dirty="0" smtClean="0">
                <a:latin typeface="Times New Roman" pitchFamily="18" charset="0"/>
                <a:cs typeface="Times New Roman" pitchFamily="18" charset="0"/>
              </a:rPr>
              <a:t>Shandong</a:t>
            </a:r>
          </a:p>
          <a:p>
            <a:pPr>
              <a:buFont typeface="Wingdings" pitchFamily="2" charset="2"/>
              <a:buChar char="Ø"/>
            </a:pPr>
            <a:r>
              <a:rPr lang="en-US" dirty="0" smtClean="0">
                <a:latin typeface="Times New Roman" pitchFamily="18" charset="0"/>
                <a:cs typeface="Times New Roman" pitchFamily="18" charset="0"/>
              </a:rPr>
              <a:t>Szechuan</a:t>
            </a:r>
          </a:p>
          <a:p>
            <a:pPr>
              <a:buFont typeface="Wingdings" pitchFamily="2" charset="2"/>
              <a:buChar char="Ø"/>
            </a:pPr>
            <a:r>
              <a:rPr lang="en-US" dirty="0" smtClean="0">
                <a:latin typeface="Times New Roman" pitchFamily="18" charset="0"/>
                <a:cs typeface="Times New Roman" pitchFamily="18" charset="0"/>
              </a:rPr>
              <a:t>Zhejiang</a:t>
            </a:r>
          </a:p>
          <a:p>
            <a:pPr>
              <a:buNone/>
            </a:pPr>
            <a:endParaRPr lang="ru-RU" dirty="0"/>
          </a:p>
        </p:txBody>
      </p:sp>
      <p:pic>
        <p:nvPicPr>
          <p:cNvPr id="31746" name="Picture 2" descr="Eight distinct Han schools of Chinese cuisine&#10;All eight&#10;branches of&#10;Chinese cuisine&#10;stress the&#10;nutrition and&#10;the artistic&#10;..."/>
          <p:cNvPicPr>
            <a:picLocks noChangeAspect="1" noChangeArrowheads="1"/>
          </p:cNvPicPr>
          <p:nvPr/>
        </p:nvPicPr>
        <p:blipFill>
          <a:blip r:embed="rId2" cstate="print"/>
          <a:srcRect t="9911"/>
          <a:stretch>
            <a:fillRect/>
          </a:stretch>
        </p:blipFill>
        <p:spPr bwMode="auto">
          <a:xfrm>
            <a:off x="2333291" y="1852863"/>
            <a:ext cx="7857456" cy="3983179"/>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dirty="0" smtClean="0"/>
              <a:t>3.2.3. </a:t>
            </a:r>
            <a:r>
              <a:rPr lang="en-US" b="1" dirty="0" err="1" smtClean="0"/>
              <a:t>Gula</a:t>
            </a:r>
            <a:r>
              <a:rPr lang="en-US" b="1" dirty="0" smtClean="0"/>
              <a:t> </a:t>
            </a:r>
            <a:r>
              <a:rPr lang="en-US" b="1" dirty="0" smtClean="0"/>
              <a:t>Melaka</a:t>
            </a:r>
            <a:endParaRPr lang="ru-RU" b="1" dirty="0"/>
          </a:p>
        </p:txBody>
      </p:sp>
      <p:sp>
        <p:nvSpPr>
          <p:cNvPr id="3" name="Содержимое 2"/>
          <p:cNvSpPr>
            <a:spLocks noGrp="1"/>
          </p:cNvSpPr>
          <p:nvPr>
            <p:ph idx="1"/>
          </p:nvPr>
        </p:nvSpPr>
        <p:spPr>
          <a:xfrm>
            <a:off x="677334" y="2160589"/>
            <a:ext cx="3870603" cy="3880773"/>
          </a:xfrm>
        </p:spPr>
        <p:txBody>
          <a:bodyPr>
            <a:normAutofit fontScale="92500" lnSpcReduction="10000"/>
          </a:bodyPr>
          <a:lstStyle/>
          <a:p>
            <a:pPr fontAlgn="base"/>
            <a:r>
              <a:rPr lang="en-US" b="1" dirty="0" smtClean="0"/>
              <a:t>INGREDIENTS:</a:t>
            </a:r>
            <a:endParaRPr lang="ru-RU" b="1" dirty="0" smtClean="0"/>
          </a:p>
          <a:p>
            <a:pPr lvl="0" fontAlgn="base"/>
            <a:r>
              <a:rPr lang="en-US" dirty="0" smtClean="0"/>
              <a:t>250g sago, soak in water for 30 minutes then drain</a:t>
            </a:r>
            <a:endParaRPr lang="ru-RU" dirty="0" smtClean="0"/>
          </a:p>
          <a:p>
            <a:pPr lvl="0" fontAlgn="base"/>
            <a:r>
              <a:rPr lang="en-US" dirty="0" smtClean="0"/>
              <a:t>8 cups (2l) water</a:t>
            </a:r>
            <a:endParaRPr lang="ru-RU" dirty="0" smtClean="0"/>
          </a:p>
          <a:p>
            <a:pPr fontAlgn="base">
              <a:buNone/>
            </a:pPr>
            <a:endParaRPr lang="ru-RU" dirty="0" smtClean="0"/>
          </a:p>
          <a:p>
            <a:pPr lvl="0" fontAlgn="base"/>
            <a:r>
              <a:rPr lang="en-US" b="1" dirty="0" smtClean="0"/>
              <a:t>Coconut sauce:</a:t>
            </a:r>
            <a:endParaRPr lang="ru-RU" dirty="0" smtClean="0"/>
          </a:p>
          <a:p>
            <a:pPr lvl="0" fontAlgn="base"/>
            <a:r>
              <a:rPr lang="en-US" dirty="0" smtClean="0"/>
              <a:t>1 cup (250ml) coconut milk</a:t>
            </a:r>
            <a:endParaRPr lang="ru-RU" dirty="0" smtClean="0"/>
          </a:p>
          <a:p>
            <a:pPr lvl="0" fontAlgn="base"/>
            <a:r>
              <a:rPr lang="en-US" dirty="0" smtClean="0"/>
              <a:t>salt to taste</a:t>
            </a:r>
            <a:endParaRPr lang="ru-RU" dirty="0" smtClean="0"/>
          </a:p>
          <a:p>
            <a:pPr lvl="0" fontAlgn="base"/>
            <a:r>
              <a:rPr lang="en-US" dirty="0" smtClean="0"/>
              <a:t>Palm syrup Sauce:</a:t>
            </a:r>
            <a:endParaRPr lang="ru-RU" dirty="0" smtClean="0"/>
          </a:p>
          <a:p>
            <a:pPr lvl="0" fontAlgn="base"/>
            <a:r>
              <a:rPr lang="en-US" dirty="0" smtClean="0"/>
              <a:t>300g palm sugar, break into pieces</a:t>
            </a:r>
            <a:endParaRPr lang="ru-RU" dirty="0" smtClean="0"/>
          </a:p>
          <a:p>
            <a:pPr lvl="0" fontAlgn="base"/>
            <a:r>
              <a:rPr lang="en-US" dirty="0" smtClean="0"/>
              <a:t>1 1/4 cups (310ml) water</a:t>
            </a:r>
            <a:endParaRPr lang="ru-RU" dirty="0"/>
          </a:p>
        </p:txBody>
      </p:sp>
      <p:sp>
        <p:nvSpPr>
          <p:cNvPr id="4" name="Содержимое 2"/>
          <p:cNvSpPr txBox="1">
            <a:spLocks/>
          </p:cNvSpPr>
          <p:nvPr/>
        </p:nvSpPr>
        <p:spPr>
          <a:xfrm>
            <a:off x="4643746" y="1964074"/>
            <a:ext cx="5715444" cy="4545010"/>
          </a:xfrm>
          <a:prstGeom prst="rect">
            <a:avLst/>
          </a:prstGeom>
        </p:spPr>
        <p:txBody>
          <a:bodyPr vert="horz" lIns="91440" tIns="45720" rIns="91440" bIns="45720" rtlCol="0">
            <a:normAutofit fontScale="85000" lnSpcReduction="20000"/>
          </a:bodyPr>
          <a:lstStyle/>
          <a:p>
            <a:pPr fontAlgn="base"/>
            <a:r>
              <a:rPr lang="en-US" b="1" dirty="0" smtClean="0"/>
              <a:t>METHODS:</a:t>
            </a:r>
          </a:p>
          <a:p>
            <a:pPr fontAlgn="base"/>
            <a:endParaRPr lang="ru-RU" b="1" dirty="0" smtClean="0"/>
          </a:p>
          <a:p>
            <a:pPr lvl="0" fontAlgn="base"/>
            <a:r>
              <a:rPr lang="en-US" dirty="0" smtClean="0"/>
              <a:t>Boil water in a deep pan. Add sago and stir. Cook until it becomes transparent. Remove from heat and rinse the sago in a wire mesh sieve under cool running water to remove excess starch.</a:t>
            </a:r>
          </a:p>
          <a:p>
            <a:pPr lvl="0" fontAlgn="base"/>
            <a:endParaRPr lang="ru-RU" dirty="0" smtClean="0"/>
          </a:p>
          <a:p>
            <a:pPr lvl="0" fontAlgn="base"/>
            <a:r>
              <a:rPr lang="en-US" dirty="0" smtClean="0"/>
              <a:t>Spoon the sago into individual serving molds or one large round mold and refrigerate until chilled.</a:t>
            </a:r>
          </a:p>
          <a:p>
            <a:pPr lvl="0" fontAlgn="base"/>
            <a:endParaRPr lang="ru-RU" dirty="0" smtClean="0"/>
          </a:p>
          <a:p>
            <a:pPr lvl="0" fontAlgn="base"/>
            <a:r>
              <a:rPr lang="en-US" dirty="0" smtClean="0"/>
              <a:t>Heat the coconut milk over low heat and stir in a touch of salt. The coconut sauce should have just a hint of saltiness. Remove from heat and reserve.</a:t>
            </a:r>
          </a:p>
          <a:p>
            <a:pPr lvl="0" fontAlgn="base"/>
            <a:endParaRPr lang="ru-RU" dirty="0" smtClean="0"/>
          </a:p>
          <a:p>
            <a:pPr lvl="0" fontAlgn="base"/>
            <a:r>
              <a:rPr lang="en-US" dirty="0" smtClean="0"/>
              <a:t>For the palm syrup, simmer the broken pieces of palm sugar with water in a saucepan. Stir until all the sugar is dissolved. Strain the syrup through a sieve into a pitcher.</a:t>
            </a:r>
          </a:p>
          <a:p>
            <a:pPr lvl="0" fontAlgn="base"/>
            <a:endParaRPr lang="ru-RU" dirty="0" smtClean="0"/>
          </a:p>
          <a:p>
            <a:pPr lvl="0" fontAlgn="base"/>
            <a:r>
              <a:rPr lang="en-US" dirty="0" smtClean="0"/>
              <a:t>To serve: Unmold the sago pudding into a shallow bowl. First pour in the coconut sauce then the syrup over the pudding. If serving individual portions, add the amount of sauce/syrup according to individual preference.</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dirty="0" smtClean="0"/>
              <a:t>3.2.4. Char </a:t>
            </a:r>
            <a:r>
              <a:rPr lang="en-US" b="1" dirty="0" err="1" smtClean="0"/>
              <a:t>Kway</a:t>
            </a:r>
            <a:r>
              <a:rPr lang="en-US" b="1" dirty="0" smtClean="0"/>
              <a:t> </a:t>
            </a:r>
            <a:r>
              <a:rPr lang="en-US" b="1" dirty="0" err="1" smtClean="0"/>
              <a:t>Teow</a:t>
            </a:r>
            <a:endParaRPr lang="ru-RU" dirty="0"/>
          </a:p>
        </p:txBody>
      </p:sp>
      <p:sp>
        <p:nvSpPr>
          <p:cNvPr id="3" name="Содержимое 2"/>
          <p:cNvSpPr>
            <a:spLocks noGrp="1"/>
          </p:cNvSpPr>
          <p:nvPr>
            <p:ph idx="1"/>
          </p:nvPr>
        </p:nvSpPr>
        <p:spPr>
          <a:xfrm>
            <a:off x="677334" y="1888953"/>
            <a:ext cx="3678098" cy="4008025"/>
          </a:xfrm>
        </p:spPr>
        <p:txBody>
          <a:bodyPr>
            <a:noAutofit/>
          </a:bodyPr>
          <a:lstStyle/>
          <a:p>
            <a:r>
              <a:rPr lang="en-US" sz="1000" b="1" dirty="0" smtClean="0"/>
              <a:t>INGREDIENTS:</a:t>
            </a:r>
            <a:endParaRPr lang="ru-RU" sz="1000" dirty="0" smtClean="0"/>
          </a:p>
          <a:p>
            <a:pPr>
              <a:buNone/>
            </a:pPr>
            <a:r>
              <a:rPr lang="en-US" sz="1000" b="1" dirty="0" smtClean="0"/>
              <a:t> </a:t>
            </a:r>
            <a:endParaRPr lang="ru-RU" sz="1000" dirty="0" smtClean="0"/>
          </a:p>
          <a:p>
            <a:pPr lvl="0"/>
            <a:r>
              <a:rPr lang="en-US" sz="1000" dirty="0" smtClean="0"/>
              <a:t>250g chicken thigh fillets, thinly sliced</a:t>
            </a:r>
            <a:endParaRPr lang="ru-RU" sz="1000" dirty="0" smtClean="0"/>
          </a:p>
          <a:p>
            <a:pPr lvl="0"/>
            <a:r>
              <a:rPr lang="en-US" sz="1000" dirty="0" smtClean="0"/>
              <a:t>1 tablespoon oyster sauce</a:t>
            </a:r>
            <a:endParaRPr lang="ru-RU" sz="1000" dirty="0" smtClean="0"/>
          </a:p>
          <a:p>
            <a:pPr lvl="0"/>
            <a:r>
              <a:rPr lang="en-US" sz="1000" dirty="0" smtClean="0"/>
              <a:t>1 tablespoon corn flour</a:t>
            </a:r>
            <a:endParaRPr lang="ru-RU" sz="1000" dirty="0" smtClean="0"/>
          </a:p>
          <a:p>
            <a:pPr lvl="0"/>
            <a:r>
              <a:rPr lang="en-US" sz="1000" dirty="0" smtClean="0"/>
              <a:t>60ml (1/4 cup) peanut oil</a:t>
            </a:r>
            <a:endParaRPr lang="ru-RU" sz="1000" dirty="0" smtClean="0"/>
          </a:p>
          <a:p>
            <a:pPr lvl="0"/>
            <a:r>
              <a:rPr lang="en-US" sz="1000" dirty="0" smtClean="0"/>
              <a:t>1 fresh red birds eye chili, finely chopped</a:t>
            </a:r>
            <a:endParaRPr lang="ru-RU" sz="1000" dirty="0" smtClean="0"/>
          </a:p>
          <a:p>
            <a:pPr lvl="0"/>
            <a:r>
              <a:rPr lang="en-US" sz="1000" dirty="0" smtClean="0"/>
              <a:t>2 garlic cloves, thinly sliced</a:t>
            </a:r>
            <a:endParaRPr lang="ru-RU" sz="1000" dirty="0" smtClean="0"/>
          </a:p>
          <a:p>
            <a:pPr lvl="0"/>
            <a:r>
              <a:rPr lang="en-US" sz="1000" dirty="0" smtClean="0"/>
              <a:t>1 teaspoon shrimp paste</a:t>
            </a:r>
            <a:endParaRPr lang="ru-RU" sz="1000" dirty="0" smtClean="0"/>
          </a:p>
          <a:p>
            <a:pPr lvl="0"/>
            <a:r>
              <a:rPr lang="en-US" sz="1000" dirty="0" smtClean="0"/>
              <a:t>10 (about 250g) green tiger prawns, peeled, deveined</a:t>
            </a:r>
            <a:endParaRPr lang="ru-RU" sz="1000" dirty="0" smtClean="0"/>
          </a:p>
          <a:p>
            <a:pPr lvl="0"/>
            <a:r>
              <a:rPr lang="en-US" sz="1000" dirty="0" smtClean="0"/>
              <a:t>1 x 1kg </a:t>
            </a:r>
            <a:r>
              <a:rPr lang="en-US" sz="1000" dirty="0" err="1" smtClean="0"/>
              <a:t>pkt</a:t>
            </a:r>
            <a:r>
              <a:rPr lang="en-US" sz="1000" dirty="0" smtClean="0"/>
              <a:t> fresh flat rice noodles</a:t>
            </a:r>
            <a:endParaRPr lang="ru-RU" sz="1000" dirty="0" smtClean="0"/>
          </a:p>
          <a:p>
            <a:pPr lvl="0"/>
            <a:r>
              <a:rPr lang="en-US" sz="1000" dirty="0" smtClean="0"/>
              <a:t>65g (1 cup) bean sprouts</a:t>
            </a:r>
            <a:endParaRPr lang="ru-RU" sz="1000" dirty="0" smtClean="0"/>
          </a:p>
          <a:p>
            <a:pPr lvl="0"/>
            <a:r>
              <a:rPr lang="en-US" sz="1000" dirty="0" smtClean="0"/>
              <a:t>4 green shallots, ends trimmed, cut into 3cm lengths</a:t>
            </a:r>
            <a:endParaRPr lang="ru-RU" sz="1000" dirty="0" smtClean="0"/>
          </a:p>
          <a:p>
            <a:pPr lvl="0"/>
            <a:r>
              <a:rPr lang="en-US" sz="1000" dirty="0" smtClean="0"/>
              <a:t>125ml (1/2 cup) soy sauce</a:t>
            </a:r>
            <a:endParaRPr lang="ru-RU" sz="1000" dirty="0" smtClean="0"/>
          </a:p>
          <a:p>
            <a:pPr lvl="0"/>
            <a:r>
              <a:rPr lang="en-US" sz="1000" dirty="0" smtClean="0"/>
              <a:t>60ml (1/4 cup) oyster sauce, extra salt</a:t>
            </a:r>
            <a:endParaRPr lang="ru-RU" sz="1000" dirty="0" smtClean="0"/>
          </a:p>
          <a:p>
            <a:pPr>
              <a:buNone/>
            </a:pPr>
            <a:endParaRPr lang="ru-RU" sz="1000" dirty="0"/>
          </a:p>
        </p:txBody>
      </p:sp>
      <p:sp>
        <p:nvSpPr>
          <p:cNvPr id="4" name="Содержимое 2"/>
          <p:cNvSpPr txBox="1">
            <a:spLocks/>
          </p:cNvSpPr>
          <p:nvPr/>
        </p:nvSpPr>
        <p:spPr>
          <a:xfrm>
            <a:off x="4523429" y="1985211"/>
            <a:ext cx="4476192" cy="4088235"/>
          </a:xfrm>
          <a:prstGeom prst="rect">
            <a:avLst/>
          </a:prstGeom>
        </p:spPr>
        <p:txBody>
          <a:bodyPr vert="horz" lIns="91440" tIns="45720" rIns="91440" bIns="45720" rtlCol="0">
            <a:noAutofit/>
          </a:bodyPr>
          <a:lstStyle/>
          <a:p>
            <a:pPr fontAlgn="base"/>
            <a:r>
              <a:rPr lang="en-US" sz="1400" b="1" dirty="0" smtClean="0"/>
              <a:t>METHODS:</a:t>
            </a:r>
            <a:endParaRPr lang="ru-RU" sz="1400" b="1" dirty="0" smtClean="0"/>
          </a:p>
          <a:p>
            <a:pPr lvl="0"/>
            <a:r>
              <a:rPr lang="en-US" sz="1400" dirty="0" smtClean="0"/>
              <a:t>Combine chicken, oyster sauce and corn flour on a large plate. Heat the oil in a wok over high heat until just smoking. Add chili, garlic and shrimp paste, and stir-fry for 1 minute or until fragrant. Add the chicken mixture and stir-fry for 5 minutes or until brown and just cooked through. Add prawns and stir-fry for 2 minutes or until prawns curl and change color.</a:t>
            </a:r>
            <a:endParaRPr lang="ru-RU" sz="1400" dirty="0" smtClean="0"/>
          </a:p>
          <a:p>
            <a:r>
              <a:rPr lang="en-US" sz="1400" dirty="0" smtClean="0"/>
              <a:t> </a:t>
            </a:r>
            <a:endParaRPr lang="ru-RU" sz="1400" dirty="0" smtClean="0"/>
          </a:p>
          <a:p>
            <a:pPr lvl="0"/>
            <a:r>
              <a:rPr lang="en-US" sz="1400" dirty="0" smtClean="0"/>
              <a:t>Add the noodles and stir-fry for 5 minutes or until noodles are just tender. Add the bean sprouts, shallots, soy sauce and extra oyster sauce and stir-fry for 2 minutes or until heated through. Taste and season with salt. Serve immediately.</a:t>
            </a:r>
            <a:endParaRPr lang="ru-RU" sz="1400" dirty="0" smtClean="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ru-RU"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475</TotalTime>
  <Words>2406</Words>
  <Application>Microsoft Office PowerPoint</Application>
  <PresentationFormat>Произвольный</PresentationFormat>
  <Paragraphs>676</Paragraphs>
  <Slides>54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54</vt:i4>
      </vt:variant>
    </vt:vector>
  </HeadingPairs>
  <TitlesOfParts>
    <vt:vector size="55" baseType="lpstr">
      <vt:lpstr>Facet</vt:lpstr>
      <vt:lpstr>3.0. International Cuisine</vt:lpstr>
      <vt:lpstr>3.0. International Cuisine Introduction</vt:lpstr>
      <vt:lpstr>3.1. Tips for Staying Safe </vt:lpstr>
      <vt:lpstr>3.2. CHINESE CUISINE</vt:lpstr>
      <vt:lpstr>3.2.1. Cooking Methods </vt:lpstr>
      <vt:lpstr>Cooking Methods</vt:lpstr>
      <vt:lpstr>3.2.2. Modern "Eight Cuisines" of China</vt:lpstr>
      <vt:lpstr>3.2.3. Gula Melaka</vt:lpstr>
      <vt:lpstr>3.2.4. Char Kway Teow</vt:lpstr>
      <vt:lpstr>3.2.5. Sweet and Sour Fish Recipe</vt:lpstr>
      <vt:lpstr>Sweet and Sour Fish Recipe</vt:lpstr>
      <vt:lpstr>3.3. Filipino Cuisine</vt:lpstr>
      <vt:lpstr>3.3.1. Classification of Taste</vt:lpstr>
      <vt:lpstr>3.3.2. Filipino Picadillo  </vt:lpstr>
      <vt:lpstr>3.3.3. Minatamis na Saging</vt:lpstr>
      <vt:lpstr>3.3.4. Lumpia Shanghai Recipe</vt:lpstr>
      <vt:lpstr>3.4. Japanese Cuisine </vt:lpstr>
      <vt:lpstr>Japanese Cuisine</vt:lpstr>
      <vt:lpstr>3.4.1. California Maki</vt:lpstr>
      <vt:lpstr>California Maki</vt:lpstr>
      <vt:lpstr>3.4.2. Own Maki</vt:lpstr>
      <vt:lpstr>Own Maki</vt:lpstr>
      <vt:lpstr>3.4.3. Katsudon </vt:lpstr>
      <vt:lpstr>Katsudon</vt:lpstr>
      <vt:lpstr>Katsudon </vt:lpstr>
      <vt:lpstr>3.4.4. Green Tea Panna Cotta  </vt:lpstr>
      <vt:lpstr>3.5. Greek Cuisine </vt:lpstr>
      <vt:lpstr>Greek Cuisine </vt:lpstr>
      <vt:lpstr>3.5.1. Roka Salata </vt:lpstr>
      <vt:lpstr>3.5.2. Moussaka </vt:lpstr>
      <vt:lpstr>Moussaka</vt:lpstr>
      <vt:lpstr>Moussaka</vt:lpstr>
      <vt:lpstr>Moussaka</vt:lpstr>
      <vt:lpstr>Moussaka</vt:lpstr>
      <vt:lpstr>3.5.3. Baklava</vt:lpstr>
      <vt:lpstr>Baklava</vt:lpstr>
      <vt:lpstr>Baklava</vt:lpstr>
      <vt:lpstr>3.6. Italian Cuisine</vt:lpstr>
      <vt:lpstr>Italian Cuisine</vt:lpstr>
      <vt:lpstr>3.6.1. Ravioli in Sauces  </vt:lpstr>
      <vt:lpstr>Ravioli in Sauces</vt:lpstr>
      <vt:lpstr>3.6.2. PIZZA CRUST  </vt:lpstr>
      <vt:lpstr>PIZZA CRUST</vt:lpstr>
      <vt:lpstr>3.6.3. TUNA CALZONE  </vt:lpstr>
      <vt:lpstr>TUNA CALZONE</vt:lpstr>
      <vt:lpstr>3.7. Spanish Cuisine</vt:lpstr>
      <vt:lpstr>Spanish Cuisine</vt:lpstr>
      <vt:lpstr>3.7.1. SEAFOOD PAELLA </vt:lpstr>
      <vt:lpstr>3.7.2. SEAFOOD PAELLA</vt:lpstr>
      <vt:lpstr>3.7.3. CROUQUETAS DE JAMON</vt:lpstr>
      <vt:lpstr>CROUQUETAS DE JAMON</vt:lpstr>
      <vt:lpstr>3.7.4. PASTEIS DE NATA  </vt:lpstr>
      <vt:lpstr>3.7.5. TART SHELL  </vt:lpstr>
      <vt:lpstr>3.8. Future of International Cuisine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5</cp:revision>
  <dcterms:created xsi:type="dcterms:W3CDTF">2017-03-22T11:34:53Z</dcterms:created>
  <dcterms:modified xsi:type="dcterms:W3CDTF">2017-04-13T05:00:54Z</dcterms:modified>
</cp:coreProperties>
</file>