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70" r:id="rId3"/>
    <p:sldId id="326" r:id="rId4"/>
    <p:sldId id="327" r:id="rId5"/>
    <p:sldId id="328" r:id="rId6"/>
    <p:sldId id="329" r:id="rId7"/>
    <p:sldId id="330" r:id="rId8"/>
    <p:sldId id="331" r:id="rId9"/>
    <p:sldId id="332" r:id="rId10"/>
    <p:sldId id="333" r:id="rId11"/>
    <p:sldId id="334" r:id="rId12"/>
    <p:sldId id="335" r:id="rId13"/>
    <p:sldId id="336" r:id="rId14"/>
    <p:sldId id="337"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3" r:id="rId38"/>
    <p:sldId id="365" r:id="rId39"/>
    <p:sldId id="366" r:id="rId40"/>
    <p:sldId id="367"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71" r:id="rId58"/>
    <p:sldId id="372" r:id="rId59"/>
    <p:sldId id="368" r:id="rId60"/>
    <p:sldId id="36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B46E4-C960-4B59-9130-F0006FFC8B7C}" type="doc">
      <dgm:prSet loTypeId="urn:microsoft.com/office/officeart/2005/8/layout/balance1" loCatId="relationship" qsTypeId="urn:microsoft.com/office/officeart/2005/8/quickstyle/3d2" qsCatId="3D" csTypeId="urn:microsoft.com/office/officeart/2005/8/colors/accent1_2" csCatId="accent1" phldr="1"/>
      <dgm:spPr/>
      <dgm:t>
        <a:bodyPr/>
        <a:lstStyle/>
        <a:p>
          <a:endParaRPr lang="en-US"/>
        </a:p>
      </dgm:t>
    </dgm:pt>
    <dgm:pt modelId="{7E56FB89-FD20-47B1-B2AE-B5741917A6B4}">
      <dgm:prSet phldrT="[Text]" custT="1"/>
      <dgm:spPr/>
      <dgm:t>
        <a:bodyPr/>
        <a:lstStyle/>
        <a:p>
          <a:r>
            <a:rPr lang="en-US" sz="1800" dirty="0" smtClean="0"/>
            <a:t>Add sweetness and flavor</a:t>
          </a:r>
          <a:endParaRPr lang="en-US" sz="1800" dirty="0"/>
        </a:p>
      </dgm:t>
    </dgm:pt>
    <dgm:pt modelId="{BDE81264-31C6-43CE-BF30-3855D2A314CC}" type="parTrans" cxnId="{B1A1A820-0031-4FDF-A597-73970D5F8337}">
      <dgm:prSet/>
      <dgm:spPr/>
      <dgm:t>
        <a:bodyPr/>
        <a:lstStyle/>
        <a:p>
          <a:endParaRPr lang="en-US"/>
        </a:p>
      </dgm:t>
    </dgm:pt>
    <dgm:pt modelId="{2AF442F8-3CFD-43AA-B72C-D3EA6DEFE9AF}" type="sibTrans" cxnId="{B1A1A820-0031-4FDF-A597-73970D5F8337}">
      <dgm:prSet/>
      <dgm:spPr/>
      <dgm:t>
        <a:bodyPr/>
        <a:lstStyle/>
        <a:p>
          <a:endParaRPr lang="en-US"/>
        </a:p>
      </dgm:t>
    </dgm:pt>
    <dgm:pt modelId="{AD451594-3105-4724-AECB-11BBC80A7420}">
      <dgm:prSet phldrT="[Text]" custT="1"/>
      <dgm:spPr/>
      <dgm:t>
        <a:bodyPr/>
        <a:lstStyle/>
        <a:p>
          <a:r>
            <a:rPr lang="en-US" sz="1800" dirty="0" smtClean="0"/>
            <a:t>Provide food for yeast</a:t>
          </a:r>
          <a:endParaRPr lang="en-US" sz="1800" dirty="0"/>
        </a:p>
      </dgm:t>
    </dgm:pt>
    <dgm:pt modelId="{D3332A54-D885-4911-9ACD-E216784C93EE}" type="parTrans" cxnId="{4B8EB1E6-30B0-4DCB-A881-E5BF656F7D54}">
      <dgm:prSet/>
      <dgm:spPr/>
      <dgm:t>
        <a:bodyPr/>
        <a:lstStyle/>
        <a:p>
          <a:endParaRPr lang="en-US"/>
        </a:p>
      </dgm:t>
    </dgm:pt>
    <dgm:pt modelId="{30F596AE-AB2B-41E4-83D3-7305D79850FC}" type="sibTrans" cxnId="{4B8EB1E6-30B0-4DCB-A881-E5BF656F7D54}">
      <dgm:prSet/>
      <dgm:spPr/>
      <dgm:t>
        <a:bodyPr/>
        <a:lstStyle/>
        <a:p>
          <a:endParaRPr lang="en-US"/>
        </a:p>
      </dgm:t>
    </dgm:pt>
    <dgm:pt modelId="{E2678323-DFB4-45F3-8C7C-6385BE729329}">
      <dgm:prSet phldrT="[Text]" custT="1"/>
      <dgm:spPr/>
      <dgm:t>
        <a:bodyPr/>
        <a:lstStyle/>
        <a:p>
          <a:r>
            <a:rPr lang="en-US" sz="1800" dirty="0" smtClean="0"/>
            <a:t>Give crust color</a:t>
          </a:r>
          <a:endParaRPr lang="en-US" sz="1800" dirty="0"/>
        </a:p>
      </dgm:t>
    </dgm:pt>
    <dgm:pt modelId="{F09C2A53-5CF0-40F4-856C-F590363CB2DC}" type="parTrans" cxnId="{E8FA0D42-E487-411F-B2DF-FEF21D15D15D}">
      <dgm:prSet/>
      <dgm:spPr/>
      <dgm:t>
        <a:bodyPr/>
        <a:lstStyle/>
        <a:p>
          <a:endParaRPr lang="en-US"/>
        </a:p>
      </dgm:t>
    </dgm:pt>
    <dgm:pt modelId="{B6F638DA-37D8-40B5-A8BC-8C1750E41419}" type="sibTrans" cxnId="{E8FA0D42-E487-411F-B2DF-FEF21D15D15D}">
      <dgm:prSet/>
      <dgm:spPr/>
      <dgm:t>
        <a:bodyPr/>
        <a:lstStyle/>
        <a:p>
          <a:endParaRPr lang="en-US"/>
        </a:p>
      </dgm:t>
    </dgm:pt>
    <dgm:pt modelId="{240A2434-B4BA-4576-AB64-FC811AE435D3}">
      <dgm:prSet phldrT="[Text]" custT="1"/>
      <dgm:spPr/>
      <dgm:t>
        <a:bodyPr/>
        <a:lstStyle/>
        <a:p>
          <a:r>
            <a:rPr lang="en-US" sz="1800" dirty="0" smtClean="0"/>
            <a:t>Create tenderness and fineness</a:t>
          </a:r>
          <a:endParaRPr lang="en-US" sz="1800" dirty="0"/>
        </a:p>
      </dgm:t>
    </dgm:pt>
    <dgm:pt modelId="{BE88E823-08F4-43FE-AE95-FE9687D6547D}" type="parTrans" cxnId="{EDA9BAB1-5545-4DF1-9B40-FC874E876469}">
      <dgm:prSet/>
      <dgm:spPr/>
      <dgm:t>
        <a:bodyPr/>
        <a:lstStyle/>
        <a:p>
          <a:endParaRPr lang="en-US"/>
        </a:p>
      </dgm:t>
    </dgm:pt>
    <dgm:pt modelId="{C57952D2-9272-4C64-ADB5-5DD4969F7039}" type="sibTrans" cxnId="{EDA9BAB1-5545-4DF1-9B40-FC874E876469}">
      <dgm:prSet/>
      <dgm:spPr/>
      <dgm:t>
        <a:bodyPr/>
        <a:lstStyle/>
        <a:p>
          <a:endParaRPr lang="en-US"/>
        </a:p>
      </dgm:t>
    </dgm:pt>
    <dgm:pt modelId="{FF6533A6-375A-401A-89F7-A51F0F2D2B1A}">
      <dgm:prSet phldrT="[Text]" custT="1"/>
      <dgm:spPr/>
      <dgm:t>
        <a:bodyPr/>
        <a:lstStyle/>
        <a:p>
          <a:r>
            <a:rPr lang="en-US" sz="1800" dirty="0" smtClean="0"/>
            <a:t>As creaming agent with fat and foaming agent with egg </a:t>
          </a:r>
          <a:endParaRPr lang="en-US" sz="1800" dirty="0"/>
        </a:p>
      </dgm:t>
    </dgm:pt>
    <dgm:pt modelId="{E6BFB974-57F2-4B32-B94D-C446B48FE555}" type="parTrans" cxnId="{2EC23032-534C-4F36-86B0-49E752A4B825}">
      <dgm:prSet/>
      <dgm:spPr/>
      <dgm:t>
        <a:bodyPr/>
        <a:lstStyle/>
        <a:p>
          <a:endParaRPr lang="en-US"/>
        </a:p>
      </dgm:t>
    </dgm:pt>
    <dgm:pt modelId="{C7082A99-3509-453C-9A70-A85CB4843695}" type="sibTrans" cxnId="{2EC23032-534C-4F36-86B0-49E752A4B825}">
      <dgm:prSet/>
      <dgm:spPr/>
      <dgm:t>
        <a:bodyPr/>
        <a:lstStyle/>
        <a:p>
          <a:endParaRPr lang="en-US"/>
        </a:p>
      </dgm:t>
    </dgm:pt>
    <dgm:pt modelId="{23AA489E-EC2A-4D67-BD86-8CD1CD3530A0}">
      <dgm:prSet phldrT="[Text]" custT="1"/>
      <dgm:spPr/>
      <dgm:t>
        <a:bodyPr/>
        <a:lstStyle/>
        <a:p>
          <a:r>
            <a:rPr lang="en-US" sz="1800" dirty="0" smtClean="0"/>
            <a:t>Retaining moisture</a:t>
          </a:r>
          <a:endParaRPr lang="en-US" sz="1800" dirty="0"/>
        </a:p>
      </dgm:t>
    </dgm:pt>
    <dgm:pt modelId="{96FE9628-05AA-4218-AE29-319F43C02C3C}" type="parTrans" cxnId="{9217FCD0-FE53-44F9-AD9A-F8B207382520}">
      <dgm:prSet/>
      <dgm:spPr/>
      <dgm:t>
        <a:bodyPr/>
        <a:lstStyle/>
        <a:p>
          <a:endParaRPr lang="en-US"/>
        </a:p>
      </dgm:t>
    </dgm:pt>
    <dgm:pt modelId="{18424917-57A1-4DC1-9F65-1BD912E609EF}" type="sibTrans" cxnId="{9217FCD0-FE53-44F9-AD9A-F8B207382520}">
      <dgm:prSet/>
      <dgm:spPr/>
      <dgm:t>
        <a:bodyPr/>
        <a:lstStyle/>
        <a:p>
          <a:endParaRPr lang="en-US"/>
        </a:p>
      </dgm:t>
    </dgm:pt>
    <dgm:pt modelId="{79FBCA17-EF0C-49E0-8D5E-EDD4A38E4712}" type="pres">
      <dgm:prSet presAssocID="{EBDB46E4-C960-4B59-9130-F0006FFC8B7C}" presName="outerComposite" presStyleCnt="0">
        <dgm:presLayoutVars>
          <dgm:chMax val="2"/>
          <dgm:animLvl val="lvl"/>
          <dgm:resizeHandles val="exact"/>
        </dgm:presLayoutVars>
      </dgm:prSet>
      <dgm:spPr/>
      <dgm:t>
        <a:bodyPr/>
        <a:lstStyle/>
        <a:p>
          <a:endParaRPr lang="en-US"/>
        </a:p>
      </dgm:t>
    </dgm:pt>
    <dgm:pt modelId="{51BD83A6-740D-4F77-B42F-E9033F115DA7}" type="pres">
      <dgm:prSet presAssocID="{EBDB46E4-C960-4B59-9130-F0006FFC8B7C}" presName="dummyMaxCanvas" presStyleCnt="0"/>
      <dgm:spPr/>
    </dgm:pt>
    <dgm:pt modelId="{37805BDC-7DE1-41EC-AD62-E0037E0D1156}" type="pres">
      <dgm:prSet presAssocID="{EBDB46E4-C960-4B59-9130-F0006FFC8B7C}" presName="parentComposite" presStyleCnt="0"/>
      <dgm:spPr/>
    </dgm:pt>
    <dgm:pt modelId="{269AFA5B-1BAE-4DF6-942A-B0E2AEDC2AA9}" type="pres">
      <dgm:prSet presAssocID="{EBDB46E4-C960-4B59-9130-F0006FFC8B7C}" presName="parent1" presStyleLbl="alignAccFollowNode1" presStyleIdx="0" presStyleCnt="4" custAng="404258" custScaleX="116104" custScaleY="121295" custLinFactNeighborX="8654" custLinFactNeighborY="-31956">
        <dgm:presLayoutVars>
          <dgm:chMax val="4"/>
        </dgm:presLayoutVars>
      </dgm:prSet>
      <dgm:spPr/>
      <dgm:t>
        <a:bodyPr/>
        <a:lstStyle/>
        <a:p>
          <a:endParaRPr lang="en-US"/>
        </a:p>
      </dgm:t>
    </dgm:pt>
    <dgm:pt modelId="{CD9BF856-4497-46FA-9D1F-309539B6624E}" type="pres">
      <dgm:prSet presAssocID="{EBDB46E4-C960-4B59-9130-F0006FFC8B7C}" presName="parent2" presStyleLbl="alignAccFollowNode1" presStyleIdx="1" presStyleCnt="4" custAng="1085637" custScaleX="135721" custScaleY="120895" custLinFactY="28587" custLinFactNeighborX="15281" custLinFactNeighborY="100000">
        <dgm:presLayoutVars>
          <dgm:chMax val="4"/>
        </dgm:presLayoutVars>
      </dgm:prSet>
      <dgm:spPr/>
      <dgm:t>
        <a:bodyPr/>
        <a:lstStyle/>
        <a:p>
          <a:endParaRPr lang="en-US"/>
        </a:p>
      </dgm:t>
    </dgm:pt>
    <dgm:pt modelId="{7892F58C-F68A-49D3-87B0-C2782CF4C841}" type="pres">
      <dgm:prSet presAssocID="{EBDB46E4-C960-4B59-9130-F0006FFC8B7C}" presName="childrenComposite" presStyleCnt="0"/>
      <dgm:spPr/>
    </dgm:pt>
    <dgm:pt modelId="{7E2084D7-55A8-4484-8700-BF2C5BF1D646}" type="pres">
      <dgm:prSet presAssocID="{EBDB46E4-C960-4B59-9130-F0006FFC8B7C}" presName="dummyMaxCanvas_ChildArea" presStyleCnt="0"/>
      <dgm:spPr/>
    </dgm:pt>
    <dgm:pt modelId="{73769704-5B38-4499-9FDC-9541BCF94A7C}" type="pres">
      <dgm:prSet presAssocID="{EBDB46E4-C960-4B59-9130-F0006FFC8B7C}" presName="fulcrum" presStyleLbl="alignAccFollowNode1" presStyleIdx="2" presStyleCnt="4" custScaleY="99999" custLinFactNeighborX="-211" custLinFactNeighborY="13099"/>
      <dgm:spPr/>
    </dgm:pt>
    <dgm:pt modelId="{F6CF2706-303E-426A-BD69-16E20D6B8341}" type="pres">
      <dgm:prSet presAssocID="{EBDB46E4-C960-4B59-9130-F0006FFC8B7C}" presName="balance_22" presStyleLbl="alignAccFollowNode1" presStyleIdx="3" presStyleCnt="4" custAng="20664107" custFlipVert="1" custScaleX="143947" custScaleY="99132" custLinFactNeighborX="-1456" custLinFactNeighborY="-8734">
        <dgm:presLayoutVars>
          <dgm:bulletEnabled val="1"/>
        </dgm:presLayoutVars>
      </dgm:prSet>
      <dgm:spPr/>
    </dgm:pt>
    <dgm:pt modelId="{7E2E09F2-DAA7-448D-9CB3-FF9EA2E51C25}" type="pres">
      <dgm:prSet presAssocID="{EBDB46E4-C960-4B59-9130-F0006FFC8B7C}" presName="right_22_1" presStyleLbl="node1" presStyleIdx="0" presStyleCnt="4" custAng="572866" custScaleX="157523" custScaleY="120648" custLinFactNeighborX="8016" custLinFactNeighborY="7372">
        <dgm:presLayoutVars>
          <dgm:bulletEnabled val="1"/>
        </dgm:presLayoutVars>
      </dgm:prSet>
      <dgm:spPr/>
      <dgm:t>
        <a:bodyPr/>
        <a:lstStyle/>
        <a:p>
          <a:endParaRPr lang="en-US"/>
        </a:p>
      </dgm:t>
    </dgm:pt>
    <dgm:pt modelId="{0ACD0669-0CBB-4FAC-A5FF-35DEE034CE12}" type="pres">
      <dgm:prSet presAssocID="{EBDB46E4-C960-4B59-9130-F0006FFC8B7C}" presName="right_22_2" presStyleLbl="node1" presStyleIdx="1" presStyleCnt="4" custAng="10137528" custFlipVert="1" custScaleY="75134" custLinFactY="-2880" custLinFactNeighborX="30076" custLinFactNeighborY="-100000">
        <dgm:presLayoutVars>
          <dgm:bulletEnabled val="1"/>
        </dgm:presLayoutVars>
      </dgm:prSet>
      <dgm:spPr/>
      <dgm:t>
        <a:bodyPr/>
        <a:lstStyle/>
        <a:p>
          <a:endParaRPr lang="en-US"/>
        </a:p>
      </dgm:t>
    </dgm:pt>
    <dgm:pt modelId="{762742BB-1E3D-4FB6-A634-1FC9CA32F2C4}" type="pres">
      <dgm:prSet presAssocID="{EBDB46E4-C960-4B59-9130-F0006FFC8B7C}" presName="left_22_1" presStyleLbl="node1" presStyleIdx="2" presStyleCnt="4" custAng="701328" custScaleX="119626" custScaleY="76062" custLinFactNeighborX="-15634" custLinFactNeighborY="-35714">
        <dgm:presLayoutVars>
          <dgm:bulletEnabled val="1"/>
        </dgm:presLayoutVars>
      </dgm:prSet>
      <dgm:spPr/>
      <dgm:t>
        <a:bodyPr/>
        <a:lstStyle/>
        <a:p>
          <a:endParaRPr lang="en-US"/>
        </a:p>
      </dgm:t>
    </dgm:pt>
    <dgm:pt modelId="{8944BA55-232C-42F8-96C1-076A73B5A039}" type="pres">
      <dgm:prSet presAssocID="{EBDB46E4-C960-4B59-9130-F0006FFC8B7C}" presName="left_22_2" presStyleLbl="node1" presStyleIdx="3" presStyleCnt="4" custAng="686042" custScaleY="71362" custLinFactNeighborX="-3817" custLinFactNeighborY="-13148">
        <dgm:presLayoutVars>
          <dgm:bulletEnabled val="1"/>
        </dgm:presLayoutVars>
      </dgm:prSet>
      <dgm:spPr/>
      <dgm:t>
        <a:bodyPr/>
        <a:lstStyle/>
        <a:p>
          <a:endParaRPr lang="en-US"/>
        </a:p>
      </dgm:t>
    </dgm:pt>
  </dgm:ptLst>
  <dgm:cxnLst>
    <dgm:cxn modelId="{2EC23032-534C-4F36-86B0-49E752A4B825}" srcId="{240A2434-B4BA-4576-AB64-FC811AE435D3}" destId="{FF6533A6-375A-401A-89F7-A51F0F2D2B1A}" srcOrd="0" destOrd="0" parTransId="{E6BFB974-57F2-4B32-B94D-C446B48FE555}" sibTransId="{C7082A99-3509-453C-9A70-A85CB4843695}"/>
    <dgm:cxn modelId="{E8FA0D42-E487-411F-B2DF-FEF21D15D15D}" srcId="{7E56FB89-FD20-47B1-B2AE-B5741917A6B4}" destId="{E2678323-DFB4-45F3-8C7C-6385BE729329}" srcOrd="1" destOrd="0" parTransId="{F09C2A53-5CF0-40F4-856C-F590363CB2DC}" sibTransId="{B6F638DA-37D8-40B5-A8BC-8C1750E41419}"/>
    <dgm:cxn modelId="{E2F22333-B65B-4CC0-A3C5-ABA8CB64344B}" type="presOf" srcId="{240A2434-B4BA-4576-AB64-FC811AE435D3}" destId="{CD9BF856-4497-46FA-9D1F-309539B6624E}" srcOrd="0" destOrd="0" presId="urn:microsoft.com/office/officeart/2005/8/layout/balance1"/>
    <dgm:cxn modelId="{D29024DB-DE3B-4559-B6A8-1866448BD68C}" type="presOf" srcId="{AD451594-3105-4724-AECB-11BBC80A7420}" destId="{762742BB-1E3D-4FB6-A634-1FC9CA32F2C4}" srcOrd="0" destOrd="0" presId="urn:microsoft.com/office/officeart/2005/8/layout/balance1"/>
    <dgm:cxn modelId="{EDA9BAB1-5545-4DF1-9B40-FC874E876469}" srcId="{EBDB46E4-C960-4B59-9130-F0006FFC8B7C}" destId="{240A2434-B4BA-4576-AB64-FC811AE435D3}" srcOrd="1" destOrd="0" parTransId="{BE88E823-08F4-43FE-AE95-FE9687D6547D}" sibTransId="{C57952D2-9272-4C64-ADB5-5DD4969F7039}"/>
    <dgm:cxn modelId="{2CF7664E-C72C-4922-9CB6-33650DA9D723}" type="presOf" srcId="{23AA489E-EC2A-4D67-BD86-8CD1CD3530A0}" destId="{0ACD0669-0CBB-4FAC-A5FF-35DEE034CE12}" srcOrd="0" destOrd="0" presId="urn:microsoft.com/office/officeart/2005/8/layout/balance1"/>
    <dgm:cxn modelId="{4B8EB1E6-30B0-4DCB-A881-E5BF656F7D54}" srcId="{7E56FB89-FD20-47B1-B2AE-B5741917A6B4}" destId="{AD451594-3105-4724-AECB-11BBC80A7420}" srcOrd="0" destOrd="0" parTransId="{D3332A54-D885-4911-9ACD-E216784C93EE}" sibTransId="{30F596AE-AB2B-41E4-83D3-7305D79850FC}"/>
    <dgm:cxn modelId="{F844C599-0D67-4627-850A-EB23F85D5A97}" type="presOf" srcId="{7E56FB89-FD20-47B1-B2AE-B5741917A6B4}" destId="{269AFA5B-1BAE-4DF6-942A-B0E2AEDC2AA9}" srcOrd="0" destOrd="0" presId="urn:microsoft.com/office/officeart/2005/8/layout/balance1"/>
    <dgm:cxn modelId="{B1A1A820-0031-4FDF-A597-73970D5F8337}" srcId="{EBDB46E4-C960-4B59-9130-F0006FFC8B7C}" destId="{7E56FB89-FD20-47B1-B2AE-B5741917A6B4}" srcOrd="0" destOrd="0" parTransId="{BDE81264-31C6-43CE-BF30-3855D2A314CC}" sibTransId="{2AF442F8-3CFD-43AA-B72C-D3EA6DEFE9AF}"/>
    <dgm:cxn modelId="{A2F08DE3-CD53-433B-9098-1691860AA6C6}" type="presOf" srcId="{FF6533A6-375A-401A-89F7-A51F0F2D2B1A}" destId="{7E2E09F2-DAA7-448D-9CB3-FF9EA2E51C25}" srcOrd="0" destOrd="0" presId="urn:microsoft.com/office/officeart/2005/8/layout/balance1"/>
    <dgm:cxn modelId="{0489B7AE-5E05-4798-B08E-8E60FCCE885C}" type="presOf" srcId="{EBDB46E4-C960-4B59-9130-F0006FFC8B7C}" destId="{79FBCA17-EF0C-49E0-8D5E-EDD4A38E4712}" srcOrd="0" destOrd="0" presId="urn:microsoft.com/office/officeart/2005/8/layout/balance1"/>
    <dgm:cxn modelId="{9217FCD0-FE53-44F9-AD9A-F8B207382520}" srcId="{240A2434-B4BA-4576-AB64-FC811AE435D3}" destId="{23AA489E-EC2A-4D67-BD86-8CD1CD3530A0}" srcOrd="1" destOrd="0" parTransId="{96FE9628-05AA-4218-AE29-319F43C02C3C}" sibTransId="{18424917-57A1-4DC1-9F65-1BD912E609EF}"/>
    <dgm:cxn modelId="{2D111CA3-6BDB-437A-8768-08A7395A4EA0}" type="presOf" srcId="{E2678323-DFB4-45F3-8C7C-6385BE729329}" destId="{8944BA55-232C-42F8-96C1-076A73B5A039}" srcOrd="0" destOrd="0" presId="urn:microsoft.com/office/officeart/2005/8/layout/balance1"/>
    <dgm:cxn modelId="{9BEB6566-488B-4DD8-81AF-AA89D6342773}" type="presParOf" srcId="{79FBCA17-EF0C-49E0-8D5E-EDD4A38E4712}" destId="{51BD83A6-740D-4F77-B42F-E9033F115DA7}" srcOrd="0" destOrd="0" presId="urn:microsoft.com/office/officeart/2005/8/layout/balance1"/>
    <dgm:cxn modelId="{176709A7-785B-41B1-B3C2-08827374738F}" type="presParOf" srcId="{79FBCA17-EF0C-49E0-8D5E-EDD4A38E4712}" destId="{37805BDC-7DE1-41EC-AD62-E0037E0D1156}" srcOrd="1" destOrd="0" presId="urn:microsoft.com/office/officeart/2005/8/layout/balance1"/>
    <dgm:cxn modelId="{F5A62CED-8B66-44C4-9957-E9A546D12F87}" type="presParOf" srcId="{37805BDC-7DE1-41EC-AD62-E0037E0D1156}" destId="{269AFA5B-1BAE-4DF6-942A-B0E2AEDC2AA9}" srcOrd="0" destOrd="0" presId="urn:microsoft.com/office/officeart/2005/8/layout/balance1"/>
    <dgm:cxn modelId="{CE0EF08D-0E03-4F12-9507-2FED45B35488}" type="presParOf" srcId="{37805BDC-7DE1-41EC-AD62-E0037E0D1156}" destId="{CD9BF856-4497-46FA-9D1F-309539B6624E}" srcOrd="1" destOrd="0" presId="urn:microsoft.com/office/officeart/2005/8/layout/balance1"/>
    <dgm:cxn modelId="{39896A94-D734-42D3-9CDC-5A7D71B34E71}" type="presParOf" srcId="{79FBCA17-EF0C-49E0-8D5E-EDD4A38E4712}" destId="{7892F58C-F68A-49D3-87B0-C2782CF4C841}" srcOrd="2" destOrd="0" presId="urn:microsoft.com/office/officeart/2005/8/layout/balance1"/>
    <dgm:cxn modelId="{5B4D4EF5-F7FA-4F14-9FA4-EF5A697E9B2E}" type="presParOf" srcId="{7892F58C-F68A-49D3-87B0-C2782CF4C841}" destId="{7E2084D7-55A8-4484-8700-BF2C5BF1D646}" srcOrd="0" destOrd="0" presId="urn:microsoft.com/office/officeart/2005/8/layout/balance1"/>
    <dgm:cxn modelId="{8473CE16-4765-4D21-8833-FC12EE51A0E6}" type="presParOf" srcId="{7892F58C-F68A-49D3-87B0-C2782CF4C841}" destId="{73769704-5B38-4499-9FDC-9541BCF94A7C}" srcOrd="1" destOrd="0" presId="urn:microsoft.com/office/officeart/2005/8/layout/balance1"/>
    <dgm:cxn modelId="{B12834C7-FD7E-47EA-B00C-17B2A5960EE4}" type="presParOf" srcId="{7892F58C-F68A-49D3-87B0-C2782CF4C841}" destId="{F6CF2706-303E-426A-BD69-16E20D6B8341}" srcOrd="2" destOrd="0" presId="urn:microsoft.com/office/officeart/2005/8/layout/balance1"/>
    <dgm:cxn modelId="{F3BEEEC8-C8A4-4DFA-8CAD-9E5C1BFECC48}" type="presParOf" srcId="{7892F58C-F68A-49D3-87B0-C2782CF4C841}" destId="{7E2E09F2-DAA7-448D-9CB3-FF9EA2E51C25}" srcOrd="3" destOrd="0" presId="urn:microsoft.com/office/officeart/2005/8/layout/balance1"/>
    <dgm:cxn modelId="{BCB59B11-67AE-4EEE-A36F-B7E5C88315E5}" type="presParOf" srcId="{7892F58C-F68A-49D3-87B0-C2782CF4C841}" destId="{0ACD0669-0CBB-4FAC-A5FF-35DEE034CE12}" srcOrd="4" destOrd="0" presId="urn:microsoft.com/office/officeart/2005/8/layout/balance1"/>
    <dgm:cxn modelId="{7B84C6D0-9ADE-4F0F-89C4-00974064E6AE}" type="presParOf" srcId="{7892F58C-F68A-49D3-87B0-C2782CF4C841}" destId="{762742BB-1E3D-4FB6-A634-1FC9CA32F2C4}" srcOrd="5" destOrd="0" presId="urn:microsoft.com/office/officeart/2005/8/layout/balance1"/>
    <dgm:cxn modelId="{0FB6ED48-447B-4525-A98D-BA87CD9982D9}" type="presParOf" srcId="{7892F58C-F68A-49D3-87B0-C2782CF4C841}" destId="{8944BA55-232C-42F8-96C1-076A73B5A039}" srcOrd="6" destOrd="0" presId="urn:microsoft.com/office/officeart/2005/8/layout/balanc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9AFA5B-1BAE-4DF6-942A-B0E2AEDC2AA9}">
      <dsp:nvSpPr>
        <dsp:cNvPr id="0" name=""/>
        <dsp:cNvSpPr/>
      </dsp:nvSpPr>
      <dsp:spPr>
        <a:xfrm rot="404258">
          <a:off x="1948269" y="-52548"/>
          <a:ext cx="2062810" cy="119724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sweetness and flavor</a:t>
          </a:r>
          <a:endParaRPr lang="en-US" sz="1800" kern="1200" dirty="0"/>
        </a:p>
      </dsp:txBody>
      <dsp:txXfrm rot="404258">
        <a:off x="1948269" y="-52548"/>
        <a:ext cx="2062810" cy="1197243"/>
      </dsp:txXfrm>
    </dsp:sp>
    <dsp:sp modelId="{CD9BF856-4497-46FA-9D1F-309539B6624E}">
      <dsp:nvSpPr>
        <dsp:cNvPr id="0" name=""/>
        <dsp:cNvSpPr/>
      </dsp:nvSpPr>
      <dsp:spPr>
        <a:xfrm rot="1085637">
          <a:off x="4458076" y="1218645"/>
          <a:ext cx="2411343" cy="1193295"/>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Create tenderness and fineness</a:t>
          </a:r>
          <a:endParaRPr lang="en-US" sz="1800" kern="1200" dirty="0"/>
        </a:p>
      </dsp:txBody>
      <dsp:txXfrm rot="1085637">
        <a:off x="4458076" y="1218645"/>
        <a:ext cx="2411343" cy="1193295"/>
      </dsp:txXfrm>
    </dsp:sp>
    <dsp:sp modelId="{73769704-5B38-4499-9FDC-9541BCF94A7C}">
      <dsp:nvSpPr>
        <dsp:cNvPr id="0" name=""/>
        <dsp:cNvSpPr/>
      </dsp:nvSpPr>
      <dsp:spPr>
        <a:xfrm>
          <a:off x="3824513" y="4247518"/>
          <a:ext cx="740288" cy="740280"/>
        </a:xfrm>
        <a:prstGeom prst="triangle">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F6CF2706-303E-426A-BD69-16E20D6B8341}">
      <dsp:nvSpPr>
        <dsp:cNvPr id="0" name=""/>
        <dsp:cNvSpPr/>
      </dsp:nvSpPr>
      <dsp:spPr>
        <a:xfrm rot="935893" flipV="1">
          <a:off x="934679" y="3912675"/>
          <a:ext cx="6393736" cy="297458"/>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7E2E09F2-DAA7-448D-9CB3-FF9EA2E51C25}">
      <dsp:nvSpPr>
        <dsp:cNvPr id="0" name=""/>
        <dsp:cNvSpPr/>
      </dsp:nvSpPr>
      <dsp:spPr>
        <a:xfrm rot="572866">
          <a:off x="4222456" y="2601325"/>
          <a:ext cx="2798698" cy="1524297"/>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As creaming agent with fat and foaming agent with egg </a:t>
          </a:r>
          <a:endParaRPr lang="en-US" sz="1800" kern="1200" dirty="0"/>
        </a:p>
      </dsp:txBody>
      <dsp:txXfrm rot="572866">
        <a:off x="4222456" y="2601325"/>
        <a:ext cx="2798698" cy="1524297"/>
      </dsp:txXfrm>
    </dsp:sp>
    <dsp:sp modelId="{0ACD0669-0CBB-4FAC-A5FF-35DEE034CE12}">
      <dsp:nvSpPr>
        <dsp:cNvPr id="0" name=""/>
        <dsp:cNvSpPr/>
      </dsp:nvSpPr>
      <dsp:spPr>
        <a:xfrm rot="11462472" flipV="1">
          <a:off x="5125397" y="173243"/>
          <a:ext cx="1776691" cy="949261"/>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Retaining moisture</a:t>
          </a:r>
          <a:endParaRPr lang="en-US" sz="1800" kern="1200" dirty="0"/>
        </a:p>
      </dsp:txBody>
      <dsp:txXfrm rot="11462472" flipV="1">
        <a:off x="5125397" y="173243"/>
        <a:ext cx="1776691" cy="949261"/>
      </dsp:txXfrm>
    </dsp:sp>
    <dsp:sp modelId="{762742BB-1E3D-4FB6-A634-1FC9CA32F2C4}">
      <dsp:nvSpPr>
        <dsp:cNvPr id="0" name=""/>
        <dsp:cNvSpPr/>
      </dsp:nvSpPr>
      <dsp:spPr>
        <a:xfrm rot="701328">
          <a:off x="1572592" y="2338621"/>
          <a:ext cx="2125385" cy="960986"/>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Provide food for yeast</a:t>
          </a:r>
          <a:endParaRPr lang="en-US" sz="1800" kern="1200" dirty="0"/>
        </a:p>
      </dsp:txBody>
      <dsp:txXfrm rot="701328">
        <a:off x="1572592" y="2338621"/>
        <a:ext cx="2125385" cy="960986"/>
      </dsp:txXfrm>
    </dsp:sp>
    <dsp:sp modelId="{8944BA55-232C-42F8-96C1-076A73B5A039}">
      <dsp:nvSpPr>
        <dsp:cNvPr id="0" name=""/>
        <dsp:cNvSpPr/>
      </dsp:nvSpPr>
      <dsp:spPr>
        <a:xfrm rot="686042">
          <a:off x="1956890" y="1330768"/>
          <a:ext cx="1776691" cy="901605"/>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Give crust color</a:t>
          </a:r>
          <a:endParaRPr lang="en-US" sz="1800" kern="1200" dirty="0"/>
        </a:p>
      </dsp:txBody>
      <dsp:txXfrm rot="686042">
        <a:off x="1956890" y="1330768"/>
        <a:ext cx="1776691" cy="901605"/>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08667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2101" y="227013"/>
            <a:ext cx="9969500" cy="1143000"/>
          </a:xfrm>
        </p:spPr>
        <p:txBody>
          <a:bodyPr/>
          <a:lstStyle/>
          <a:p>
            <a:r>
              <a:rPr lang="en-US"/>
              <a:t>Click to edit Master title style</a:t>
            </a:r>
          </a:p>
        </p:txBody>
      </p:sp>
      <p:sp>
        <p:nvSpPr>
          <p:cNvPr id="3" name="Text Placeholder 2"/>
          <p:cNvSpPr>
            <a:spLocks noGrp="1"/>
          </p:cNvSpPr>
          <p:nvPr>
            <p:ph type="body" sz="half" idx="1"/>
          </p:nvPr>
        </p:nvSpPr>
        <p:spPr>
          <a:xfrm>
            <a:off x="351367" y="1598613"/>
            <a:ext cx="4821767" cy="4497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6334" y="1598613"/>
            <a:ext cx="4823884" cy="4497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9"/>
          <p:cNvSpPr>
            <a:spLocks noGrp="1" noChangeArrowheads="1"/>
          </p:cNvSpPr>
          <p:nvPr>
            <p:ph type="dt" sz="half" idx="10"/>
          </p:nvPr>
        </p:nvSpPr>
        <p:spPr/>
        <p:txBody>
          <a:bodyPr/>
          <a:lstStyle>
            <a:lvl1pPr>
              <a:defRPr/>
            </a:lvl1pPr>
          </a:lstStyle>
          <a:p>
            <a:endParaRPr lang="ru-RU"/>
          </a:p>
        </p:txBody>
      </p:sp>
      <p:sp>
        <p:nvSpPr>
          <p:cNvPr id="6" name="Rectangle 60"/>
          <p:cNvSpPr>
            <a:spLocks noGrp="1" noChangeArrowheads="1"/>
          </p:cNvSpPr>
          <p:nvPr>
            <p:ph type="ftr" sz="quarter" idx="11"/>
          </p:nvPr>
        </p:nvSpPr>
        <p:spPr/>
        <p:txBody>
          <a:bodyPr/>
          <a:lstStyle>
            <a:lvl1pPr>
              <a:defRPr/>
            </a:lvl1pPr>
          </a:lstStyle>
          <a:p>
            <a:endParaRPr lang="ru-RU"/>
          </a:p>
        </p:txBody>
      </p:sp>
      <p:sp>
        <p:nvSpPr>
          <p:cNvPr id="7" name="Rectangle 61"/>
          <p:cNvSpPr>
            <a:spLocks noGrp="1" noChangeArrowheads="1"/>
          </p:cNvSpPr>
          <p:nvPr>
            <p:ph type="sldNum" sz="quarter" idx="12"/>
          </p:nvPr>
        </p:nvSpPr>
        <p:spPr/>
        <p:txBody>
          <a:bodyPr/>
          <a:lstStyle>
            <a:lvl1pPr>
              <a:defRPr/>
            </a:lvl1pPr>
          </a:lstStyle>
          <a:p>
            <a:fld id="{9AF50111-2DCF-47EB-A06E-E8D06D5B3D18}"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2101" y="227013"/>
            <a:ext cx="9969500" cy="1143000"/>
          </a:xfrm>
        </p:spPr>
        <p:txBody>
          <a:bodyPr/>
          <a:lstStyle/>
          <a:p>
            <a:r>
              <a:rPr lang="en-US"/>
              <a:t>Click to edit Master title style</a:t>
            </a:r>
          </a:p>
        </p:txBody>
      </p:sp>
      <p:sp>
        <p:nvSpPr>
          <p:cNvPr id="3" name="Text Placeholder 2"/>
          <p:cNvSpPr>
            <a:spLocks noGrp="1"/>
          </p:cNvSpPr>
          <p:nvPr>
            <p:ph type="body" sz="half" idx="1"/>
          </p:nvPr>
        </p:nvSpPr>
        <p:spPr>
          <a:xfrm>
            <a:off x="351367" y="1598613"/>
            <a:ext cx="4821767" cy="4497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376334" y="1598613"/>
            <a:ext cx="4823884"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376334" y="3922714"/>
            <a:ext cx="4823884" cy="2173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9"/>
          <p:cNvSpPr>
            <a:spLocks noGrp="1" noChangeArrowheads="1"/>
          </p:cNvSpPr>
          <p:nvPr>
            <p:ph type="dt" sz="half" idx="10"/>
          </p:nvPr>
        </p:nvSpPr>
        <p:spPr/>
        <p:txBody>
          <a:bodyPr/>
          <a:lstStyle>
            <a:lvl1pPr>
              <a:defRPr/>
            </a:lvl1pPr>
          </a:lstStyle>
          <a:p>
            <a:endParaRPr lang="ru-RU"/>
          </a:p>
        </p:txBody>
      </p:sp>
      <p:sp>
        <p:nvSpPr>
          <p:cNvPr id="7" name="Rectangle 60"/>
          <p:cNvSpPr>
            <a:spLocks noGrp="1" noChangeArrowheads="1"/>
          </p:cNvSpPr>
          <p:nvPr>
            <p:ph type="ftr" sz="quarter" idx="11"/>
          </p:nvPr>
        </p:nvSpPr>
        <p:spPr/>
        <p:txBody>
          <a:bodyPr/>
          <a:lstStyle>
            <a:lvl1pPr>
              <a:defRPr/>
            </a:lvl1pPr>
          </a:lstStyle>
          <a:p>
            <a:endParaRPr lang="ru-RU"/>
          </a:p>
        </p:txBody>
      </p:sp>
      <p:sp>
        <p:nvSpPr>
          <p:cNvPr id="8" name="Rectangle 61"/>
          <p:cNvSpPr>
            <a:spLocks noGrp="1" noChangeArrowheads="1"/>
          </p:cNvSpPr>
          <p:nvPr>
            <p:ph type="sldNum" sz="quarter" idx="12"/>
          </p:nvPr>
        </p:nvSpPr>
        <p:spPr/>
        <p:txBody>
          <a:bodyPr/>
          <a:lstStyle>
            <a:lvl1pPr>
              <a:defRPr/>
            </a:lvl1pPr>
          </a:lstStyle>
          <a:p>
            <a:fld id="{6F232537-BBAC-463A-9B58-71E1ECA238C7}"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92101" y="227013"/>
            <a:ext cx="9969500" cy="1143000"/>
          </a:xfrm>
        </p:spPr>
        <p:txBody>
          <a:bodyPr/>
          <a:lstStyle/>
          <a:p>
            <a:r>
              <a:rPr lang="en-US"/>
              <a:t>Click to edit Master title style</a:t>
            </a:r>
          </a:p>
        </p:txBody>
      </p:sp>
      <p:sp>
        <p:nvSpPr>
          <p:cNvPr id="3" name="Text Placeholder 2"/>
          <p:cNvSpPr>
            <a:spLocks noGrp="1"/>
          </p:cNvSpPr>
          <p:nvPr>
            <p:ph type="body" sz="half" idx="1"/>
          </p:nvPr>
        </p:nvSpPr>
        <p:spPr>
          <a:xfrm>
            <a:off x="351367" y="1598613"/>
            <a:ext cx="4821767" cy="4497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376334" y="1598613"/>
            <a:ext cx="4823884" cy="4497387"/>
          </a:xfrm>
        </p:spPr>
        <p:txBody>
          <a:bodyPr>
            <a:normAutofit/>
          </a:bodyPr>
          <a:lstStyle/>
          <a:p>
            <a:pPr lvl="0"/>
            <a:endParaRPr lang="en-US" noProof="0"/>
          </a:p>
        </p:txBody>
      </p:sp>
      <p:sp>
        <p:nvSpPr>
          <p:cNvPr id="5" name="Rectangle 59"/>
          <p:cNvSpPr>
            <a:spLocks noGrp="1" noChangeArrowheads="1"/>
          </p:cNvSpPr>
          <p:nvPr>
            <p:ph type="dt" sz="half" idx="10"/>
          </p:nvPr>
        </p:nvSpPr>
        <p:spPr/>
        <p:txBody>
          <a:bodyPr/>
          <a:lstStyle>
            <a:lvl1pPr>
              <a:defRPr/>
            </a:lvl1pPr>
          </a:lstStyle>
          <a:p>
            <a:endParaRPr lang="ru-RU"/>
          </a:p>
        </p:txBody>
      </p:sp>
      <p:sp>
        <p:nvSpPr>
          <p:cNvPr id="6" name="Rectangle 60"/>
          <p:cNvSpPr>
            <a:spLocks noGrp="1" noChangeArrowheads="1"/>
          </p:cNvSpPr>
          <p:nvPr>
            <p:ph type="ftr" sz="quarter" idx="11"/>
          </p:nvPr>
        </p:nvSpPr>
        <p:spPr/>
        <p:txBody>
          <a:bodyPr/>
          <a:lstStyle>
            <a:lvl1pPr>
              <a:defRPr/>
            </a:lvl1pPr>
          </a:lstStyle>
          <a:p>
            <a:endParaRPr lang="ru-RU"/>
          </a:p>
        </p:txBody>
      </p:sp>
      <p:sp>
        <p:nvSpPr>
          <p:cNvPr id="7" name="Rectangle 61"/>
          <p:cNvSpPr>
            <a:spLocks noGrp="1" noChangeArrowheads="1"/>
          </p:cNvSpPr>
          <p:nvPr>
            <p:ph type="sldNum" sz="quarter" idx="12"/>
          </p:nvPr>
        </p:nvSpPr>
        <p:spPr/>
        <p:txBody>
          <a:bodyPr/>
          <a:lstStyle>
            <a:lvl1pPr>
              <a:defRPr/>
            </a:lvl1pPr>
          </a:lstStyle>
          <a:p>
            <a:fld id="{DAEDFF22-1AEE-4B65-85CF-DB6E2CCEFE2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4/19/2017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4/19/2017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4/19/2017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4/19/2017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4/19/2017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4/19/2017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s>
</file>

<file path=ppt/slides/_rels/slide5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4.0. Essential of Baking's and </a:t>
            </a:r>
            <a:r>
              <a:rPr lang="en-MY" dirty="0" smtClean="0"/>
              <a:t>Pastry</a:t>
            </a:r>
            <a:endParaRPr lang="en-MY" dirty="0"/>
          </a:p>
        </p:txBody>
      </p:sp>
      <p:sp>
        <p:nvSpPr>
          <p:cNvPr id="3" name="Subtitle 2"/>
          <p:cNvSpPr>
            <a:spLocks noGrp="1"/>
          </p:cNvSpPr>
          <p:nvPr>
            <p:ph type="subTitle" idx="1"/>
          </p:nvPr>
        </p:nvSpPr>
        <p:spPr/>
        <p:txBody>
          <a:bodyPr/>
          <a:lstStyle/>
          <a:p>
            <a:r>
              <a:rPr lang="en-MY" dirty="0" smtClean="0"/>
              <a:t>Executive Diploma in Culinary Arts and Hospitality Management</a:t>
            </a:r>
            <a:endParaRPr lang="en-MY" dirty="0"/>
          </a:p>
        </p:txBody>
      </p:sp>
    </p:spTree>
    <p:extLst>
      <p:ext uri="{BB962C8B-B14F-4D97-AF65-F5344CB8AC3E}">
        <p14:creationId xmlns="" xmlns:p14="http://schemas.microsoft.com/office/powerpoint/2010/main"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1800" dirty="0" smtClean="0">
                <a:latin typeface="Comic Sans MS" pitchFamily="66" charset="0"/>
              </a:rPr>
              <a:t>Patent Flour</a:t>
            </a:r>
            <a:endParaRPr lang="en-US" sz="1800" dirty="0">
              <a:latin typeface="Comic Sans MS" pitchFamily="66" charset="0"/>
            </a:endParaRPr>
          </a:p>
          <a:p>
            <a:r>
              <a:rPr lang="en-US" sz="1800" dirty="0" smtClean="0"/>
              <a:t>Flour from interior endosperm, extracted during first stream of milling, considered highest grades of flour.</a:t>
            </a:r>
          </a:p>
          <a:p>
            <a:pPr marL="0" indent="0">
              <a:buNone/>
            </a:pPr>
            <a:r>
              <a:rPr lang="en-US" sz="1800" dirty="0" smtClean="0">
                <a:latin typeface="Comic Sans MS" pitchFamily="66" charset="0"/>
              </a:rPr>
              <a:t>Clear flour</a:t>
            </a:r>
          </a:p>
          <a:p>
            <a:r>
              <a:rPr lang="en-US" sz="1800" dirty="0" smtClean="0"/>
              <a:t>Portion of endosperm left after the patent flour is removed.</a:t>
            </a:r>
          </a:p>
          <a:p>
            <a:pPr marL="0" indent="0">
              <a:buNone/>
            </a:pPr>
            <a:r>
              <a:rPr lang="en-US" sz="1800" dirty="0" smtClean="0">
                <a:latin typeface="Comic Sans MS" pitchFamily="66" charset="0"/>
              </a:rPr>
              <a:t>Extraction</a:t>
            </a:r>
          </a:p>
          <a:p>
            <a:r>
              <a:rPr lang="en-US" sz="1800" dirty="0" smtClean="0"/>
              <a:t>Refer to the amount of flour milled from given amount of grain</a:t>
            </a:r>
          </a:p>
          <a:p>
            <a:pPr marL="0" indent="0">
              <a:buNone/>
            </a:pPr>
            <a:r>
              <a:rPr lang="en-US" sz="1800" dirty="0" smtClean="0">
                <a:latin typeface="Comic Sans MS" pitchFamily="66" charset="0"/>
              </a:rPr>
              <a:t>Straight flour</a:t>
            </a:r>
          </a:p>
          <a:p>
            <a:r>
              <a:rPr lang="en-US" sz="1800" dirty="0" smtClean="0"/>
              <a:t>Combining all streams of the milling process or from the entire endosperm.</a:t>
            </a:r>
          </a:p>
        </p:txBody>
      </p:sp>
      <p:sp>
        <p:nvSpPr>
          <p:cNvPr id="3" name="Title 2"/>
          <p:cNvSpPr>
            <a:spLocks noGrp="1"/>
          </p:cNvSpPr>
          <p:nvPr>
            <p:ph type="title"/>
          </p:nvPr>
        </p:nvSpPr>
        <p:spPr/>
        <p:txBody>
          <a:bodyPr/>
          <a:lstStyle/>
          <a:p>
            <a:r>
              <a:rPr lang="en-US" sz="4000" dirty="0" smtClean="0"/>
              <a:t>4.6. FLOUR GRADES</a:t>
            </a:r>
            <a:endParaRPr lang="en-US" sz="4000" dirty="0"/>
          </a:p>
        </p:txBody>
      </p:sp>
    </p:spTree>
    <p:extLst>
      <p:ext uri="{BB962C8B-B14F-4D97-AF65-F5344CB8AC3E}">
        <p14:creationId xmlns="" xmlns:p14="http://schemas.microsoft.com/office/powerpoint/2010/main" val="4223637119"/>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Bread flour</a:t>
            </a:r>
          </a:p>
          <a:p>
            <a:r>
              <a:rPr lang="en-US" sz="1800" dirty="0" smtClean="0"/>
              <a:t>High-gluten flour</a:t>
            </a:r>
          </a:p>
          <a:p>
            <a:r>
              <a:rPr lang="en-US" sz="1800" dirty="0" smtClean="0"/>
              <a:t>Cake flour</a:t>
            </a:r>
          </a:p>
          <a:p>
            <a:r>
              <a:rPr lang="en-US" sz="1800" dirty="0" smtClean="0"/>
              <a:t>Pastry flour</a:t>
            </a:r>
          </a:p>
          <a:p>
            <a:r>
              <a:rPr lang="en-US" sz="1800" dirty="0" smtClean="0"/>
              <a:t>European flour types</a:t>
            </a:r>
          </a:p>
          <a:p>
            <a:endParaRPr lang="en-US" sz="1800" dirty="0"/>
          </a:p>
        </p:txBody>
      </p:sp>
      <p:sp>
        <p:nvSpPr>
          <p:cNvPr id="3" name="Title 2"/>
          <p:cNvSpPr>
            <a:spLocks noGrp="1"/>
          </p:cNvSpPr>
          <p:nvPr>
            <p:ph type="title"/>
          </p:nvPr>
        </p:nvSpPr>
        <p:spPr/>
        <p:txBody>
          <a:bodyPr/>
          <a:lstStyle/>
          <a:p>
            <a:r>
              <a:rPr lang="en-US" sz="4000" dirty="0" smtClean="0"/>
              <a:t>4.6.1. TYPES OF PATERN FLOUR</a:t>
            </a:r>
            <a:endParaRPr lang="en-US" sz="4000" dirty="0"/>
          </a:p>
        </p:txBody>
      </p:sp>
    </p:spTree>
    <p:extLst>
      <p:ext uri="{BB962C8B-B14F-4D97-AF65-F5344CB8AC3E}">
        <p14:creationId xmlns="" xmlns:p14="http://schemas.microsoft.com/office/powerpoint/2010/main" val="2970081842"/>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9982" y="1779117"/>
            <a:ext cx="8259797" cy="4228653"/>
          </a:xfrm>
        </p:spPr>
        <p:txBody>
          <a:bodyPr>
            <a:normAutofit lnSpcReduction="10000"/>
          </a:bodyPr>
          <a:lstStyle/>
          <a:p>
            <a:pPr marL="0" indent="0">
              <a:buNone/>
            </a:pPr>
            <a:r>
              <a:rPr lang="en-US" sz="1800" b="1" dirty="0" smtClean="0">
                <a:latin typeface="Comic Sans MS" pitchFamily="66" charset="0"/>
              </a:rPr>
              <a:t>Wheat Flour</a:t>
            </a:r>
          </a:p>
          <a:p>
            <a:pPr>
              <a:buFont typeface="Courier New" pitchFamily="49" charset="0"/>
              <a:buChar char="o"/>
            </a:pPr>
            <a:r>
              <a:rPr lang="en-US" sz="1800" dirty="0" smtClean="0"/>
              <a:t>provides </a:t>
            </a:r>
            <a:r>
              <a:rPr lang="en-US" sz="1800" dirty="0"/>
              <a:t>the structure in baked goods. </a:t>
            </a:r>
            <a:endParaRPr lang="en-US" sz="1800" dirty="0" smtClean="0"/>
          </a:p>
          <a:p>
            <a:pPr>
              <a:buFont typeface="Courier New" pitchFamily="49" charset="0"/>
              <a:buChar char="o"/>
            </a:pPr>
            <a:r>
              <a:rPr lang="en-US" sz="1800" dirty="0" smtClean="0"/>
              <a:t>The </a:t>
            </a:r>
            <a:r>
              <a:rPr lang="en-US" sz="1800" dirty="0"/>
              <a:t>protein content of a flour affects the strength of a </a:t>
            </a:r>
            <a:r>
              <a:rPr lang="en-US" sz="1800" dirty="0" smtClean="0"/>
              <a:t>dough.</a:t>
            </a:r>
          </a:p>
          <a:p>
            <a:pPr marL="0" indent="0">
              <a:buNone/>
            </a:pPr>
            <a:r>
              <a:rPr lang="en-US" sz="1800" b="1" dirty="0">
                <a:latin typeface="Comic Sans MS" pitchFamily="66" charset="0"/>
              </a:rPr>
              <a:t>All Purpose Flour</a:t>
            </a:r>
          </a:p>
          <a:p>
            <a:pPr>
              <a:buFont typeface="Courier New" pitchFamily="49" charset="0"/>
              <a:buChar char="o"/>
            </a:pPr>
            <a:r>
              <a:rPr lang="en-US" sz="1800" dirty="0" smtClean="0"/>
              <a:t>can </a:t>
            </a:r>
            <a:r>
              <a:rPr lang="en-US" sz="1800" dirty="0"/>
              <a:t>be used for all baking purposes. </a:t>
            </a:r>
            <a:endParaRPr lang="en-US" sz="1800" dirty="0" smtClean="0"/>
          </a:p>
          <a:p>
            <a:pPr marL="0" indent="0">
              <a:buNone/>
            </a:pPr>
            <a:r>
              <a:rPr lang="en-US" sz="1800" b="1" dirty="0" smtClean="0">
                <a:latin typeface="Comic Sans MS" pitchFamily="66" charset="0"/>
              </a:rPr>
              <a:t>Durum flour</a:t>
            </a:r>
          </a:p>
          <a:p>
            <a:pPr>
              <a:buFont typeface="Courier New" pitchFamily="49" charset="0"/>
              <a:buChar char="o"/>
            </a:pPr>
            <a:r>
              <a:rPr lang="en-US" sz="1800" dirty="0" smtClean="0"/>
              <a:t>Used to make spaghetti and other dried pasta.</a:t>
            </a:r>
          </a:p>
          <a:p>
            <a:pPr marL="0" indent="0">
              <a:buNone/>
            </a:pPr>
            <a:r>
              <a:rPr lang="en-US" sz="1800" b="1" dirty="0" smtClean="0">
                <a:latin typeface="Comic Sans MS" pitchFamily="66" charset="0"/>
              </a:rPr>
              <a:t>Whole wheat flour</a:t>
            </a:r>
          </a:p>
          <a:p>
            <a:pPr>
              <a:buFont typeface="Courier New" pitchFamily="49" charset="0"/>
              <a:buChar char="o"/>
            </a:pPr>
            <a:r>
              <a:rPr lang="en-US" sz="1800" dirty="0" smtClean="0"/>
              <a:t>It contains gluten-forming proteins ,so can be used alone in bread making.</a:t>
            </a:r>
          </a:p>
          <a:p>
            <a:pPr marL="0" indent="0">
              <a:buNone/>
            </a:pPr>
            <a:r>
              <a:rPr lang="en-US" sz="1800" b="1" dirty="0" smtClean="0">
                <a:latin typeface="Comic Sans MS" pitchFamily="66" charset="0"/>
              </a:rPr>
              <a:t>Cracked wheat</a:t>
            </a:r>
          </a:p>
          <a:p>
            <a:pPr>
              <a:buFont typeface="Courier New" pitchFamily="49" charset="0"/>
              <a:buChar char="o"/>
            </a:pPr>
            <a:r>
              <a:rPr lang="en-US" sz="1800" dirty="0" smtClean="0"/>
              <a:t>Give texture and flavor to some specialty breads</a:t>
            </a:r>
          </a:p>
          <a:p>
            <a:pPr marL="0" indent="0">
              <a:buNone/>
            </a:pPr>
            <a:endParaRPr lang="en-US" sz="1800" dirty="0" smtClean="0"/>
          </a:p>
        </p:txBody>
      </p:sp>
      <p:sp>
        <p:nvSpPr>
          <p:cNvPr id="3" name="Title 2"/>
          <p:cNvSpPr>
            <a:spLocks noGrp="1"/>
          </p:cNvSpPr>
          <p:nvPr>
            <p:ph type="title"/>
          </p:nvPr>
        </p:nvSpPr>
        <p:spPr/>
        <p:txBody>
          <a:bodyPr/>
          <a:lstStyle/>
          <a:p>
            <a:r>
              <a:rPr lang="en-US" sz="4000" dirty="0" smtClean="0"/>
              <a:t>4.6.2. OTHERS WHEAT FLOUR</a:t>
            </a:r>
            <a:endParaRPr lang="en-US" sz="4000" dirty="0"/>
          </a:p>
        </p:txBody>
      </p:sp>
    </p:spTree>
    <p:extLst>
      <p:ext uri="{BB962C8B-B14F-4D97-AF65-F5344CB8AC3E}">
        <p14:creationId xmlns="" xmlns:p14="http://schemas.microsoft.com/office/powerpoint/2010/main" val="269740186"/>
      </p:ext>
    </p:extLst>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US" sz="1800" dirty="0" smtClean="0"/>
              <a:t>Function of eggs</a:t>
            </a:r>
          </a:p>
          <a:p>
            <a:pPr marL="400050" indent="-400050">
              <a:buFont typeface="+mj-lt"/>
              <a:buAutoNum type="romanLcPeriod"/>
            </a:pPr>
            <a:r>
              <a:rPr lang="en-US" sz="1800" dirty="0" smtClean="0"/>
              <a:t>Add taste</a:t>
            </a:r>
          </a:p>
          <a:p>
            <a:pPr marL="400050" indent="-400050">
              <a:buFont typeface="+mj-lt"/>
              <a:buAutoNum type="romanLcPeriod"/>
            </a:pPr>
            <a:r>
              <a:rPr lang="en-US" sz="1800" dirty="0" smtClean="0"/>
              <a:t>Emulsion</a:t>
            </a:r>
          </a:p>
          <a:p>
            <a:pPr marL="400050" indent="-400050">
              <a:buFont typeface="+mj-lt"/>
              <a:buAutoNum type="romanLcPeriod"/>
            </a:pPr>
            <a:r>
              <a:rPr lang="en-US" sz="1800" dirty="0" smtClean="0"/>
              <a:t>Improve the texture</a:t>
            </a:r>
          </a:p>
          <a:p>
            <a:pPr marL="400050" indent="-400050">
              <a:buFont typeface="+mj-lt"/>
              <a:buAutoNum type="romanLcPeriod"/>
            </a:pPr>
            <a:r>
              <a:rPr lang="en-US" sz="1800" dirty="0" smtClean="0"/>
              <a:t>Color</a:t>
            </a:r>
          </a:p>
          <a:p>
            <a:pPr marL="400050" indent="-400050">
              <a:buFont typeface="+mj-lt"/>
              <a:buAutoNum type="romanLcPeriod"/>
            </a:pPr>
            <a:r>
              <a:rPr lang="en-US" sz="1800" dirty="0" smtClean="0"/>
              <a:t>Food value</a:t>
            </a:r>
          </a:p>
          <a:p>
            <a:pPr marL="400050" indent="-400050">
              <a:buFont typeface="+mj-lt"/>
              <a:buAutoNum type="romanLcPeriod"/>
            </a:pPr>
            <a:r>
              <a:rPr lang="en-US" sz="1800" dirty="0" smtClean="0"/>
              <a:t>Leavening agents</a:t>
            </a:r>
          </a:p>
          <a:p>
            <a:pPr marL="400050" indent="-400050">
              <a:buFont typeface="+mj-lt"/>
              <a:buAutoNum type="romanLcPeriod"/>
            </a:pPr>
            <a:r>
              <a:rPr lang="en-US" sz="1800" dirty="0" smtClean="0"/>
              <a:t>Moisture</a:t>
            </a:r>
          </a:p>
          <a:p>
            <a:pPr marL="0" indent="0">
              <a:buNone/>
            </a:pPr>
            <a:endParaRPr lang="en-US" sz="1800" dirty="0" smtClean="0"/>
          </a:p>
          <a:p>
            <a:endParaRPr lang="en-US" sz="1800" dirty="0"/>
          </a:p>
        </p:txBody>
      </p:sp>
      <p:sp>
        <p:nvSpPr>
          <p:cNvPr id="3" name="Title 2"/>
          <p:cNvSpPr>
            <a:spLocks noGrp="1"/>
          </p:cNvSpPr>
          <p:nvPr>
            <p:ph type="title"/>
          </p:nvPr>
        </p:nvSpPr>
        <p:spPr/>
        <p:txBody>
          <a:bodyPr/>
          <a:lstStyle/>
          <a:p>
            <a:r>
              <a:rPr lang="en-US" sz="4000" dirty="0" smtClean="0"/>
              <a:t>4.7. EGG</a:t>
            </a:r>
            <a:endParaRPr lang="en-US" sz="4000" dirty="0"/>
          </a:p>
        </p:txBody>
      </p:sp>
    </p:spTree>
    <p:extLst>
      <p:ext uri="{BB962C8B-B14F-4D97-AF65-F5344CB8AC3E}">
        <p14:creationId xmlns="" xmlns:p14="http://schemas.microsoft.com/office/powerpoint/2010/main" val="4285912071"/>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The best grade (AA) has firm white and yolk that stand up high when broken onto a flat surface.</a:t>
            </a:r>
          </a:p>
          <a:p>
            <a:pPr marL="0" indent="0">
              <a:buNone/>
            </a:pPr>
            <a:endParaRPr lang="en-US" sz="1800" dirty="0" smtClean="0"/>
          </a:p>
          <a:p>
            <a:pPr marL="0" indent="0">
              <a:buNone/>
            </a:pPr>
            <a:r>
              <a:rPr lang="en-US" sz="1800" b="1" dirty="0" smtClean="0">
                <a:latin typeface="Comic Sans MS" pitchFamily="66" charset="0"/>
              </a:rPr>
              <a:t>Maintaining quality</a:t>
            </a:r>
          </a:p>
          <a:p>
            <a:r>
              <a:rPr lang="en-US" sz="1800" dirty="0"/>
              <a:t>D</a:t>
            </a:r>
            <a:r>
              <a:rPr lang="en-US" sz="1800" dirty="0" smtClean="0"/>
              <a:t>o not spread over a large area.</a:t>
            </a:r>
          </a:p>
          <a:p>
            <a:r>
              <a:rPr lang="en-US" sz="1800" dirty="0" smtClean="0"/>
              <a:t>Proper storage is essential for maintaining quality.</a:t>
            </a:r>
          </a:p>
          <a:p>
            <a:r>
              <a:rPr lang="en-US" sz="1800" dirty="0" smtClean="0"/>
              <a:t>Eggs keep for a weeks if held at 36 F ( 2 C)</a:t>
            </a:r>
          </a:p>
          <a:p>
            <a:pPr marL="0" indent="0">
              <a:buNone/>
            </a:pPr>
            <a:endParaRPr lang="en-US" sz="1800" dirty="0"/>
          </a:p>
        </p:txBody>
      </p:sp>
      <p:sp>
        <p:nvSpPr>
          <p:cNvPr id="3" name="Title 2"/>
          <p:cNvSpPr>
            <a:spLocks noGrp="1"/>
          </p:cNvSpPr>
          <p:nvPr>
            <p:ph type="title"/>
          </p:nvPr>
        </p:nvSpPr>
        <p:spPr/>
        <p:txBody>
          <a:bodyPr/>
          <a:lstStyle/>
          <a:p>
            <a:r>
              <a:rPr lang="en-US" sz="4000" dirty="0" smtClean="0"/>
              <a:t>4.7.1. GRADE AND QUALITY </a:t>
            </a:r>
            <a:endParaRPr lang="en-US" sz="4000" dirty="0"/>
          </a:p>
        </p:txBody>
      </p:sp>
    </p:spTree>
    <p:extLst>
      <p:ext uri="{BB962C8B-B14F-4D97-AF65-F5344CB8AC3E}">
        <p14:creationId xmlns="" xmlns:p14="http://schemas.microsoft.com/office/powerpoint/2010/main" val="579702562"/>
      </p:ext>
    </p:extLst>
  </p:cSld>
  <p:clrMapOvr>
    <a:masterClrMapping/>
  </p:clrMapOvr>
  <mc:AlternateContent xmlns:mc="http://schemas.openxmlformats.org/markup-compatibility/2006">
    <mc:Choice xmlns=""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22" y="298701"/>
            <a:ext cx="10363200" cy="792162"/>
          </a:xfrm>
        </p:spPr>
        <p:txBody>
          <a:bodyPr>
            <a:normAutofit/>
          </a:bodyPr>
          <a:lstStyle/>
          <a:p>
            <a:r>
              <a:rPr lang="en-US" dirty="0" smtClean="0"/>
              <a:t>4.8. Mixing Methods and Techniques</a:t>
            </a:r>
            <a:endParaRPr lang="en-US" dirty="0"/>
          </a:p>
        </p:txBody>
      </p:sp>
      <p:sp>
        <p:nvSpPr>
          <p:cNvPr id="3" name="Content Placeholder 2"/>
          <p:cNvSpPr>
            <a:spLocks noGrp="1"/>
          </p:cNvSpPr>
          <p:nvPr>
            <p:ph idx="1"/>
          </p:nvPr>
        </p:nvSpPr>
        <p:spPr>
          <a:xfrm>
            <a:off x="762000" y="1913021"/>
            <a:ext cx="8153400" cy="4656221"/>
          </a:xfrm>
        </p:spPr>
        <p:txBody>
          <a:bodyPr/>
          <a:lstStyle/>
          <a:p>
            <a:r>
              <a:rPr lang="en-US" dirty="0" smtClean="0"/>
              <a:t>The techniques used to mix or combine ingredients affect the bakeshop good’s final volume, appearance and texture. Mixing accomplishes some of the following</a:t>
            </a:r>
          </a:p>
          <a:p>
            <a:pPr lvl="1"/>
            <a:r>
              <a:rPr lang="en-US" dirty="0" smtClean="0"/>
              <a:t>Even distribution of  ingredients</a:t>
            </a:r>
          </a:p>
          <a:p>
            <a:pPr lvl="1"/>
            <a:r>
              <a:rPr lang="en-US" dirty="0" smtClean="0"/>
              <a:t>Breakdown of fats and liquids, causing them to blend or </a:t>
            </a:r>
            <a:r>
              <a:rPr lang="en-US" b="1" dirty="0" smtClean="0"/>
              <a:t>emulsify</a:t>
            </a:r>
            <a:endParaRPr lang="en-US" dirty="0" smtClean="0"/>
          </a:p>
          <a:p>
            <a:pPr lvl="1"/>
            <a:r>
              <a:rPr lang="en-US" dirty="0" smtClean="0"/>
              <a:t>Activation of the proteins in wheat flour , causing the formation of the elastic structure called </a:t>
            </a:r>
            <a:r>
              <a:rPr lang="en-US" b="1" dirty="0" smtClean="0"/>
              <a:t>gluten</a:t>
            </a:r>
            <a:endParaRPr lang="en-US" dirty="0" smtClean="0"/>
          </a:p>
          <a:p>
            <a:pPr lvl="1"/>
            <a:r>
              <a:rPr lang="en-US" dirty="0" smtClean="0"/>
              <a:t>The incorporation of air into a mixture (</a:t>
            </a:r>
            <a:r>
              <a:rPr lang="en-US" b="1" dirty="0" smtClean="0"/>
              <a:t>aeration</a:t>
            </a:r>
            <a:r>
              <a:rPr lang="en-US" dirty="0" smtClean="0"/>
              <a:t>) to help rise and develop a light texture when baked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590" y="370890"/>
            <a:ext cx="10363200" cy="792162"/>
          </a:xfrm>
        </p:spPr>
        <p:txBody>
          <a:bodyPr>
            <a:normAutofit/>
          </a:bodyPr>
          <a:lstStyle/>
          <a:p>
            <a:r>
              <a:rPr lang="en-US" dirty="0" smtClean="0"/>
              <a:t>Mixing Methods and Techniques</a:t>
            </a:r>
            <a:endParaRPr lang="en-US" dirty="0"/>
          </a:p>
        </p:txBody>
      </p:sp>
      <p:sp>
        <p:nvSpPr>
          <p:cNvPr id="3" name="Content Placeholder 2"/>
          <p:cNvSpPr>
            <a:spLocks noGrp="1"/>
          </p:cNvSpPr>
          <p:nvPr>
            <p:ph idx="1"/>
          </p:nvPr>
        </p:nvSpPr>
        <p:spPr>
          <a:xfrm>
            <a:off x="499978" y="1985211"/>
            <a:ext cx="8415422" cy="4199021"/>
          </a:xfrm>
        </p:spPr>
        <p:txBody>
          <a:bodyPr>
            <a:normAutofit/>
          </a:bodyPr>
          <a:lstStyle/>
          <a:p>
            <a:r>
              <a:rPr lang="en-US" b="1" dirty="0" smtClean="0"/>
              <a:t>Emulsify </a:t>
            </a:r>
          </a:p>
          <a:p>
            <a:pPr lvl="1"/>
            <a:r>
              <a:rPr lang="en-US" dirty="0" smtClean="0"/>
              <a:t> to combine a fat and liquid into a homogenous mixture by properly blending ingredients\</a:t>
            </a:r>
          </a:p>
          <a:p>
            <a:pPr lvl="1">
              <a:buNone/>
            </a:pPr>
            <a:endParaRPr lang="en-US" dirty="0" smtClean="0"/>
          </a:p>
          <a:p>
            <a:r>
              <a:rPr lang="en-US" b="1" dirty="0" smtClean="0"/>
              <a:t>Gluten </a:t>
            </a:r>
          </a:p>
          <a:p>
            <a:pPr lvl="1"/>
            <a:r>
              <a:rPr lang="en-US" dirty="0" smtClean="0"/>
              <a:t>An elastic network of proteins created when wheat flour is moistened and manipulated; it gives structure and strength to baked goods and is responsible for their volume, texture and appearance </a:t>
            </a:r>
          </a:p>
          <a:p>
            <a:pPr lvl="1"/>
            <a:endParaRPr lang="en-US" dirty="0" smtClean="0"/>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653" y="503238"/>
            <a:ext cx="10363200" cy="792162"/>
          </a:xfrm>
        </p:spPr>
        <p:txBody>
          <a:bodyPr>
            <a:normAutofit/>
          </a:bodyPr>
          <a:lstStyle/>
          <a:p>
            <a:r>
              <a:rPr lang="en-US" dirty="0" smtClean="0"/>
              <a:t>Mixing Methods and Techniques</a:t>
            </a:r>
            <a:endParaRPr lang="en-US" dirty="0"/>
          </a:p>
        </p:txBody>
      </p:sp>
      <p:sp>
        <p:nvSpPr>
          <p:cNvPr id="3" name="Content Placeholder 2"/>
          <p:cNvSpPr>
            <a:spLocks noGrp="1"/>
          </p:cNvSpPr>
          <p:nvPr>
            <p:ph idx="1"/>
          </p:nvPr>
        </p:nvSpPr>
        <p:spPr>
          <a:xfrm>
            <a:off x="499980" y="1900989"/>
            <a:ext cx="8210883" cy="3982453"/>
          </a:xfrm>
        </p:spPr>
        <p:txBody>
          <a:bodyPr>
            <a:normAutofit/>
          </a:bodyPr>
          <a:lstStyle/>
          <a:p>
            <a:r>
              <a:rPr lang="en-US" b="1" dirty="0" smtClean="0"/>
              <a:t>Aerate</a:t>
            </a:r>
          </a:p>
          <a:p>
            <a:pPr lvl="1"/>
            <a:r>
              <a:rPr lang="en-US" dirty="0" smtClean="0"/>
              <a:t>To incorporate air into a mixture through sifting and mixing; to whip air into a mixture to lighten such as beating egg whites to a foam</a:t>
            </a:r>
          </a:p>
          <a:p>
            <a:pPr lvl="1"/>
            <a:endParaRPr lang="en-US" dirty="0" smtClean="0"/>
          </a:p>
          <a:p>
            <a:r>
              <a:rPr lang="en-US" b="1" dirty="0" smtClean="0"/>
              <a:t>Formula </a:t>
            </a:r>
          </a:p>
          <a:p>
            <a:pPr lvl="1"/>
            <a:r>
              <a:rPr lang="en-US" dirty="0" smtClean="0"/>
              <a:t>Standard term used throughout the industry for a bakeshop recipe; formulas rely on weighing to ensure accurate measuring of ingredients</a:t>
            </a:r>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73" y="274638"/>
            <a:ext cx="10363200" cy="792162"/>
          </a:xfrm>
        </p:spPr>
        <p:txBody>
          <a:bodyPr>
            <a:normAutofit/>
          </a:bodyPr>
          <a:lstStyle/>
          <a:p>
            <a:r>
              <a:rPr lang="en-US" dirty="0" smtClean="0"/>
              <a:t>Mixing Methods and Techniques</a:t>
            </a:r>
            <a:endParaRPr lang="en-US" dirty="0"/>
          </a:p>
        </p:txBody>
      </p:sp>
      <p:graphicFrame>
        <p:nvGraphicFramePr>
          <p:cNvPr id="4" name="Content Placeholder 3"/>
          <p:cNvGraphicFramePr>
            <a:graphicFrameLocks noGrp="1"/>
          </p:cNvGraphicFramePr>
          <p:nvPr>
            <p:ph idx="1"/>
          </p:nvPr>
        </p:nvGraphicFramePr>
        <p:xfrm>
          <a:off x="495969" y="1227221"/>
          <a:ext cx="9249611" cy="5151120"/>
        </p:xfrm>
        <a:graphic>
          <a:graphicData uri="http://schemas.openxmlformats.org/drawingml/2006/table">
            <a:tbl>
              <a:tblPr firstRow="1" bandRow="1">
                <a:tableStyleId>{5C22544A-7EE6-4342-B048-85BDC9FD1C3A}</a:tableStyleId>
              </a:tblPr>
              <a:tblGrid>
                <a:gridCol w="1657949"/>
                <a:gridCol w="4188503"/>
                <a:gridCol w="3403159"/>
              </a:tblGrid>
              <a:tr h="366785">
                <a:tc>
                  <a:txBody>
                    <a:bodyPr/>
                    <a:lstStyle/>
                    <a:p>
                      <a:r>
                        <a:rPr lang="en-US" sz="2200" dirty="0" smtClean="0"/>
                        <a:t>METHOD</a:t>
                      </a:r>
                      <a:endParaRPr lang="en-US" sz="2200" dirty="0"/>
                    </a:p>
                  </a:txBody>
                  <a:tcPr marL="121920" marR="121920"/>
                </a:tc>
                <a:tc>
                  <a:txBody>
                    <a:bodyPr/>
                    <a:lstStyle/>
                    <a:p>
                      <a:r>
                        <a:rPr lang="en-US" sz="2200" dirty="0" smtClean="0"/>
                        <a:t>PURPOSE</a:t>
                      </a:r>
                      <a:endParaRPr lang="en-US" sz="2200" dirty="0"/>
                    </a:p>
                  </a:txBody>
                  <a:tcPr marL="121920" marR="121920"/>
                </a:tc>
                <a:tc>
                  <a:txBody>
                    <a:bodyPr/>
                    <a:lstStyle/>
                    <a:p>
                      <a:r>
                        <a:rPr lang="en-US" sz="2200" dirty="0" smtClean="0"/>
                        <a:t>EQUIPMENT</a:t>
                      </a:r>
                      <a:endParaRPr lang="en-US" sz="2200" dirty="0"/>
                    </a:p>
                  </a:txBody>
                  <a:tcPr marL="121920" marR="121920"/>
                </a:tc>
              </a:tr>
              <a:tr h="943162">
                <a:tc>
                  <a:txBody>
                    <a:bodyPr/>
                    <a:lstStyle/>
                    <a:p>
                      <a:r>
                        <a:rPr lang="en-US" sz="2200" dirty="0" smtClean="0"/>
                        <a:t>Beating</a:t>
                      </a:r>
                      <a:endParaRPr lang="en-US" sz="2200" dirty="0"/>
                    </a:p>
                  </a:txBody>
                  <a:tcPr marL="121920" marR="121920"/>
                </a:tc>
                <a:tc>
                  <a:txBody>
                    <a:bodyPr/>
                    <a:lstStyle/>
                    <a:p>
                      <a:r>
                        <a:rPr lang="en-US" sz="2200" dirty="0" smtClean="0"/>
                        <a:t>Vigorously agitating foods to incorporate</a:t>
                      </a:r>
                      <a:r>
                        <a:rPr lang="en-US" sz="2200" baseline="0" dirty="0" smtClean="0"/>
                        <a:t> air or develop gluten</a:t>
                      </a:r>
                      <a:endParaRPr lang="en-US" sz="2200" dirty="0"/>
                    </a:p>
                  </a:txBody>
                  <a:tcPr marL="121920" marR="121920"/>
                </a:tc>
                <a:tc>
                  <a:txBody>
                    <a:bodyPr/>
                    <a:lstStyle/>
                    <a:p>
                      <a:r>
                        <a:rPr lang="en-US" sz="2200" dirty="0" smtClean="0"/>
                        <a:t>Spoon or electric mixer with paddle attachment</a:t>
                      </a:r>
                      <a:endParaRPr lang="en-US" sz="2200" dirty="0"/>
                    </a:p>
                  </a:txBody>
                  <a:tcPr marL="121920" marR="121920"/>
                </a:tc>
              </a:tr>
              <a:tr h="1231350">
                <a:tc>
                  <a:txBody>
                    <a:bodyPr/>
                    <a:lstStyle/>
                    <a:p>
                      <a:r>
                        <a:rPr lang="en-US" sz="2200" dirty="0" smtClean="0"/>
                        <a:t>Blending</a:t>
                      </a:r>
                      <a:endParaRPr lang="en-US" sz="2200" dirty="0"/>
                    </a:p>
                  </a:txBody>
                  <a:tcPr marL="121920" marR="121920"/>
                </a:tc>
                <a:tc>
                  <a:txBody>
                    <a:bodyPr/>
                    <a:lstStyle/>
                    <a:p>
                      <a:r>
                        <a:rPr lang="en-US" sz="2200" dirty="0" smtClean="0"/>
                        <a:t>Mixing two or more ingredients until evenly distributed</a:t>
                      </a:r>
                      <a:endParaRPr lang="en-US" sz="2200" dirty="0"/>
                    </a:p>
                  </a:txBody>
                  <a:tcPr marL="121920" marR="121920"/>
                </a:tc>
                <a:tc>
                  <a:txBody>
                    <a:bodyPr/>
                    <a:lstStyle/>
                    <a:p>
                      <a:r>
                        <a:rPr lang="en-US" sz="2200" dirty="0" smtClean="0"/>
                        <a:t>Spoon, rubber spatula, wire</a:t>
                      </a:r>
                      <a:r>
                        <a:rPr lang="en-US" sz="2200" baseline="0" dirty="0" smtClean="0"/>
                        <a:t> whisk or electric mixer with paddle attachment</a:t>
                      </a:r>
                      <a:endParaRPr lang="en-US" sz="2200" dirty="0"/>
                    </a:p>
                  </a:txBody>
                  <a:tcPr marL="121920" marR="121920"/>
                </a:tc>
              </a:tr>
              <a:tr h="943162">
                <a:tc>
                  <a:txBody>
                    <a:bodyPr/>
                    <a:lstStyle/>
                    <a:p>
                      <a:r>
                        <a:rPr lang="en-US" sz="2200" dirty="0" smtClean="0"/>
                        <a:t>Creaming</a:t>
                      </a:r>
                      <a:endParaRPr lang="en-US" sz="2200" dirty="0"/>
                    </a:p>
                  </a:txBody>
                  <a:tcPr marL="121920" marR="121920"/>
                </a:tc>
                <a:tc>
                  <a:txBody>
                    <a:bodyPr/>
                    <a:lstStyle/>
                    <a:p>
                      <a:r>
                        <a:rPr lang="en-US" sz="2200" dirty="0" smtClean="0"/>
                        <a:t>Vigorously combining</a:t>
                      </a:r>
                      <a:r>
                        <a:rPr lang="en-US" sz="2200" baseline="0" dirty="0" smtClean="0"/>
                        <a:t>  softened fat and sugar while incorporating air</a:t>
                      </a:r>
                      <a:endParaRPr lang="en-US" sz="2200" dirty="0"/>
                    </a:p>
                  </a:txBody>
                  <a:tcPr marL="121920" marR="121920"/>
                </a:tc>
                <a:tc>
                  <a:txBody>
                    <a:bodyPr/>
                    <a:lstStyle/>
                    <a:p>
                      <a:r>
                        <a:rPr lang="en-US" sz="2200" dirty="0" smtClean="0"/>
                        <a:t>Electric mixer with paddle attachment on medium speed</a:t>
                      </a:r>
                      <a:endParaRPr lang="en-US" sz="2200" dirty="0"/>
                    </a:p>
                  </a:txBody>
                  <a:tcPr marL="121920" marR="121920"/>
                </a:tc>
              </a:tr>
              <a:tr h="943162">
                <a:tc>
                  <a:txBody>
                    <a:bodyPr/>
                    <a:lstStyle/>
                    <a:p>
                      <a:r>
                        <a:rPr lang="en-US" sz="2200" dirty="0" smtClean="0"/>
                        <a:t>Cutting</a:t>
                      </a:r>
                      <a:endParaRPr lang="en-US" sz="2200" dirty="0"/>
                    </a:p>
                  </a:txBody>
                  <a:tcPr marL="121920" marR="121920"/>
                </a:tc>
                <a:tc>
                  <a:txBody>
                    <a:bodyPr/>
                    <a:lstStyle/>
                    <a:p>
                      <a:r>
                        <a:rPr lang="en-US" sz="2200" dirty="0" smtClean="0"/>
                        <a:t>Incorporating</a:t>
                      </a:r>
                      <a:r>
                        <a:rPr lang="en-US" sz="2200" baseline="0" dirty="0" smtClean="0"/>
                        <a:t> solid fat into dry ingredients only until lumps of desired size remain</a:t>
                      </a:r>
                      <a:endParaRPr lang="en-US" sz="2200" dirty="0"/>
                    </a:p>
                  </a:txBody>
                  <a:tcPr marL="121920" marR="121920"/>
                </a:tc>
                <a:tc>
                  <a:txBody>
                    <a:bodyPr/>
                    <a:lstStyle/>
                    <a:p>
                      <a:r>
                        <a:rPr lang="en-US" sz="2200" dirty="0" smtClean="0"/>
                        <a:t>Pastry cutters, fingers</a:t>
                      </a:r>
                      <a:r>
                        <a:rPr lang="en-US" sz="2200" baseline="0" dirty="0" smtClean="0"/>
                        <a:t> or electric mixer with paddle attachment</a:t>
                      </a:r>
                      <a:endParaRPr lang="en-US" sz="2200" dirty="0"/>
                    </a:p>
                  </a:txBody>
                  <a:tcPr marL="121920" marR="12192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305" y="298701"/>
            <a:ext cx="10363200" cy="792162"/>
          </a:xfrm>
        </p:spPr>
        <p:txBody>
          <a:bodyPr>
            <a:normAutofit/>
          </a:bodyPr>
          <a:lstStyle/>
          <a:p>
            <a:r>
              <a:rPr lang="en-US" dirty="0" smtClean="0"/>
              <a:t>Mixing Methods and Techniques</a:t>
            </a:r>
            <a:endParaRPr lang="en-US" dirty="0"/>
          </a:p>
        </p:txBody>
      </p:sp>
      <p:graphicFrame>
        <p:nvGraphicFramePr>
          <p:cNvPr id="4" name="Content Placeholder 3"/>
          <p:cNvGraphicFramePr>
            <a:graphicFrameLocks noGrp="1"/>
          </p:cNvGraphicFramePr>
          <p:nvPr>
            <p:ph idx="1"/>
          </p:nvPr>
        </p:nvGraphicFramePr>
        <p:xfrm>
          <a:off x="459873" y="1290775"/>
          <a:ext cx="9165389" cy="4632960"/>
        </p:xfrm>
        <a:graphic>
          <a:graphicData uri="http://schemas.openxmlformats.org/drawingml/2006/table">
            <a:tbl>
              <a:tblPr firstRow="1" bandRow="1">
                <a:tableStyleId>{5C22544A-7EE6-4342-B048-85BDC9FD1C3A}</a:tableStyleId>
              </a:tblPr>
              <a:tblGrid>
                <a:gridCol w="1642852"/>
                <a:gridCol w="4150365"/>
                <a:gridCol w="3372172"/>
              </a:tblGrid>
              <a:tr h="360927">
                <a:tc>
                  <a:txBody>
                    <a:bodyPr/>
                    <a:lstStyle/>
                    <a:p>
                      <a:r>
                        <a:rPr lang="en-US" sz="2200" dirty="0" smtClean="0"/>
                        <a:t>METHOD</a:t>
                      </a:r>
                      <a:endParaRPr lang="en-US" sz="2200" dirty="0"/>
                    </a:p>
                  </a:txBody>
                  <a:tcPr marL="121920" marR="121920"/>
                </a:tc>
                <a:tc>
                  <a:txBody>
                    <a:bodyPr/>
                    <a:lstStyle/>
                    <a:p>
                      <a:r>
                        <a:rPr lang="en-US" sz="2200" dirty="0" smtClean="0"/>
                        <a:t>PURPOSE</a:t>
                      </a:r>
                      <a:endParaRPr lang="en-US" sz="2200" dirty="0"/>
                    </a:p>
                  </a:txBody>
                  <a:tcPr marL="121920" marR="121920"/>
                </a:tc>
                <a:tc>
                  <a:txBody>
                    <a:bodyPr/>
                    <a:lstStyle/>
                    <a:p>
                      <a:r>
                        <a:rPr lang="en-US" sz="2200" dirty="0" smtClean="0"/>
                        <a:t>EQUIPMENT</a:t>
                      </a:r>
                      <a:endParaRPr lang="en-US" sz="2200" dirty="0"/>
                    </a:p>
                  </a:txBody>
                  <a:tcPr marL="121920" marR="121920"/>
                </a:tc>
              </a:tr>
              <a:tr h="1490323">
                <a:tc>
                  <a:txBody>
                    <a:bodyPr/>
                    <a:lstStyle/>
                    <a:p>
                      <a:r>
                        <a:rPr lang="en-US" sz="2200" dirty="0" smtClean="0"/>
                        <a:t>Folding </a:t>
                      </a:r>
                      <a:endParaRPr lang="en-US" sz="2200" dirty="0"/>
                    </a:p>
                  </a:txBody>
                  <a:tcPr marL="121920" marR="121920"/>
                </a:tc>
                <a:tc>
                  <a:txBody>
                    <a:bodyPr/>
                    <a:lstStyle/>
                    <a:p>
                      <a:r>
                        <a:rPr lang="en-US" sz="2200" dirty="0" smtClean="0"/>
                        <a:t>Very gently</a:t>
                      </a:r>
                      <a:r>
                        <a:rPr lang="en-US" sz="2200" baseline="0" dirty="0" smtClean="0"/>
                        <a:t> incorporating ingredients such as whipping cream or whipped eggs into dry ingredients, a batter or cream</a:t>
                      </a:r>
                      <a:endParaRPr lang="en-US" sz="2200" dirty="0"/>
                    </a:p>
                  </a:txBody>
                  <a:tcPr marL="121920" marR="121920"/>
                </a:tc>
                <a:tc>
                  <a:txBody>
                    <a:bodyPr/>
                    <a:lstStyle/>
                    <a:p>
                      <a:r>
                        <a:rPr lang="en-US" sz="2200" dirty="0" smtClean="0"/>
                        <a:t>Rubber spatula or balloon whisk</a:t>
                      </a:r>
                      <a:endParaRPr lang="en-US" sz="2200" dirty="0"/>
                    </a:p>
                  </a:txBody>
                  <a:tcPr marL="121920" marR="121920"/>
                </a:tc>
              </a:tr>
              <a:tr h="2055618">
                <a:tc>
                  <a:txBody>
                    <a:bodyPr/>
                    <a:lstStyle/>
                    <a:p>
                      <a:r>
                        <a:rPr lang="en-US" sz="2200" dirty="0" smtClean="0"/>
                        <a:t>Kneading</a:t>
                      </a:r>
                      <a:endParaRPr lang="en-US" sz="2200" dirty="0"/>
                    </a:p>
                  </a:txBody>
                  <a:tcPr marL="121920" marR="121920"/>
                </a:tc>
                <a:tc>
                  <a:txBody>
                    <a:bodyPr/>
                    <a:lstStyle/>
                    <a:p>
                      <a:r>
                        <a:rPr lang="en-US" sz="2200" dirty="0" smtClean="0"/>
                        <a:t>Working a dough to develop gluten</a:t>
                      </a:r>
                      <a:endParaRPr lang="en-US" sz="2200" dirty="0"/>
                    </a:p>
                  </a:txBody>
                  <a:tcPr marL="121920" marR="121920"/>
                </a:tc>
                <a:tc>
                  <a:txBody>
                    <a:bodyPr/>
                    <a:lstStyle/>
                    <a:p>
                      <a:r>
                        <a:rPr lang="en-US" sz="2200" dirty="0" smtClean="0"/>
                        <a:t>Hands or electric mixer with dough hook, if</a:t>
                      </a:r>
                      <a:r>
                        <a:rPr lang="en-US" sz="2200" baseline="0" dirty="0" smtClean="0"/>
                        <a:t> done by hand, the dough must be vigorously and repeatedly folded and turned in a rhythmic pattern</a:t>
                      </a:r>
                      <a:endParaRPr lang="en-US" sz="2200" dirty="0"/>
                    </a:p>
                  </a:txBody>
                  <a:tcPr marL="121920" marR="12192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4.0. Introduction</a:t>
            </a:r>
            <a:endParaRPr lang="ru-RU" dirty="0"/>
          </a:p>
        </p:txBody>
      </p:sp>
      <p:sp>
        <p:nvSpPr>
          <p:cNvPr id="3" name="Содержимое 2"/>
          <p:cNvSpPr>
            <a:spLocks noGrp="1"/>
          </p:cNvSpPr>
          <p:nvPr>
            <p:ph idx="1"/>
          </p:nvPr>
        </p:nvSpPr>
        <p:spPr/>
        <p:txBody>
          <a:bodyPr/>
          <a:lstStyle/>
          <a:p>
            <a:r>
              <a:rPr lang="en-US" dirty="0" smtClean="0"/>
              <a:t>The baking and pastry arts industry is a specialization within the category of food preparation and service. Although this fast-paced industry can be competitive, high turnover can create room for ambitious budding chefs. </a:t>
            </a:r>
          </a:p>
          <a:p>
            <a:pPr>
              <a:buNone/>
            </a:pPr>
            <a:endParaRPr lang="en-US" dirty="0" smtClean="0"/>
          </a:p>
          <a:p>
            <a:r>
              <a:rPr lang="en-US" dirty="0" smtClean="0"/>
              <a:t>The field of baking and pastry arts is a small part of the larger industry of food preparation. As in many industries, it helps to have prior experience in the field to ultimately become a successful pastry chef. </a:t>
            </a: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0733"/>
            <a:ext cx="10363200" cy="792162"/>
          </a:xfrm>
        </p:spPr>
        <p:txBody>
          <a:bodyPr>
            <a:normAutofit/>
          </a:bodyPr>
          <a:lstStyle/>
          <a:p>
            <a:r>
              <a:rPr lang="en-US" dirty="0" smtClean="0"/>
              <a:t>Mixing Methods and Techniques</a:t>
            </a:r>
            <a:endParaRPr lang="en-US" dirty="0"/>
          </a:p>
        </p:txBody>
      </p:sp>
      <p:graphicFrame>
        <p:nvGraphicFramePr>
          <p:cNvPr id="4" name="Content Placeholder 3"/>
          <p:cNvGraphicFramePr>
            <a:graphicFrameLocks noGrp="1"/>
          </p:cNvGraphicFramePr>
          <p:nvPr>
            <p:ph idx="1"/>
          </p:nvPr>
        </p:nvGraphicFramePr>
        <p:xfrm>
          <a:off x="399716" y="1696453"/>
          <a:ext cx="9297737" cy="3727223"/>
        </p:xfrm>
        <a:graphic>
          <a:graphicData uri="http://schemas.openxmlformats.org/drawingml/2006/table">
            <a:tbl>
              <a:tblPr firstRow="1" bandRow="1">
                <a:tableStyleId>{5C22544A-7EE6-4342-B048-85BDC9FD1C3A}</a:tableStyleId>
              </a:tblPr>
              <a:tblGrid>
                <a:gridCol w="1666575"/>
                <a:gridCol w="4210296"/>
                <a:gridCol w="3420866"/>
              </a:tblGrid>
              <a:tr h="501957">
                <a:tc>
                  <a:txBody>
                    <a:bodyPr/>
                    <a:lstStyle/>
                    <a:p>
                      <a:r>
                        <a:rPr lang="en-US" sz="2200" dirty="0" smtClean="0"/>
                        <a:t>METHOD</a:t>
                      </a:r>
                      <a:endParaRPr lang="en-US" sz="2200" dirty="0"/>
                    </a:p>
                  </a:txBody>
                  <a:tcPr marL="121920" marR="121920"/>
                </a:tc>
                <a:tc>
                  <a:txBody>
                    <a:bodyPr/>
                    <a:lstStyle/>
                    <a:p>
                      <a:r>
                        <a:rPr lang="en-US" sz="2200" dirty="0" smtClean="0"/>
                        <a:t>PURPOSE</a:t>
                      </a:r>
                      <a:endParaRPr lang="en-US" sz="2200" dirty="0"/>
                    </a:p>
                  </a:txBody>
                  <a:tcPr marL="121920" marR="121920"/>
                </a:tc>
                <a:tc>
                  <a:txBody>
                    <a:bodyPr/>
                    <a:lstStyle/>
                    <a:p>
                      <a:r>
                        <a:rPr lang="en-US" sz="2200" dirty="0" smtClean="0"/>
                        <a:t>EQUIPMENT</a:t>
                      </a:r>
                      <a:endParaRPr lang="en-US" sz="2200" dirty="0"/>
                    </a:p>
                  </a:txBody>
                  <a:tcPr marL="121920" marR="121920"/>
                </a:tc>
              </a:tr>
              <a:tr h="1290748">
                <a:tc>
                  <a:txBody>
                    <a:bodyPr/>
                    <a:lstStyle/>
                    <a:p>
                      <a:r>
                        <a:rPr lang="en-US" sz="2200" dirty="0" smtClean="0"/>
                        <a:t>Sifting</a:t>
                      </a:r>
                      <a:endParaRPr lang="en-US" sz="2200" dirty="0"/>
                    </a:p>
                  </a:txBody>
                  <a:tcPr marL="121920" marR="121920"/>
                </a:tc>
                <a:tc>
                  <a:txBody>
                    <a:bodyPr/>
                    <a:lstStyle/>
                    <a:p>
                      <a:r>
                        <a:rPr lang="en-US" sz="2200" dirty="0" smtClean="0"/>
                        <a:t>Passing one or more dry ingredients through a wire mesh to remove lumps,</a:t>
                      </a:r>
                      <a:r>
                        <a:rPr lang="en-US" sz="2200" baseline="0" dirty="0" smtClean="0"/>
                        <a:t> combine and aerate</a:t>
                      </a:r>
                      <a:endParaRPr lang="en-US" sz="2200" dirty="0"/>
                    </a:p>
                  </a:txBody>
                  <a:tcPr marL="121920" marR="121920"/>
                </a:tc>
                <a:tc>
                  <a:txBody>
                    <a:bodyPr/>
                    <a:lstStyle/>
                    <a:p>
                      <a:r>
                        <a:rPr lang="en-US" sz="2200" dirty="0" smtClean="0"/>
                        <a:t>Rotary or drum sifter or mesh strainer</a:t>
                      </a:r>
                      <a:endParaRPr lang="en-US" sz="2200" dirty="0"/>
                    </a:p>
                  </a:txBody>
                  <a:tcPr marL="121920" marR="121920"/>
                </a:tc>
              </a:tr>
              <a:tr h="896353">
                <a:tc>
                  <a:txBody>
                    <a:bodyPr/>
                    <a:lstStyle/>
                    <a:p>
                      <a:r>
                        <a:rPr lang="en-US" sz="2200" dirty="0" smtClean="0"/>
                        <a:t>Stirring</a:t>
                      </a:r>
                      <a:endParaRPr lang="en-US" sz="2200" dirty="0"/>
                    </a:p>
                  </a:txBody>
                  <a:tcPr marL="121920" marR="121920"/>
                </a:tc>
                <a:tc>
                  <a:txBody>
                    <a:bodyPr/>
                    <a:lstStyle/>
                    <a:p>
                      <a:r>
                        <a:rPr lang="en-US" sz="2200" dirty="0" smtClean="0"/>
                        <a:t>Gently mixing ingredients</a:t>
                      </a:r>
                      <a:r>
                        <a:rPr lang="en-US" sz="2200" baseline="0" dirty="0" smtClean="0"/>
                        <a:t> by hand until evenly blended</a:t>
                      </a:r>
                      <a:endParaRPr lang="en-US" sz="2200" dirty="0"/>
                    </a:p>
                  </a:txBody>
                  <a:tcPr marL="121920" marR="121920"/>
                </a:tc>
                <a:tc>
                  <a:txBody>
                    <a:bodyPr/>
                    <a:lstStyle/>
                    <a:p>
                      <a:r>
                        <a:rPr lang="en-US" sz="2200" dirty="0" smtClean="0"/>
                        <a:t>Spoon, whisk</a:t>
                      </a:r>
                      <a:r>
                        <a:rPr lang="en-US" sz="2200" baseline="0" dirty="0" smtClean="0"/>
                        <a:t> or rubber spatula</a:t>
                      </a:r>
                      <a:endParaRPr lang="en-US" sz="2200" dirty="0"/>
                    </a:p>
                  </a:txBody>
                  <a:tcPr marL="121920" marR="121920"/>
                </a:tc>
              </a:tr>
              <a:tr h="896353">
                <a:tc>
                  <a:txBody>
                    <a:bodyPr/>
                    <a:lstStyle/>
                    <a:p>
                      <a:r>
                        <a:rPr lang="en-US" sz="2200" dirty="0" smtClean="0"/>
                        <a:t>whipping</a:t>
                      </a:r>
                      <a:endParaRPr lang="en-US" sz="2200" dirty="0"/>
                    </a:p>
                  </a:txBody>
                  <a:tcPr marL="121920" marR="121920"/>
                </a:tc>
                <a:tc>
                  <a:txBody>
                    <a:bodyPr/>
                    <a:lstStyle/>
                    <a:p>
                      <a:r>
                        <a:rPr lang="en-US" sz="2200" dirty="0" smtClean="0"/>
                        <a:t>Beating vigorously to incorporate air</a:t>
                      </a:r>
                      <a:endParaRPr lang="en-US" sz="2200" dirty="0"/>
                    </a:p>
                  </a:txBody>
                  <a:tcPr marL="121920" marR="121920"/>
                </a:tc>
                <a:tc>
                  <a:txBody>
                    <a:bodyPr/>
                    <a:lstStyle/>
                    <a:p>
                      <a:r>
                        <a:rPr lang="en-US" sz="2200" dirty="0" smtClean="0"/>
                        <a:t>Whisk or electric mixer with whip attachment</a:t>
                      </a:r>
                      <a:endParaRPr lang="en-US" sz="2200" dirty="0"/>
                    </a:p>
                  </a:txBody>
                  <a:tcPr marL="121920" marR="12192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11" y="310733"/>
            <a:ext cx="9773652" cy="1084930"/>
          </a:xfrm>
        </p:spPr>
        <p:txBody>
          <a:bodyPr>
            <a:noAutofit/>
          </a:bodyPr>
          <a:lstStyle/>
          <a:p>
            <a:r>
              <a:rPr lang="en-US" sz="3800" dirty="0" smtClean="0"/>
              <a:t>4.9. Heat Transfer and the Science of Baking</a:t>
            </a:r>
            <a:endParaRPr lang="en-US" sz="3800" dirty="0"/>
          </a:p>
        </p:txBody>
      </p:sp>
      <p:sp>
        <p:nvSpPr>
          <p:cNvPr id="5" name="Content Placeholder 4"/>
          <p:cNvSpPr>
            <a:spLocks noGrp="1"/>
          </p:cNvSpPr>
          <p:nvPr>
            <p:ph idx="1"/>
          </p:nvPr>
        </p:nvSpPr>
        <p:spPr>
          <a:xfrm>
            <a:off x="405064" y="1632284"/>
            <a:ext cx="9328483" cy="5029200"/>
          </a:xfrm>
        </p:spPr>
        <p:txBody>
          <a:bodyPr>
            <a:normAutofit/>
          </a:bodyPr>
          <a:lstStyle/>
          <a:p>
            <a:r>
              <a:rPr lang="en-US" b="1" dirty="0" smtClean="0"/>
              <a:t>Heat </a:t>
            </a:r>
          </a:p>
          <a:p>
            <a:pPr lvl="1"/>
            <a:r>
              <a:rPr lang="en-US" dirty="0" smtClean="0"/>
              <a:t>A type of energy</a:t>
            </a:r>
          </a:p>
          <a:p>
            <a:pPr lvl="1"/>
            <a:r>
              <a:rPr lang="en-US" dirty="0" smtClean="0"/>
              <a:t>When a substance gets hot, its molecules have absorbed energy, which causes the molecules to vibrate rapidly, expand and bounce off one another. As the molecules move, they collide with nearby molecules, causing a transfer of heat energy. The faster the molecules within a substance move, the higher its temperature.</a:t>
            </a:r>
          </a:p>
          <a:p>
            <a:pPr lvl="1"/>
            <a:r>
              <a:rPr lang="en-US" dirty="0" smtClean="0"/>
              <a:t>Heat may be transferred to foods and baked goods in three primary ways:</a:t>
            </a:r>
          </a:p>
          <a:p>
            <a:pPr lvl="2"/>
            <a:r>
              <a:rPr lang="en-US" dirty="0" smtClean="0"/>
              <a:t>Conduction</a:t>
            </a:r>
          </a:p>
          <a:p>
            <a:pPr lvl="2"/>
            <a:r>
              <a:rPr lang="en-US" dirty="0" smtClean="0"/>
              <a:t>Convection</a:t>
            </a:r>
          </a:p>
          <a:p>
            <a:pPr lvl="2"/>
            <a:r>
              <a:rPr lang="en-US" dirty="0" smtClean="0"/>
              <a:t>Radiation</a:t>
            </a:r>
          </a:p>
          <a:p>
            <a:pPr lvl="1"/>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79" y="286670"/>
            <a:ext cx="11176000" cy="792162"/>
          </a:xfrm>
        </p:spPr>
        <p:txBody>
          <a:bodyPr>
            <a:noAutofit/>
          </a:bodyPr>
          <a:lstStyle/>
          <a:p>
            <a:r>
              <a:rPr lang="en-US" sz="3800" dirty="0" smtClean="0"/>
              <a:t>Heat Transfer and the Science of Baking</a:t>
            </a:r>
            <a:endParaRPr lang="en-US" sz="3800" dirty="0"/>
          </a:p>
        </p:txBody>
      </p:sp>
      <p:sp>
        <p:nvSpPr>
          <p:cNvPr id="5" name="Content Placeholder 4"/>
          <p:cNvSpPr>
            <a:spLocks noGrp="1"/>
          </p:cNvSpPr>
          <p:nvPr>
            <p:ph idx="1"/>
          </p:nvPr>
        </p:nvSpPr>
        <p:spPr>
          <a:xfrm>
            <a:off x="368969" y="1367590"/>
            <a:ext cx="9424736" cy="5029200"/>
          </a:xfrm>
        </p:spPr>
        <p:txBody>
          <a:bodyPr>
            <a:normAutofit/>
          </a:bodyPr>
          <a:lstStyle/>
          <a:p>
            <a:r>
              <a:rPr lang="en-US" b="1" dirty="0" smtClean="0"/>
              <a:t>Heat  Transfer</a:t>
            </a:r>
          </a:p>
          <a:p>
            <a:pPr lvl="1"/>
            <a:r>
              <a:rPr lang="en-US" b="1" dirty="0" smtClean="0"/>
              <a:t>Conduction</a:t>
            </a:r>
          </a:p>
          <a:p>
            <a:pPr lvl="2"/>
            <a:r>
              <a:rPr lang="en-US" dirty="0" smtClean="0"/>
              <a:t>Is the movement of heat from one item to another through direct contact</a:t>
            </a:r>
          </a:p>
          <a:p>
            <a:pPr lvl="2"/>
            <a:r>
              <a:rPr lang="en-US" dirty="0" smtClean="0"/>
              <a:t>The primary heat transfer method in stove top cooking</a:t>
            </a:r>
          </a:p>
          <a:p>
            <a:pPr lvl="2"/>
            <a:r>
              <a:rPr lang="en-US" dirty="0" smtClean="0"/>
              <a:t>Is also important in baking, ex. When heat energy hits the cake pan or baking sheet placed in a hot oven, heat is conducted in the pan. The metal of the pan then conducts heat to the surface of the batter or dough contained in that pan</a:t>
            </a:r>
          </a:p>
          <a:p>
            <a:pPr lvl="2"/>
            <a:r>
              <a:rPr lang="en-US" dirty="0" smtClean="0"/>
              <a:t>Is relatively a slow method of heat transfer because there must be physical contact to transfer energy from one molecule to adjacent molecule</a:t>
            </a:r>
          </a:p>
          <a:p>
            <a:pPr lvl="2"/>
            <a:r>
              <a:rPr lang="en-US" dirty="0" smtClean="0"/>
              <a:t>Water is a better conductor of heat than air</a:t>
            </a:r>
          </a:p>
          <a:p>
            <a:pPr lvl="2"/>
            <a:endParaRPr lang="en-US" dirty="0" smtClean="0"/>
          </a:p>
          <a:p>
            <a:pPr lvl="1"/>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84" y="358859"/>
            <a:ext cx="11176000" cy="792162"/>
          </a:xfrm>
        </p:spPr>
        <p:txBody>
          <a:bodyPr>
            <a:noAutofit/>
          </a:bodyPr>
          <a:lstStyle/>
          <a:p>
            <a:r>
              <a:rPr lang="en-US" sz="3800" dirty="0" smtClean="0"/>
              <a:t>Heat Transfer and the Science of Baking</a:t>
            </a:r>
            <a:endParaRPr lang="en-US" sz="3800" dirty="0"/>
          </a:p>
        </p:txBody>
      </p:sp>
      <p:sp>
        <p:nvSpPr>
          <p:cNvPr id="5" name="Content Placeholder 4"/>
          <p:cNvSpPr>
            <a:spLocks noGrp="1"/>
          </p:cNvSpPr>
          <p:nvPr>
            <p:ph idx="1"/>
          </p:nvPr>
        </p:nvSpPr>
        <p:spPr>
          <a:xfrm>
            <a:off x="224590" y="1596189"/>
            <a:ext cx="8474242" cy="4022558"/>
          </a:xfrm>
        </p:spPr>
        <p:txBody>
          <a:bodyPr>
            <a:normAutofit/>
          </a:bodyPr>
          <a:lstStyle/>
          <a:p>
            <a:r>
              <a:rPr lang="en-US" b="1" dirty="0" smtClean="0"/>
              <a:t>Heat  Transfer</a:t>
            </a:r>
          </a:p>
          <a:p>
            <a:pPr lvl="1"/>
            <a:r>
              <a:rPr lang="en-US" b="1" dirty="0" smtClean="0"/>
              <a:t>Convection</a:t>
            </a:r>
          </a:p>
          <a:p>
            <a:pPr lvl="2"/>
            <a:r>
              <a:rPr lang="en-US" dirty="0" smtClean="0"/>
              <a:t>Refers to the transfer of heat through a fluid, which may be liquid or gas</a:t>
            </a:r>
          </a:p>
          <a:p>
            <a:pPr lvl="2"/>
            <a:r>
              <a:rPr lang="en-US" dirty="0" smtClean="0"/>
              <a:t>Natural convection occurs because warm gases tend to rise while cooler ones fall, causing a constant natural circulation of heat.</a:t>
            </a:r>
          </a:p>
          <a:p>
            <a:pPr lvl="2"/>
            <a:r>
              <a:rPr lang="en-US" dirty="0" smtClean="0"/>
              <a:t>In conventional oven, heated air naturally circulates in and around baking chambers</a:t>
            </a:r>
          </a:p>
          <a:p>
            <a:pPr lvl="2"/>
            <a:r>
              <a:rPr lang="en-US" dirty="0" smtClean="0"/>
              <a:t>Mechanical convection relies on fans or stirring to circulate heat more quickly and evenly</a:t>
            </a:r>
          </a:p>
          <a:p>
            <a:pPr lvl="2"/>
            <a:r>
              <a:rPr lang="en-US" dirty="0" smtClean="0"/>
              <a:t>Convection ovens are equipped with fans to increase the circulation of air currents, thus speeding up the baking process</a:t>
            </a:r>
          </a:p>
          <a:p>
            <a:pPr lvl="1"/>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16" y="406986"/>
            <a:ext cx="11176000" cy="792162"/>
          </a:xfrm>
        </p:spPr>
        <p:txBody>
          <a:bodyPr>
            <a:noAutofit/>
          </a:bodyPr>
          <a:lstStyle/>
          <a:p>
            <a:r>
              <a:rPr lang="en-US" sz="3800" dirty="0" smtClean="0"/>
              <a:t>Heat Transfer and the Science of Baking</a:t>
            </a:r>
            <a:endParaRPr lang="en-US" sz="3800" dirty="0"/>
          </a:p>
        </p:txBody>
      </p:sp>
      <p:sp>
        <p:nvSpPr>
          <p:cNvPr id="5" name="Content Placeholder 4"/>
          <p:cNvSpPr>
            <a:spLocks noGrp="1"/>
          </p:cNvSpPr>
          <p:nvPr>
            <p:ph idx="1"/>
          </p:nvPr>
        </p:nvSpPr>
        <p:spPr>
          <a:xfrm>
            <a:off x="489285" y="1608221"/>
            <a:ext cx="8775031" cy="5029200"/>
          </a:xfrm>
        </p:spPr>
        <p:txBody>
          <a:bodyPr>
            <a:normAutofit/>
          </a:bodyPr>
          <a:lstStyle/>
          <a:p>
            <a:r>
              <a:rPr lang="en-US" b="1" dirty="0" smtClean="0"/>
              <a:t>Heat  Transfer</a:t>
            </a:r>
          </a:p>
          <a:p>
            <a:pPr lvl="1"/>
            <a:r>
              <a:rPr lang="en-US" b="1" dirty="0" smtClean="0"/>
              <a:t>Radiation</a:t>
            </a:r>
          </a:p>
          <a:p>
            <a:pPr lvl="2"/>
            <a:r>
              <a:rPr lang="en-US" dirty="0" smtClean="0"/>
              <a:t>The transfer of heat energy through waves that move from the heat source to the food</a:t>
            </a:r>
          </a:p>
          <a:p>
            <a:pPr lvl="2"/>
            <a:r>
              <a:rPr lang="en-US" dirty="0" smtClean="0"/>
              <a:t>It does not require physical contact between the heat source and the food being cooked.</a:t>
            </a:r>
          </a:p>
          <a:p>
            <a:pPr lvl="2"/>
            <a:r>
              <a:rPr lang="en-US" dirty="0" smtClean="0"/>
              <a:t>Infrared cooking </a:t>
            </a:r>
          </a:p>
          <a:p>
            <a:pPr lvl="1"/>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1176000" cy="792162"/>
          </a:xfrm>
        </p:spPr>
        <p:txBody>
          <a:bodyPr>
            <a:noAutofit/>
          </a:bodyPr>
          <a:lstStyle/>
          <a:p>
            <a:r>
              <a:rPr lang="en-US" sz="3800" dirty="0" smtClean="0"/>
              <a:t>4.10. Baking and Cooking Methods</a:t>
            </a:r>
            <a:endParaRPr lang="en-US" sz="3800" dirty="0"/>
          </a:p>
        </p:txBody>
      </p:sp>
      <p:sp>
        <p:nvSpPr>
          <p:cNvPr id="5" name="Content Placeholder 4"/>
          <p:cNvSpPr>
            <a:spLocks noGrp="1"/>
          </p:cNvSpPr>
          <p:nvPr>
            <p:ph idx="1"/>
          </p:nvPr>
        </p:nvSpPr>
        <p:spPr>
          <a:xfrm>
            <a:off x="501316" y="1656347"/>
            <a:ext cx="8979568" cy="5029200"/>
          </a:xfrm>
        </p:spPr>
        <p:txBody>
          <a:bodyPr>
            <a:normAutofit/>
          </a:bodyPr>
          <a:lstStyle/>
          <a:p>
            <a:r>
              <a:rPr lang="en-US" dirty="0" smtClean="0"/>
              <a:t>Food can be cooked in air or fat (dry-heat cooking methods) or in water or steam (moist-heat cooking method)</a:t>
            </a:r>
          </a:p>
          <a:p>
            <a:r>
              <a:rPr lang="en-US" b="1" dirty="0" smtClean="0"/>
              <a:t>Dry-heat Cooking Method</a:t>
            </a:r>
          </a:p>
          <a:p>
            <a:pPr lvl="1"/>
            <a:r>
              <a:rPr lang="en-US" dirty="0" smtClean="0"/>
              <a:t>Using air or fat </a:t>
            </a:r>
          </a:p>
          <a:p>
            <a:pPr lvl="1"/>
            <a:r>
              <a:rPr lang="en-US" dirty="0" smtClean="0"/>
              <a:t>The principal method employed to bake and cook batter and dough</a:t>
            </a:r>
          </a:p>
          <a:p>
            <a:r>
              <a:rPr lang="en-US" b="1" dirty="0" smtClean="0"/>
              <a:t>Moist-heat Cooking Method</a:t>
            </a:r>
          </a:p>
          <a:p>
            <a:pPr lvl="1"/>
            <a:r>
              <a:rPr lang="en-US" dirty="0" smtClean="0"/>
              <a:t>Uses water or steam</a:t>
            </a:r>
          </a:p>
          <a:p>
            <a:pPr lvl="1"/>
            <a:r>
              <a:rPr lang="en-US" dirty="0" smtClean="0"/>
              <a:t>Used to tenderize foods and enhance their natural flavor</a:t>
            </a:r>
          </a:p>
          <a:p>
            <a:pPr lvl="1"/>
            <a:r>
              <a:rPr lang="en-US" dirty="0" smtClean="0"/>
              <a:t>Used to heat liquid and encourage evaporation resulting in an intensified flavor or a reduction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37" y="298701"/>
            <a:ext cx="11176000" cy="792162"/>
          </a:xfrm>
        </p:spPr>
        <p:txBody>
          <a:bodyPr>
            <a:noAutofit/>
          </a:bodyPr>
          <a:lstStyle/>
          <a:p>
            <a:r>
              <a:rPr lang="en-US" sz="3800" dirty="0" smtClean="0"/>
              <a:t>4.11. </a:t>
            </a:r>
            <a:r>
              <a:rPr lang="en-US" sz="4000" dirty="0" smtClean="0"/>
              <a:t>Common Bakeshop Cooking Methods</a:t>
            </a:r>
            <a:r>
              <a:rPr lang="en-US" sz="4000" b="1" dirty="0" smtClean="0"/>
              <a:t/>
            </a:r>
            <a:br>
              <a:rPr lang="en-US" sz="4000" b="1" dirty="0" smtClean="0"/>
            </a:br>
            <a:endParaRPr lang="en-US" sz="3800" dirty="0"/>
          </a:p>
        </p:txBody>
      </p:sp>
      <p:sp>
        <p:nvSpPr>
          <p:cNvPr id="5" name="Content Placeholder 4"/>
          <p:cNvSpPr>
            <a:spLocks noGrp="1"/>
          </p:cNvSpPr>
          <p:nvPr>
            <p:ph idx="1"/>
          </p:nvPr>
        </p:nvSpPr>
        <p:spPr>
          <a:xfrm>
            <a:off x="609600" y="1295400"/>
            <a:ext cx="10972800" cy="5029200"/>
          </a:xfrm>
        </p:spPr>
        <p:txBody>
          <a:bodyPr>
            <a:normAutofit/>
          </a:bodyPr>
          <a:lstStyle/>
          <a:p>
            <a:r>
              <a:rPr lang="en-US" b="1" dirty="0" smtClean="0"/>
              <a:t>Common Bakeshop Cooking Methods</a:t>
            </a:r>
          </a:p>
        </p:txBody>
      </p:sp>
      <p:graphicFrame>
        <p:nvGraphicFramePr>
          <p:cNvPr id="4" name="Table 3"/>
          <p:cNvGraphicFramePr>
            <a:graphicFrameLocks noGrp="1"/>
          </p:cNvGraphicFramePr>
          <p:nvPr/>
        </p:nvGraphicFramePr>
        <p:xfrm>
          <a:off x="812800" y="2057400"/>
          <a:ext cx="9317789" cy="3934325"/>
        </p:xfrm>
        <a:graphic>
          <a:graphicData uri="http://schemas.openxmlformats.org/drawingml/2006/table">
            <a:tbl>
              <a:tblPr firstRow="1" bandRow="1">
                <a:tableStyleId>{5C22544A-7EE6-4342-B048-85BDC9FD1C3A}</a:tableStyleId>
              </a:tblPr>
              <a:tblGrid>
                <a:gridCol w="2329447"/>
                <a:gridCol w="1450411"/>
                <a:gridCol w="3208484"/>
                <a:gridCol w="2329447"/>
              </a:tblGrid>
              <a:tr h="396693">
                <a:tc>
                  <a:txBody>
                    <a:bodyPr/>
                    <a:lstStyle/>
                    <a:p>
                      <a:r>
                        <a:rPr lang="en-US" dirty="0" smtClean="0"/>
                        <a:t>METHOD</a:t>
                      </a:r>
                      <a:endParaRPr lang="en-US" dirty="0"/>
                    </a:p>
                  </a:txBody>
                  <a:tcPr marL="121920" marR="121920"/>
                </a:tc>
                <a:tc>
                  <a:txBody>
                    <a:bodyPr/>
                    <a:lstStyle/>
                    <a:p>
                      <a:r>
                        <a:rPr lang="en-US" dirty="0" smtClean="0"/>
                        <a:t>MEDIUM</a:t>
                      </a:r>
                      <a:endParaRPr lang="en-US" dirty="0"/>
                    </a:p>
                  </a:txBody>
                  <a:tcPr marL="121920" marR="121920"/>
                </a:tc>
                <a:tc>
                  <a:txBody>
                    <a:bodyPr/>
                    <a:lstStyle/>
                    <a:p>
                      <a:r>
                        <a:rPr lang="en-US" dirty="0" smtClean="0"/>
                        <a:t>BAKESHOP PRODUCTS</a:t>
                      </a:r>
                      <a:endParaRPr lang="en-US" dirty="0"/>
                    </a:p>
                  </a:txBody>
                  <a:tcPr marL="121920" marR="121920"/>
                </a:tc>
                <a:tc>
                  <a:txBody>
                    <a:bodyPr/>
                    <a:lstStyle/>
                    <a:p>
                      <a:r>
                        <a:rPr lang="en-US" dirty="0" smtClean="0"/>
                        <a:t>EQUIPMENT</a:t>
                      </a:r>
                      <a:endParaRPr lang="en-US" dirty="0"/>
                    </a:p>
                  </a:txBody>
                  <a:tcPr marL="121920" marR="121920"/>
                </a:tc>
              </a:tr>
              <a:tr h="684703">
                <a:tc>
                  <a:txBody>
                    <a:bodyPr/>
                    <a:lstStyle/>
                    <a:p>
                      <a:r>
                        <a:rPr lang="en-US" dirty="0" smtClean="0"/>
                        <a:t>Dry-heat Cooking Method</a:t>
                      </a:r>
                      <a:endParaRPr lang="en-US" dirty="0"/>
                    </a:p>
                  </a:txBody>
                  <a:tcPr marL="121920" marR="121920"/>
                </a:tc>
                <a:tc>
                  <a:txBody>
                    <a:bodyPr/>
                    <a:lstStyle/>
                    <a:p>
                      <a:endParaRPr lang="en-US" dirty="0"/>
                    </a:p>
                  </a:txBody>
                  <a:tcPr marL="121920" marR="121920"/>
                </a:tc>
                <a:tc>
                  <a:txBody>
                    <a:bodyPr/>
                    <a:lstStyle/>
                    <a:p>
                      <a:endParaRPr lang="en-US"/>
                    </a:p>
                  </a:txBody>
                  <a:tcPr marL="121920" marR="121920"/>
                </a:tc>
                <a:tc>
                  <a:txBody>
                    <a:bodyPr/>
                    <a:lstStyle/>
                    <a:p>
                      <a:endParaRPr lang="en-US"/>
                    </a:p>
                  </a:txBody>
                  <a:tcPr marL="121920" marR="121920"/>
                </a:tc>
              </a:tr>
              <a:tr h="978147">
                <a:tc>
                  <a:txBody>
                    <a:bodyPr/>
                    <a:lstStyle/>
                    <a:p>
                      <a:r>
                        <a:rPr lang="en-US" b="1" dirty="0" smtClean="0"/>
                        <a:t>Baking</a:t>
                      </a:r>
                      <a:endParaRPr lang="en-US" b="1" dirty="0"/>
                    </a:p>
                  </a:txBody>
                  <a:tcPr marL="121920" marR="121920"/>
                </a:tc>
                <a:tc>
                  <a:txBody>
                    <a:bodyPr/>
                    <a:lstStyle/>
                    <a:p>
                      <a:r>
                        <a:rPr lang="en-US" dirty="0" smtClean="0"/>
                        <a:t>Air</a:t>
                      </a:r>
                      <a:endParaRPr lang="en-US" dirty="0"/>
                    </a:p>
                  </a:txBody>
                  <a:tcPr marL="121920" marR="121920"/>
                </a:tc>
                <a:tc>
                  <a:txBody>
                    <a:bodyPr/>
                    <a:lstStyle/>
                    <a:p>
                      <a:r>
                        <a:rPr lang="en-US" dirty="0" smtClean="0"/>
                        <a:t>Dough, batter for breads, cakes, cookies, pastries; fruits</a:t>
                      </a:r>
                      <a:endParaRPr lang="en-US" dirty="0"/>
                    </a:p>
                  </a:txBody>
                  <a:tcPr marL="121920" marR="121920"/>
                </a:tc>
                <a:tc>
                  <a:txBody>
                    <a:bodyPr/>
                    <a:lstStyle/>
                    <a:p>
                      <a:r>
                        <a:rPr lang="en-US" dirty="0" smtClean="0"/>
                        <a:t>Oven, convection</a:t>
                      </a:r>
                      <a:r>
                        <a:rPr lang="en-US" baseline="0" dirty="0" smtClean="0"/>
                        <a:t> oven</a:t>
                      </a:r>
                      <a:endParaRPr lang="en-US" dirty="0"/>
                    </a:p>
                  </a:txBody>
                  <a:tcPr marL="121920" marR="121920"/>
                </a:tc>
              </a:tr>
              <a:tr h="684703">
                <a:tc>
                  <a:txBody>
                    <a:bodyPr/>
                    <a:lstStyle/>
                    <a:p>
                      <a:r>
                        <a:rPr lang="en-US" b="1" dirty="0" smtClean="0"/>
                        <a:t>Broiling</a:t>
                      </a:r>
                      <a:endParaRPr lang="en-US" b="1" dirty="0"/>
                    </a:p>
                  </a:txBody>
                  <a:tcPr marL="121920" marR="121920"/>
                </a:tc>
                <a:tc>
                  <a:txBody>
                    <a:bodyPr/>
                    <a:lstStyle/>
                    <a:p>
                      <a:r>
                        <a:rPr lang="en-US" dirty="0" smtClean="0"/>
                        <a:t>Air</a:t>
                      </a:r>
                      <a:endParaRPr lang="en-US" dirty="0"/>
                    </a:p>
                  </a:txBody>
                  <a:tcPr marL="121920" marR="121920"/>
                </a:tc>
                <a:tc>
                  <a:txBody>
                    <a:bodyPr/>
                    <a:lstStyle/>
                    <a:p>
                      <a:r>
                        <a:rPr lang="en-US" dirty="0" smtClean="0"/>
                        <a:t>Fruits, glazed custards</a:t>
                      </a:r>
                      <a:endParaRPr lang="en-US" dirty="0"/>
                    </a:p>
                  </a:txBody>
                  <a:tcPr marL="121920" marR="121920"/>
                </a:tc>
                <a:tc>
                  <a:txBody>
                    <a:bodyPr/>
                    <a:lstStyle/>
                    <a:p>
                      <a:r>
                        <a:rPr lang="en-US" dirty="0" smtClean="0"/>
                        <a:t>Overhead broiler, salamander</a:t>
                      </a:r>
                      <a:endParaRPr lang="en-US" dirty="0"/>
                    </a:p>
                  </a:txBody>
                  <a:tcPr marL="121920" marR="121920"/>
                </a:tc>
              </a:tr>
              <a:tr h="396693">
                <a:tc>
                  <a:txBody>
                    <a:bodyPr/>
                    <a:lstStyle/>
                    <a:p>
                      <a:r>
                        <a:rPr lang="en-US" b="1" dirty="0" smtClean="0"/>
                        <a:t>Deep Frying</a:t>
                      </a:r>
                      <a:endParaRPr lang="en-US" b="1" dirty="0"/>
                    </a:p>
                  </a:txBody>
                  <a:tcPr marL="121920" marR="121920"/>
                </a:tc>
                <a:tc>
                  <a:txBody>
                    <a:bodyPr/>
                    <a:lstStyle/>
                    <a:p>
                      <a:r>
                        <a:rPr lang="en-US" dirty="0" smtClean="0"/>
                        <a:t>Fat</a:t>
                      </a:r>
                      <a:endParaRPr lang="en-US" dirty="0"/>
                    </a:p>
                  </a:txBody>
                  <a:tcPr marL="121920" marR="121920"/>
                </a:tc>
                <a:tc>
                  <a:txBody>
                    <a:bodyPr/>
                    <a:lstStyle/>
                    <a:p>
                      <a:r>
                        <a:rPr lang="en-US" dirty="0" smtClean="0"/>
                        <a:t>Doughnuts, fritters</a:t>
                      </a:r>
                      <a:endParaRPr lang="en-US" dirty="0"/>
                    </a:p>
                  </a:txBody>
                  <a:tcPr marL="121920" marR="121920"/>
                </a:tc>
                <a:tc>
                  <a:txBody>
                    <a:bodyPr/>
                    <a:lstStyle/>
                    <a:p>
                      <a:r>
                        <a:rPr lang="en-US" dirty="0" smtClean="0"/>
                        <a:t>Deep-fat fryer</a:t>
                      </a:r>
                      <a:endParaRPr lang="en-US" dirty="0"/>
                    </a:p>
                  </a:txBody>
                  <a:tcPr marL="121920" marR="121920"/>
                </a:tc>
              </a:tr>
              <a:tr h="396693">
                <a:tc>
                  <a:txBody>
                    <a:bodyPr/>
                    <a:lstStyle/>
                    <a:p>
                      <a:r>
                        <a:rPr lang="en-US" b="1" dirty="0" smtClean="0"/>
                        <a:t>Pan Frying </a:t>
                      </a:r>
                      <a:endParaRPr lang="en-US" b="1" dirty="0"/>
                    </a:p>
                  </a:txBody>
                  <a:tcPr marL="121920" marR="121920"/>
                </a:tc>
                <a:tc>
                  <a:txBody>
                    <a:bodyPr/>
                    <a:lstStyle/>
                    <a:p>
                      <a:r>
                        <a:rPr lang="en-US" dirty="0" smtClean="0"/>
                        <a:t>Fat</a:t>
                      </a:r>
                      <a:endParaRPr lang="en-US" dirty="0"/>
                    </a:p>
                  </a:txBody>
                  <a:tcPr marL="121920" marR="121920"/>
                </a:tc>
                <a:tc>
                  <a:txBody>
                    <a:bodyPr/>
                    <a:lstStyle/>
                    <a:p>
                      <a:r>
                        <a:rPr lang="en-US" dirty="0" smtClean="0"/>
                        <a:t>Batter for griddlecakes</a:t>
                      </a:r>
                      <a:endParaRPr lang="en-US" dirty="0"/>
                    </a:p>
                  </a:txBody>
                  <a:tcPr marL="121920" marR="121920"/>
                </a:tc>
                <a:tc>
                  <a:txBody>
                    <a:bodyPr/>
                    <a:lstStyle/>
                    <a:p>
                      <a:r>
                        <a:rPr lang="en-US" dirty="0" smtClean="0"/>
                        <a:t>Stove top</a:t>
                      </a:r>
                      <a:endParaRPr lang="en-US" dirty="0"/>
                    </a:p>
                  </a:txBody>
                  <a:tcPr marL="121920" marR="121920"/>
                </a:tc>
              </a:tr>
              <a:tr h="396693">
                <a:tc>
                  <a:txBody>
                    <a:bodyPr/>
                    <a:lstStyle/>
                    <a:p>
                      <a:r>
                        <a:rPr lang="en-US" b="1" dirty="0" smtClean="0"/>
                        <a:t>Sautéing </a:t>
                      </a:r>
                      <a:endParaRPr lang="en-US" b="1" dirty="0"/>
                    </a:p>
                  </a:txBody>
                  <a:tcPr marL="121920" marR="121920"/>
                </a:tc>
                <a:tc>
                  <a:txBody>
                    <a:bodyPr/>
                    <a:lstStyle/>
                    <a:p>
                      <a:r>
                        <a:rPr lang="en-US" dirty="0" smtClean="0"/>
                        <a:t>Fat</a:t>
                      </a:r>
                      <a:endParaRPr lang="en-US" dirty="0"/>
                    </a:p>
                  </a:txBody>
                  <a:tcPr marL="121920" marR="121920"/>
                </a:tc>
                <a:tc>
                  <a:txBody>
                    <a:bodyPr/>
                    <a:lstStyle/>
                    <a:p>
                      <a:r>
                        <a:rPr lang="en-US" dirty="0" smtClean="0"/>
                        <a:t>fruit</a:t>
                      </a:r>
                      <a:endParaRPr lang="en-US" dirty="0"/>
                    </a:p>
                  </a:txBody>
                  <a:tcPr marL="121920" marR="121920"/>
                </a:tc>
                <a:tc>
                  <a:txBody>
                    <a:bodyPr/>
                    <a:lstStyle/>
                    <a:p>
                      <a:r>
                        <a:rPr lang="en-US" dirty="0" smtClean="0"/>
                        <a:t>Stove top</a:t>
                      </a:r>
                      <a:endParaRPr lang="en-US" dirty="0"/>
                    </a:p>
                  </a:txBody>
                  <a:tcPr marL="121920" marR="12192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032" y="370891"/>
            <a:ext cx="11176000" cy="792162"/>
          </a:xfrm>
        </p:spPr>
        <p:txBody>
          <a:bodyPr>
            <a:noAutofit/>
          </a:bodyPr>
          <a:lstStyle/>
          <a:p>
            <a:r>
              <a:rPr lang="en-US" sz="4000" dirty="0" smtClean="0"/>
              <a:t>Common Bakeshop Cooking Methods</a:t>
            </a:r>
            <a:endParaRPr lang="en-US" sz="3800" dirty="0"/>
          </a:p>
        </p:txBody>
      </p:sp>
      <p:sp>
        <p:nvSpPr>
          <p:cNvPr id="5" name="Content Placeholder 4"/>
          <p:cNvSpPr>
            <a:spLocks noGrp="1"/>
          </p:cNvSpPr>
          <p:nvPr>
            <p:ph idx="1"/>
          </p:nvPr>
        </p:nvSpPr>
        <p:spPr>
          <a:xfrm>
            <a:off x="609600" y="1295400"/>
            <a:ext cx="10972800" cy="5029200"/>
          </a:xfrm>
        </p:spPr>
        <p:txBody>
          <a:bodyPr>
            <a:normAutofit/>
          </a:bodyPr>
          <a:lstStyle/>
          <a:p>
            <a:r>
              <a:rPr lang="en-US" b="1" dirty="0" smtClean="0"/>
              <a:t>Common Bakeshop Cooking Methods</a:t>
            </a:r>
          </a:p>
        </p:txBody>
      </p:sp>
      <p:graphicFrame>
        <p:nvGraphicFramePr>
          <p:cNvPr id="4" name="Table 3"/>
          <p:cNvGraphicFramePr>
            <a:graphicFrameLocks noGrp="1"/>
          </p:cNvGraphicFramePr>
          <p:nvPr/>
        </p:nvGraphicFramePr>
        <p:xfrm>
          <a:off x="812800" y="2057400"/>
          <a:ext cx="8800432" cy="3200400"/>
        </p:xfrm>
        <a:graphic>
          <a:graphicData uri="http://schemas.openxmlformats.org/drawingml/2006/table">
            <a:tbl>
              <a:tblPr firstRow="1" bandRow="1">
                <a:tableStyleId>{5C22544A-7EE6-4342-B048-85BDC9FD1C3A}</a:tableStyleId>
              </a:tblPr>
              <a:tblGrid>
                <a:gridCol w="2200108"/>
                <a:gridCol w="1868016"/>
                <a:gridCol w="2532200"/>
                <a:gridCol w="2200108"/>
              </a:tblGrid>
              <a:tr h="370840">
                <a:tc>
                  <a:txBody>
                    <a:bodyPr/>
                    <a:lstStyle/>
                    <a:p>
                      <a:r>
                        <a:rPr lang="en-US" dirty="0" smtClean="0"/>
                        <a:t>METHOD</a:t>
                      </a:r>
                      <a:endParaRPr lang="en-US" dirty="0"/>
                    </a:p>
                  </a:txBody>
                  <a:tcPr marL="121920" marR="121920"/>
                </a:tc>
                <a:tc>
                  <a:txBody>
                    <a:bodyPr/>
                    <a:lstStyle/>
                    <a:p>
                      <a:r>
                        <a:rPr lang="en-US" dirty="0" smtClean="0"/>
                        <a:t>MEDIUM</a:t>
                      </a:r>
                      <a:endParaRPr lang="en-US" dirty="0"/>
                    </a:p>
                  </a:txBody>
                  <a:tcPr marL="121920" marR="121920"/>
                </a:tc>
                <a:tc>
                  <a:txBody>
                    <a:bodyPr/>
                    <a:lstStyle/>
                    <a:p>
                      <a:r>
                        <a:rPr lang="en-US" dirty="0" smtClean="0"/>
                        <a:t>BAKESHOP PRODUCTS</a:t>
                      </a:r>
                      <a:endParaRPr lang="en-US" dirty="0"/>
                    </a:p>
                  </a:txBody>
                  <a:tcPr marL="121920" marR="121920"/>
                </a:tc>
                <a:tc>
                  <a:txBody>
                    <a:bodyPr/>
                    <a:lstStyle/>
                    <a:p>
                      <a:r>
                        <a:rPr lang="en-US" dirty="0" smtClean="0"/>
                        <a:t>EQUIPMENT</a:t>
                      </a:r>
                      <a:endParaRPr lang="en-US" dirty="0"/>
                    </a:p>
                  </a:txBody>
                  <a:tcPr marL="121920" marR="121920"/>
                </a:tc>
              </a:tr>
              <a:tr h="370840">
                <a:tc>
                  <a:txBody>
                    <a:bodyPr/>
                    <a:lstStyle/>
                    <a:p>
                      <a:r>
                        <a:rPr lang="en-US" dirty="0" smtClean="0"/>
                        <a:t>Moist-heat Cooking Method</a:t>
                      </a:r>
                      <a:endParaRPr lang="en-US" dirty="0"/>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a:p>
                  </a:txBody>
                  <a:tcPr marL="121920" marR="121920"/>
                </a:tc>
              </a:tr>
              <a:tr h="370840">
                <a:tc>
                  <a:txBody>
                    <a:bodyPr/>
                    <a:lstStyle/>
                    <a:p>
                      <a:r>
                        <a:rPr lang="en-US" b="1" dirty="0" smtClean="0"/>
                        <a:t>Boiling</a:t>
                      </a:r>
                      <a:endParaRPr lang="en-US" b="1" dirty="0"/>
                    </a:p>
                  </a:txBody>
                  <a:tcPr marL="121920" marR="121920"/>
                </a:tc>
                <a:tc>
                  <a:txBody>
                    <a:bodyPr/>
                    <a:lstStyle/>
                    <a:p>
                      <a:r>
                        <a:rPr lang="en-US" dirty="0" smtClean="0"/>
                        <a:t>Water or other liquids</a:t>
                      </a:r>
                      <a:endParaRPr lang="en-US" dirty="0"/>
                    </a:p>
                  </a:txBody>
                  <a:tcPr marL="121920" marR="121920"/>
                </a:tc>
                <a:tc>
                  <a:txBody>
                    <a:bodyPr/>
                    <a:lstStyle/>
                    <a:p>
                      <a:r>
                        <a:rPr lang="en-US" dirty="0" smtClean="0"/>
                        <a:t>Creams, sauces, fruits</a:t>
                      </a:r>
                      <a:endParaRPr lang="en-US" dirty="0"/>
                    </a:p>
                  </a:txBody>
                  <a:tcPr marL="121920" marR="121920"/>
                </a:tc>
                <a:tc>
                  <a:txBody>
                    <a:bodyPr/>
                    <a:lstStyle/>
                    <a:p>
                      <a:r>
                        <a:rPr lang="en-US" dirty="0" smtClean="0"/>
                        <a:t>Stove top</a:t>
                      </a:r>
                      <a:endParaRPr lang="en-US" dirty="0"/>
                    </a:p>
                  </a:txBody>
                  <a:tcPr marL="121920" marR="121920"/>
                </a:tc>
              </a:tr>
              <a:tr h="370840">
                <a:tc>
                  <a:txBody>
                    <a:bodyPr/>
                    <a:lstStyle/>
                    <a:p>
                      <a:r>
                        <a:rPr lang="en-US" b="1" dirty="0" smtClean="0"/>
                        <a:t>Poaching</a:t>
                      </a:r>
                      <a:endParaRPr lang="en-US" b="1"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Water or other liquids</a:t>
                      </a:r>
                    </a:p>
                  </a:txBody>
                  <a:tcPr marL="121920" marR="121920"/>
                </a:tc>
                <a:tc>
                  <a:txBody>
                    <a:bodyPr/>
                    <a:lstStyle/>
                    <a:p>
                      <a:r>
                        <a:rPr lang="en-US" dirty="0" smtClean="0"/>
                        <a:t>Fruits, fresh</a:t>
                      </a:r>
                      <a:r>
                        <a:rPr lang="en-US" baseline="0" dirty="0" smtClean="0"/>
                        <a:t> and dried</a:t>
                      </a:r>
                      <a:endParaRPr lang="en-US" dirty="0"/>
                    </a:p>
                  </a:txBody>
                  <a:tcPr marL="121920" marR="121920"/>
                </a:tc>
                <a:tc>
                  <a:txBody>
                    <a:bodyPr/>
                    <a:lstStyle/>
                    <a:p>
                      <a:r>
                        <a:rPr lang="en-US" dirty="0" smtClean="0"/>
                        <a:t>Stove top, oven</a:t>
                      </a:r>
                      <a:endParaRPr lang="en-US" dirty="0"/>
                    </a:p>
                  </a:txBody>
                  <a:tcPr marL="121920" marR="121920"/>
                </a:tc>
              </a:tr>
              <a:tr h="370840">
                <a:tc>
                  <a:txBody>
                    <a:bodyPr/>
                    <a:lstStyle/>
                    <a:p>
                      <a:r>
                        <a:rPr lang="en-US" b="1" dirty="0" smtClean="0"/>
                        <a:t>Simmering</a:t>
                      </a:r>
                      <a:endParaRPr lang="en-US" b="1"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Water or other liquids</a:t>
                      </a:r>
                    </a:p>
                  </a:txBody>
                  <a:tcPr marL="121920" marR="121920"/>
                </a:tc>
                <a:tc>
                  <a:txBody>
                    <a:bodyPr/>
                    <a:lstStyle/>
                    <a:p>
                      <a:r>
                        <a:rPr lang="en-US" dirty="0" smtClean="0"/>
                        <a:t>Creams, sauces, fruits</a:t>
                      </a:r>
                      <a:endParaRPr lang="en-US" dirty="0"/>
                    </a:p>
                  </a:txBody>
                  <a:tcPr marL="121920" marR="121920"/>
                </a:tc>
                <a:tc>
                  <a:txBody>
                    <a:bodyPr/>
                    <a:lstStyle/>
                    <a:p>
                      <a:r>
                        <a:rPr lang="en-US" dirty="0" smtClean="0"/>
                        <a:t>Stove</a:t>
                      </a:r>
                      <a:r>
                        <a:rPr lang="en-US" baseline="0" dirty="0" smtClean="0"/>
                        <a:t> top, oven</a:t>
                      </a:r>
                      <a:endParaRPr lang="en-US" dirty="0"/>
                    </a:p>
                  </a:txBody>
                  <a:tcPr marL="121920" marR="12192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5221"/>
            <a:ext cx="10972800" cy="743712"/>
          </a:xfrm>
        </p:spPr>
        <p:txBody>
          <a:bodyPr>
            <a:normAutofit/>
          </a:bodyPr>
          <a:lstStyle/>
          <a:p>
            <a:r>
              <a:rPr lang="en-US" dirty="0" smtClean="0"/>
              <a:t>4.12. Stage of Baking</a:t>
            </a:r>
            <a:endParaRPr lang="en-US" dirty="0"/>
          </a:p>
        </p:txBody>
      </p:sp>
      <p:sp>
        <p:nvSpPr>
          <p:cNvPr id="3" name="Content Placeholder 2"/>
          <p:cNvSpPr>
            <a:spLocks noGrp="1"/>
          </p:cNvSpPr>
          <p:nvPr>
            <p:ph idx="1"/>
          </p:nvPr>
        </p:nvSpPr>
        <p:spPr>
          <a:xfrm>
            <a:off x="609600" y="1636294"/>
            <a:ext cx="10972800" cy="4102769"/>
          </a:xfrm>
        </p:spPr>
        <p:txBody>
          <a:bodyPr/>
          <a:lstStyle/>
          <a:p>
            <a:pPr marL="514350" indent="-514350">
              <a:buFont typeface="+mj-lt"/>
              <a:buAutoNum type="arabicPeriod"/>
            </a:pPr>
            <a:r>
              <a:rPr lang="en-US" dirty="0" smtClean="0"/>
              <a:t>Gases Form</a:t>
            </a:r>
          </a:p>
          <a:p>
            <a:pPr marL="514350" indent="-514350">
              <a:buFont typeface="+mj-lt"/>
              <a:buAutoNum type="arabicPeriod"/>
            </a:pPr>
            <a:r>
              <a:rPr lang="en-US" dirty="0" smtClean="0"/>
              <a:t>Gasses are trapped</a:t>
            </a:r>
          </a:p>
          <a:p>
            <a:pPr marL="514350" indent="-514350">
              <a:buFont typeface="+mj-lt"/>
              <a:buAutoNum type="arabicPeriod"/>
            </a:pPr>
            <a:r>
              <a:rPr lang="en-US" dirty="0" smtClean="0"/>
              <a:t>Starches gelatinize</a:t>
            </a:r>
          </a:p>
          <a:p>
            <a:pPr marL="514350" indent="-514350">
              <a:buFont typeface="+mj-lt"/>
              <a:buAutoNum type="arabicPeriod"/>
            </a:pPr>
            <a:r>
              <a:rPr lang="en-US" dirty="0" smtClean="0"/>
              <a:t>Proteins coagulate</a:t>
            </a:r>
          </a:p>
          <a:p>
            <a:pPr marL="514350" indent="-514350">
              <a:buFont typeface="+mj-lt"/>
              <a:buAutoNum type="arabicPeriod"/>
            </a:pPr>
            <a:r>
              <a:rPr lang="en-US" dirty="0" smtClean="0"/>
              <a:t>Water evaporates</a:t>
            </a:r>
          </a:p>
          <a:p>
            <a:pPr marL="514350" indent="-514350">
              <a:buFont typeface="+mj-lt"/>
              <a:buAutoNum type="arabicPeriod"/>
            </a:pPr>
            <a:r>
              <a:rPr lang="en-US" dirty="0" smtClean="0"/>
              <a:t>Sugars caramelize</a:t>
            </a:r>
          </a:p>
          <a:p>
            <a:pPr marL="514350" indent="-514350">
              <a:buFont typeface="+mj-lt"/>
              <a:buAutoNum type="arabicPeriod"/>
            </a:pPr>
            <a:r>
              <a:rPr lang="en-US" dirty="0" smtClean="0"/>
              <a:t>Carryover baking</a:t>
            </a:r>
          </a:p>
          <a:p>
            <a:pPr marL="514350" indent="-514350">
              <a:buFont typeface="+mj-lt"/>
              <a:buAutoNum type="arabicPeriod"/>
            </a:pPr>
            <a:r>
              <a:rPr lang="en-US" dirty="0" smtClean="0"/>
              <a:t>Staling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968"/>
            <a:ext cx="10972800" cy="743712"/>
          </a:xfrm>
        </p:spPr>
        <p:txBody>
          <a:bodyPr>
            <a:normAutofit/>
          </a:bodyPr>
          <a:lstStyle/>
          <a:p>
            <a:r>
              <a:rPr lang="en-US" dirty="0" smtClean="0"/>
              <a:t>Stage of Baking</a:t>
            </a:r>
            <a:endParaRPr lang="en-US" dirty="0"/>
          </a:p>
        </p:txBody>
      </p:sp>
      <p:sp>
        <p:nvSpPr>
          <p:cNvPr id="3" name="Content Placeholder 2"/>
          <p:cNvSpPr>
            <a:spLocks noGrp="1"/>
          </p:cNvSpPr>
          <p:nvPr>
            <p:ph idx="1"/>
          </p:nvPr>
        </p:nvSpPr>
        <p:spPr>
          <a:xfrm>
            <a:off x="609600" y="1066800"/>
            <a:ext cx="8426116" cy="5257800"/>
          </a:xfrm>
        </p:spPr>
        <p:txBody>
          <a:bodyPr>
            <a:normAutofit/>
          </a:bodyPr>
          <a:lstStyle/>
          <a:p>
            <a:pPr marL="514350" indent="-514350">
              <a:buNone/>
            </a:pPr>
            <a:r>
              <a:rPr lang="en-US" b="1" dirty="0" smtClean="0"/>
              <a:t>Gases Form</a:t>
            </a:r>
          </a:p>
          <a:p>
            <a:pPr marL="880110" lvl="1" indent="-514350">
              <a:buFontTx/>
              <a:buChar char="-"/>
            </a:pPr>
            <a:r>
              <a:rPr lang="en-US" dirty="0" smtClean="0"/>
              <a:t>A baked goods texture is determined by the amount of leaving or rise that occurs both before and during baking. These gases are carbon dioxide, steam and air.</a:t>
            </a:r>
          </a:p>
          <a:p>
            <a:pPr marL="880110" lvl="1" indent="-514350">
              <a:buFontTx/>
              <a:buChar char="-"/>
            </a:pPr>
            <a:r>
              <a:rPr lang="en-US" dirty="0" smtClean="0"/>
              <a:t>Air and carbon dioxide are present even before heating</a:t>
            </a:r>
          </a:p>
          <a:p>
            <a:pPr marL="880110" lvl="1" indent="-514350">
              <a:buFontTx/>
              <a:buChar char="-"/>
            </a:pPr>
            <a:r>
              <a:rPr lang="en-US" dirty="0" smtClean="0"/>
              <a:t>The formation of gases begins upon mixing and continues as a product is heated until it reaches a temperature of around 170˚F</a:t>
            </a:r>
          </a:p>
          <a:p>
            <a:pPr marL="880110" lvl="1" indent="-514350">
              <a:buFontTx/>
              <a:buChar char="-"/>
            </a:pPr>
            <a:r>
              <a:rPr lang="en-US" dirty="0" smtClean="0"/>
              <a:t>Steam is one gas formed when heat is applied</a:t>
            </a:r>
          </a:p>
          <a:p>
            <a:pPr marL="880110" lvl="1" indent="-514350">
              <a:buFontTx/>
              <a:buChar char="-"/>
            </a:pPr>
            <a:endParaRPr lang="en-US" sz="900" dirty="0" smtClean="0"/>
          </a:p>
          <a:p>
            <a:pPr marL="514350" indent="-514350">
              <a:buNone/>
            </a:pPr>
            <a:r>
              <a:rPr lang="en-US" b="1" dirty="0" smtClean="0"/>
              <a:t>Gasses are trapped</a:t>
            </a:r>
          </a:p>
          <a:p>
            <a:pPr marL="880110" lvl="1" indent="-514350">
              <a:buFontTx/>
              <a:buChar char="-"/>
            </a:pPr>
            <a:r>
              <a:rPr lang="en-US" dirty="0" smtClean="0"/>
              <a:t>The stretchable network of protein created in a batter or dough traps gases in the product.</a:t>
            </a:r>
          </a:p>
          <a:p>
            <a:pPr marL="880110" lvl="1" indent="-514350">
              <a:buFontTx/>
              <a:buChar char="-"/>
            </a:pPr>
            <a:r>
              <a:rPr lang="en-US" dirty="0" smtClean="0"/>
              <a:t>Without the appropriate network of proteins, the gases would just escape without causing the mixture to rise.</a:t>
            </a:r>
          </a:p>
          <a:p>
            <a:pPr marL="880110" lvl="1" indent="-514350">
              <a:buFontTx/>
              <a:buChar char="-"/>
            </a:pPr>
            <a:r>
              <a:rPr lang="en-US" dirty="0" smtClean="0"/>
              <a:t>Proper mixing ensures the appropriate protein development in a batter or dough.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4.1. Bakes</a:t>
            </a:r>
            <a:endParaRPr lang="ru-RU" dirty="0"/>
          </a:p>
        </p:txBody>
      </p:sp>
      <p:sp>
        <p:nvSpPr>
          <p:cNvPr id="3" name="Содержимое 2"/>
          <p:cNvSpPr>
            <a:spLocks noGrp="1"/>
          </p:cNvSpPr>
          <p:nvPr>
            <p:ph idx="1"/>
          </p:nvPr>
        </p:nvSpPr>
        <p:spPr>
          <a:xfrm>
            <a:off x="677334" y="1756611"/>
            <a:ext cx="8596668" cy="4284751"/>
          </a:xfrm>
        </p:spPr>
        <p:txBody>
          <a:bodyPr>
            <a:normAutofit fontScale="70000" lnSpcReduction="20000"/>
          </a:bodyPr>
          <a:lstStyle/>
          <a:p>
            <a:endParaRPr lang="en-US" b="1" dirty="0" smtClean="0"/>
          </a:p>
          <a:p>
            <a:pPr>
              <a:buNone/>
            </a:pPr>
            <a:r>
              <a:rPr lang="en-US" sz="3400" b="1" dirty="0" smtClean="0"/>
              <a:t>FAT</a:t>
            </a:r>
          </a:p>
          <a:p>
            <a:r>
              <a:rPr lang="en-US" b="1" dirty="0" smtClean="0"/>
              <a:t>FAT</a:t>
            </a:r>
            <a:r>
              <a:rPr lang="en-US" dirty="0" smtClean="0"/>
              <a:t>, in the form of solid shortening, margarine or butter, or in the liquid form of oil contributes tenderness, moistness, and a smooth mouth feel to baked goods. </a:t>
            </a:r>
          </a:p>
          <a:p>
            <a:pPr>
              <a:buNone/>
            </a:pPr>
            <a:r>
              <a:rPr lang="en-US" dirty="0" smtClean="0"/>
              <a:t>TYPES OF FAT</a:t>
            </a:r>
          </a:p>
          <a:p>
            <a:r>
              <a:rPr lang="en-US" sz="2000" b="1" dirty="0" smtClean="0"/>
              <a:t>Shortening :  </a:t>
            </a:r>
            <a:r>
              <a:rPr lang="en-US" dirty="0" smtClean="0"/>
              <a:t>. </a:t>
            </a:r>
          </a:p>
          <a:p>
            <a:pPr lvl="1">
              <a:buFont typeface="Arial" pitchFamily="34" charset="0"/>
              <a:buChar char="•"/>
            </a:pPr>
            <a:r>
              <a:rPr lang="en-US" dirty="0" smtClean="0"/>
              <a:t>The flakiness of pastry comes from solid fat such as shortening or lard rolled in layers with flour. </a:t>
            </a:r>
          </a:p>
          <a:p>
            <a:pPr lvl="1">
              <a:buFont typeface="Arial" pitchFamily="34" charset="0"/>
              <a:buChar char="•"/>
            </a:pPr>
            <a:r>
              <a:rPr lang="en-US" dirty="0" smtClean="0"/>
              <a:t>In some recipes for cookies or cake, shortening is creamed with sugar to trap air. A lighter product will result. </a:t>
            </a:r>
          </a:p>
          <a:p>
            <a:pPr lvl="1">
              <a:buFont typeface="Arial" pitchFamily="34" charset="0"/>
              <a:buChar char="•"/>
            </a:pPr>
            <a:r>
              <a:rPr lang="en-US" b="1" dirty="0" smtClean="0"/>
              <a:t>Margarine</a:t>
            </a:r>
          </a:p>
          <a:p>
            <a:pPr>
              <a:buFont typeface="Arial" pitchFamily="34" charset="0"/>
              <a:buChar char="•"/>
            </a:pPr>
            <a:endParaRPr lang="en-US" dirty="0" smtClean="0"/>
          </a:p>
          <a:p>
            <a:r>
              <a:rPr lang="en-US" b="1" dirty="0" smtClean="0"/>
              <a:t>Butter :</a:t>
            </a:r>
          </a:p>
          <a:p>
            <a:pPr marL="685800" lvl="1">
              <a:buFont typeface="Arial" pitchFamily="34" charset="0"/>
              <a:buChar char="•"/>
            </a:pPr>
            <a:r>
              <a:rPr lang="en-US" dirty="0" smtClean="0"/>
              <a:t>Butter is made from cream </a:t>
            </a:r>
          </a:p>
          <a:p>
            <a:pPr marL="685800" lvl="1">
              <a:buFont typeface="Arial" pitchFamily="34" charset="0"/>
              <a:buChar char="•"/>
            </a:pPr>
            <a:r>
              <a:rPr lang="en-US" dirty="0" smtClean="0"/>
              <a:t>Butter imparts a good flavor without a greasy mouth feel to baked goods because it melts at body temperature.</a:t>
            </a:r>
          </a:p>
          <a:p>
            <a:r>
              <a:rPr lang="en-US" b="1" dirty="0" smtClean="0"/>
              <a:t>Oil :</a:t>
            </a:r>
          </a:p>
          <a:p>
            <a:pPr marL="685800" lvl="1">
              <a:buFont typeface="Arial" pitchFamily="34" charset="0"/>
              <a:buChar char="•"/>
            </a:pPr>
            <a:r>
              <a:rPr lang="en-US" dirty="0" smtClean="0"/>
              <a:t>Oil is used in some muffin, bread and cake recipes.</a:t>
            </a:r>
          </a:p>
          <a:p>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568" y="633663"/>
            <a:ext cx="10972800" cy="743712"/>
          </a:xfrm>
        </p:spPr>
        <p:txBody>
          <a:bodyPr>
            <a:normAutofit/>
          </a:bodyPr>
          <a:lstStyle/>
          <a:p>
            <a:r>
              <a:rPr lang="en-US" dirty="0" smtClean="0"/>
              <a:t>Stage of Baking</a:t>
            </a:r>
            <a:endParaRPr lang="en-US" dirty="0"/>
          </a:p>
        </p:txBody>
      </p:sp>
      <p:sp>
        <p:nvSpPr>
          <p:cNvPr id="3" name="Content Placeholder 2"/>
          <p:cNvSpPr>
            <a:spLocks noGrp="1"/>
          </p:cNvSpPr>
          <p:nvPr>
            <p:ph idx="1"/>
          </p:nvPr>
        </p:nvSpPr>
        <p:spPr>
          <a:xfrm>
            <a:off x="609600" y="1487905"/>
            <a:ext cx="8883316" cy="4323347"/>
          </a:xfrm>
        </p:spPr>
        <p:txBody>
          <a:bodyPr/>
          <a:lstStyle/>
          <a:p>
            <a:pPr marL="514350" indent="-514350">
              <a:buNone/>
            </a:pPr>
            <a:r>
              <a:rPr lang="en-US" b="1" dirty="0" smtClean="0"/>
              <a:t>Starches gelatinize</a:t>
            </a:r>
          </a:p>
          <a:p>
            <a:pPr marL="880110" lvl="1" indent="-514350">
              <a:buFontTx/>
              <a:buChar char="-"/>
            </a:pPr>
            <a:r>
              <a:rPr lang="en-US" dirty="0" smtClean="0"/>
              <a:t>Starches are complex carbohydrates present in plants and grains such as potatoes, wheat, rice and corn.</a:t>
            </a:r>
          </a:p>
          <a:p>
            <a:pPr marL="880110" lvl="1" indent="-514350">
              <a:buFontTx/>
              <a:buChar char="-"/>
            </a:pPr>
            <a:r>
              <a:rPr lang="en-US" dirty="0" smtClean="0"/>
              <a:t>Flour made from these and other grains is the primary ingredient in most baked products</a:t>
            </a:r>
          </a:p>
          <a:p>
            <a:pPr marL="880110" lvl="1" indent="-514350">
              <a:buFontTx/>
              <a:buChar char="-"/>
            </a:pPr>
            <a:r>
              <a:rPr lang="en-US" dirty="0" smtClean="0"/>
              <a:t>When a mixture of starch and liquid is heated, starches begin to absorb moisture up to 10x their own weight.</a:t>
            </a:r>
          </a:p>
          <a:p>
            <a:pPr marL="880110" lvl="1" indent="-514350">
              <a:buFontTx/>
              <a:buChar char="-"/>
            </a:pPr>
            <a:r>
              <a:rPr lang="en-US" dirty="0" smtClean="0"/>
              <a:t>When starch granules reach a temperature of approx. 140˚F, they absorb additional moisture and expand. (gelatinization)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429126"/>
            <a:ext cx="10972800" cy="743712"/>
          </a:xfrm>
        </p:spPr>
        <p:txBody>
          <a:bodyPr>
            <a:normAutofit/>
          </a:bodyPr>
          <a:lstStyle/>
          <a:p>
            <a:r>
              <a:rPr lang="en-US" dirty="0" smtClean="0"/>
              <a:t>Stage of Baking</a:t>
            </a:r>
            <a:endParaRPr lang="en-US" dirty="0"/>
          </a:p>
        </p:txBody>
      </p:sp>
      <p:sp>
        <p:nvSpPr>
          <p:cNvPr id="3" name="Content Placeholder 2"/>
          <p:cNvSpPr>
            <a:spLocks noGrp="1"/>
          </p:cNvSpPr>
          <p:nvPr>
            <p:ph idx="1"/>
          </p:nvPr>
        </p:nvSpPr>
        <p:spPr>
          <a:xfrm>
            <a:off x="609600" y="1331495"/>
            <a:ext cx="8414084" cy="5257800"/>
          </a:xfrm>
        </p:spPr>
        <p:txBody>
          <a:bodyPr/>
          <a:lstStyle/>
          <a:p>
            <a:pPr marL="514350" indent="-514350">
              <a:buNone/>
            </a:pPr>
            <a:r>
              <a:rPr lang="en-US" b="1" dirty="0" smtClean="0"/>
              <a:t>Proteins Coagulate</a:t>
            </a:r>
          </a:p>
          <a:p>
            <a:pPr marL="880110" lvl="1" indent="-514350">
              <a:buFontTx/>
              <a:buChar char="-"/>
            </a:pPr>
            <a:r>
              <a:rPr lang="en-US" dirty="0" smtClean="0"/>
              <a:t>Proteins begin to coagulate (solidify) when the dough or batter reaches a temperature of 160˚F.</a:t>
            </a:r>
          </a:p>
          <a:p>
            <a:pPr marL="880110" lvl="1" indent="-514350">
              <a:buFontTx/>
              <a:buChar char="-"/>
            </a:pPr>
            <a:r>
              <a:rPr lang="en-US" dirty="0" smtClean="0"/>
              <a:t>Are large, complex molecules found in every living cell</a:t>
            </a:r>
          </a:p>
          <a:p>
            <a:pPr marL="880110" lvl="1" indent="-514350">
              <a:buFontTx/>
              <a:buChar char="-"/>
            </a:pPr>
            <a:r>
              <a:rPr lang="en-US" dirty="0" smtClean="0"/>
              <a:t>Are formed from amino acids that are chemically bonded into long loosely folded chains</a:t>
            </a:r>
          </a:p>
          <a:p>
            <a:pPr marL="880110" lvl="1" indent="-514350">
              <a:buFontTx/>
              <a:buChar char="-"/>
            </a:pPr>
            <a:r>
              <a:rPr lang="en-US" dirty="0" smtClean="0"/>
              <a:t>In the  presence of heat, the protein chains unfold (denature), which allows them to rebound and solidify into a solid mass. In other </a:t>
            </a:r>
          </a:p>
          <a:p>
            <a:pPr marL="880110" lvl="1" indent="-514350">
              <a:buNone/>
            </a:pPr>
            <a:r>
              <a:rPr lang="en-US" dirty="0" smtClean="0"/>
              <a:t>	words, as proteins cook, they  </a:t>
            </a:r>
          </a:p>
          <a:p>
            <a:pPr marL="880110" lvl="1" indent="-514350">
              <a:buNone/>
            </a:pPr>
            <a:r>
              <a:rPr lang="en-US" dirty="0" smtClean="0"/>
              <a:t>	loose moisture, shrink and </a:t>
            </a:r>
          </a:p>
          <a:p>
            <a:pPr marL="880110" lvl="1" indent="-514350">
              <a:buNone/>
            </a:pPr>
            <a:r>
              <a:rPr lang="en-US" dirty="0" smtClean="0"/>
              <a:t>	become firm.</a:t>
            </a:r>
          </a:p>
        </p:txBody>
      </p:sp>
      <p:pic>
        <p:nvPicPr>
          <p:cNvPr id="2050" name="Picture 2" descr="http://ts4.mm.bing.net/th?id=H.4866190544080091&amp;pid=15.1"/>
          <p:cNvPicPr>
            <a:picLocks noChangeAspect="1" noChangeArrowheads="1"/>
          </p:cNvPicPr>
          <p:nvPr/>
        </p:nvPicPr>
        <p:blipFill>
          <a:blip r:embed="rId2" cstate="print"/>
          <a:srcRect/>
          <a:stretch>
            <a:fillRect/>
          </a:stretch>
        </p:blipFill>
        <p:spPr bwMode="auto">
          <a:xfrm>
            <a:off x="4874126" y="4138864"/>
            <a:ext cx="4521200" cy="214312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199" y="417094"/>
            <a:ext cx="10972800" cy="743712"/>
          </a:xfrm>
        </p:spPr>
        <p:txBody>
          <a:bodyPr>
            <a:normAutofit/>
          </a:bodyPr>
          <a:lstStyle/>
          <a:p>
            <a:r>
              <a:rPr lang="en-US" dirty="0" smtClean="0"/>
              <a:t>Stage of Baking</a:t>
            </a:r>
            <a:endParaRPr lang="en-US" dirty="0"/>
          </a:p>
        </p:txBody>
      </p:sp>
      <p:sp>
        <p:nvSpPr>
          <p:cNvPr id="3" name="Content Placeholder 2"/>
          <p:cNvSpPr>
            <a:spLocks noGrp="1"/>
          </p:cNvSpPr>
          <p:nvPr>
            <p:ph idx="1"/>
          </p:nvPr>
        </p:nvSpPr>
        <p:spPr>
          <a:xfrm>
            <a:off x="621631" y="1632284"/>
            <a:ext cx="7920789" cy="4828674"/>
          </a:xfrm>
        </p:spPr>
        <p:txBody>
          <a:bodyPr/>
          <a:lstStyle/>
          <a:p>
            <a:pPr marL="514350" indent="-514350">
              <a:buNone/>
            </a:pPr>
            <a:r>
              <a:rPr lang="en-US" b="1" dirty="0" smtClean="0"/>
              <a:t>Water Evaporates</a:t>
            </a:r>
          </a:p>
          <a:p>
            <a:pPr marL="880110" lvl="1" indent="-514350">
              <a:buFontTx/>
              <a:buChar char="-"/>
            </a:pPr>
            <a:r>
              <a:rPr lang="en-US" dirty="0" smtClean="0"/>
              <a:t>Throughout the baking process, the water contained in the liquid ingredients will turn to steam and evaporate. This steam is  a useful </a:t>
            </a:r>
            <a:r>
              <a:rPr lang="en-US" dirty="0" err="1" smtClean="0"/>
              <a:t>leavener</a:t>
            </a:r>
            <a:r>
              <a:rPr lang="en-US" dirty="0" smtClean="0"/>
              <a:t> </a:t>
            </a:r>
          </a:p>
          <a:p>
            <a:pPr marL="880110" lvl="1" indent="-514350">
              <a:buFontTx/>
              <a:buChar char="-"/>
            </a:pPr>
            <a:r>
              <a:rPr lang="en-US" dirty="0" smtClean="0"/>
              <a:t>During the early stages of baking the product is porous, allowing the gases to escaped readily</a:t>
            </a:r>
          </a:p>
          <a:p>
            <a:pPr marL="880110" lvl="1" indent="-514350">
              <a:buFontTx/>
              <a:buChar char="-"/>
            </a:pPr>
            <a:r>
              <a:rPr lang="en-US" dirty="0" smtClean="0"/>
              <a:t>As steam is released the dough or batter dries out, starting from the outside, resulting in the formation of a pale crust.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136" y="441158"/>
            <a:ext cx="10972800" cy="743712"/>
          </a:xfrm>
        </p:spPr>
        <p:txBody>
          <a:bodyPr>
            <a:normAutofit/>
          </a:bodyPr>
          <a:lstStyle/>
          <a:p>
            <a:r>
              <a:rPr lang="en-US" dirty="0" smtClean="0"/>
              <a:t>Stage of Baking</a:t>
            </a:r>
            <a:endParaRPr lang="en-US" dirty="0"/>
          </a:p>
        </p:txBody>
      </p:sp>
      <p:sp>
        <p:nvSpPr>
          <p:cNvPr id="3" name="Content Placeholder 2"/>
          <p:cNvSpPr>
            <a:spLocks noGrp="1"/>
          </p:cNvSpPr>
          <p:nvPr>
            <p:ph idx="1"/>
          </p:nvPr>
        </p:nvSpPr>
        <p:spPr>
          <a:xfrm>
            <a:off x="609600" y="1343536"/>
            <a:ext cx="7920789" cy="5257800"/>
          </a:xfrm>
        </p:spPr>
        <p:txBody>
          <a:bodyPr>
            <a:normAutofit/>
          </a:bodyPr>
          <a:lstStyle/>
          <a:p>
            <a:pPr marL="514350" indent="-514350">
              <a:buNone/>
            </a:pPr>
            <a:r>
              <a:rPr lang="en-US" b="1" dirty="0" smtClean="0"/>
              <a:t>Sugars Caramelize</a:t>
            </a:r>
          </a:p>
          <a:p>
            <a:pPr marL="880110" lvl="1" indent="-514350">
              <a:buFontTx/>
              <a:buChar char="-"/>
            </a:pPr>
            <a:r>
              <a:rPr lang="en-US" dirty="0" smtClean="0"/>
              <a:t>as sugars are heated above 320˚F, they breakdown and darken or caramelize. The result is the gradual darkening of the surface of a baked good.</a:t>
            </a:r>
          </a:p>
          <a:p>
            <a:pPr marL="880110" lvl="1" indent="-514350">
              <a:buFontTx/>
              <a:buChar char="-"/>
            </a:pPr>
            <a:r>
              <a:rPr lang="en-US" dirty="0" smtClean="0"/>
              <a:t>Sugars are simple carbohydrates used by all plants and animals to store energy</a:t>
            </a:r>
          </a:p>
          <a:p>
            <a:pPr marL="880110" lvl="1" indent="-514350">
              <a:buFontTx/>
              <a:buChar char="-"/>
            </a:pPr>
            <a:r>
              <a:rPr lang="en-US" dirty="0" err="1" smtClean="0"/>
              <a:t>Caramelization</a:t>
            </a:r>
            <a:r>
              <a:rPr lang="en-US" dirty="0" smtClean="0"/>
              <a:t> of sugars is responsible for most of the flavors associated with baked goods.</a:t>
            </a:r>
          </a:p>
          <a:p>
            <a:pPr marL="880110" lvl="1" indent="-514350">
              <a:buFontTx/>
              <a:buChar char="-"/>
            </a:pPr>
            <a:r>
              <a:rPr lang="en-US" dirty="0" smtClean="0"/>
              <a:t>The </a:t>
            </a:r>
            <a:r>
              <a:rPr lang="en-US" dirty="0" err="1" smtClean="0"/>
              <a:t>Maillard</a:t>
            </a:r>
            <a:r>
              <a:rPr lang="en-US" dirty="0" smtClean="0"/>
              <a:t> Reaction (French scientist) the process of sugar breaking down in the presence of protein.</a:t>
            </a:r>
          </a:p>
          <a:p>
            <a:pPr marL="880110" lvl="1" indent="-514350">
              <a:buFontTx/>
              <a:buChar char="-"/>
            </a:pPr>
            <a:r>
              <a:rPr lang="en-US" dirty="0" err="1" smtClean="0"/>
              <a:t>Maillard</a:t>
            </a:r>
            <a:r>
              <a:rPr lang="en-US" dirty="0" smtClean="0"/>
              <a:t> browning – results in darkening as well as the development of pleasing, nutty baked flavors,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568" y="601579"/>
            <a:ext cx="10972800" cy="743712"/>
          </a:xfrm>
        </p:spPr>
        <p:txBody>
          <a:bodyPr>
            <a:normAutofit/>
          </a:bodyPr>
          <a:lstStyle/>
          <a:p>
            <a:r>
              <a:rPr lang="en-US" dirty="0" smtClean="0"/>
              <a:t>Stage of Baking</a:t>
            </a:r>
            <a:endParaRPr lang="en-US" dirty="0"/>
          </a:p>
        </p:txBody>
      </p:sp>
      <p:sp>
        <p:nvSpPr>
          <p:cNvPr id="3" name="Content Placeholder 2"/>
          <p:cNvSpPr>
            <a:spLocks noGrp="1"/>
          </p:cNvSpPr>
          <p:nvPr>
            <p:ph idx="1"/>
          </p:nvPr>
        </p:nvSpPr>
        <p:spPr>
          <a:xfrm>
            <a:off x="609600" y="1949144"/>
            <a:ext cx="7992979" cy="3585411"/>
          </a:xfrm>
        </p:spPr>
        <p:txBody>
          <a:bodyPr/>
          <a:lstStyle/>
          <a:p>
            <a:pPr marL="514350" indent="-514350">
              <a:buNone/>
            </a:pPr>
            <a:r>
              <a:rPr lang="en-US" b="1" dirty="0" smtClean="0"/>
              <a:t>Carryover Baking</a:t>
            </a:r>
          </a:p>
          <a:p>
            <a:pPr marL="880110" lvl="1" indent="-514350">
              <a:buFontTx/>
              <a:buChar char="-"/>
            </a:pPr>
            <a:r>
              <a:rPr lang="en-US" dirty="0" smtClean="0"/>
              <a:t>The physical changes in a baked good do not stop when it is removed from the oven. The residual heat in the hot baking pan and within the product itself, continues the baking process as the product cools.</a:t>
            </a:r>
          </a:p>
          <a:p>
            <a:pPr marL="880110" lvl="1" indent="-514350">
              <a:buFontTx/>
              <a:buChar char="-"/>
            </a:pPr>
            <a:r>
              <a:rPr lang="en-US" dirty="0" smtClean="0"/>
              <a:t>This is why a crisp-style cookie or biscuit may e soft and seem a bit under-baked when removed form the oven; it will finish baking as it cools.</a:t>
            </a:r>
          </a:p>
          <a:p>
            <a:pPr marL="880110" lvl="1" indent="-514350">
              <a:buFontTx/>
              <a:buChar char="-"/>
            </a:pPr>
            <a:endParaRPr lang="en-US" sz="800" dirty="0" smtClean="0"/>
          </a:p>
          <a:p>
            <a:pPr marL="880110" lvl="1" indent="-514350">
              <a:buFontTx/>
              <a:buChar cha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537" y="541422"/>
            <a:ext cx="10972800" cy="743712"/>
          </a:xfrm>
        </p:spPr>
        <p:txBody>
          <a:bodyPr>
            <a:normAutofit/>
          </a:bodyPr>
          <a:lstStyle/>
          <a:p>
            <a:r>
              <a:rPr lang="en-US" dirty="0" smtClean="0"/>
              <a:t>Stage of Baking</a:t>
            </a:r>
            <a:endParaRPr lang="en-US" dirty="0"/>
          </a:p>
        </p:txBody>
      </p:sp>
      <p:sp>
        <p:nvSpPr>
          <p:cNvPr id="3" name="Content Placeholder 2"/>
          <p:cNvSpPr>
            <a:spLocks noGrp="1"/>
          </p:cNvSpPr>
          <p:nvPr>
            <p:ph idx="1"/>
          </p:nvPr>
        </p:nvSpPr>
        <p:spPr>
          <a:xfrm>
            <a:off x="609600" y="1564120"/>
            <a:ext cx="7908758" cy="5181600"/>
          </a:xfrm>
        </p:spPr>
        <p:txBody>
          <a:bodyPr/>
          <a:lstStyle/>
          <a:p>
            <a:pPr marL="514350" indent="-514350">
              <a:buNone/>
            </a:pPr>
            <a:r>
              <a:rPr lang="en-US" b="1" dirty="0" smtClean="0"/>
              <a:t>Staling </a:t>
            </a:r>
          </a:p>
          <a:p>
            <a:pPr marL="880110" lvl="1" indent="-514350">
              <a:buFontTx/>
              <a:buChar char="-"/>
            </a:pPr>
            <a:r>
              <a:rPr lang="en-US" dirty="0" smtClean="0"/>
              <a:t>A change in a baked good’s texture and aroma caused by both moisture loss and changes in the structure of the starch granules.</a:t>
            </a:r>
          </a:p>
          <a:p>
            <a:pPr marL="880110" lvl="1" indent="-514350">
              <a:buFontTx/>
              <a:buChar char="-"/>
            </a:pPr>
            <a:r>
              <a:rPr lang="en-US" dirty="0" smtClean="0"/>
              <a:t>Stale products have lost their fresh aroma and are firmer, drier and more crumbly than fresh goods</a:t>
            </a:r>
          </a:p>
          <a:p>
            <a:pPr marL="880110" lvl="1" indent="-514350">
              <a:buFontTx/>
              <a:buChar char="-"/>
            </a:pPr>
            <a:r>
              <a:rPr lang="en-US" dirty="0" smtClean="0"/>
              <a:t>A change in the location and distribution of water molecules within the product</a:t>
            </a:r>
          </a:p>
          <a:p>
            <a:pPr marL="880110" lvl="1" indent="-514350">
              <a:buFontTx/>
              <a:buChar char="-"/>
            </a:pPr>
            <a:r>
              <a:rPr lang="en-US" b="1" dirty="0" smtClean="0"/>
              <a:t>Starch retro-gradation, </a:t>
            </a:r>
            <a:r>
              <a:rPr lang="en-US" dirty="0" smtClean="0"/>
              <a:t>occurs when starch molecules cool, becoming denser and expelling moisture</a:t>
            </a:r>
          </a:p>
          <a:p>
            <a:pPr marL="880110" lvl="1" indent="-514350">
              <a:buFontTx/>
              <a:buChar cha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74" y="441157"/>
            <a:ext cx="10972800" cy="762000"/>
          </a:xfrm>
        </p:spPr>
        <p:txBody>
          <a:bodyPr>
            <a:normAutofit/>
          </a:bodyPr>
          <a:lstStyle/>
          <a:p>
            <a:r>
              <a:rPr lang="en-US" dirty="0" smtClean="0"/>
              <a:t>4.13. THE SCIENCE OF FLAVOR</a:t>
            </a:r>
            <a:endParaRPr lang="en-US" dirty="0"/>
          </a:p>
        </p:txBody>
      </p:sp>
      <p:sp>
        <p:nvSpPr>
          <p:cNvPr id="3" name="Content Placeholder 2"/>
          <p:cNvSpPr>
            <a:spLocks noGrp="1"/>
          </p:cNvSpPr>
          <p:nvPr>
            <p:ph idx="1"/>
          </p:nvPr>
        </p:nvSpPr>
        <p:spPr>
          <a:xfrm>
            <a:off x="585537" y="1243257"/>
            <a:ext cx="8558463" cy="5073322"/>
          </a:xfrm>
        </p:spPr>
        <p:txBody>
          <a:bodyPr>
            <a:normAutofit fontScale="92500" lnSpcReduction="10000"/>
          </a:bodyPr>
          <a:lstStyle/>
          <a:p>
            <a:r>
              <a:rPr lang="en-US" b="1" dirty="0" smtClean="0"/>
              <a:t>Flavor</a:t>
            </a:r>
          </a:p>
          <a:p>
            <a:pPr lvl="1"/>
            <a:r>
              <a:rPr lang="en-US" dirty="0" smtClean="0"/>
              <a:t>An identifiable or distinctive quality of a food, drink or other substance perceived with the combined senses of taste, touch and smell</a:t>
            </a:r>
          </a:p>
          <a:p>
            <a:r>
              <a:rPr lang="en-US" b="1" dirty="0" smtClean="0"/>
              <a:t>Mouth feel</a:t>
            </a:r>
          </a:p>
          <a:p>
            <a:pPr lvl="1"/>
            <a:r>
              <a:rPr lang="en-US" dirty="0" smtClean="0"/>
              <a:t>The sensation created in the mouth by a combination of  a food’s taste, smell, texture and temperature</a:t>
            </a:r>
          </a:p>
          <a:p>
            <a:r>
              <a:rPr lang="en-US" b="1" dirty="0" smtClean="0"/>
              <a:t>Taste</a:t>
            </a:r>
          </a:p>
          <a:p>
            <a:pPr lvl="1"/>
            <a:r>
              <a:rPr lang="en-US" dirty="0" smtClean="0"/>
              <a:t>The sensations, as interpreted by the brain, of what we detect when food and drink or other substances come in contact with our taste buds</a:t>
            </a:r>
          </a:p>
          <a:p>
            <a:r>
              <a:rPr lang="en-US" b="1" dirty="0" smtClean="0"/>
              <a:t>Aroma</a:t>
            </a:r>
          </a:p>
          <a:p>
            <a:pPr lvl="1"/>
            <a:r>
              <a:rPr lang="en-US" dirty="0" smtClean="0"/>
              <a:t>The sensations as interpreted by the brain, of what we detect  when a substance comes in contact with sense receptors in the nose</a:t>
            </a:r>
          </a:p>
          <a:p>
            <a:pPr lvl="1"/>
            <a:endParaRPr lang="en-US" sz="800" dirty="0" smtClean="0"/>
          </a:p>
          <a:p>
            <a:r>
              <a:rPr lang="en-US" b="1" dirty="0" smtClean="0"/>
              <a:t>Palate</a:t>
            </a:r>
          </a:p>
          <a:p>
            <a:pPr lvl="1"/>
            <a:r>
              <a:rPr lang="en-US" dirty="0" smtClean="0"/>
              <a:t>The complex of smell, taste and touch receptors that contribute to a person’s ability to recognize and appreciate flavors</a:t>
            </a:r>
          </a:p>
          <a:p>
            <a:pPr lvl="1"/>
            <a:r>
              <a:rPr lang="en-US" dirty="0" smtClean="0"/>
              <a:t>The range of an individual’s recognition and appreciation of flavors.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3189"/>
            <a:ext cx="10972800" cy="762000"/>
          </a:xfrm>
        </p:spPr>
        <p:txBody>
          <a:bodyPr>
            <a:normAutofit/>
          </a:bodyPr>
          <a:lstStyle/>
          <a:p>
            <a:r>
              <a:rPr lang="en-US" dirty="0" smtClean="0"/>
              <a:t>THE SCIENCE OF FLAVOR</a:t>
            </a:r>
            <a:endParaRPr lang="en-US" dirty="0"/>
          </a:p>
        </p:txBody>
      </p:sp>
      <p:sp>
        <p:nvSpPr>
          <p:cNvPr id="3" name="Content Placeholder 2"/>
          <p:cNvSpPr>
            <a:spLocks noGrp="1"/>
          </p:cNvSpPr>
          <p:nvPr>
            <p:ph idx="1"/>
          </p:nvPr>
        </p:nvSpPr>
        <p:spPr>
          <a:xfrm>
            <a:off x="597570" y="1447800"/>
            <a:ext cx="4768514" cy="4351421"/>
          </a:xfrm>
        </p:spPr>
        <p:txBody>
          <a:bodyPr/>
          <a:lstStyle/>
          <a:p>
            <a:r>
              <a:rPr lang="en-US" b="1" dirty="0" smtClean="0"/>
              <a:t>Types of Tastes</a:t>
            </a:r>
          </a:p>
          <a:p>
            <a:pPr lvl="1"/>
            <a:r>
              <a:rPr lang="en-US" b="1" dirty="0" smtClean="0"/>
              <a:t>Sweet - </a:t>
            </a:r>
          </a:p>
          <a:p>
            <a:pPr lvl="1"/>
            <a:r>
              <a:rPr lang="en-US" b="1" dirty="0" smtClean="0"/>
              <a:t>Sour</a:t>
            </a:r>
          </a:p>
          <a:p>
            <a:pPr lvl="1"/>
            <a:r>
              <a:rPr lang="en-US" b="1" dirty="0" smtClean="0"/>
              <a:t>Salty</a:t>
            </a:r>
          </a:p>
          <a:p>
            <a:pPr lvl="1"/>
            <a:r>
              <a:rPr lang="en-US" b="1" dirty="0" smtClean="0"/>
              <a:t>Bitter</a:t>
            </a:r>
          </a:p>
          <a:p>
            <a:pPr lvl="1"/>
            <a:r>
              <a:rPr lang="en-US" b="1" dirty="0" err="1" smtClean="0"/>
              <a:t>Umami</a:t>
            </a:r>
            <a:r>
              <a:rPr lang="en-US" b="1" dirty="0" smtClean="0"/>
              <a:t> – </a:t>
            </a:r>
            <a:r>
              <a:rPr lang="en-US" dirty="0" smtClean="0"/>
              <a:t>the 5</a:t>
            </a:r>
            <a:r>
              <a:rPr lang="en-US" baseline="30000" dirty="0" smtClean="0"/>
              <a:t>th</a:t>
            </a:r>
            <a:r>
              <a:rPr lang="en-US" dirty="0" smtClean="0"/>
              <a:t> taste; refers to the rich, full taste perceived in the presence of the natural amino acid glutamate and its commercially produced counterpart known as monosodium glutamate (MSG)</a:t>
            </a:r>
            <a:endParaRPr lang="en-US" dirty="0"/>
          </a:p>
        </p:txBody>
      </p:sp>
      <p:pic>
        <p:nvPicPr>
          <p:cNvPr id="4" name="Picture 2" descr="http://ts4.explicit.bing.net/th?id=H.4546236993636095&amp;pid=15.1"/>
          <p:cNvPicPr>
            <a:picLocks noChangeAspect="1" noChangeArrowheads="1"/>
          </p:cNvPicPr>
          <p:nvPr/>
        </p:nvPicPr>
        <p:blipFill>
          <a:blip r:embed="rId2" cstate="print"/>
          <a:srcRect/>
          <a:stretch>
            <a:fillRect/>
          </a:stretch>
        </p:blipFill>
        <p:spPr bwMode="auto">
          <a:xfrm>
            <a:off x="5606716" y="2173705"/>
            <a:ext cx="3947464" cy="3577389"/>
          </a:xfrm>
          <a:prstGeom prst="rect">
            <a:avLst/>
          </a:prstGeom>
          <a:noFill/>
        </p:spPr>
      </p:pic>
      <p:sp>
        <p:nvSpPr>
          <p:cNvPr id="5" name="Прямоугольник 4"/>
          <p:cNvSpPr/>
          <p:nvPr/>
        </p:nvSpPr>
        <p:spPr>
          <a:xfrm>
            <a:off x="6494887" y="1608040"/>
            <a:ext cx="2089803" cy="369332"/>
          </a:xfrm>
          <a:prstGeom prst="rect">
            <a:avLst/>
          </a:prstGeom>
        </p:spPr>
        <p:txBody>
          <a:bodyPr wrap="none">
            <a:spAutoFit/>
          </a:bodyPr>
          <a:lstStyle/>
          <a:p>
            <a:pPr lvl="1"/>
            <a:r>
              <a:rPr lang="en-US" dirty="0" smtClean="0"/>
              <a:t>The Taste bud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631" y="585537"/>
            <a:ext cx="10972800" cy="762000"/>
          </a:xfrm>
        </p:spPr>
        <p:txBody>
          <a:bodyPr>
            <a:normAutofit/>
          </a:bodyPr>
          <a:lstStyle/>
          <a:p>
            <a:r>
              <a:rPr lang="en-US" dirty="0" smtClean="0"/>
              <a:t>THE SCIENCE OF FLAVOR</a:t>
            </a:r>
            <a:endParaRPr lang="en-US" dirty="0"/>
          </a:p>
        </p:txBody>
      </p:sp>
      <p:sp>
        <p:nvSpPr>
          <p:cNvPr id="3" name="Content Placeholder 2"/>
          <p:cNvSpPr>
            <a:spLocks noGrp="1"/>
          </p:cNvSpPr>
          <p:nvPr>
            <p:ph idx="1"/>
          </p:nvPr>
        </p:nvSpPr>
        <p:spPr>
          <a:xfrm>
            <a:off x="585537" y="2193758"/>
            <a:ext cx="7620000" cy="3858126"/>
          </a:xfrm>
        </p:spPr>
        <p:txBody>
          <a:bodyPr/>
          <a:lstStyle/>
          <a:p>
            <a:r>
              <a:rPr lang="en-US" b="1" dirty="0" smtClean="0"/>
              <a:t>Factors Affecting the Perception of Flavors</a:t>
            </a:r>
          </a:p>
          <a:p>
            <a:endParaRPr lang="en-US" sz="800" b="1" dirty="0" smtClean="0"/>
          </a:p>
          <a:p>
            <a:pPr marL="880110" lvl="1" indent="-514350">
              <a:buFont typeface="+mj-lt"/>
              <a:buAutoNum type="arabicPeriod"/>
            </a:pPr>
            <a:r>
              <a:rPr lang="en-US" b="1" dirty="0" smtClean="0"/>
              <a:t>Temperature – </a:t>
            </a:r>
            <a:r>
              <a:rPr lang="en-US" dirty="0" smtClean="0"/>
              <a:t>food at warm temperatures offer the strongest taste. But saltiness is perceived differently. The same amount of salt in a solution is perceived more strongly when very cold than when merely cool or warm.</a:t>
            </a:r>
          </a:p>
          <a:p>
            <a:pPr marL="880110" lvl="1" indent="-514350">
              <a:buFont typeface="+mj-lt"/>
              <a:buAutoNum type="arabicPeriod"/>
            </a:pPr>
            <a:endParaRPr lang="en-US" sz="800" b="1" dirty="0" smtClean="0"/>
          </a:p>
          <a:p>
            <a:pPr marL="880110" lvl="1" indent="-514350">
              <a:buFont typeface="+mj-lt"/>
              <a:buAutoNum type="arabicPeriod"/>
            </a:pPr>
            <a:r>
              <a:rPr lang="en-US" b="1" dirty="0" smtClean="0"/>
              <a:t>Consistency – </a:t>
            </a:r>
            <a:r>
              <a:rPr lang="en-US" dirty="0" smtClean="0"/>
              <a:t>the thicker item will take longer to reach its peak intensity and will have a less intense flavor.</a:t>
            </a:r>
            <a:endParaRPr lang="en-US" b="1"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537" y="621631"/>
            <a:ext cx="10972800" cy="762000"/>
          </a:xfrm>
        </p:spPr>
        <p:txBody>
          <a:bodyPr>
            <a:normAutofit/>
          </a:bodyPr>
          <a:lstStyle/>
          <a:p>
            <a:r>
              <a:rPr lang="en-US" dirty="0" smtClean="0"/>
              <a:t>THE SCIENCE OF FLAVOR</a:t>
            </a:r>
            <a:endParaRPr lang="en-US" dirty="0"/>
          </a:p>
        </p:txBody>
      </p:sp>
      <p:sp>
        <p:nvSpPr>
          <p:cNvPr id="3" name="Content Placeholder 2"/>
          <p:cNvSpPr>
            <a:spLocks noGrp="1"/>
          </p:cNvSpPr>
          <p:nvPr>
            <p:ph idx="1"/>
          </p:nvPr>
        </p:nvSpPr>
        <p:spPr>
          <a:xfrm>
            <a:off x="597568" y="2121568"/>
            <a:ext cx="8029074" cy="3870158"/>
          </a:xfrm>
        </p:spPr>
        <p:txBody>
          <a:bodyPr/>
          <a:lstStyle/>
          <a:p>
            <a:r>
              <a:rPr lang="en-US" b="1" dirty="0" smtClean="0"/>
              <a:t>Factors Affecting the Perception of Flavors</a:t>
            </a:r>
          </a:p>
          <a:p>
            <a:endParaRPr lang="en-US" sz="800" b="1" dirty="0" smtClean="0"/>
          </a:p>
          <a:p>
            <a:pPr marL="880110" lvl="1" indent="-514350">
              <a:buFont typeface="+mj-lt"/>
              <a:buAutoNum type="arabicPeriod" startAt="3"/>
            </a:pPr>
            <a:r>
              <a:rPr lang="en-US" b="1" dirty="0" smtClean="0"/>
              <a:t>Presence of Contrasting Tastes – </a:t>
            </a:r>
            <a:r>
              <a:rPr lang="en-US" dirty="0" smtClean="0"/>
              <a:t>sweet and sour are considered opposites and often adding one to a food dominated by the other enhances the food’s overall tats</a:t>
            </a:r>
          </a:p>
          <a:p>
            <a:pPr marL="880110" lvl="1" indent="-514350">
              <a:buFont typeface="+mj-lt"/>
              <a:buAutoNum type="arabicPeriod" startAt="3"/>
            </a:pPr>
            <a:r>
              <a:rPr lang="en-US" b="1" dirty="0" smtClean="0"/>
              <a:t>Presence of Fats - </a:t>
            </a:r>
            <a:r>
              <a:rPr lang="en-US" dirty="0" smtClean="0"/>
              <a:t>many of the chemical compounds that create tastes and aromas are dissolved in fats occurring naturally in foods or added to foods during cooking. </a:t>
            </a:r>
            <a:endParaRPr lang="en-US" b="1" dirty="0" smtClean="0"/>
          </a:p>
          <a:p>
            <a:pPr marL="880110" lvl="1" indent="-514350">
              <a:buFont typeface="+mj-lt"/>
              <a:buAutoNum type="arabicPeriod" startAt="3"/>
            </a:pPr>
            <a:r>
              <a:rPr lang="en-US" b="1" dirty="0" smtClean="0"/>
              <a:t>Color – </a:t>
            </a:r>
            <a:r>
              <a:rPr lang="en-US" dirty="0" smtClean="0"/>
              <a:t>food color affect how the consumer perceives the food’s flavor before it is even tasted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4.2. FUNCTION OF FAT</a:t>
            </a:r>
            <a:endParaRPr lang="ru-RU" dirty="0"/>
          </a:p>
        </p:txBody>
      </p:sp>
      <p:sp>
        <p:nvSpPr>
          <p:cNvPr id="3" name="Содержимое 2"/>
          <p:cNvSpPr>
            <a:spLocks noGrp="1"/>
          </p:cNvSpPr>
          <p:nvPr>
            <p:ph idx="1"/>
          </p:nvPr>
        </p:nvSpPr>
        <p:spPr/>
        <p:txBody>
          <a:bodyPr/>
          <a:lstStyle/>
          <a:p>
            <a:pPr lvl="0"/>
            <a:r>
              <a:rPr lang="en-US" sz="2800" dirty="0" smtClean="0"/>
              <a:t>Add moistness and richness</a:t>
            </a:r>
          </a:p>
          <a:p>
            <a:pPr lvl="0"/>
            <a:r>
              <a:rPr lang="en-US" sz="2800" dirty="0" smtClean="0"/>
              <a:t>Increase quality</a:t>
            </a:r>
          </a:p>
          <a:p>
            <a:pPr lvl="0"/>
            <a:r>
              <a:rPr lang="en-US" sz="2800" dirty="0" smtClean="0"/>
              <a:t>Add flavor</a:t>
            </a:r>
          </a:p>
          <a:p>
            <a:pPr lvl="0"/>
            <a:r>
              <a:rPr lang="en-US" sz="2800" dirty="0" smtClean="0"/>
              <a:t>Assist in leavening to give flakiness</a:t>
            </a:r>
          </a:p>
          <a:p>
            <a:endParaRPr lang="ru-R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537" y="537411"/>
            <a:ext cx="10972800" cy="762000"/>
          </a:xfrm>
        </p:spPr>
        <p:txBody>
          <a:bodyPr>
            <a:normAutofit/>
          </a:bodyPr>
          <a:lstStyle/>
          <a:p>
            <a:r>
              <a:rPr lang="en-US" dirty="0" smtClean="0"/>
              <a:t>THE SCIENCE OF FLAVOR</a:t>
            </a:r>
            <a:endParaRPr lang="en-US" dirty="0"/>
          </a:p>
        </p:txBody>
      </p:sp>
      <p:sp>
        <p:nvSpPr>
          <p:cNvPr id="3" name="Content Placeholder 2"/>
          <p:cNvSpPr>
            <a:spLocks noGrp="1"/>
          </p:cNvSpPr>
          <p:nvPr>
            <p:ph idx="1"/>
          </p:nvPr>
        </p:nvSpPr>
        <p:spPr>
          <a:xfrm>
            <a:off x="597569" y="1905000"/>
            <a:ext cx="8281737" cy="3521242"/>
          </a:xfrm>
        </p:spPr>
        <p:txBody>
          <a:bodyPr/>
          <a:lstStyle/>
          <a:p>
            <a:r>
              <a:rPr lang="en-US" b="1" dirty="0" smtClean="0"/>
              <a:t>Compromises to the Perception of Taste</a:t>
            </a:r>
          </a:p>
          <a:p>
            <a:pPr lvl="1"/>
            <a:r>
              <a:rPr lang="en-US" b="1" dirty="0" smtClean="0"/>
              <a:t>Age –</a:t>
            </a:r>
            <a:r>
              <a:rPr lang="en-US" dirty="0" smtClean="0"/>
              <a:t> taste and smell sensitivity decline as people age but it declines at a slower rate than vision and hearing</a:t>
            </a:r>
          </a:p>
          <a:p>
            <a:pPr lvl="1"/>
            <a:endParaRPr lang="en-US" b="1" dirty="0" smtClean="0"/>
          </a:p>
          <a:p>
            <a:pPr lvl="1"/>
            <a:r>
              <a:rPr lang="en-US" b="1" dirty="0" smtClean="0"/>
              <a:t>Health – </a:t>
            </a:r>
            <a:r>
              <a:rPr lang="en-US" dirty="0" smtClean="0"/>
              <a:t>acute conditions and medications can affect the taste and smell</a:t>
            </a:r>
          </a:p>
          <a:p>
            <a:pPr lvl="1"/>
            <a:endParaRPr lang="en-US" b="1" dirty="0" smtClean="0"/>
          </a:p>
          <a:p>
            <a:pPr lvl="1"/>
            <a:r>
              <a:rPr lang="en-US" b="1" dirty="0" smtClean="0"/>
              <a:t>Smoking – </a:t>
            </a:r>
            <a:r>
              <a:rPr lang="en-US" dirty="0" smtClean="0"/>
              <a:t>affects odor sensitivity, as well as taste sensitivity</a:t>
            </a:r>
            <a:endParaRPr lang="en-US" b="1" dirty="0" smtClean="0"/>
          </a:p>
          <a:p>
            <a:pPr lvl="1"/>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fontAlgn="auto">
              <a:spcAft>
                <a:spcPts val="0"/>
              </a:spcAft>
              <a:defRPr/>
            </a:pPr>
            <a:r>
              <a:rPr lang="en-US" dirty="0" smtClean="0"/>
              <a:t>4.14. Kinds of Pastry</a:t>
            </a:r>
          </a:p>
        </p:txBody>
      </p:sp>
      <p:sp>
        <p:nvSpPr>
          <p:cNvPr id="14339" name="Rectangle 3"/>
          <p:cNvSpPr>
            <a:spLocks noGrp="1" noChangeArrowheads="1"/>
          </p:cNvSpPr>
          <p:nvPr>
            <p:ph type="body" sz="half" idx="1"/>
          </p:nvPr>
        </p:nvSpPr>
        <p:spPr>
          <a:xfrm>
            <a:off x="101600" y="1676400"/>
            <a:ext cx="9956800" cy="4191000"/>
          </a:xfrm>
        </p:spPr>
        <p:txBody>
          <a:bodyPr>
            <a:normAutofit fontScale="85000" lnSpcReduction="20000"/>
          </a:bodyPr>
          <a:lstStyle/>
          <a:p>
            <a:pPr>
              <a:lnSpc>
                <a:spcPct val="90000"/>
              </a:lnSpc>
            </a:pPr>
            <a:r>
              <a:rPr lang="en-US" sz="2800" dirty="0" smtClean="0"/>
              <a:t>What is pastry?</a:t>
            </a:r>
          </a:p>
          <a:p>
            <a:pPr lvl="1">
              <a:lnSpc>
                <a:spcPct val="90000"/>
              </a:lnSpc>
            </a:pPr>
            <a:r>
              <a:rPr lang="en-US" sz="2400" dirty="0" smtClean="0"/>
              <a:t>A large variety of baked crusts made from dough's rich in fat</a:t>
            </a:r>
          </a:p>
          <a:p>
            <a:pPr lvl="1">
              <a:lnSpc>
                <a:spcPct val="90000"/>
              </a:lnSpc>
            </a:pPr>
            <a:r>
              <a:rPr lang="en-US" sz="2400" dirty="0" smtClean="0"/>
              <a:t>comes from the word “paste” – a mixture of flour, liquid and fat</a:t>
            </a:r>
          </a:p>
          <a:p>
            <a:pPr lvl="1">
              <a:lnSpc>
                <a:spcPct val="90000"/>
              </a:lnSpc>
            </a:pPr>
            <a:r>
              <a:rPr lang="en-US" sz="2400" dirty="0" smtClean="0"/>
              <a:t>In bakeshop, it refers both to various pastes and dough </a:t>
            </a:r>
          </a:p>
          <a:p>
            <a:pPr lvl="1">
              <a:lnSpc>
                <a:spcPct val="90000"/>
              </a:lnSpc>
            </a:pPr>
            <a:endParaRPr lang="en-US" sz="2400" dirty="0" smtClean="0"/>
          </a:p>
          <a:p>
            <a:pPr lvl="1">
              <a:lnSpc>
                <a:spcPct val="90000"/>
              </a:lnSpc>
              <a:buFontTx/>
              <a:buNone/>
            </a:pPr>
            <a:endParaRPr lang="en-US" sz="2400" dirty="0" smtClean="0"/>
          </a:p>
          <a:p>
            <a:pPr>
              <a:lnSpc>
                <a:spcPct val="90000"/>
              </a:lnSpc>
            </a:pPr>
            <a:r>
              <a:rPr lang="en-US" sz="2800" dirty="0" smtClean="0"/>
              <a:t>5 examples of pastry</a:t>
            </a:r>
          </a:p>
          <a:p>
            <a:pPr lvl="1">
              <a:lnSpc>
                <a:spcPct val="90000"/>
              </a:lnSpc>
            </a:pPr>
            <a:r>
              <a:rPr lang="en-US" sz="2400" dirty="0" smtClean="0"/>
              <a:t>Cream puffs</a:t>
            </a:r>
          </a:p>
          <a:p>
            <a:pPr lvl="1">
              <a:lnSpc>
                <a:spcPct val="90000"/>
              </a:lnSpc>
            </a:pPr>
            <a:r>
              <a:rPr lang="en-US" sz="2400" dirty="0" smtClean="0"/>
              <a:t>Puff pastry</a:t>
            </a:r>
          </a:p>
          <a:p>
            <a:pPr lvl="1">
              <a:lnSpc>
                <a:spcPct val="90000"/>
              </a:lnSpc>
            </a:pPr>
            <a:r>
              <a:rPr lang="en-US" sz="2400" dirty="0" smtClean="0"/>
              <a:t>Danish &amp; French pastries</a:t>
            </a:r>
          </a:p>
          <a:p>
            <a:pPr lvl="1">
              <a:lnSpc>
                <a:spcPct val="90000"/>
              </a:lnSpc>
            </a:pPr>
            <a:r>
              <a:rPr lang="en-US" sz="2400" dirty="0" smtClean="0"/>
              <a:t>Rich yeast &amp; cake-type sweet rolls</a:t>
            </a:r>
          </a:p>
          <a:p>
            <a:pPr lvl="1">
              <a:lnSpc>
                <a:spcPct val="90000"/>
              </a:lnSpc>
            </a:pPr>
            <a:r>
              <a:rPr lang="en-US" sz="2400" dirty="0" smtClean="0"/>
              <a:t>Pies</a:t>
            </a:r>
          </a:p>
        </p:txBody>
      </p:sp>
      <p:pic>
        <p:nvPicPr>
          <p:cNvPr id="11268" name="Picture 4" descr="j0344009"/>
          <p:cNvPicPr>
            <a:picLocks noGrp="1" noChangeAspect="1" noChangeArrowheads="1"/>
          </p:cNvPicPr>
          <p:nvPr>
            <p:ph sz="half" idx="2"/>
          </p:nvPr>
        </p:nvPicPr>
        <p:blipFill>
          <a:blip r:embed="rId2" cstate="print"/>
          <a:srcRect/>
          <a:stretch>
            <a:fillRect/>
          </a:stretch>
        </p:blipFill>
        <p:spPr>
          <a:xfrm>
            <a:off x="6644217" y="3195638"/>
            <a:ext cx="2286000" cy="130333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ssolve">
                                      <p:cBhvr>
                                        <p:cTn id="7" dur="500"/>
                                        <p:tgtEl>
                                          <p:spTgt spid="1433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dissolve">
                                      <p:cBhvr>
                                        <p:cTn id="10" dur="500"/>
                                        <p:tgtEl>
                                          <p:spTgt spid="1433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dissolve">
                                      <p:cBhvr>
                                        <p:cTn id="13" dur="500"/>
                                        <p:tgtEl>
                                          <p:spTgt spid="1433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dissolve">
                                      <p:cBhvr>
                                        <p:cTn id="16" dur="500"/>
                                        <p:tgtEl>
                                          <p:spTgt spid="1433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339">
                                            <p:txEl>
                                              <p:pRg st="6" end="6"/>
                                            </p:txEl>
                                          </p:spTgt>
                                        </p:tgtEl>
                                        <p:attrNameLst>
                                          <p:attrName>style.visibility</p:attrName>
                                        </p:attrNameLst>
                                      </p:cBhvr>
                                      <p:to>
                                        <p:strVal val="visible"/>
                                      </p:to>
                                    </p:set>
                                    <p:animEffect transition="in" filter="dissolve">
                                      <p:cBhvr>
                                        <p:cTn id="21" dur="500"/>
                                        <p:tgtEl>
                                          <p:spTgt spid="14339">
                                            <p:txEl>
                                              <p:pRg st="6" end="6"/>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339">
                                            <p:txEl>
                                              <p:pRg st="7" end="7"/>
                                            </p:txEl>
                                          </p:spTgt>
                                        </p:tgtEl>
                                        <p:attrNameLst>
                                          <p:attrName>style.visibility</p:attrName>
                                        </p:attrNameLst>
                                      </p:cBhvr>
                                      <p:to>
                                        <p:strVal val="visible"/>
                                      </p:to>
                                    </p:set>
                                    <p:animEffect transition="in" filter="dissolve">
                                      <p:cBhvr>
                                        <p:cTn id="24" dur="500"/>
                                        <p:tgtEl>
                                          <p:spTgt spid="14339">
                                            <p:txEl>
                                              <p:pRg st="7" end="7"/>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4339">
                                            <p:txEl>
                                              <p:pRg st="8" end="8"/>
                                            </p:txEl>
                                          </p:spTgt>
                                        </p:tgtEl>
                                        <p:attrNameLst>
                                          <p:attrName>style.visibility</p:attrName>
                                        </p:attrNameLst>
                                      </p:cBhvr>
                                      <p:to>
                                        <p:strVal val="visible"/>
                                      </p:to>
                                    </p:set>
                                    <p:animEffect transition="in" filter="dissolve">
                                      <p:cBhvr>
                                        <p:cTn id="27" dur="500"/>
                                        <p:tgtEl>
                                          <p:spTgt spid="14339">
                                            <p:txEl>
                                              <p:pRg st="8" end="8"/>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4339">
                                            <p:txEl>
                                              <p:pRg st="9" end="9"/>
                                            </p:txEl>
                                          </p:spTgt>
                                        </p:tgtEl>
                                        <p:attrNameLst>
                                          <p:attrName>style.visibility</p:attrName>
                                        </p:attrNameLst>
                                      </p:cBhvr>
                                      <p:to>
                                        <p:strVal val="visible"/>
                                      </p:to>
                                    </p:set>
                                    <p:animEffect transition="in" filter="dissolve">
                                      <p:cBhvr>
                                        <p:cTn id="30" dur="500"/>
                                        <p:tgtEl>
                                          <p:spTgt spid="14339">
                                            <p:txEl>
                                              <p:pRg st="9" end="9"/>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339">
                                            <p:txEl>
                                              <p:pRg st="10" end="10"/>
                                            </p:txEl>
                                          </p:spTgt>
                                        </p:tgtEl>
                                        <p:attrNameLst>
                                          <p:attrName>style.visibility</p:attrName>
                                        </p:attrNameLst>
                                      </p:cBhvr>
                                      <p:to>
                                        <p:strVal val="visible"/>
                                      </p:to>
                                    </p:set>
                                    <p:animEffect transition="in" filter="dissolve">
                                      <p:cBhvr>
                                        <p:cTn id="33" dur="500"/>
                                        <p:tgtEl>
                                          <p:spTgt spid="14339">
                                            <p:txEl>
                                              <p:pRg st="10" end="10"/>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4339">
                                            <p:txEl>
                                              <p:pRg st="11" end="11"/>
                                            </p:txEl>
                                          </p:spTgt>
                                        </p:tgtEl>
                                        <p:attrNameLst>
                                          <p:attrName>style.visibility</p:attrName>
                                        </p:attrNameLst>
                                      </p:cBhvr>
                                      <p:to>
                                        <p:strVal val="visible"/>
                                      </p:to>
                                    </p:set>
                                    <p:animEffect transition="in" filter="dissolve">
                                      <p:cBhvr>
                                        <p:cTn id="36" dur="500"/>
                                        <p:tgtEl>
                                          <p:spTgt spid="143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fontAlgn="auto">
              <a:spcAft>
                <a:spcPts val="0"/>
              </a:spcAft>
              <a:defRPr/>
            </a:pPr>
            <a:r>
              <a:rPr lang="en-US" dirty="0" smtClean="0"/>
              <a:t>4.15. The Main Types of Pastry…</a:t>
            </a:r>
          </a:p>
        </p:txBody>
      </p:sp>
      <p:sp>
        <p:nvSpPr>
          <p:cNvPr id="15363" name="Rectangle 3"/>
          <p:cNvSpPr>
            <a:spLocks noGrp="1" noChangeArrowheads="1"/>
          </p:cNvSpPr>
          <p:nvPr>
            <p:ph type="body" sz="half" idx="1"/>
          </p:nvPr>
        </p:nvSpPr>
        <p:spPr>
          <a:xfrm>
            <a:off x="148168" y="1219200"/>
            <a:ext cx="9910233" cy="5334000"/>
          </a:xfrm>
        </p:spPr>
        <p:txBody>
          <a:bodyPr/>
          <a:lstStyle/>
          <a:p>
            <a:r>
              <a:rPr lang="en-US" sz="2800" smtClean="0"/>
              <a:t>2 main types of pastry</a:t>
            </a:r>
          </a:p>
          <a:p>
            <a:pPr lvl="1"/>
            <a:r>
              <a:rPr lang="en-US" smtClean="0"/>
              <a:t>Plain Pastry</a:t>
            </a:r>
          </a:p>
          <a:p>
            <a:pPr lvl="2"/>
            <a:r>
              <a:rPr lang="en-US" smtClean="0"/>
              <a:t>Golden-brown flaky </a:t>
            </a:r>
          </a:p>
          <a:p>
            <a:pPr lvl="2">
              <a:buFontTx/>
              <a:buNone/>
            </a:pPr>
            <a:r>
              <a:rPr lang="en-US" smtClean="0"/>
              <a:t>	(blistered) surface</a:t>
            </a:r>
          </a:p>
          <a:p>
            <a:pPr lvl="2"/>
            <a:r>
              <a:rPr lang="en-US" smtClean="0"/>
              <a:t>Tender</a:t>
            </a:r>
          </a:p>
          <a:p>
            <a:pPr lvl="2"/>
            <a:r>
              <a:rPr lang="en-US" smtClean="0"/>
              <a:t>Usually used for pies</a:t>
            </a:r>
          </a:p>
          <a:p>
            <a:pPr lvl="1"/>
            <a:r>
              <a:rPr lang="en-US" smtClean="0"/>
              <a:t>Puff Pastry</a:t>
            </a:r>
          </a:p>
          <a:p>
            <a:pPr lvl="2"/>
            <a:r>
              <a:rPr lang="en-US" smtClean="0"/>
              <a:t>Extra rich</a:t>
            </a:r>
          </a:p>
          <a:p>
            <a:pPr lvl="2"/>
            <a:r>
              <a:rPr lang="en-US" smtClean="0"/>
              <a:t>Extra flaky</a:t>
            </a:r>
          </a:p>
          <a:p>
            <a:pPr lvl="2"/>
            <a:r>
              <a:rPr lang="en-US" smtClean="0"/>
              <a:t>Used for special pies or fancy tarts</a:t>
            </a:r>
          </a:p>
          <a:p>
            <a:pPr lvl="1"/>
            <a:endParaRPr lang="en-US" sz="2400" smtClean="0"/>
          </a:p>
          <a:p>
            <a:endParaRPr lang="en-US" sz="2800" smtClean="0"/>
          </a:p>
          <a:p>
            <a:pPr lvl="1"/>
            <a:endParaRPr lang="en-US" sz="2400" smtClean="0"/>
          </a:p>
        </p:txBody>
      </p:sp>
      <p:pic>
        <p:nvPicPr>
          <p:cNvPr id="12292" name="Picture 4" descr="j0237644"/>
          <p:cNvPicPr>
            <a:picLocks noGrp="1" noChangeAspect="1" noChangeArrowheads="1"/>
          </p:cNvPicPr>
          <p:nvPr>
            <p:ph sz="quarter" idx="2"/>
          </p:nvPr>
        </p:nvPicPr>
        <p:blipFill>
          <a:blip r:embed="rId2" cstate="print"/>
          <a:srcRect/>
          <a:stretch>
            <a:fillRect/>
          </a:stretch>
        </p:blipFill>
        <p:spPr>
          <a:xfrm>
            <a:off x="6070600" y="1018674"/>
            <a:ext cx="2116667" cy="2400300"/>
          </a:xfrm>
        </p:spPr>
      </p:pic>
      <p:pic>
        <p:nvPicPr>
          <p:cNvPr id="12293" name="Picture 6" descr="j0312030"/>
          <p:cNvPicPr>
            <a:picLocks noGrp="1" noChangeAspect="1" noChangeArrowheads="1"/>
          </p:cNvPicPr>
          <p:nvPr>
            <p:ph sz="quarter" idx="3"/>
          </p:nvPr>
        </p:nvPicPr>
        <p:blipFill>
          <a:blip r:embed="rId3" cstate="print"/>
          <a:srcRect/>
          <a:stretch>
            <a:fillRect/>
          </a:stretch>
        </p:blipFill>
        <p:spPr>
          <a:xfrm>
            <a:off x="4724400" y="4315328"/>
            <a:ext cx="2641600" cy="194786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ssolve">
                                      <p:cBhvr>
                                        <p:cTn id="7" dur="500"/>
                                        <p:tgtEl>
                                          <p:spTgt spid="1536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dissolve">
                                      <p:cBhvr>
                                        <p:cTn id="10" dur="500"/>
                                        <p:tgtEl>
                                          <p:spTgt spid="1536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dissolve">
                                      <p:cBhvr>
                                        <p:cTn id="13" dur="500"/>
                                        <p:tgtEl>
                                          <p:spTgt spid="1536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363">
                                            <p:txEl>
                                              <p:pRg st="3" end="3"/>
                                            </p:txEl>
                                          </p:spTgt>
                                        </p:tgtEl>
                                        <p:attrNameLst>
                                          <p:attrName>style.visibility</p:attrName>
                                        </p:attrNameLst>
                                      </p:cBhvr>
                                      <p:to>
                                        <p:strVal val="visible"/>
                                      </p:to>
                                    </p:set>
                                    <p:animEffect transition="in" filter="dissolve">
                                      <p:cBhvr>
                                        <p:cTn id="16" dur="500"/>
                                        <p:tgtEl>
                                          <p:spTgt spid="1536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Effect transition="in" filter="dissolve">
                                      <p:cBhvr>
                                        <p:cTn id="19" dur="500"/>
                                        <p:tgtEl>
                                          <p:spTgt spid="1536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5363">
                                            <p:txEl>
                                              <p:pRg st="5" end="5"/>
                                            </p:txEl>
                                          </p:spTgt>
                                        </p:tgtEl>
                                        <p:attrNameLst>
                                          <p:attrName>style.visibility</p:attrName>
                                        </p:attrNameLst>
                                      </p:cBhvr>
                                      <p:to>
                                        <p:strVal val="visible"/>
                                      </p:to>
                                    </p:set>
                                    <p:animEffect transition="in" filter="dissolve">
                                      <p:cBhvr>
                                        <p:cTn id="22" dur="500"/>
                                        <p:tgtEl>
                                          <p:spTgt spid="1536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363">
                                            <p:txEl>
                                              <p:pRg st="6" end="6"/>
                                            </p:txEl>
                                          </p:spTgt>
                                        </p:tgtEl>
                                        <p:attrNameLst>
                                          <p:attrName>style.visibility</p:attrName>
                                        </p:attrNameLst>
                                      </p:cBhvr>
                                      <p:to>
                                        <p:strVal val="visible"/>
                                      </p:to>
                                    </p:set>
                                    <p:animEffect transition="in" filter="dissolve">
                                      <p:cBhvr>
                                        <p:cTn id="25" dur="500"/>
                                        <p:tgtEl>
                                          <p:spTgt spid="15363">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363">
                                            <p:txEl>
                                              <p:pRg st="7" end="7"/>
                                            </p:txEl>
                                          </p:spTgt>
                                        </p:tgtEl>
                                        <p:attrNameLst>
                                          <p:attrName>style.visibility</p:attrName>
                                        </p:attrNameLst>
                                      </p:cBhvr>
                                      <p:to>
                                        <p:strVal val="visible"/>
                                      </p:to>
                                    </p:set>
                                    <p:animEffect transition="in" filter="dissolve">
                                      <p:cBhvr>
                                        <p:cTn id="28" dur="500"/>
                                        <p:tgtEl>
                                          <p:spTgt spid="15363">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363">
                                            <p:txEl>
                                              <p:pRg st="8" end="8"/>
                                            </p:txEl>
                                          </p:spTgt>
                                        </p:tgtEl>
                                        <p:attrNameLst>
                                          <p:attrName>style.visibility</p:attrName>
                                        </p:attrNameLst>
                                      </p:cBhvr>
                                      <p:to>
                                        <p:strVal val="visible"/>
                                      </p:to>
                                    </p:set>
                                    <p:animEffect transition="in" filter="dissolve">
                                      <p:cBhvr>
                                        <p:cTn id="31" dur="500"/>
                                        <p:tgtEl>
                                          <p:spTgt spid="15363">
                                            <p:txEl>
                                              <p:pRg st="8" end="8"/>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363">
                                            <p:txEl>
                                              <p:pRg st="9" end="9"/>
                                            </p:txEl>
                                          </p:spTgt>
                                        </p:tgtEl>
                                        <p:attrNameLst>
                                          <p:attrName>style.visibility</p:attrName>
                                        </p:attrNameLst>
                                      </p:cBhvr>
                                      <p:to>
                                        <p:strVal val="visible"/>
                                      </p:to>
                                    </p:set>
                                    <p:animEffect transition="in" filter="dissolve">
                                      <p:cBhvr>
                                        <p:cTn id="34" dur="500"/>
                                        <p:tgtEl>
                                          <p:spTgt spid="15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609600" y="320040"/>
            <a:ext cx="9652000" cy="1143000"/>
          </a:xfrm>
        </p:spPr>
        <p:txBody>
          <a:bodyPr>
            <a:normAutofit/>
          </a:bodyPr>
          <a:lstStyle/>
          <a:p>
            <a:pPr fontAlgn="auto">
              <a:spcAft>
                <a:spcPts val="0"/>
              </a:spcAft>
              <a:defRPr/>
            </a:pPr>
            <a:r>
              <a:rPr lang="en-US" dirty="0" smtClean="0"/>
              <a:t>4.16. Ingredients for good pastry…</a:t>
            </a:r>
          </a:p>
        </p:txBody>
      </p:sp>
      <p:sp>
        <p:nvSpPr>
          <p:cNvPr id="16387" name="Rectangle 3"/>
          <p:cNvSpPr>
            <a:spLocks noGrp="1" noChangeArrowheads="1"/>
          </p:cNvSpPr>
          <p:nvPr>
            <p:ph idx="1"/>
          </p:nvPr>
        </p:nvSpPr>
        <p:spPr/>
        <p:txBody>
          <a:bodyPr/>
          <a:lstStyle/>
          <a:p>
            <a:r>
              <a:rPr lang="en-US" smtClean="0"/>
              <a:t>All-purpose flour</a:t>
            </a:r>
          </a:p>
          <a:p>
            <a:r>
              <a:rPr lang="en-US" smtClean="0"/>
              <a:t>A firm “fat”</a:t>
            </a:r>
          </a:p>
          <a:p>
            <a:pPr lvl="1"/>
            <a:r>
              <a:rPr lang="en-US" smtClean="0"/>
              <a:t>Usually vegetable shortening or lard</a:t>
            </a:r>
          </a:p>
          <a:p>
            <a:r>
              <a:rPr lang="en-US" smtClean="0"/>
              <a:t>A small amount of water</a:t>
            </a:r>
          </a:p>
          <a:p>
            <a:pPr lvl="1"/>
            <a:r>
              <a:rPr lang="en-US" smtClean="0"/>
              <a:t>2 Tbsp. for each 1 cup of flour</a:t>
            </a:r>
          </a:p>
          <a:p>
            <a:r>
              <a:rPr lang="en-US" smtClean="0"/>
              <a:t>Salt</a:t>
            </a:r>
          </a:p>
        </p:txBody>
      </p:sp>
      <p:pic>
        <p:nvPicPr>
          <p:cNvPr id="13316" name="Picture 4" descr="0_jqifuu[1]"/>
          <p:cNvPicPr>
            <a:picLocks noChangeAspect="1" noChangeArrowheads="1"/>
          </p:cNvPicPr>
          <p:nvPr/>
        </p:nvPicPr>
        <p:blipFill>
          <a:blip r:embed="rId2" cstate="print"/>
          <a:srcRect/>
          <a:stretch>
            <a:fillRect/>
          </a:stretch>
        </p:blipFill>
        <p:spPr bwMode="auto">
          <a:xfrm>
            <a:off x="3330074" y="4134854"/>
            <a:ext cx="6299200" cy="1831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dissolve">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dissolve">
                                      <p:cBhvr>
                                        <p:cTn id="12" dur="500"/>
                                        <p:tgtEl>
                                          <p:spTgt spid="1638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dissolve">
                                      <p:cBhvr>
                                        <p:cTn id="15" dur="500"/>
                                        <p:tgtEl>
                                          <p:spTgt spid="163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dissolve">
                                      <p:cBhvr>
                                        <p:cTn id="20" dur="500"/>
                                        <p:tgtEl>
                                          <p:spTgt spid="16387">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Effect transition="in" filter="dissolve">
                                      <p:cBhvr>
                                        <p:cTn id="23" dur="500"/>
                                        <p:tgtEl>
                                          <p:spTgt spid="1638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387">
                                            <p:txEl>
                                              <p:pRg st="5" end="5"/>
                                            </p:txEl>
                                          </p:spTgt>
                                        </p:tgtEl>
                                        <p:attrNameLst>
                                          <p:attrName>style.visibility</p:attrName>
                                        </p:attrNameLst>
                                      </p:cBhvr>
                                      <p:to>
                                        <p:strVal val="visible"/>
                                      </p:to>
                                    </p:set>
                                    <p:animEffect transition="in" filter="dissolve">
                                      <p:cBhvr>
                                        <p:cTn id="28"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609600" y="320040"/>
            <a:ext cx="9652000" cy="1143000"/>
          </a:xfrm>
        </p:spPr>
        <p:txBody>
          <a:bodyPr>
            <a:normAutofit/>
          </a:bodyPr>
          <a:lstStyle/>
          <a:p>
            <a:pPr fontAlgn="auto">
              <a:spcAft>
                <a:spcPts val="0"/>
              </a:spcAft>
              <a:defRPr/>
            </a:pPr>
            <a:r>
              <a:rPr lang="en-US" smtClean="0"/>
              <a:t>Ingredients for good pastry…</a:t>
            </a:r>
          </a:p>
        </p:txBody>
      </p:sp>
      <p:sp>
        <p:nvSpPr>
          <p:cNvPr id="17411" name="Rectangle 3"/>
          <p:cNvSpPr>
            <a:spLocks noGrp="1" noChangeArrowheads="1"/>
          </p:cNvSpPr>
          <p:nvPr>
            <p:ph idx="1"/>
          </p:nvPr>
        </p:nvSpPr>
        <p:spPr>
          <a:xfrm>
            <a:off x="351367" y="1219200"/>
            <a:ext cx="9848851" cy="4876800"/>
          </a:xfrm>
        </p:spPr>
        <p:txBody>
          <a:bodyPr/>
          <a:lstStyle/>
          <a:p>
            <a:pPr>
              <a:lnSpc>
                <a:spcPct val="90000"/>
              </a:lnSpc>
            </a:pPr>
            <a:r>
              <a:rPr lang="en-US" smtClean="0"/>
              <a:t>Purpose of flour in a recipe?</a:t>
            </a:r>
          </a:p>
          <a:p>
            <a:pPr lvl="1">
              <a:lnSpc>
                <a:spcPct val="90000"/>
              </a:lnSpc>
            </a:pPr>
            <a:r>
              <a:rPr lang="en-US" smtClean="0"/>
              <a:t>Gluten of the flour forms the structure of the pastry</a:t>
            </a:r>
          </a:p>
          <a:p>
            <a:pPr>
              <a:lnSpc>
                <a:spcPct val="90000"/>
              </a:lnSpc>
            </a:pPr>
            <a:r>
              <a:rPr lang="en-US" smtClean="0"/>
              <a:t>Which fats are used to make pastry?</a:t>
            </a:r>
          </a:p>
          <a:p>
            <a:pPr lvl="1">
              <a:lnSpc>
                <a:spcPct val="90000"/>
              </a:lnSpc>
            </a:pPr>
            <a:r>
              <a:rPr lang="en-US" smtClean="0"/>
              <a:t>Vegetable shortening or lard</a:t>
            </a:r>
          </a:p>
          <a:p>
            <a:pPr>
              <a:lnSpc>
                <a:spcPct val="90000"/>
              </a:lnSpc>
            </a:pPr>
            <a:r>
              <a:rPr lang="en-US" smtClean="0"/>
              <a:t>Why wouldn’t you use butter or margarine?</a:t>
            </a:r>
          </a:p>
          <a:p>
            <a:pPr lvl="1">
              <a:lnSpc>
                <a:spcPct val="90000"/>
              </a:lnSpc>
            </a:pPr>
            <a:r>
              <a:rPr lang="en-US" smtClean="0"/>
              <a:t>They produce a less tender pastry</a:t>
            </a:r>
          </a:p>
          <a:p>
            <a:pPr lvl="1">
              <a:lnSpc>
                <a:spcPct val="90000"/>
              </a:lnSpc>
            </a:pPr>
            <a:r>
              <a:rPr lang="en-US" smtClean="0"/>
              <a:t>Lard produces the most tender pastry</a:t>
            </a:r>
          </a:p>
          <a:p>
            <a:pPr lvl="1">
              <a:lnSpc>
                <a:spcPct val="90000"/>
              </a:lnSpc>
            </a:pPr>
            <a:r>
              <a:rPr lang="en-US" smtClean="0"/>
              <a:t>Oil makes a mealy pastry</a:t>
            </a:r>
          </a:p>
          <a:p>
            <a:pPr>
              <a:lnSpc>
                <a:spcPct val="9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dissolve">
                                      <p:cBhvr>
                                        <p:cTn id="7" dur="500"/>
                                        <p:tgtEl>
                                          <p:spTgt spid="174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dissolve">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dissolve">
                                      <p:cBhvr>
                                        <p:cTn id="15" dur="500"/>
                                        <p:tgtEl>
                                          <p:spTgt spid="1741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dissolve">
                                      <p:cBhvr>
                                        <p:cTn id="18" dur="500"/>
                                        <p:tgtEl>
                                          <p:spTgt spid="174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Effect transition="in" filter="dissolve">
                                      <p:cBhvr>
                                        <p:cTn id="23" dur="500"/>
                                        <p:tgtEl>
                                          <p:spTgt spid="17411">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Effect transition="in" filter="dissolve">
                                      <p:cBhvr>
                                        <p:cTn id="26" dur="500"/>
                                        <p:tgtEl>
                                          <p:spTgt spid="17411">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7411">
                                            <p:txEl>
                                              <p:pRg st="6" end="6"/>
                                            </p:txEl>
                                          </p:spTgt>
                                        </p:tgtEl>
                                        <p:attrNameLst>
                                          <p:attrName>style.visibility</p:attrName>
                                        </p:attrNameLst>
                                      </p:cBhvr>
                                      <p:to>
                                        <p:strVal val="visible"/>
                                      </p:to>
                                    </p:set>
                                    <p:animEffect transition="in" filter="dissolve">
                                      <p:cBhvr>
                                        <p:cTn id="29" dur="500"/>
                                        <p:tgtEl>
                                          <p:spTgt spid="17411">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7411">
                                            <p:txEl>
                                              <p:pRg st="7" end="7"/>
                                            </p:txEl>
                                          </p:spTgt>
                                        </p:tgtEl>
                                        <p:attrNameLst>
                                          <p:attrName>style.visibility</p:attrName>
                                        </p:attrNameLst>
                                      </p:cBhvr>
                                      <p:to>
                                        <p:strVal val="visible"/>
                                      </p:to>
                                    </p:set>
                                    <p:animEffect transition="in" filter="dissolve">
                                      <p:cBhvr>
                                        <p:cTn id="32"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609600" y="320040"/>
            <a:ext cx="9652000" cy="1143000"/>
          </a:xfrm>
        </p:spPr>
        <p:txBody>
          <a:bodyPr>
            <a:normAutofit/>
          </a:bodyPr>
          <a:lstStyle/>
          <a:p>
            <a:pPr fontAlgn="auto">
              <a:spcAft>
                <a:spcPts val="0"/>
              </a:spcAft>
              <a:defRPr/>
            </a:pPr>
            <a:r>
              <a:rPr lang="en-US" smtClean="0"/>
              <a:t>Ingredients for good pastry…</a:t>
            </a:r>
          </a:p>
        </p:txBody>
      </p:sp>
      <p:sp>
        <p:nvSpPr>
          <p:cNvPr id="13315" name="Rectangle 3"/>
          <p:cNvSpPr>
            <a:spLocks noGrp="1" noChangeArrowheads="1"/>
          </p:cNvSpPr>
          <p:nvPr>
            <p:ph idx="1"/>
          </p:nvPr>
        </p:nvSpPr>
        <p:spPr/>
        <p:txBody>
          <a:bodyPr/>
          <a:lstStyle/>
          <a:p>
            <a:r>
              <a:rPr lang="en-US" smtClean="0"/>
              <a:t>Purpose of water in pastry</a:t>
            </a:r>
          </a:p>
          <a:p>
            <a:pPr lvl="1"/>
            <a:r>
              <a:rPr lang="en-US" smtClean="0"/>
              <a:t>Provides moisture needed to develop gluten</a:t>
            </a:r>
          </a:p>
          <a:p>
            <a:r>
              <a:rPr lang="en-US" smtClean="0"/>
              <a:t>Purpose of salt in pastry</a:t>
            </a:r>
          </a:p>
          <a:p>
            <a:pPr lvl="1"/>
            <a:r>
              <a:rPr lang="en-US" smtClean="0"/>
              <a:t>Contributes to the flavor of pastry</a:t>
            </a:r>
          </a:p>
          <a:p>
            <a:pPr lvl="1"/>
            <a:r>
              <a:rPr lang="en-US" smtClean="0"/>
              <a:t>Has no influence on flakiness or tenderness</a:t>
            </a:r>
          </a:p>
          <a:p>
            <a:pPr lvl="1"/>
            <a:endParaRPr lang="en-US" smtClean="0"/>
          </a:p>
        </p:txBody>
      </p:sp>
      <p:pic>
        <p:nvPicPr>
          <p:cNvPr id="15364" name="Picture 4" descr="qkdpiuj4[1]"/>
          <p:cNvPicPr>
            <a:picLocks noChangeAspect="1" noChangeArrowheads="1"/>
          </p:cNvPicPr>
          <p:nvPr/>
        </p:nvPicPr>
        <p:blipFill>
          <a:blip r:embed="rId2" cstate="print"/>
          <a:srcRect/>
          <a:stretch>
            <a:fillRect/>
          </a:stretch>
        </p:blipFill>
        <p:spPr bwMode="auto">
          <a:xfrm>
            <a:off x="5993063" y="3143837"/>
            <a:ext cx="3016251" cy="1971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500"/>
                                        <p:tgtEl>
                                          <p:spTgt spid="133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dissolve">
                                      <p:cBhvr>
                                        <p:cTn id="10" dur="500"/>
                                        <p:tgtEl>
                                          <p:spTgt spid="133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dissolve">
                                      <p:cBhvr>
                                        <p:cTn id="15" dur="500"/>
                                        <p:tgtEl>
                                          <p:spTgt spid="1331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dissolve">
                                      <p:cBhvr>
                                        <p:cTn id="18" dur="500"/>
                                        <p:tgtEl>
                                          <p:spTgt spid="1331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dissolve">
                                      <p:cBhvr>
                                        <p:cTn id="21"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normAutofit/>
          </a:bodyPr>
          <a:lstStyle/>
          <a:p>
            <a:pPr fontAlgn="auto">
              <a:spcAft>
                <a:spcPts val="0"/>
              </a:spcAft>
              <a:defRPr/>
            </a:pPr>
            <a:r>
              <a:rPr lang="en-US" dirty="0" smtClean="0"/>
              <a:t>4.17. 1</a:t>
            </a:r>
            <a:r>
              <a:rPr lang="en-US" baseline="30000" dirty="0" smtClean="0"/>
              <a:t>st</a:t>
            </a:r>
            <a:r>
              <a:rPr lang="en-US" dirty="0" smtClean="0"/>
              <a:t> Principle: Gluten Formation</a:t>
            </a:r>
          </a:p>
        </p:txBody>
      </p:sp>
      <p:sp>
        <p:nvSpPr>
          <p:cNvPr id="18435" name="Rectangle 3"/>
          <p:cNvSpPr>
            <a:spLocks noGrp="1" noChangeArrowheads="1"/>
          </p:cNvSpPr>
          <p:nvPr>
            <p:ph type="body" sz="half" idx="1"/>
          </p:nvPr>
        </p:nvSpPr>
        <p:spPr>
          <a:xfrm>
            <a:off x="315273" y="1836821"/>
            <a:ext cx="8022611" cy="3986463"/>
          </a:xfrm>
        </p:spPr>
        <p:txBody>
          <a:bodyPr/>
          <a:lstStyle/>
          <a:p>
            <a:r>
              <a:rPr lang="en-US" sz="2800" dirty="0" smtClean="0"/>
              <a:t>The </a:t>
            </a:r>
            <a:r>
              <a:rPr lang="en-US" sz="2800" u="sng" dirty="0" smtClean="0"/>
              <a:t>gluten</a:t>
            </a:r>
            <a:r>
              <a:rPr lang="en-US" sz="2800" dirty="0" smtClean="0"/>
              <a:t> in the flour forms a structure in which entrapped air and moisture expand during baking, giving a </a:t>
            </a:r>
            <a:r>
              <a:rPr lang="en-US" sz="2800" u="sng" dirty="0" smtClean="0"/>
              <a:t>blistered</a:t>
            </a:r>
            <a:r>
              <a:rPr lang="en-US" sz="2800" dirty="0" smtClean="0"/>
              <a:t> effect that is characteristic of </a:t>
            </a:r>
            <a:r>
              <a:rPr lang="en-US" sz="2800" u="sng" dirty="0" smtClean="0"/>
              <a:t>flaky</a:t>
            </a:r>
            <a:r>
              <a:rPr lang="en-US" sz="2800" dirty="0" smtClean="0"/>
              <a:t> pastry.</a:t>
            </a:r>
          </a:p>
          <a:p>
            <a:pPr>
              <a:buFontTx/>
              <a:buNone/>
            </a:pPr>
            <a:endParaRPr lang="en-US" sz="2800" dirty="0" smtClean="0"/>
          </a:p>
          <a:p>
            <a:r>
              <a:rPr lang="en-US" sz="2800" dirty="0" smtClean="0"/>
              <a:t>Too much flour will produce a tough pastry</a:t>
            </a:r>
          </a:p>
        </p:txBody>
      </p:sp>
      <p:pic>
        <p:nvPicPr>
          <p:cNvPr id="16388" name="Picture 4" descr="2_zapgbk[1]"/>
          <p:cNvPicPr>
            <a:picLocks noGrp="1" noChangeAspect="1" noChangeArrowheads="1"/>
          </p:cNvPicPr>
          <p:nvPr>
            <p:ph sz="half" idx="2"/>
          </p:nvPr>
        </p:nvPicPr>
        <p:blipFill>
          <a:blip r:embed="rId2" cstate="print"/>
          <a:srcRect/>
          <a:stretch>
            <a:fillRect/>
          </a:stretch>
        </p:blipFill>
        <p:spPr>
          <a:xfrm>
            <a:off x="7867477" y="2598823"/>
            <a:ext cx="2449938" cy="185286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dissolv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dissolve">
                                      <p:cBhvr>
                                        <p:cTn id="12"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fontAlgn="auto">
              <a:spcAft>
                <a:spcPts val="0"/>
              </a:spcAft>
              <a:defRPr/>
            </a:pPr>
            <a:r>
              <a:rPr lang="en-US" dirty="0" smtClean="0"/>
              <a:t>4.17.1. Purpose of fat in a pastry…</a:t>
            </a:r>
          </a:p>
        </p:txBody>
      </p:sp>
      <p:sp>
        <p:nvSpPr>
          <p:cNvPr id="19459" name="Rectangle 3"/>
          <p:cNvSpPr>
            <a:spLocks noGrp="1" noChangeArrowheads="1"/>
          </p:cNvSpPr>
          <p:nvPr>
            <p:ph type="body" sz="half" idx="1"/>
          </p:nvPr>
        </p:nvSpPr>
        <p:spPr>
          <a:xfrm>
            <a:off x="351368" y="1295400"/>
            <a:ext cx="10011833" cy="4800600"/>
          </a:xfrm>
        </p:spPr>
        <p:txBody>
          <a:bodyPr/>
          <a:lstStyle/>
          <a:p>
            <a:r>
              <a:rPr lang="en-US" sz="2800" smtClean="0"/>
              <a:t>Fat...</a:t>
            </a:r>
          </a:p>
          <a:p>
            <a:pPr lvl="1"/>
            <a:r>
              <a:rPr lang="en-US" sz="2400" smtClean="0"/>
              <a:t>coats the particles of flour</a:t>
            </a:r>
          </a:p>
          <a:p>
            <a:pPr lvl="1"/>
            <a:r>
              <a:rPr lang="en-US" sz="2400" smtClean="0"/>
              <a:t>Separates the gluten strands</a:t>
            </a:r>
          </a:p>
          <a:p>
            <a:pPr lvl="1"/>
            <a:r>
              <a:rPr lang="en-US" sz="2400" smtClean="0"/>
              <a:t>“Shortens” (makes tender) the pastry</a:t>
            </a:r>
          </a:p>
          <a:p>
            <a:r>
              <a:rPr lang="en-US" sz="2800" smtClean="0"/>
              <a:t>Too much shortening</a:t>
            </a:r>
          </a:p>
          <a:p>
            <a:pPr lvl="1"/>
            <a:r>
              <a:rPr lang="en-US" sz="2400" smtClean="0"/>
              <a:t>Fragile &amp; crumbly pastry</a:t>
            </a:r>
          </a:p>
          <a:p>
            <a:r>
              <a:rPr lang="en-US" sz="2800" smtClean="0"/>
              <a:t>Too little shortening</a:t>
            </a:r>
          </a:p>
          <a:p>
            <a:pPr lvl="1"/>
            <a:r>
              <a:rPr lang="en-US" sz="2400" smtClean="0"/>
              <a:t>Tough pastry</a:t>
            </a:r>
          </a:p>
          <a:p>
            <a:pPr lvl="1"/>
            <a:endParaRPr lang="en-US" sz="2400" smtClean="0"/>
          </a:p>
        </p:txBody>
      </p:sp>
      <p:pic>
        <p:nvPicPr>
          <p:cNvPr id="17412" name="Picture 4" descr="j0217546"/>
          <p:cNvPicPr>
            <a:picLocks noGrp="1" noChangeAspect="1" noChangeArrowheads="1"/>
          </p:cNvPicPr>
          <p:nvPr>
            <p:ph sz="half" idx="2"/>
          </p:nvPr>
        </p:nvPicPr>
        <p:blipFill>
          <a:blip r:embed="rId2" cstate="print"/>
          <a:srcRect/>
          <a:stretch>
            <a:fillRect/>
          </a:stretch>
        </p:blipFill>
        <p:spPr>
          <a:xfrm>
            <a:off x="6578600" y="3159125"/>
            <a:ext cx="2419351" cy="137636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dissolve">
                                      <p:cBhvr>
                                        <p:cTn id="7" dur="500"/>
                                        <p:tgtEl>
                                          <p:spTgt spid="1945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dissolve">
                                      <p:cBhvr>
                                        <p:cTn id="10" dur="500"/>
                                        <p:tgtEl>
                                          <p:spTgt spid="1945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dissolve">
                                      <p:cBhvr>
                                        <p:cTn id="13" dur="500"/>
                                        <p:tgtEl>
                                          <p:spTgt spid="1945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dissolve">
                                      <p:cBhvr>
                                        <p:cTn id="16" dur="500"/>
                                        <p:tgtEl>
                                          <p:spTgt spid="1945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9459">
                                            <p:txEl>
                                              <p:pRg st="4" end="4"/>
                                            </p:txEl>
                                          </p:spTgt>
                                        </p:tgtEl>
                                        <p:attrNameLst>
                                          <p:attrName>style.visibility</p:attrName>
                                        </p:attrNameLst>
                                      </p:cBhvr>
                                      <p:to>
                                        <p:strVal val="visible"/>
                                      </p:to>
                                    </p:set>
                                    <p:animEffect transition="in" filter="dissolve">
                                      <p:cBhvr>
                                        <p:cTn id="21" dur="500"/>
                                        <p:tgtEl>
                                          <p:spTgt spid="1945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459">
                                            <p:txEl>
                                              <p:pRg st="5" end="5"/>
                                            </p:txEl>
                                          </p:spTgt>
                                        </p:tgtEl>
                                        <p:attrNameLst>
                                          <p:attrName>style.visibility</p:attrName>
                                        </p:attrNameLst>
                                      </p:cBhvr>
                                      <p:to>
                                        <p:strVal val="visible"/>
                                      </p:to>
                                    </p:set>
                                    <p:animEffect transition="in" filter="dissolve">
                                      <p:cBhvr>
                                        <p:cTn id="24" dur="500"/>
                                        <p:tgtEl>
                                          <p:spTgt spid="1945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9459">
                                            <p:txEl>
                                              <p:pRg st="6" end="6"/>
                                            </p:txEl>
                                          </p:spTgt>
                                        </p:tgtEl>
                                        <p:attrNameLst>
                                          <p:attrName>style.visibility</p:attrName>
                                        </p:attrNameLst>
                                      </p:cBhvr>
                                      <p:to>
                                        <p:strVal val="visible"/>
                                      </p:to>
                                    </p:set>
                                    <p:animEffect transition="in" filter="dissolve">
                                      <p:cBhvr>
                                        <p:cTn id="29" dur="500"/>
                                        <p:tgtEl>
                                          <p:spTgt spid="19459">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9459">
                                            <p:txEl>
                                              <p:pRg st="7" end="7"/>
                                            </p:txEl>
                                          </p:spTgt>
                                        </p:tgtEl>
                                        <p:attrNameLst>
                                          <p:attrName>style.visibility</p:attrName>
                                        </p:attrNameLst>
                                      </p:cBhvr>
                                      <p:to>
                                        <p:strVal val="visible"/>
                                      </p:to>
                                    </p:set>
                                    <p:animEffect transition="in" filter="dissolve">
                                      <p:cBhvr>
                                        <p:cTn id="32"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fontAlgn="auto">
              <a:spcAft>
                <a:spcPts val="0"/>
              </a:spcAft>
              <a:defRPr/>
            </a:pPr>
            <a:r>
              <a:rPr lang="en-US" smtClean="0"/>
              <a:t>Water…</a:t>
            </a:r>
          </a:p>
        </p:txBody>
      </p:sp>
      <p:sp>
        <p:nvSpPr>
          <p:cNvPr id="20483" name="Rectangle 3"/>
          <p:cNvSpPr>
            <a:spLocks noGrp="1" noChangeArrowheads="1"/>
          </p:cNvSpPr>
          <p:nvPr>
            <p:ph type="body" sz="half" idx="1"/>
          </p:nvPr>
        </p:nvSpPr>
        <p:spPr>
          <a:xfrm>
            <a:off x="351368" y="1219200"/>
            <a:ext cx="9808633" cy="2514600"/>
          </a:xfrm>
        </p:spPr>
        <p:txBody>
          <a:bodyPr/>
          <a:lstStyle/>
          <a:p>
            <a:r>
              <a:rPr lang="en-US" sz="2800" smtClean="0"/>
              <a:t>Too much water</a:t>
            </a:r>
          </a:p>
          <a:p>
            <a:pPr lvl="1"/>
            <a:r>
              <a:rPr lang="en-US" sz="2400" smtClean="0"/>
              <a:t>Pastry will be tough</a:t>
            </a:r>
          </a:p>
          <a:p>
            <a:r>
              <a:rPr lang="en-US" sz="2800" smtClean="0"/>
              <a:t>Too little water</a:t>
            </a:r>
          </a:p>
          <a:p>
            <a:pPr lvl="1"/>
            <a:r>
              <a:rPr lang="en-US" sz="2400" smtClean="0"/>
              <a:t>Pastry will be dry, crumbly, and difficult to roll</a:t>
            </a:r>
          </a:p>
        </p:txBody>
      </p:sp>
      <p:pic>
        <p:nvPicPr>
          <p:cNvPr id="18436" name="Picture 7" descr="j0304399"/>
          <p:cNvPicPr>
            <a:picLocks noGrp="1" noChangeAspect="1" noChangeArrowheads="1"/>
          </p:cNvPicPr>
          <p:nvPr>
            <p:ph type="clipArt" sz="half" idx="2"/>
          </p:nvPr>
        </p:nvPicPr>
        <p:blipFill>
          <a:blip r:embed="rId2" cstate="print"/>
          <a:srcRect/>
          <a:stretch>
            <a:fillRect/>
          </a:stretch>
        </p:blipFill>
        <p:spPr>
          <a:xfrm>
            <a:off x="2844800" y="3657602"/>
            <a:ext cx="4386179" cy="251414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dissolve">
                                      <p:cBhvr>
                                        <p:cTn id="7" dur="500"/>
                                        <p:tgtEl>
                                          <p:spTgt spid="2048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483">
                                            <p:txEl>
                                              <p:pRg st="1" end="1"/>
                                            </p:txEl>
                                          </p:spTgt>
                                        </p:tgtEl>
                                        <p:attrNameLst>
                                          <p:attrName>style.visibility</p:attrName>
                                        </p:attrNameLst>
                                      </p:cBhvr>
                                      <p:to>
                                        <p:strVal val="visible"/>
                                      </p:to>
                                    </p:set>
                                    <p:animEffect transition="in" filter="dissolve">
                                      <p:cBhvr>
                                        <p:cTn id="10" dur="500"/>
                                        <p:tgtEl>
                                          <p:spTgt spid="204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dissolve">
                                      <p:cBhvr>
                                        <p:cTn id="15" dur="500"/>
                                        <p:tgtEl>
                                          <p:spTgt spid="2048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0483">
                                            <p:txEl>
                                              <p:pRg st="3" end="3"/>
                                            </p:txEl>
                                          </p:spTgt>
                                        </p:tgtEl>
                                        <p:attrNameLst>
                                          <p:attrName>style.visibility</p:attrName>
                                        </p:attrNameLst>
                                      </p:cBhvr>
                                      <p:to>
                                        <p:strVal val="visible"/>
                                      </p:to>
                                    </p:set>
                                    <p:animEffect transition="in" filter="dissolve">
                                      <p:cBhvr>
                                        <p:cTn id="18"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normAutofit/>
          </a:bodyPr>
          <a:lstStyle/>
          <a:p>
            <a:pPr fontAlgn="auto">
              <a:spcAft>
                <a:spcPts val="0"/>
              </a:spcAft>
              <a:defRPr/>
            </a:pPr>
            <a:r>
              <a:rPr lang="en-US" dirty="0" smtClean="0"/>
              <a:t>4.18. 2</a:t>
            </a:r>
            <a:r>
              <a:rPr lang="en-US" baseline="30000" dirty="0" smtClean="0"/>
              <a:t>nd</a:t>
            </a:r>
            <a:r>
              <a:rPr lang="en-US" dirty="0" smtClean="0"/>
              <a:t> Principle: Mixing &amp; Handling</a:t>
            </a:r>
          </a:p>
        </p:txBody>
      </p:sp>
      <p:sp>
        <p:nvSpPr>
          <p:cNvPr id="21507" name="Rectangle 3"/>
          <p:cNvSpPr>
            <a:spLocks noGrp="1" noChangeArrowheads="1"/>
          </p:cNvSpPr>
          <p:nvPr>
            <p:ph type="body" sz="half" idx="1"/>
          </p:nvPr>
        </p:nvSpPr>
        <p:spPr>
          <a:xfrm>
            <a:off x="351368" y="1447800"/>
            <a:ext cx="9910233" cy="3505200"/>
          </a:xfrm>
        </p:spPr>
        <p:txBody>
          <a:bodyPr/>
          <a:lstStyle/>
          <a:p>
            <a:r>
              <a:rPr lang="en-US" smtClean="0"/>
              <a:t>Temperature of ingredients</a:t>
            </a:r>
          </a:p>
          <a:p>
            <a:pPr lvl="1"/>
            <a:r>
              <a:rPr lang="en-US" smtClean="0"/>
              <a:t>Room temperature = more tender pastry</a:t>
            </a:r>
          </a:p>
          <a:p>
            <a:r>
              <a:rPr lang="en-US" smtClean="0"/>
              <a:t> Overmixing the ingredients causes gluten to overdevelop &amp; a tough pastry</a:t>
            </a:r>
          </a:p>
        </p:txBody>
      </p:sp>
      <p:pic>
        <p:nvPicPr>
          <p:cNvPr id="19460" name="Picture 12" descr="j0279344"/>
          <p:cNvPicPr>
            <a:picLocks noGrp="1" noChangeAspect="1" noChangeArrowheads="1"/>
          </p:cNvPicPr>
          <p:nvPr>
            <p:ph sz="quarter" idx="2"/>
          </p:nvPr>
        </p:nvPicPr>
        <p:blipFill>
          <a:blip r:embed="rId2" cstate="print"/>
          <a:srcRect/>
          <a:stretch>
            <a:fillRect/>
          </a:stretch>
        </p:blipFill>
        <p:spPr>
          <a:xfrm>
            <a:off x="3759200" y="3376446"/>
            <a:ext cx="3251200" cy="209391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dissolve">
                                      <p:cBhvr>
                                        <p:cTn id="7" dur="500"/>
                                        <p:tgtEl>
                                          <p:spTgt spid="215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dissolve">
                                      <p:cBhvr>
                                        <p:cTn id="10" dur="500"/>
                                        <p:tgtEl>
                                          <p:spTgt spid="215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dissolve">
                                      <p:cBhvr>
                                        <p:cTn id="15"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4.3. SUGAR</a:t>
            </a:r>
            <a:endParaRPr lang="ru-RU" dirty="0"/>
          </a:p>
        </p:txBody>
      </p:sp>
      <p:sp>
        <p:nvSpPr>
          <p:cNvPr id="3" name="Содержимое 2"/>
          <p:cNvSpPr>
            <a:spLocks noGrp="1"/>
          </p:cNvSpPr>
          <p:nvPr>
            <p:ph idx="1"/>
          </p:nvPr>
        </p:nvSpPr>
        <p:spPr/>
        <p:txBody>
          <a:bodyPr/>
          <a:lstStyle/>
          <a:p>
            <a:r>
              <a:rPr lang="en-US" dirty="0" smtClean="0"/>
              <a:t>Sugar derived from sugarcane and beets</a:t>
            </a:r>
          </a:p>
          <a:p>
            <a:r>
              <a:rPr lang="en-US" dirty="0" smtClean="0"/>
              <a:t>Sugar is simple made up of fructose, and glucose.</a:t>
            </a:r>
          </a:p>
          <a:p>
            <a:r>
              <a:rPr lang="en-US" dirty="0" smtClean="0"/>
              <a:t>This two simple sugar join to create sucrose</a:t>
            </a:r>
          </a:p>
          <a:p>
            <a:r>
              <a:rPr lang="en-US" dirty="0" smtClean="0"/>
              <a:t>Have different sweetness </a:t>
            </a:r>
          </a:p>
          <a:p>
            <a:endParaRPr lang="en-US" dirty="0" smtClean="0"/>
          </a:p>
          <a:p>
            <a:r>
              <a:rPr lang="en-US" dirty="0" smtClean="0"/>
              <a:t>Example :</a:t>
            </a:r>
          </a:p>
          <a:p>
            <a:pPr marL="400050" indent="-400050">
              <a:buFont typeface="+mj-lt"/>
              <a:buAutoNum type="romanLcPeriod"/>
            </a:pPr>
            <a:r>
              <a:rPr lang="en-US" dirty="0" smtClean="0"/>
              <a:t>Lactose is much less sweet than regular table sugar (sucrose)</a:t>
            </a:r>
          </a:p>
          <a:p>
            <a:pPr marL="400050" indent="-400050">
              <a:buFont typeface="+mj-lt"/>
              <a:buAutoNum type="romanLcPeriod"/>
            </a:pPr>
            <a:r>
              <a:rPr lang="en-US" dirty="0" smtClean="0"/>
              <a:t>Fructose  (or fruit sugar, one of the sugars is honey) much sweeter than sucrose</a:t>
            </a:r>
            <a:endParaRPr lang="ru-RU"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8"/>
          <p:cNvSpPr>
            <a:spLocks noGrp="1" noChangeArrowheads="1"/>
          </p:cNvSpPr>
          <p:nvPr>
            <p:ph type="title"/>
          </p:nvPr>
        </p:nvSpPr>
        <p:spPr>
          <a:xfrm>
            <a:off x="0" y="228600"/>
            <a:ext cx="10261600" cy="1143000"/>
          </a:xfrm>
        </p:spPr>
        <p:txBody>
          <a:bodyPr>
            <a:normAutofit fontScale="90000"/>
          </a:bodyPr>
          <a:lstStyle/>
          <a:p>
            <a:pPr fontAlgn="auto">
              <a:spcAft>
                <a:spcPts val="0"/>
              </a:spcAft>
              <a:defRPr/>
            </a:pPr>
            <a:r>
              <a:rPr lang="en-US" sz="3600" dirty="0" smtClean="0"/>
              <a:t>4.18.2. </a:t>
            </a:r>
            <a:br>
              <a:rPr lang="en-US" sz="3600" dirty="0" smtClean="0"/>
            </a:br>
            <a:r>
              <a:rPr lang="en-US" sz="3600" dirty="0" smtClean="0"/>
              <a:t>3 Methods used to combine pastry ingredients…</a:t>
            </a:r>
          </a:p>
        </p:txBody>
      </p:sp>
      <p:sp>
        <p:nvSpPr>
          <p:cNvPr id="22541" name="Rectangle 13"/>
          <p:cNvSpPr>
            <a:spLocks noGrp="1" noChangeArrowheads="1"/>
          </p:cNvSpPr>
          <p:nvPr>
            <p:ph type="body" sz="half" idx="1"/>
          </p:nvPr>
        </p:nvSpPr>
        <p:spPr>
          <a:xfrm>
            <a:off x="601249" y="1447800"/>
            <a:ext cx="9761951" cy="4552167"/>
          </a:xfrm>
        </p:spPr>
        <p:txBody>
          <a:bodyPr>
            <a:normAutofit fontScale="92500" lnSpcReduction="10000"/>
          </a:bodyPr>
          <a:lstStyle/>
          <a:p>
            <a:r>
              <a:rPr lang="en-US" sz="3600" dirty="0" smtClean="0"/>
              <a:t>Conventional</a:t>
            </a:r>
          </a:p>
          <a:p>
            <a:pPr lvl="1"/>
            <a:r>
              <a:rPr lang="en-US" sz="2700" dirty="0" smtClean="0"/>
              <a:t>Combine flour &amp; salt</a:t>
            </a:r>
          </a:p>
          <a:p>
            <a:pPr lvl="1"/>
            <a:r>
              <a:rPr lang="en-US" sz="2700" dirty="0" smtClean="0"/>
              <a:t>Cut fat into flour mixture with pastry blender until shortening is the size of small peas</a:t>
            </a:r>
          </a:p>
          <a:p>
            <a:pPr lvl="1"/>
            <a:r>
              <a:rPr lang="en-US" sz="2700" dirty="0" smtClean="0"/>
              <a:t>Sprinkle water, 1 Tbsp. at a time over flour mixture</a:t>
            </a:r>
          </a:p>
          <a:p>
            <a:pPr lvl="1"/>
            <a:r>
              <a:rPr lang="en-US" sz="2700" dirty="0" smtClean="0"/>
              <a:t>Mix lightly with a fork and form a loose ball</a:t>
            </a:r>
          </a:p>
          <a:p>
            <a:r>
              <a:rPr lang="en-US" sz="3600" dirty="0" smtClean="0"/>
              <a:t>Hot-water</a:t>
            </a:r>
          </a:p>
          <a:p>
            <a:r>
              <a:rPr lang="en-US" sz="3600" dirty="0" smtClean="0"/>
              <a:t>Oil</a:t>
            </a:r>
          </a:p>
          <a:p>
            <a:pPr>
              <a:buFontTx/>
              <a:buNone/>
            </a:pPr>
            <a:r>
              <a:rPr lang="en-US" sz="2800" dirty="0" smtClean="0"/>
              <a:t> </a:t>
            </a:r>
          </a:p>
        </p:txBody>
      </p:sp>
      <p:graphicFrame>
        <p:nvGraphicFramePr>
          <p:cNvPr id="1026" name="Object 6"/>
          <p:cNvGraphicFramePr>
            <a:graphicFrameLocks noChangeAspect="1"/>
          </p:cNvGraphicFramePr>
          <p:nvPr>
            <p:ph type="clipArt" sz="half" idx="2"/>
          </p:nvPr>
        </p:nvGraphicFramePr>
        <p:xfrm>
          <a:off x="5188444" y="4343401"/>
          <a:ext cx="5608992" cy="2170134"/>
        </p:xfrm>
        <a:graphic>
          <a:graphicData uri="http://schemas.openxmlformats.org/presentationml/2006/ole">
            <p:oleObj spid="_x0000_s1026" name="Chart" r:id="rId3" imgW="3619418" imgH="4495683" progId="">
              <p:embed followColorScheme="full"/>
            </p:oleObj>
          </a:graphicData>
        </a:graphic>
      </p:graphicFrame>
      <p:sp>
        <p:nvSpPr>
          <p:cNvPr id="1029" name="Text Box 12"/>
          <p:cNvSpPr txBox="1">
            <a:spLocks noChangeArrowheads="1"/>
          </p:cNvSpPr>
          <p:nvPr/>
        </p:nvSpPr>
        <p:spPr bwMode="auto">
          <a:xfrm>
            <a:off x="304800" y="1219201"/>
            <a:ext cx="5181600" cy="519113"/>
          </a:xfrm>
          <a:prstGeom prst="rect">
            <a:avLst/>
          </a:prstGeom>
          <a:noFill/>
          <a:ln w="9525">
            <a:noFill/>
            <a:miter lim="800000"/>
            <a:headEnd/>
            <a:tailEnd/>
          </a:ln>
        </p:spPr>
        <p:txBody>
          <a:bodyPr>
            <a:spAutoFit/>
          </a:bodyPr>
          <a:lstStyle/>
          <a:p>
            <a:pPr eaLnBrk="0" hangingPunct="0">
              <a:spcBef>
                <a:spcPct val="50000"/>
              </a:spcBef>
            </a:pPr>
            <a:endParaRPr lang="ru-RU"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41">
                                            <p:txEl>
                                              <p:pRg st="0" end="0"/>
                                            </p:txEl>
                                          </p:spTgt>
                                        </p:tgtEl>
                                        <p:attrNameLst>
                                          <p:attrName>style.visibility</p:attrName>
                                        </p:attrNameLst>
                                      </p:cBhvr>
                                      <p:to>
                                        <p:strVal val="visible"/>
                                      </p:to>
                                    </p:set>
                                    <p:animEffect transition="in" filter="dissolve">
                                      <p:cBhvr>
                                        <p:cTn id="7" dur="500"/>
                                        <p:tgtEl>
                                          <p:spTgt spid="2254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541">
                                            <p:txEl>
                                              <p:pRg st="1" end="1"/>
                                            </p:txEl>
                                          </p:spTgt>
                                        </p:tgtEl>
                                        <p:attrNameLst>
                                          <p:attrName>style.visibility</p:attrName>
                                        </p:attrNameLst>
                                      </p:cBhvr>
                                      <p:to>
                                        <p:strVal val="visible"/>
                                      </p:to>
                                    </p:set>
                                    <p:animEffect transition="in" filter="dissolve">
                                      <p:cBhvr>
                                        <p:cTn id="10" dur="500"/>
                                        <p:tgtEl>
                                          <p:spTgt spid="2254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541">
                                            <p:txEl>
                                              <p:pRg st="2" end="2"/>
                                            </p:txEl>
                                          </p:spTgt>
                                        </p:tgtEl>
                                        <p:attrNameLst>
                                          <p:attrName>style.visibility</p:attrName>
                                        </p:attrNameLst>
                                      </p:cBhvr>
                                      <p:to>
                                        <p:strVal val="visible"/>
                                      </p:to>
                                    </p:set>
                                    <p:animEffect transition="in" filter="dissolve">
                                      <p:cBhvr>
                                        <p:cTn id="13" dur="500"/>
                                        <p:tgtEl>
                                          <p:spTgt spid="2254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541">
                                            <p:txEl>
                                              <p:pRg st="3" end="3"/>
                                            </p:txEl>
                                          </p:spTgt>
                                        </p:tgtEl>
                                        <p:attrNameLst>
                                          <p:attrName>style.visibility</p:attrName>
                                        </p:attrNameLst>
                                      </p:cBhvr>
                                      <p:to>
                                        <p:strVal val="visible"/>
                                      </p:to>
                                    </p:set>
                                    <p:animEffect transition="in" filter="dissolve">
                                      <p:cBhvr>
                                        <p:cTn id="16" dur="500"/>
                                        <p:tgtEl>
                                          <p:spTgt spid="2254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541">
                                            <p:txEl>
                                              <p:pRg st="4" end="4"/>
                                            </p:txEl>
                                          </p:spTgt>
                                        </p:tgtEl>
                                        <p:attrNameLst>
                                          <p:attrName>style.visibility</p:attrName>
                                        </p:attrNameLst>
                                      </p:cBhvr>
                                      <p:to>
                                        <p:strVal val="visible"/>
                                      </p:to>
                                    </p:set>
                                    <p:animEffect transition="in" filter="dissolve">
                                      <p:cBhvr>
                                        <p:cTn id="19" dur="500"/>
                                        <p:tgtEl>
                                          <p:spTgt spid="2254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2541">
                                            <p:txEl>
                                              <p:pRg st="5" end="5"/>
                                            </p:txEl>
                                          </p:spTgt>
                                        </p:tgtEl>
                                        <p:attrNameLst>
                                          <p:attrName>style.visibility</p:attrName>
                                        </p:attrNameLst>
                                      </p:cBhvr>
                                      <p:to>
                                        <p:strVal val="visible"/>
                                      </p:to>
                                    </p:set>
                                    <p:animEffect transition="in" filter="dissolve">
                                      <p:cBhvr>
                                        <p:cTn id="24" dur="500"/>
                                        <p:tgtEl>
                                          <p:spTgt spid="2254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2541">
                                            <p:txEl>
                                              <p:pRg st="6" end="6"/>
                                            </p:txEl>
                                          </p:spTgt>
                                        </p:tgtEl>
                                        <p:attrNameLst>
                                          <p:attrName>style.visibility</p:attrName>
                                        </p:attrNameLst>
                                      </p:cBhvr>
                                      <p:to>
                                        <p:strVal val="visible"/>
                                      </p:to>
                                    </p:set>
                                    <p:animEffect transition="in" filter="dissolve">
                                      <p:cBhvr>
                                        <p:cTn id="29" dur="500"/>
                                        <p:tgtEl>
                                          <p:spTgt spid="2254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2541">
                                            <p:txEl>
                                              <p:pRg st="7" end="7"/>
                                            </p:txEl>
                                          </p:spTgt>
                                        </p:tgtEl>
                                        <p:attrNameLst>
                                          <p:attrName>style.visibility</p:attrName>
                                        </p:attrNameLst>
                                      </p:cBhvr>
                                      <p:to>
                                        <p:strVal val="visible"/>
                                      </p:to>
                                    </p:set>
                                    <p:animEffect transition="in" filter="dissolve">
                                      <p:cBhvr>
                                        <p:cTn id="34" dur="500"/>
                                        <p:tgtEl>
                                          <p:spTgt spid="225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04801" y="228600"/>
            <a:ext cx="9969500" cy="762000"/>
          </a:xfrm>
        </p:spPr>
        <p:txBody>
          <a:bodyPr>
            <a:normAutofit/>
          </a:bodyPr>
          <a:lstStyle/>
          <a:p>
            <a:pPr fontAlgn="auto">
              <a:spcAft>
                <a:spcPts val="0"/>
              </a:spcAft>
              <a:defRPr/>
            </a:pPr>
            <a:r>
              <a:rPr lang="en-US" dirty="0" smtClean="0"/>
              <a:t>4.18.3. Rolling out the pastry dough…</a:t>
            </a:r>
          </a:p>
        </p:txBody>
      </p:sp>
      <p:sp>
        <p:nvSpPr>
          <p:cNvPr id="31747" name="Rectangle 3"/>
          <p:cNvSpPr>
            <a:spLocks noGrp="1" noChangeArrowheads="1"/>
          </p:cNvSpPr>
          <p:nvPr>
            <p:ph type="body" sz="half" idx="1"/>
          </p:nvPr>
        </p:nvSpPr>
        <p:spPr>
          <a:xfrm>
            <a:off x="351368" y="990600"/>
            <a:ext cx="9097433" cy="5562600"/>
          </a:xfrm>
        </p:spPr>
        <p:txBody>
          <a:bodyPr/>
          <a:lstStyle/>
          <a:p>
            <a:pPr marL="533400" indent="-533400"/>
            <a:r>
              <a:rPr lang="en-US" sz="2800" dirty="0" smtClean="0"/>
              <a:t>Handle the pastry as little as possible to avoid toughening it</a:t>
            </a:r>
          </a:p>
          <a:p>
            <a:pPr marL="533400" indent="-533400"/>
            <a:r>
              <a:rPr lang="en-US" sz="2800" dirty="0" smtClean="0"/>
              <a:t>6 steps in rolling pastry:</a:t>
            </a:r>
          </a:p>
          <a:p>
            <a:pPr marL="914400" lvl="1" indent="-457200">
              <a:buFontTx/>
              <a:buAutoNum type="arabicPeriod"/>
            </a:pPr>
            <a:r>
              <a:rPr lang="en-US" sz="2000" dirty="0" smtClean="0"/>
              <a:t>Gather dough into a firm ball</a:t>
            </a:r>
          </a:p>
          <a:p>
            <a:pPr marL="914400" lvl="1" indent="-457200">
              <a:buFontTx/>
              <a:buAutoNum type="arabicPeriod"/>
            </a:pPr>
            <a:r>
              <a:rPr lang="en-US" sz="2000" dirty="0" smtClean="0"/>
              <a:t>Flatten dough ball with palm of hand</a:t>
            </a:r>
          </a:p>
          <a:p>
            <a:pPr marL="914400" lvl="1" indent="-457200">
              <a:buFontTx/>
              <a:buAutoNum type="arabicPeriod"/>
            </a:pPr>
            <a:r>
              <a:rPr lang="en-US" sz="2000" dirty="0" smtClean="0"/>
              <a:t>Roll pastry from the center toward the edge</a:t>
            </a:r>
          </a:p>
          <a:p>
            <a:pPr marL="914400" lvl="1" indent="-457200">
              <a:buFontTx/>
              <a:buAutoNum type="arabicPeriod"/>
            </a:pPr>
            <a:r>
              <a:rPr lang="en-US" sz="2000" dirty="0" smtClean="0"/>
              <a:t>Roll gently until pastry is 1/8 inch thick &amp; 1 inch larger than pie pan</a:t>
            </a:r>
          </a:p>
          <a:p>
            <a:pPr marL="914400" lvl="1" indent="-457200">
              <a:buFontTx/>
              <a:buAutoNum type="arabicPeriod"/>
            </a:pPr>
            <a:r>
              <a:rPr lang="en-US" sz="2000" dirty="0" smtClean="0"/>
              <a:t>Fold pastry into “fourths”</a:t>
            </a:r>
          </a:p>
          <a:p>
            <a:pPr marL="914400" lvl="1" indent="-457200">
              <a:buFontTx/>
              <a:buAutoNum type="arabicPeriod"/>
            </a:pPr>
            <a:r>
              <a:rPr lang="en-US" sz="2000" dirty="0" smtClean="0"/>
              <a:t>Unfold pastry into pie pan, pressing on the sides &amp; bottom</a:t>
            </a:r>
          </a:p>
          <a:p>
            <a:pPr marL="533400" indent="-533400"/>
            <a:r>
              <a:rPr lang="en-US" sz="2800" dirty="0" smtClean="0"/>
              <a:t>Do not stretch the pastry because it will cause shrinking during baking</a:t>
            </a:r>
            <a:endParaRPr lang="en-US" sz="2400" dirty="0" smtClean="0"/>
          </a:p>
        </p:txBody>
      </p:sp>
      <p:pic>
        <p:nvPicPr>
          <p:cNvPr id="20484" name="Picture 4" descr="j0237251"/>
          <p:cNvPicPr>
            <a:picLocks noGrp="1" noChangeAspect="1" noChangeArrowheads="1"/>
          </p:cNvPicPr>
          <p:nvPr>
            <p:ph sz="half" idx="2"/>
          </p:nvPr>
        </p:nvPicPr>
        <p:blipFill>
          <a:blip r:embed="rId2" cstate="print"/>
          <a:srcRect/>
          <a:stretch>
            <a:fillRect/>
          </a:stretch>
        </p:blipFill>
        <p:spPr>
          <a:xfrm>
            <a:off x="5989052" y="1921043"/>
            <a:ext cx="3454400" cy="147002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dissolv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dissolve">
                                      <p:cBhvr>
                                        <p:cTn id="12" dur="500"/>
                                        <p:tgtEl>
                                          <p:spTgt spid="3174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dissolve">
                                      <p:cBhvr>
                                        <p:cTn id="15" dur="500"/>
                                        <p:tgtEl>
                                          <p:spTgt spid="3174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1747">
                                            <p:txEl>
                                              <p:pRg st="3" end="3"/>
                                            </p:txEl>
                                          </p:spTgt>
                                        </p:tgtEl>
                                        <p:attrNameLst>
                                          <p:attrName>style.visibility</p:attrName>
                                        </p:attrNameLst>
                                      </p:cBhvr>
                                      <p:to>
                                        <p:strVal val="visible"/>
                                      </p:to>
                                    </p:set>
                                    <p:animEffect transition="in" filter="dissolve">
                                      <p:cBhvr>
                                        <p:cTn id="18" dur="500"/>
                                        <p:tgtEl>
                                          <p:spTgt spid="3174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animEffect transition="in" filter="dissolve">
                                      <p:cBhvr>
                                        <p:cTn id="21" dur="500"/>
                                        <p:tgtEl>
                                          <p:spTgt spid="31747">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1747">
                                            <p:txEl>
                                              <p:pRg st="5" end="5"/>
                                            </p:txEl>
                                          </p:spTgt>
                                        </p:tgtEl>
                                        <p:attrNameLst>
                                          <p:attrName>style.visibility</p:attrName>
                                        </p:attrNameLst>
                                      </p:cBhvr>
                                      <p:to>
                                        <p:strVal val="visible"/>
                                      </p:to>
                                    </p:set>
                                    <p:animEffect transition="in" filter="dissolve">
                                      <p:cBhvr>
                                        <p:cTn id="24" dur="500"/>
                                        <p:tgtEl>
                                          <p:spTgt spid="3174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1747">
                                            <p:txEl>
                                              <p:pRg st="6" end="6"/>
                                            </p:txEl>
                                          </p:spTgt>
                                        </p:tgtEl>
                                        <p:attrNameLst>
                                          <p:attrName>style.visibility</p:attrName>
                                        </p:attrNameLst>
                                      </p:cBhvr>
                                      <p:to>
                                        <p:strVal val="visible"/>
                                      </p:to>
                                    </p:set>
                                    <p:animEffect transition="in" filter="dissolve">
                                      <p:cBhvr>
                                        <p:cTn id="27" dur="500"/>
                                        <p:tgtEl>
                                          <p:spTgt spid="31747">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47">
                                            <p:txEl>
                                              <p:pRg st="7" end="7"/>
                                            </p:txEl>
                                          </p:spTgt>
                                        </p:tgtEl>
                                        <p:attrNameLst>
                                          <p:attrName>style.visibility</p:attrName>
                                        </p:attrNameLst>
                                      </p:cBhvr>
                                      <p:to>
                                        <p:strVal val="visible"/>
                                      </p:to>
                                    </p:set>
                                    <p:animEffect transition="in" filter="dissolve">
                                      <p:cBhvr>
                                        <p:cTn id="30" dur="500"/>
                                        <p:tgtEl>
                                          <p:spTgt spid="3174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1747">
                                            <p:txEl>
                                              <p:pRg st="8" end="8"/>
                                            </p:txEl>
                                          </p:spTgt>
                                        </p:tgtEl>
                                        <p:attrNameLst>
                                          <p:attrName>style.visibility</p:attrName>
                                        </p:attrNameLst>
                                      </p:cBhvr>
                                      <p:to>
                                        <p:strVal val="visible"/>
                                      </p:to>
                                    </p:set>
                                    <p:animEffect transition="in" filter="dissolve">
                                      <p:cBhvr>
                                        <p:cTn id="35" dur="500"/>
                                        <p:tgtEl>
                                          <p:spTgt spid="3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p:cNvSpPr>
            <a:spLocks noGrp="1" noChangeArrowheads="1"/>
          </p:cNvSpPr>
          <p:nvPr>
            <p:ph type="title"/>
          </p:nvPr>
        </p:nvSpPr>
        <p:spPr>
          <a:xfrm>
            <a:off x="292101" y="152400"/>
            <a:ext cx="9969500" cy="685800"/>
          </a:xfrm>
        </p:spPr>
        <p:txBody>
          <a:bodyPr/>
          <a:lstStyle/>
          <a:p>
            <a:pPr fontAlgn="auto">
              <a:spcAft>
                <a:spcPts val="0"/>
              </a:spcAft>
              <a:defRPr/>
            </a:pPr>
            <a:r>
              <a:rPr lang="en-US" sz="3600" dirty="0" smtClean="0"/>
              <a:t>Pie Crusts…</a:t>
            </a:r>
          </a:p>
        </p:txBody>
      </p:sp>
      <p:sp>
        <p:nvSpPr>
          <p:cNvPr id="33797" name="Rectangle 5"/>
          <p:cNvSpPr>
            <a:spLocks noGrp="1" noChangeArrowheads="1"/>
          </p:cNvSpPr>
          <p:nvPr>
            <p:ph type="body" sz="half" idx="1"/>
          </p:nvPr>
        </p:nvSpPr>
        <p:spPr>
          <a:xfrm>
            <a:off x="601579" y="1351548"/>
            <a:ext cx="8734926" cy="4580021"/>
          </a:xfrm>
        </p:spPr>
        <p:txBody>
          <a:bodyPr>
            <a:normAutofit lnSpcReduction="10000"/>
          </a:bodyPr>
          <a:lstStyle/>
          <a:p>
            <a:pPr>
              <a:lnSpc>
                <a:spcPct val="90000"/>
              </a:lnSpc>
            </a:pPr>
            <a:r>
              <a:rPr lang="en-US" sz="2400" b="1" u="sng" dirty="0" smtClean="0"/>
              <a:t>Flute:</a:t>
            </a:r>
            <a:r>
              <a:rPr lang="en-US" sz="2400" dirty="0" smtClean="0"/>
              <a:t> Pinching the edge of the pastry with your fingertips to retain filling and create an attractive edge.</a:t>
            </a:r>
          </a:p>
          <a:p>
            <a:pPr>
              <a:lnSpc>
                <a:spcPct val="90000"/>
              </a:lnSpc>
            </a:pPr>
            <a:r>
              <a:rPr lang="en-US" sz="2400" u="sng" dirty="0" smtClean="0"/>
              <a:t>Hook the points of the fluted edges under the pan rim</a:t>
            </a:r>
            <a:r>
              <a:rPr lang="en-US" sz="2400" dirty="0" smtClean="0"/>
              <a:t> to minimize shrinking during baking.</a:t>
            </a:r>
          </a:p>
          <a:p>
            <a:pPr>
              <a:lnSpc>
                <a:spcPct val="90000"/>
              </a:lnSpc>
            </a:pPr>
            <a:r>
              <a:rPr lang="en-US" sz="2400" dirty="0" smtClean="0"/>
              <a:t>Prick the bottom &amp; sides of the pastry used for a single-shell pie before baking </a:t>
            </a:r>
          </a:p>
          <a:p>
            <a:pPr lvl="1">
              <a:lnSpc>
                <a:spcPct val="90000"/>
              </a:lnSpc>
            </a:pPr>
            <a:r>
              <a:rPr lang="en-US" sz="2000" u="sng" dirty="0" smtClean="0"/>
              <a:t>Prevents puffing during baking</a:t>
            </a:r>
          </a:p>
          <a:p>
            <a:pPr>
              <a:lnSpc>
                <a:spcPct val="90000"/>
              </a:lnSpc>
              <a:buNone/>
            </a:pPr>
            <a:endParaRPr lang="en-US" sz="2400" dirty="0" smtClean="0"/>
          </a:p>
          <a:p>
            <a:pPr>
              <a:lnSpc>
                <a:spcPct val="90000"/>
              </a:lnSpc>
            </a:pPr>
            <a:r>
              <a:rPr lang="en-US" sz="2400" dirty="0" smtClean="0"/>
              <a:t>Slit the top of a two-crust pie to </a:t>
            </a:r>
            <a:r>
              <a:rPr lang="en-US" sz="2400" u="sng" dirty="0" smtClean="0"/>
              <a:t>allow steam to escape during baking</a:t>
            </a:r>
          </a:p>
          <a:p>
            <a:pPr>
              <a:lnSpc>
                <a:spcPct val="90000"/>
              </a:lnSpc>
            </a:pPr>
            <a:r>
              <a:rPr lang="en-US" sz="2400" u="sng" dirty="0" smtClean="0"/>
              <a:t>Cover the fluted edge with a 1½-inch strip of foil</a:t>
            </a:r>
            <a:r>
              <a:rPr lang="en-US" sz="2400" dirty="0" smtClean="0"/>
              <a:t> to prevent overbrowning</a:t>
            </a:r>
            <a:endParaRPr lang="en-US" sz="2000" dirty="0" smtClean="0"/>
          </a:p>
          <a:p>
            <a:pPr>
              <a:lnSpc>
                <a:spcPct val="90000"/>
              </a:lnSpc>
            </a:pPr>
            <a:endParaRPr lang="en-US" sz="2400" dirty="0" smtClean="0"/>
          </a:p>
        </p:txBody>
      </p:sp>
      <p:pic>
        <p:nvPicPr>
          <p:cNvPr id="21508" name="Picture 10" descr="scjiymeb[1]"/>
          <p:cNvPicPr>
            <a:picLocks noGrp="1" noChangeAspect="1" noChangeArrowheads="1"/>
          </p:cNvPicPr>
          <p:nvPr>
            <p:ph sz="quarter" idx="2"/>
          </p:nvPr>
        </p:nvPicPr>
        <p:blipFill>
          <a:blip r:embed="rId2" cstate="print"/>
          <a:srcRect/>
          <a:stretch>
            <a:fillRect/>
          </a:stretch>
        </p:blipFill>
        <p:spPr>
          <a:xfrm>
            <a:off x="8585535" y="2909137"/>
            <a:ext cx="2279649" cy="169227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dissolve">
                                      <p:cBhvr>
                                        <p:cTn id="7" dur="500"/>
                                        <p:tgtEl>
                                          <p:spTgt spid="337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dissolve">
                                      <p:cBhvr>
                                        <p:cTn id="12" dur="500"/>
                                        <p:tgtEl>
                                          <p:spTgt spid="337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797">
                                            <p:txEl>
                                              <p:pRg st="2" end="2"/>
                                            </p:txEl>
                                          </p:spTgt>
                                        </p:tgtEl>
                                        <p:attrNameLst>
                                          <p:attrName>style.visibility</p:attrName>
                                        </p:attrNameLst>
                                      </p:cBhvr>
                                      <p:to>
                                        <p:strVal val="visible"/>
                                      </p:to>
                                    </p:set>
                                    <p:animEffect transition="in" filter="dissolve">
                                      <p:cBhvr>
                                        <p:cTn id="17" dur="500"/>
                                        <p:tgtEl>
                                          <p:spTgt spid="33797">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3797">
                                            <p:txEl>
                                              <p:pRg st="3" end="3"/>
                                            </p:txEl>
                                          </p:spTgt>
                                        </p:tgtEl>
                                        <p:attrNameLst>
                                          <p:attrName>style.visibility</p:attrName>
                                        </p:attrNameLst>
                                      </p:cBhvr>
                                      <p:to>
                                        <p:strVal val="visible"/>
                                      </p:to>
                                    </p:set>
                                    <p:animEffect transition="in" filter="dissolve">
                                      <p:cBhvr>
                                        <p:cTn id="20" dur="500"/>
                                        <p:tgtEl>
                                          <p:spTgt spid="3379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3797">
                                            <p:txEl>
                                              <p:pRg st="5" end="5"/>
                                            </p:txEl>
                                          </p:spTgt>
                                        </p:tgtEl>
                                        <p:attrNameLst>
                                          <p:attrName>style.visibility</p:attrName>
                                        </p:attrNameLst>
                                      </p:cBhvr>
                                      <p:to>
                                        <p:strVal val="visible"/>
                                      </p:to>
                                    </p:set>
                                    <p:animEffect transition="in" filter="dissolve">
                                      <p:cBhvr>
                                        <p:cTn id="25" dur="500"/>
                                        <p:tgtEl>
                                          <p:spTgt spid="3379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3797">
                                            <p:txEl>
                                              <p:pRg st="6" end="6"/>
                                            </p:txEl>
                                          </p:spTgt>
                                        </p:tgtEl>
                                        <p:attrNameLst>
                                          <p:attrName>style.visibility</p:attrName>
                                        </p:attrNameLst>
                                      </p:cBhvr>
                                      <p:to>
                                        <p:strVal val="visible"/>
                                      </p:to>
                                    </p:set>
                                    <p:animEffect transition="in" filter="dissolve">
                                      <p:cBhvr>
                                        <p:cTn id="30" dur="500"/>
                                        <p:tgtEl>
                                          <p:spTgt spid="3379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609600" y="320040"/>
            <a:ext cx="9652000" cy="1143000"/>
          </a:xfrm>
        </p:spPr>
        <p:txBody>
          <a:bodyPr/>
          <a:lstStyle/>
          <a:p>
            <a:pPr fontAlgn="auto">
              <a:spcAft>
                <a:spcPts val="0"/>
              </a:spcAft>
              <a:defRPr/>
            </a:pPr>
            <a:r>
              <a:rPr lang="en-US" dirty="0" smtClean="0"/>
              <a:t>4.19. 3</a:t>
            </a:r>
            <a:r>
              <a:rPr lang="en-US" baseline="30000" dirty="0" smtClean="0"/>
              <a:t>rd</a:t>
            </a:r>
            <a:r>
              <a:rPr lang="en-US" dirty="0" smtClean="0"/>
              <a:t> Principle: Baking Pastry</a:t>
            </a:r>
          </a:p>
        </p:txBody>
      </p:sp>
      <p:sp>
        <p:nvSpPr>
          <p:cNvPr id="36867" name="Rectangle 3"/>
          <p:cNvSpPr>
            <a:spLocks noGrp="1" noChangeArrowheads="1"/>
          </p:cNvSpPr>
          <p:nvPr>
            <p:ph idx="1"/>
          </p:nvPr>
        </p:nvSpPr>
        <p:spPr>
          <a:xfrm>
            <a:off x="1155032" y="1447800"/>
            <a:ext cx="9208168" cy="4267200"/>
          </a:xfrm>
        </p:spPr>
        <p:txBody>
          <a:bodyPr>
            <a:normAutofit lnSpcReduction="10000"/>
          </a:bodyPr>
          <a:lstStyle/>
          <a:p>
            <a:r>
              <a:rPr lang="en-US" sz="2800" dirty="0" smtClean="0"/>
              <a:t>If only 1 rack is needed to bake a pie, place it in the </a:t>
            </a:r>
            <a:r>
              <a:rPr lang="en-US" sz="2800" u="sng" dirty="0" smtClean="0"/>
              <a:t>center of the oven</a:t>
            </a:r>
          </a:p>
          <a:p>
            <a:r>
              <a:rPr lang="en-US" sz="2800" dirty="0" smtClean="0"/>
              <a:t>If 2 racks are needed to bake pies</a:t>
            </a:r>
          </a:p>
          <a:p>
            <a:pPr lvl="1"/>
            <a:r>
              <a:rPr lang="en-US" sz="2200" dirty="0" smtClean="0"/>
              <a:t>Arrange racks evenly in the oven</a:t>
            </a:r>
          </a:p>
          <a:p>
            <a:pPr lvl="1"/>
            <a:r>
              <a:rPr lang="en-US" sz="2200" dirty="0" smtClean="0"/>
              <a:t>Arrange the pans to allow the heat to circulate</a:t>
            </a:r>
          </a:p>
          <a:p>
            <a:r>
              <a:rPr lang="en-US" sz="2800" dirty="0" smtClean="0"/>
              <a:t>Good pastry</a:t>
            </a:r>
          </a:p>
          <a:p>
            <a:pPr lvl="1"/>
            <a:r>
              <a:rPr lang="en-US" sz="2400" dirty="0" smtClean="0"/>
              <a:t>Evenly browned</a:t>
            </a:r>
          </a:p>
          <a:p>
            <a:pPr lvl="1"/>
            <a:r>
              <a:rPr lang="en-US" sz="2400" dirty="0" smtClean="0"/>
              <a:t>Blistered surface</a:t>
            </a:r>
          </a:p>
          <a:p>
            <a:pPr lvl="1"/>
            <a:r>
              <a:rPr lang="en-US" sz="2400" dirty="0" smtClean="0"/>
              <a:t>Crisp &amp; tender</a:t>
            </a:r>
          </a:p>
        </p:txBody>
      </p:sp>
      <p:pic>
        <p:nvPicPr>
          <p:cNvPr id="22532" name="Picture 14" descr="ws_u_q1p[1]"/>
          <p:cNvPicPr>
            <a:picLocks noChangeAspect="1" noChangeArrowheads="1"/>
          </p:cNvPicPr>
          <p:nvPr/>
        </p:nvPicPr>
        <p:blipFill>
          <a:blip r:embed="rId2" cstate="print"/>
          <a:srcRect/>
          <a:stretch>
            <a:fillRect/>
          </a:stretch>
        </p:blipFill>
        <p:spPr bwMode="auto">
          <a:xfrm>
            <a:off x="5577307" y="3960563"/>
            <a:ext cx="3858684" cy="2689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dissolve">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dissolve">
                                      <p:cBhvr>
                                        <p:cTn id="12" dur="500"/>
                                        <p:tgtEl>
                                          <p:spTgt spid="3686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Effect transition="in" filter="dissolve">
                                      <p:cBhvr>
                                        <p:cTn id="15" dur="500"/>
                                        <p:tgtEl>
                                          <p:spTgt spid="3686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6867">
                                            <p:txEl>
                                              <p:pRg st="3" end="3"/>
                                            </p:txEl>
                                          </p:spTgt>
                                        </p:tgtEl>
                                        <p:attrNameLst>
                                          <p:attrName>style.visibility</p:attrName>
                                        </p:attrNameLst>
                                      </p:cBhvr>
                                      <p:to>
                                        <p:strVal val="visible"/>
                                      </p:to>
                                    </p:set>
                                    <p:animEffect transition="in" filter="dissolve">
                                      <p:cBhvr>
                                        <p:cTn id="18" dur="500"/>
                                        <p:tgtEl>
                                          <p:spTgt spid="368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animEffect transition="in" filter="dissolve">
                                      <p:cBhvr>
                                        <p:cTn id="23" dur="500"/>
                                        <p:tgtEl>
                                          <p:spTgt spid="36867">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6867">
                                            <p:txEl>
                                              <p:pRg st="5" end="5"/>
                                            </p:txEl>
                                          </p:spTgt>
                                        </p:tgtEl>
                                        <p:attrNameLst>
                                          <p:attrName>style.visibility</p:attrName>
                                        </p:attrNameLst>
                                      </p:cBhvr>
                                      <p:to>
                                        <p:strVal val="visible"/>
                                      </p:to>
                                    </p:set>
                                    <p:animEffect transition="in" filter="dissolve">
                                      <p:cBhvr>
                                        <p:cTn id="26" dur="500"/>
                                        <p:tgtEl>
                                          <p:spTgt spid="36867">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6867">
                                            <p:txEl>
                                              <p:pRg st="6" end="6"/>
                                            </p:txEl>
                                          </p:spTgt>
                                        </p:tgtEl>
                                        <p:attrNameLst>
                                          <p:attrName>style.visibility</p:attrName>
                                        </p:attrNameLst>
                                      </p:cBhvr>
                                      <p:to>
                                        <p:strVal val="visible"/>
                                      </p:to>
                                    </p:set>
                                    <p:animEffect transition="in" filter="dissolve">
                                      <p:cBhvr>
                                        <p:cTn id="29" dur="500"/>
                                        <p:tgtEl>
                                          <p:spTgt spid="36867">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6867">
                                            <p:txEl>
                                              <p:pRg st="7" end="7"/>
                                            </p:txEl>
                                          </p:spTgt>
                                        </p:tgtEl>
                                        <p:attrNameLst>
                                          <p:attrName>style.visibility</p:attrName>
                                        </p:attrNameLst>
                                      </p:cBhvr>
                                      <p:to>
                                        <p:strVal val="visible"/>
                                      </p:to>
                                    </p:set>
                                    <p:animEffect transition="in" filter="dissolve">
                                      <p:cBhvr>
                                        <p:cTn id="32" dur="500"/>
                                        <p:tgtEl>
                                          <p:spTgt spid="36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noGrp="1" noChangeArrowheads="1"/>
          </p:cNvSpPr>
          <p:nvPr>
            <p:ph type="title"/>
          </p:nvPr>
        </p:nvSpPr>
        <p:spPr/>
        <p:txBody>
          <a:bodyPr/>
          <a:lstStyle/>
          <a:p>
            <a:pPr fontAlgn="auto">
              <a:spcAft>
                <a:spcPts val="0"/>
              </a:spcAft>
              <a:defRPr/>
            </a:pPr>
            <a:r>
              <a:rPr lang="en-US" dirty="0" smtClean="0"/>
              <a:t>4.19.1. Ways to Use Pastry…</a:t>
            </a:r>
          </a:p>
        </p:txBody>
      </p:sp>
      <p:sp>
        <p:nvSpPr>
          <p:cNvPr id="46085" name="Rectangle 5"/>
          <p:cNvSpPr>
            <a:spLocks noGrp="1" noChangeArrowheads="1"/>
          </p:cNvSpPr>
          <p:nvPr>
            <p:ph type="body" sz="half" idx="1"/>
          </p:nvPr>
        </p:nvSpPr>
        <p:spPr>
          <a:xfrm>
            <a:off x="709862" y="1219200"/>
            <a:ext cx="5589337" cy="5398168"/>
          </a:xfrm>
        </p:spPr>
        <p:txBody>
          <a:bodyPr>
            <a:normAutofit lnSpcReduction="10000"/>
          </a:bodyPr>
          <a:lstStyle/>
          <a:p>
            <a:r>
              <a:rPr lang="en-US" sz="2800" dirty="0" smtClean="0"/>
              <a:t>Dessert</a:t>
            </a:r>
          </a:p>
          <a:p>
            <a:pPr lvl="1"/>
            <a:r>
              <a:rPr lang="en-US" sz="2400" dirty="0" smtClean="0"/>
              <a:t>Fruit Pie</a:t>
            </a:r>
          </a:p>
          <a:p>
            <a:pPr lvl="1"/>
            <a:r>
              <a:rPr lang="en-US" sz="2400" dirty="0" smtClean="0"/>
              <a:t>Custard Pie</a:t>
            </a:r>
          </a:p>
          <a:p>
            <a:pPr lvl="1"/>
            <a:r>
              <a:rPr lang="en-US" sz="2400" dirty="0" smtClean="0"/>
              <a:t>Tart</a:t>
            </a:r>
          </a:p>
          <a:p>
            <a:r>
              <a:rPr lang="en-US" sz="2800" dirty="0" smtClean="0"/>
              <a:t>Accompaniment</a:t>
            </a:r>
          </a:p>
          <a:p>
            <a:pPr lvl="1"/>
            <a:r>
              <a:rPr lang="en-US" sz="2400" dirty="0" smtClean="0"/>
              <a:t>Pastry cut into strips or fancy shapes</a:t>
            </a:r>
          </a:p>
          <a:p>
            <a:pPr lvl="1"/>
            <a:r>
              <a:rPr lang="en-US" sz="2400" dirty="0" smtClean="0"/>
              <a:t>To garnish salads or soups</a:t>
            </a:r>
          </a:p>
          <a:p>
            <a:r>
              <a:rPr lang="en-US" sz="2800" dirty="0" smtClean="0"/>
              <a:t>Main Dish</a:t>
            </a:r>
          </a:p>
          <a:p>
            <a:pPr lvl="1"/>
            <a:r>
              <a:rPr lang="en-US" sz="2400" dirty="0" smtClean="0"/>
              <a:t>Quiche</a:t>
            </a:r>
          </a:p>
          <a:p>
            <a:pPr lvl="1"/>
            <a:r>
              <a:rPr lang="en-US" sz="2400" dirty="0" smtClean="0"/>
              <a:t>Chicken Pot Pie</a:t>
            </a:r>
          </a:p>
        </p:txBody>
      </p:sp>
      <p:pic>
        <p:nvPicPr>
          <p:cNvPr id="23556" name="Picture 7" descr="bbmecay_[1]"/>
          <p:cNvPicPr>
            <a:picLocks noGrp="1" noChangeAspect="1" noChangeArrowheads="1"/>
          </p:cNvPicPr>
          <p:nvPr>
            <p:ph sz="half" idx="2"/>
          </p:nvPr>
        </p:nvPicPr>
        <p:blipFill>
          <a:blip r:embed="rId2" cstate="print"/>
          <a:srcRect/>
          <a:stretch>
            <a:fillRect/>
          </a:stretch>
        </p:blipFill>
        <p:spPr>
          <a:xfrm>
            <a:off x="5732047" y="1478299"/>
            <a:ext cx="3727052" cy="361106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dissolve">
                                      <p:cBhvr>
                                        <p:cTn id="7" dur="500"/>
                                        <p:tgtEl>
                                          <p:spTgt spid="4608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6085">
                                            <p:txEl>
                                              <p:pRg st="1" end="1"/>
                                            </p:txEl>
                                          </p:spTgt>
                                        </p:tgtEl>
                                        <p:attrNameLst>
                                          <p:attrName>style.visibility</p:attrName>
                                        </p:attrNameLst>
                                      </p:cBhvr>
                                      <p:to>
                                        <p:strVal val="visible"/>
                                      </p:to>
                                    </p:set>
                                    <p:animEffect transition="in" filter="dissolve">
                                      <p:cBhvr>
                                        <p:cTn id="10" dur="500"/>
                                        <p:tgtEl>
                                          <p:spTgt spid="4608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6085">
                                            <p:txEl>
                                              <p:pRg st="2" end="2"/>
                                            </p:txEl>
                                          </p:spTgt>
                                        </p:tgtEl>
                                        <p:attrNameLst>
                                          <p:attrName>style.visibility</p:attrName>
                                        </p:attrNameLst>
                                      </p:cBhvr>
                                      <p:to>
                                        <p:strVal val="visible"/>
                                      </p:to>
                                    </p:set>
                                    <p:animEffect transition="in" filter="dissolve">
                                      <p:cBhvr>
                                        <p:cTn id="13" dur="500"/>
                                        <p:tgtEl>
                                          <p:spTgt spid="4608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6085">
                                            <p:txEl>
                                              <p:pRg st="3" end="3"/>
                                            </p:txEl>
                                          </p:spTgt>
                                        </p:tgtEl>
                                        <p:attrNameLst>
                                          <p:attrName>style.visibility</p:attrName>
                                        </p:attrNameLst>
                                      </p:cBhvr>
                                      <p:to>
                                        <p:strVal val="visible"/>
                                      </p:to>
                                    </p:set>
                                    <p:animEffect transition="in" filter="dissolve">
                                      <p:cBhvr>
                                        <p:cTn id="16" dur="500"/>
                                        <p:tgtEl>
                                          <p:spTgt spid="4608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6085">
                                            <p:txEl>
                                              <p:pRg st="4" end="4"/>
                                            </p:txEl>
                                          </p:spTgt>
                                        </p:tgtEl>
                                        <p:attrNameLst>
                                          <p:attrName>style.visibility</p:attrName>
                                        </p:attrNameLst>
                                      </p:cBhvr>
                                      <p:to>
                                        <p:strVal val="visible"/>
                                      </p:to>
                                    </p:set>
                                    <p:animEffect transition="in" filter="dissolve">
                                      <p:cBhvr>
                                        <p:cTn id="21" dur="500"/>
                                        <p:tgtEl>
                                          <p:spTgt spid="4608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6085">
                                            <p:txEl>
                                              <p:pRg st="5" end="5"/>
                                            </p:txEl>
                                          </p:spTgt>
                                        </p:tgtEl>
                                        <p:attrNameLst>
                                          <p:attrName>style.visibility</p:attrName>
                                        </p:attrNameLst>
                                      </p:cBhvr>
                                      <p:to>
                                        <p:strVal val="visible"/>
                                      </p:to>
                                    </p:set>
                                    <p:animEffect transition="in" filter="dissolve">
                                      <p:cBhvr>
                                        <p:cTn id="24" dur="500"/>
                                        <p:tgtEl>
                                          <p:spTgt spid="4608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6085">
                                            <p:txEl>
                                              <p:pRg st="6" end="6"/>
                                            </p:txEl>
                                          </p:spTgt>
                                        </p:tgtEl>
                                        <p:attrNameLst>
                                          <p:attrName>style.visibility</p:attrName>
                                        </p:attrNameLst>
                                      </p:cBhvr>
                                      <p:to>
                                        <p:strVal val="visible"/>
                                      </p:to>
                                    </p:set>
                                    <p:animEffect transition="in" filter="dissolve">
                                      <p:cBhvr>
                                        <p:cTn id="27" dur="500"/>
                                        <p:tgtEl>
                                          <p:spTgt spid="4608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085">
                                            <p:txEl>
                                              <p:pRg st="7" end="7"/>
                                            </p:txEl>
                                          </p:spTgt>
                                        </p:tgtEl>
                                        <p:attrNameLst>
                                          <p:attrName>style.visibility</p:attrName>
                                        </p:attrNameLst>
                                      </p:cBhvr>
                                      <p:to>
                                        <p:strVal val="visible"/>
                                      </p:to>
                                    </p:set>
                                    <p:animEffect transition="in" filter="dissolve">
                                      <p:cBhvr>
                                        <p:cTn id="32" dur="500"/>
                                        <p:tgtEl>
                                          <p:spTgt spid="46085">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6085">
                                            <p:txEl>
                                              <p:pRg st="8" end="8"/>
                                            </p:txEl>
                                          </p:spTgt>
                                        </p:tgtEl>
                                        <p:attrNameLst>
                                          <p:attrName>style.visibility</p:attrName>
                                        </p:attrNameLst>
                                      </p:cBhvr>
                                      <p:to>
                                        <p:strVal val="visible"/>
                                      </p:to>
                                    </p:set>
                                    <p:animEffect transition="in" filter="dissolve">
                                      <p:cBhvr>
                                        <p:cTn id="35" dur="500"/>
                                        <p:tgtEl>
                                          <p:spTgt spid="46085">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6085">
                                            <p:txEl>
                                              <p:pRg st="9" end="9"/>
                                            </p:txEl>
                                          </p:spTgt>
                                        </p:tgtEl>
                                        <p:attrNameLst>
                                          <p:attrName>style.visibility</p:attrName>
                                        </p:attrNameLst>
                                      </p:cBhvr>
                                      <p:to>
                                        <p:strVal val="visible"/>
                                      </p:to>
                                    </p:set>
                                    <p:animEffect transition="in" filter="dissolve">
                                      <p:cBhvr>
                                        <p:cTn id="38" dur="500"/>
                                        <p:tgtEl>
                                          <p:spTgt spid="4608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609600" y="320040"/>
            <a:ext cx="9652000" cy="1143000"/>
          </a:xfrm>
        </p:spPr>
        <p:txBody>
          <a:bodyPr/>
          <a:lstStyle/>
          <a:p>
            <a:pPr fontAlgn="auto">
              <a:spcAft>
                <a:spcPts val="0"/>
              </a:spcAft>
              <a:defRPr/>
            </a:pPr>
            <a:r>
              <a:rPr lang="en-US" dirty="0" smtClean="0"/>
              <a:t>4.20. Nutrients &amp; Storage…</a:t>
            </a:r>
          </a:p>
        </p:txBody>
      </p:sp>
      <p:sp>
        <p:nvSpPr>
          <p:cNvPr id="55299" name="Rectangle 3"/>
          <p:cNvSpPr>
            <a:spLocks noGrp="1" noChangeArrowheads="1"/>
          </p:cNvSpPr>
          <p:nvPr>
            <p:ph idx="1"/>
          </p:nvPr>
        </p:nvSpPr>
        <p:spPr>
          <a:xfrm>
            <a:off x="351368" y="1143000"/>
            <a:ext cx="5947833" cy="5334000"/>
          </a:xfrm>
        </p:spPr>
        <p:txBody>
          <a:bodyPr/>
          <a:lstStyle/>
          <a:p>
            <a:r>
              <a:rPr lang="en-US" sz="2800" smtClean="0"/>
              <a:t>Nutrients</a:t>
            </a:r>
          </a:p>
          <a:p>
            <a:pPr lvl="1"/>
            <a:r>
              <a:rPr lang="en-US" sz="2400" smtClean="0"/>
              <a:t>All pastries contain a high proportion of fat</a:t>
            </a:r>
          </a:p>
          <a:p>
            <a:pPr lvl="1"/>
            <a:r>
              <a:rPr lang="en-US" sz="2400" smtClean="0"/>
              <a:t>Contribute energy &amp; calories to the diet</a:t>
            </a:r>
          </a:p>
          <a:p>
            <a:r>
              <a:rPr lang="en-US" sz="2800" smtClean="0"/>
              <a:t> Storage</a:t>
            </a:r>
          </a:p>
          <a:p>
            <a:pPr lvl="1"/>
            <a:r>
              <a:rPr lang="en-US" sz="2400" smtClean="0"/>
              <a:t>Store unused chiffon, custard, &amp; meat pies in the fridge</a:t>
            </a:r>
          </a:p>
          <a:p>
            <a:pPr lvl="1"/>
            <a:r>
              <a:rPr lang="en-US" sz="2400" smtClean="0"/>
              <a:t>Both baked &amp; unbaked pies can be frozen</a:t>
            </a:r>
          </a:p>
          <a:p>
            <a:pPr lvl="2"/>
            <a:r>
              <a:rPr lang="en-US" smtClean="0"/>
              <a:t>Wrap them in freezer wrap or put in freezer bags</a:t>
            </a:r>
          </a:p>
          <a:p>
            <a:pPr lvl="1"/>
            <a:endParaRPr lang="en-US" sz="2400" smtClean="0"/>
          </a:p>
        </p:txBody>
      </p:sp>
      <p:pic>
        <p:nvPicPr>
          <p:cNvPr id="24580" name="Picture 4" descr="cao3yofi[1]"/>
          <p:cNvPicPr>
            <a:picLocks noChangeAspect="1" noChangeArrowheads="1"/>
          </p:cNvPicPr>
          <p:nvPr/>
        </p:nvPicPr>
        <p:blipFill>
          <a:blip r:embed="rId2" cstate="print"/>
          <a:srcRect/>
          <a:stretch>
            <a:fillRect/>
          </a:stretch>
        </p:blipFill>
        <p:spPr bwMode="auto">
          <a:xfrm>
            <a:off x="6167856" y="4170947"/>
            <a:ext cx="3083983" cy="2362200"/>
          </a:xfrm>
          <a:prstGeom prst="rect">
            <a:avLst/>
          </a:prstGeom>
          <a:noFill/>
          <a:ln w="9525">
            <a:noFill/>
            <a:miter lim="800000"/>
            <a:headEnd/>
            <a:tailEnd/>
          </a:ln>
        </p:spPr>
      </p:pic>
      <p:pic>
        <p:nvPicPr>
          <p:cNvPr id="24581" name="Picture 6" descr="v01zzgv4[1]"/>
          <p:cNvPicPr>
            <a:picLocks noChangeAspect="1" noChangeArrowheads="1"/>
          </p:cNvPicPr>
          <p:nvPr/>
        </p:nvPicPr>
        <p:blipFill>
          <a:blip r:embed="rId3" cstate="print"/>
          <a:srcRect/>
          <a:stretch>
            <a:fillRect/>
          </a:stretch>
        </p:blipFill>
        <p:spPr bwMode="auto">
          <a:xfrm>
            <a:off x="6061242" y="1411705"/>
            <a:ext cx="3488267" cy="19827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dissolve">
                                      <p:cBhvr>
                                        <p:cTn id="7" dur="500"/>
                                        <p:tgtEl>
                                          <p:spTgt spid="5529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299">
                                            <p:txEl>
                                              <p:pRg st="1" end="1"/>
                                            </p:txEl>
                                          </p:spTgt>
                                        </p:tgtEl>
                                        <p:attrNameLst>
                                          <p:attrName>style.visibility</p:attrName>
                                        </p:attrNameLst>
                                      </p:cBhvr>
                                      <p:to>
                                        <p:strVal val="visible"/>
                                      </p:to>
                                    </p:set>
                                    <p:animEffect transition="in" filter="dissolve">
                                      <p:cBhvr>
                                        <p:cTn id="10" dur="500"/>
                                        <p:tgtEl>
                                          <p:spTgt spid="5529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Effect transition="in" filter="dissolve">
                                      <p:cBhvr>
                                        <p:cTn id="13" dur="500"/>
                                        <p:tgtEl>
                                          <p:spTgt spid="552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5299">
                                            <p:txEl>
                                              <p:pRg st="3" end="3"/>
                                            </p:txEl>
                                          </p:spTgt>
                                        </p:tgtEl>
                                        <p:attrNameLst>
                                          <p:attrName>style.visibility</p:attrName>
                                        </p:attrNameLst>
                                      </p:cBhvr>
                                      <p:to>
                                        <p:strVal val="visible"/>
                                      </p:to>
                                    </p:set>
                                    <p:animEffect transition="in" filter="dissolve">
                                      <p:cBhvr>
                                        <p:cTn id="18" dur="500"/>
                                        <p:tgtEl>
                                          <p:spTgt spid="5529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5299">
                                            <p:txEl>
                                              <p:pRg st="4" end="4"/>
                                            </p:txEl>
                                          </p:spTgt>
                                        </p:tgtEl>
                                        <p:attrNameLst>
                                          <p:attrName>style.visibility</p:attrName>
                                        </p:attrNameLst>
                                      </p:cBhvr>
                                      <p:to>
                                        <p:strVal val="visible"/>
                                      </p:to>
                                    </p:set>
                                    <p:animEffect transition="in" filter="dissolve">
                                      <p:cBhvr>
                                        <p:cTn id="21" dur="500"/>
                                        <p:tgtEl>
                                          <p:spTgt spid="5529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5299">
                                            <p:txEl>
                                              <p:pRg st="5" end="5"/>
                                            </p:txEl>
                                          </p:spTgt>
                                        </p:tgtEl>
                                        <p:attrNameLst>
                                          <p:attrName>style.visibility</p:attrName>
                                        </p:attrNameLst>
                                      </p:cBhvr>
                                      <p:to>
                                        <p:strVal val="visible"/>
                                      </p:to>
                                    </p:set>
                                    <p:animEffect transition="in" filter="dissolve">
                                      <p:cBhvr>
                                        <p:cTn id="24" dur="500"/>
                                        <p:tgtEl>
                                          <p:spTgt spid="5529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5299">
                                            <p:txEl>
                                              <p:pRg st="6" end="6"/>
                                            </p:txEl>
                                          </p:spTgt>
                                        </p:tgtEl>
                                        <p:attrNameLst>
                                          <p:attrName>style.visibility</p:attrName>
                                        </p:attrNameLst>
                                      </p:cBhvr>
                                      <p:to>
                                        <p:strVal val="visible"/>
                                      </p:to>
                                    </p:set>
                                    <p:animEffect transition="in" filter="dissolve">
                                      <p:cBhvr>
                                        <p:cTn id="27" dur="500"/>
                                        <p:tgtEl>
                                          <p:spTgt spid="55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292101" y="227014"/>
            <a:ext cx="9969500" cy="763587"/>
          </a:xfrm>
        </p:spPr>
        <p:txBody>
          <a:bodyPr/>
          <a:lstStyle/>
          <a:p>
            <a:pPr fontAlgn="auto">
              <a:spcAft>
                <a:spcPts val="0"/>
              </a:spcAft>
              <a:defRPr/>
            </a:pPr>
            <a:r>
              <a:rPr lang="en-US" dirty="0" smtClean="0"/>
              <a:t>4.21. Convenience Pastries… </a:t>
            </a:r>
          </a:p>
        </p:txBody>
      </p:sp>
      <p:sp>
        <p:nvSpPr>
          <p:cNvPr id="58371" name="Rectangle 3"/>
          <p:cNvSpPr>
            <a:spLocks noGrp="1" noChangeArrowheads="1"/>
          </p:cNvSpPr>
          <p:nvPr>
            <p:ph idx="1"/>
          </p:nvPr>
        </p:nvSpPr>
        <p:spPr>
          <a:xfrm>
            <a:off x="351367" y="990600"/>
            <a:ext cx="9848851" cy="5049253"/>
          </a:xfrm>
        </p:spPr>
        <p:txBody>
          <a:bodyPr>
            <a:normAutofit lnSpcReduction="10000"/>
          </a:bodyPr>
          <a:lstStyle/>
          <a:p>
            <a:pPr marL="609600" indent="-609600">
              <a:lnSpc>
                <a:spcPct val="90000"/>
              </a:lnSpc>
            </a:pPr>
            <a:r>
              <a:rPr lang="en-US" sz="2800" dirty="0" smtClean="0"/>
              <a:t>4 forms of convenience pastries</a:t>
            </a:r>
          </a:p>
          <a:p>
            <a:pPr marL="990600" lvl="1" indent="-533400">
              <a:lnSpc>
                <a:spcPct val="90000"/>
              </a:lnSpc>
              <a:buFontTx/>
              <a:buAutoNum type="arabicPeriod"/>
            </a:pPr>
            <a:r>
              <a:rPr lang="en-US" sz="2400" dirty="0" smtClean="0"/>
              <a:t>Mixes</a:t>
            </a:r>
          </a:p>
          <a:p>
            <a:pPr marL="990600" lvl="1" indent="-533400">
              <a:lnSpc>
                <a:spcPct val="90000"/>
              </a:lnSpc>
              <a:buFontTx/>
              <a:buAutoNum type="arabicPeriod"/>
            </a:pPr>
            <a:r>
              <a:rPr lang="en-US" sz="2400" dirty="0" smtClean="0"/>
              <a:t>Frozen</a:t>
            </a:r>
          </a:p>
          <a:p>
            <a:pPr marL="1371600" lvl="2" indent="-457200">
              <a:lnSpc>
                <a:spcPct val="90000"/>
              </a:lnSpc>
              <a:buFontTx/>
              <a:buBlip>
                <a:blip r:embed="rId2"/>
              </a:buBlip>
            </a:pPr>
            <a:r>
              <a:rPr lang="en-US" dirty="0" smtClean="0"/>
              <a:t>Whole pies</a:t>
            </a:r>
          </a:p>
          <a:p>
            <a:pPr marL="1371600" lvl="2" indent="-457200">
              <a:lnSpc>
                <a:spcPct val="90000"/>
              </a:lnSpc>
              <a:buFontTx/>
              <a:buBlip>
                <a:blip r:embed="rId2"/>
              </a:buBlip>
            </a:pPr>
            <a:r>
              <a:rPr lang="en-US" dirty="0" smtClean="0"/>
              <a:t>Pie fillings</a:t>
            </a:r>
          </a:p>
          <a:p>
            <a:pPr marL="990600" lvl="1" indent="-533400">
              <a:lnSpc>
                <a:spcPct val="90000"/>
              </a:lnSpc>
              <a:buFontTx/>
              <a:buAutoNum type="arabicPeriod"/>
            </a:pPr>
            <a:r>
              <a:rPr lang="en-US" sz="2400" dirty="0" smtClean="0"/>
              <a:t>Canned</a:t>
            </a:r>
          </a:p>
          <a:p>
            <a:pPr marL="1371600" lvl="2" indent="-457200">
              <a:lnSpc>
                <a:spcPct val="90000"/>
              </a:lnSpc>
              <a:buFontTx/>
              <a:buBlip>
                <a:blip r:embed="rId2"/>
              </a:buBlip>
            </a:pPr>
            <a:r>
              <a:rPr lang="en-US" dirty="0" smtClean="0"/>
              <a:t>Pie filling &amp; canned fruits</a:t>
            </a:r>
          </a:p>
          <a:p>
            <a:pPr marL="1371600" lvl="2" indent="-457200">
              <a:lnSpc>
                <a:spcPct val="90000"/>
              </a:lnSpc>
              <a:buFontTx/>
              <a:buBlip>
                <a:blip r:embed="rId2"/>
              </a:buBlip>
            </a:pPr>
            <a:r>
              <a:rPr lang="en-US" dirty="0" smtClean="0"/>
              <a:t>Custards</a:t>
            </a:r>
          </a:p>
          <a:p>
            <a:pPr marL="990600" lvl="1" indent="-533400">
              <a:lnSpc>
                <a:spcPct val="90000"/>
              </a:lnSpc>
              <a:buFontTx/>
              <a:buAutoNum type="arabicPeriod"/>
            </a:pPr>
            <a:r>
              <a:rPr lang="en-US" sz="2400" dirty="0" smtClean="0"/>
              <a:t>Ready-to-eat</a:t>
            </a:r>
          </a:p>
          <a:p>
            <a:pPr marL="609600" indent="-609600">
              <a:lnSpc>
                <a:spcPct val="90000"/>
              </a:lnSpc>
              <a:buNone/>
            </a:pPr>
            <a:r>
              <a:rPr lang="en-US" sz="2800" dirty="0" smtClean="0"/>
              <a:t>You can create homemade pastry mix</a:t>
            </a:r>
          </a:p>
          <a:p>
            <a:pPr marL="990600" lvl="1" indent="-533400">
              <a:lnSpc>
                <a:spcPct val="90000"/>
              </a:lnSpc>
            </a:pPr>
            <a:r>
              <a:rPr lang="en-US" sz="2400" dirty="0" smtClean="0"/>
              <a:t>Combine the correct proportions of flour, salt, &amp; shortening</a:t>
            </a:r>
          </a:p>
          <a:p>
            <a:pPr marL="990600" lvl="1" indent="-533400">
              <a:lnSpc>
                <a:spcPct val="90000"/>
              </a:lnSpc>
            </a:pPr>
            <a:r>
              <a:rPr lang="en-US" sz="2400" dirty="0" smtClean="0"/>
              <a:t>Store in an airtight container</a:t>
            </a:r>
          </a:p>
          <a:p>
            <a:pPr marL="990600" lvl="1" indent="-533400">
              <a:lnSpc>
                <a:spcPct val="90000"/>
              </a:lnSpc>
            </a:pPr>
            <a:r>
              <a:rPr lang="en-US" sz="2400" dirty="0" smtClean="0"/>
              <a:t>Add water when you are ready to bake a pie</a:t>
            </a:r>
          </a:p>
        </p:txBody>
      </p:sp>
      <p:pic>
        <p:nvPicPr>
          <p:cNvPr id="25604" name="Picture 6" descr="yd1xtab_[1]"/>
          <p:cNvPicPr>
            <a:picLocks noChangeAspect="1" noChangeArrowheads="1"/>
          </p:cNvPicPr>
          <p:nvPr/>
        </p:nvPicPr>
        <p:blipFill>
          <a:blip r:embed="rId3" cstate="print"/>
          <a:srcRect/>
          <a:stretch>
            <a:fillRect/>
          </a:stretch>
        </p:blipFill>
        <p:spPr bwMode="auto">
          <a:xfrm>
            <a:off x="5839326" y="1524001"/>
            <a:ext cx="2667000" cy="27416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dissolve">
                                      <p:cBhvr>
                                        <p:cTn id="7" dur="500"/>
                                        <p:tgtEl>
                                          <p:spTgt spid="583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8371">
                                            <p:txEl>
                                              <p:pRg st="1" end="1"/>
                                            </p:txEl>
                                          </p:spTgt>
                                        </p:tgtEl>
                                        <p:attrNameLst>
                                          <p:attrName>style.visibility</p:attrName>
                                        </p:attrNameLst>
                                      </p:cBhvr>
                                      <p:to>
                                        <p:strVal val="visible"/>
                                      </p:to>
                                    </p:set>
                                    <p:animEffect transition="in" filter="dissolve">
                                      <p:cBhvr>
                                        <p:cTn id="10" dur="500"/>
                                        <p:tgtEl>
                                          <p:spTgt spid="5837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animEffect transition="in" filter="dissolve">
                                      <p:cBhvr>
                                        <p:cTn id="13" dur="500"/>
                                        <p:tgtEl>
                                          <p:spTgt spid="5837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8371">
                                            <p:txEl>
                                              <p:pRg st="3" end="3"/>
                                            </p:txEl>
                                          </p:spTgt>
                                        </p:tgtEl>
                                        <p:attrNameLst>
                                          <p:attrName>style.visibility</p:attrName>
                                        </p:attrNameLst>
                                      </p:cBhvr>
                                      <p:to>
                                        <p:strVal val="visible"/>
                                      </p:to>
                                    </p:set>
                                    <p:animEffect transition="in" filter="dissolve">
                                      <p:cBhvr>
                                        <p:cTn id="16" dur="500"/>
                                        <p:tgtEl>
                                          <p:spTgt spid="5837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8371">
                                            <p:txEl>
                                              <p:pRg st="4" end="4"/>
                                            </p:txEl>
                                          </p:spTgt>
                                        </p:tgtEl>
                                        <p:attrNameLst>
                                          <p:attrName>style.visibility</p:attrName>
                                        </p:attrNameLst>
                                      </p:cBhvr>
                                      <p:to>
                                        <p:strVal val="visible"/>
                                      </p:to>
                                    </p:set>
                                    <p:animEffect transition="in" filter="dissolve">
                                      <p:cBhvr>
                                        <p:cTn id="19" dur="500"/>
                                        <p:tgtEl>
                                          <p:spTgt spid="58371">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8371">
                                            <p:txEl>
                                              <p:pRg st="5" end="5"/>
                                            </p:txEl>
                                          </p:spTgt>
                                        </p:tgtEl>
                                        <p:attrNameLst>
                                          <p:attrName>style.visibility</p:attrName>
                                        </p:attrNameLst>
                                      </p:cBhvr>
                                      <p:to>
                                        <p:strVal val="visible"/>
                                      </p:to>
                                    </p:set>
                                    <p:animEffect transition="in" filter="dissolve">
                                      <p:cBhvr>
                                        <p:cTn id="22" dur="500"/>
                                        <p:tgtEl>
                                          <p:spTgt spid="58371">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371">
                                            <p:txEl>
                                              <p:pRg st="6" end="6"/>
                                            </p:txEl>
                                          </p:spTgt>
                                        </p:tgtEl>
                                        <p:attrNameLst>
                                          <p:attrName>style.visibility</p:attrName>
                                        </p:attrNameLst>
                                      </p:cBhvr>
                                      <p:to>
                                        <p:strVal val="visible"/>
                                      </p:to>
                                    </p:set>
                                    <p:animEffect transition="in" filter="dissolve">
                                      <p:cBhvr>
                                        <p:cTn id="25" dur="500"/>
                                        <p:tgtEl>
                                          <p:spTgt spid="58371">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8371">
                                            <p:txEl>
                                              <p:pRg st="7" end="7"/>
                                            </p:txEl>
                                          </p:spTgt>
                                        </p:tgtEl>
                                        <p:attrNameLst>
                                          <p:attrName>style.visibility</p:attrName>
                                        </p:attrNameLst>
                                      </p:cBhvr>
                                      <p:to>
                                        <p:strVal val="visible"/>
                                      </p:to>
                                    </p:set>
                                    <p:animEffect transition="in" filter="dissolve">
                                      <p:cBhvr>
                                        <p:cTn id="28" dur="500"/>
                                        <p:tgtEl>
                                          <p:spTgt spid="58371">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8371">
                                            <p:txEl>
                                              <p:pRg st="8" end="8"/>
                                            </p:txEl>
                                          </p:spTgt>
                                        </p:tgtEl>
                                        <p:attrNameLst>
                                          <p:attrName>style.visibility</p:attrName>
                                        </p:attrNameLst>
                                      </p:cBhvr>
                                      <p:to>
                                        <p:strVal val="visible"/>
                                      </p:to>
                                    </p:set>
                                    <p:animEffect transition="in" filter="dissolve">
                                      <p:cBhvr>
                                        <p:cTn id="31" dur="500"/>
                                        <p:tgtEl>
                                          <p:spTgt spid="58371">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8371">
                                            <p:txEl>
                                              <p:pRg st="9" end="9"/>
                                            </p:txEl>
                                          </p:spTgt>
                                        </p:tgtEl>
                                        <p:attrNameLst>
                                          <p:attrName>style.visibility</p:attrName>
                                        </p:attrNameLst>
                                      </p:cBhvr>
                                      <p:to>
                                        <p:strVal val="visible"/>
                                      </p:to>
                                    </p:set>
                                    <p:animEffect transition="in" filter="dissolve">
                                      <p:cBhvr>
                                        <p:cTn id="36" dur="500"/>
                                        <p:tgtEl>
                                          <p:spTgt spid="58371">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8371">
                                            <p:txEl>
                                              <p:pRg st="10" end="10"/>
                                            </p:txEl>
                                          </p:spTgt>
                                        </p:tgtEl>
                                        <p:attrNameLst>
                                          <p:attrName>style.visibility</p:attrName>
                                        </p:attrNameLst>
                                      </p:cBhvr>
                                      <p:to>
                                        <p:strVal val="visible"/>
                                      </p:to>
                                    </p:set>
                                    <p:animEffect transition="in" filter="dissolve">
                                      <p:cBhvr>
                                        <p:cTn id="39" dur="500"/>
                                        <p:tgtEl>
                                          <p:spTgt spid="58371">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8371">
                                            <p:txEl>
                                              <p:pRg st="11" end="11"/>
                                            </p:txEl>
                                          </p:spTgt>
                                        </p:tgtEl>
                                        <p:attrNameLst>
                                          <p:attrName>style.visibility</p:attrName>
                                        </p:attrNameLst>
                                      </p:cBhvr>
                                      <p:to>
                                        <p:strVal val="visible"/>
                                      </p:to>
                                    </p:set>
                                    <p:animEffect transition="in" filter="dissolve">
                                      <p:cBhvr>
                                        <p:cTn id="42" dur="500"/>
                                        <p:tgtEl>
                                          <p:spTgt spid="58371">
                                            <p:txEl>
                                              <p:pRg st="11" end="11"/>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58371">
                                            <p:txEl>
                                              <p:pRg st="12" end="12"/>
                                            </p:txEl>
                                          </p:spTgt>
                                        </p:tgtEl>
                                        <p:attrNameLst>
                                          <p:attrName>style.visibility</p:attrName>
                                        </p:attrNameLst>
                                      </p:cBhvr>
                                      <p:to>
                                        <p:strVal val="visible"/>
                                      </p:to>
                                    </p:set>
                                    <p:animEffect transition="in" filter="dissolve">
                                      <p:cBhvr>
                                        <p:cTn id="45" dur="500"/>
                                        <p:tgtEl>
                                          <p:spTgt spid="583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sz="1800" b="1" dirty="0" smtClean="0">
                <a:latin typeface="Comic Sans MS" pitchFamily="66" charset="0"/>
              </a:rPr>
              <a:t>Hygiene</a:t>
            </a:r>
          </a:p>
          <a:p>
            <a:pPr>
              <a:buFont typeface="Courier New" pitchFamily="49" charset="0"/>
              <a:buChar char="o"/>
            </a:pPr>
            <a:r>
              <a:rPr lang="en-US" sz="1800" dirty="0">
                <a:latin typeface="Book Antiqua" pitchFamily="18" charset="0"/>
              </a:rPr>
              <a:t>To prevent cross contamination of food it is essential to wash your hands frequently. Examples include</a:t>
            </a:r>
            <a:r>
              <a:rPr lang="en-US" sz="1800" dirty="0" smtClean="0">
                <a:latin typeface="Book Antiqua" pitchFamily="18" charset="0"/>
              </a:rPr>
              <a:t>:</a:t>
            </a:r>
          </a:p>
          <a:p>
            <a:pPr>
              <a:buFont typeface="Wingdings" pitchFamily="2" charset="2"/>
              <a:buChar char="ü"/>
            </a:pPr>
            <a:r>
              <a:rPr lang="en-US" sz="1800" dirty="0" smtClean="0">
                <a:latin typeface="Book Antiqua" pitchFamily="18" charset="0"/>
              </a:rPr>
              <a:t>before </a:t>
            </a:r>
            <a:r>
              <a:rPr lang="en-US" sz="1800" dirty="0">
                <a:latin typeface="Book Antiqua" pitchFamily="18" charset="0"/>
              </a:rPr>
              <a:t>starting work</a:t>
            </a:r>
          </a:p>
          <a:p>
            <a:pPr>
              <a:buFont typeface="Wingdings" pitchFamily="2" charset="2"/>
              <a:buChar char="ü"/>
            </a:pPr>
            <a:r>
              <a:rPr lang="en-US" sz="1800" dirty="0" smtClean="0">
                <a:latin typeface="Book Antiqua" pitchFamily="18" charset="0"/>
              </a:rPr>
              <a:t>before </a:t>
            </a:r>
            <a:r>
              <a:rPr lang="en-US" sz="1800" dirty="0">
                <a:latin typeface="Book Antiqua" pitchFamily="18" charset="0"/>
              </a:rPr>
              <a:t>handling food</a:t>
            </a:r>
          </a:p>
          <a:p>
            <a:pPr>
              <a:buFont typeface="Wingdings" pitchFamily="2" charset="2"/>
              <a:buChar char="ü"/>
            </a:pPr>
            <a:r>
              <a:rPr lang="en-US" sz="1800" dirty="0" smtClean="0">
                <a:latin typeface="Book Antiqua" pitchFamily="18" charset="0"/>
              </a:rPr>
              <a:t>between </a:t>
            </a:r>
            <a:r>
              <a:rPr lang="en-US" sz="1800" dirty="0">
                <a:latin typeface="Book Antiqua" pitchFamily="18" charset="0"/>
              </a:rPr>
              <a:t>handling raw and ready to eat foods</a:t>
            </a:r>
          </a:p>
          <a:p>
            <a:pPr>
              <a:buFont typeface="Wingdings" pitchFamily="2" charset="2"/>
              <a:buChar char="ü"/>
            </a:pPr>
            <a:r>
              <a:rPr lang="en-US" sz="1800" dirty="0" smtClean="0">
                <a:latin typeface="Book Antiqua" pitchFamily="18" charset="0"/>
              </a:rPr>
              <a:t>after </a:t>
            </a:r>
            <a:r>
              <a:rPr lang="en-US" sz="1800" dirty="0">
                <a:latin typeface="Book Antiqua" pitchFamily="18" charset="0"/>
              </a:rPr>
              <a:t>going to the toilet</a:t>
            </a:r>
          </a:p>
          <a:p>
            <a:pPr>
              <a:buFont typeface="Wingdings" pitchFamily="2" charset="2"/>
              <a:buChar char="ü"/>
            </a:pPr>
            <a:r>
              <a:rPr lang="en-US" sz="1800" dirty="0" smtClean="0">
                <a:latin typeface="Book Antiqua" pitchFamily="18" charset="0"/>
              </a:rPr>
              <a:t>after </a:t>
            </a:r>
            <a:r>
              <a:rPr lang="en-US" sz="1800" dirty="0">
                <a:latin typeface="Book Antiqua" pitchFamily="18" charset="0"/>
              </a:rPr>
              <a:t>handling raw foods</a:t>
            </a:r>
          </a:p>
          <a:p>
            <a:pPr>
              <a:buFont typeface="Wingdings" pitchFamily="2" charset="2"/>
              <a:buChar char="ü"/>
            </a:pPr>
            <a:r>
              <a:rPr lang="en-US" sz="1800" dirty="0" smtClean="0">
                <a:latin typeface="Book Antiqua" pitchFamily="18" charset="0"/>
              </a:rPr>
              <a:t>after </a:t>
            </a:r>
            <a:r>
              <a:rPr lang="en-US" sz="1800" dirty="0">
                <a:latin typeface="Book Antiqua" pitchFamily="18" charset="0"/>
              </a:rPr>
              <a:t>handling waste</a:t>
            </a:r>
          </a:p>
          <a:p>
            <a:pPr>
              <a:buFont typeface="Wingdings" pitchFamily="2" charset="2"/>
              <a:buChar char="ü"/>
            </a:pPr>
            <a:r>
              <a:rPr lang="en-US" sz="1800" dirty="0" smtClean="0">
                <a:latin typeface="Book Antiqua" pitchFamily="18" charset="0"/>
              </a:rPr>
              <a:t>after </a:t>
            </a:r>
            <a:r>
              <a:rPr lang="en-US" sz="1800" dirty="0">
                <a:latin typeface="Book Antiqua" pitchFamily="18" charset="0"/>
              </a:rPr>
              <a:t>eating, drinking or smoking, coughing, sneezing or touching </a:t>
            </a:r>
            <a:r>
              <a:rPr lang="en-US" sz="1800" dirty="0" smtClean="0">
                <a:latin typeface="Book Antiqua" pitchFamily="18" charset="0"/>
              </a:rPr>
              <a:t>your face</a:t>
            </a:r>
          </a:p>
          <a:p>
            <a:pPr>
              <a:buFont typeface="Wingdings" pitchFamily="2" charset="2"/>
              <a:buChar char="ü"/>
            </a:pPr>
            <a:r>
              <a:rPr lang="en-US" sz="1800" dirty="0" smtClean="0">
                <a:latin typeface="Book Antiqua" pitchFamily="18" charset="0"/>
              </a:rPr>
              <a:t>after taking </a:t>
            </a:r>
            <a:r>
              <a:rPr lang="en-US" sz="1800" dirty="0">
                <a:latin typeface="Book Antiqua" pitchFamily="18" charset="0"/>
              </a:rPr>
              <a:t>a break</a:t>
            </a:r>
          </a:p>
          <a:p>
            <a:pPr>
              <a:buFont typeface="Wingdings" pitchFamily="2" charset="2"/>
              <a:buChar char="ü"/>
            </a:pPr>
            <a:r>
              <a:rPr lang="en-US" sz="1800" dirty="0" smtClean="0">
                <a:latin typeface="Book Antiqua" pitchFamily="18" charset="0"/>
              </a:rPr>
              <a:t>after </a:t>
            </a:r>
            <a:r>
              <a:rPr lang="en-US" sz="1800" dirty="0">
                <a:latin typeface="Book Antiqua" pitchFamily="18" charset="0"/>
              </a:rPr>
              <a:t>handling chemicals</a:t>
            </a:r>
          </a:p>
          <a:p>
            <a:pPr>
              <a:buFont typeface="Wingdings" pitchFamily="2" charset="2"/>
              <a:buChar char="ü"/>
            </a:pPr>
            <a:r>
              <a:rPr lang="en-US" sz="1800" dirty="0" smtClean="0">
                <a:latin typeface="Book Antiqua" pitchFamily="18" charset="0"/>
              </a:rPr>
              <a:t>after </a:t>
            </a:r>
            <a:r>
              <a:rPr lang="en-US" sz="1800" dirty="0">
                <a:latin typeface="Book Antiqua" pitchFamily="18" charset="0"/>
              </a:rPr>
              <a:t>handling money</a:t>
            </a:r>
          </a:p>
          <a:p>
            <a:pPr>
              <a:buFont typeface="Wingdings" pitchFamily="2" charset="2"/>
              <a:buChar char="ü"/>
            </a:pPr>
            <a:endParaRPr lang="en-US" sz="1800" dirty="0">
              <a:latin typeface="Book Antiqua" pitchFamily="18" charset="0"/>
            </a:endParaRPr>
          </a:p>
        </p:txBody>
      </p:sp>
      <p:sp>
        <p:nvSpPr>
          <p:cNvPr id="3" name="Title 2"/>
          <p:cNvSpPr>
            <a:spLocks noGrp="1"/>
          </p:cNvSpPr>
          <p:nvPr>
            <p:ph type="title"/>
          </p:nvPr>
        </p:nvSpPr>
        <p:spPr/>
        <p:txBody>
          <a:bodyPr/>
          <a:lstStyle/>
          <a:p>
            <a:r>
              <a:rPr lang="en-US" sz="4000" dirty="0" smtClean="0"/>
              <a:t>4.22. RULES AND REGULATION</a:t>
            </a:r>
            <a:endParaRPr lang="en-US" sz="4000" dirty="0"/>
          </a:p>
        </p:txBody>
      </p:sp>
    </p:spTree>
    <p:extLst>
      <p:ext uri="{BB962C8B-B14F-4D97-AF65-F5344CB8AC3E}">
        <p14:creationId xmlns="" xmlns:p14="http://schemas.microsoft.com/office/powerpoint/2010/main" val="1256107814"/>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1565" y="1961148"/>
            <a:ext cx="9288379" cy="3970318"/>
          </a:xfrm>
          <a:prstGeom prst="rect">
            <a:avLst/>
          </a:prstGeom>
          <a:noFill/>
        </p:spPr>
        <p:txBody>
          <a:bodyPr wrap="square" rtlCol="0">
            <a:spAutoFit/>
          </a:bodyPr>
          <a:lstStyle/>
          <a:p>
            <a:r>
              <a:rPr lang="en-US" dirty="0" smtClean="0"/>
              <a:t>In addition, it is important that staff maintain a high degree of personal hygiene with regard their personal habits. For example:</a:t>
            </a:r>
          </a:p>
          <a:p>
            <a:endParaRPr lang="en-US" dirty="0" smtClean="0"/>
          </a:p>
          <a:p>
            <a:pPr marL="285750" indent="-285750"/>
            <a:r>
              <a:rPr lang="en-US" dirty="0" smtClean="0"/>
              <a:t>no smoking in food areas</a:t>
            </a:r>
          </a:p>
          <a:p>
            <a:pPr marL="285750" indent="-285750"/>
            <a:r>
              <a:rPr lang="en-US" dirty="0" smtClean="0"/>
              <a:t>no coughing, sneezing, spitting over food</a:t>
            </a:r>
          </a:p>
          <a:p>
            <a:pPr marL="285750" indent="-285750"/>
            <a:r>
              <a:rPr lang="en-US" dirty="0" smtClean="0"/>
              <a:t>no strong smelling perfumes should be worn when handling foods</a:t>
            </a:r>
          </a:p>
          <a:p>
            <a:pPr marL="285750" indent="-285750"/>
            <a:r>
              <a:rPr lang="en-US" dirty="0" smtClean="0"/>
              <a:t>no nail varnish should be worn when handling food</a:t>
            </a:r>
          </a:p>
          <a:p>
            <a:pPr marL="285750" indent="-285750"/>
            <a:r>
              <a:rPr lang="en-US" dirty="0" smtClean="0"/>
              <a:t>no jewelers other than a plain wedding band or sleeper earrings should be worn</a:t>
            </a:r>
          </a:p>
          <a:p>
            <a:pPr marL="285750" indent="-285750"/>
            <a:r>
              <a:rPr lang="en-US" dirty="0" smtClean="0"/>
              <a:t>All cuts, wounds, sores should be covered with a waterproof dressing.</a:t>
            </a:r>
          </a:p>
          <a:p>
            <a:pPr marL="285750" indent="-285750"/>
            <a:r>
              <a:rPr lang="en-US" dirty="0" smtClean="0"/>
              <a:t>Over-clothing should be clean and present no risk of contamination to food.</a:t>
            </a:r>
          </a:p>
          <a:p>
            <a:pPr marL="285750" indent="-285750"/>
            <a:r>
              <a:rPr lang="en-US" dirty="0" smtClean="0"/>
              <a:t>Hair should be tidy and covered where necessary to prevent the risk of it falling into food.</a:t>
            </a:r>
          </a:p>
          <a:p>
            <a:pPr marL="285750" indent="-285750"/>
            <a:endParaRPr lang="en-US" dirty="0" smtClean="0"/>
          </a:p>
          <a:p>
            <a:pPr marL="285750" indent="-285750">
              <a:buFont typeface="Wingdings" pitchFamily="2" charset="2"/>
              <a:buChar char="q"/>
            </a:pPr>
            <a:endParaRPr lang="en-US" dirty="0"/>
          </a:p>
        </p:txBody>
      </p:sp>
      <p:sp>
        <p:nvSpPr>
          <p:cNvPr id="3" name="Title 2"/>
          <p:cNvSpPr txBox="1">
            <a:spLocks/>
          </p:cNvSpPr>
          <p:nvPr/>
        </p:nvSpPr>
        <p:spPr>
          <a:xfrm>
            <a:off x="677334" y="609600"/>
            <a:ext cx="8596668" cy="13208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accent1"/>
                </a:solidFill>
                <a:effectLst/>
                <a:uLnTx/>
                <a:uFillTx/>
                <a:latin typeface="+mj-lt"/>
                <a:ea typeface="+mj-ea"/>
                <a:cs typeface="+mj-cs"/>
              </a:rPr>
              <a:t>RULES AND REGULATION</a:t>
            </a:r>
            <a:endParaRPr kumimoji="0" lang="en-US" sz="4000" b="0" i="0" u="none" strike="noStrike" kern="1200" cap="none" spc="0" normalizeH="0" baseline="0" noProof="0" dirty="0">
              <a:ln>
                <a:noFill/>
              </a:ln>
              <a:solidFill>
                <a:schemeClr val="accent1"/>
              </a:solidFill>
              <a:effectLst/>
              <a:uLnTx/>
              <a:uFillTx/>
              <a:latin typeface="+mj-lt"/>
              <a:ea typeface="+mj-ea"/>
              <a:cs typeface="+mj-cs"/>
            </a:endParaRPr>
          </a:p>
        </p:txBody>
      </p:sp>
    </p:spTree>
    <p:extLst>
      <p:ext uri="{BB962C8B-B14F-4D97-AF65-F5344CB8AC3E}">
        <p14:creationId xmlns="" xmlns:p14="http://schemas.microsoft.com/office/powerpoint/2010/main" val="1905322500"/>
      </p:ext>
    </p:extLst>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3730" y="1670832"/>
            <a:ext cx="8067291" cy="4381053"/>
          </a:xfrm>
        </p:spPr>
        <p:txBody>
          <a:bodyPr>
            <a:normAutofit fontScale="85000" lnSpcReduction="10000"/>
          </a:bodyPr>
          <a:lstStyle/>
          <a:p>
            <a:pPr>
              <a:buFont typeface="Courier New" pitchFamily="49" charset="0"/>
              <a:buChar char="o"/>
            </a:pPr>
            <a:r>
              <a:rPr lang="en-US" sz="1800" dirty="0"/>
              <a:t>A system called HACCP – Hazard Analysis Critical Control Point consists of seven important steps to ensure food safety. </a:t>
            </a:r>
            <a:endParaRPr lang="en-US" sz="1800" dirty="0" smtClean="0"/>
          </a:p>
          <a:p>
            <a:pPr marL="0" indent="0">
              <a:buNone/>
            </a:pPr>
            <a:endParaRPr lang="en-US" sz="1800" dirty="0" smtClean="0"/>
          </a:p>
          <a:p>
            <a:pPr>
              <a:buFont typeface="Courier New" pitchFamily="49" charset="0"/>
              <a:buChar char="o"/>
            </a:pPr>
            <a:r>
              <a:rPr lang="en-US" sz="1800" dirty="0" smtClean="0"/>
              <a:t>The </a:t>
            </a:r>
            <a:r>
              <a:rPr lang="en-US" sz="1800" dirty="0"/>
              <a:t>7 steps of HACCP are as </a:t>
            </a:r>
            <a:r>
              <a:rPr lang="en-US" sz="1800" dirty="0" smtClean="0"/>
              <a:t>follows :</a:t>
            </a:r>
          </a:p>
          <a:p>
            <a:pPr>
              <a:buFont typeface="Courier New" pitchFamily="49" charset="0"/>
              <a:buChar char="o"/>
            </a:pPr>
            <a:endParaRPr lang="en-US" sz="1800" dirty="0" smtClean="0"/>
          </a:p>
          <a:p>
            <a:pPr>
              <a:buFont typeface="+mj-lt"/>
              <a:buAutoNum type="arabicPeriod"/>
            </a:pPr>
            <a:r>
              <a:rPr lang="en-US" sz="1800" dirty="0" smtClean="0"/>
              <a:t>Assess </a:t>
            </a:r>
            <a:r>
              <a:rPr lang="en-US" sz="1800" dirty="0"/>
              <a:t>hazards and potential risks.</a:t>
            </a:r>
          </a:p>
          <a:p>
            <a:pPr>
              <a:buFont typeface="+mj-lt"/>
              <a:buAutoNum type="arabicPeriod"/>
            </a:pPr>
            <a:r>
              <a:rPr lang="en-US" sz="1800" dirty="0" smtClean="0"/>
              <a:t>Identify </a:t>
            </a:r>
            <a:r>
              <a:rPr lang="en-US" sz="1800" dirty="0"/>
              <a:t>critical control points including cross contamination, cooking, cooling, hygiene.</a:t>
            </a:r>
          </a:p>
          <a:p>
            <a:pPr>
              <a:buFont typeface="+mj-lt"/>
              <a:buAutoNum type="arabicPeriod"/>
            </a:pPr>
            <a:r>
              <a:rPr lang="en-US" sz="1800" dirty="0" smtClean="0"/>
              <a:t>Set </a:t>
            </a:r>
            <a:r>
              <a:rPr lang="en-US" sz="1800" dirty="0"/>
              <a:t>up procedures to make sure safety is maintained at all critical control points.</a:t>
            </a:r>
          </a:p>
          <a:p>
            <a:pPr>
              <a:buFont typeface="+mj-lt"/>
              <a:buAutoNum type="arabicPeriod"/>
            </a:pPr>
            <a:r>
              <a:rPr lang="en-US" sz="1800" dirty="0" smtClean="0"/>
              <a:t>Monitor </a:t>
            </a:r>
            <a:r>
              <a:rPr lang="en-US" sz="1800" dirty="0"/>
              <a:t>critical control points and use the correct signs, tools, and training materials to ensure this.</a:t>
            </a:r>
          </a:p>
          <a:p>
            <a:pPr>
              <a:buFont typeface="+mj-lt"/>
              <a:buAutoNum type="arabicPeriod"/>
            </a:pPr>
            <a:r>
              <a:rPr lang="en-US" sz="1800" dirty="0" smtClean="0"/>
              <a:t>Take </a:t>
            </a:r>
            <a:r>
              <a:rPr lang="en-US" sz="1800" dirty="0"/>
              <a:t>corrective actions as soon as a critical control point is in jeopardy or when any violations are pointed out by the Health Department.</a:t>
            </a:r>
          </a:p>
          <a:p>
            <a:pPr>
              <a:buFont typeface="+mj-lt"/>
              <a:buAutoNum type="arabicPeriod"/>
            </a:pPr>
            <a:r>
              <a:rPr lang="en-US" sz="1800" dirty="0" smtClean="0"/>
              <a:t>Set </a:t>
            </a:r>
            <a:r>
              <a:rPr lang="en-US" sz="1800" dirty="0"/>
              <a:t>up a record-keeping system to log all of your flowcharts and temperature checks</a:t>
            </a:r>
          </a:p>
          <a:p>
            <a:pPr>
              <a:buFont typeface="+mj-lt"/>
              <a:buAutoNum type="arabicPeriod"/>
            </a:pPr>
            <a:r>
              <a:rPr lang="en-US" sz="1800" dirty="0" smtClean="0"/>
              <a:t>Keep </a:t>
            </a:r>
            <a:r>
              <a:rPr lang="en-US" sz="1800" dirty="0"/>
              <a:t>up with the system to make sure it is working.</a:t>
            </a:r>
          </a:p>
          <a:p>
            <a:pPr>
              <a:buFont typeface="+mj-lt"/>
              <a:buAutoNum type="arabicPeriod"/>
            </a:pPr>
            <a:endParaRPr lang="en-US" sz="1800" dirty="0" smtClean="0"/>
          </a:p>
          <a:p>
            <a:pPr>
              <a:buFont typeface="Courier New" pitchFamily="49" charset="0"/>
              <a:buChar char="o"/>
            </a:pPr>
            <a:endParaRPr lang="en-US" sz="1800" dirty="0"/>
          </a:p>
        </p:txBody>
      </p:sp>
      <p:sp>
        <p:nvSpPr>
          <p:cNvPr id="3" name="Title 2"/>
          <p:cNvSpPr>
            <a:spLocks noGrp="1"/>
          </p:cNvSpPr>
          <p:nvPr>
            <p:ph type="title"/>
          </p:nvPr>
        </p:nvSpPr>
        <p:spPr/>
        <p:txBody>
          <a:bodyPr/>
          <a:lstStyle/>
          <a:p>
            <a:r>
              <a:rPr lang="en-US" sz="4000" dirty="0" smtClean="0"/>
              <a:t>4.23. FOOD SAFETY</a:t>
            </a:r>
            <a:endParaRPr lang="en-US" sz="4000" dirty="0"/>
          </a:p>
        </p:txBody>
      </p:sp>
    </p:spTree>
    <p:extLst>
      <p:ext uri="{BB962C8B-B14F-4D97-AF65-F5344CB8AC3E}">
        <p14:creationId xmlns="" xmlns:p14="http://schemas.microsoft.com/office/powerpoint/2010/main" val="1576520446"/>
      </p:ext>
    </p:extLst>
  </p:cSld>
  <p:clrMapOvr>
    <a:masterClrMapping/>
  </p:clrMapOvr>
  <mc:AlternateContent xmlns:mc="http://schemas.openxmlformats.org/markup-compatibility/2006">
    <mc:Choice xmlns=""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528570873"/>
              </p:ext>
            </p:extLst>
          </p:nvPr>
        </p:nvGraphicFramePr>
        <p:xfrm>
          <a:off x="1039660" y="1478071"/>
          <a:ext cx="8392439" cy="4935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sz="4000" dirty="0" smtClean="0"/>
              <a:t>4.3.1. FUNCTION OF SUGAR</a:t>
            </a:r>
            <a:endParaRPr lang="en-US" sz="4000" dirty="0"/>
          </a:p>
        </p:txBody>
      </p:sp>
    </p:spTree>
    <p:extLst>
      <p:ext uri="{BB962C8B-B14F-4D97-AF65-F5344CB8AC3E}">
        <p14:creationId xmlns="" xmlns:p14="http://schemas.microsoft.com/office/powerpoint/2010/main" val="1383248823"/>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1859800"/>
            <a:ext cx="8596668" cy="3880773"/>
          </a:xfrm>
        </p:spPr>
        <p:txBody>
          <a:bodyPr>
            <a:noAutofit/>
          </a:bodyPr>
          <a:lstStyle/>
          <a:p>
            <a:r>
              <a:rPr lang="en-US" sz="2000" dirty="0"/>
              <a:t>Put all wastes into bins that are not used for anything else. Empty the bins periodically during the day away from the processing site.</a:t>
            </a:r>
          </a:p>
          <a:p>
            <a:r>
              <a:rPr lang="en-US" sz="2000" dirty="0"/>
              <a:t>Prevent all animals from entering the processing area or storerooms.</a:t>
            </a:r>
          </a:p>
          <a:p>
            <a:r>
              <a:rPr lang="en-US" sz="2000" dirty="0"/>
              <a:t>Visitors should only enter the processing room wearing protective clothing and under supervision.</a:t>
            </a:r>
          </a:p>
          <a:p>
            <a:r>
              <a:rPr lang="en-US" sz="2000" dirty="0"/>
              <a:t>Keep food covered wherever possible.</a:t>
            </a:r>
          </a:p>
          <a:p>
            <a:r>
              <a:rPr lang="en-US" sz="2000" dirty="0"/>
              <a:t>Keep all food, tools and equipment off the floor.</a:t>
            </a:r>
          </a:p>
          <a:p>
            <a:r>
              <a:rPr lang="en-US" sz="2000" dirty="0"/>
              <a:t>Store ingredients in sealed containers.</a:t>
            </a:r>
          </a:p>
          <a:p>
            <a:r>
              <a:rPr lang="en-US" sz="2000" dirty="0"/>
              <a:t>Do not use broken or dirty equipment.</a:t>
            </a:r>
          </a:p>
          <a:p>
            <a:r>
              <a:rPr lang="en-US" sz="2000" dirty="0"/>
              <a:t>Report any signs of insects, rodents or birds to the manager.</a:t>
            </a:r>
          </a:p>
        </p:txBody>
      </p:sp>
      <p:sp>
        <p:nvSpPr>
          <p:cNvPr id="3" name="Title 2"/>
          <p:cNvSpPr>
            <a:spLocks noGrp="1"/>
          </p:cNvSpPr>
          <p:nvPr>
            <p:ph type="title"/>
          </p:nvPr>
        </p:nvSpPr>
        <p:spPr/>
        <p:txBody>
          <a:bodyPr/>
          <a:lstStyle/>
          <a:p>
            <a:r>
              <a:rPr lang="en-US" sz="4000" dirty="0" smtClean="0"/>
              <a:t>4.24. SANITATION</a:t>
            </a:r>
            <a:endParaRPr lang="en-US" sz="4000" dirty="0"/>
          </a:p>
        </p:txBody>
      </p:sp>
    </p:spTree>
    <p:extLst>
      <p:ext uri="{BB962C8B-B14F-4D97-AF65-F5344CB8AC3E}">
        <p14:creationId xmlns="" xmlns:p14="http://schemas.microsoft.com/office/powerpoint/2010/main" val="1247590534"/>
      </p:ext>
    </p:extLst>
  </p:cSld>
  <p:clrMapOvr>
    <a:masterClrMapping/>
  </p:clrMapOvr>
  <mc:AlternateContent xmlns:mc="http://schemas.openxmlformats.org/markup-compatibility/2006">
    <mc:Choice xmlns=""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7334" y="1944020"/>
            <a:ext cx="8596668" cy="3880773"/>
          </a:xfrm>
        </p:spPr>
        <p:txBody>
          <a:bodyPr>
            <a:normAutofit fontScale="92500" lnSpcReduction="20000"/>
          </a:bodyPr>
          <a:lstStyle/>
          <a:p>
            <a:r>
              <a:rPr lang="en-US" sz="1800" dirty="0" smtClean="0"/>
              <a:t>Granulated sugar (table sugar)</a:t>
            </a:r>
          </a:p>
          <a:p>
            <a:r>
              <a:rPr lang="en-US" sz="1800" dirty="0" smtClean="0"/>
              <a:t>Divided by 3 types of sugar : </a:t>
            </a:r>
          </a:p>
          <a:p>
            <a:pPr marL="514350" indent="-514350">
              <a:buFont typeface="+mj-lt"/>
              <a:buAutoNum type="romanLcPeriod"/>
            </a:pPr>
            <a:r>
              <a:rPr lang="en-US" sz="1800" dirty="0" smtClean="0"/>
              <a:t>Very fine or ultrafine sugars</a:t>
            </a:r>
          </a:p>
          <a:p>
            <a:pPr marL="514350" indent="-514350">
              <a:buFont typeface="+mj-lt"/>
              <a:buAutoNum type="romanLcPeriod"/>
            </a:pPr>
            <a:r>
              <a:rPr lang="en-US" sz="1800" dirty="0" smtClean="0"/>
              <a:t>Sanding sugars</a:t>
            </a:r>
          </a:p>
          <a:p>
            <a:pPr marL="514350" indent="-514350">
              <a:buFont typeface="+mj-lt"/>
              <a:buAutoNum type="romanLcPeriod"/>
            </a:pPr>
            <a:r>
              <a:rPr lang="en-US" sz="1800" dirty="0" smtClean="0"/>
              <a:t>Pearl sugars</a:t>
            </a:r>
          </a:p>
          <a:p>
            <a:pPr marL="0" indent="0">
              <a:buNone/>
            </a:pPr>
            <a:r>
              <a:rPr lang="en-US" sz="1800" dirty="0" smtClean="0">
                <a:latin typeface="Comic Sans MS" pitchFamily="66" charset="0"/>
              </a:rPr>
              <a:t>Brown sugar</a:t>
            </a:r>
          </a:p>
          <a:p>
            <a:pPr>
              <a:buFont typeface="Arial" pitchFamily="34" charset="0"/>
              <a:buChar char="•"/>
            </a:pPr>
            <a:r>
              <a:rPr lang="en-US" sz="1800" dirty="0" smtClean="0"/>
              <a:t>Give good flavor and cream well not unlike caramel to taste</a:t>
            </a:r>
          </a:p>
          <a:p>
            <a:pPr marL="0" indent="0">
              <a:buNone/>
            </a:pPr>
            <a:r>
              <a:rPr lang="en-US" sz="1800" dirty="0" smtClean="0">
                <a:latin typeface="Comic Sans MS" pitchFamily="66" charset="0"/>
              </a:rPr>
              <a:t>Icing  sugar</a:t>
            </a:r>
          </a:p>
          <a:p>
            <a:pPr>
              <a:buFont typeface="Arial" pitchFamily="34" charset="0"/>
              <a:buChar char="•"/>
            </a:pPr>
            <a:r>
              <a:rPr lang="en-US" sz="1800" dirty="0" smtClean="0"/>
              <a:t>Provide excellent smoothness and spread ability</a:t>
            </a:r>
          </a:p>
          <a:p>
            <a:pPr marL="0" indent="0">
              <a:buNone/>
            </a:pPr>
            <a:r>
              <a:rPr lang="en-US" sz="1800" dirty="0" smtClean="0">
                <a:latin typeface="Comic Sans MS" pitchFamily="66" charset="0"/>
              </a:rPr>
              <a:t>Non nutritive sweetness</a:t>
            </a:r>
          </a:p>
          <a:p>
            <a:pPr>
              <a:buFont typeface="Arial" pitchFamily="34" charset="0"/>
              <a:buChar char="•"/>
            </a:pPr>
            <a:r>
              <a:rPr lang="en-US" sz="1800" dirty="0" smtClean="0"/>
              <a:t>Sugar free and no sugar added claims</a:t>
            </a:r>
            <a:endParaRPr lang="en-US" dirty="0" smtClean="0"/>
          </a:p>
        </p:txBody>
      </p:sp>
      <p:sp>
        <p:nvSpPr>
          <p:cNvPr id="3" name="Title 2"/>
          <p:cNvSpPr>
            <a:spLocks noGrp="1"/>
          </p:cNvSpPr>
          <p:nvPr>
            <p:ph type="title"/>
          </p:nvPr>
        </p:nvSpPr>
        <p:spPr/>
        <p:txBody>
          <a:bodyPr/>
          <a:lstStyle/>
          <a:p>
            <a:r>
              <a:rPr lang="en-US" sz="4000" dirty="0" smtClean="0"/>
              <a:t>4.3.2. TYPE OF SUGAR</a:t>
            </a:r>
            <a:endParaRPr lang="en-US" sz="4000" dirty="0"/>
          </a:p>
        </p:txBody>
      </p:sp>
    </p:spTree>
    <p:extLst>
      <p:ext uri="{BB962C8B-B14F-4D97-AF65-F5344CB8AC3E}">
        <p14:creationId xmlns="" xmlns:p14="http://schemas.microsoft.com/office/powerpoint/2010/main" val="2383150656"/>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White granulated sugar that has been dissolved in water before it is used.</a:t>
            </a:r>
          </a:p>
          <a:p>
            <a:r>
              <a:rPr lang="en-US" sz="1800" dirty="0" smtClean="0"/>
              <a:t>Liquid sugar is darker in color and can be used in foods where brown color is desired.</a:t>
            </a:r>
          </a:p>
          <a:p>
            <a:r>
              <a:rPr lang="en-US" sz="1800" dirty="0" smtClean="0"/>
              <a:t>Example of syrups :</a:t>
            </a:r>
          </a:p>
          <a:p>
            <a:pPr marL="400050" indent="-400050">
              <a:buFont typeface="+mj-lt"/>
              <a:buAutoNum type="romanLcPeriod"/>
            </a:pPr>
            <a:r>
              <a:rPr lang="en-US" sz="1800" dirty="0" smtClean="0"/>
              <a:t>Molasses</a:t>
            </a:r>
          </a:p>
          <a:p>
            <a:pPr marL="400050" indent="-400050">
              <a:buFont typeface="+mj-lt"/>
              <a:buAutoNum type="romanLcPeriod"/>
            </a:pPr>
            <a:r>
              <a:rPr lang="en-US" sz="1800" dirty="0" smtClean="0"/>
              <a:t>Glucose corn syrups</a:t>
            </a:r>
          </a:p>
          <a:p>
            <a:pPr marL="400050" indent="-400050">
              <a:buFont typeface="+mj-lt"/>
              <a:buAutoNum type="romanLcPeriod"/>
            </a:pPr>
            <a:r>
              <a:rPr lang="en-US" sz="1800" dirty="0" smtClean="0"/>
              <a:t>Honey</a:t>
            </a:r>
          </a:p>
          <a:p>
            <a:pPr marL="400050" indent="-400050">
              <a:buFont typeface="+mj-lt"/>
              <a:buAutoNum type="romanLcPeriod"/>
            </a:pPr>
            <a:r>
              <a:rPr lang="en-US" sz="1800" dirty="0" smtClean="0"/>
              <a:t>Malt syrups</a:t>
            </a:r>
            <a:endParaRPr lang="en-US" sz="1800" dirty="0"/>
          </a:p>
        </p:txBody>
      </p:sp>
      <p:sp>
        <p:nvSpPr>
          <p:cNvPr id="3" name="Title 2"/>
          <p:cNvSpPr>
            <a:spLocks noGrp="1"/>
          </p:cNvSpPr>
          <p:nvPr>
            <p:ph type="title"/>
          </p:nvPr>
        </p:nvSpPr>
        <p:spPr/>
        <p:txBody>
          <a:bodyPr/>
          <a:lstStyle/>
          <a:p>
            <a:r>
              <a:rPr lang="en-US" sz="4000" dirty="0" smtClean="0"/>
              <a:t>4.4. SYRUPS</a:t>
            </a:r>
            <a:endParaRPr lang="en-US" sz="4000" dirty="0"/>
          </a:p>
        </p:txBody>
      </p:sp>
    </p:spTree>
    <p:extLst>
      <p:ext uri="{BB962C8B-B14F-4D97-AF65-F5344CB8AC3E}">
        <p14:creationId xmlns="" xmlns:p14="http://schemas.microsoft.com/office/powerpoint/2010/main" val="2269450685"/>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1" y="2133601"/>
            <a:ext cx="10327340" cy="4304853"/>
          </a:xfrm>
        </p:spPr>
        <p:txBody>
          <a:bodyPr>
            <a:normAutofit lnSpcReduction="10000"/>
          </a:bodyPr>
          <a:lstStyle/>
          <a:p>
            <a:pPr marL="0" indent="0">
              <a:buNone/>
            </a:pPr>
            <a:r>
              <a:rPr lang="en-US" sz="1800" b="1" dirty="0">
                <a:latin typeface="Comic Sans MS" pitchFamily="66" charset="0"/>
              </a:rPr>
              <a:t>Baking </a:t>
            </a:r>
            <a:r>
              <a:rPr lang="en-US" sz="1800" b="1" dirty="0" smtClean="0">
                <a:latin typeface="Comic Sans MS" pitchFamily="66" charset="0"/>
              </a:rPr>
              <a:t>Soda</a:t>
            </a:r>
          </a:p>
          <a:p>
            <a:pPr>
              <a:buFont typeface="Arial" pitchFamily="34" charset="0"/>
              <a:buChar char="•"/>
            </a:pPr>
            <a:r>
              <a:rPr lang="en-US" sz="1800" dirty="0" smtClean="0"/>
              <a:t>Produces </a:t>
            </a:r>
            <a:r>
              <a:rPr lang="en-US" sz="1800" dirty="0"/>
              <a:t>gas for leavening when combined with an acidic ingredient such as vinegar, lemon juice, or molasses. </a:t>
            </a:r>
            <a:endParaRPr lang="en-US" sz="1800" dirty="0" smtClean="0"/>
          </a:p>
          <a:p>
            <a:pPr>
              <a:buFont typeface="Arial" pitchFamily="34" charset="0"/>
              <a:buChar char="•"/>
            </a:pPr>
            <a:r>
              <a:rPr lang="en-US" sz="1800" dirty="0"/>
              <a:t>Reducing the amount of baking soda without replacing it with another leavening agent will reduce the volume and lightness of the finished product</a:t>
            </a:r>
            <a:r>
              <a:rPr lang="en-US" sz="1800" dirty="0" smtClean="0"/>
              <a:t>.</a:t>
            </a:r>
          </a:p>
          <a:p>
            <a:pPr marL="0" indent="0">
              <a:buNone/>
            </a:pPr>
            <a:r>
              <a:rPr lang="en-US" sz="1800" b="1" dirty="0" smtClean="0">
                <a:latin typeface="Comic Sans MS" pitchFamily="66" charset="0"/>
              </a:rPr>
              <a:t>Baking Powder</a:t>
            </a:r>
            <a:endParaRPr lang="en-US" sz="1800" b="1" dirty="0">
              <a:latin typeface="Comic Sans MS" pitchFamily="66" charset="0"/>
            </a:endParaRPr>
          </a:p>
          <a:p>
            <a:pPr>
              <a:buFont typeface="Arial" pitchFamily="34" charset="0"/>
              <a:buChar char="•"/>
            </a:pPr>
            <a:r>
              <a:rPr lang="en-US" sz="1800" dirty="0"/>
              <a:t>Baking powder contains baking soda and the right amount of acid to react with it. Batters made with double acting baking powder rise twice; once when dry and moist ingredients are mixed together, and again when the product is baked</a:t>
            </a:r>
            <a:r>
              <a:rPr lang="en-US" sz="1800" dirty="0" smtClean="0"/>
              <a:t>.</a:t>
            </a:r>
          </a:p>
          <a:p>
            <a:pPr marL="0" indent="0">
              <a:buNone/>
            </a:pPr>
            <a:r>
              <a:rPr lang="en-US" sz="1800" b="1" dirty="0" smtClean="0">
                <a:latin typeface="Comic Sans MS" pitchFamily="66" charset="0"/>
              </a:rPr>
              <a:t>Yeast</a:t>
            </a:r>
          </a:p>
          <a:p>
            <a:pPr>
              <a:buFont typeface="Arial" pitchFamily="34" charset="0"/>
              <a:buChar char="•"/>
            </a:pPr>
            <a:r>
              <a:rPr lang="en-US" sz="1800" dirty="0"/>
              <a:t>Yeast is a living microorganism until it is destroyed by heat. </a:t>
            </a:r>
            <a:endParaRPr lang="en-US" sz="1800" dirty="0" smtClean="0"/>
          </a:p>
          <a:p>
            <a:pPr>
              <a:buFont typeface="Arial" pitchFamily="34" charset="0"/>
              <a:buChar char="•"/>
            </a:pPr>
            <a:r>
              <a:rPr lang="en-US" sz="1800" dirty="0"/>
              <a:t>Using less yeast than specified in a recipe causes the dough to take longer to reach the desired volume in the rising stages.</a:t>
            </a:r>
          </a:p>
        </p:txBody>
      </p:sp>
      <p:sp>
        <p:nvSpPr>
          <p:cNvPr id="3" name="Title 2"/>
          <p:cNvSpPr>
            <a:spLocks noGrp="1"/>
          </p:cNvSpPr>
          <p:nvPr>
            <p:ph type="title"/>
          </p:nvPr>
        </p:nvSpPr>
        <p:spPr/>
        <p:txBody>
          <a:bodyPr/>
          <a:lstStyle/>
          <a:p>
            <a:r>
              <a:rPr lang="en-US" sz="4000" dirty="0" smtClean="0"/>
              <a:t>4.5. LEAVENING AGENT</a:t>
            </a:r>
            <a:endParaRPr lang="en-US" sz="4000" dirty="0"/>
          </a:p>
        </p:txBody>
      </p:sp>
    </p:spTree>
    <p:extLst>
      <p:ext uri="{BB962C8B-B14F-4D97-AF65-F5344CB8AC3E}">
        <p14:creationId xmlns="" xmlns:p14="http://schemas.microsoft.com/office/powerpoint/2010/main" val="3844535389"/>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1831</TotalTime>
  <Words>3948</Words>
  <Application>Microsoft Office PowerPoint</Application>
  <PresentationFormat>Произвольный</PresentationFormat>
  <Paragraphs>536</Paragraphs>
  <Slides>60</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60</vt:i4>
      </vt:variant>
    </vt:vector>
  </HeadingPairs>
  <TitlesOfParts>
    <vt:vector size="62" baseType="lpstr">
      <vt:lpstr>Facet</vt:lpstr>
      <vt:lpstr>Chart</vt:lpstr>
      <vt:lpstr>4.0. Essential of Baking's and Pastry</vt:lpstr>
      <vt:lpstr>4.0. Introduction</vt:lpstr>
      <vt:lpstr>4.1. Bakes</vt:lpstr>
      <vt:lpstr>4.2. FUNCTION OF FAT</vt:lpstr>
      <vt:lpstr>4.3. SUGAR</vt:lpstr>
      <vt:lpstr>4.3.1. FUNCTION OF SUGAR</vt:lpstr>
      <vt:lpstr>4.3.2. TYPE OF SUGAR</vt:lpstr>
      <vt:lpstr>4.4. SYRUPS</vt:lpstr>
      <vt:lpstr>4.5. LEAVENING AGENT</vt:lpstr>
      <vt:lpstr>4.6. FLOUR GRADES</vt:lpstr>
      <vt:lpstr>4.6.1. TYPES OF PATERN FLOUR</vt:lpstr>
      <vt:lpstr>4.6.2. OTHERS WHEAT FLOUR</vt:lpstr>
      <vt:lpstr>4.7. EGG</vt:lpstr>
      <vt:lpstr>4.7.1. GRADE AND QUALITY </vt:lpstr>
      <vt:lpstr>4.8. Mixing Methods and Techniques</vt:lpstr>
      <vt:lpstr>Mixing Methods and Techniques</vt:lpstr>
      <vt:lpstr>Mixing Methods and Techniques</vt:lpstr>
      <vt:lpstr>Mixing Methods and Techniques</vt:lpstr>
      <vt:lpstr>Mixing Methods and Techniques</vt:lpstr>
      <vt:lpstr>Mixing Methods and Techniques</vt:lpstr>
      <vt:lpstr>4.9. Heat Transfer and the Science of Baking</vt:lpstr>
      <vt:lpstr>Heat Transfer and the Science of Baking</vt:lpstr>
      <vt:lpstr>Heat Transfer and the Science of Baking</vt:lpstr>
      <vt:lpstr>Heat Transfer and the Science of Baking</vt:lpstr>
      <vt:lpstr>4.10. Baking and Cooking Methods</vt:lpstr>
      <vt:lpstr>4.11. Common Bakeshop Cooking Methods </vt:lpstr>
      <vt:lpstr>Common Bakeshop Cooking Methods</vt:lpstr>
      <vt:lpstr>4.12. Stage of Baking</vt:lpstr>
      <vt:lpstr>Stage of Baking</vt:lpstr>
      <vt:lpstr>Stage of Baking</vt:lpstr>
      <vt:lpstr>Stage of Baking</vt:lpstr>
      <vt:lpstr>Stage of Baking</vt:lpstr>
      <vt:lpstr>Stage of Baking</vt:lpstr>
      <vt:lpstr>Stage of Baking</vt:lpstr>
      <vt:lpstr>Stage of Baking</vt:lpstr>
      <vt:lpstr>4.13. THE SCIENCE OF FLAVOR</vt:lpstr>
      <vt:lpstr>THE SCIENCE OF FLAVOR</vt:lpstr>
      <vt:lpstr>THE SCIENCE OF FLAVOR</vt:lpstr>
      <vt:lpstr>THE SCIENCE OF FLAVOR</vt:lpstr>
      <vt:lpstr>THE SCIENCE OF FLAVOR</vt:lpstr>
      <vt:lpstr>4.14. Kinds of Pastry</vt:lpstr>
      <vt:lpstr>4.15. The Main Types of Pastry…</vt:lpstr>
      <vt:lpstr>4.16. Ingredients for good pastry…</vt:lpstr>
      <vt:lpstr>Ingredients for good pastry…</vt:lpstr>
      <vt:lpstr>Ingredients for good pastry…</vt:lpstr>
      <vt:lpstr>4.17. 1st Principle: Gluten Formation</vt:lpstr>
      <vt:lpstr>4.17.1. Purpose of fat in a pastry…</vt:lpstr>
      <vt:lpstr>Water…</vt:lpstr>
      <vt:lpstr>4.18. 2nd Principle: Mixing &amp; Handling</vt:lpstr>
      <vt:lpstr>4.18.2.  3 Methods used to combine pastry ingredients…</vt:lpstr>
      <vt:lpstr>4.18.3. Rolling out the pastry dough…</vt:lpstr>
      <vt:lpstr>Pie Crusts…</vt:lpstr>
      <vt:lpstr>4.19. 3rd Principle: Baking Pastry</vt:lpstr>
      <vt:lpstr>4.19.1. Ways to Use Pastry…</vt:lpstr>
      <vt:lpstr>4.20. Nutrients &amp; Storage…</vt:lpstr>
      <vt:lpstr>4.21. Convenience Pastries… </vt:lpstr>
      <vt:lpstr>4.22. RULES AND REGULATION</vt:lpstr>
      <vt:lpstr>Слайд 58</vt:lpstr>
      <vt:lpstr>4.23. FOOD SAFETY</vt:lpstr>
      <vt:lpstr>4.24. SANITATION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8</cp:revision>
  <dcterms:created xsi:type="dcterms:W3CDTF">2017-03-22T11:34:53Z</dcterms:created>
  <dcterms:modified xsi:type="dcterms:W3CDTF">2017-04-19T10:14:33Z</dcterms:modified>
</cp:coreProperties>
</file>