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5" r:id="rId26"/>
    <p:sldId id="302" r:id="rId27"/>
    <p:sldId id="303" r:id="rId28"/>
    <p:sldId id="304" r:id="rId29"/>
    <p:sldId id="296" r:id="rId30"/>
    <p:sldId id="297" r:id="rId31"/>
    <p:sldId id="298" r:id="rId32"/>
    <p:sldId id="299" r:id="rId33"/>
    <p:sldId id="300"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4/19/2017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4/19/2017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4/19/2017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4/19/2017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a:sym typeface="+mn-ea"/>
              </a:rPr>
              <a:t>6.0 FOOD AND BEVERAGES </a:t>
            </a:r>
            <a:r>
              <a:rPr lang="en-US" altLang="en-MY" dirty="0" smtClean="0">
                <a:sym typeface="+mn-ea"/>
              </a:rPr>
              <a:t>MANAGEMENT</a:t>
            </a:r>
            <a:r>
              <a:rPr lang="en-US" altLang="en-MY" dirty="0" smtClean="0"/>
              <a:t> </a:t>
            </a:r>
            <a:endParaRPr lang="en-US" altLang="en-MY" dirty="0"/>
          </a:p>
        </p:txBody>
      </p:sp>
      <p:sp>
        <p:nvSpPr>
          <p:cNvPr id="3" name="Subtitle 2"/>
          <p:cNvSpPr>
            <a:spLocks noGrp="1"/>
          </p:cNvSpPr>
          <p:nvPr>
            <p:ph type="subTitle" idx="1"/>
          </p:nvPr>
        </p:nvSpPr>
        <p:spPr/>
        <p:txBody>
          <a:bodyPr/>
          <a:lstStyle/>
          <a:p>
            <a:r>
              <a:rPr lang="en-US" altLang="en-MY" dirty="0"/>
              <a:t>EXECUTIVE DIPLOMA IN CULINARY ARTS AND HOSPITALITY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75945"/>
            <a:ext cx="8596630" cy="5465445"/>
          </a:xfrm>
        </p:spPr>
        <p:txBody>
          <a:bodyPr>
            <a:normAutofit/>
          </a:bodyPr>
          <a:lstStyle/>
          <a:p>
            <a:pPr marL="0" indent="0">
              <a:buNone/>
            </a:pPr>
            <a:endParaRPr lang="en-US"/>
          </a:p>
          <a:p>
            <a:pPr marL="0" indent="0">
              <a:buNone/>
            </a:pPr>
            <a:r>
              <a:rPr lang="en-US" b="1"/>
              <a:t>Sales Ability :</a:t>
            </a:r>
            <a:r>
              <a:rPr lang="en-US"/>
              <a:t> The food and beverage service staffs are sales people that the establishment earns maximum profit by maximum amount of business during the service period. </a:t>
            </a:r>
          </a:p>
          <a:p>
            <a:pPr marL="0" indent="0">
              <a:buNone/>
            </a:pPr>
            <a:endParaRPr lang="en-US" b="1"/>
          </a:p>
          <a:p>
            <a:pPr marL="0" indent="0">
              <a:buNone/>
            </a:pPr>
            <a:r>
              <a:rPr lang="en-US" b="1"/>
              <a:t>Customers Satisfaction:</a:t>
            </a:r>
            <a:r>
              <a:rPr lang="en-US"/>
              <a:t> The food and beverage service staff must see that the guest have all they require and are completely satisfied. </a:t>
            </a:r>
          </a:p>
          <a:p>
            <a:pPr marL="0" indent="0">
              <a:buNone/>
            </a:pPr>
            <a:endParaRPr lang="en-US" b="1"/>
          </a:p>
          <a:p>
            <a:pPr marL="0" indent="0">
              <a:buNone/>
            </a:pPr>
            <a:r>
              <a:rPr lang="en-US" b="1"/>
              <a:t>Tackling Complaints:</a:t>
            </a:r>
            <a:r>
              <a:rPr lang="en-US"/>
              <a:t> The staff should have a pleasant manner showing courtesy and tact they should never displeasure even though at times things may be difficult. They should never argue with a customer. If they cannot deal with a situation, it should be refereed immediately to a senior member of the team. </a:t>
            </a:r>
          </a:p>
          <a:p>
            <a:pPr marL="0" indent="0">
              <a:buNone/>
            </a:pPr>
            <a:endParaRPr lang="en-US" b="1"/>
          </a:p>
          <a:p>
            <a:pPr marL="0" indent="0">
              <a:buNone/>
            </a:pPr>
            <a:r>
              <a:rPr lang="en-US" b="1"/>
              <a:t>Conduct:</a:t>
            </a:r>
            <a:r>
              <a:rPr lang="en-US"/>
              <a:t> The staff’s conduct should be impeccable at all times especially in front of the customers. Rules and regulations of the establishment should be followed and respect shown to all senior member of staff.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36625"/>
            <a:ext cx="8596630" cy="5104765"/>
          </a:xfrm>
        </p:spPr>
        <p:txBody>
          <a:bodyPr/>
          <a:lstStyle/>
          <a:p>
            <a:pPr marL="0" indent="0">
              <a:buNone/>
            </a:pPr>
            <a:r>
              <a:rPr lang="en-US" b="1"/>
              <a:t>Memory:</a:t>
            </a:r>
            <a:r>
              <a:rPr lang="en-US"/>
              <a:t> This is an essential asset to food and beverage service staff. It may help them in various ways in their work, if they know the likes and dislikes of the guest. Where they like to sit in the service area, what are their favorite drinks and so on. </a:t>
            </a:r>
          </a:p>
          <a:p>
            <a:pPr marL="0" indent="0">
              <a:buNone/>
            </a:pPr>
            <a:endParaRPr lang="en-US"/>
          </a:p>
          <a:p>
            <a:pPr marL="0" indent="0">
              <a:buNone/>
            </a:pPr>
            <a:r>
              <a:rPr lang="en-US" b="1"/>
              <a:t>Honesty:</a:t>
            </a:r>
            <a:r>
              <a:rPr lang="en-US"/>
              <a:t> This is all-important to the staff in dealing with both the guest and management. If there is trust and respect in the triangle of staff. Guest and management relationship, then there will be an atmosphere of work, which encourages efficiency and a good team spirit among the service operations.</a:t>
            </a:r>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 Types of Service</a:t>
            </a:r>
          </a:p>
        </p:txBody>
      </p:sp>
      <p:sp>
        <p:nvSpPr>
          <p:cNvPr id="3" name="Content Placeholder 2"/>
          <p:cNvSpPr>
            <a:spLocks noGrp="1"/>
          </p:cNvSpPr>
          <p:nvPr>
            <p:ph idx="1"/>
          </p:nvPr>
        </p:nvSpPr>
        <p:spPr/>
        <p:txBody>
          <a:bodyPr/>
          <a:lstStyle/>
          <a:p>
            <a:pPr marL="0" indent="0">
              <a:buNone/>
            </a:pPr>
            <a:r>
              <a:rPr lang="en-US" b="1"/>
              <a:t>Table Service:</a:t>
            </a:r>
            <a:r>
              <a:rPr lang="en-US"/>
              <a:t> Table service means a service to a customer when he enters into the area and is seated. The ordering of food and beverage is done from the menu. The staff does the service and clearance of food and beverage. </a:t>
            </a:r>
          </a:p>
          <a:p>
            <a:pPr marL="0" indent="0">
              <a:buNone/>
            </a:pPr>
            <a:endParaRPr lang="en-US"/>
          </a:p>
          <a:p>
            <a:pPr marL="0" indent="0">
              <a:buNone/>
            </a:pPr>
            <a:r>
              <a:rPr lang="en-US" b="1"/>
              <a:t>Assisted Service: </a:t>
            </a:r>
            <a:r>
              <a:rPr lang="en-US"/>
              <a:t>This form of service is the combination of table service and self-service. In this type of service the guest is assisted by the waiter for service of food and beverage in certain occasions and also helped by the guest himself for the service of food and beverage. </a:t>
            </a:r>
          </a:p>
          <a:p>
            <a:pPr marL="0" indent="0">
              <a:buNone/>
            </a:pPr>
            <a:endParaRPr lang="en-US"/>
          </a:p>
          <a:p>
            <a:pPr marL="0" indent="0">
              <a:buNone/>
            </a:pPr>
            <a:r>
              <a:rPr lang="en-US" b="1"/>
              <a:t>Self Service: </a:t>
            </a:r>
            <a:r>
              <a:rPr lang="en-US"/>
              <a:t>It is a service method where in food and beverages are usually displayed and the guest serves himself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312545"/>
            <a:ext cx="8596630" cy="4728845"/>
          </a:xfrm>
        </p:spPr>
        <p:txBody>
          <a:bodyPr/>
          <a:lstStyle/>
          <a:p>
            <a:pPr marL="0" indent="0">
              <a:buNone/>
            </a:pPr>
            <a:r>
              <a:rPr lang="en-US" b="1"/>
              <a:t>Single Point Service: </a:t>
            </a:r>
            <a:r>
              <a:rPr lang="en-US"/>
              <a:t>This method of service signifies that the point of order and service of food and beverage is done from one single point only, and it is the guests choice to take the food away from the premises. E.g. take ways, fast foods etc. </a:t>
            </a:r>
          </a:p>
          <a:p>
            <a:pPr marL="0" indent="0">
              <a:buNone/>
            </a:pPr>
            <a:endParaRPr lang="en-US"/>
          </a:p>
          <a:p>
            <a:pPr marL="0" indent="0">
              <a:buNone/>
            </a:pPr>
            <a:r>
              <a:rPr lang="en-US" b="1"/>
              <a:t>Specialized Service:</a:t>
            </a:r>
            <a:r>
              <a:rPr lang="en-US"/>
              <a:t> In this method of service it is the provision of food and beverages to the guest in area which are not primarily designed for the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550670"/>
          </a:xfrm>
        </p:spPr>
        <p:txBody>
          <a:bodyPr>
            <a:normAutofit fontScale="90000"/>
          </a:bodyPr>
          <a:lstStyle/>
          <a:p>
            <a:r>
              <a:rPr lang="en-US"/>
              <a:t>6.5 IF THESE FIVE CATEGORIES HAVE THE FURTHER CLASSIFIED IT CAN BE DONE AS FOLLOWING : </a:t>
            </a:r>
          </a:p>
        </p:txBody>
      </p:sp>
      <p:sp>
        <p:nvSpPr>
          <p:cNvPr id="3" name="Content Placeholder 2"/>
          <p:cNvSpPr>
            <a:spLocks noGrp="1"/>
          </p:cNvSpPr>
          <p:nvPr>
            <p:ph idx="1"/>
          </p:nvPr>
        </p:nvSpPr>
        <p:spPr/>
        <p:txBody>
          <a:bodyPr/>
          <a:lstStyle/>
          <a:p>
            <a:endParaRPr lang="en-US"/>
          </a:p>
          <a:p>
            <a:pPr marL="0" indent="0">
              <a:buNone/>
            </a:pPr>
            <a:r>
              <a:rPr lang="en-US" b="1"/>
              <a:t>American Service:</a:t>
            </a:r>
            <a:r>
              <a:rPr lang="en-US"/>
              <a:t> The other name by which this form of service is known that the food is served in the guest plate from the kitchen itself as it reduces the time taken for service and provide a faster service. This form of service developed for the requirement of faster service to the guest.</a:t>
            </a:r>
          </a:p>
          <a:p>
            <a:pPr marL="0" indent="0">
              <a:buNone/>
            </a:pPr>
            <a:endParaRPr lang="en-US"/>
          </a:p>
          <a:p>
            <a:pPr marL="0" indent="0">
              <a:buNone/>
            </a:pPr>
            <a:r>
              <a:rPr lang="en-US" b="1"/>
              <a:t>Russian Service:</a:t>
            </a:r>
            <a:r>
              <a:rPr lang="en-US"/>
              <a:t> This form of service was much more prevalent in the 16th and 17th century. It is always misunderstood or was confused by indicating it as guerdoin or butler service. Originally Russian service was where in Table laid with food for customers to help themselves was carried down.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019810"/>
            <a:ext cx="8596630" cy="5021580"/>
          </a:xfrm>
        </p:spPr>
        <p:txBody>
          <a:bodyPr/>
          <a:lstStyle/>
          <a:p>
            <a:pPr marL="0" indent="0">
              <a:buNone/>
            </a:pPr>
            <a:r>
              <a:rPr lang="en-US" b="1"/>
              <a:t>French Service or Butler Service:</a:t>
            </a:r>
            <a:r>
              <a:rPr lang="en-US"/>
              <a:t> In this form of service the presentation of food individually to customers by service staff for customers to serve themselves. In this form of service, the case of silverware items was more significant. </a:t>
            </a:r>
          </a:p>
          <a:p>
            <a:pPr marL="0" indent="0">
              <a:buNone/>
            </a:pPr>
            <a:endParaRPr lang="en-US"/>
          </a:p>
          <a:p>
            <a:pPr marL="0" indent="0">
              <a:buNone/>
            </a:pPr>
            <a:r>
              <a:rPr lang="en-US" b="1"/>
              <a:t>English Service or Silver Service:</a:t>
            </a:r>
            <a:r>
              <a:rPr lang="en-US"/>
              <a:t> This form of service is also known as ‘Host Service’ . In this form of service host plays an important role, as it is the host whose approval is required for the service of food. The food is presented and served to the customer by service staff from food platters or dish.</a:t>
            </a:r>
          </a:p>
          <a:p>
            <a:pPr marL="0" indent="0">
              <a:buNone/>
            </a:pPr>
            <a:endParaRPr lang="en-US"/>
          </a:p>
          <a:p>
            <a:pPr marL="0" indent="0">
              <a:buNone/>
            </a:pPr>
            <a:r>
              <a:rPr lang="en-US" b="1"/>
              <a:t>Guerdoin Service:</a:t>
            </a:r>
            <a:r>
              <a:rPr lang="en-US"/>
              <a:t> Food is served on the customers plate from the side table or trolley which may also include carving, cooking, flambéing, preparation of salads and dressings and final touch to the food. The food is partly cooked from the main kitchen and the final preparation is done in front of the guest and served to the guest.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79170"/>
            <a:ext cx="8596630" cy="5062220"/>
          </a:xfrm>
        </p:spPr>
        <p:txBody>
          <a:bodyPr/>
          <a:lstStyle/>
          <a:p>
            <a:pPr marL="0" indent="0">
              <a:buNone/>
            </a:pPr>
            <a:r>
              <a:rPr lang="en-US" b="1"/>
              <a:t>Cafeteria Service:</a:t>
            </a:r>
            <a:r>
              <a:rPr lang="en-US"/>
              <a:t> This service usually exists in Industrial canteen, colleges, Hospitals and hotel cafeteria. The menu is fixed and displayed on large board the guest may have to buy coupon in advance. Present them at the counter. Sometimes the food is displayed behind the counter and the guest may indicate their choice in the counter attendance. </a:t>
            </a:r>
          </a:p>
          <a:p>
            <a:pPr marL="0" indent="0">
              <a:buNone/>
            </a:pPr>
            <a:endParaRPr lang="en-US"/>
          </a:p>
          <a:p>
            <a:pPr marL="0" indent="0">
              <a:buNone/>
            </a:pPr>
            <a:r>
              <a:rPr lang="en-US" b="1"/>
              <a:t>Counter Service:</a:t>
            </a:r>
            <a:r>
              <a:rPr lang="en-US"/>
              <a:t> Tall stools are provided at the counter itself, so that the guest may eat food at the counter itself. In better organization the covers are laid on the counter itself. Food is displayed either behind the counter for the guest to choose from.</a:t>
            </a:r>
          </a:p>
          <a:p>
            <a:pPr marL="0" indent="0">
              <a:buNone/>
            </a:pPr>
            <a:endParaRPr lang="en-US"/>
          </a:p>
          <a:p>
            <a:pPr marL="0" indent="0">
              <a:buNone/>
            </a:pPr>
            <a:r>
              <a:rPr lang="en-US" b="1"/>
              <a:t>Silver Service: </a:t>
            </a:r>
            <a:r>
              <a:rPr lang="en-US"/>
              <a:t>This form of service requires the food to be served to guest plate from silver plates, the portioning of the dishes are done in the kitchen itself. All food is presented in silver dishes with elaborate dressings.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95985"/>
            <a:ext cx="8596630" cy="5145405"/>
          </a:xfrm>
        </p:spPr>
        <p:txBody>
          <a:bodyPr>
            <a:normAutofit fontScale="90000" lnSpcReduction="20000"/>
          </a:bodyPr>
          <a:lstStyle/>
          <a:p>
            <a:pPr marL="0" indent="0">
              <a:buNone/>
            </a:pPr>
            <a:r>
              <a:rPr lang="en-US" b="1"/>
              <a:t>Grill Room Service:</a:t>
            </a:r>
            <a:r>
              <a:rPr lang="en-US"/>
              <a:t> In this form of service various cuts of meat are grilled, in front of the quest. The meat carcass is displayed behind the glass partition. So that the guest can select his/her cut of meat. The food comes preplated.</a:t>
            </a:r>
          </a:p>
          <a:p>
            <a:pPr marL="0" indent="0">
              <a:buNone/>
            </a:pPr>
            <a:endParaRPr lang="en-US"/>
          </a:p>
          <a:p>
            <a:pPr marL="0" indent="0">
              <a:buNone/>
            </a:pPr>
            <a:r>
              <a:rPr lang="en-US" b="1"/>
              <a:t>Buffet Service:</a:t>
            </a:r>
            <a:r>
              <a:rPr lang="en-US"/>
              <a:t> A self-service by which food is displayed on the table. The guest takes his plate from the stakes of plates kept at alone of each table and either requires waiter behind the buffet tables or helps him. For sit down buffet, Tables are laid with crockery and cutlery as in restaurant.</a:t>
            </a:r>
          </a:p>
          <a:p>
            <a:pPr marL="0" indent="0">
              <a:buNone/>
            </a:pPr>
            <a:endParaRPr lang="en-US" b="1"/>
          </a:p>
          <a:p>
            <a:pPr marL="0" indent="0">
              <a:buNone/>
            </a:pPr>
            <a:r>
              <a:rPr lang="en-US" b="1"/>
              <a:t>Banquet Service:</a:t>
            </a:r>
            <a:r>
              <a:rPr lang="en-US"/>
              <a:t> This service mainly refers to functions. Cocktail parties, state lunch or dinner dishes, operations on certain occasions, a buffet or special request from the customer are entertained. </a:t>
            </a:r>
          </a:p>
          <a:p>
            <a:pPr marL="0" indent="0">
              <a:buNone/>
            </a:pPr>
            <a:endParaRPr lang="en-US"/>
          </a:p>
          <a:p>
            <a:pPr marL="0" indent="0">
              <a:buNone/>
            </a:pPr>
            <a:r>
              <a:rPr lang="en-US" b="1"/>
              <a:t>Lounge Service: </a:t>
            </a:r>
            <a:r>
              <a:rPr lang="en-US"/>
              <a:t>The service takes place in the residential hotel and refers to the service of coffee, tea, sandwiches where residents can have generally for 24 hours service each day. </a:t>
            </a:r>
          </a:p>
          <a:p>
            <a:pPr marL="0" indent="0">
              <a:buNone/>
            </a:pPr>
            <a:endParaRPr lang="en-US"/>
          </a:p>
          <a:p>
            <a:pPr marL="0" indent="0">
              <a:buNone/>
            </a:pPr>
            <a:r>
              <a:rPr lang="en-US" b="1"/>
              <a:t>Indian Service:</a:t>
            </a:r>
            <a:r>
              <a:rPr lang="en-US"/>
              <a:t> The basic principle of Indian service is that the dishes are dished out from the front of the guest and either on a leaf or thaali; as the case may be, the water tumbler is generally placed on left hand side of guest.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6.6 PREPARATION FOR SERVICE </a:t>
            </a:r>
          </a:p>
        </p:txBody>
      </p:sp>
      <p:sp>
        <p:nvSpPr>
          <p:cNvPr id="3" name="Content Placeholder 2"/>
          <p:cNvSpPr>
            <a:spLocks noGrp="1"/>
          </p:cNvSpPr>
          <p:nvPr>
            <p:ph idx="1"/>
          </p:nvPr>
        </p:nvSpPr>
        <p:spPr/>
        <p:txBody>
          <a:bodyPr/>
          <a:lstStyle/>
          <a:p>
            <a:pPr marL="0" indent="0">
              <a:buNone/>
            </a:pPr>
            <a:r>
              <a:rPr lang="en-US"/>
              <a:t>The duties to the carried out before the service commerce are many and varied according to the particular food and beverage service area concerned. The term misen-place is the traditional term used for all the duties that have to the carried out in order to have the room ready for service.</a:t>
            </a:r>
          </a:p>
          <a:p>
            <a:pPr marL="0" indent="0">
              <a:buNone/>
            </a:pPr>
            <a:endParaRPr lang="en-US"/>
          </a:p>
          <a:p>
            <a:pPr marL="0" indent="0">
              <a:buNone/>
            </a:pPr>
            <a:r>
              <a:rPr lang="en-US"/>
              <a:t>The pre preparation for service can be mainly divided into</a:t>
            </a:r>
          </a:p>
          <a:p>
            <a:pPr marL="0" indent="0">
              <a:buNone/>
            </a:pPr>
            <a:r>
              <a:rPr lang="en-US"/>
              <a:t>1. </a:t>
            </a:r>
            <a:r>
              <a:rPr lang="en-US" b="1"/>
              <a:t>Mise – En – Scene : </a:t>
            </a:r>
            <a:r>
              <a:rPr lang="en-US"/>
              <a:t>Mise-en-scene refers to preparing the environment of the area in order to make it pleasant, comfortable, safe, and hygienic for the waiter restaurant is the service area. Before each service session, the restaurant should be made presentable enough to accept guests. The supervisor or team of waiter should ensure the following mise-en-scene:</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50595"/>
            <a:ext cx="8596630" cy="5090795"/>
          </a:xfrm>
        </p:spPr>
        <p:txBody>
          <a:bodyPr/>
          <a:lstStyle/>
          <a:p>
            <a:pPr marL="285750" indent="-285750"/>
            <a:r>
              <a:rPr lang="en-US"/>
              <a:t>Carpets are well brushed </a:t>
            </a:r>
          </a:p>
          <a:p>
            <a:pPr marL="285750" indent="-285750"/>
            <a:r>
              <a:rPr lang="en-US"/>
              <a:t>All tables and chairs are serviceable </a:t>
            </a:r>
          </a:p>
          <a:p>
            <a:pPr marL="285750" indent="-285750"/>
            <a:r>
              <a:rPr lang="en-US"/>
              <a:t>Table lights or wall lights have functioning bulbs </a:t>
            </a:r>
          </a:p>
          <a:p>
            <a:pPr marL="285750" indent="-285750"/>
            <a:r>
              <a:rPr lang="en-US"/>
              <a:t>Menu cards are presentable and attractive </a:t>
            </a:r>
          </a:p>
          <a:p>
            <a:pPr marL="285750" indent="-285750"/>
            <a:r>
              <a:rPr lang="en-US"/>
              <a:t>Tent cards or other sales material are presentable </a:t>
            </a:r>
          </a:p>
          <a:p>
            <a:pPr marL="285750" indent="-285750"/>
            <a:r>
              <a:rPr lang="en-US"/>
              <a:t>Doors and windows are thrown open for sometime to air the restaurant. This should be followed by closing the windows and doors and setting the air-conditioning or heating to a comfortable temperature. </a:t>
            </a:r>
          </a:p>
          <a:p>
            <a:pPr marL="285750" indent="-285750"/>
            <a:r>
              <a:rPr lang="en-US"/>
              <a:t>Exchange dirty lines for fresh linen. </a:t>
            </a:r>
          </a:p>
          <a:p>
            <a:pPr marL="285750" indent="-285750"/>
            <a:r>
              <a:rPr lang="en-US"/>
              <a:t>Table cloths and mats are laid on the tables </a:t>
            </a:r>
          </a:p>
          <a:p>
            <a:pPr marL="285750" indent="-285750"/>
            <a:r>
              <a:rPr lang="en-US"/>
              <a:t>Wilted flowers are discarded and fresh flowers requisitioned.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65" y="331470"/>
            <a:ext cx="8596630" cy="930910"/>
          </a:xfrm>
        </p:spPr>
        <p:txBody>
          <a:bodyPr/>
          <a:lstStyle/>
          <a:p>
            <a:r>
              <a:rPr lang="en-US"/>
              <a:t>6.1 TYPES OF CATERING SECTORS</a:t>
            </a:r>
          </a:p>
        </p:txBody>
      </p:sp>
      <p:sp>
        <p:nvSpPr>
          <p:cNvPr id="3" name="Content Placeholder 2"/>
          <p:cNvSpPr>
            <a:spLocks noGrp="1"/>
          </p:cNvSpPr>
          <p:nvPr>
            <p:ph idx="1"/>
          </p:nvPr>
        </p:nvSpPr>
        <p:spPr>
          <a:xfrm>
            <a:off x="677545" y="1591945"/>
            <a:ext cx="8596630" cy="4894580"/>
          </a:xfrm>
        </p:spPr>
        <p:txBody>
          <a:bodyPr>
            <a:normAutofit lnSpcReduction="10000"/>
          </a:bodyPr>
          <a:lstStyle/>
          <a:p>
            <a:pPr marL="0" indent="0">
              <a:buNone/>
            </a:pPr>
            <a:r>
              <a:rPr lang="en-US" b="1"/>
              <a:t>Hotels: </a:t>
            </a:r>
            <a:r>
              <a:rPr lang="en-US"/>
              <a:t>This sector provides food and beverage along with the accommodation. These developed from Inns supported by the development in Transportation and increase in business and leisure related tourism. </a:t>
            </a:r>
          </a:p>
          <a:p>
            <a:pPr marL="0" indent="0">
              <a:buNone/>
            </a:pPr>
            <a:endParaRPr lang="en-US" b="1"/>
          </a:p>
          <a:p>
            <a:pPr marL="0" indent="0">
              <a:buNone/>
            </a:pPr>
            <a:r>
              <a:rPr lang="en-US" b="1"/>
              <a:t>Restaurants:</a:t>
            </a:r>
            <a:r>
              <a:rPr lang="en-US"/>
              <a:t> These catering sectors came out from hotels. The chefs and managers of hotels started up small place where provision of food and beverage was generally at high price due to the environment and mode of service. </a:t>
            </a:r>
          </a:p>
          <a:p>
            <a:pPr marL="0" indent="0">
              <a:buNone/>
            </a:pPr>
            <a:endParaRPr lang="en-US" b="1"/>
          </a:p>
          <a:p>
            <a:pPr marL="0" indent="0">
              <a:buNone/>
            </a:pPr>
            <a:r>
              <a:rPr lang="en-US" b="1"/>
              <a:t>Popular Catering:</a:t>
            </a:r>
            <a:r>
              <a:rPr lang="en-US"/>
              <a:t> This catering outlet provided food and beverage at generally low or medium price with limited level of service.</a:t>
            </a:r>
          </a:p>
          <a:p>
            <a:pPr marL="0" indent="0">
              <a:buNone/>
            </a:pPr>
            <a:endParaRPr lang="en-US" b="1"/>
          </a:p>
          <a:p>
            <a:pPr marL="0" indent="0">
              <a:buNone/>
            </a:pPr>
            <a:r>
              <a:rPr lang="en-US" b="1"/>
              <a:t>Fast Food: </a:t>
            </a:r>
            <a:r>
              <a:rPr lang="en-US"/>
              <a:t>Provision of food and beverages in a highly specialized environment, which was characterized by high investment, high labour cost and vast customer. These grew out from the combination of popular catering and take aways, which was highly influenced by American companies. </a:t>
            </a:r>
          </a:p>
          <a:p>
            <a:pPr marL="0" indent="0">
              <a:buNone/>
            </a:pPr>
            <a:endParaRPr lang="en-US" b="1"/>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08685"/>
            <a:ext cx="8596630" cy="5132705"/>
          </a:xfrm>
        </p:spPr>
        <p:txBody>
          <a:bodyPr/>
          <a:lstStyle/>
          <a:p>
            <a:pPr marL="0" indent="0">
              <a:buNone/>
            </a:pPr>
            <a:r>
              <a:rPr lang="en-US" b="1"/>
              <a:t>2. Mise-En-Place:</a:t>
            </a:r>
            <a:r>
              <a:rPr lang="en-US"/>
              <a:t> Mise-en-place means “putting in place” and is the term attributed to pre-preparation of a work place for ultimate smooth service. To ensure that restaurant is ready for service. A station comprises of a given number of tables, which are attended by a given team of waiters. Thus a restaurant may have several stations, each with a team of waiters. In large restaurants a captain or chef-de-rang may head each station.</a:t>
            </a:r>
          </a:p>
          <a:p>
            <a:pPr marL="0" indent="0">
              <a:buNone/>
            </a:pPr>
            <a:endParaRPr lang="en-US"/>
          </a:p>
          <a:p>
            <a:pPr marL="0" indent="0">
              <a:buNone/>
            </a:pPr>
            <a:r>
              <a:rPr lang="en-US" b="1"/>
              <a:t>3. Side Board:</a:t>
            </a:r>
            <a:r>
              <a:rPr lang="en-US"/>
              <a:t> A side board (or dummy waiter) is a piece of furniture with shelves and cupboards. Spacious enough to hold all linen, cutlery, crockery etc. for service to a particular number of covers. The smooth functioning of service in the given covers will depend on how thoroughly the sideboard has been prepared. </a:t>
            </a:r>
          </a:p>
          <a:p>
            <a:pPr marL="0" indent="0">
              <a:buNone/>
            </a:pPr>
            <a:endParaRPr lang="en-US"/>
          </a:p>
          <a:p>
            <a:pPr marL="0" indent="0">
              <a:buNone/>
            </a:pPr>
            <a:r>
              <a:rPr lang="en-US"/>
              <a:t>Before a restaurant opens for service the sideboard must be equipped with the following items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187450"/>
            <a:ext cx="8596630" cy="4853940"/>
          </a:xfrm>
        </p:spPr>
        <p:txBody>
          <a:bodyPr/>
          <a:lstStyle/>
          <a:p>
            <a:pPr marL="285750" indent="-285750"/>
            <a:r>
              <a:rPr lang="en-US"/>
              <a:t>Cold water in jugs with under plates and napkin to cover </a:t>
            </a:r>
          </a:p>
          <a:p>
            <a:pPr marL="285750" indent="-285750"/>
            <a:r>
              <a:rPr lang="en-US"/>
              <a:t>All-important proprietary sauces as Worcestershire sauce, Tobascco sauce, tomato ketchup etc. </a:t>
            </a:r>
          </a:p>
          <a:p>
            <a:pPr marL="285750" indent="-285750"/>
            <a:r>
              <a:rPr lang="en-US"/>
              <a:t>Toothpicks in toothpick holders </a:t>
            </a:r>
          </a:p>
          <a:p>
            <a:pPr marL="285750" indent="-285750"/>
            <a:r>
              <a:rPr lang="en-US"/>
              <a:t>Sugar bowls with teaspoons for each </a:t>
            </a:r>
          </a:p>
          <a:p>
            <a:pPr marL="285750" indent="-285750"/>
            <a:r>
              <a:rPr lang="en-US"/>
              <a:t>Straw holders l Pickles and chutneys </a:t>
            </a:r>
          </a:p>
          <a:p>
            <a:pPr marL="285750" indent="-285750"/>
            <a:r>
              <a:rPr lang="en-US"/>
              <a:t>Bread Baskets or Boats </a:t>
            </a:r>
          </a:p>
          <a:p>
            <a:pPr marL="285750" indent="-285750"/>
            <a:r>
              <a:rPr lang="en-US"/>
              <a:t>Ashtray’s cleaned and polished </a:t>
            </a:r>
          </a:p>
          <a:p>
            <a:pPr marL="285750" indent="-285750"/>
            <a:r>
              <a:rPr lang="en-US"/>
              <a:t>Service spoons and forks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243330"/>
            <a:ext cx="8596630" cy="4798060"/>
          </a:xfrm>
        </p:spPr>
        <p:txBody>
          <a:bodyPr>
            <a:normAutofit/>
          </a:bodyPr>
          <a:lstStyle/>
          <a:p>
            <a:r>
              <a:rPr lang="en-US"/>
              <a:t>Adequate number of cutlery used on the table normally 2 ½ times the no required for one sitting in the station</a:t>
            </a:r>
          </a:p>
          <a:p>
            <a:r>
              <a:rPr lang="en-US"/>
              <a:t>Salvers </a:t>
            </a:r>
          </a:p>
          <a:p>
            <a:r>
              <a:rPr lang="en-US"/>
              <a:t>Under plates </a:t>
            </a:r>
          </a:p>
          <a:p>
            <a:r>
              <a:rPr lang="en-US"/>
              <a:t>Half plates, quarter palate and large plates and sauces </a:t>
            </a:r>
          </a:p>
          <a:p>
            <a:r>
              <a:rPr lang="en-US"/>
              <a:t>A crumbing plate </a:t>
            </a:r>
          </a:p>
          <a:p>
            <a:r>
              <a:rPr lang="en-US"/>
              <a:t>Trays covered with napkin for service </a:t>
            </a:r>
          </a:p>
          <a:p>
            <a:r>
              <a:rPr lang="en-US"/>
              <a:t>Spare lines for restaurant </a:t>
            </a:r>
          </a:p>
          <a:p>
            <a:r>
              <a:rPr lang="en-US"/>
              <a:t>Paper napkins and doily papers </a:t>
            </a:r>
          </a:p>
          <a:p>
            <a:r>
              <a:rPr lang="en-US"/>
              <a:t>Butter dishes, finger bowls, water goblets </a:t>
            </a:r>
          </a:p>
          <a:p>
            <a:r>
              <a:rPr lang="en-US"/>
              <a:t>Cloth napkins are folded and kept ready for service </a:t>
            </a:r>
          </a:p>
          <a:p>
            <a:r>
              <a:rPr lang="en-US"/>
              <a:t>Cruet sets cleaned and filled with salt and pepper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6.7 CLASSES OF MENU</a:t>
            </a:r>
            <a:endParaRPr lang="en-US"/>
          </a:p>
        </p:txBody>
      </p:sp>
      <p:sp>
        <p:nvSpPr>
          <p:cNvPr id="3" name="Content Placeholder 2"/>
          <p:cNvSpPr>
            <a:spLocks noGrp="1"/>
          </p:cNvSpPr>
          <p:nvPr>
            <p:ph idx="1"/>
          </p:nvPr>
        </p:nvSpPr>
        <p:spPr>
          <a:xfrm>
            <a:off x="677545" y="1661160"/>
            <a:ext cx="8596630" cy="4380230"/>
          </a:xfrm>
        </p:spPr>
        <p:txBody>
          <a:bodyPr>
            <a:normAutofit fontScale="90000" lnSpcReduction="10000"/>
          </a:bodyPr>
          <a:lstStyle/>
          <a:p>
            <a:pPr marL="0" indent="0">
              <a:buNone/>
            </a:pPr>
            <a:r>
              <a:rPr lang="en-US"/>
              <a:t>The classes of menu are basically two </a:t>
            </a:r>
          </a:p>
          <a:p>
            <a:pPr marL="285750" indent="-285750"/>
            <a:r>
              <a:rPr lang="en-US" b="1"/>
              <a:t>A la carte menu </a:t>
            </a:r>
          </a:p>
          <a:p>
            <a:pPr marL="285750" indent="-285750"/>
            <a:r>
              <a:rPr lang="en-US" b="1"/>
              <a:t>Table d’ hÔte menu </a:t>
            </a:r>
          </a:p>
          <a:p>
            <a:pPr marL="285750" indent="-285750"/>
            <a:r>
              <a:rPr lang="en-US"/>
              <a:t>Along with these two classes of menu even ‘Carte de jour’ menu can also be included. This is a menu which indicates as “today’s special”, which is usually inserted into table d’ hote or a la carte menu. </a:t>
            </a:r>
          </a:p>
          <a:p>
            <a:pPr marL="0" indent="0">
              <a:buNone/>
            </a:pPr>
            <a:r>
              <a:rPr lang="en-US" b="1" u="sng"/>
              <a:t>A la Carte menu :</a:t>
            </a:r>
            <a:r>
              <a:rPr lang="en-US"/>
              <a:t> </a:t>
            </a:r>
          </a:p>
          <a:p>
            <a:pPr marL="0" indent="0">
              <a:buNone/>
            </a:pPr>
            <a:r>
              <a:rPr lang="en-US"/>
              <a:t>The term a la carte may be translated as from the card. The following points may define this type of menu. </a:t>
            </a:r>
          </a:p>
          <a:p>
            <a:pPr marL="285750" indent="-285750"/>
            <a:r>
              <a:rPr lang="en-US"/>
              <a:t>This gives a full list of all the dishes that may be prepared by the establishment </a:t>
            </a:r>
          </a:p>
          <a:p>
            <a:pPr marL="285750" indent="-285750"/>
            <a:r>
              <a:rPr lang="en-US"/>
              <a:t>Each dish is priced separately </a:t>
            </a:r>
          </a:p>
          <a:p>
            <a:pPr marL="285750" indent="-285750"/>
            <a:r>
              <a:rPr lang="en-US"/>
              <a:t>A certain waiting time has to be allowed for many of the dishes. </a:t>
            </a:r>
          </a:p>
          <a:p>
            <a:pPr marL="285750" indent="-285750"/>
            <a:r>
              <a:rPr lang="en-US"/>
              <a:t>Some dishes are cooked to order </a:t>
            </a:r>
          </a:p>
          <a:p>
            <a:pPr marL="0" indent="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216025"/>
            <a:ext cx="8596630" cy="4825365"/>
          </a:xfrm>
        </p:spPr>
        <p:txBody>
          <a:bodyPr/>
          <a:lstStyle/>
          <a:p>
            <a:pPr marL="0" indent="0">
              <a:buNone/>
            </a:pPr>
            <a:r>
              <a:rPr lang="en-US" b="1" u="sng">
                <a:sym typeface="+mn-ea"/>
              </a:rPr>
              <a:t>Table d’ hote menu :</a:t>
            </a:r>
            <a:r>
              <a:rPr lang="en-US">
                <a:sym typeface="+mn-ea"/>
              </a:rPr>
              <a:t> </a:t>
            </a:r>
          </a:p>
          <a:p>
            <a:pPr marL="0" indent="0">
              <a:buNone/>
            </a:pPr>
            <a:r>
              <a:rPr lang="en-US">
                <a:sym typeface="+mn-ea"/>
              </a:rPr>
              <a:t>The following point covers the definition of table d’ hote menu. </a:t>
            </a:r>
          </a:p>
          <a:p>
            <a:pPr marL="285750" indent="-285750"/>
            <a:r>
              <a:rPr lang="en-US">
                <a:sym typeface="+mn-ea"/>
              </a:rPr>
              <a:t>The menu has fixed number of courses </a:t>
            </a:r>
          </a:p>
          <a:p>
            <a:pPr marL="285750" indent="-285750"/>
            <a:r>
              <a:rPr lang="en-US">
                <a:sym typeface="+mn-ea"/>
              </a:rPr>
              <a:t>There is a limited choice within each course </a:t>
            </a:r>
          </a:p>
          <a:p>
            <a:pPr marL="285750" indent="-285750"/>
            <a:r>
              <a:rPr lang="en-US">
                <a:sym typeface="+mn-ea"/>
              </a:rPr>
              <a:t>The selling price of the menu is fixed </a:t>
            </a:r>
          </a:p>
          <a:p>
            <a:pPr marL="285750" indent="-285750"/>
            <a:r>
              <a:rPr lang="en-US">
                <a:sym typeface="+mn-ea"/>
              </a:rPr>
              <a:t>The dishes provided will all be ready at a set time </a:t>
            </a:r>
          </a:p>
          <a:p>
            <a:pPr marL="285750" indent="-285750"/>
            <a:r>
              <a:rPr lang="en-US">
                <a:sym typeface="+mn-ea"/>
              </a:rPr>
              <a:t>The set price is charged whether or not full menu is consumed</a:t>
            </a:r>
            <a:endParaRPr lang="en-US"/>
          </a:p>
          <a:p>
            <a:pPr marL="0" indent="0">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6.8 FOOD STORING &amp; ISSUING CONTROL </a:t>
            </a:r>
          </a:p>
        </p:txBody>
      </p:sp>
      <p:sp>
        <p:nvSpPr>
          <p:cNvPr id="3" name="Content Placeholder 2"/>
          <p:cNvSpPr>
            <a:spLocks noGrp="1"/>
          </p:cNvSpPr>
          <p:nvPr>
            <p:ph idx="1"/>
          </p:nvPr>
        </p:nvSpPr>
        <p:spPr>
          <a:xfrm>
            <a:off x="677545" y="1931035"/>
            <a:ext cx="8596630" cy="4110355"/>
          </a:xfrm>
        </p:spPr>
        <p:txBody>
          <a:bodyPr/>
          <a:lstStyle/>
          <a:p>
            <a:pPr marL="0" indent="0">
              <a:buNone/>
            </a:pPr>
            <a:r>
              <a:rPr lang="en-US"/>
              <a:t>STORING CONTROL: ESTABLISHING STANDARDS AND STANDARD PROCEDURES FOR STORING </a:t>
            </a:r>
          </a:p>
          <a:p>
            <a:pPr marL="0" indent="0">
              <a:buNone/>
            </a:pPr>
            <a:r>
              <a:rPr lang="en-US"/>
              <a:t>In general, the standard established for storing food should address five principal concerns: </a:t>
            </a:r>
          </a:p>
          <a:p>
            <a:pPr marL="0" indent="0">
              <a:buNone/>
            </a:pPr>
            <a:r>
              <a:rPr lang="en-US"/>
              <a:t>1. Condition of facilities and equipment </a:t>
            </a:r>
          </a:p>
          <a:p>
            <a:pPr marL="0" indent="0">
              <a:buNone/>
            </a:pPr>
            <a:r>
              <a:rPr lang="en-US"/>
              <a:t>2. Arrangement of Food </a:t>
            </a:r>
          </a:p>
          <a:p>
            <a:pPr marL="0" indent="0">
              <a:buNone/>
            </a:pPr>
            <a:r>
              <a:rPr lang="en-US"/>
              <a:t>3. Security of Storage areas </a:t>
            </a:r>
          </a:p>
          <a:p>
            <a:pPr marL="0" indent="0">
              <a:buNone/>
            </a:pPr>
            <a:r>
              <a:rPr lang="en-US"/>
              <a:t>4. Location of Storage Facilities </a:t>
            </a:r>
          </a:p>
          <a:p>
            <a:pPr marL="0" indent="0">
              <a:buNone/>
            </a:pPr>
            <a:r>
              <a:rPr lang="en-US"/>
              <a:t>5. Dating and pricing of stored food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Food Storing &amp; Issuing Control</a:t>
            </a:r>
          </a:p>
        </p:txBody>
      </p:sp>
      <p:sp>
        <p:nvSpPr>
          <p:cNvPr id="3" name="Content Placeholder 2"/>
          <p:cNvSpPr>
            <a:spLocks noGrp="1"/>
          </p:cNvSpPr>
          <p:nvPr>
            <p:ph idx="1"/>
          </p:nvPr>
        </p:nvSpPr>
        <p:spPr/>
        <p:txBody>
          <a:bodyPr/>
          <a:lstStyle/>
          <a:p>
            <a:pPr marL="0" indent="0">
              <a:buNone/>
            </a:pPr>
            <a:r>
              <a:rPr lang="en-US"/>
              <a:t>ISSUING CONTROL: ESTABLISHING STANDARDS AND STANDARD PROCEDURES FOR ISSUING</a:t>
            </a:r>
          </a:p>
          <a:p>
            <a:pPr marL="0" indent="0">
              <a:buNone/>
            </a:pPr>
            <a:endParaRPr lang="en-US"/>
          </a:p>
          <a:p>
            <a:pPr marL="0" indent="0">
              <a:buNone/>
            </a:pPr>
            <a:r>
              <a:rPr lang="en-US"/>
              <a:t>There are two elements in the issuing process:</a:t>
            </a:r>
          </a:p>
          <a:p>
            <a:pPr marL="0" indent="0">
              <a:buNone/>
            </a:pPr>
            <a:r>
              <a:rPr lang="en-US"/>
              <a:t>(1) The physical movement of foods from storage facilities to food preparation areas Physical Movement of Food from storage facilities is the movement of food from the storage facilities to the preparation area. Practices for doing this varies from one establishment to other establishment due to the management policies and procedures and priority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6.9 Issuing Control: Establishing Standard and Standard Procedure for Issuing</a:t>
            </a:r>
          </a:p>
        </p:txBody>
      </p:sp>
      <p:sp>
        <p:nvSpPr>
          <p:cNvPr id="3" name="Content Placeholder 2"/>
          <p:cNvSpPr>
            <a:spLocks noGrp="1"/>
          </p:cNvSpPr>
          <p:nvPr>
            <p:ph idx="1"/>
          </p:nvPr>
        </p:nvSpPr>
        <p:spPr/>
        <p:txBody>
          <a:bodyPr>
            <a:normAutofit fontScale="90000" lnSpcReduction="10000"/>
          </a:bodyPr>
          <a:lstStyle/>
          <a:p>
            <a:pPr marL="0" indent="0">
              <a:buNone/>
            </a:pPr>
            <a:r>
              <a:rPr lang="en-US"/>
              <a:t>The record keeping associated with determining the cost of the food issued. </a:t>
            </a:r>
          </a:p>
          <a:p>
            <a:pPr marL="0" indent="0">
              <a:buNone/>
            </a:pPr>
            <a:r>
              <a:rPr lang="en-US" b="1"/>
              <a:t>DIRECT </a:t>
            </a:r>
          </a:p>
          <a:p>
            <a:pPr marL="0" indent="0">
              <a:buNone/>
            </a:pPr>
            <a:r>
              <a:rPr lang="en-US"/>
              <a:t>Direct are charge to food cost as they are received directly on assumption that these perishable item have been purchased for immediate use. Figures in “FOOD DIRECT” column in Receiving Clerk’s Daily Report will be calculated directly into the particular day food cost.</a:t>
            </a:r>
          </a:p>
          <a:p>
            <a:pPr marL="0" indent="0">
              <a:buNone/>
            </a:pPr>
            <a:endParaRPr lang="en-US"/>
          </a:p>
          <a:p>
            <a:pPr marL="0" indent="0">
              <a:buNone/>
            </a:pPr>
            <a:r>
              <a:rPr lang="en-US" b="1"/>
              <a:t>STORES </a:t>
            </a:r>
          </a:p>
          <a:p>
            <a:pPr marL="0" indent="0">
              <a:buNone/>
            </a:pPr>
            <a:r>
              <a:rPr lang="en-US"/>
              <a:t>The food category known as stores was previously described as consisting of staples. When purchased, these foods are considered part of inventory until issued for use and are not included in cost figures until they are issued. Therefore, it follows that records of issues must be kept in order to determine the cost of stores. For control purposes, a system must be established to ensure that no stores are issued unless kitchen personnel submit lists of the items and quantities needed.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17220"/>
            <a:ext cx="8596630" cy="5424170"/>
          </a:xfrm>
        </p:spPr>
        <p:txBody>
          <a:bodyPr/>
          <a:lstStyle/>
          <a:p>
            <a:pPr marL="0" indent="0">
              <a:buNone/>
            </a:pPr>
            <a:endParaRPr lang="en-US"/>
          </a:p>
          <a:p>
            <a:pPr marL="0" indent="0">
              <a:buNone/>
            </a:pPr>
            <a:r>
              <a:rPr lang="en-US"/>
              <a:t>The </a:t>
            </a:r>
            <a:r>
              <a:rPr lang="en-US" b="1"/>
              <a:t>Requisition</a:t>
            </a:r>
            <a:r>
              <a:rPr lang="en-US"/>
              <a:t> is a form filled in by a member of the kitchen staff. It lists the items and quantities of stores that the kitchen staff needs for the current day ’ s production. Each requisition should be reviewed by the chef, who should check to see that all required items are listed and that the quantity listed for each is accurate. If the list of items and quantities is correct, the chef signs and thus approves the requisition.</a:t>
            </a:r>
          </a:p>
          <a:p>
            <a:pPr marL="0" indent="0">
              <a:buNone/>
            </a:pPr>
            <a:endParaRPr lang="en-US"/>
          </a:p>
          <a:p>
            <a:pPr marL="0" inden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6.10 Factor 1. Condition of facilities and equipment </a:t>
            </a:r>
            <a:endParaRPr lang="en-US"/>
          </a:p>
        </p:txBody>
      </p:sp>
      <p:sp>
        <p:nvSpPr>
          <p:cNvPr id="3" name="Content Placeholder 2"/>
          <p:cNvSpPr>
            <a:spLocks noGrp="1"/>
          </p:cNvSpPr>
          <p:nvPr>
            <p:ph idx="1"/>
          </p:nvPr>
        </p:nvSpPr>
        <p:spPr/>
        <p:txBody>
          <a:bodyPr/>
          <a:lstStyle/>
          <a:p>
            <a:pPr marL="0" indent="0">
              <a:buNone/>
            </a:pPr>
            <a:r>
              <a:rPr lang="en-US"/>
              <a:t>The factor that involves in maintaining proper internal conditions include: </a:t>
            </a:r>
          </a:p>
          <a:p>
            <a:pPr marL="285750" indent="-285750"/>
            <a:r>
              <a:rPr lang="en-US"/>
              <a:t>Temperature (Key factors in storing food especially for perishable item) </a:t>
            </a:r>
          </a:p>
          <a:p>
            <a:pPr marL="285750" indent="-285750"/>
            <a:r>
              <a:rPr lang="en-US"/>
              <a:t>Food life can be maximized when food is stored at the correct temperature and at the proper level of humidity. </a:t>
            </a:r>
          </a:p>
          <a:p>
            <a:pPr marL="0" indent="0">
              <a:buNone/>
            </a:pPr>
            <a:endParaRPr lang="en-US"/>
          </a:p>
          <a:p>
            <a:pPr marL="0" indent="0">
              <a:buNone/>
            </a:pPr>
            <a:r>
              <a:rPr lang="en-US"/>
              <a:t>Fresh meats: 34 – 36 ° F (1-2 °C) </a:t>
            </a:r>
          </a:p>
          <a:p>
            <a:pPr marL="0" indent="0">
              <a:buNone/>
            </a:pPr>
            <a:r>
              <a:rPr lang="en-US"/>
              <a:t>Fresh produce: 34 – 36 ° F (1-2 °C) </a:t>
            </a:r>
          </a:p>
          <a:p>
            <a:pPr marL="0" indent="0">
              <a:buNone/>
            </a:pPr>
            <a:r>
              <a:rPr lang="en-US"/>
              <a:t>Fresh dairy products: 34 – 36 ° F (1-2 °C) </a:t>
            </a:r>
          </a:p>
          <a:p>
            <a:pPr marL="0" indent="0">
              <a:buNone/>
            </a:pPr>
            <a:r>
              <a:rPr lang="en-US"/>
              <a:t>Fresh fish: 30 – 34 ° F (-1 to 1°C) </a:t>
            </a:r>
          </a:p>
          <a:p>
            <a:pPr marL="0" indent="0">
              <a:buNone/>
            </a:pPr>
            <a:r>
              <a:rPr lang="en-US"/>
              <a:t>Frozen foods: 10 – 0 ° F (-23 to -18°C)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02615"/>
            <a:ext cx="8596630" cy="5438775"/>
          </a:xfrm>
        </p:spPr>
        <p:txBody>
          <a:bodyPr>
            <a:normAutofit/>
          </a:bodyPr>
          <a:lstStyle/>
          <a:p>
            <a:pPr marL="0" indent="0">
              <a:buNone/>
            </a:pPr>
            <a:r>
              <a:rPr lang="en-US" b="1">
                <a:sym typeface="+mn-ea"/>
              </a:rPr>
              <a:t>Take Aways:</a:t>
            </a:r>
            <a:r>
              <a:rPr lang="en-US">
                <a:sym typeface="+mn-ea"/>
              </a:rPr>
              <a:t> The provision of food and beverage in the form of parcels for the convenience of taking away and eating at the place they wish to have. This catering operation was influenced by America and trend in food taste to great extent.</a:t>
            </a:r>
          </a:p>
          <a:p>
            <a:pPr marL="0" indent="0">
              <a:buNone/>
            </a:pPr>
            <a:endParaRPr lang="en-US" b="1">
              <a:sym typeface="+mn-ea"/>
            </a:endParaRPr>
          </a:p>
          <a:p>
            <a:pPr marL="0" indent="0">
              <a:buNone/>
            </a:pPr>
            <a:r>
              <a:rPr lang="en-US" b="1"/>
              <a:t>Retail Stores:</a:t>
            </a:r>
            <a:r>
              <a:rPr lang="en-US"/>
              <a:t> Here the provision of food and beverages was provided as a adjacent to provision of retailing developed from prestigious stores wishing to provide food and beverages as part of retailing concept.</a:t>
            </a:r>
          </a:p>
          <a:p>
            <a:pPr marL="0" indent="0">
              <a:buNone/>
            </a:pPr>
            <a:endParaRPr lang="en-US" b="1"/>
          </a:p>
          <a:p>
            <a:pPr marL="0" indent="0">
              <a:buNone/>
            </a:pPr>
            <a:r>
              <a:rPr lang="en-US" b="1"/>
              <a:t>Banquets / Conference:</a:t>
            </a:r>
            <a:r>
              <a:rPr lang="en-US"/>
              <a:t> Here the provision of food and beverages is done on a large scale usually pre booked. Usually originated from hotels but has now become major sector in its own. </a:t>
            </a:r>
          </a:p>
          <a:p>
            <a:pPr marL="0" indent="0">
              <a:buNone/>
            </a:pPr>
            <a:endParaRPr lang="en-US" b="1"/>
          </a:p>
          <a:p>
            <a:pPr marL="0" indent="0">
              <a:buNone/>
            </a:pPr>
            <a:r>
              <a:rPr lang="en-US" b="1"/>
              <a:t>Leisure Attractions:</a:t>
            </a:r>
            <a:r>
              <a:rPr lang="en-US"/>
              <a:t> Increase in leisure time has made profit from food and beverage, which is provided at these places of leisure attractions. E.g.: Theme Park.</a:t>
            </a:r>
          </a:p>
          <a:p>
            <a:pPr marL="0" indent="0">
              <a:buNone/>
            </a:pPr>
            <a:endParaRPr lang="en-US" b="1"/>
          </a:p>
          <a:p>
            <a:pPr marL="0" indent="0">
              <a:buNone/>
            </a:pPr>
            <a:endParaRPr lang="en-US"/>
          </a:p>
          <a:p>
            <a:pPr marL="0" indent="0">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39470"/>
            <a:ext cx="8596630" cy="5201920"/>
          </a:xfrm>
        </p:spPr>
        <p:txBody>
          <a:bodyPr/>
          <a:lstStyle/>
          <a:p>
            <a:r>
              <a:rPr lang="en-US"/>
              <a:t>Storage Container (Appropriate container especially for staple food, fresh food and cooked or processed food) </a:t>
            </a:r>
          </a:p>
          <a:p>
            <a:endParaRPr lang="en-US"/>
          </a:p>
          <a:p>
            <a:r>
              <a:rPr lang="en-US"/>
              <a:t>Shelving (Shelving should be slatted to permit maximum air circulation for perishable material and solid steel shelving for non-perishable, and raised a few inches above the floor level) </a:t>
            </a:r>
          </a:p>
          <a:p>
            <a:endParaRPr lang="en-US"/>
          </a:p>
          <a:p>
            <a:r>
              <a:rPr lang="en-US"/>
              <a:t>Cleanliness (Absolute cleanliness)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630"/>
            <a:ext cx="8596668" cy="1320800"/>
          </a:xfrm>
        </p:spPr>
        <p:txBody>
          <a:bodyPr/>
          <a:lstStyle/>
          <a:p>
            <a:r>
              <a:rPr lang="en-US">
                <a:sym typeface="+mn-ea"/>
              </a:rPr>
              <a:t>6.11 Factor 2: Arrangement of Foods</a:t>
            </a:r>
            <a:endParaRPr lang="en-US"/>
          </a:p>
        </p:txBody>
      </p:sp>
      <p:sp>
        <p:nvSpPr>
          <p:cNvPr id="3" name="Content Placeholder 2"/>
          <p:cNvSpPr>
            <a:spLocks noGrp="1"/>
          </p:cNvSpPr>
          <p:nvPr>
            <p:ph idx="1"/>
          </p:nvPr>
        </p:nvSpPr>
        <p:spPr/>
        <p:txBody>
          <a:bodyPr/>
          <a:lstStyle/>
          <a:p>
            <a:pPr marL="0" indent="0">
              <a:buNone/>
            </a:pPr>
            <a:r>
              <a:rPr lang="en-US"/>
              <a:t>Factors involved in maintaining appropriate internal arrangement of food include: </a:t>
            </a:r>
          </a:p>
          <a:p>
            <a:pPr marL="0" indent="0">
              <a:buNone/>
            </a:pPr>
            <a:r>
              <a:rPr lang="en-US"/>
              <a:t>1. Keeping the Most-Used item readily available. (Kept most used item closest to the entrance tend to reduce the time required to move needed foods from storage to production and thus tends to reduce labor costs.) </a:t>
            </a:r>
          </a:p>
          <a:p>
            <a:pPr marL="0" indent="0">
              <a:buNone/>
            </a:pPr>
            <a:r>
              <a:rPr lang="en-US"/>
              <a:t>2. Fixing definite location (Each particular item should always be found in the same location, and attention should be given to ensuring that new deliveries of the item are stored in the same location.) </a:t>
            </a:r>
          </a:p>
          <a:p>
            <a:pPr marL="0" indent="0">
              <a:buNone/>
            </a:pPr>
            <a:r>
              <a:rPr lang="en-US"/>
              <a:t>3. Rotation of Stock (FIFO system) (storing new deliveries of an item behind the quantities already on hand, thus ensuring that older items will be used first. This reduces the possibilities for spoilage.)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6.12 Factor 3: Location of Storage Facilities </a:t>
            </a:r>
            <a:endParaRPr lang="en-US"/>
          </a:p>
        </p:txBody>
      </p:sp>
      <p:sp>
        <p:nvSpPr>
          <p:cNvPr id="3" name="Content Placeholder 2"/>
          <p:cNvSpPr>
            <a:spLocks noGrp="1"/>
          </p:cNvSpPr>
          <p:nvPr>
            <p:ph idx="1"/>
          </p:nvPr>
        </p:nvSpPr>
        <p:spPr>
          <a:xfrm>
            <a:off x="677545" y="1931035"/>
            <a:ext cx="8596630" cy="4110355"/>
          </a:xfrm>
        </p:spPr>
        <p:txBody>
          <a:bodyPr/>
          <a:lstStyle/>
          <a:p>
            <a:pPr marL="0" indent="0">
              <a:buNone/>
            </a:pPr>
            <a:r>
              <a:rPr lang="en-US"/>
              <a:t>The storage facilities for both perishable and nonperishable foods should be located between receiving areas and preparation areas, preferably close to both. A properly located storage facility will have four effects: </a:t>
            </a:r>
          </a:p>
          <a:p>
            <a:pPr marL="0" indent="0">
              <a:buNone/>
            </a:pPr>
            <a:endParaRPr lang="en-US"/>
          </a:p>
          <a:p>
            <a:pPr marL="457200" lvl="1" indent="0">
              <a:buNone/>
            </a:pPr>
            <a:r>
              <a:rPr lang="en-US"/>
              <a:t>1. Speeding the storing and issuing of food </a:t>
            </a:r>
          </a:p>
          <a:p>
            <a:pPr marL="457200" lvl="1" indent="0">
              <a:buNone/>
            </a:pPr>
            <a:r>
              <a:rPr lang="en-US"/>
              <a:t>2. Maximizing security </a:t>
            </a:r>
          </a:p>
          <a:p>
            <a:pPr marL="457200" lvl="1" indent="0">
              <a:buNone/>
            </a:pPr>
            <a:r>
              <a:rPr lang="en-US"/>
              <a:t>3. Reducing labor requirements </a:t>
            </a:r>
          </a:p>
          <a:p>
            <a:pPr marL="457200" lvl="1" indent="0">
              <a:buNone/>
            </a:pPr>
            <a:r>
              <a:rPr lang="en-US"/>
              <a:t>4. Minimizing infestation of rodents and other unwanted creatures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6.13 Factor 4: Security</a:t>
            </a:r>
            <a:endParaRPr lang="en-US"/>
          </a:p>
        </p:txBody>
      </p:sp>
      <p:sp>
        <p:nvSpPr>
          <p:cNvPr id="3" name="Content Placeholder 2"/>
          <p:cNvSpPr>
            <a:spLocks noGrp="1"/>
          </p:cNvSpPr>
          <p:nvPr>
            <p:ph idx="1"/>
          </p:nvPr>
        </p:nvSpPr>
        <p:spPr>
          <a:xfrm>
            <a:off x="677545" y="1799590"/>
            <a:ext cx="8596630" cy="4241800"/>
          </a:xfrm>
        </p:spPr>
        <p:txBody>
          <a:bodyPr/>
          <a:lstStyle/>
          <a:p>
            <a:pPr marL="285750" indent="-285750"/>
            <a:r>
              <a:rPr lang="en-US"/>
              <a:t>Food should never be stored in a manner that permits pilferage. That is another reason for moving foods from the receiving area to storage as quickly as possible. </a:t>
            </a:r>
          </a:p>
          <a:p>
            <a:pPr marL="285750" indent="-285750"/>
            <a:endParaRPr lang="en-US"/>
          </a:p>
          <a:p>
            <a:pPr marL="285750" indent="-285750"/>
            <a:r>
              <a:rPr lang="en-US"/>
              <a:t>Employees should not be permitted to remove items at will. Typically, a storeroom is kept open at specified times for specified periods well known to the staff and is otherwise closed to enable the storeroom clerk to attend to other duties. </a:t>
            </a:r>
          </a:p>
          <a:p>
            <a:pPr marL="285750" indent="-285750"/>
            <a:endParaRPr lang="en-US"/>
          </a:p>
          <a:p>
            <a:pPr marL="285750" indent="-285750"/>
            <a:r>
              <a:rPr lang="en-US"/>
              <a:t>When the storeroom is closed, it should be locked, and the single key should be in the storeroom clerk ’s possession. In such cases, one additional emergency backup key is usually kept by the manager or in the office safe.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6.14 Factor 5: Dating and Pricing </a:t>
            </a:r>
            <a:endParaRPr lang="en-US"/>
          </a:p>
        </p:txBody>
      </p:sp>
      <p:sp>
        <p:nvSpPr>
          <p:cNvPr id="3" name="Content Placeholder 2"/>
          <p:cNvSpPr>
            <a:spLocks noGrp="1"/>
          </p:cNvSpPr>
          <p:nvPr>
            <p:ph idx="1"/>
          </p:nvPr>
        </p:nvSpPr>
        <p:spPr/>
        <p:txBody>
          <a:bodyPr/>
          <a:lstStyle/>
          <a:p>
            <a:r>
              <a:rPr lang="en-US"/>
              <a:t>It is desirable to date items as they are put away on shelves, so that the storeroom clerk can be certain of the age of all items and make provisions for their use before they can spoil. </a:t>
            </a:r>
          </a:p>
          <a:p>
            <a:endParaRPr lang="en-US"/>
          </a:p>
          <a:p>
            <a:r>
              <a:rPr lang="en-US"/>
              <a:t>all items should be priced as goods are put away, with the cost of each package clearly marked on the package. Following this procedure will greatly simplify issuing, because the storeroom clerk will be able to price requisitions with little difficulty.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39470"/>
            <a:ext cx="8596630" cy="5201920"/>
          </a:xfrm>
        </p:spPr>
        <p:txBody>
          <a:bodyPr/>
          <a:lstStyle/>
          <a:p>
            <a:pPr marL="0" indent="0">
              <a:buNone/>
            </a:pPr>
            <a:r>
              <a:rPr lang="en-US" b="1">
                <a:sym typeface="+mn-ea"/>
              </a:rPr>
              <a:t>Highway Service Station:</a:t>
            </a:r>
            <a:r>
              <a:rPr lang="en-US">
                <a:sym typeface="+mn-ea"/>
              </a:rPr>
              <a:t> Born in 1960’s with the advent of motorway travels often in isolated locations. Provision of food and beverage together with retail and petrol service for motorway travelers.</a:t>
            </a:r>
            <a:endParaRPr lang="en-US"/>
          </a:p>
          <a:p>
            <a:pPr marL="0" indent="0">
              <a:buNone/>
            </a:pPr>
            <a:endParaRPr lang="en-US" b="1"/>
          </a:p>
          <a:p>
            <a:pPr marL="0" indent="0">
              <a:buNone/>
            </a:pPr>
            <a:r>
              <a:rPr lang="en-US" b="1"/>
              <a:t>Welfare Catering: </a:t>
            </a:r>
            <a:r>
              <a:rPr lang="en-US"/>
              <a:t>Provision of food and beverage to people to people through social needs. E.g. Hospitals, School etc.</a:t>
            </a:r>
          </a:p>
          <a:p>
            <a:pPr marL="0" indent="0">
              <a:buNone/>
            </a:pPr>
            <a:endParaRPr lang="en-US" b="1"/>
          </a:p>
          <a:p>
            <a:pPr marL="0" indent="0">
              <a:buNone/>
            </a:pPr>
            <a:r>
              <a:rPr lang="en-US" b="1"/>
              <a:t>Industrial Catering:</a:t>
            </a:r>
            <a:r>
              <a:rPr lang="en-US"/>
              <a:t> It was born out with the recognition that better fed workers work better, provision of food and beverages for people at work. </a:t>
            </a:r>
          </a:p>
          <a:p>
            <a:pPr marL="0" indent="0">
              <a:buNone/>
            </a:pPr>
            <a:endParaRPr lang="en-US" b="1"/>
          </a:p>
          <a:p>
            <a:pPr marL="0" indent="0">
              <a:buNone/>
            </a:pPr>
            <a:r>
              <a:rPr lang="en-US" b="1"/>
              <a:t>Entertainment Catering :</a:t>
            </a:r>
            <a:r>
              <a:rPr lang="en-US"/>
              <a:t> Provision of food and beverage along with entertainment. These developed from dine and dance era. E.g. Night Clubs, Discotheque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26135"/>
            <a:ext cx="8596630" cy="5215255"/>
          </a:xfrm>
        </p:spPr>
        <p:txBody>
          <a:bodyPr>
            <a:normAutofit lnSpcReduction="10000"/>
          </a:bodyPr>
          <a:lstStyle/>
          <a:p>
            <a:pPr marL="0" indent="0">
              <a:buNone/>
            </a:pPr>
            <a:r>
              <a:rPr lang="en-US" b="1"/>
              <a:t>Members Club:</a:t>
            </a:r>
            <a:r>
              <a:rPr lang="en-US"/>
              <a:t> Provision of food and beverages to restricted clientele. It originated from England in the 17th and 18th Century where members club were popular. </a:t>
            </a:r>
          </a:p>
          <a:p>
            <a:pPr marL="0" indent="0">
              <a:buNone/>
            </a:pPr>
            <a:endParaRPr lang="en-US" b="1"/>
          </a:p>
          <a:p>
            <a:pPr marL="0" indent="0">
              <a:buNone/>
            </a:pPr>
            <a:r>
              <a:rPr lang="en-US" b="1"/>
              <a:t>Casinos: </a:t>
            </a:r>
            <a:r>
              <a:rPr lang="en-US"/>
              <a:t>Provision of food and beverages as an adjacent to gambling. Its origin can be traced back to 18th century of Europe</a:t>
            </a:r>
          </a:p>
          <a:p>
            <a:pPr marL="0" indent="0">
              <a:buNone/>
            </a:pPr>
            <a:endParaRPr lang="en-US" b="1"/>
          </a:p>
          <a:p>
            <a:pPr marL="0" indent="0">
              <a:buNone/>
            </a:pPr>
            <a:r>
              <a:rPr lang="en-US" b="1"/>
              <a:t>Transport Catering:</a:t>
            </a:r>
            <a:r>
              <a:rPr lang="en-US"/>
              <a:t> Provision of food and beverage to people on move. It came out of need to meet requirement of traveling public. E.g. Railways, Airlines, Marine.</a:t>
            </a:r>
          </a:p>
          <a:p>
            <a:pPr marL="0" indent="0">
              <a:buNone/>
            </a:pPr>
            <a:endParaRPr lang="en-US" b="1"/>
          </a:p>
          <a:p>
            <a:pPr marL="0" indent="0">
              <a:buNone/>
            </a:pPr>
            <a:r>
              <a:rPr lang="en-US" b="1"/>
              <a:t>Mobile Catering:</a:t>
            </a:r>
            <a:r>
              <a:rPr lang="en-US"/>
              <a:t> Provision of food and beverage from vans, cravens etc. There developed from the awareness areas at different times.</a:t>
            </a:r>
          </a:p>
          <a:p>
            <a:pPr marL="0" indent="0">
              <a:buNone/>
            </a:pPr>
            <a:endParaRPr lang="en-US" b="1"/>
          </a:p>
          <a:p>
            <a:pPr marL="0" indent="0">
              <a:buNone/>
            </a:pPr>
            <a:r>
              <a:rPr lang="en-US" b="1"/>
              <a:t>Outdoor Catering:</a:t>
            </a:r>
            <a:r>
              <a:rPr lang="en-US"/>
              <a:t> Provision of food and beverage away from home base. This developed to the need for providing at special events.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 BASIC ETIQUETTES OF FOOD AND BEVERAGE PERSONNEL</a:t>
            </a:r>
          </a:p>
        </p:txBody>
      </p:sp>
      <p:sp>
        <p:nvSpPr>
          <p:cNvPr id="3" name="Content Placeholder 2"/>
          <p:cNvSpPr>
            <a:spLocks noGrp="1"/>
          </p:cNvSpPr>
          <p:nvPr>
            <p:ph idx="1"/>
          </p:nvPr>
        </p:nvSpPr>
        <p:spPr/>
        <p:txBody>
          <a:bodyPr/>
          <a:lstStyle/>
          <a:p>
            <a:pPr marL="285750" indent="-285750"/>
            <a:r>
              <a:rPr lang="en-US"/>
              <a:t>The hotel and restaurant business is an admixture of showmanship, diplomacy and sociability. All front line personnel are required to have and ability to communicate, effectively. The etiquette that a waiter exhibits in a restaurant should comprise the following.</a:t>
            </a:r>
          </a:p>
          <a:p>
            <a:pPr marL="285750" indent="-285750"/>
            <a:r>
              <a:rPr lang="en-US"/>
              <a:t>Attend to guest as soon as they enter the restaurant </a:t>
            </a:r>
          </a:p>
          <a:p>
            <a:pPr marL="285750" indent="-285750"/>
            <a:r>
              <a:rPr lang="en-US"/>
              <a:t>Assist guest to remove warm, heavy coats in winter and help them put them on when they leave </a:t>
            </a:r>
          </a:p>
          <a:p>
            <a:pPr marL="285750" indent="-285750"/>
            <a:r>
              <a:rPr lang="en-US"/>
              <a:t>Preferably address them by their name which requires remembering them </a:t>
            </a:r>
          </a:p>
          <a:p>
            <a:pPr marL="285750" indent="-285750"/>
            <a:r>
              <a:rPr lang="en-US"/>
              <a:t>Wish the guests the time of the, day and welcome them to the restaurant </a:t>
            </a:r>
          </a:p>
          <a:p>
            <a:pPr marL="285750" indent="-285750"/>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81380"/>
            <a:ext cx="8596630" cy="5160010"/>
          </a:xfrm>
        </p:spPr>
        <p:txBody>
          <a:bodyPr>
            <a:normAutofit fontScale="90000" lnSpcReduction="20000"/>
          </a:bodyPr>
          <a:lstStyle/>
          <a:p>
            <a:r>
              <a:rPr lang="en-US">
                <a:sym typeface="+mn-ea"/>
              </a:rPr>
              <a:t>Be polite to guest </a:t>
            </a:r>
            <a:endParaRPr lang="en-US"/>
          </a:p>
          <a:p>
            <a:pPr marL="285750" indent="-285750"/>
            <a:r>
              <a:rPr lang="en-US">
                <a:sym typeface="+mn-ea"/>
              </a:rPr>
              <a:t>Help to seat ladies </a:t>
            </a:r>
            <a:endParaRPr lang="en-US"/>
          </a:p>
          <a:p>
            <a:r>
              <a:rPr lang="en-US"/>
              <a:t>Provide extra customs or special chairs for children </a:t>
            </a:r>
          </a:p>
          <a:p>
            <a:r>
              <a:rPr lang="en-US"/>
              <a:t>When speaking to a guest do not interrupt him if he is speaking to another guest Do not overhear conversation </a:t>
            </a:r>
          </a:p>
          <a:p>
            <a:r>
              <a:rPr lang="en-US"/>
              <a:t>Avoid mannerisms such as touching hairs, nose picking etc.</a:t>
            </a:r>
          </a:p>
          <a:p>
            <a:r>
              <a:rPr lang="en-US"/>
              <a:t> Stand erect at all times. A gentle bow at the time of service is permissible</a:t>
            </a:r>
          </a:p>
          <a:p>
            <a:r>
              <a:rPr lang="en-US"/>
              <a:t>Be attentive to guest calls </a:t>
            </a:r>
          </a:p>
          <a:p>
            <a:r>
              <a:rPr lang="en-US"/>
              <a:t>Talk softly </a:t>
            </a:r>
          </a:p>
          <a:p>
            <a:r>
              <a:rPr lang="en-US"/>
              <a:t>Stride a match to enable a guest to light his cigarette </a:t>
            </a:r>
          </a:p>
          <a:p>
            <a:r>
              <a:rPr lang="en-US"/>
              <a:t>Avoid arguing with service staff and guest in restaurants </a:t>
            </a:r>
          </a:p>
          <a:p>
            <a:r>
              <a:rPr lang="en-US"/>
              <a:t>Carry pencils in the pockets and not behind ears or clipped in front of the jacket. Avoid soliciting for tips </a:t>
            </a:r>
          </a:p>
          <a:p>
            <a:r>
              <a:rPr lang="en-US"/>
              <a:t>Remove tips after the guest has left. </a:t>
            </a:r>
          </a:p>
          <a:p>
            <a:r>
              <a:rPr lang="en-US"/>
              <a:t>Enter and leave restaurant through the service door only. </a:t>
            </a:r>
          </a:p>
          <a:p>
            <a:r>
              <a:rPr lang="en-US"/>
              <a:t>Desist from chewing gun or beetle nut.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6.3 ATTRIBUTES OF FOOD AND BEVERAGE PERSONNEL </a:t>
            </a:r>
          </a:p>
        </p:txBody>
      </p:sp>
      <p:sp>
        <p:nvSpPr>
          <p:cNvPr id="3" name="Content Placeholder 2"/>
          <p:cNvSpPr>
            <a:spLocks noGrp="1"/>
          </p:cNvSpPr>
          <p:nvPr>
            <p:ph idx="1"/>
          </p:nvPr>
        </p:nvSpPr>
        <p:spPr>
          <a:xfrm>
            <a:off x="677545" y="2160905"/>
            <a:ext cx="8361045" cy="4269105"/>
          </a:xfrm>
        </p:spPr>
        <p:txBody>
          <a:bodyPr>
            <a:normAutofit fontScale="92500" lnSpcReduction="10000"/>
          </a:bodyPr>
          <a:lstStyle/>
          <a:p>
            <a:pPr marL="0" indent="0">
              <a:buNone/>
            </a:pPr>
            <a:r>
              <a:rPr lang="en-US"/>
              <a:t>The product of food and beverage operation is not just food and beverage itself. Any staff coming in contact with the guest is also part of the product. No matter how good the quality of the food and beverage, décor and equipment., a poorly trained staff can destroy the customers satisfaction with the project. Listed below are the attributes necessary in food beverage service. </a:t>
            </a:r>
          </a:p>
          <a:p>
            <a:endParaRPr lang="en-US"/>
          </a:p>
          <a:p>
            <a:pPr marL="0" indent="0">
              <a:buNone/>
            </a:pPr>
            <a:r>
              <a:rPr lang="en-US" b="1"/>
              <a:t>Personnel Hygiene:</a:t>
            </a:r>
            <a:r>
              <a:rPr lang="en-US"/>
              <a:t> A person working in food and beverage service area should maintain personal hygiene such as :</a:t>
            </a:r>
          </a:p>
          <a:p>
            <a:pPr marL="742950" lvl="1" indent="-285750"/>
            <a:r>
              <a:rPr lang="en-US" sz="1600"/>
              <a:t>He Should take bath daily </a:t>
            </a:r>
          </a:p>
          <a:p>
            <a:pPr marL="742950" lvl="1" indent="-285750"/>
            <a:r>
              <a:rPr lang="en-US" sz="1800"/>
              <a:t>He should shave daily </a:t>
            </a:r>
          </a:p>
          <a:p>
            <a:pPr marL="742950" lvl="1" indent="-285750"/>
            <a:r>
              <a:rPr lang="en-US" sz="1800"/>
              <a:t>He should wear clean, well pressed uniforms </a:t>
            </a:r>
          </a:p>
          <a:p>
            <a:pPr marL="742950" lvl="1" indent="-285750"/>
            <a:r>
              <a:rPr lang="en-US" sz="1800"/>
              <a:t>He should polish his shoes daily </a:t>
            </a:r>
          </a:p>
          <a:p>
            <a:pPr marL="742950" lvl="1" indent="-285750"/>
            <a:r>
              <a:rPr lang="en-US" sz="1800"/>
              <a:t>He should trim his moustache and lairs as and when required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09320"/>
            <a:ext cx="8596630" cy="5132070"/>
          </a:xfrm>
        </p:spPr>
        <p:txBody>
          <a:bodyPr>
            <a:normAutofit fontScale="92500"/>
          </a:bodyPr>
          <a:lstStyle/>
          <a:p>
            <a:pPr marL="0" indent="0">
              <a:buNone/>
            </a:pPr>
            <a:r>
              <a:rPr lang="en-US" b="1"/>
              <a:t>Knowledge of Food and Beverage </a:t>
            </a:r>
          </a:p>
          <a:p>
            <a:pPr marL="0" indent="0">
              <a:buNone/>
            </a:pPr>
            <a:r>
              <a:rPr lang="en-US"/>
              <a:t>The staff must have sufficient knowledge of all the items on the menu and wine list in order to advise or suggest to a guest. Moreover they should know how to serve correctly each dish, what its accompaniments are, what are their appropriate garnishes and also how to serve various types of beverage in the correct glasses and the right temperature.</a:t>
            </a:r>
          </a:p>
          <a:p>
            <a:pPr marL="0" indent="0">
              <a:buNone/>
            </a:pPr>
            <a:endParaRPr lang="en-US" b="1">
              <a:sym typeface="+mn-ea"/>
            </a:endParaRPr>
          </a:p>
          <a:p>
            <a:pPr marL="0" indent="0">
              <a:buNone/>
            </a:pPr>
            <a:r>
              <a:rPr lang="en-US" b="1">
                <a:sym typeface="+mn-ea"/>
              </a:rPr>
              <a:t>Local Knowledge:</a:t>
            </a:r>
            <a:r>
              <a:rPr lang="en-US">
                <a:sym typeface="+mn-ea"/>
              </a:rPr>
              <a:t> In the interest of customers the staff should have a certain knowledge of the area, in which they work so that they may be able to advice the guest on the various forms of entertainment offered etc.</a:t>
            </a:r>
            <a:endParaRPr lang="en-US"/>
          </a:p>
          <a:p>
            <a:pPr marL="0" indent="0">
              <a:buNone/>
            </a:pPr>
            <a:endParaRPr lang="en-US" b="1">
              <a:sym typeface="+mn-ea"/>
            </a:endParaRPr>
          </a:p>
          <a:p>
            <a:pPr marL="0" indent="0">
              <a:buNone/>
            </a:pPr>
            <a:r>
              <a:rPr lang="en-US" b="1">
                <a:sym typeface="+mn-ea"/>
              </a:rPr>
              <a:t>Attitude to Customers:</a:t>
            </a:r>
            <a:r>
              <a:rPr lang="en-US">
                <a:sym typeface="+mn-ea"/>
              </a:rPr>
              <a:t> A careful watch should be kept on customers of all times during the service and without starring, care should always be taken when dealing with difficult customers </a:t>
            </a:r>
            <a:endParaRPr lang="en-US"/>
          </a:p>
          <a:p>
            <a:pPr marL="0" indent="0">
              <a:buNone/>
            </a:pPr>
            <a:endParaRPr lang="en-US" b="1">
              <a:sym typeface="+mn-ea"/>
            </a:endParaRPr>
          </a:p>
          <a:p>
            <a:pPr marL="0" indent="0">
              <a:buNone/>
            </a:pPr>
            <a:r>
              <a:rPr lang="en-US" b="1">
                <a:sym typeface="+mn-ea"/>
              </a:rPr>
              <a:t>Sales Ability: </a:t>
            </a:r>
            <a:r>
              <a:rPr lang="en-US">
                <a:sym typeface="+mn-ea"/>
              </a:rPr>
              <a:t>The food and beverage service staffs are sales people of food and beverage and must therefore have a complete knowledge of all forms of food and beverage and their correct service. </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3938</Words>
  <Application>Microsoft Office PowerPoint</Application>
  <PresentationFormat>Произвольный</PresentationFormat>
  <Paragraphs>230</Paragraphs>
  <Slides>34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Facet</vt:lpstr>
      <vt:lpstr>6.0 FOOD AND BEVERAGES MANAGEMENT </vt:lpstr>
      <vt:lpstr>6.1 TYPES OF CATERING SECTORS</vt:lpstr>
      <vt:lpstr>Слайд 3</vt:lpstr>
      <vt:lpstr>Слайд 4</vt:lpstr>
      <vt:lpstr>Слайд 5</vt:lpstr>
      <vt:lpstr>6.2 BASIC ETIQUETTES OF FOOD AND BEVERAGE PERSONNEL</vt:lpstr>
      <vt:lpstr>Слайд 7</vt:lpstr>
      <vt:lpstr>6.3 ATTRIBUTES OF FOOD AND BEVERAGE PERSONNEL </vt:lpstr>
      <vt:lpstr>Слайд 9</vt:lpstr>
      <vt:lpstr>Слайд 10</vt:lpstr>
      <vt:lpstr>Слайд 11</vt:lpstr>
      <vt:lpstr>6.4 Types of Service</vt:lpstr>
      <vt:lpstr>Слайд 13</vt:lpstr>
      <vt:lpstr>6.5 IF THESE FIVE CATEGORIES HAVE THE FURTHER CLASSIFIED IT CAN BE DONE AS FOLLOWING : </vt:lpstr>
      <vt:lpstr>Слайд 15</vt:lpstr>
      <vt:lpstr>Слайд 16</vt:lpstr>
      <vt:lpstr>Слайд 17</vt:lpstr>
      <vt:lpstr>6.6 PREPARATION FOR SERVICE </vt:lpstr>
      <vt:lpstr>Слайд 19</vt:lpstr>
      <vt:lpstr>Слайд 20</vt:lpstr>
      <vt:lpstr>Слайд 21</vt:lpstr>
      <vt:lpstr>Слайд 22</vt:lpstr>
      <vt:lpstr>6.7 CLASSES OF MENU</vt:lpstr>
      <vt:lpstr>Слайд 24</vt:lpstr>
      <vt:lpstr>6.8 FOOD STORING &amp; ISSUING CONTROL </vt:lpstr>
      <vt:lpstr>Food Storing &amp; Issuing Control</vt:lpstr>
      <vt:lpstr>6.9 Issuing Control: Establishing Standard and Standard Procedure for Issuing</vt:lpstr>
      <vt:lpstr>Слайд 28</vt:lpstr>
      <vt:lpstr>6.10 Factor 1. Condition of facilities and equipment </vt:lpstr>
      <vt:lpstr>Слайд 30</vt:lpstr>
      <vt:lpstr>6.11 Factor 2: Arrangement of Foods</vt:lpstr>
      <vt:lpstr>6.12 Factor 3: Location of Storage Facilities </vt:lpstr>
      <vt:lpstr>6.13 Factor 4: Security</vt:lpstr>
      <vt:lpstr> 6.14 Factor 5: Dating and Pricing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5</cp:revision>
  <dcterms:created xsi:type="dcterms:W3CDTF">2017-03-22T11:34:00Z</dcterms:created>
  <dcterms:modified xsi:type="dcterms:W3CDTF">2017-04-19T10:04:05Z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