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259" r:id="rId3"/>
    <p:sldId id="260" r:id="rId4"/>
    <p:sldId id="304" r:id="rId5"/>
    <p:sldId id="293" r:id="rId6"/>
    <p:sldId id="294" r:id="rId7"/>
    <p:sldId id="295" r:id="rId8"/>
    <p:sldId id="296" r:id="rId9"/>
    <p:sldId id="297" r:id="rId10"/>
    <p:sldId id="298" r:id="rId11"/>
    <p:sldId id="299" r:id="rId12"/>
    <p:sldId id="300" r:id="rId13"/>
    <p:sldId id="305" r:id="rId14"/>
    <p:sldId id="306" r:id="rId15"/>
    <p:sldId id="307" r:id="rId16"/>
    <p:sldId id="308" r:id="rId17"/>
    <p:sldId id="309"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682309-5663-47EA-BE72-67CC340E7E28}" type="datetimeFigureOut">
              <a:rPr lang="ru-RU" smtClean="0"/>
              <a:pPr/>
              <a:t>19.04.2017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0E284-409B-45E9-9634-436FC7189DF8}"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1</a:t>
            </a:fld>
            <a:endParaRPr lang="en-US"/>
          </a:p>
        </p:txBody>
      </p:sp>
    </p:spTree>
    <p:extLst>
      <p:ext uri="{BB962C8B-B14F-4D97-AF65-F5344CB8AC3E}">
        <p14:creationId xmlns="" xmlns:p14="http://schemas.microsoft.com/office/powerpoint/2010/main" val="380407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4/19/2017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4/19/2017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4/19/2017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4/19/2017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7.0.Food &amp; Nutrition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b="1" dirty="0" smtClean="0">
                <a:solidFill>
                  <a:schemeClr val="tx1"/>
                </a:solidFill>
                <a:latin typeface="Times New Roman" pitchFamily="18" charset="0"/>
                <a:cs typeface="Times New Roman" pitchFamily="18" charset="0"/>
              </a:rPr>
              <a:t>Executive Diploma in Culinary Arts &amp; Hospitality Management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59365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en-US" b="1" dirty="0" smtClean="0">
                <a:latin typeface="Times New Roman" pitchFamily="18" charset="0"/>
                <a:cs typeface="Times New Roman" pitchFamily="18" charset="0"/>
              </a:rPr>
              <a:t>7.3.4. VITAMINS</a:t>
            </a:r>
            <a:br>
              <a:rPr lang="en-US" b="1" dirty="0" smtClean="0">
                <a:latin typeface="Times New Roman" pitchFamily="18" charset="0"/>
                <a:cs typeface="Times New Roman" pitchFamily="18" charset="0"/>
              </a:rPr>
            </a:br>
            <a:endParaRPr lang="ru-RU" dirty="0"/>
          </a:p>
        </p:txBody>
      </p:sp>
      <p:sp>
        <p:nvSpPr>
          <p:cNvPr id="13" name="Содержимое 12"/>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Proteins are made up of amino acids, which are  used in building and repairing structures in the body.</a:t>
            </a:r>
          </a:p>
          <a:p>
            <a:pPr>
              <a:buFont typeface="Wingdings" pitchFamily="2" charset="2"/>
              <a:buChar char="Ø"/>
            </a:pPr>
            <a:r>
              <a:rPr lang="en-US" dirty="0" smtClean="0">
                <a:latin typeface="Times New Roman" pitchFamily="18" charset="0"/>
                <a:cs typeface="Times New Roman" pitchFamily="18" charset="0"/>
              </a:rPr>
              <a:t>Proteins are also needed for hormones, enzymes and other essential molecules. </a:t>
            </a:r>
          </a:p>
          <a:p>
            <a:endParaRPr lang="ru-RU" dirty="0"/>
          </a:p>
        </p:txBody>
      </p:sp>
      <p:pic>
        <p:nvPicPr>
          <p:cNvPr id="3074" name="Picture 2" descr="Image result for vitamin foods"/>
          <p:cNvPicPr>
            <a:picLocks noChangeAspect="1" noChangeArrowheads="1"/>
          </p:cNvPicPr>
          <p:nvPr/>
        </p:nvPicPr>
        <p:blipFill>
          <a:blip r:embed="rId2" cstate="print"/>
          <a:srcRect/>
          <a:stretch>
            <a:fillRect/>
          </a:stretch>
        </p:blipFill>
        <p:spPr bwMode="auto">
          <a:xfrm>
            <a:off x="1449137" y="3344778"/>
            <a:ext cx="6227010" cy="317633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en-US" b="1" dirty="0" smtClean="0">
                <a:latin typeface="Times New Roman" pitchFamily="18" charset="0"/>
                <a:cs typeface="Times New Roman" pitchFamily="18" charset="0"/>
              </a:rPr>
              <a:t>7.3.5. MINERALS</a:t>
            </a:r>
            <a:br>
              <a:rPr lang="en-US" b="1" dirty="0" smtClean="0">
                <a:latin typeface="Times New Roman" pitchFamily="18" charset="0"/>
                <a:cs typeface="Times New Roman" pitchFamily="18" charset="0"/>
              </a:rPr>
            </a:br>
            <a:endParaRPr lang="ru-RU" dirty="0"/>
          </a:p>
        </p:txBody>
      </p:sp>
      <p:sp>
        <p:nvSpPr>
          <p:cNvPr id="13" name="Содержимое 12"/>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These are inorganic nutrients.</a:t>
            </a:r>
          </a:p>
          <a:p>
            <a:pPr>
              <a:buFont typeface="Wingdings" pitchFamily="2" charset="2"/>
              <a:buChar char="Ø"/>
            </a:pPr>
            <a:r>
              <a:rPr lang="en-US" dirty="0" smtClean="0">
                <a:latin typeface="Times New Roman" pitchFamily="18" charset="0"/>
                <a:cs typeface="Times New Roman" pitchFamily="18" charset="0"/>
              </a:rPr>
              <a:t>Regulates many chemical reaction in our body.</a:t>
            </a:r>
          </a:p>
          <a:p>
            <a:pPr>
              <a:buFont typeface="Wingdings" pitchFamily="2" charset="2"/>
              <a:buChar char="Ø"/>
            </a:pPr>
            <a:r>
              <a:rPr lang="en-US" dirty="0" smtClean="0">
                <a:latin typeface="Times New Roman" pitchFamily="18" charset="0"/>
                <a:cs typeface="Times New Roman" pitchFamily="18" charset="0"/>
              </a:rPr>
              <a:t>Calcium and phosphorous are used most by the body.	</a:t>
            </a:r>
          </a:p>
          <a:p>
            <a:endParaRPr lang="ru-RU" dirty="0"/>
          </a:p>
        </p:txBody>
      </p:sp>
      <p:pic>
        <p:nvPicPr>
          <p:cNvPr id="2050" name="Picture 2" descr="Image result for mineral foods"/>
          <p:cNvPicPr>
            <a:picLocks noChangeAspect="1" noChangeArrowheads="1"/>
          </p:cNvPicPr>
          <p:nvPr/>
        </p:nvPicPr>
        <p:blipFill>
          <a:blip r:embed="rId2" cstate="print"/>
          <a:srcRect/>
          <a:stretch>
            <a:fillRect/>
          </a:stretch>
        </p:blipFill>
        <p:spPr bwMode="auto">
          <a:xfrm>
            <a:off x="1975853" y="3461893"/>
            <a:ext cx="6025147" cy="301109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en-US" b="1" dirty="0" smtClean="0">
                <a:latin typeface="Times New Roman" pitchFamily="18" charset="0"/>
                <a:cs typeface="Times New Roman" pitchFamily="18" charset="0"/>
              </a:rPr>
              <a:t>7.3.6. WATER</a:t>
            </a:r>
            <a:br>
              <a:rPr lang="en-US" b="1" dirty="0" smtClean="0">
                <a:latin typeface="Times New Roman" pitchFamily="18" charset="0"/>
                <a:cs typeface="Times New Roman" pitchFamily="18" charset="0"/>
              </a:rPr>
            </a:br>
            <a:endParaRPr lang="ru-RU" dirty="0"/>
          </a:p>
        </p:txBody>
      </p:sp>
      <p:sp>
        <p:nvSpPr>
          <p:cNvPr id="13" name="Содержимое 12"/>
          <p:cNvSpPr>
            <a:spLocks noGrp="1"/>
          </p:cNvSpPr>
          <p:nvPr>
            <p:ph idx="1"/>
          </p:nvPr>
        </p:nvSpPr>
        <p:spPr>
          <a:xfrm>
            <a:off x="677334" y="2160589"/>
            <a:ext cx="4772971" cy="3880773"/>
          </a:xfrm>
        </p:spPr>
        <p:txBody>
          <a:bodyPr/>
          <a:lstStyle/>
          <a:p>
            <a:pPr>
              <a:buFont typeface="Wingdings" pitchFamily="2" charset="2"/>
              <a:buChar char="Ø"/>
            </a:pPr>
            <a:r>
              <a:rPr lang="en-US" dirty="0" smtClean="0">
                <a:latin typeface="Times New Roman" pitchFamily="18" charset="0"/>
                <a:cs typeface="Times New Roman" pitchFamily="18" charset="0"/>
              </a:rPr>
              <a:t>Required for our survival.</a:t>
            </a:r>
          </a:p>
          <a:p>
            <a:pPr>
              <a:buFont typeface="Wingdings" pitchFamily="2" charset="2"/>
              <a:buChar char="Ø"/>
            </a:pPr>
            <a:r>
              <a:rPr lang="en-US" dirty="0" smtClean="0">
                <a:latin typeface="Times New Roman" pitchFamily="18" charset="0"/>
                <a:cs typeface="Times New Roman" pitchFamily="18" charset="0"/>
              </a:rPr>
              <a:t>Cells need water to carry out their work.</a:t>
            </a:r>
          </a:p>
          <a:p>
            <a:pPr>
              <a:buFont typeface="Wingdings" pitchFamily="2" charset="2"/>
              <a:buChar char="Ø"/>
            </a:pPr>
            <a:r>
              <a:rPr lang="en-US" dirty="0" smtClean="0">
                <a:latin typeface="Times New Roman" pitchFamily="18" charset="0"/>
                <a:cs typeface="Times New Roman" pitchFamily="18" charset="0"/>
              </a:rPr>
              <a:t>most nutrients your body needs must be dissolved in water.</a:t>
            </a:r>
          </a:p>
          <a:p>
            <a:pPr>
              <a:buFont typeface="Wingdings" pitchFamily="2" charset="2"/>
              <a:buChar char="Ø"/>
            </a:pPr>
            <a:r>
              <a:rPr lang="en-US" dirty="0" smtClean="0">
                <a:latin typeface="Times New Roman" pitchFamily="18" charset="0"/>
                <a:cs typeface="Times New Roman" pitchFamily="18" charset="0"/>
              </a:rPr>
              <a:t>The human body is about 60 percent water.</a:t>
            </a:r>
          </a:p>
          <a:p>
            <a:endParaRPr lang="ru-RU" dirty="0"/>
          </a:p>
        </p:txBody>
      </p:sp>
      <p:pic>
        <p:nvPicPr>
          <p:cNvPr id="26626" name="Picture 2" descr="Image result for water"/>
          <p:cNvPicPr>
            <a:picLocks noChangeAspect="1" noChangeArrowheads="1"/>
          </p:cNvPicPr>
          <p:nvPr/>
        </p:nvPicPr>
        <p:blipFill>
          <a:blip r:embed="rId2" cstate="print"/>
          <a:srcRect/>
          <a:stretch>
            <a:fillRect/>
          </a:stretch>
        </p:blipFill>
        <p:spPr bwMode="auto">
          <a:xfrm>
            <a:off x="5239085" y="1598338"/>
            <a:ext cx="4326020" cy="382389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7.4. CHANGING CONCEPTS OF NUTRITION </a:t>
            </a:r>
            <a:endParaRPr lang="ru-RU" dirty="0"/>
          </a:p>
        </p:txBody>
      </p:sp>
      <p:sp>
        <p:nvSpPr>
          <p:cNvPr id="3" name="Содержимое 2"/>
          <p:cNvSpPr>
            <a:spLocks noGrp="1"/>
          </p:cNvSpPr>
          <p:nvPr>
            <p:ph idx="1"/>
          </p:nvPr>
        </p:nvSpPr>
        <p:spPr/>
        <p:txBody>
          <a:bodyPr/>
          <a:lstStyle/>
          <a:p>
            <a:r>
              <a:rPr lang="en-US" dirty="0" smtClean="0"/>
              <a:t>The essential nutrients, proteins, fats and carbohydrates have been recognized in the early 19nth century. </a:t>
            </a:r>
          </a:p>
          <a:p>
            <a:r>
              <a:rPr lang="en-US" dirty="0" smtClean="0"/>
              <a:t>Specific Nutritional disorders were identified such as protein energy mal nutrition, Vitamin A deficiency, Endemic goiter, Nutritional Anemia, Nutritional blindness etc. and measures were found to prevent and </a:t>
            </a:r>
            <a:r>
              <a:rPr lang="en-US" dirty="0" smtClean="0"/>
              <a:t>control </a:t>
            </a:r>
            <a:r>
              <a:rPr lang="en-US" dirty="0" smtClean="0"/>
              <a:t>these disorders. </a:t>
            </a:r>
          </a:p>
          <a:p>
            <a:r>
              <a:rPr lang="en-US" dirty="0" smtClean="0"/>
              <a:t>The science of Nutrition was extended to other fields like agriculture, animal husbandry, economics and sociology. This led to “green revolution” and “white revolution” and increased food production.</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CHANGING CONCEPTS OF NUTRITION</a:t>
            </a:r>
            <a:endParaRPr lang="ru-RU" dirty="0"/>
          </a:p>
        </p:txBody>
      </p:sp>
      <p:sp>
        <p:nvSpPr>
          <p:cNvPr id="3" name="Содержимое 2"/>
          <p:cNvSpPr>
            <a:spLocks noGrp="1"/>
          </p:cNvSpPr>
          <p:nvPr>
            <p:ph idx="1"/>
          </p:nvPr>
        </p:nvSpPr>
        <p:spPr/>
        <p:txBody>
          <a:bodyPr/>
          <a:lstStyle/>
          <a:p>
            <a:r>
              <a:rPr lang="en-US" dirty="0" smtClean="0"/>
              <a:t>During recent years the science of nutrition has extended to Nutritional epidemiology. </a:t>
            </a:r>
          </a:p>
          <a:p>
            <a:r>
              <a:rPr lang="en-US" dirty="0" smtClean="0"/>
              <a:t>The old concept of “the health sector alone is responsible for all nutritional problems” is now realized that a broad multi factorial and integrated approach of sectors is essential to solve today’s nutritional problems.</a:t>
            </a:r>
          </a:p>
          <a:p>
            <a:r>
              <a:rPr lang="en-US" dirty="0" smtClean="0"/>
              <a:t>The main objectives of the National Health Policy are: </a:t>
            </a:r>
          </a:p>
          <a:p>
            <a:pPr lvl="1"/>
            <a:r>
              <a:rPr lang="en-US" dirty="0" smtClean="0"/>
              <a:t>Promotion of proper nutritional status of individual, families &amp; communities </a:t>
            </a:r>
          </a:p>
          <a:p>
            <a:pPr lvl="1"/>
            <a:r>
              <a:rPr lang="en-US" dirty="0" smtClean="0"/>
              <a:t>Prevention of nutritional deficiency disorders. </a:t>
            </a:r>
          </a:p>
          <a:p>
            <a:pPr lvl="1"/>
            <a:r>
              <a:rPr lang="en-US" dirty="0" smtClean="0"/>
              <a:t>Maintenance of the health of the individuals </a:t>
            </a:r>
          </a:p>
          <a:p>
            <a:pPr lvl="1"/>
            <a:r>
              <a:rPr lang="en-US" dirty="0" smtClean="0"/>
              <a:t>Supplementation of essential nutrients to all the vulnerable groups </a:t>
            </a:r>
          </a:p>
          <a:p>
            <a:pPr lvl="1"/>
            <a:r>
              <a:rPr lang="en-US" dirty="0" smtClean="0"/>
              <a:t>IEC related to healthy Nutrition.</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7.5. RELATION BETWEEN NUTRITION AND HEALTH</a:t>
            </a:r>
            <a:endParaRPr lang="ru-RU" dirty="0"/>
          </a:p>
        </p:txBody>
      </p:sp>
      <p:sp>
        <p:nvSpPr>
          <p:cNvPr id="3" name="Содержимое 2"/>
          <p:cNvSpPr>
            <a:spLocks noGrp="1"/>
          </p:cNvSpPr>
          <p:nvPr>
            <p:ph idx="1"/>
          </p:nvPr>
        </p:nvSpPr>
        <p:spPr/>
        <p:txBody>
          <a:bodyPr>
            <a:normAutofit lnSpcReduction="10000"/>
          </a:bodyPr>
          <a:lstStyle/>
          <a:p>
            <a:r>
              <a:rPr lang="en-US" dirty="0" smtClean="0"/>
              <a:t>Achievement of optimal growth and development, reflecting the full expression of one’ s genetic potential. </a:t>
            </a:r>
          </a:p>
          <a:p>
            <a:r>
              <a:rPr lang="en-US" dirty="0" smtClean="0"/>
              <a:t>Maintenance of the structural integrity and functional efficiency of body tissues necessary for an active and productive use. </a:t>
            </a:r>
          </a:p>
          <a:p>
            <a:r>
              <a:rPr lang="en-US" dirty="0" smtClean="0"/>
              <a:t>Mental well-being </a:t>
            </a:r>
          </a:p>
          <a:p>
            <a:r>
              <a:rPr lang="en-US" dirty="0" smtClean="0"/>
              <a:t>Ability to withstand the inevitable process of aging with minimal disability and functional impairment. </a:t>
            </a:r>
          </a:p>
          <a:p>
            <a:r>
              <a:rPr lang="en-US" dirty="0" smtClean="0"/>
              <a:t>Ability to combat diseases such as </a:t>
            </a:r>
          </a:p>
          <a:p>
            <a:pPr lvl="1"/>
            <a:r>
              <a:rPr lang="en-US" dirty="0" smtClean="0"/>
              <a:t>a. resisting infections (</a:t>
            </a:r>
            <a:r>
              <a:rPr lang="en-US" dirty="0" err="1" smtClean="0"/>
              <a:t>immunocompetence</a:t>
            </a:r>
            <a:r>
              <a:rPr lang="en-US" dirty="0" smtClean="0"/>
              <a:t>) </a:t>
            </a:r>
          </a:p>
          <a:p>
            <a:pPr lvl="1"/>
            <a:r>
              <a:rPr lang="en-US" dirty="0" smtClean="0"/>
              <a:t>b. preventing the onset of degenerative diseases </a:t>
            </a:r>
          </a:p>
          <a:p>
            <a:pPr lvl="1"/>
            <a:r>
              <a:rPr lang="en-US" dirty="0" smtClean="0"/>
              <a:t>c. resisting the effect of environmental toxins/ pollutants</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7.6. FUNCTIONS OF FOOD AND NUTRITION</a:t>
            </a:r>
            <a:endParaRPr lang="ru-RU" dirty="0"/>
          </a:p>
        </p:txBody>
      </p:sp>
      <p:sp>
        <p:nvSpPr>
          <p:cNvPr id="3" name="Содержимое 2"/>
          <p:cNvSpPr>
            <a:spLocks noGrp="1"/>
          </p:cNvSpPr>
          <p:nvPr>
            <p:ph idx="1"/>
          </p:nvPr>
        </p:nvSpPr>
        <p:spPr/>
        <p:txBody>
          <a:bodyPr/>
          <a:lstStyle/>
          <a:p>
            <a:pPr>
              <a:buNone/>
            </a:pPr>
            <a:r>
              <a:rPr lang="en-US" dirty="0" smtClean="0"/>
              <a:t>1. Good Nutrition Provides Energy </a:t>
            </a:r>
          </a:p>
          <a:p>
            <a:pPr>
              <a:buNone/>
            </a:pPr>
            <a:r>
              <a:rPr lang="en-US" dirty="0" smtClean="0"/>
              <a:t>2. Good Nutrition Provides Raw Materials </a:t>
            </a:r>
          </a:p>
          <a:p>
            <a:pPr>
              <a:buNone/>
            </a:pPr>
            <a:r>
              <a:rPr lang="en-US" dirty="0" smtClean="0"/>
              <a:t>3. The "Little Helpers" </a:t>
            </a:r>
          </a:p>
          <a:p>
            <a:pPr>
              <a:buNone/>
            </a:pPr>
            <a:r>
              <a:rPr lang="en-US" dirty="0" smtClean="0"/>
              <a:t>4. Good Nutrition Means Good Health </a:t>
            </a:r>
          </a:p>
          <a:p>
            <a:pPr>
              <a:buNone/>
            </a:pPr>
            <a:r>
              <a:rPr lang="en-US" dirty="0" smtClean="0"/>
              <a:t>5. Prevention of Infections </a:t>
            </a:r>
          </a:p>
          <a:p>
            <a:pPr>
              <a:buNone/>
            </a:pPr>
            <a:r>
              <a:rPr lang="en-US" dirty="0" smtClean="0"/>
              <a:t>6. Body development and maintenance </a:t>
            </a:r>
          </a:p>
          <a:p>
            <a:pPr>
              <a:buNone/>
            </a:pPr>
            <a:r>
              <a:rPr lang="en-US" dirty="0" smtClean="0"/>
              <a:t>7. Nourishing and caring </a:t>
            </a:r>
          </a:p>
          <a:p>
            <a:pPr>
              <a:buNone/>
            </a:pPr>
            <a:r>
              <a:rPr lang="en-US" dirty="0" smtClean="0"/>
              <a:t>8. Social functions of food </a:t>
            </a:r>
          </a:p>
          <a:p>
            <a:pPr>
              <a:buNone/>
            </a:pPr>
            <a:r>
              <a:rPr lang="en-US" dirty="0" smtClean="0"/>
              <a:t>9. Psychological functions of food</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7.7. STATES OF NUTRITION</a:t>
            </a:r>
            <a:endParaRPr lang="ru-RU" dirty="0"/>
          </a:p>
        </p:txBody>
      </p:sp>
      <p:sp>
        <p:nvSpPr>
          <p:cNvPr id="3" name="Содержимое 2"/>
          <p:cNvSpPr>
            <a:spLocks noGrp="1"/>
          </p:cNvSpPr>
          <p:nvPr>
            <p:ph idx="1"/>
          </p:nvPr>
        </p:nvSpPr>
        <p:spPr>
          <a:xfrm>
            <a:off x="677334" y="1684421"/>
            <a:ext cx="8596668" cy="4356941"/>
          </a:xfrm>
        </p:spPr>
        <p:txBody>
          <a:bodyPr>
            <a:normAutofit fontScale="85000" lnSpcReduction="10000"/>
          </a:bodyPr>
          <a:lstStyle/>
          <a:p>
            <a:r>
              <a:rPr lang="en-US" dirty="0" smtClean="0"/>
              <a:t>Optimal Nutrition: </a:t>
            </a:r>
          </a:p>
          <a:p>
            <a:pPr>
              <a:buNone/>
            </a:pPr>
            <a:r>
              <a:rPr lang="en-US" dirty="0" smtClean="0"/>
              <a:t>	The term "Optimum Nutrition" can be defined as eating the right amounts of nutrients on a proper schedule to achieve the best performance and the longest possible lifetime in good health, assuming that external negative influences like accidents and infectious diseases can be avoided. </a:t>
            </a:r>
          </a:p>
          <a:p>
            <a:r>
              <a:rPr lang="en-US" dirty="0" smtClean="0"/>
              <a:t>Mal Nutrition: </a:t>
            </a:r>
          </a:p>
          <a:p>
            <a:pPr>
              <a:buNone/>
            </a:pPr>
            <a:r>
              <a:rPr lang="en-US" dirty="0" smtClean="0"/>
              <a:t>	Malnutrition is a broad term which refers to both </a:t>
            </a:r>
            <a:r>
              <a:rPr lang="en-US" dirty="0" err="1" smtClean="0"/>
              <a:t>undernutrition</a:t>
            </a:r>
            <a:r>
              <a:rPr lang="en-US" dirty="0" smtClean="0"/>
              <a:t> (sub nutrition) and over nutrition. Individuals are malnourished, or suffer from under nutrition if their diet does not provide them with adequate calories and protein for maintenance and growth, or they cannot fully utilize the food they eat due to illness. </a:t>
            </a:r>
          </a:p>
          <a:p>
            <a:r>
              <a:rPr lang="en-US" dirty="0" smtClean="0"/>
              <a:t>Over Nutrition: </a:t>
            </a:r>
          </a:p>
          <a:p>
            <a:pPr>
              <a:buNone/>
            </a:pPr>
            <a:r>
              <a:rPr lang="en-US" dirty="0" smtClean="0"/>
              <a:t>	Over nutrition is frequent or habitual over consumption of nutrients by eating too much food to the point that it becomes dangerous to the health. </a:t>
            </a:r>
          </a:p>
          <a:p>
            <a:r>
              <a:rPr lang="en-US" dirty="0" smtClean="0"/>
              <a:t>Under Nutrition: </a:t>
            </a:r>
          </a:p>
          <a:p>
            <a:pPr>
              <a:buNone/>
            </a:pPr>
            <a:r>
              <a:rPr lang="en-US" dirty="0" smtClean="0"/>
              <a:t>	Under nutrition is the opposite of over nutrition, meaning that it is a nutrient deficiency from not eating enough food.</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ty.png"/>
          <p:cNvPicPr>
            <a:picLocks noChangeAspect="1"/>
          </p:cNvPicPr>
          <p:nvPr/>
        </p:nvPicPr>
        <p:blipFill>
          <a:blip r:embed="rId2" cstate="print"/>
          <a:stretch>
            <a:fillRect/>
          </a:stretch>
        </p:blipFill>
        <p:spPr>
          <a:xfrm>
            <a:off x="1155362" y="917532"/>
            <a:ext cx="9240253" cy="51976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Image result for food guide pyramid"/>
          <p:cNvPicPr>
            <a:picLocks noChangeAspect="1" noChangeArrowheads="1"/>
          </p:cNvPicPr>
          <p:nvPr/>
        </p:nvPicPr>
        <p:blipFill>
          <a:blip r:embed="rId2" cstate="print"/>
          <a:srcRect/>
          <a:stretch>
            <a:fillRect/>
          </a:stretch>
        </p:blipFill>
        <p:spPr bwMode="auto">
          <a:xfrm>
            <a:off x="553454" y="926429"/>
            <a:ext cx="8795084" cy="494723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7.1. DEFINITION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15000"/>
              </a:lnSpc>
              <a:spcBef>
                <a:spcPts val="0"/>
              </a:spcBef>
              <a:spcAft>
                <a:spcPts val="1000"/>
              </a:spcAft>
            </a:pPr>
            <a:r>
              <a:rPr lang="en-US" b="1" dirty="0" smtClean="0">
                <a:latin typeface="Times New Roman" pitchFamily="18" charset="0"/>
                <a:cs typeface="Times New Roman" pitchFamily="18" charset="0"/>
              </a:rPr>
              <a:t>NUTRITION: </a:t>
            </a:r>
            <a:r>
              <a:rPr lang="en-US" dirty="0" smtClean="0">
                <a:latin typeface="Times New Roman" pitchFamily="18" charset="0"/>
                <a:cs typeface="Times New Roman" pitchFamily="18" charset="0"/>
              </a:rPr>
              <a:t>It is the study of food and health, it is the science and centers in foods, their nutrients and other chemical constituents  and the effects the food on body processes and health.</a:t>
            </a:r>
          </a:p>
          <a:p>
            <a:pPr algn="just">
              <a:lnSpc>
                <a:spcPct val="115000"/>
              </a:lnSpc>
              <a:spcBef>
                <a:spcPts val="0"/>
              </a:spcBef>
              <a:spcAft>
                <a:spcPts val="1000"/>
              </a:spcAft>
            </a:pPr>
            <a:r>
              <a:rPr lang="en-US" b="1" dirty="0" smtClean="0">
                <a:latin typeface="Times New Roman" pitchFamily="18" charset="0"/>
                <a:cs typeface="Times New Roman" pitchFamily="18" charset="0"/>
              </a:rPr>
              <a:t>NUTRIENTS: </a:t>
            </a:r>
            <a:r>
              <a:rPr lang="en-US" dirty="0" smtClean="0">
                <a:latin typeface="Times New Roman" pitchFamily="18" charset="0"/>
                <a:cs typeface="Times New Roman" pitchFamily="18" charset="0"/>
              </a:rPr>
              <a:t>These are the chemical substances that found in the food that are used by the body for growth and health. </a:t>
            </a:r>
          </a:p>
          <a:p>
            <a:pPr algn="just">
              <a:lnSpc>
                <a:spcPct val="115000"/>
              </a:lnSpc>
              <a:spcBef>
                <a:spcPts val="0"/>
              </a:spcBef>
              <a:spcAft>
                <a:spcPts val="1000"/>
              </a:spcAft>
            </a:pPr>
            <a:r>
              <a:rPr lang="en-US" dirty="0" smtClean="0"/>
              <a:t>Nutrition, nourishment, or aliment refers to the nurturing of our body to keep it healthy and functioning as it is supposed to do. Nature has provided a variety of foods for man to consume and be healthy. We consume food for maintenance of health, growth and to develop greater resistance against infections. </a:t>
            </a:r>
          </a:p>
          <a:p>
            <a:pPr algn="just">
              <a:lnSpc>
                <a:spcPct val="115000"/>
              </a:lnSpc>
              <a:spcBef>
                <a:spcPts val="0"/>
              </a:spcBef>
              <a:spcAft>
                <a:spcPts val="1000"/>
              </a:spcAft>
            </a:pPr>
            <a:r>
              <a:rPr lang="en-US" dirty="0" smtClean="0"/>
              <a:t>Nutrition as a science was found by Lavoisier (the father of chemistry and also the father of nutrition) towards the end of 18nth century. </a:t>
            </a:r>
          </a:p>
          <a:p>
            <a:pPr algn="just">
              <a:lnSpc>
                <a:spcPct val="115000"/>
              </a:lnSpc>
              <a:spcBef>
                <a:spcPts val="0"/>
              </a:spcBef>
              <a:spcAft>
                <a:spcPts val="1000"/>
              </a:spcAft>
            </a:pPr>
            <a:r>
              <a:rPr lang="en-US" dirty="0" smtClean="0"/>
              <a:t>The science of nutrition is one of the youngest of the sciences.</a:t>
            </a:r>
            <a:endParaRPr lang="en-US" dirty="0">
              <a:latin typeface="Times New Roman" pitchFamily="18" charset="0"/>
              <a:ea typeface="Calibri"/>
              <a:cs typeface="Times New Roman" pitchFamily="18" charset="0"/>
            </a:endParaRPr>
          </a:p>
        </p:txBody>
      </p:sp>
    </p:spTree>
    <p:extLst>
      <p:ext uri="{BB962C8B-B14F-4D97-AF65-F5344CB8AC3E}">
        <p14:creationId xmlns="" xmlns:p14="http://schemas.microsoft.com/office/powerpoint/2010/main" val="1910502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80675"/>
            <a:ext cx="8596668" cy="4260688"/>
          </a:xfrm>
        </p:spPr>
        <p:txBody>
          <a:bodyPr>
            <a:normAutofit/>
          </a:bodyPr>
          <a:lstStyle/>
          <a:p>
            <a:pPr>
              <a:lnSpc>
                <a:spcPct val="115000"/>
              </a:lnSpc>
              <a:spcBef>
                <a:spcPts val="0"/>
              </a:spcBef>
              <a:spcAft>
                <a:spcPts val="1000"/>
              </a:spcAft>
              <a:buSzPts val="1000"/>
              <a:buNone/>
              <a:tabLst>
                <a:tab pos="457200" algn="l"/>
              </a:tabLst>
            </a:pPr>
            <a:r>
              <a:rPr lang="en-US" dirty="0" smtClean="0"/>
              <a:t>FOOD: </a:t>
            </a:r>
          </a:p>
          <a:p>
            <a:pPr>
              <a:lnSpc>
                <a:spcPct val="115000"/>
              </a:lnSpc>
              <a:spcBef>
                <a:spcPts val="0"/>
              </a:spcBef>
              <a:spcAft>
                <a:spcPts val="1000"/>
              </a:spcAft>
              <a:buSzPts val="1000"/>
              <a:buNone/>
              <a:tabLst>
                <a:tab pos="457200" algn="l"/>
              </a:tabLst>
            </a:pPr>
            <a:r>
              <a:rPr lang="en-US" dirty="0" smtClean="0"/>
              <a:t>	Food is the material consisting essentially of protein, carbohydrate, and fat used in the body of an organism to sustain growth, repair, and vital processes and to furnish energy; also: such material together with supplementary substances (as minerals, vitamins, and condiments) </a:t>
            </a:r>
          </a:p>
          <a:p>
            <a:pPr>
              <a:lnSpc>
                <a:spcPct val="115000"/>
              </a:lnSpc>
              <a:spcBef>
                <a:spcPts val="0"/>
              </a:spcBef>
              <a:spcAft>
                <a:spcPts val="1000"/>
              </a:spcAft>
              <a:buSzPts val="1000"/>
              <a:buNone/>
              <a:tabLst>
                <a:tab pos="457200" algn="l"/>
              </a:tabLst>
            </a:pPr>
            <a:endParaRPr lang="en-US" dirty="0" smtClean="0"/>
          </a:p>
          <a:p>
            <a:pPr>
              <a:lnSpc>
                <a:spcPct val="115000"/>
              </a:lnSpc>
              <a:spcBef>
                <a:spcPts val="0"/>
              </a:spcBef>
              <a:spcAft>
                <a:spcPts val="1000"/>
              </a:spcAft>
              <a:buSzPts val="1000"/>
              <a:buNone/>
              <a:tabLst>
                <a:tab pos="457200" algn="l"/>
              </a:tabLst>
            </a:pPr>
            <a:r>
              <a:rPr lang="en-US" dirty="0" smtClean="0"/>
              <a:t>NUTRITION: </a:t>
            </a:r>
          </a:p>
          <a:p>
            <a:pPr>
              <a:lnSpc>
                <a:spcPct val="115000"/>
              </a:lnSpc>
              <a:spcBef>
                <a:spcPts val="0"/>
              </a:spcBef>
              <a:spcAft>
                <a:spcPts val="1000"/>
              </a:spcAft>
              <a:buSzPts val="1000"/>
              <a:buNone/>
              <a:tabLst>
                <a:tab pos="457200" algn="l"/>
              </a:tabLst>
            </a:pPr>
            <a:r>
              <a:rPr lang="en-US" dirty="0" smtClean="0"/>
              <a:t>	Nutrition is an art and also a science. Nutrition is defined as “the science of foods, the nutrients and other substances, they are in action, interaction and balancing in relation to health and disease.”</a:t>
            </a:r>
          </a:p>
          <a:p>
            <a:endParaRPr lang="en-US" dirty="0"/>
          </a:p>
        </p:txBody>
      </p:sp>
      <p:sp>
        <p:nvSpPr>
          <p:cNvPr id="5" name="Заголовок 4"/>
          <p:cNvSpPr>
            <a:spLocks noGrp="1"/>
          </p:cNvSpPr>
          <p:nvPr>
            <p:ph type="title"/>
          </p:nvPr>
        </p:nvSpPr>
        <p:spPr>
          <a:xfrm>
            <a:off x="713429" y="681790"/>
            <a:ext cx="8596668" cy="1320800"/>
          </a:xfrm>
        </p:spPr>
        <p:txBody>
          <a:bodyPr/>
          <a:lstStyle/>
          <a:p>
            <a:r>
              <a:rPr lang="en-US" b="1" dirty="0" smtClean="0">
                <a:latin typeface="Times New Roman" pitchFamily="18" charset="0"/>
                <a:cs typeface="Times New Roman" pitchFamily="18" charset="0"/>
              </a:rPr>
              <a:t>DEFINITION</a:t>
            </a:r>
            <a:endParaRPr lang="ru-RU" dirty="0"/>
          </a:p>
        </p:txBody>
      </p:sp>
    </p:spTree>
    <p:extLst>
      <p:ext uri="{BB962C8B-B14F-4D97-AF65-F5344CB8AC3E}">
        <p14:creationId xmlns="" xmlns:p14="http://schemas.microsoft.com/office/powerpoint/2010/main" val="301060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itchFamily="18" charset="0"/>
                <a:cs typeface="Times New Roman" pitchFamily="18" charset="0"/>
              </a:rPr>
              <a:t>DEFINITION</a:t>
            </a:r>
            <a:endParaRPr lang="ru-RU" dirty="0"/>
          </a:p>
        </p:txBody>
      </p:sp>
      <p:sp>
        <p:nvSpPr>
          <p:cNvPr id="3" name="Содержимое 2"/>
          <p:cNvSpPr>
            <a:spLocks noGrp="1"/>
          </p:cNvSpPr>
          <p:nvPr>
            <p:ph idx="1"/>
          </p:nvPr>
        </p:nvSpPr>
        <p:spPr/>
        <p:txBody>
          <a:bodyPr/>
          <a:lstStyle/>
          <a:p>
            <a:pPr>
              <a:buNone/>
            </a:pPr>
            <a:r>
              <a:rPr lang="en-US" dirty="0" smtClean="0"/>
              <a:t>HEALTH: </a:t>
            </a:r>
          </a:p>
          <a:p>
            <a:pPr>
              <a:buNone/>
            </a:pPr>
            <a:r>
              <a:rPr lang="en-US" dirty="0" smtClean="0"/>
              <a:t>	Health is a state of complete physical, mental, and social well-being and not merely the absence of disease or infirmity. – World Health Organization </a:t>
            </a:r>
          </a:p>
          <a:p>
            <a:pPr>
              <a:buNone/>
            </a:pPr>
            <a:r>
              <a:rPr lang="en-US" dirty="0" smtClean="0"/>
              <a:t>NURSING: </a:t>
            </a:r>
          </a:p>
          <a:p>
            <a:pPr>
              <a:buNone/>
            </a:pPr>
            <a:r>
              <a:rPr lang="en-US" dirty="0" smtClean="0"/>
              <a:t>	Nursing is "the unique function of the nurse is to assist he individual, sick or well, in the performance of those activities contributing to health or its recovery (or to peaceful death) that he would perform unaided if he had the necessary strength, will, or knowledge, and to do this in such a way as to strength, will or knowledge, and to do this is such a way as to help him gain independence as rapidly as possible". - </a:t>
            </a:r>
            <a:r>
              <a:rPr lang="en-US" dirty="0" err="1" smtClean="0"/>
              <a:t>Virgnia</a:t>
            </a:r>
            <a:r>
              <a:rPr lang="en-US" dirty="0" smtClean="0"/>
              <a:t> Henderson</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p:txBody>
          <a:bodyPr/>
          <a:lstStyle/>
          <a:p>
            <a:r>
              <a:rPr lang="en-US" b="1" dirty="0" smtClean="0">
                <a:latin typeface="Times New Roman" pitchFamily="18" charset="0"/>
                <a:cs typeface="Times New Roman" pitchFamily="18" charset="0"/>
              </a:rPr>
              <a:t>7.2. IMPORTANCE OF NUTRITION</a:t>
            </a:r>
            <a:br>
              <a:rPr lang="en-US" b="1" dirty="0" smtClean="0">
                <a:latin typeface="Times New Roman" pitchFamily="18" charset="0"/>
                <a:cs typeface="Times New Roman" pitchFamily="18" charset="0"/>
              </a:rPr>
            </a:br>
            <a:endParaRPr lang="ru-RU" dirty="0"/>
          </a:p>
        </p:txBody>
      </p:sp>
      <p:sp>
        <p:nvSpPr>
          <p:cNvPr id="12" name="Содержимое 11"/>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Promotes satisfactory growth</a:t>
            </a:r>
          </a:p>
          <a:p>
            <a:pPr>
              <a:buFont typeface="Wingdings" pitchFamily="2" charset="2"/>
              <a:buChar char="Ø"/>
            </a:pPr>
            <a:r>
              <a:rPr lang="en-US" dirty="0" smtClean="0">
                <a:latin typeface="Times New Roman" pitchFamily="18" charset="0"/>
                <a:cs typeface="Times New Roman" pitchFamily="18" charset="0"/>
              </a:rPr>
              <a:t>Prevents deficiency states</a:t>
            </a:r>
          </a:p>
          <a:p>
            <a:pPr>
              <a:buFont typeface="Wingdings" pitchFamily="2" charset="2"/>
              <a:buChar char="Ø"/>
            </a:pPr>
            <a:r>
              <a:rPr lang="en-US" dirty="0" smtClean="0">
                <a:latin typeface="Times New Roman" pitchFamily="18" charset="0"/>
                <a:cs typeface="Times New Roman" pitchFamily="18" charset="0"/>
              </a:rPr>
              <a:t>Prevents acute and chronic diseases</a:t>
            </a:r>
          </a:p>
          <a:p>
            <a:pPr>
              <a:buFont typeface="Wingdings" pitchFamily="2" charset="2"/>
              <a:buChar char="Ø"/>
            </a:pPr>
            <a:r>
              <a:rPr lang="en-US" dirty="0" smtClean="0">
                <a:latin typeface="Times New Roman" pitchFamily="18" charset="0"/>
                <a:cs typeface="Times New Roman" pitchFamily="18" charset="0"/>
              </a:rPr>
              <a:t>Promotes development of physiological and mental potential</a:t>
            </a:r>
          </a:p>
          <a:p>
            <a:pPr>
              <a:buFont typeface="Wingdings" pitchFamily="2" charset="2"/>
              <a:buChar char="Ø"/>
            </a:pPr>
            <a:r>
              <a:rPr lang="en-US" dirty="0" smtClean="0">
                <a:latin typeface="Times New Roman" pitchFamily="18" charset="0"/>
                <a:cs typeface="Times New Roman" pitchFamily="18" charset="0"/>
              </a:rPr>
              <a:t>Provides reserves for stress</a:t>
            </a:r>
          </a:p>
          <a:p>
            <a:pPr>
              <a:buFont typeface="Wingdings" pitchFamily="2" charset="2"/>
              <a:buChar char="Ø"/>
            </a:pPr>
            <a:r>
              <a:rPr lang="en-US" dirty="0" smtClean="0">
                <a:latin typeface="Times New Roman" pitchFamily="18" charset="0"/>
                <a:cs typeface="Times New Roman" pitchFamily="18" charset="0"/>
              </a:rPr>
              <a:t>Helps in maintaining normal metabolism</a:t>
            </a:r>
          </a:p>
          <a:p>
            <a:pPr>
              <a:buFont typeface="Wingdings" pitchFamily="2" charset="2"/>
              <a:buChar char="Ø"/>
            </a:pPr>
            <a:r>
              <a:rPr lang="en-US" dirty="0" smtClean="0">
                <a:latin typeface="Times New Roman" pitchFamily="18" charset="0"/>
                <a:cs typeface="Times New Roman" pitchFamily="18" charset="0"/>
              </a:rPr>
              <a:t>Decreases the risk of hypoglycemia, </a:t>
            </a:r>
            <a:r>
              <a:rPr lang="en-US" dirty="0" err="1" smtClean="0">
                <a:latin typeface="Times New Roman" pitchFamily="18" charset="0"/>
                <a:cs typeface="Times New Roman" pitchFamily="18" charset="0"/>
              </a:rPr>
              <a:t>azotemia</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hyperbilirubianaema</a:t>
            </a:r>
            <a:endParaRPr lang="en-US"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p:txBody>
          <a:bodyPr/>
          <a:lstStyle/>
          <a:p>
            <a:r>
              <a:rPr lang="en-US" b="1" dirty="0" smtClean="0">
                <a:latin typeface="Times New Roman" pitchFamily="18" charset="0"/>
                <a:cs typeface="Times New Roman" pitchFamily="18" charset="0"/>
              </a:rPr>
              <a:t>7.3. CLASSES OF NUTRIENTS</a:t>
            </a:r>
            <a:br>
              <a:rPr lang="en-US" b="1" dirty="0" smtClean="0">
                <a:latin typeface="Times New Roman" pitchFamily="18" charset="0"/>
                <a:cs typeface="Times New Roman" pitchFamily="18" charset="0"/>
              </a:rPr>
            </a:br>
            <a:endParaRPr lang="ru-RU" dirty="0"/>
          </a:p>
        </p:txBody>
      </p:sp>
      <p:sp>
        <p:nvSpPr>
          <p:cNvPr id="12" name="Содержимое 11"/>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Proteins</a:t>
            </a:r>
          </a:p>
          <a:p>
            <a:pPr>
              <a:buFont typeface="Wingdings" pitchFamily="2" charset="2"/>
              <a:buChar char="Ø"/>
            </a:pPr>
            <a:r>
              <a:rPr lang="en-US" dirty="0" smtClean="0">
                <a:latin typeface="Times New Roman" pitchFamily="18" charset="0"/>
                <a:cs typeface="Times New Roman" pitchFamily="18" charset="0"/>
              </a:rPr>
              <a:t>Carbohydrates</a:t>
            </a:r>
          </a:p>
          <a:p>
            <a:pPr>
              <a:buFont typeface="Wingdings" pitchFamily="2" charset="2"/>
              <a:buChar char="Ø"/>
            </a:pPr>
            <a:r>
              <a:rPr lang="en-US" dirty="0" smtClean="0">
                <a:latin typeface="Times New Roman" pitchFamily="18" charset="0"/>
                <a:cs typeface="Times New Roman" pitchFamily="18" charset="0"/>
              </a:rPr>
              <a:t>Fats </a:t>
            </a:r>
          </a:p>
          <a:p>
            <a:pPr>
              <a:buFont typeface="Wingdings" pitchFamily="2" charset="2"/>
              <a:buChar char="Ø"/>
            </a:pPr>
            <a:r>
              <a:rPr lang="en-US" dirty="0" smtClean="0">
                <a:latin typeface="Times New Roman" pitchFamily="18" charset="0"/>
                <a:cs typeface="Times New Roman" pitchFamily="18" charset="0"/>
              </a:rPr>
              <a:t>Vitamins</a:t>
            </a:r>
          </a:p>
          <a:p>
            <a:pPr>
              <a:buFont typeface="Wingdings" pitchFamily="2" charset="2"/>
              <a:buChar char="Ø"/>
            </a:pPr>
            <a:r>
              <a:rPr lang="en-US" dirty="0" smtClean="0">
                <a:latin typeface="Times New Roman" pitchFamily="18" charset="0"/>
                <a:cs typeface="Times New Roman" pitchFamily="18" charset="0"/>
              </a:rPr>
              <a:t>Minerals </a:t>
            </a:r>
          </a:p>
          <a:p>
            <a:pPr>
              <a:buFont typeface="Wingdings" pitchFamily="2" charset="2"/>
              <a:buChar char="Ø"/>
            </a:pPr>
            <a:r>
              <a:rPr lang="en-US" dirty="0" smtClean="0">
                <a:latin typeface="Times New Roman" pitchFamily="18" charset="0"/>
                <a:cs typeface="Times New Roman" pitchFamily="18" charset="0"/>
              </a:rPr>
              <a:t>Water</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en-US" b="1" dirty="0" smtClean="0">
                <a:latin typeface="Times New Roman" pitchFamily="18" charset="0"/>
                <a:cs typeface="Times New Roman" pitchFamily="18" charset="0"/>
              </a:rPr>
              <a:t>7.3.1. PROTIENS</a:t>
            </a:r>
            <a:br>
              <a:rPr lang="en-US" b="1" dirty="0" smtClean="0">
                <a:latin typeface="Times New Roman" pitchFamily="18" charset="0"/>
                <a:cs typeface="Times New Roman" pitchFamily="18" charset="0"/>
              </a:rPr>
            </a:br>
            <a:endParaRPr lang="ru-RU" dirty="0"/>
          </a:p>
        </p:txBody>
      </p:sp>
      <p:sp>
        <p:nvSpPr>
          <p:cNvPr id="13" name="Содержимое 12"/>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Used for replacement and repair of body cells and for growth.</a:t>
            </a:r>
          </a:p>
          <a:p>
            <a:pPr>
              <a:buFont typeface="Wingdings" pitchFamily="2" charset="2"/>
              <a:buChar char="Ø"/>
            </a:pPr>
            <a:r>
              <a:rPr lang="en-US" dirty="0" smtClean="0">
                <a:latin typeface="Times New Roman" pitchFamily="18" charset="0"/>
                <a:cs typeface="Times New Roman" pitchFamily="18" charset="0"/>
              </a:rPr>
              <a:t>Made up of amino acids.</a:t>
            </a:r>
          </a:p>
          <a:p>
            <a:pPr>
              <a:buFont typeface="Wingdings" pitchFamily="2" charset="2"/>
              <a:buChar char="Ø"/>
            </a:pPr>
            <a:r>
              <a:rPr lang="en-US" dirty="0" smtClean="0">
                <a:latin typeface="Times New Roman" pitchFamily="18" charset="0"/>
                <a:cs typeface="Times New Roman" pitchFamily="18" charset="0"/>
              </a:rPr>
              <a:t>Found in eggs, milk, cheese and meat.</a:t>
            </a:r>
          </a:p>
          <a:p>
            <a:pPr>
              <a:buFont typeface="Wingdings" pitchFamily="2" charset="2"/>
              <a:buChar char="Ø"/>
            </a:pPr>
            <a:r>
              <a:rPr lang="en-US" dirty="0" smtClean="0">
                <a:latin typeface="Times New Roman" pitchFamily="18" charset="0"/>
                <a:cs typeface="Times New Roman" pitchFamily="18" charset="0"/>
              </a:rPr>
              <a:t>Essential amino acids must be supplied.</a:t>
            </a:r>
          </a:p>
          <a:p>
            <a:endParaRPr lang="ru-RU" dirty="0"/>
          </a:p>
        </p:txBody>
      </p:sp>
      <p:pic>
        <p:nvPicPr>
          <p:cNvPr id="6146" name="Picture 2" descr="Image result for PROTEIN FOODS"/>
          <p:cNvPicPr>
            <a:picLocks noChangeAspect="1" noChangeArrowheads="1"/>
          </p:cNvPicPr>
          <p:nvPr/>
        </p:nvPicPr>
        <p:blipFill>
          <a:blip r:embed="rId2" cstate="print"/>
          <a:srcRect/>
          <a:stretch>
            <a:fillRect/>
          </a:stretch>
        </p:blipFill>
        <p:spPr bwMode="auto">
          <a:xfrm>
            <a:off x="5358063" y="2747006"/>
            <a:ext cx="3557337" cy="35936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en-US" b="1" dirty="0" smtClean="0">
                <a:latin typeface="Times New Roman" pitchFamily="18" charset="0"/>
                <a:cs typeface="Times New Roman" pitchFamily="18" charset="0"/>
              </a:rPr>
              <a:t>7.3.2. CARBOHYDRATES</a:t>
            </a:r>
            <a:br>
              <a:rPr lang="en-US" b="1" dirty="0" smtClean="0">
                <a:latin typeface="Times New Roman" pitchFamily="18" charset="0"/>
                <a:cs typeface="Times New Roman" pitchFamily="18" charset="0"/>
              </a:rPr>
            </a:br>
            <a:endParaRPr lang="ru-RU" dirty="0"/>
          </a:p>
        </p:txBody>
      </p:sp>
      <p:sp>
        <p:nvSpPr>
          <p:cNvPr id="13" name="Содержимое 12"/>
          <p:cNvSpPr>
            <a:spLocks noGrp="1"/>
          </p:cNvSpPr>
          <p:nvPr>
            <p:ph idx="1"/>
          </p:nvPr>
        </p:nvSpPr>
        <p:spPr>
          <a:xfrm>
            <a:off x="304355" y="1799641"/>
            <a:ext cx="8596668" cy="3880773"/>
          </a:xfrm>
        </p:spPr>
        <p:txBody>
          <a:bodyPr/>
          <a:lstStyle/>
          <a:p>
            <a:pPr>
              <a:buFont typeface="Wingdings" pitchFamily="2" charset="2"/>
              <a:buChar char="Ø"/>
            </a:pPr>
            <a:r>
              <a:rPr lang="en-US" dirty="0" err="1" smtClean="0">
                <a:latin typeface="Times New Roman" pitchFamily="18" charset="0"/>
                <a:cs typeface="Times New Roman" pitchFamily="18" charset="0"/>
              </a:rPr>
              <a:t>Its</a:t>
            </a:r>
            <a:r>
              <a:rPr lang="en-US" dirty="0" smtClean="0">
                <a:latin typeface="Times New Roman" pitchFamily="18" charset="0"/>
                <a:cs typeface="Times New Roman" pitchFamily="18" charset="0"/>
              </a:rPr>
              <a:t> is the main source of energy for our body.</a:t>
            </a:r>
          </a:p>
          <a:p>
            <a:pPr>
              <a:buFont typeface="Wingdings" pitchFamily="2" charset="2"/>
              <a:buChar char="Ø"/>
            </a:pPr>
            <a:r>
              <a:rPr lang="en-US" dirty="0" smtClean="0">
                <a:latin typeface="Times New Roman" pitchFamily="18" charset="0"/>
                <a:cs typeface="Times New Roman" pitchFamily="18" charset="0"/>
              </a:rPr>
              <a:t>These are energy giving nutrients that include sugars, starches and fibers.</a:t>
            </a:r>
          </a:p>
          <a:p>
            <a:pPr>
              <a:buFont typeface="Wingdings" pitchFamily="2" charset="2"/>
              <a:buChar char="Ø"/>
            </a:pPr>
            <a:r>
              <a:rPr lang="en-US" dirty="0" smtClean="0">
                <a:latin typeface="Times New Roman" pitchFamily="18" charset="0"/>
                <a:cs typeface="Times New Roman" pitchFamily="18" charset="0"/>
              </a:rPr>
              <a:t>Sugars are simplest form of carbohydrates.</a:t>
            </a:r>
          </a:p>
          <a:p>
            <a:pPr>
              <a:buFont typeface="Wingdings" pitchFamily="2" charset="2"/>
              <a:buChar char="Ø"/>
            </a:pPr>
            <a:r>
              <a:rPr lang="en-US" dirty="0" smtClean="0">
                <a:latin typeface="Times New Roman" pitchFamily="18" charset="0"/>
                <a:cs typeface="Times New Roman" pitchFamily="18" charset="0"/>
              </a:rPr>
              <a:t>Starches are more complex carbohydrates that can be broken down into sugars.</a:t>
            </a:r>
          </a:p>
          <a:p>
            <a:pPr>
              <a:buFont typeface="Wingdings" pitchFamily="2" charset="2"/>
              <a:buChar char="Ø"/>
            </a:pPr>
            <a:r>
              <a:rPr lang="en-US" dirty="0" smtClean="0">
                <a:latin typeface="Times New Roman" pitchFamily="18" charset="0"/>
                <a:cs typeface="Times New Roman" pitchFamily="18" charset="0"/>
              </a:rPr>
              <a:t>1 gram of carbohydrates equals to 4 calories.</a:t>
            </a:r>
          </a:p>
          <a:p>
            <a:endParaRPr lang="ru-RU" dirty="0"/>
          </a:p>
        </p:txBody>
      </p:sp>
      <p:pic>
        <p:nvPicPr>
          <p:cNvPr id="5122" name="Picture 2" descr="Image result for carbohydrates foods"/>
          <p:cNvPicPr>
            <a:picLocks noChangeAspect="1" noChangeArrowheads="1"/>
          </p:cNvPicPr>
          <p:nvPr/>
        </p:nvPicPr>
        <p:blipFill>
          <a:blip r:embed="rId2" cstate="print"/>
          <a:srcRect/>
          <a:stretch>
            <a:fillRect/>
          </a:stretch>
        </p:blipFill>
        <p:spPr bwMode="auto">
          <a:xfrm>
            <a:off x="4981074" y="3421481"/>
            <a:ext cx="5823284" cy="298910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7.3.3. FATS</a:t>
            </a:r>
            <a:endParaRPr lang="en-US" b="1" dirty="0">
              <a:latin typeface="Times New Roman" pitchFamily="18" charset="0"/>
              <a:cs typeface="Times New Roman" pitchFamily="18" charset="0"/>
            </a:endParaRPr>
          </a:p>
        </p:txBody>
      </p:sp>
      <p:sp>
        <p:nvSpPr>
          <p:cNvPr id="10" name="Содержимое 9"/>
          <p:cNvSpPr>
            <a:spLocks noGrp="1"/>
          </p:cNvSpPr>
          <p:nvPr>
            <p:ph idx="1"/>
          </p:nvPr>
        </p:nvSpPr>
        <p:spPr>
          <a:xfrm>
            <a:off x="677334" y="2160589"/>
            <a:ext cx="5170013" cy="3880773"/>
          </a:xfrm>
        </p:spPr>
        <p:txBody>
          <a:bodyPr/>
          <a:lstStyle/>
          <a:p>
            <a:pPr>
              <a:buFont typeface="Wingdings" pitchFamily="2" charset="2"/>
              <a:buChar char="Ø"/>
            </a:pPr>
            <a:r>
              <a:rPr lang="en-US" dirty="0" smtClean="0">
                <a:latin typeface="Times New Roman" pitchFamily="18" charset="0"/>
                <a:cs typeface="Times New Roman" pitchFamily="18" charset="0"/>
              </a:rPr>
              <a:t>Fats are body’s main form of long term energy storage.</a:t>
            </a:r>
          </a:p>
          <a:p>
            <a:pPr>
              <a:buFont typeface="Wingdings" pitchFamily="2" charset="2"/>
              <a:buChar char="Ø"/>
            </a:pPr>
            <a:r>
              <a:rPr lang="en-US" dirty="0" smtClean="0">
                <a:latin typeface="Times New Roman" pitchFamily="18" charset="0"/>
                <a:cs typeface="Times New Roman" pitchFamily="18" charset="0"/>
              </a:rPr>
              <a:t>Fats are large molecules made up of fatty acids and glycerol.</a:t>
            </a:r>
          </a:p>
          <a:p>
            <a:pPr>
              <a:buFont typeface="Wingdings" pitchFamily="2" charset="2"/>
              <a:buChar char="Ø"/>
            </a:pPr>
            <a:r>
              <a:rPr lang="en-US" dirty="0" smtClean="0">
                <a:latin typeface="Times New Roman" pitchFamily="18" charset="0"/>
                <a:cs typeface="Times New Roman" pitchFamily="18" charset="0"/>
              </a:rPr>
              <a:t>These are long chains of carbon atoms attaches to hydrogen atoms.</a:t>
            </a:r>
          </a:p>
          <a:p>
            <a:pPr>
              <a:buFont typeface="Wingdings" pitchFamily="2" charset="2"/>
              <a:buChar char="Ø"/>
            </a:pPr>
            <a:r>
              <a:rPr lang="en-US" dirty="0" smtClean="0">
                <a:latin typeface="Times New Roman" pitchFamily="18" charset="0"/>
                <a:cs typeface="Times New Roman" pitchFamily="18" charset="0"/>
              </a:rPr>
              <a:t>These are classified by the types of fatty acids they contain.</a:t>
            </a:r>
          </a:p>
          <a:p>
            <a:endParaRPr lang="ru-RU" dirty="0"/>
          </a:p>
        </p:txBody>
      </p:sp>
      <p:pic>
        <p:nvPicPr>
          <p:cNvPr id="4098" name="Picture 2" descr="Image result for fat foods"/>
          <p:cNvPicPr>
            <a:picLocks noChangeAspect="1" noChangeArrowheads="1"/>
          </p:cNvPicPr>
          <p:nvPr/>
        </p:nvPicPr>
        <p:blipFill>
          <a:blip r:embed="rId2" cstate="print"/>
          <a:srcRect/>
          <a:stretch>
            <a:fillRect/>
          </a:stretch>
        </p:blipFill>
        <p:spPr bwMode="auto">
          <a:xfrm>
            <a:off x="5698958" y="1976044"/>
            <a:ext cx="4022558" cy="3686820"/>
          </a:xfrm>
          <a:prstGeom prst="rect">
            <a:avLst/>
          </a:prstGeom>
          <a:noFill/>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249</TotalTime>
  <Words>836</Words>
  <Application>Microsoft Office PowerPoint</Application>
  <PresentationFormat>Произвольный</PresentationFormat>
  <Paragraphs>104</Paragraphs>
  <Slides>19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Facet</vt:lpstr>
      <vt:lpstr>7.0.Food &amp; Nutrition</vt:lpstr>
      <vt:lpstr>7.1. DEFINITION</vt:lpstr>
      <vt:lpstr>DEFINITION</vt:lpstr>
      <vt:lpstr>DEFINITION</vt:lpstr>
      <vt:lpstr>7.2. IMPORTANCE OF NUTRITION </vt:lpstr>
      <vt:lpstr>7.3. CLASSES OF NUTRIENTS </vt:lpstr>
      <vt:lpstr>7.3.1. PROTIENS </vt:lpstr>
      <vt:lpstr>7.3.2. CARBOHYDRATES </vt:lpstr>
      <vt:lpstr>7.3.3. FATS</vt:lpstr>
      <vt:lpstr>7.3.4. VITAMINS </vt:lpstr>
      <vt:lpstr>7.3.5. MINERALS </vt:lpstr>
      <vt:lpstr>7.3.6. WATER </vt:lpstr>
      <vt:lpstr>7.4. CHANGING CONCEPTS OF NUTRITION </vt:lpstr>
      <vt:lpstr>CHANGING CONCEPTS OF NUTRITION</vt:lpstr>
      <vt:lpstr>7.5. RELATION BETWEEN NUTRITION AND HEALTH</vt:lpstr>
      <vt:lpstr>7.6. FUNCTIONS OF FOOD AND NUTRITION</vt:lpstr>
      <vt:lpstr>7.7. STATES OF NUTRITION</vt:lpstr>
      <vt:lpstr>Слайд 18</vt:lpstr>
      <vt:lpstr>Слайд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9</cp:revision>
  <dcterms:created xsi:type="dcterms:W3CDTF">2017-03-22T11:34:53Z</dcterms:created>
  <dcterms:modified xsi:type="dcterms:W3CDTF">2017-04-19T05:40:44Z</dcterms:modified>
</cp:coreProperties>
</file>