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4/17/2017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4/17/2017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4/17/2017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4/17/2017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 </a:t>
            </a:r>
            <a:r>
              <a:rPr lang="en-MY" dirty="0" smtClean="0"/>
              <a:t>4.0. Business </a:t>
            </a:r>
            <a:r>
              <a:rPr lang="en-MY" dirty="0" smtClean="0"/>
              <a:t>Computing </a:t>
            </a:r>
            <a:endParaRPr lang="en-MY" dirty="0"/>
          </a:p>
        </p:txBody>
      </p:sp>
      <p:sp>
        <p:nvSpPr>
          <p:cNvPr id="3" name="Subtitle 2"/>
          <p:cNvSpPr>
            <a:spLocks noGrp="1"/>
          </p:cNvSpPr>
          <p:nvPr>
            <p:ph type="subTitle" idx="1"/>
          </p:nvPr>
        </p:nvSpPr>
        <p:spPr/>
        <p:txBody>
          <a:bodyPr/>
          <a:lstStyle/>
          <a:p>
            <a:r>
              <a:rPr lang="en-MY" dirty="0" smtClean="0"/>
              <a:t>Executive Diploma in Business Management</a:t>
            </a:r>
            <a:endParaRPr lang="en-MY" dirty="0"/>
          </a:p>
        </p:txBody>
      </p:sp>
    </p:spTree>
    <p:extLst>
      <p:ext uri="{BB962C8B-B14F-4D97-AF65-F5344CB8AC3E}">
        <p14:creationId xmlns:p14="http://schemas.microsoft.com/office/powerpoint/2010/main" xmlns=""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idx="4294967295"/>
          </p:nvPr>
        </p:nvSpPr>
        <p:spPr>
          <a:xfrm>
            <a:off x="411915" y="310501"/>
            <a:ext cx="11368171" cy="1097937"/>
          </a:xfrm>
          <a:prstGeom prst="rect">
            <a:avLst/>
          </a:prstGeom>
        </p:spPr>
        <p:txBody>
          <a:bodyPr lIns="91118" tIns="91118" rIns="91118" bIns="91118">
            <a:normAutofit fontScale="90000"/>
          </a:bodyPr>
          <a:lstStyle>
            <a:lvl1pPr defTabSz="827365">
              <a:defRPr sz="4560">
                <a:latin typeface="Helvetica"/>
                <a:ea typeface="Helvetica"/>
                <a:cs typeface="Helvetica"/>
                <a:sym typeface="Helvetica"/>
              </a:defRPr>
            </a:lvl1pPr>
          </a:lstStyle>
          <a:p>
            <a:r>
              <a:rPr dirty="0"/>
              <a:t>Creating standard business letters using Word</a:t>
            </a:r>
          </a:p>
        </p:txBody>
      </p:sp>
      <p:sp>
        <p:nvSpPr>
          <p:cNvPr id="193" name="Shape 193"/>
          <p:cNvSpPr>
            <a:spLocks noGrp="1"/>
          </p:cNvSpPr>
          <p:nvPr>
            <p:ph type="body" idx="4294967295"/>
          </p:nvPr>
        </p:nvSpPr>
        <p:spPr>
          <a:xfrm>
            <a:off x="386600" y="2515130"/>
            <a:ext cx="11418801" cy="3930616"/>
          </a:xfrm>
          <a:prstGeom prst="rect">
            <a:avLst/>
          </a:prstGeom>
        </p:spPr>
        <p:txBody>
          <a:bodyPr lIns="91118" tIns="91118" rIns="91118" bIns="91118" anchor="t">
            <a:normAutofit fontScale="92500" lnSpcReduction="20000"/>
          </a:bodyPr>
          <a:lstStyle>
            <a:lvl1pPr marL="0" indent="0" algn="ctr" defTabSz="827365">
              <a:lnSpc>
                <a:spcPct val="120000"/>
              </a:lnSpc>
              <a:spcBef>
                <a:spcPts val="500"/>
              </a:spcBef>
              <a:buSzTx/>
              <a:buNone/>
              <a:defRPr sz="3800">
                <a:latin typeface="Helvetica"/>
                <a:ea typeface="Helvetica"/>
                <a:cs typeface="Helvetica"/>
                <a:sym typeface="Helvetica"/>
              </a:defRPr>
            </a:lvl1pPr>
          </a:lstStyle>
          <a:p>
            <a:r>
              <a:rPr dirty="0"/>
              <a:t>Computer programs that are exclusive property of their developers or publisher, and cannot be copied or distributed without complying with their licensing agreements. Almost all commercial </a:t>
            </a:r>
            <a:r>
              <a:rPr dirty="0" smtClean="0"/>
              <a:t>(shrink-wrapped) </a:t>
            </a:r>
            <a:r>
              <a:rPr dirty="0"/>
              <a:t>software is proprietary, but many excellent new programs (Apache, Linux operating system and </a:t>
            </a:r>
            <a:r>
              <a:rPr dirty="0" smtClean="0"/>
              <a:t>Star office </a:t>
            </a:r>
            <a:r>
              <a:rPr dirty="0"/>
              <a:t>office suite) are non-propriety (free) software.</a:t>
            </a:r>
          </a:p>
        </p:txBody>
      </p:sp>
      <p:sp>
        <p:nvSpPr>
          <p:cNvPr id="194" name="Shape 194"/>
          <p:cNvSpPr/>
          <p:nvPr/>
        </p:nvSpPr>
        <p:spPr>
          <a:xfrm>
            <a:off x="3529392" y="1582511"/>
            <a:ext cx="5771362" cy="760047"/>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3600" dirty="0"/>
              <a:t>Propriety Software</a:t>
            </a:r>
          </a:p>
        </p:txBody>
      </p:sp>
      <p:sp>
        <p:nvSpPr>
          <p:cNvPr id="195" name="Shape 195"/>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idx="4294967295"/>
          </p:nvPr>
        </p:nvSpPr>
        <p:spPr>
          <a:xfrm>
            <a:off x="386600" y="0"/>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a:t>4</a:t>
            </a:r>
            <a:r>
              <a:rPr lang="en-US" dirty="0" smtClean="0"/>
              <a:t>.2. </a:t>
            </a:r>
            <a:r>
              <a:rPr dirty="0" smtClean="0"/>
              <a:t>Prop</a:t>
            </a:r>
            <a:r>
              <a:rPr lang="en-MY" dirty="0" err="1" smtClean="0"/>
              <a:t>erty</a:t>
            </a:r>
            <a:r>
              <a:rPr dirty="0" smtClean="0"/>
              <a:t> </a:t>
            </a:r>
            <a:r>
              <a:rPr dirty="0"/>
              <a:t>Software</a:t>
            </a:r>
          </a:p>
        </p:txBody>
      </p:sp>
      <p:sp>
        <p:nvSpPr>
          <p:cNvPr id="198" name="Shape 198"/>
          <p:cNvSpPr>
            <a:spLocks noGrp="1"/>
          </p:cNvSpPr>
          <p:nvPr>
            <p:ph type="body" idx="4294967295"/>
          </p:nvPr>
        </p:nvSpPr>
        <p:spPr>
          <a:xfrm>
            <a:off x="386600" y="2315848"/>
            <a:ext cx="11418801" cy="4288874"/>
          </a:xfrm>
          <a:prstGeom prst="rect">
            <a:avLst/>
          </a:prstGeom>
        </p:spPr>
        <p:txBody>
          <a:bodyPr lIns="91118" tIns="91118" rIns="91118" bIns="91118" anchor="t">
            <a:normAutofit fontScale="85000" lnSpcReduction="20000"/>
          </a:bodyPr>
          <a:lstStyle/>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The software offers a stable system support if it fails or malfunction</a:t>
            </a:r>
          </a:p>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The software is safe and guaranteed to be safe from dubious threats like programming bugs and viruses thus proving ease of mind for the user</a:t>
            </a:r>
          </a:p>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The software is easier to install and used as the production is planned and extensive research is carried out to ensure users purchase only the best</a:t>
            </a:r>
          </a:p>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Furthermore, free updates and latest information on the software are usually provided to the user</a:t>
            </a:r>
          </a:p>
        </p:txBody>
      </p:sp>
      <p:sp>
        <p:nvSpPr>
          <p:cNvPr id="199" name="Shape 199"/>
          <p:cNvSpPr/>
          <p:nvPr/>
        </p:nvSpPr>
        <p:spPr>
          <a:xfrm>
            <a:off x="316535" y="1488746"/>
            <a:ext cx="10786883" cy="698491"/>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3200" dirty="0"/>
              <a:t>Benefits of using </a:t>
            </a:r>
            <a:r>
              <a:rPr sz="3200" dirty="0" smtClean="0"/>
              <a:t>Prop</a:t>
            </a:r>
            <a:r>
              <a:rPr lang="en-MY" sz="3200" dirty="0" err="1" smtClean="0"/>
              <a:t>erty</a:t>
            </a:r>
            <a:r>
              <a:rPr sz="3200" dirty="0" smtClean="0"/>
              <a:t> </a:t>
            </a:r>
            <a:r>
              <a:rPr sz="3200" dirty="0"/>
              <a:t>Software</a:t>
            </a:r>
          </a:p>
        </p:txBody>
      </p:sp>
      <p:sp>
        <p:nvSpPr>
          <p:cNvPr id="200" name="Shape 200"/>
          <p:cNvSpPr/>
          <p:nvPr/>
        </p:nvSpPr>
        <p:spPr>
          <a:xfrm>
            <a:off x="5367729" y="1278832"/>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idx="4294967295"/>
          </p:nvPr>
        </p:nvSpPr>
        <p:spPr>
          <a:xfrm>
            <a:off x="411915" y="310501"/>
            <a:ext cx="11368171" cy="1097937"/>
          </a:xfrm>
          <a:prstGeom prst="rect">
            <a:avLst/>
          </a:prstGeom>
        </p:spPr>
        <p:txBody>
          <a:bodyPr lIns="91118" tIns="91118" rIns="91118" bIns="91118">
            <a:normAutofit fontScale="90000"/>
          </a:bodyPr>
          <a:lstStyle>
            <a:lvl1pPr defTabSz="805592">
              <a:defRPr sz="4440">
                <a:latin typeface="Helvetica"/>
                <a:ea typeface="Helvetica"/>
                <a:cs typeface="Helvetica"/>
                <a:sym typeface="Helvetica"/>
              </a:defRPr>
            </a:lvl1pPr>
          </a:lstStyle>
          <a:p>
            <a:r>
              <a:rPr lang="en-US" dirty="0"/>
              <a:t>4</a:t>
            </a:r>
            <a:r>
              <a:rPr lang="en-US" dirty="0" smtClean="0"/>
              <a:t>.3.</a:t>
            </a:r>
            <a:r>
              <a:rPr dirty="0" smtClean="0"/>
              <a:t>Using </a:t>
            </a:r>
            <a:r>
              <a:rPr dirty="0"/>
              <a:t>Spreadsheets to record and reconcile daily income and outgoings</a:t>
            </a:r>
          </a:p>
        </p:txBody>
      </p:sp>
      <p:sp>
        <p:nvSpPr>
          <p:cNvPr id="203" name="Shape 203"/>
          <p:cNvSpPr>
            <a:spLocks noGrp="1"/>
          </p:cNvSpPr>
          <p:nvPr>
            <p:ph type="body" idx="4294967295"/>
          </p:nvPr>
        </p:nvSpPr>
        <p:spPr>
          <a:xfrm>
            <a:off x="386600" y="2645760"/>
            <a:ext cx="11418801" cy="3930616"/>
          </a:xfrm>
          <a:prstGeom prst="rect">
            <a:avLst/>
          </a:prstGeom>
        </p:spPr>
        <p:txBody>
          <a:bodyPr lIns="91118" tIns="91118" rIns="91118" bIns="91118" anchor="t">
            <a:normAutofit fontScale="85000" lnSpcReduction="10000"/>
          </a:bodyPr>
          <a:lstStyle>
            <a:lvl1pPr marL="0" indent="0" algn="ctr" defTabSz="892683">
              <a:lnSpc>
                <a:spcPct val="120000"/>
              </a:lnSpc>
              <a:spcBef>
                <a:spcPts val="600"/>
              </a:spcBef>
              <a:buSzTx/>
              <a:buNone/>
              <a:defRPr sz="4100">
                <a:latin typeface="Helvetica"/>
                <a:ea typeface="Helvetica"/>
                <a:cs typeface="Helvetica"/>
                <a:sym typeface="Helvetica"/>
              </a:defRPr>
            </a:lvl1pPr>
          </a:lstStyle>
          <a:p>
            <a:r>
              <a:t>A spreadsheet is a sheet of paper that shows accounting or other data in rows and columns; a spreadsheet is also a computer application program that simulates a physical spreadsheet by capturing, displaying and manupulating data arranged in rows and columns. The spreadsheet is one of the most popular uses of the personal computer</a:t>
            </a:r>
          </a:p>
        </p:txBody>
      </p:sp>
      <p:sp>
        <p:nvSpPr>
          <p:cNvPr id="204" name="Shape 204"/>
          <p:cNvSpPr/>
          <p:nvPr/>
        </p:nvSpPr>
        <p:spPr>
          <a:xfrm>
            <a:off x="369482" y="1778456"/>
            <a:ext cx="364136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Spreadsheet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idx="4294967295"/>
          </p:nvPr>
        </p:nvSpPr>
        <p:spPr>
          <a:xfrm>
            <a:off x="411915" y="310501"/>
            <a:ext cx="11368171" cy="1097937"/>
          </a:xfrm>
          <a:prstGeom prst="rect">
            <a:avLst/>
          </a:prstGeom>
        </p:spPr>
        <p:txBody>
          <a:bodyPr lIns="91118" tIns="91118" rIns="91118" bIns="91118">
            <a:normAutofit fontScale="90000"/>
          </a:bodyPr>
          <a:lstStyle>
            <a:lvl1pPr defTabSz="805592">
              <a:defRPr sz="4440">
                <a:latin typeface="Helvetica"/>
                <a:ea typeface="Helvetica"/>
                <a:cs typeface="Helvetica"/>
                <a:sym typeface="Helvetica"/>
              </a:defRPr>
            </a:lvl1pPr>
          </a:lstStyle>
          <a:p>
            <a:r>
              <a:t>Using Spreadsheets to record and reconcile daily income and outgoings</a:t>
            </a:r>
          </a:p>
        </p:txBody>
      </p:sp>
      <p:sp>
        <p:nvSpPr>
          <p:cNvPr id="208" name="Shape 208"/>
          <p:cNvSpPr>
            <a:spLocks noGrp="1"/>
          </p:cNvSpPr>
          <p:nvPr>
            <p:ph type="body" idx="4294967295"/>
          </p:nvPr>
        </p:nvSpPr>
        <p:spPr>
          <a:xfrm>
            <a:off x="386600" y="2750618"/>
            <a:ext cx="11418801" cy="3930616"/>
          </a:xfrm>
          <a:prstGeom prst="rect">
            <a:avLst/>
          </a:prstGeom>
        </p:spPr>
        <p:txBody>
          <a:bodyPr lIns="91118" tIns="91118" rIns="91118" bIns="91118" anchor="t">
            <a:normAutofit fontScale="92500" lnSpcReduction="10000"/>
          </a:bodyPr>
          <a:lstStyle/>
          <a:p>
            <a:pPr marL="0" indent="0" algn="ctr" defTabSz="728953">
              <a:lnSpc>
                <a:spcPct val="120000"/>
              </a:lnSpc>
              <a:spcBef>
                <a:spcPts val="502"/>
              </a:spcBef>
              <a:buSzTx/>
              <a:buNone/>
              <a:defRPr sz="4000" b="1">
                <a:latin typeface="Helvetica"/>
                <a:ea typeface="Helvetica"/>
                <a:cs typeface="Helvetica"/>
                <a:sym typeface="Helvetica"/>
              </a:defRPr>
            </a:pPr>
            <a:r>
              <a:rPr dirty="0"/>
              <a:t>More effective data handling</a:t>
            </a:r>
          </a:p>
          <a:p>
            <a:pPr marL="0" indent="0" algn="ctr" defTabSz="728953">
              <a:lnSpc>
                <a:spcPct val="50000"/>
              </a:lnSpc>
              <a:spcBef>
                <a:spcPts val="502"/>
              </a:spcBef>
              <a:buSzTx/>
              <a:buNone/>
              <a:defRPr sz="4000" b="1">
                <a:latin typeface="Helvetica"/>
                <a:ea typeface="Helvetica"/>
                <a:cs typeface="Helvetica"/>
                <a:sym typeface="Helvetica"/>
              </a:defRPr>
            </a:pPr>
            <a:endParaRPr dirty="0"/>
          </a:p>
          <a:p>
            <a:pPr marL="413384" indent="-413384" defTabSz="728953">
              <a:lnSpc>
                <a:spcPct val="120000"/>
              </a:lnSpc>
              <a:spcBef>
                <a:spcPts val="502"/>
              </a:spcBef>
              <a:buSzPct val="45000"/>
              <a:buBlip>
                <a:blip r:embed="rId2"/>
              </a:buBlip>
              <a:defRPr sz="4000">
                <a:latin typeface="Helvetica"/>
                <a:ea typeface="Helvetica"/>
                <a:cs typeface="Helvetica"/>
                <a:sym typeface="Helvetica"/>
              </a:defRPr>
            </a:pPr>
            <a:r>
              <a:rPr dirty="0"/>
              <a:t>Formulae can be used to instantly recalculate totals</a:t>
            </a:r>
          </a:p>
          <a:p>
            <a:pPr marL="413384" indent="-413384" defTabSz="728953">
              <a:lnSpc>
                <a:spcPct val="120000"/>
              </a:lnSpc>
              <a:spcBef>
                <a:spcPts val="502"/>
              </a:spcBef>
              <a:buSzPct val="45000"/>
              <a:buBlip>
                <a:blip r:embed="rId2"/>
              </a:buBlip>
              <a:defRPr sz="4000">
                <a:latin typeface="Helvetica"/>
                <a:ea typeface="Helvetica"/>
                <a:cs typeface="Helvetica"/>
                <a:sym typeface="Helvetica"/>
              </a:defRPr>
            </a:pPr>
            <a:r>
              <a:rPr dirty="0"/>
              <a:t>The information can be presented in different ways</a:t>
            </a:r>
          </a:p>
          <a:p>
            <a:pPr marL="413384" indent="-413384" defTabSz="728953">
              <a:lnSpc>
                <a:spcPct val="120000"/>
              </a:lnSpc>
              <a:spcBef>
                <a:spcPts val="502"/>
              </a:spcBef>
              <a:buSzPct val="45000"/>
              <a:buBlip>
                <a:blip r:embed="rId2"/>
              </a:buBlip>
              <a:defRPr sz="4000">
                <a:latin typeface="Helvetica"/>
                <a:ea typeface="Helvetica"/>
                <a:cs typeface="Helvetica"/>
                <a:sym typeface="Helvetica"/>
              </a:defRPr>
            </a:pPr>
            <a:r>
              <a:rPr dirty="0"/>
              <a:t>It is easy to make changes, save your work and print it out again</a:t>
            </a:r>
          </a:p>
        </p:txBody>
      </p:sp>
      <p:sp>
        <p:nvSpPr>
          <p:cNvPr id="209" name="Shape 209"/>
          <p:cNvSpPr/>
          <p:nvPr/>
        </p:nvSpPr>
        <p:spPr>
          <a:xfrm>
            <a:off x="424149" y="1830885"/>
            <a:ext cx="846984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Benefits of using Spreadsheets</a:t>
            </a:r>
          </a:p>
        </p:txBody>
      </p:sp>
      <p:sp>
        <p:nvSpPr>
          <p:cNvPr id="210" name="Shape 210"/>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p:cNvSpPr>
          <p:nvPr>
            <p:ph type="title" idx="4294967295"/>
          </p:nvPr>
        </p:nvSpPr>
        <p:spPr>
          <a:xfrm>
            <a:off x="411915" y="310501"/>
            <a:ext cx="11368171" cy="1097937"/>
          </a:xfrm>
          <a:prstGeom prst="rect">
            <a:avLst/>
          </a:prstGeom>
        </p:spPr>
        <p:txBody>
          <a:bodyPr lIns="91118" tIns="91118" rIns="91118" bIns="91118">
            <a:normAutofit fontScale="90000"/>
          </a:bodyPr>
          <a:lstStyle>
            <a:lvl1pPr defTabSz="805592">
              <a:defRPr sz="4440">
                <a:latin typeface="Helvetica"/>
                <a:ea typeface="Helvetica"/>
                <a:cs typeface="Helvetica"/>
                <a:sym typeface="Helvetica"/>
              </a:defRPr>
            </a:lvl1pPr>
          </a:lstStyle>
          <a:p>
            <a:r>
              <a:t>Using Spreadsheets to record and reconcile daily income and outgoings</a:t>
            </a:r>
          </a:p>
        </p:txBody>
      </p:sp>
      <p:sp>
        <p:nvSpPr>
          <p:cNvPr id="213" name="Shape 213"/>
          <p:cNvSpPr>
            <a:spLocks noGrp="1"/>
          </p:cNvSpPr>
          <p:nvPr>
            <p:ph type="body" idx="4294967295"/>
          </p:nvPr>
        </p:nvSpPr>
        <p:spPr>
          <a:xfrm>
            <a:off x="386600" y="2750618"/>
            <a:ext cx="11418801" cy="3930616"/>
          </a:xfrm>
          <a:prstGeom prst="rect">
            <a:avLst/>
          </a:prstGeom>
        </p:spPr>
        <p:txBody>
          <a:bodyPr lIns="91118" tIns="91118" rIns="91118" bIns="91118" anchor="t">
            <a:normAutofit fontScale="85000" lnSpcReduction="10000"/>
          </a:bodyPr>
          <a:lstStyle/>
          <a:p>
            <a:pPr marL="0" indent="0" algn="ctr" defTabSz="674281">
              <a:lnSpc>
                <a:spcPct val="120000"/>
              </a:lnSpc>
              <a:spcBef>
                <a:spcPts val="418"/>
              </a:spcBef>
              <a:buSzTx/>
              <a:buNone/>
              <a:defRPr sz="3700" b="1">
                <a:latin typeface="Helvetica"/>
                <a:ea typeface="Helvetica"/>
                <a:cs typeface="Helvetica"/>
                <a:sym typeface="Helvetica"/>
              </a:defRPr>
            </a:pPr>
            <a:r>
              <a:rPr dirty="0"/>
              <a:t>More flexible presentation</a:t>
            </a:r>
          </a:p>
          <a:p>
            <a:pPr marL="0" indent="0" algn="ctr" defTabSz="674281">
              <a:lnSpc>
                <a:spcPct val="50000"/>
              </a:lnSpc>
              <a:spcBef>
                <a:spcPts val="418"/>
              </a:spcBef>
              <a:buSzTx/>
              <a:buNone/>
              <a:defRPr sz="3700" b="1">
                <a:latin typeface="Helvetica"/>
                <a:ea typeface="Helvetica"/>
                <a:cs typeface="Helvetica"/>
                <a:sym typeface="Helvetica"/>
              </a:defRPr>
            </a:pPr>
            <a:endParaRPr dirty="0"/>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Alter column widths and easily delete or add columns and rows</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Underline, embolden text and use different fonts and graphics</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Justify your data to the left, centre or right</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Control the types of numbers you enter</a:t>
            </a:r>
          </a:p>
        </p:txBody>
      </p:sp>
      <p:sp>
        <p:nvSpPr>
          <p:cNvPr id="214" name="Shape 214"/>
          <p:cNvSpPr/>
          <p:nvPr/>
        </p:nvSpPr>
        <p:spPr>
          <a:xfrm>
            <a:off x="424149" y="1830885"/>
            <a:ext cx="846984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Benefits of using Spreadsheets</a:t>
            </a:r>
          </a:p>
        </p:txBody>
      </p:sp>
      <p:sp>
        <p:nvSpPr>
          <p:cNvPr id="215" name="Shape 215"/>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a:t>4</a:t>
            </a:r>
            <a:r>
              <a:rPr lang="en-US" dirty="0" smtClean="0"/>
              <a:t>.4. </a:t>
            </a:r>
            <a:r>
              <a:rPr dirty="0" smtClean="0"/>
              <a:t>Word</a:t>
            </a:r>
            <a:endParaRPr dirty="0"/>
          </a:p>
        </p:txBody>
      </p:sp>
      <p:sp>
        <p:nvSpPr>
          <p:cNvPr id="218" name="Shape 218"/>
          <p:cNvSpPr>
            <a:spLocks noGrp="1"/>
          </p:cNvSpPr>
          <p:nvPr>
            <p:ph type="body" idx="4294967295"/>
          </p:nvPr>
        </p:nvSpPr>
        <p:spPr>
          <a:xfrm>
            <a:off x="386600" y="2225337"/>
            <a:ext cx="11418801" cy="3930616"/>
          </a:xfrm>
          <a:prstGeom prst="rect">
            <a:avLst/>
          </a:prstGeom>
        </p:spPr>
        <p:txBody>
          <a:bodyPr lIns="91118" tIns="91118" rIns="91118" bIns="91118" anchor="t">
            <a:normAutofit fontScale="85000" lnSpcReduction="10000"/>
          </a:bodyPr>
          <a:lstStyle>
            <a:lvl1pPr marL="0" indent="0" algn="ctr" defTabSz="805592">
              <a:lnSpc>
                <a:spcPct val="120000"/>
              </a:lnSpc>
              <a:spcBef>
                <a:spcPts val="500"/>
              </a:spcBef>
              <a:buSzTx/>
              <a:buNone/>
              <a:defRPr sz="3700">
                <a:latin typeface="Helvetica"/>
                <a:ea typeface="Helvetica"/>
                <a:cs typeface="Helvetica"/>
                <a:sym typeface="Helvetica"/>
              </a:defRPr>
            </a:lvl1pPr>
          </a:lstStyle>
          <a:p>
            <a:r>
              <a:t>Microsoft Word, first release in 1989 as part of the Microsoft Office of applications, has gone through several iterations and now includes email, database and desktop publishing software. Microsoft Word is a comprehensive word educational work. As a word processor, Microsoft Word offers a simple interface and the ability to communicate across the larger Microsoft Office suite of programs.</a:t>
            </a:r>
          </a:p>
        </p:txBody>
      </p:sp>
      <p:sp>
        <p:nvSpPr>
          <p:cNvPr id="219" name="Shape 219"/>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Word</a:t>
            </a:r>
          </a:p>
        </p:txBody>
      </p:sp>
      <p:sp>
        <p:nvSpPr>
          <p:cNvPr id="222" name="Shape 222"/>
          <p:cNvSpPr>
            <a:spLocks noGrp="1"/>
          </p:cNvSpPr>
          <p:nvPr>
            <p:ph type="body" idx="4294967295"/>
          </p:nvPr>
        </p:nvSpPr>
        <p:spPr>
          <a:xfrm>
            <a:off x="386600" y="2540704"/>
            <a:ext cx="11418801" cy="3930616"/>
          </a:xfrm>
          <a:prstGeom prst="rect">
            <a:avLst/>
          </a:prstGeom>
        </p:spPr>
        <p:txBody>
          <a:bodyPr lIns="91118" tIns="91118" rIns="91118" bIns="91118" anchor="t">
            <a:normAutofit fontScale="85000" lnSpcReduction="10000"/>
          </a:bodyPr>
          <a:lstStyle/>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The most straightforward use of Microsoft Word for business is word processing. As such, Word offers the ability to type and layout reports, memos, letterheads and other written business papers</a:t>
            </a:r>
          </a:p>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Word has several key built-in functions, including bold, italics, underlining, super- and sub-script, paragraph and line formatting, bullet points and so forth. The page layout function allows users to </a:t>
            </a:r>
            <a:r>
              <a:rPr dirty="0" err="1"/>
              <a:t>customise</a:t>
            </a:r>
            <a:r>
              <a:rPr dirty="0"/>
              <a:t> and format of the paper they are trying to create</a:t>
            </a:r>
          </a:p>
        </p:txBody>
      </p:sp>
      <p:sp>
        <p:nvSpPr>
          <p:cNvPr id="223" name="Shape 223"/>
          <p:cNvSpPr/>
          <p:nvPr/>
        </p:nvSpPr>
        <p:spPr>
          <a:xfrm>
            <a:off x="432219" y="1738254"/>
            <a:ext cx="5632095"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Reports and Memos</a:t>
            </a:r>
          </a:p>
        </p:txBody>
      </p:sp>
      <p:sp>
        <p:nvSpPr>
          <p:cNvPr id="224" name="Shape 224"/>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Word</a:t>
            </a:r>
          </a:p>
        </p:txBody>
      </p:sp>
      <p:sp>
        <p:nvSpPr>
          <p:cNvPr id="227" name="Shape 227"/>
          <p:cNvSpPr>
            <a:spLocks noGrp="1"/>
          </p:cNvSpPr>
          <p:nvPr>
            <p:ph type="body" idx="4294967295"/>
          </p:nvPr>
        </p:nvSpPr>
        <p:spPr>
          <a:xfrm>
            <a:off x="386600" y="2540704"/>
            <a:ext cx="11418801" cy="3930616"/>
          </a:xfrm>
          <a:prstGeom prst="rect">
            <a:avLst/>
          </a:prstGeom>
        </p:spPr>
        <p:txBody>
          <a:bodyPr lIns="91118" tIns="91118" rIns="91118" bIns="91118" anchor="t">
            <a:normAutofit fontScale="77500" lnSpcReduction="20000"/>
          </a:bodyPr>
          <a:lstStyle/>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MS Word administrative documents are created and stored as files where information can be entered, edited and formatted and saved electronically</a:t>
            </a:r>
          </a:p>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MS Word can be used to type letters, memos, notices, fax cover sheets and envelopes for mailing or distribution. Newsletters, brochures and books can also be created using MS Word. Additional graphs, photographs, charts, drawings and tables can be inserted into a Word document to further illustrate and enhance administrative documents</a:t>
            </a:r>
          </a:p>
        </p:txBody>
      </p:sp>
      <p:sp>
        <p:nvSpPr>
          <p:cNvPr id="228" name="Shape 228"/>
          <p:cNvSpPr/>
          <p:nvPr/>
        </p:nvSpPr>
        <p:spPr>
          <a:xfrm>
            <a:off x="430789" y="1738254"/>
            <a:ext cx="6784498"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Administration Functions</a:t>
            </a:r>
          </a:p>
        </p:txBody>
      </p:sp>
      <p:sp>
        <p:nvSpPr>
          <p:cNvPr id="229" name="Shape 229"/>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dirty="0"/>
              <a:t>Word</a:t>
            </a:r>
          </a:p>
        </p:txBody>
      </p:sp>
      <p:sp>
        <p:nvSpPr>
          <p:cNvPr id="232" name="Shape 232"/>
          <p:cNvSpPr>
            <a:spLocks noGrp="1"/>
          </p:cNvSpPr>
          <p:nvPr>
            <p:ph type="body" idx="4294967295"/>
          </p:nvPr>
        </p:nvSpPr>
        <p:spPr>
          <a:xfrm>
            <a:off x="386600" y="2540704"/>
            <a:ext cx="11418801" cy="3930616"/>
          </a:xfrm>
          <a:prstGeom prst="rect">
            <a:avLst/>
          </a:prstGeom>
        </p:spPr>
        <p:txBody>
          <a:bodyPr lIns="91118" tIns="91118" rIns="91118" bIns="91118" anchor="t">
            <a:normAutofit fontScale="77500" lnSpcReduction="20000"/>
          </a:bodyPr>
          <a:lstStyle/>
          <a:p>
            <a:pPr marL="434054" indent="-434054" defTabSz="765400">
              <a:lnSpc>
                <a:spcPct val="120000"/>
              </a:lnSpc>
              <a:spcBef>
                <a:spcPts val="502"/>
              </a:spcBef>
              <a:buSzPct val="45000"/>
              <a:buBlip>
                <a:blip r:embed="rId2"/>
              </a:buBlip>
              <a:defRPr sz="4200">
                <a:latin typeface="Helvetica"/>
                <a:ea typeface="Helvetica"/>
                <a:cs typeface="Helvetica"/>
                <a:sym typeface="Helvetica"/>
              </a:defRPr>
            </a:pPr>
            <a:r>
              <a:rPr dirty="0"/>
              <a:t>When need to send out a newsletter or other material, could use Word’s label wizard to generate and print your own labels</a:t>
            </a:r>
          </a:p>
          <a:p>
            <a:pPr marL="434054" indent="-434054" defTabSz="765400">
              <a:lnSpc>
                <a:spcPct val="120000"/>
              </a:lnSpc>
              <a:spcBef>
                <a:spcPts val="502"/>
              </a:spcBef>
              <a:buSzPct val="45000"/>
              <a:buBlip>
                <a:blip r:embed="rId2"/>
              </a:buBlip>
              <a:defRPr sz="4200">
                <a:latin typeface="Helvetica"/>
                <a:ea typeface="Helvetica"/>
                <a:cs typeface="Helvetica"/>
                <a:sym typeface="Helvetica"/>
              </a:defRPr>
            </a:pPr>
            <a:r>
              <a:rPr dirty="0"/>
              <a:t>If there’s a mailing list in Excel, or anther data source, use Word’s mail merge feature to extract that data and generate </a:t>
            </a:r>
            <a:r>
              <a:rPr dirty="0" smtClean="0"/>
              <a:t>customized </a:t>
            </a:r>
            <a:r>
              <a:rPr dirty="0"/>
              <a:t>letters that contain </a:t>
            </a:r>
            <a:r>
              <a:rPr dirty="0" smtClean="0"/>
              <a:t>personalized </a:t>
            </a:r>
            <a:r>
              <a:rPr dirty="0"/>
              <a:t>information</a:t>
            </a:r>
          </a:p>
        </p:txBody>
      </p:sp>
      <p:sp>
        <p:nvSpPr>
          <p:cNvPr id="233" name="Shape 233"/>
          <p:cNvSpPr/>
          <p:nvPr/>
        </p:nvSpPr>
        <p:spPr>
          <a:xfrm>
            <a:off x="424197" y="1738254"/>
            <a:ext cx="2121128"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Mailing</a:t>
            </a:r>
          </a:p>
        </p:txBody>
      </p:sp>
      <p:sp>
        <p:nvSpPr>
          <p:cNvPr id="234" name="Shape 234"/>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a:t>4</a:t>
            </a:r>
            <a:r>
              <a:rPr lang="en-US" dirty="0" smtClean="0"/>
              <a:t>.5.</a:t>
            </a:r>
            <a:r>
              <a:rPr dirty="0" smtClean="0"/>
              <a:t>Use </a:t>
            </a:r>
            <a:r>
              <a:rPr dirty="0"/>
              <a:t>of Excel</a:t>
            </a:r>
          </a:p>
        </p:txBody>
      </p:sp>
      <p:sp>
        <p:nvSpPr>
          <p:cNvPr id="237" name="Shape 237"/>
          <p:cNvSpPr>
            <a:spLocks noGrp="1"/>
          </p:cNvSpPr>
          <p:nvPr>
            <p:ph type="body" idx="4294967295"/>
          </p:nvPr>
        </p:nvSpPr>
        <p:spPr>
          <a:xfrm>
            <a:off x="386600" y="2540704"/>
            <a:ext cx="11418801" cy="3930616"/>
          </a:xfrm>
          <a:prstGeom prst="rect">
            <a:avLst/>
          </a:prstGeom>
        </p:spPr>
        <p:txBody>
          <a:bodyPr lIns="91118" tIns="91118" rIns="91118" bIns="91118" anchor="t">
            <a:normAutofit fontScale="92500" lnSpcReduction="20000"/>
          </a:bodyPr>
          <a:lstStyle/>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Performing basic mathematical operations such as summing columns and rows of figures</a:t>
            </a:r>
          </a:p>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Finding values such as profit or loss</a:t>
            </a:r>
          </a:p>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Calculating repayment plans for loans or mortgages</a:t>
            </a:r>
          </a:p>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Finding the average, maximum, or minimum values in a specified range of data</a:t>
            </a:r>
          </a:p>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Graphing or charting data to assist users in identifying data trends </a:t>
            </a:r>
          </a:p>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Sorting and filtering data to find specific information</a:t>
            </a:r>
          </a:p>
        </p:txBody>
      </p:sp>
      <p:sp>
        <p:nvSpPr>
          <p:cNvPr id="238" name="Shape 238"/>
          <p:cNvSpPr/>
          <p:nvPr/>
        </p:nvSpPr>
        <p:spPr>
          <a:xfrm>
            <a:off x="428941" y="1725928"/>
            <a:ext cx="6814320"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Excel and Financial Data</a:t>
            </a:r>
          </a:p>
        </p:txBody>
      </p:sp>
      <p:sp>
        <p:nvSpPr>
          <p:cNvPr id="239" name="Shape 239"/>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idx="4294967295"/>
          </p:nvPr>
        </p:nvSpPr>
        <p:spPr>
          <a:xfrm>
            <a:off x="411915" y="310501"/>
            <a:ext cx="11368171" cy="1097937"/>
          </a:xfrm>
          <a:prstGeom prst="rect">
            <a:avLst/>
          </a:prstGeom>
        </p:spPr>
        <p:txBody>
          <a:bodyPr lIns="91118" tIns="91118" rIns="91118" bIns="91118">
            <a:normAutofit/>
          </a:bodyPr>
          <a:lstStyle/>
          <a:p>
            <a:pPr defTabSz="674281">
              <a:defRPr sz="4440">
                <a:latin typeface="Helvetica"/>
                <a:ea typeface="Helvetica"/>
                <a:cs typeface="Helvetica"/>
                <a:sym typeface="Helvetica"/>
              </a:defRPr>
            </a:pPr>
            <a:r>
              <a:rPr lang="en-US" dirty="0"/>
              <a:t>4</a:t>
            </a:r>
            <a:r>
              <a:rPr lang="en-US" dirty="0" smtClean="0"/>
              <a:t>.0.</a:t>
            </a:r>
            <a:r>
              <a:rPr dirty="0" smtClean="0"/>
              <a:t>The </a:t>
            </a:r>
            <a:r>
              <a:rPr dirty="0"/>
              <a:t>use of IT in the </a:t>
            </a:r>
            <a:r>
              <a:rPr lang="en-US" dirty="0" smtClean="0"/>
              <a:t>Business Computing</a:t>
            </a:r>
            <a:endParaRPr dirty="0"/>
          </a:p>
        </p:txBody>
      </p:sp>
      <p:sp>
        <p:nvSpPr>
          <p:cNvPr id="130" name="Shape 130"/>
          <p:cNvSpPr>
            <a:spLocks noGrp="1"/>
          </p:cNvSpPr>
          <p:nvPr>
            <p:ph type="body" idx="4294967295"/>
          </p:nvPr>
        </p:nvSpPr>
        <p:spPr>
          <a:xfrm>
            <a:off x="386600" y="2750618"/>
            <a:ext cx="11418801" cy="3293252"/>
          </a:xfrm>
          <a:prstGeom prst="rect">
            <a:avLst/>
          </a:prstGeom>
        </p:spPr>
        <p:txBody>
          <a:bodyPr lIns="91118" tIns="91118" rIns="91118" bIns="91118" anchor="t">
            <a:normAutofit fontScale="77500" lnSpcReduction="20000"/>
          </a:bodyPr>
          <a:lstStyle>
            <a:lvl1pPr marL="0" indent="0" algn="ctr" defTabSz="1088638">
              <a:lnSpc>
                <a:spcPct val="120000"/>
              </a:lnSpc>
              <a:spcBef>
                <a:spcPts val="700"/>
              </a:spcBef>
              <a:buSzTx/>
              <a:buNone/>
              <a:defRPr sz="5000">
                <a:latin typeface="Helvetica"/>
                <a:ea typeface="Helvetica"/>
                <a:cs typeface="Helvetica"/>
                <a:sym typeface="Helvetica"/>
              </a:defRPr>
            </a:lvl1pPr>
          </a:lstStyle>
          <a:p>
            <a:r>
              <a:rPr dirty="0"/>
              <a:t>IT stands for “information Technology”, It refers to anything related to computing technology, such as networking, hardware, software, the internet or the people that work with these technologies. </a:t>
            </a:r>
          </a:p>
        </p:txBody>
      </p:sp>
      <p:sp>
        <p:nvSpPr>
          <p:cNvPr id="131" name="Shape 131"/>
          <p:cNvSpPr/>
          <p:nvPr/>
        </p:nvSpPr>
        <p:spPr>
          <a:xfrm>
            <a:off x="4455303" y="1830885"/>
            <a:ext cx="3604480" cy="760047"/>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3600" dirty="0"/>
              <a:t>What is IT?</a:t>
            </a:r>
          </a:p>
        </p:txBody>
      </p:sp>
      <p:sp>
        <p:nvSpPr>
          <p:cNvPr id="132" name="Shape 132"/>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a:t>4</a:t>
            </a:r>
            <a:r>
              <a:rPr lang="en-US" dirty="0" smtClean="0"/>
              <a:t>.6.</a:t>
            </a:r>
            <a:r>
              <a:rPr dirty="0" smtClean="0"/>
              <a:t>PowerPoint</a:t>
            </a:r>
            <a:endParaRPr dirty="0"/>
          </a:p>
        </p:txBody>
      </p:sp>
      <p:sp>
        <p:nvSpPr>
          <p:cNvPr id="242" name="Shape 242"/>
          <p:cNvSpPr>
            <a:spLocks noGrp="1"/>
          </p:cNvSpPr>
          <p:nvPr>
            <p:ph type="body" idx="4294967295"/>
          </p:nvPr>
        </p:nvSpPr>
        <p:spPr>
          <a:xfrm>
            <a:off x="386600" y="2212404"/>
            <a:ext cx="11418801" cy="3930616"/>
          </a:xfrm>
          <a:prstGeom prst="rect">
            <a:avLst/>
          </a:prstGeom>
        </p:spPr>
        <p:txBody>
          <a:bodyPr lIns="91118" tIns="91118" rIns="91118" bIns="91118" anchor="t">
            <a:normAutofit fontScale="85000" lnSpcReduction="20000"/>
          </a:bodyPr>
          <a:lstStyle/>
          <a:p>
            <a:pPr marL="0" indent="0" algn="ctr" defTabSz="646945">
              <a:lnSpc>
                <a:spcPct val="120000"/>
              </a:lnSpc>
              <a:spcBef>
                <a:spcPts val="418"/>
              </a:spcBef>
              <a:buSzTx/>
              <a:buNone/>
              <a:defRPr sz="3550">
                <a:latin typeface="Helvetica"/>
                <a:ea typeface="Helvetica"/>
                <a:cs typeface="Helvetica"/>
                <a:sym typeface="Helvetica"/>
              </a:defRPr>
            </a:pPr>
            <a:r>
              <a:rPr dirty="0"/>
              <a:t>Microsoft PowerPoint is software that can help you deliver a </a:t>
            </a:r>
          </a:p>
          <a:p>
            <a:pPr marL="0" indent="0" algn="ctr" defTabSz="646945">
              <a:lnSpc>
                <a:spcPct val="120000"/>
              </a:lnSpc>
              <a:spcBef>
                <a:spcPts val="418"/>
              </a:spcBef>
              <a:buSzTx/>
              <a:buNone/>
              <a:defRPr sz="3550">
                <a:latin typeface="Helvetica"/>
                <a:ea typeface="Helvetica"/>
                <a:cs typeface="Helvetica"/>
                <a:sym typeface="Helvetica"/>
              </a:defRPr>
            </a:pPr>
            <a:r>
              <a:rPr dirty="0"/>
              <a:t>presentation on any business topic. From small business meetings to corporate training. PowerPoint  is a blank canvas that you can paint according to your needs. A variety of ready-made templates are available to </a:t>
            </a:r>
            <a:r>
              <a:rPr dirty="0" smtClean="0"/>
              <a:t>customize </a:t>
            </a:r>
            <a:r>
              <a:rPr dirty="0"/>
              <a:t>with your own graphs, charts and bullet points. Create a presentation on any one of dozens of topics, including business management, monthly reports and yearly goals.</a:t>
            </a:r>
          </a:p>
        </p:txBody>
      </p:sp>
      <p:sp>
        <p:nvSpPr>
          <p:cNvPr id="243" name="Shape 243"/>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PowerPoint</a:t>
            </a:r>
          </a:p>
        </p:txBody>
      </p:sp>
      <p:sp>
        <p:nvSpPr>
          <p:cNvPr id="246" name="Shape 246"/>
          <p:cNvSpPr>
            <a:spLocks noGrp="1"/>
          </p:cNvSpPr>
          <p:nvPr>
            <p:ph type="body" idx="4294967295"/>
          </p:nvPr>
        </p:nvSpPr>
        <p:spPr>
          <a:xfrm>
            <a:off x="386600" y="2212404"/>
            <a:ext cx="11418801" cy="3930616"/>
          </a:xfrm>
          <a:prstGeom prst="rect">
            <a:avLst/>
          </a:prstGeom>
        </p:spPr>
        <p:txBody>
          <a:bodyPr lIns="91118" tIns="91118" rIns="91118" bIns="91118" anchor="t">
            <a:normAutofit fontScale="77500" lnSpcReduction="20000"/>
          </a:bodyPr>
          <a:lstStyle/>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r>
              <a:rPr dirty="0"/>
              <a:t>Success in the business world depends mostly on presentation skills. The reasons for this are simple. Most business run on presentations. Be it internal presentations to your management about the status of a project or a sales presentation to a potential client, failing there could end up costing you your job</a:t>
            </a:r>
          </a:p>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endParaRPr dirty="0"/>
          </a:p>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r>
              <a:rPr dirty="0"/>
              <a:t>Improves audience focus</a:t>
            </a:r>
          </a:p>
        </p:txBody>
      </p:sp>
      <p:sp>
        <p:nvSpPr>
          <p:cNvPr id="247" name="Shape 247"/>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PowerPoint</a:t>
            </a:r>
          </a:p>
        </p:txBody>
      </p:sp>
      <p:sp>
        <p:nvSpPr>
          <p:cNvPr id="250" name="Shape 250"/>
          <p:cNvSpPr>
            <a:spLocks noGrp="1"/>
          </p:cNvSpPr>
          <p:nvPr>
            <p:ph type="body" idx="4294967295"/>
          </p:nvPr>
        </p:nvSpPr>
        <p:spPr>
          <a:xfrm>
            <a:off x="386600" y="2212404"/>
            <a:ext cx="11418801" cy="3930616"/>
          </a:xfrm>
          <a:prstGeom prst="rect">
            <a:avLst/>
          </a:prstGeom>
        </p:spPr>
        <p:txBody>
          <a:bodyPr lIns="91118" tIns="91118" rIns="91118" bIns="91118" anchor="t">
            <a:normAutofit fontScale="85000" lnSpcReduction="10000"/>
          </a:bodyPr>
          <a:lstStyle/>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r>
              <a:rPr dirty="0"/>
              <a:t>Time-Saver Templates - You can use these templates to focus your staffs’ energies where it counts, on the hard-core data and information, instead of worrying about setup. Although the templates come pre-designed, you can also edit and tweak them in countless ways so they fit your business perfectly</a:t>
            </a:r>
          </a:p>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endParaRPr dirty="0"/>
          </a:p>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r>
              <a:rPr dirty="0"/>
              <a:t>Could use to </a:t>
            </a:r>
            <a:r>
              <a:rPr dirty="0" smtClean="0"/>
              <a:t>analyze </a:t>
            </a:r>
            <a:r>
              <a:rPr dirty="0"/>
              <a:t>and </a:t>
            </a:r>
            <a:r>
              <a:rPr dirty="0" smtClean="0"/>
              <a:t>synthesizing </a:t>
            </a:r>
            <a:r>
              <a:rPr dirty="0"/>
              <a:t>complexities</a:t>
            </a:r>
          </a:p>
        </p:txBody>
      </p:sp>
      <p:sp>
        <p:nvSpPr>
          <p:cNvPr id="251" name="Shape 251"/>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idx="4294967295"/>
          </p:nvPr>
        </p:nvSpPr>
        <p:spPr>
          <a:xfrm>
            <a:off x="411915" y="60993"/>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a:t>4</a:t>
            </a:r>
            <a:r>
              <a:rPr lang="en-US" dirty="0" smtClean="0"/>
              <a:t>.7.</a:t>
            </a:r>
            <a:r>
              <a:rPr dirty="0" smtClean="0"/>
              <a:t>Access</a:t>
            </a:r>
            <a:endParaRPr dirty="0"/>
          </a:p>
        </p:txBody>
      </p:sp>
      <p:sp>
        <p:nvSpPr>
          <p:cNvPr id="254" name="Shape 254"/>
          <p:cNvSpPr>
            <a:spLocks noGrp="1"/>
          </p:cNvSpPr>
          <p:nvPr>
            <p:ph type="body" idx="4294967295"/>
          </p:nvPr>
        </p:nvSpPr>
        <p:spPr>
          <a:xfrm>
            <a:off x="386600" y="2041688"/>
            <a:ext cx="11418801" cy="3798168"/>
          </a:xfrm>
          <a:prstGeom prst="rect">
            <a:avLst/>
          </a:prstGeom>
        </p:spPr>
        <p:txBody>
          <a:bodyPr lIns="91118" tIns="91118" rIns="91118" bIns="91118" anchor="t">
            <a:normAutofit fontScale="85000" lnSpcReduction="10000"/>
          </a:bodyPr>
          <a:lstStyle>
            <a:lvl1pPr marL="0" indent="0" algn="ctr" defTabSz="892683">
              <a:lnSpc>
                <a:spcPct val="120000"/>
              </a:lnSpc>
              <a:spcBef>
                <a:spcPts val="600"/>
              </a:spcBef>
              <a:buSzTx/>
              <a:buNone/>
              <a:defRPr sz="4100">
                <a:latin typeface="Helvetica"/>
                <a:ea typeface="Helvetica"/>
                <a:cs typeface="Helvetica"/>
                <a:sym typeface="Helvetica"/>
              </a:defRPr>
            </a:lvl1pPr>
          </a:lstStyle>
          <a:p>
            <a:r>
              <a:rPr dirty="0"/>
              <a:t>A spreadsheet is a sheet of paper that shows accounting or other data in rows and columns; a spreadsheet is also a computer application program that simulates a physical spreadsheet by capturing, displaying and manipulating data arranged in rows and columns. The spreadsheet is one of the most popular uses of the personal computer.</a:t>
            </a:r>
          </a:p>
        </p:txBody>
      </p:sp>
      <p:sp>
        <p:nvSpPr>
          <p:cNvPr id="255" name="Shape 255"/>
          <p:cNvSpPr/>
          <p:nvPr/>
        </p:nvSpPr>
        <p:spPr>
          <a:xfrm>
            <a:off x="5367729" y="1278832"/>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p:cNvSpPr>
          <p:nvPr>
            <p:ph type="title" idx="4294967295"/>
          </p:nvPr>
        </p:nvSpPr>
        <p:spPr>
          <a:xfrm>
            <a:off x="411915" y="60993"/>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Access</a:t>
            </a:r>
          </a:p>
        </p:txBody>
      </p:sp>
      <p:sp>
        <p:nvSpPr>
          <p:cNvPr id="258" name="Shape 258"/>
          <p:cNvSpPr>
            <a:spLocks noGrp="1"/>
          </p:cNvSpPr>
          <p:nvPr>
            <p:ph type="body" idx="4294967295"/>
          </p:nvPr>
        </p:nvSpPr>
        <p:spPr>
          <a:xfrm>
            <a:off x="386600" y="1673991"/>
            <a:ext cx="11418801" cy="4947476"/>
          </a:xfrm>
          <a:prstGeom prst="rect">
            <a:avLst/>
          </a:prstGeom>
        </p:spPr>
        <p:txBody>
          <a:bodyPr lIns="91118" tIns="91118" rIns="91118" bIns="91118" anchor="t">
            <a:normAutofit fontScale="85000" lnSpcReduction="20000"/>
          </a:bodyPr>
          <a:lstStyle/>
          <a:p>
            <a:pPr marL="387548" indent="-387548" defTabSz="683393">
              <a:lnSpc>
                <a:spcPct val="120000"/>
              </a:lnSpc>
              <a:spcBef>
                <a:spcPts val="418"/>
              </a:spcBef>
              <a:buSzPct val="45000"/>
              <a:buBlip>
                <a:blip r:embed="rId2"/>
              </a:buBlip>
              <a:defRPr sz="3750">
                <a:latin typeface="Helvetica"/>
                <a:ea typeface="Helvetica"/>
                <a:cs typeface="Helvetica"/>
                <a:sym typeface="Helvetica"/>
              </a:defRPr>
            </a:pPr>
            <a:r>
              <a:rPr dirty="0"/>
              <a:t>In the business world Microsoft Access (a database) is used to billing customers, keeping track of inventory, creating statistics on consumer preferences</a:t>
            </a:r>
          </a:p>
          <a:p>
            <a:pPr marL="387548" indent="-387548" defTabSz="683393">
              <a:lnSpc>
                <a:spcPct val="120000"/>
              </a:lnSpc>
              <a:spcBef>
                <a:spcPts val="418"/>
              </a:spcBef>
              <a:buSzPct val="45000"/>
              <a:buBlip>
                <a:blip r:embed="rId2"/>
              </a:buBlip>
              <a:defRPr sz="3750">
                <a:latin typeface="Helvetica"/>
                <a:ea typeface="Helvetica"/>
                <a:cs typeface="Helvetica"/>
                <a:sym typeface="Helvetica"/>
              </a:defRPr>
            </a:pPr>
            <a:r>
              <a:rPr dirty="0"/>
              <a:t>Could store large amounts of data, access it quickly and use filters to find only the data you need</a:t>
            </a:r>
          </a:p>
          <a:p>
            <a:pPr marL="387548" indent="-387548" defTabSz="683393">
              <a:lnSpc>
                <a:spcPct val="120000"/>
              </a:lnSpc>
              <a:spcBef>
                <a:spcPts val="418"/>
              </a:spcBef>
              <a:buSzPct val="45000"/>
              <a:buBlip>
                <a:blip r:embed="rId2"/>
              </a:buBlip>
              <a:defRPr sz="3750">
                <a:latin typeface="Helvetica"/>
                <a:ea typeface="Helvetica"/>
                <a:cs typeface="Helvetica"/>
                <a:sym typeface="Helvetica"/>
              </a:defRPr>
            </a:pPr>
            <a:r>
              <a:rPr dirty="0"/>
              <a:t>Create multiple reports with different views of the same information</a:t>
            </a:r>
          </a:p>
          <a:p>
            <a:pPr marL="387548" indent="-387548" defTabSz="683393">
              <a:lnSpc>
                <a:spcPct val="120000"/>
              </a:lnSpc>
              <a:spcBef>
                <a:spcPts val="418"/>
              </a:spcBef>
              <a:buSzPct val="45000"/>
              <a:buBlip>
                <a:blip r:embed="rId2"/>
              </a:buBlip>
              <a:defRPr sz="3750">
                <a:latin typeface="Helvetica"/>
                <a:ea typeface="Helvetica"/>
                <a:cs typeface="Helvetica"/>
                <a:sym typeface="Helvetica"/>
              </a:defRPr>
            </a:pPr>
            <a:r>
              <a:rPr dirty="0"/>
              <a:t>Share the information with </a:t>
            </a:r>
            <a:r>
              <a:rPr dirty="0" err="1"/>
              <a:t>MicrosoftWindows</a:t>
            </a:r>
            <a:r>
              <a:rPr dirty="0"/>
              <a:t> share point services</a:t>
            </a:r>
          </a:p>
        </p:txBody>
      </p:sp>
      <p:sp>
        <p:nvSpPr>
          <p:cNvPr id="259" name="Shape 259"/>
          <p:cNvSpPr/>
          <p:nvPr/>
        </p:nvSpPr>
        <p:spPr>
          <a:xfrm>
            <a:off x="5367729" y="1278832"/>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idx="4294967295"/>
          </p:nvPr>
        </p:nvSpPr>
        <p:spPr>
          <a:xfrm>
            <a:off x="411915" y="60993"/>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a:t>4</a:t>
            </a:r>
            <a:r>
              <a:rPr lang="en-US" dirty="0" smtClean="0"/>
              <a:t>.8.</a:t>
            </a:r>
            <a:r>
              <a:rPr dirty="0" smtClean="0"/>
              <a:t>E-mail</a:t>
            </a:r>
            <a:endParaRPr dirty="0"/>
          </a:p>
        </p:txBody>
      </p:sp>
      <p:sp>
        <p:nvSpPr>
          <p:cNvPr id="262" name="Shape 262"/>
          <p:cNvSpPr>
            <a:spLocks noGrp="1"/>
          </p:cNvSpPr>
          <p:nvPr>
            <p:ph type="body" idx="4294967295"/>
          </p:nvPr>
        </p:nvSpPr>
        <p:spPr>
          <a:xfrm>
            <a:off x="386600" y="1897235"/>
            <a:ext cx="11418801" cy="4697301"/>
          </a:xfrm>
          <a:prstGeom prst="rect">
            <a:avLst/>
          </a:prstGeom>
        </p:spPr>
        <p:txBody>
          <a:bodyPr lIns="91118" tIns="91118" rIns="91118" bIns="91118" anchor="t">
            <a:normAutofit fontScale="85000" lnSpcReduction="10000"/>
          </a:bodyPr>
          <a:lstStyle/>
          <a:p>
            <a:pPr marL="418552" indent="-418552" defTabSz="738064">
              <a:lnSpc>
                <a:spcPct val="120000"/>
              </a:lnSpc>
              <a:spcBef>
                <a:spcPts val="502"/>
              </a:spcBef>
              <a:buSzPct val="45000"/>
              <a:buBlip>
                <a:blip r:embed="rId2"/>
              </a:buBlip>
              <a:defRPr sz="4050">
                <a:latin typeface="Helvetica"/>
                <a:ea typeface="Helvetica"/>
                <a:cs typeface="Helvetica"/>
                <a:sym typeface="Helvetica"/>
              </a:defRPr>
            </a:pPr>
            <a:r>
              <a:rPr dirty="0"/>
              <a:t>Email (electronic mail) is the exchange of computer-stored messages by telecommunication</a:t>
            </a:r>
          </a:p>
          <a:p>
            <a:pPr marL="418552" indent="-418552" defTabSz="738064">
              <a:lnSpc>
                <a:spcPct val="120000"/>
              </a:lnSpc>
              <a:spcBef>
                <a:spcPts val="502"/>
              </a:spcBef>
              <a:buSzPct val="45000"/>
              <a:buBlip>
                <a:blip r:embed="rId2"/>
              </a:buBlip>
              <a:defRPr sz="4050">
                <a:latin typeface="Helvetica"/>
                <a:ea typeface="Helvetica"/>
                <a:cs typeface="Helvetica"/>
                <a:sym typeface="Helvetica"/>
              </a:defRPr>
            </a:pPr>
            <a:r>
              <a:rPr dirty="0"/>
              <a:t>Email was one of the first uses of the Internet and is still the most popular use. A large percentage of the total traffic over the Internet is email. Email can also be exchanged between online service provider users and in networks other than the Internet both public and private</a:t>
            </a:r>
          </a:p>
        </p:txBody>
      </p:sp>
      <p:sp>
        <p:nvSpPr>
          <p:cNvPr id="263" name="Shape 263"/>
          <p:cNvSpPr/>
          <p:nvPr/>
        </p:nvSpPr>
        <p:spPr>
          <a:xfrm>
            <a:off x="5367729" y="1278832"/>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a:t>4</a:t>
            </a:r>
            <a:r>
              <a:rPr lang="en-US" dirty="0" smtClean="0"/>
              <a:t>.8.1.</a:t>
            </a:r>
            <a:r>
              <a:rPr dirty="0" smtClean="0"/>
              <a:t>Use </a:t>
            </a:r>
            <a:r>
              <a:rPr dirty="0"/>
              <a:t>of Email</a:t>
            </a:r>
          </a:p>
        </p:txBody>
      </p:sp>
      <p:sp>
        <p:nvSpPr>
          <p:cNvPr id="266" name="Shape 266"/>
          <p:cNvSpPr>
            <a:spLocks noGrp="1"/>
          </p:cNvSpPr>
          <p:nvPr>
            <p:ph type="body" idx="4294967295"/>
          </p:nvPr>
        </p:nvSpPr>
        <p:spPr>
          <a:xfrm>
            <a:off x="386600" y="2750618"/>
            <a:ext cx="11418801" cy="3930616"/>
          </a:xfrm>
          <a:prstGeom prst="rect">
            <a:avLst/>
          </a:prstGeom>
        </p:spPr>
        <p:txBody>
          <a:bodyPr lIns="91118" tIns="91118" rIns="91118" bIns="91118" anchor="t">
            <a:normAutofit fontScale="92500" lnSpcReduction="20000"/>
          </a:bodyPr>
          <a:lstStyle>
            <a:lvl1pPr marL="0" indent="0" algn="ctr" defTabSz="936229">
              <a:lnSpc>
                <a:spcPct val="120000"/>
              </a:lnSpc>
              <a:spcBef>
                <a:spcPts val="600"/>
              </a:spcBef>
              <a:buSzTx/>
              <a:buNone/>
              <a:defRPr sz="4300">
                <a:latin typeface="Helvetica"/>
                <a:ea typeface="Helvetica"/>
                <a:cs typeface="Helvetica"/>
                <a:sym typeface="Helvetica"/>
              </a:defRPr>
            </a:lvl1pPr>
          </a:lstStyle>
          <a:p>
            <a:r>
              <a:t>Communicating by email is almost instantaneous, which enhance communications by allowing for quick dissemination of information and fast response to customer inquiries. It may also allow for quicker problem-solving and more streamlined business precesses.</a:t>
            </a:r>
          </a:p>
        </p:txBody>
      </p:sp>
      <p:sp>
        <p:nvSpPr>
          <p:cNvPr id="267" name="Shape 267"/>
          <p:cNvSpPr/>
          <p:nvPr/>
        </p:nvSpPr>
        <p:spPr>
          <a:xfrm>
            <a:off x="440888" y="1830885"/>
            <a:ext cx="2009368"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Speed</a:t>
            </a:r>
          </a:p>
        </p:txBody>
      </p:sp>
      <p:sp>
        <p:nvSpPr>
          <p:cNvPr id="268" name="Shape 268"/>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Use of Email</a:t>
            </a:r>
          </a:p>
        </p:txBody>
      </p:sp>
      <p:sp>
        <p:nvSpPr>
          <p:cNvPr id="271" name="Shape 271"/>
          <p:cNvSpPr>
            <a:spLocks noGrp="1"/>
          </p:cNvSpPr>
          <p:nvPr>
            <p:ph type="body" idx="4294967295"/>
          </p:nvPr>
        </p:nvSpPr>
        <p:spPr>
          <a:xfrm>
            <a:off x="386600" y="2750618"/>
            <a:ext cx="11418801" cy="3930616"/>
          </a:xfrm>
          <a:prstGeom prst="rect">
            <a:avLst/>
          </a:prstGeom>
        </p:spPr>
        <p:txBody>
          <a:bodyPr lIns="91118" tIns="91118" rIns="91118" bIns="91118" anchor="t">
            <a:normAutofit fontScale="92500" lnSpcReduction="20000"/>
          </a:bodyPr>
          <a:lstStyle>
            <a:lvl1pPr marL="0" indent="0" algn="ctr" defTabSz="936229">
              <a:lnSpc>
                <a:spcPct val="120000"/>
              </a:lnSpc>
              <a:spcBef>
                <a:spcPts val="600"/>
              </a:spcBef>
              <a:buSzTx/>
              <a:buNone/>
              <a:defRPr sz="4300">
                <a:latin typeface="Helvetica"/>
                <a:ea typeface="Helvetica"/>
                <a:cs typeface="Helvetica"/>
                <a:sym typeface="Helvetica"/>
              </a:defRPr>
            </a:lvl1pPr>
          </a:lstStyle>
          <a:p>
            <a:r>
              <a:t>Email reduces geographic and time zone barriers for business. Employees or contractors from around the world can communicate, regardless of their location. Likewise, customers can send sales questions and support requests by email based on their own time zone schedules</a:t>
            </a:r>
          </a:p>
        </p:txBody>
      </p:sp>
      <p:sp>
        <p:nvSpPr>
          <p:cNvPr id="272" name="Shape 272"/>
          <p:cNvSpPr/>
          <p:nvPr/>
        </p:nvSpPr>
        <p:spPr>
          <a:xfrm>
            <a:off x="561703" y="1556565"/>
            <a:ext cx="8132514" cy="760047"/>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3600" dirty="0"/>
              <a:t>Geographic Barrier Reduction</a:t>
            </a:r>
          </a:p>
        </p:txBody>
      </p:sp>
      <p:sp>
        <p:nvSpPr>
          <p:cNvPr id="273" name="Shape 273"/>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Use of Email</a:t>
            </a:r>
          </a:p>
        </p:txBody>
      </p:sp>
      <p:sp>
        <p:nvSpPr>
          <p:cNvPr id="276" name="Shape 276"/>
          <p:cNvSpPr>
            <a:spLocks noGrp="1"/>
          </p:cNvSpPr>
          <p:nvPr>
            <p:ph type="body" idx="4294967295"/>
          </p:nvPr>
        </p:nvSpPr>
        <p:spPr>
          <a:xfrm>
            <a:off x="386600" y="2750618"/>
            <a:ext cx="11418801" cy="3767389"/>
          </a:xfrm>
          <a:prstGeom prst="rect">
            <a:avLst/>
          </a:prstGeom>
        </p:spPr>
        <p:txBody>
          <a:bodyPr lIns="91118" tIns="91118" rIns="91118" bIns="91118" anchor="t">
            <a:normAutofit fontScale="85000" lnSpcReduction="10000"/>
          </a:bodyPr>
          <a:lstStyle>
            <a:lvl1pPr marL="0" indent="0" algn="ctr" defTabSz="892683">
              <a:lnSpc>
                <a:spcPct val="120000"/>
              </a:lnSpc>
              <a:spcBef>
                <a:spcPts val="600"/>
              </a:spcBef>
              <a:buSzTx/>
              <a:buNone/>
              <a:defRPr sz="4100">
                <a:latin typeface="Helvetica"/>
                <a:ea typeface="Helvetica"/>
                <a:cs typeface="Helvetica"/>
                <a:sym typeface="Helvetica"/>
              </a:defRPr>
            </a:lvl1pPr>
          </a:lstStyle>
          <a:p>
            <a:r>
              <a:t>Email lets business market to target audiences. Customers can opt in to receive email communications about products they own, sales or new items. Customers who receive targeted emails based on their preferences are likely to be more receptive. Email marketing can also target customers based on their status with a business</a:t>
            </a:r>
          </a:p>
        </p:txBody>
      </p:sp>
      <p:sp>
        <p:nvSpPr>
          <p:cNvPr id="277" name="Shape 277"/>
          <p:cNvSpPr/>
          <p:nvPr/>
        </p:nvSpPr>
        <p:spPr>
          <a:xfrm>
            <a:off x="485157" y="1830885"/>
            <a:ext cx="5643170" cy="821602"/>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smtClean="0"/>
              <a:t>Targeted</a:t>
            </a:r>
            <a:r>
              <a:rPr lang="en-US" sz="4000" dirty="0" smtClean="0"/>
              <a:t> </a:t>
            </a:r>
            <a:r>
              <a:rPr sz="4000" dirty="0" smtClean="0"/>
              <a:t>Email</a:t>
            </a:r>
            <a:endParaRPr sz="4000" dirty="0"/>
          </a:p>
        </p:txBody>
      </p:sp>
      <p:sp>
        <p:nvSpPr>
          <p:cNvPr id="278" name="Shape 278"/>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Use of Email</a:t>
            </a:r>
          </a:p>
        </p:txBody>
      </p:sp>
      <p:sp>
        <p:nvSpPr>
          <p:cNvPr id="281" name="Shape 281"/>
          <p:cNvSpPr>
            <a:spLocks noGrp="1"/>
          </p:cNvSpPr>
          <p:nvPr>
            <p:ph type="body" idx="4294967295"/>
          </p:nvPr>
        </p:nvSpPr>
        <p:spPr>
          <a:xfrm>
            <a:off x="386600" y="2750618"/>
            <a:ext cx="11418801" cy="3767389"/>
          </a:xfrm>
          <a:prstGeom prst="rect">
            <a:avLst/>
          </a:prstGeom>
        </p:spPr>
        <p:txBody>
          <a:bodyPr lIns="91118" tIns="91118" rIns="91118" bIns="91118" anchor="t">
            <a:normAutofit fontScale="77500" lnSpcReduction="20000"/>
          </a:bodyPr>
          <a:lstStyle>
            <a:lvl1pPr marL="0" indent="0" algn="ctr" defTabSz="762047">
              <a:lnSpc>
                <a:spcPct val="120000"/>
              </a:lnSpc>
              <a:spcBef>
                <a:spcPts val="500"/>
              </a:spcBef>
              <a:buSzTx/>
              <a:buNone/>
              <a:defRPr sz="3500">
                <a:latin typeface="Helvetica"/>
                <a:ea typeface="Helvetica"/>
                <a:cs typeface="Helvetica"/>
                <a:sym typeface="Helvetica"/>
              </a:defRPr>
            </a:lvl1pPr>
          </a:lstStyle>
          <a:p>
            <a:r>
              <a:t>Email can help increase productivity. Business owners can communicate with established distribution lists, automatically forward information based on a topic, or send information to specific individuals as needed. Most email software provides customisation features you can tailor to the type of work performed, volume of daily email messages and the needs of the worker. Effective email use can reduce reliance on face-to-face consultations and meetings.</a:t>
            </a:r>
          </a:p>
        </p:txBody>
      </p:sp>
      <p:sp>
        <p:nvSpPr>
          <p:cNvPr id="282" name="Shape 282"/>
          <p:cNvSpPr/>
          <p:nvPr/>
        </p:nvSpPr>
        <p:spPr>
          <a:xfrm>
            <a:off x="567167" y="1817822"/>
            <a:ext cx="2801940"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Efficiency</a:t>
            </a:r>
          </a:p>
        </p:txBody>
      </p:sp>
      <p:sp>
        <p:nvSpPr>
          <p:cNvPr id="283" name="Shape 283"/>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idx="4294967295"/>
          </p:nvPr>
        </p:nvSpPr>
        <p:spPr>
          <a:xfrm>
            <a:off x="411915" y="310501"/>
            <a:ext cx="11368171" cy="1097937"/>
          </a:xfrm>
          <a:prstGeom prst="rect">
            <a:avLst/>
          </a:prstGeom>
        </p:spPr>
        <p:txBody>
          <a:bodyPr lIns="91118" tIns="91118" rIns="91118" bIns="91118">
            <a:normAutofit/>
          </a:bodyPr>
          <a:lstStyle/>
          <a:p>
            <a:pPr defTabSz="674281">
              <a:defRPr sz="4440">
                <a:latin typeface="Helvetica"/>
                <a:ea typeface="Helvetica"/>
                <a:cs typeface="Helvetica"/>
                <a:sym typeface="Helvetica"/>
              </a:defRPr>
            </a:pPr>
            <a:r>
              <a:rPr dirty="0" smtClean="0"/>
              <a:t>The </a:t>
            </a:r>
            <a:r>
              <a:rPr dirty="0"/>
              <a:t>use of IT in </a:t>
            </a:r>
            <a:r>
              <a:rPr dirty="0" smtClean="0"/>
              <a:t>the</a:t>
            </a:r>
            <a:r>
              <a:rPr lang="en-US" dirty="0" smtClean="0"/>
              <a:t> Business Computing</a:t>
            </a:r>
            <a:endParaRPr dirty="0"/>
          </a:p>
        </p:txBody>
      </p:sp>
      <p:sp>
        <p:nvSpPr>
          <p:cNvPr id="135" name="Shape 135"/>
          <p:cNvSpPr>
            <a:spLocks noGrp="1"/>
          </p:cNvSpPr>
          <p:nvPr>
            <p:ph type="body" idx="4294967295"/>
          </p:nvPr>
        </p:nvSpPr>
        <p:spPr>
          <a:xfrm>
            <a:off x="386600" y="2645760"/>
            <a:ext cx="11418801" cy="3930616"/>
          </a:xfrm>
          <a:prstGeom prst="rect">
            <a:avLst/>
          </a:prstGeom>
        </p:spPr>
        <p:txBody>
          <a:bodyPr lIns="91118" tIns="91118" rIns="91118" bIns="91118" anchor="t">
            <a:normAutofit fontScale="92500" lnSpcReduction="20000"/>
          </a:bodyPr>
          <a:lstStyle>
            <a:lvl1pPr marL="0" indent="0" algn="ctr" defTabSz="805592">
              <a:lnSpc>
                <a:spcPct val="120000"/>
              </a:lnSpc>
              <a:spcBef>
                <a:spcPts val="500"/>
              </a:spcBef>
              <a:buSzTx/>
              <a:buNone/>
              <a:defRPr sz="3700">
                <a:latin typeface="Helvetica"/>
                <a:ea typeface="Helvetica"/>
                <a:cs typeface="Helvetica"/>
                <a:sym typeface="Helvetica"/>
              </a:defRPr>
            </a:lvl1pPr>
          </a:lstStyle>
          <a:p>
            <a:r>
              <a:t>Many companies now have IT departments for managing the computers, networks, and other technical areas of their business. IT jobs include computer programming, network administration, computer engineering, web development, technical support and many other related occupations. Since we live in the “information age”, information technology has become a part of the day to day lives.</a:t>
            </a:r>
          </a:p>
        </p:txBody>
      </p:sp>
      <p:sp>
        <p:nvSpPr>
          <p:cNvPr id="136" name="Shape 136"/>
          <p:cNvSpPr/>
          <p:nvPr/>
        </p:nvSpPr>
        <p:spPr>
          <a:xfrm>
            <a:off x="4455301" y="1778456"/>
            <a:ext cx="4192309" cy="821602"/>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What is IT?</a:t>
            </a:r>
          </a:p>
        </p:txBody>
      </p:sp>
      <p:sp>
        <p:nvSpPr>
          <p:cNvPr id="137" name="Shape 137"/>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Use of Email</a:t>
            </a:r>
          </a:p>
        </p:txBody>
      </p:sp>
      <p:sp>
        <p:nvSpPr>
          <p:cNvPr id="286" name="Shape 286"/>
          <p:cNvSpPr>
            <a:spLocks noGrp="1"/>
          </p:cNvSpPr>
          <p:nvPr>
            <p:ph type="body" idx="4294967295"/>
          </p:nvPr>
        </p:nvSpPr>
        <p:spPr>
          <a:xfrm>
            <a:off x="386600" y="2750618"/>
            <a:ext cx="11418801" cy="3767389"/>
          </a:xfrm>
          <a:prstGeom prst="rect">
            <a:avLst/>
          </a:prstGeom>
        </p:spPr>
        <p:txBody>
          <a:bodyPr lIns="91118" tIns="91118" rIns="91118" bIns="91118" anchor="t">
            <a:normAutofit fontScale="92500" lnSpcReduction="20000"/>
          </a:bodyPr>
          <a:lstStyle>
            <a:lvl1pPr marL="0" indent="0" algn="ctr" defTabSz="914456">
              <a:lnSpc>
                <a:spcPct val="120000"/>
              </a:lnSpc>
              <a:spcBef>
                <a:spcPts val="600"/>
              </a:spcBef>
              <a:buSzTx/>
              <a:buNone/>
              <a:defRPr sz="4200">
                <a:latin typeface="Helvetica"/>
                <a:ea typeface="Helvetica"/>
                <a:cs typeface="Helvetica"/>
                <a:sym typeface="Helvetica"/>
              </a:defRPr>
            </a:lvl1pPr>
          </a:lstStyle>
          <a:p>
            <a:r>
              <a:t>Moving communications from physical mail to email result in significant savings in postage costs, shipping supplies and employee resources. Business can also decrease customer service support costs by focusing on email customer support options rather than phone-based services.</a:t>
            </a:r>
          </a:p>
        </p:txBody>
      </p:sp>
      <p:sp>
        <p:nvSpPr>
          <p:cNvPr id="287" name="Shape 287"/>
          <p:cNvSpPr/>
          <p:nvPr/>
        </p:nvSpPr>
        <p:spPr>
          <a:xfrm>
            <a:off x="539283" y="1830885"/>
            <a:ext cx="3275719"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Lower Cost</a:t>
            </a:r>
          </a:p>
        </p:txBody>
      </p:sp>
      <p:sp>
        <p:nvSpPr>
          <p:cNvPr id="288" name="Shape 288"/>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a:t>4</a:t>
            </a:r>
            <a:r>
              <a:rPr lang="en-US" dirty="0" smtClean="0"/>
              <a:t>.8.2.</a:t>
            </a:r>
            <a:r>
              <a:rPr dirty="0" smtClean="0"/>
              <a:t>Limitations </a:t>
            </a:r>
            <a:r>
              <a:rPr dirty="0"/>
              <a:t>of Email</a:t>
            </a:r>
          </a:p>
        </p:txBody>
      </p:sp>
      <p:sp>
        <p:nvSpPr>
          <p:cNvPr id="291" name="Shape 291"/>
          <p:cNvSpPr>
            <a:spLocks noGrp="1"/>
          </p:cNvSpPr>
          <p:nvPr>
            <p:ph type="body" idx="4294967295"/>
          </p:nvPr>
        </p:nvSpPr>
        <p:spPr>
          <a:xfrm>
            <a:off x="386600" y="2002093"/>
            <a:ext cx="11418801" cy="4673139"/>
          </a:xfrm>
          <a:prstGeom prst="rect">
            <a:avLst/>
          </a:prstGeom>
        </p:spPr>
        <p:txBody>
          <a:bodyPr lIns="91118" tIns="91118" rIns="91118" bIns="91118" anchor="t">
            <a:normAutofit fontScale="85000" lnSpcReduction="10000"/>
          </a:bodyPr>
          <a:lstStyle/>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The size of sent/received message shall not exceed 16 Mb</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The number of recipients for one sent/received message shall not exceed 30</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The maximum volume of user’s mail-box is 256Mb</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Email cannot be considered a confidential mode of communication</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Email should not be considered a replacement for direct, face-to-face contact with a provider</a:t>
            </a:r>
          </a:p>
        </p:txBody>
      </p:sp>
      <p:sp>
        <p:nvSpPr>
          <p:cNvPr id="292" name="Shape 292"/>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idx="4294967295"/>
          </p:nvPr>
        </p:nvSpPr>
        <p:spPr>
          <a:xfrm>
            <a:off x="411915" y="310501"/>
            <a:ext cx="11368171" cy="1097937"/>
          </a:xfrm>
          <a:prstGeom prst="rect">
            <a:avLst/>
          </a:prstGeom>
        </p:spPr>
        <p:txBody>
          <a:bodyPr lIns="91118" tIns="91118" rIns="91118" bIns="91118">
            <a:normAutofit/>
          </a:bodyPr>
          <a:lstStyle>
            <a:lvl1pPr defTabSz="805592">
              <a:defRPr sz="4440">
                <a:latin typeface="Helvetica"/>
                <a:ea typeface="Helvetica"/>
                <a:cs typeface="Helvetica"/>
                <a:sym typeface="Helvetica"/>
              </a:defRPr>
            </a:lvl1pPr>
          </a:lstStyle>
          <a:p>
            <a:r>
              <a:rPr lang="en-US" dirty="0"/>
              <a:t>4</a:t>
            </a:r>
            <a:r>
              <a:rPr lang="en-US" dirty="0" smtClean="0"/>
              <a:t>.9.Internet</a:t>
            </a:r>
            <a:endParaRPr dirty="0"/>
          </a:p>
        </p:txBody>
      </p:sp>
      <p:sp>
        <p:nvSpPr>
          <p:cNvPr id="130" name="Shape 130"/>
          <p:cNvSpPr>
            <a:spLocks noGrp="1"/>
          </p:cNvSpPr>
          <p:nvPr>
            <p:ph type="body" idx="4294967295"/>
          </p:nvPr>
        </p:nvSpPr>
        <p:spPr>
          <a:xfrm>
            <a:off x="386600" y="2750618"/>
            <a:ext cx="11418801" cy="3293251"/>
          </a:xfrm>
          <a:prstGeom prst="rect">
            <a:avLst/>
          </a:prstGeom>
        </p:spPr>
        <p:txBody>
          <a:bodyPr lIns="91118" tIns="91118" rIns="91118" bIns="91118" anchor="t">
            <a:normAutofit fontScale="85000" lnSpcReduction="10000"/>
          </a:bodyPr>
          <a:lstStyle>
            <a:lvl1pPr marL="0" indent="0" algn="ctr" defTabSz="914456">
              <a:lnSpc>
                <a:spcPct val="120000"/>
              </a:lnSpc>
              <a:spcBef>
                <a:spcPts val="600"/>
              </a:spcBef>
              <a:buSzTx/>
              <a:buNone/>
              <a:defRPr sz="4200">
                <a:latin typeface="Helvetica"/>
                <a:ea typeface="Helvetica"/>
                <a:cs typeface="Helvetica"/>
                <a:sym typeface="Helvetica"/>
              </a:defRPr>
            </a:lvl1pPr>
          </a:lstStyle>
          <a:p>
            <a:r>
              <a:rPr dirty="0"/>
              <a:t>A worldwide system of computer networks - a network of networks in which users at any one computer can, if they have permission get information from any other computer (and sometimes talk directly to users at other computers).</a:t>
            </a:r>
          </a:p>
        </p:txBody>
      </p:sp>
      <p:sp>
        <p:nvSpPr>
          <p:cNvPr id="132" name="Shape 132"/>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idx="4294967295"/>
          </p:nvPr>
        </p:nvSpPr>
        <p:spPr>
          <a:xfrm>
            <a:off x="411915" y="16340"/>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Internet</a:t>
            </a:r>
          </a:p>
        </p:txBody>
      </p:sp>
      <p:sp>
        <p:nvSpPr>
          <p:cNvPr id="135" name="Shape 135"/>
          <p:cNvSpPr>
            <a:spLocks noGrp="1"/>
          </p:cNvSpPr>
          <p:nvPr>
            <p:ph type="body" idx="4294967295"/>
          </p:nvPr>
        </p:nvSpPr>
        <p:spPr>
          <a:xfrm>
            <a:off x="386600" y="2316379"/>
            <a:ext cx="11418801" cy="4380053"/>
          </a:xfrm>
          <a:prstGeom prst="rect">
            <a:avLst/>
          </a:prstGeom>
        </p:spPr>
        <p:txBody>
          <a:bodyPr lIns="91118" tIns="91118" rIns="91118" bIns="91118" anchor="t">
            <a:normAutofit fontScale="85000" lnSpcReduction="20000"/>
          </a:bodyPr>
          <a:lstStyle/>
          <a:p>
            <a:pPr marL="0" indent="0" algn="ctr" defTabSz="564938">
              <a:lnSpc>
                <a:spcPct val="120000"/>
              </a:lnSpc>
              <a:spcBef>
                <a:spcPts val="335"/>
              </a:spcBef>
              <a:buSzTx/>
              <a:buNone/>
              <a:defRPr sz="3720" b="1">
                <a:latin typeface="Helvetica"/>
                <a:ea typeface="Helvetica"/>
                <a:cs typeface="Helvetica"/>
                <a:sym typeface="Helvetica"/>
              </a:defRPr>
            </a:pPr>
            <a:r>
              <a:rPr dirty="0"/>
              <a:t>Cost Effective</a:t>
            </a:r>
          </a:p>
          <a:p>
            <a:pPr marL="0" indent="0" algn="ctr" defTabSz="564938">
              <a:lnSpc>
                <a:spcPct val="120000"/>
              </a:lnSpc>
              <a:spcBef>
                <a:spcPts val="335"/>
              </a:spcBef>
              <a:buSzTx/>
              <a:buNone/>
              <a:defRPr sz="3100" b="1">
                <a:latin typeface="Helvetica"/>
                <a:ea typeface="Helvetica"/>
                <a:cs typeface="Helvetica"/>
                <a:sym typeface="Helvetica"/>
              </a:defRPr>
            </a:pPr>
            <a:endParaRPr dirty="0"/>
          </a:p>
          <a:p>
            <a:pPr marL="320373" indent="-320373" defTabSz="564938">
              <a:lnSpc>
                <a:spcPct val="120000"/>
              </a:lnSpc>
              <a:spcBef>
                <a:spcPts val="335"/>
              </a:spcBef>
              <a:buSzPct val="45000"/>
              <a:buBlip>
                <a:blip r:embed="rId2"/>
              </a:buBlip>
              <a:defRPr sz="3100">
                <a:latin typeface="Helvetica"/>
                <a:ea typeface="Helvetica"/>
                <a:cs typeface="Helvetica"/>
                <a:sym typeface="Helvetica"/>
              </a:defRPr>
            </a:pPr>
            <a:r>
              <a:rPr dirty="0"/>
              <a:t>Opening and  maintaining an online store cost a fraction of the budget required to open a physical shop</a:t>
            </a:r>
          </a:p>
          <a:p>
            <a:pPr marL="320373" indent="-320373" defTabSz="564938">
              <a:lnSpc>
                <a:spcPct val="120000"/>
              </a:lnSpc>
              <a:spcBef>
                <a:spcPts val="335"/>
              </a:spcBef>
              <a:buSzPct val="45000"/>
              <a:buBlip>
                <a:blip r:embed="rId2"/>
              </a:buBlip>
              <a:defRPr sz="3100">
                <a:latin typeface="Helvetica"/>
                <a:ea typeface="Helvetica"/>
                <a:cs typeface="Helvetica"/>
                <a:sym typeface="Helvetica"/>
              </a:defRPr>
            </a:pPr>
            <a:r>
              <a:rPr dirty="0"/>
              <a:t>Advertising online is less expensive than in traditional media and it allows business owners to reach a more targeted demographic. The Internet also allows business to be conducted without expensive travel. In retail industry, for example, a shop owner can brows and purchase goods for resale from suppliers around the globe without having to leave the comfort of his computer desk</a:t>
            </a:r>
          </a:p>
        </p:txBody>
      </p:sp>
      <p:sp>
        <p:nvSpPr>
          <p:cNvPr id="136" name="Shape 136"/>
          <p:cNvSpPr/>
          <p:nvPr/>
        </p:nvSpPr>
        <p:spPr>
          <a:xfrm>
            <a:off x="415163" y="1458346"/>
            <a:ext cx="1002926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Benefits of using Internet in Business</a:t>
            </a:r>
          </a:p>
        </p:txBody>
      </p:sp>
      <p:sp>
        <p:nvSpPr>
          <p:cNvPr id="137" name="Shape 137"/>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idx="4294967295"/>
          </p:nvPr>
        </p:nvSpPr>
        <p:spPr>
          <a:xfrm>
            <a:off x="411915" y="16340"/>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Internet</a:t>
            </a:r>
          </a:p>
        </p:txBody>
      </p:sp>
      <p:sp>
        <p:nvSpPr>
          <p:cNvPr id="140" name="Shape 140"/>
          <p:cNvSpPr>
            <a:spLocks noGrp="1"/>
          </p:cNvSpPr>
          <p:nvPr>
            <p:ph type="body" idx="4294967295"/>
          </p:nvPr>
        </p:nvSpPr>
        <p:spPr>
          <a:xfrm>
            <a:off x="386600" y="2456456"/>
            <a:ext cx="11418801" cy="3832822"/>
          </a:xfrm>
          <a:prstGeom prst="rect">
            <a:avLst/>
          </a:prstGeom>
        </p:spPr>
        <p:txBody>
          <a:bodyPr lIns="91118" tIns="91118" rIns="91118" bIns="91118" anchor="t">
            <a:normAutofit fontScale="85000" lnSpcReduction="10000"/>
          </a:bodyPr>
          <a:lstStyle/>
          <a:p>
            <a:pPr marL="0" indent="0" algn="ctr" defTabSz="738064">
              <a:lnSpc>
                <a:spcPct val="120000"/>
              </a:lnSpc>
              <a:spcBef>
                <a:spcPts val="502"/>
              </a:spcBef>
              <a:buSzTx/>
              <a:buNone/>
              <a:defRPr sz="4050" b="1">
                <a:latin typeface="Helvetica"/>
                <a:ea typeface="Helvetica"/>
                <a:cs typeface="Helvetica"/>
                <a:sym typeface="Helvetica"/>
              </a:defRPr>
            </a:pPr>
            <a:r>
              <a:rPr dirty="0"/>
              <a:t>Potential Customer Base</a:t>
            </a:r>
          </a:p>
          <a:p>
            <a:pPr marL="0" indent="0" algn="ctr" defTabSz="738064">
              <a:lnSpc>
                <a:spcPct val="120000"/>
              </a:lnSpc>
              <a:spcBef>
                <a:spcPts val="502"/>
              </a:spcBef>
              <a:buSzTx/>
              <a:buNone/>
              <a:defRPr sz="4050" b="1">
                <a:latin typeface="Helvetica"/>
                <a:ea typeface="Helvetica"/>
                <a:cs typeface="Helvetica"/>
                <a:sym typeface="Helvetica"/>
              </a:defRPr>
            </a:pPr>
            <a:endParaRPr dirty="0"/>
          </a:p>
          <a:p>
            <a:pPr marL="418552" indent="-418552" defTabSz="738064">
              <a:lnSpc>
                <a:spcPct val="120000"/>
              </a:lnSpc>
              <a:spcBef>
                <a:spcPts val="502"/>
              </a:spcBef>
              <a:buSzPct val="45000"/>
              <a:buBlip>
                <a:blip r:embed="rId2"/>
              </a:buBlip>
              <a:defRPr sz="4050">
                <a:latin typeface="Helvetica"/>
                <a:ea typeface="Helvetica"/>
                <a:cs typeface="Helvetica"/>
                <a:sym typeface="Helvetica"/>
              </a:defRPr>
            </a:pPr>
            <a:r>
              <a:rPr dirty="0"/>
              <a:t>An Internet presence instantly gives the company a global audience. Customers from around the world are able to learn about and purchase products and services. The potential population of customers is endless</a:t>
            </a:r>
          </a:p>
        </p:txBody>
      </p:sp>
      <p:sp>
        <p:nvSpPr>
          <p:cNvPr id="141" name="Shape 141"/>
          <p:cNvSpPr/>
          <p:nvPr/>
        </p:nvSpPr>
        <p:spPr>
          <a:xfrm>
            <a:off x="349849" y="1536723"/>
            <a:ext cx="1002926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Benefits of using Internet in Business</a:t>
            </a:r>
          </a:p>
        </p:txBody>
      </p:sp>
      <p:sp>
        <p:nvSpPr>
          <p:cNvPr id="142" name="Shape 142"/>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idx="4294967295"/>
          </p:nvPr>
        </p:nvSpPr>
        <p:spPr>
          <a:xfrm>
            <a:off x="411915" y="16340"/>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Internet</a:t>
            </a:r>
          </a:p>
        </p:txBody>
      </p:sp>
      <p:sp>
        <p:nvSpPr>
          <p:cNvPr id="145" name="Shape 145"/>
          <p:cNvSpPr>
            <a:spLocks noGrp="1"/>
          </p:cNvSpPr>
          <p:nvPr>
            <p:ph type="body" idx="4294967295"/>
          </p:nvPr>
        </p:nvSpPr>
        <p:spPr>
          <a:xfrm>
            <a:off x="386600" y="2456456"/>
            <a:ext cx="11418801" cy="3832822"/>
          </a:xfrm>
          <a:prstGeom prst="rect">
            <a:avLst/>
          </a:prstGeom>
        </p:spPr>
        <p:txBody>
          <a:bodyPr lIns="91118" tIns="91118" rIns="91118" bIns="91118" anchor="t">
            <a:normAutofit fontScale="77500" lnSpcReduction="20000"/>
          </a:bodyPr>
          <a:lstStyle/>
          <a:p>
            <a:pPr marL="0" indent="0" algn="ctr" defTabSz="646945">
              <a:lnSpc>
                <a:spcPct val="120000"/>
              </a:lnSpc>
              <a:spcBef>
                <a:spcPts val="418"/>
              </a:spcBef>
              <a:buSzTx/>
              <a:buNone/>
              <a:defRPr sz="3550" b="1">
                <a:latin typeface="Helvetica"/>
                <a:ea typeface="Helvetica"/>
                <a:cs typeface="Helvetica"/>
                <a:sym typeface="Helvetica"/>
              </a:defRPr>
            </a:pPr>
            <a:r>
              <a:rPr dirty="0"/>
              <a:t>A Store That Never Closes</a:t>
            </a:r>
          </a:p>
          <a:p>
            <a:pPr marL="0" indent="0" algn="ctr" defTabSz="646945">
              <a:lnSpc>
                <a:spcPct val="120000"/>
              </a:lnSpc>
              <a:spcBef>
                <a:spcPts val="418"/>
              </a:spcBef>
              <a:buSzTx/>
              <a:buNone/>
              <a:defRPr sz="3550" b="1">
                <a:latin typeface="Helvetica"/>
                <a:ea typeface="Helvetica"/>
                <a:cs typeface="Helvetica"/>
                <a:sym typeface="Helvetica"/>
              </a:defRPr>
            </a:pPr>
            <a:endParaRPr dirty="0"/>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The World Wide Web operates 24 hours a day, seven days a week. Business that sell ready-made products benefit most from this advantage. By creating an Internet store, these entrepreneurs have the ability to maintain a virtual retail shop that never closes, affording the owner the possibility of literally making money in his sleep</a:t>
            </a:r>
          </a:p>
        </p:txBody>
      </p:sp>
      <p:sp>
        <p:nvSpPr>
          <p:cNvPr id="146" name="Shape 146"/>
          <p:cNvSpPr/>
          <p:nvPr/>
        </p:nvSpPr>
        <p:spPr>
          <a:xfrm>
            <a:off x="402099" y="1366906"/>
            <a:ext cx="1002926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Benefits of using Internet in Business</a:t>
            </a:r>
          </a:p>
        </p:txBody>
      </p:sp>
      <p:sp>
        <p:nvSpPr>
          <p:cNvPr id="147" name="Shape 147"/>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idx="4294967295"/>
          </p:nvPr>
        </p:nvSpPr>
        <p:spPr>
          <a:xfrm>
            <a:off x="411915" y="352525"/>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rPr lang="en-US" dirty="0"/>
              <a:t>4</a:t>
            </a:r>
            <a:r>
              <a:rPr lang="en-US" dirty="0" smtClean="0"/>
              <a:t>.10.</a:t>
            </a:r>
            <a:r>
              <a:rPr dirty="0" smtClean="0"/>
              <a:t>Search </a:t>
            </a:r>
            <a:r>
              <a:rPr dirty="0"/>
              <a:t>Engine </a:t>
            </a:r>
            <a:r>
              <a:rPr dirty="0" smtClean="0"/>
              <a:t>Optimization </a:t>
            </a:r>
            <a:r>
              <a:rPr dirty="0"/>
              <a:t>(SEO)</a:t>
            </a:r>
          </a:p>
        </p:txBody>
      </p:sp>
      <p:sp>
        <p:nvSpPr>
          <p:cNvPr id="150" name="Shape 150"/>
          <p:cNvSpPr>
            <a:spLocks noGrp="1"/>
          </p:cNvSpPr>
          <p:nvPr>
            <p:ph type="body" idx="4294967295"/>
          </p:nvPr>
        </p:nvSpPr>
        <p:spPr>
          <a:xfrm>
            <a:off x="386600" y="2162295"/>
            <a:ext cx="11418801" cy="4390832"/>
          </a:xfrm>
          <a:prstGeom prst="rect">
            <a:avLst/>
          </a:prstGeom>
        </p:spPr>
        <p:txBody>
          <a:bodyPr lIns="91118" tIns="91118" rIns="91118" bIns="91118" anchor="t">
            <a:normAutofit fontScale="77500" lnSpcReduction="20000"/>
          </a:bodyPr>
          <a:lstStyle/>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Search Engine </a:t>
            </a:r>
            <a:r>
              <a:rPr dirty="0" smtClean="0"/>
              <a:t>Optimization </a:t>
            </a:r>
            <a:r>
              <a:rPr dirty="0"/>
              <a:t>is the process of improving the visibility of a website on organic (”natural” or un-paid) search engine result pages (SERPs), by incorporating search engine friendly elements into a website</a:t>
            </a:r>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endParaRPr dirty="0"/>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A successful search engine </a:t>
            </a:r>
            <a:r>
              <a:rPr dirty="0" smtClean="0"/>
              <a:t>optimization </a:t>
            </a:r>
            <a:r>
              <a:rPr dirty="0"/>
              <a:t>campaign will have as part of the improvements, carefully select, relevant, keywords which the on-page </a:t>
            </a:r>
            <a:r>
              <a:rPr dirty="0" smtClean="0"/>
              <a:t>optimization </a:t>
            </a:r>
            <a:r>
              <a:rPr dirty="0"/>
              <a:t>will be designed to make prominent for search engine algorithms</a:t>
            </a:r>
          </a:p>
        </p:txBody>
      </p:sp>
      <p:sp>
        <p:nvSpPr>
          <p:cNvPr id="151" name="Shape 151"/>
          <p:cNvSpPr/>
          <p:nvPr/>
        </p:nvSpPr>
        <p:spPr>
          <a:xfrm>
            <a:off x="5367729" y="1570364"/>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idx="4294967295"/>
          </p:nvPr>
        </p:nvSpPr>
        <p:spPr>
          <a:xfrm>
            <a:off x="411915" y="352525"/>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54" name="Shape 154"/>
          <p:cNvSpPr>
            <a:spLocks noGrp="1"/>
          </p:cNvSpPr>
          <p:nvPr>
            <p:ph type="body" idx="4294967295"/>
          </p:nvPr>
        </p:nvSpPr>
        <p:spPr>
          <a:xfrm>
            <a:off x="386600" y="2176302"/>
            <a:ext cx="11418801" cy="4081350"/>
          </a:xfrm>
          <a:prstGeom prst="rect">
            <a:avLst/>
          </a:prstGeom>
        </p:spPr>
        <p:txBody>
          <a:bodyPr lIns="91118" tIns="91118" rIns="91118" bIns="91118" anchor="t">
            <a:normAutofit fontScale="85000" lnSpcReduction="10000"/>
          </a:bodyPr>
          <a:lstStyle>
            <a:lvl1pPr marL="469194" indent="-469194" defTabSz="827365">
              <a:lnSpc>
                <a:spcPct val="120000"/>
              </a:lnSpc>
              <a:spcBef>
                <a:spcPts val="500"/>
              </a:spcBef>
              <a:buSzPct val="45000"/>
              <a:buBlip>
                <a:blip r:embed="rId2"/>
              </a:buBlip>
              <a:defRPr sz="3800">
                <a:latin typeface="Helvetica"/>
                <a:ea typeface="Helvetica"/>
                <a:cs typeface="Helvetica"/>
                <a:sym typeface="Helvetica"/>
              </a:defRPr>
            </a:lvl1pPr>
          </a:lstStyle>
          <a:p>
            <a:r>
              <a:t>Search engine optimisation is broken down into two basic areas: on-page, and off-page optimisation. On-page optimisation refers to website elements which comprise a web page, such as HTML code, textual content and images. Off-page optimisation refers, predominantly to back links ( links pointing to the site which is being optimised from other relevant websites).</a:t>
            </a:r>
          </a:p>
        </p:txBody>
      </p:sp>
      <p:sp>
        <p:nvSpPr>
          <p:cNvPr id="155" name="Shape 155"/>
          <p:cNvSpPr/>
          <p:nvPr/>
        </p:nvSpPr>
        <p:spPr>
          <a:xfrm>
            <a:off x="5367729" y="1570364"/>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58" name="Shape 158"/>
          <p:cNvSpPr>
            <a:spLocks noGrp="1"/>
          </p:cNvSpPr>
          <p:nvPr>
            <p:ph type="body" idx="4294967295"/>
          </p:nvPr>
        </p:nvSpPr>
        <p:spPr>
          <a:xfrm>
            <a:off x="386600" y="2666370"/>
            <a:ext cx="11418801" cy="3654388"/>
          </a:xfrm>
          <a:prstGeom prst="rect">
            <a:avLst/>
          </a:prstGeom>
        </p:spPr>
        <p:txBody>
          <a:bodyPr lIns="91118" tIns="91118" rIns="91118" bIns="91118" anchor="t">
            <a:normAutofit fontScale="77500" lnSpcReduction="20000"/>
          </a:bodyPr>
          <a:lstStyle>
            <a:lvl1pPr marL="0" indent="0" algn="ctr" defTabSz="718501">
              <a:lnSpc>
                <a:spcPct val="120000"/>
              </a:lnSpc>
              <a:spcBef>
                <a:spcPts val="500"/>
              </a:spcBef>
              <a:buSzTx/>
              <a:buNone/>
              <a:defRPr sz="3960">
                <a:latin typeface="Helvetica"/>
                <a:ea typeface="Helvetica"/>
                <a:cs typeface="Helvetica"/>
                <a:sym typeface="Helvetica"/>
              </a:defRPr>
            </a:lvl1pPr>
          </a:lstStyle>
          <a:p>
            <a:r>
              <a:t>As the colours of the types of SEO suggest, there are stark differences in the approach and long-term results of white hat and black hat search engine optimisation. Though both types of SEO have their proponents, most companies / websites with ling-term, stable and sustainable goals will tend to stay away from the dark-coloured variety.</a:t>
            </a:r>
          </a:p>
        </p:txBody>
      </p:sp>
      <p:sp>
        <p:nvSpPr>
          <p:cNvPr id="159" name="Shape 159"/>
          <p:cNvSpPr/>
          <p:nvPr/>
        </p:nvSpPr>
        <p:spPr>
          <a:xfrm>
            <a:off x="454572" y="1536723"/>
            <a:ext cx="10551555" cy="821602"/>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Types of Search Engine </a:t>
            </a:r>
            <a:r>
              <a:rPr sz="4000" dirty="0" smtClean="0"/>
              <a:t>Optimization</a:t>
            </a:r>
            <a:endParaRPr sz="4000" dirty="0"/>
          </a:p>
        </p:txBody>
      </p:sp>
      <p:sp>
        <p:nvSpPr>
          <p:cNvPr id="160" name="Shape 16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63" name="Shape 163"/>
          <p:cNvSpPr>
            <a:spLocks noGrp="1"/>
          </p:cNvSpPr>
          <p:nvPr>
            <p:ph type="body" idx="4294967295"/>
          </p:nvPr>
        </p:nvSpPr>
        <p:spPr>
          <a:xfrm>
            <a:off x="386600" y="2666370"/>
            <a:ext cx="11418801" cy="3619861"/>
          </a:xfrm>
          <a:prstGeom prst="rect">
            <a:avLst/>
          </a:prstGeom>
        </p:spPr>
        <p:txBody>
          <a:bodyPr lIns="91118" tIns="91118" rIns="91118" bIns="91118" anchor="t">
            <a:normAutofit fontScale="77500" lnSpcReduction="20000"/>
          </a:bodyPr>
          <a:lstStyle/>
          <a:p>
            <a:pPr marL="0" indent="0" algn="ctr" defTabSz="674281">
              <a:lnSpc>
                <a:spcPct val="120000"/>
              </a:lnSpc>
              <a:spcBef>
                <a:spcPts val="418"/>
              </a:spcBef>
              <a:buSzTx/>
              <a:buNone/>
              <a:defRPr sz="4440" b="1">
                <a:latin typeface="Helvetica"/>
                <a:ea typeface="Helvetica"/>
                <a:cs typeface="Helvetica"/>
                <a:sym typeface="Helvetica"/>
              </a:defRPr>
            </a:pPr>
            <a:r>
              <a:rPr dirty="0"/>
              <a:t>White Hat SEO</a:t>
            </a:r>
          </a:p>
          <a:p>
            <a:pPr marL="0" indent="0" algn="ctr" defTabSz="674281">
              <a:lnSpc>
                <a:spcPct val="120000"/>
              </a:lnSpc>
              <a:spcBef>
                <a:spcPts val="418"/>
              </a:spcBef>
              <a:buSzTx/>
              <a:buNone/>
              <a:defRPr sz="4440">
                <a:latin typeface="Helvetica"/>
                <a:ea typeface="Helvetica"/>
                <a:cs typeface="Helvetica"/>
                <a:sym typeface="Helvetica"/>
              </a:defRPr>
            </a:pPr>
            <a:endParaRPr dirty="0"/>
          </a:p>
          <a:p>
            <a:pPr marL="0" indent="0" algn="ctr" defTabSz="674281">
              <a:lnSpc>
                <a:spcPct val="120000"/>
              </a:lnSpc>
              <a:spcBef>
                <a:spcPts val="418"/>
              </a:spcBef>
              <a:buSzTx/>
              <a:buNone/>
              <a:defRPr sz="4440">
                <a:latin typeface="Helvetica"/>
                <a:ea typeface="Helvetica"/>
                <a:cs typeface="Helvetica"/>
                <a:sym typeface="Helvetica"/>
              </a:defRPr>
            </a:pPr>
            <a:r>
              <a:rPr dirty="0"/>
              <a:t>White hat SEO </a:t>
            </a:r>
            <a:r>
              <a:rPr dirty="0" smtClean="0"/>
              <a:t>utilizes </a:t>
            </a:r>
            <a:r>
              <a:rPr dirty="0"/>
              <a:t>techniques and methods to improve the search engine rankings of a website which don’t run afoul of search engine (mainly Google) guidelines.</a:t>
            </a:r>
          </a:p>
        </p:txBody>
      </p:sp>
      <p:sp>
        <p:nvSpPr>
          <p:cNvPr id="164" name="Shape 164"/>
          <p:cNvSpPr/>
          <p:nvPr/>
        </p:nvSpPr>
        <p:spPr>
          <a:xfrm>
            <a:off x="514663" y="1536723"/>
            <a:ext cx="10039257"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Types of Search Engine </a:t>
            </a:r>
            <a:r>
              <a:rPr sz="4000" dirty="0" smtClean="0"/>
              <a:t>Optimization</a:t>
            </a:r>
            <a:endParaRPr sz="4000" dirty="0"/>
          </a:p>
        </p:txBody>
      </p:sp>
      <p:sp>
        <p:nvSpPr>
          <p:cNvPr id="165" name="Shape 165"/>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idx="4294967295"/>
          </p:nvPr>
        </p:nvSpPr>
        <p:spPr>
          <a:xfrm>
            <a:off x="411915" y="6891"/>
            <a:ext cx="11368171" cy="1097937"/>
          </a:xfrm>
          <a:prstGeom prst="rect">
            <a:avLst/>
          </a:prstGeom>
        </p:spPr>
        <p:txBody>
          <a:bodyPr lIns="91118" tIns="91118" rIns="91118" bIns="91118">
            <a:normAutofit fontScale="90000"/>
          </a:bodyPr>
          <a:lstStyle>
            <a:lvl1pPr defTabSz="903570">
              <a:defRPr sz="4980">
                <a:latin typeface="Helvetica"/>
                <a:ea typeface="Helvetica"/>
                <a:cs typeface="Helvetica"/>
                <a:sym typeface="Helvetica"/>
              </a:defRPr>
            </a:lvl1pPr>
          </a:lstStyle>
          <a:p>
            <a:r>
              <a:rPr lang="en-US" dirty="0"/>
              <a:t>4</a:t>
            </a:r>
            <a:r>
              <a:rPr lang="en-US" dirty="0" smtClean="0"/>
              <a:t>.0.1.</a:t>
            </a:r>
            <a:r>
              <a:rPr dirty="0" smtClean="0"/>
              <a:t>Importance </a:t>
            </a:r>
            <a:r>
              <a:rPr dirty="0"/>
              <a:t>of IT in the </a:t>
            </a:r>
            <a:r>
              <a:rPr lang="en-US" dirty="0" smtClean="0"/>
              <a:t>Business Computing</a:t>
            </a:r>
            <a:endParaRPr dirty="0"/>
          </a:p>
        </p:txBody>
      </p:sp>
      <p:sp>
        <p:nvSpPr>
          <p:cNvPr id="144" name="Shape 144"/>
          <p:cNvSpPr/>
          <p:nvPr/>
        </p:nvSpPr>
        <p:spPr>
          <a:xfrm>
            <a:off x="5367729" y="10818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145" name="Shape 145"/>
          <p:cNvSpPr/>
          <p:nvPr/>
        </p:nvSpPr>
        <p:spPr>
          <a:xfrm>
            <a:off x="386600" y="1813270"/>
            <a:ext cx="11418801" cy="4727933"/>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85000" lnSpcReduction="20000"/>
          </a:bodyPr>
          <a:lstStyle/>
          <a:p>
            <a:pPr defTabSz="646945">
              <a:lnSpc>
                <a:spcPct val="120000"/>
              </a:lnSpc>
              <a:spcBef>
                <a:spcPts val="418"/>
              </a:spcBef>
              <a:defRPr sz="3550" b="1">
                <a:latin typeface="Helvetica"/>
                <a:ea typeface="Helvetica"/>
                <a:cs typeface="Helvetica"/>
                <a:sym typeface="Helvetica"/>
              </a:defRPr>
            </a:pPr>
            <a:r>
              <a:rPr dirty="0"/>
              <a:t>Communication</a:t>
            </a:r>
          </a:p>
          <a:p>
            <a:pPr defTabSz="646945">
              <a:lnSpc>
                <a:spcPct val="120000"/>
              </a:lnSpc>
              <a:spcBef>
                <a:spcPts val="418"/>
              </a:spcBef>
              <a:defRPr sz="3550" b="1">
                <a:latin typeface="Helvetica"/>
                <a:ea typeface="Helvetica"/>
                <a:cs typeface="Helvetica"/>
                <a:sym typeface="Helvetica"/>
              </a:defRPr>
            </a:pPr>
            <a:endParaRPr dirty="0"/>
          </a:p>
          <a:p>
            <a:pPr defTabSz="646945">
              <a:lnSpc>
                <a:spcPct val="120000"/>
              </a:lnSpc>
              <a:spcBef>
                <a:spcPts val="418"/>
              </a:spcBef>
              <a:defRPr sz="3550">
                <a:latin typeface="Helvetica"/>
                <a:ea typeface="Helvetica"/>
                <a:cs typeface="Helvetica"/>
                <a:sym typeface="Helvetica"/>
              </a:defRPr>
            </a:pPr>
            <a:r>
              <a:rPr dirty="0"/>
              <a:t>Email is the principle means of communication between employees, suppliers and customers. Email was one of the early drivers of the internet, providing a simple and inexpensive means to communicate. Allowing staff to communication using live chat systems, online meeting tools and video-conferencing systems. Voice over internet protocol (VOIP) telephones and smart-phones offer even more high-tech for employees to communicate</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68" name="Shape 168"/>
          <p:cNvSpPr>
            <a:spLocks noGrp="1"/>
          </p:cNvSpPr>
          <p:nvPr>
            <p:ph type="body" idx="4294967295"/>
          </p:nvPr>
        </p:nvSpPr>
        <p:spPr>
          <a:xfrm>
            <a:off x="386600" y="2666370"/>
            <a:ext cx="11418801" cy="3619861"/>
          </a:xfrm>
          <a:prstGeom prst="rect">
            <a:avLst/>
          </a:prstGeom>
        </p:spPr>
        <p:txBody>
          <a:bodyPr lIns="91118" tIns="91118" rIns="91118" bIns="91118" anchor="t">
            <a:normAutofit fontScale="77500" lnSpcReduction="20000"/>
          </a:bodyPr>
          <a:lstStyle/>
          <a:p>
            <a:pPr marL="0" indent="0" algn="ctr" defTabSz="656057">
              <a:lnSpc>
                <a:spcPct val="120000"/>
              </a:lnSpc>
              <a:spcBef>
                <a:spcPts val="418"/>
              </a:spcBef>
              <a:buSzTx/>
              <a:buNone/>
              <a:defRPr sz="4320" b="1">
                <a:latin typeface="Helvetica"/>
                <a:ea typeface="Helvetica"/>
                <a:cs typeface="Helvetica"/>
                <a:sym typeface="Helvetica"/>
              </a:defRPr>
            </a:pPr>
            <a:r>
              <a:rPr dirty="0"/>
              <a:t>Black Hat SEO</a:t>
            </a:r>
          </a:p>
          <a:p>
            <a:pPr marL="0" indent="0" algn="ctr" defTabSz="656057">
              <a:lnSpc>
                <a:spcPct val="120000"/>
              </a:lnSpc>
              <a:spcBef>
                <a:spcPts val="418"/>
              </a:spcBef>
              <a:buSzTx/>
              <a:buNone/>
              <a:defRPr sz="4320">
                <a:latin typeface="Helvetica"/>
                <a:ea typeface="Helvetica"/>
                <a:cs typeface="Helvetica"/>
                <a:sym typeface="Helvetica"/>
              </a:defRPr>
            </a:pPr>
            <a:endParaRPr dirty="0"/>
          </a:p>
          <a:p>
            <a:pPr marL="0" indent="0" algn="ctr" defTabSz="656057">
              <a:lnSpc>
                <a:spcPct val="120000"/>
              </a:lnSpc>
              <a:spcBef>
                <a:spcPts val="418"/>
              </a:spcBef>
              <a:buSzTx/>
              <a:buNone/>
              <a:defRPr sz="4320">
                <a:latin typeface="Helvetica"/>
                <a:ea typeface="Helvetica"/>
                <a:cs typeface="Helvetica"/>
                <a:sym typeface="Helvetica"/>
              </a:defRPr>
            </a:pPr>
            <a:r>
              <a:rPr dirty="0"/>
              <a:t>Black Hat SEO exploits weaknesses in the search engine algorithms to obtain high rankings for a website. Such techniques and methods are in direct conflict with search engine guidelines.</a:t>
            </a:r>
          </a:p>
        </p:txBody>
      </p:sp>
      <p:sp>
        <p:nvSpPr>
          <p:cNvPr id="169" name="Shape 169"/>
          <p:cNvSpPr/>
          <p:nvPr/>
        </p:nvSpPr>
        <p:spPr>
          <a:xfrm>
            <a:off x="462411" y="1536723"/>
            <a:ext cx="10039257"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Types of Search Engine </a:t>
            </a:r>
            <a:r>
              <a:rPr sz="4000" dirty="0" smtClean="0"/>
              <a:t>Optimization</a:t>
            </a:r>
            <a:endParaRPr sz="4000" dirty="0"/>
          </a:p>
        </p:txBody>
      </p:sp>
      <p:sp>
        <p:nvSpPr>
          <p:cNvPr id="170" name="Shape 17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73" name="Shape 173"/>
          <p:cNvSpPr>
            <a:spLocks noGrp="1"/>
          </p:cNvSpPr>
          <p:nvPr>
            <p:ph type="body" idx="4294967295"/>
          </p:nvPr>
        </p:nvSpPr>
        <p:spPr>
          <a:xfrm>
            <a:off x="386600" y="2456456"/>
            <a:ext cx="11418801" cy="3619861"/>
          </a:xfrm>
          <a:prstGeom prst="rect">
            <a:avLst/>
          </a:prstGeom>
        </p:spPr>
        <p:txBody>
          <a:bodyPr lIns="91118" tIns="91118" rIns="91118" bIns="91118" anchor="t">
            <a:normAutofit fontScale="85000" lnSpcReduction="10000"/>
          </a:bodyPr>
          <a:lstStyle/>
          <a:p>
            <a:pPr marL="0" indent="0" algn="ctr" defTabSz="574050">
              <a:lnSpc>
                <a:spcPct val="120000"/>
              </a:lnSpc>
              <a:spcBef>
                <a:spcPts val="335"/>
              </a:spcBef>
              <a:buSzTx/>
              <a:buNone/>
              <a:defRPr sz="3780" b="1">
                <a:latin typeface="Helvetica"/>
                <a:ea typeface="Helvetica"/>
                <a:cs typeface="Helvetica"/>
                <a:sym typeface="Helvetica"/>
              </a:defRPr>
            </a:pPr>
            <a:r>
              <a:rPr dirty="0"/>
              <a:t>Website SEO Audit</a:t>
            </a:r>
          </a:p>
          <a:p>
            <a:pPr marL="0" indent="0" algn="ctr" defTabSz="574050">
              <a:lnSpc>
                <a:spcPct val="120000"/>
              </a:lnSpc>
              <a:spcBef>
                <a:spcPts val="335"/>
              </a:spcBef>
              <a:buSzTx/>
              <a:buNone/>
              <a:defRPr sz="3780">
                <a:latin typeface="Helvetica"/>
                <a:ea typeface="Helvetica"/>
                <a:cs typeface="Helvetica"/>
                <a:sym typeface="Helvetica"/>
              </a:defRPr>
            </a:pPr>
            <a:endParaRPr dirty="0"/>
          </a:p>
          <a:p>
            <a:pPr marL="390649" indent="-390649" defTabSz="574050">
              <a:lnSpc>
                <a:spcPct val="120000"/>
              </a:lnSpc>
              <a:spcBef>
                <a:spcPts val="335"/>
              </a:spcBef>
              <a:buSzPct val="45000"/>
              <a:buBlip>
                <a:blip r:embed="rId2"/>
              </a:buBlip>
              <a:defRPr sz="3780">
                <a:latin typeface="Helvetica"/>
                <a:ea typeface="Helvetica"/>
                <a:cs typeface="Helvetica"/>
                <a:sym typeface="Helvetica"/>
              </a:defRPr>
            </a:pPr>
            <a:r>
              <a:rPr dirty="0"/>
              <a:t>A search engine </a:t>
            </a:r>
            <a:r>
              <a:rPr dirty="0" smtClean="0"/>
              <a:t>optimization </a:t>
            </a:r>
            <a:r>
              <a:rPr dirty="0"/>
              <a:t>audit can come in varying levels of detailed and complexity. A simple website audit can be as short as a few pages long, and would address glaring on-page issues such as missing titles and lack of content</a:t>
            </a:r>
          </a:p>
        </p:txBody>
      </p:sp>
      <p:sp>
        <p:nvSpPr>
          <p:cNvPr id="174" name="Shape 174"/>
          <p:cNvSpPr/>
          <p:nvPr/>
        </p:nvSpPr>
        <p:spPr>
          <a:xfrm>
            <a:off x="404042" y="1536723"/>
            <a:ext cx="10129869"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Search Engine </a:t>
            </a:r>
            <a:r>
              <a:rPr sz="4000" dirty="0" smtClean="0"/>
              <a:t>Optimization </a:t>
            </a:r>
            <a:r>
              <a:rPr sz="4000" dirty="0"/>
              <a:t>Services</a:t>
            </a:r>
          </a:p>
        </p:txBody>
      </p:sp>
      <p:sp>
        <p:nvSpPr>
          <p:cNvPr id="175" name="Shape 175"/>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78" name="Shape 178"/>
          <p:cNvSpPr>
            <a:spLocks noGrp="1"/>
          </p:cNvSpPr>
          <p:nvPr>
            <p:ph type="body" idx="4294967295"/>
          </p:nvPr>
        </p:nvSpPr>
        <p:spPr>
          <a:xfrm>
            <a:off x="386600" y="2456456"/>
            <a:ext cx="11418801" cy="4155711"/>
          </a:xfrm>
          <a:prstGeom prst="rect">
            <a:avLst/>
          </a:prstGeom>
        </p:spPr>
        <p:txBody>
          <a:bodyPr lIns="91118" tIns="91118" rIns="91118" bIns="91118" anchor="t">
            <a:normAutofit fontScale="77500" lnSpcReduction="20000"/>
          </a:bodyPr>
          <a:lstStyle/>
          <a:p>
            <a:pPr marL="0" indent="0" algn="ctr" defTabSz="574050">
              <a:lnSpc>
                <a:spcPct val="120000"/>
              </a:lnSpc>
              <a:spcBef>
                <a:spcPts val="335"/>
              </a:spcBef>
              <a:buSzTx/>
              <a:buNone/>
              <a:defRPr sz="3780" b="1">
                <a:latin typeface="Helvetica"/>
                <a:ea typeface="Helvetica"/>
                <a:cs typeface="Helvetica"/>
                <a:sym typeface="Helvetica"/>
              </a:defRPr>
            </a:pPr>
            <a:r>
              <a:rPr dirty="0"/>
              <a:t>Website SEO Audit</a:t>
            </a:r>
          </a:p>
          <a:p>
            <a:pPr marL="0" indent="0" algn="ctr" defTabSz="574050">
              <a:lnSpc>
                <a:spcPct val="120000"/>
              </a:lnSpc>
              <a:spcBef>
                <a:spcPts val="335"/>
              </a:spcBef>
              <a:buSzTx/>
              <a:buNone/>
              <a:defRPr sz="3780">
                <a:latin typeface="Helvetica"/>
                <a:ea typeface="Helvetica"/>
                <a:cs typeface="Helvetica"/>
                <a:sym typeface="Helvetica"/>
              </a:defRPr>
            </a:pPr>
            <a:endParaRPr dirty="0"/>
          </a:p>
          <a:p>
            <a:pPr marL="390649" indent="-390649" defTabSz="574050">
              <a:lnSpc>
                <a:spcPct val="120000"/>
              </a:lnSpc>
              <a:spcBef>
                <a:spcPts val="335"/>
              </a:spcBef>
              <a:buSzPct val="45000"/>
              <a:buBlip>
                <a:blip r:embed="rId2"/>
              </a:buBlip>
              <a:defRPr sz="3780">
                <a:latin typeface="Helvetica"/>
                <a:ea typeface="Helvetica"/>
                <a:cs typeface="Helvetica"/>
                <a:sym typeface="Helvetica"/>
              </a:defRPr>
            </a:pPr>
            <a:r>
              <a:rPr dirty="0"/>
              <a:t>On the other hand other end of the spectrum, a comprehensive website SEO audit will be comprised of dozens pages (for most larger sites it will be over one hundred pages) and address even the thinnest of website elements which may potentially be detrimental to the ranking-ability of a website</a:t>
            </a:r>
          </a:p>
        </p:txBody>
      </p:sp>
      <p:sp>
        <p:nvSpPr>
          <p:cNvPr id="179" name="Shape 179"/>
          <p:cNvSpPr/>
          <p:nvPr/>
        </p:nvSpPr>
        <p:spPr>
          <a:xfrm>
            <a:off x="456294" y="1536723"/>
            <a:ext cx="10129869"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Search Engine </a:t>
            </a:r>
            <a:r>
              <a:rPr sz="4000" dirty="0" smtClean="0"/>
              <a:t>Optimization </a:t>
            </a:r>
            <a:r>
              <a:rPr sz="4000" dirty="0"/>
              <a:t>Services</a:t>
            </a:r>
          </a:p>
        </p:txBody>
      </p:sp>
      <p:sp>
        <p:nvSpPr>
          <p:cNvPr id="180" name="Shape 18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83" name="Shape 183"/>
          <p:cNvSpPr>
            <a:spLocks noGrp="1"/>
          </p:cNvSpPr>
          <p:nvPr>
            <p:ph type="body" idx="4294967295"/>
          </p:nvPr>
        </p:nvSpPr>
        <p:spPr>
          <a:xfrm>
            <a:off x="386600" y="2456456"/>
            <a:ext cx="11418801" cy="4155711"/>
          </a:xfrm>
          <a:prstGeom prst="rect">
            <a:avLst/>
          </a:prstGeom>
        </p:spPr>
        <p:txBody>
          <a:bodyPr lIns="91118" tIns="91118" rIns="91118" bIns="91118" anchor="t">
            <a:normAutofit fontScale="77500" lnSpcReduction="20000"/>
          </a:bodyPr>
          <a:lstStyle/>
          <a:p>
            <a:pPr marL="0" indent="0" algn="ctr" defTabSz="519379">
              <a:lnSpc>
                <a:spcPct val="120000"/>
              </a:lnSpc>
              <a:spcBef>
                <a:spcPts val="335"/>
              </a:spcBef>
              <a:buSzTx/>
              <a:buNone/>
              <a:defRPr sz="3420" b="1">
                <a:latin typeface="Helvetica"/>
                <a:ea typeface="Helvetica"/>
                <a:cs typeface="Helvetica"/>
                <a:sym typeface="Helvetica"/>
              </a:defRPr>
            </a:pPr>
            <a:r>
              <a:rPr dirty="0"/>
              <a:t>On-Page SEO</a:t>
            </a:r>
          </a:p>
          <a:p>
            <a:pPr marL="0" indent="0" algn="ctr" defTabSz="519379">
              <a:lnSpc>
                <a:spcPct val="120000"/>
              </a:lnSpc>
              <a:spcBef>
                <a:spcPts val="335"/>
              </a:spcBef>
              <a:buSzTx/>
              <a:buNone/>
              <a:defRPr sz="3420">
                <a:latin typeface="Helvetica"/>
                <a:ea typeface="Helvetica"/>
                <a:cs typeface="Helvetica"/>
                <a:sym typeface="Helvetica"/>
              </a:defRPr>
            </a:pPr>
            <a:endParaRPr dirty="0"/>
          </a:p>
          <a:p>
            <a:pPr marL="0" indent="0" algn="ctr" defTabSz="519379">
              <a:lnSpc>
                <a:spcPct val="120000"/>
              </a:lnSpc>
              <a:spcBef>
                <a:spcPts val="335"/>
              </a:spcBef>
              <a:buSzTx/>
              <a:buNone/>
              <a:defRPr sz="3420">
                <a:latin typeface="Helvetica"/>
                <a:ea typeface="Helvetica"/>
                <a:cs typeface="Helvetica"/>
                <a:sym typeface="Helvetica"/>
              </a:defRPr>
            </a:pPr>
            <a:r>
              <a:rPr dirty="0"/>
              <a:t>On-page or on-site search engine </a:t>
            </a:r>
            <a:r>
              <a:rPr dirty="0" smtClean="0"/>
              <a:t>optimization </a:t>
            </a:r>
            <a:r>
              <a:rPr dirty="0"/>
              <a:t>refers to SEO techniques which are designed to implement the problems and potential issues that an SEO audit uncovers. This is something which should always be part of all good SEO packages. On-page SEO addresses a variety of fundamental elements (as they related to SEO) such as page titles, headings, content and </a:t>
            </a:r>
            <a:r>
              <a:rPr dirty="0" smtClean="0"/>
              <a:t>organization, </a:t>
            </a:r>
            <a:r>
              <a:rPr dirty="0"/>
              <a:t>and internal link structure</a:t>
            </a:r>
          </a:p>
        </p:txBody>
      </p:sp>
      <p:sp>
        <p:nvSpPr>
          <p:cNvPr id="184" name="Shape 184"/>
          <p:cNvSpPr/>
          <p:nvPr/>
        </p:nvSpPr>
        <p:spPr>
          <a:xfrm>
            <a:off x="364853" y="1432219"/>
            <a:ext cx="10129869"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Search Engine </a:t>
            </a:r>
            <a:r>
              <a:rPr sz="4000" dirty="0" smtClean="0"/>
              <a:t>Optimization </a:t>
            </a:r>
            <a:r>
              <a:rPr sz="4000" dirty="0"/>
              <a:t>Services</a:t>
            </a:r>
          </a:p>
        </p:txBody>
      </p:sp>
      <p:sp>
        <p:nvSpPr>
          <p:cNvPr id="185" name="Shape 185"/>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88" name="Shape 188"/>
          <p:cNvSpPr>
            <a:spLocks noGrp="1"/>
          </p:cNvSpPr>
          <p:nvPr>
            <p:ph type="body" idx="4294967295"/>
          </p:nvPr>
        </p:nvSpPr>
        <p:spPr>
          <a:xfrm>
            <a:off x="386600" y="2801553"/>
            <a:ext cx="11418801" cy="3902430"/>
          </a:xfrm>
          <a:prstGeom prst="rect">
            <a:avLst/>
          </a:prstGeom>
        </p:spPr>
        <p:txBody>
          <a:bodyPr lIns="91118" tIns="91118" rIns="91118" bIns="91118" anchor="t">
            <a:normAutofit fontScale="85000" lnSpcReduction="20000"/>
          </a:bodyPr>
          <a:lstStyle/>
          <a:p>
            <a:pPr marL="334842" indent="-334842" defTabSz="492043">
              <a:lnSpc>
                <a:spcPct val="120000"/>
              </a:lnSpc>
              <a:spcBef>
                <a:spcPts val="335"/>
              </a:spcBef>
              <a:buSzPct val="45000"/>
              <a:buBlip>
                <a:blip r:embed="rId2"/>
              </a:buBlip>
              <a:defRPr sz="3240">
                <a:latin typeface="Helvetica"/>
                <a:ea typeface="Helvetica"/>
                <a:cs typeface="Helvetica"/>
                <a:sym typeface="Helvetica"/>
              </a:defRPr>
            </a:pPr>
            <a:r>
              <a:rPr dirty="0"/>
              <a:t>Search engine </a:t>
            </a:r>
            <a:r>
              <a:rPr dirty="0" smtClean="0"/>
              <a:t>optimization </a:t>
            </a:r>
            <a:r>
              <a:rPr dirty="0"/>
              <a:t>can be vital to a business because 90% of all online traffic is achieved through the various search engines</a:t>
            </a:r>
          </a:p>
          <a:p>
            <a:pPr marL="334842" indent="-334842" defTabSz="492043">
              <a:lnSpc>
                <a:spcPct val="120000"/>
              </a:lnSpc>
              <a:spcBef>
                <a:spcPts val="335"/>
              </a:spcBef>
              <a:buSzPct val="45000"/>
              <a:buBlip>
                <a:blip r:embed="rId2"/>
              </a:buBlip>
              <a:defRPr sz="3240">
                <a:latin typeface="Helvetica"/>
                <a:ea typeface="Helvetica"/>
                <a:cs typeface="Helvetica"/>
                <a:sym typeface="Helvetica"/>
              </a:defRPr>
            </a:pPr>
            <a:r>
              <a:rPr dirty="0"/>
              <a:t>Therefore, knowing how to properly market your company through search engine </a:t>
            </a:r>
            <a:r>
              <a:rPr dirty="0" smtClean="0"/>
              <a:t>optimization </a:t>
            </a:r>
            <a:r>
              <a:rPr dirty="0"/>
              <a:t>is virtually the only way to be found on the expansive Internet. Today’s search engines operate much like the phone book used to - just on a much larger scale. By searching a topic, you are able to find thousands of business that are offering the services you need</a:t>
            </a:r>
          </a:p>
        </p:txBody>
      </p:sp>
      <p:sp>
        <p:nvSpPr>
          <p:cNvPr id="189" name="Shape 189"/>
          <p:cNvSpPr/>
          <p:nvPr/>
        </p:nvSpPr>
        <p:spPr>
          <a:xfrm>
            <a:off x="513145" y="1438669"/>
            <a:ext cx="11165710"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Benefits of Search Engine </a:t>
            </a:r>
            <a:r>
              <a:rPr sz="4000" dirty="0" smtClean="0"/>
              <a:t>Optimization </a:t>
            </a:r>
            <a:r>
              <a:rPr sz="4000" dirty="0"/>
              <a:t>in Industry</a:t>
            </a:r>
          </a:p>
        </p:txBody>
      </p:sp>
      <p:sp>
        <p:nvSpPr>
          <p:cNvPr id="190" name="Shape 19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93" name="Shape 193"/>
          <p:cNvSpPr>
            <a:spLocks noGrp="1"/>
          </p:cNvSpPr>
          <p:nvPr>
            <p:ph type="body" idx="4294967295"/>
          </p:nvPr>
        </p:nvSpPr>
        <p:spPr>
          <a:xfrm>
            <a:off x="386600" y="2801553"/>
            <a:ext cx="11418801" cy="3902430"/>
          </a:xfrm>
          <a:prstGeom prst="rect">
            <a:avLst/>
          </a:prstGeom>
        </p:spPr>
        <p:txBody>
          <a:bodyPr lIns="91118" tIns="91118" rIns="91118" bIns="91118" anchor="t">
            <a:normAutofit fontScale="85000" lnSpcReduction="10000"/>
          </a:bodyPr>
          <a:lstStyle>
            <a:lvl1pPr marL="437091" indent="-437091" defTabSz="642296">
              <a:lnSpc>
                <a:spcPct val="120000"/>
              </a:lnSpc>
              <a:spcBef>
                <a:spcPts val="400"/>
              </a:spcBef>
              <a:buSzPct val="45000"/>
              <a:buBlip>
                <a:blip r:embed="rId2"/>
              </a:buBlip>
              <a:defRPr sz="3539">
                <a:latin typeface="Helvetica"/>
                <a:ea typeface="Helvetica"/>
                <a:cs typeface="Helvetica"/>
                <a:sym typeface="Helvetica"/>
              </a:defRPr>
            </a:lvl1pPr>
          </a:lstStyle>
          <a:p>
            <a:r>
              <a:t>How your company’s site is found can be difficult with so many regional, national and even international options. That is why utilising our specialised search engine optimisation techniques can be the difference between high visitor frequency and being lost amidst the numerous other businesses found on the Internet. If you rely upon online customers, you need to rely upon search engine optimisation from Cyber-Mark International</a:t>
            </a:r>
          </a:p>
        </p:txBody>
      </p:sp>
      <p:sp>
        <p:nvSpPr>
          <p:cNvPr id="194" name="Shape 194"/>
          <p:cNvSpPr/>
          <p:nvPr/>
        </p:nvSpPr>
        <p:spPr>
          <a:xfrm>
            <a:off x="513145" y="1438669"/>
            <a:ext cx="11165710"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Benefits of Search Engine </a:t>
            </a:r>
            <a:r>
              <a:rPr sz="4000" dirty="0" smtClean="0"/>
              <a:t>Optimization </a:t>
            </a:r>
            <a:r>
              <a:rPr sz="4000" dirty="0"/>
              <a:t>in Industry</a:t>
            </a:r>
          </a:p>
        </p:txBody>
      </p:sp>
      <p:sp>
        <p:nvSpPr>
          <p:cNvPr id="195" name="Shape 195"/>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98" name="Shape 198"/>
          <p:cNvSpPr>
            <a:spLocks noGrp="1"/>
          </p:cNvSpPr>
          <p:nvPr>
            <p:ph type="body" idx="4294967295"/>
          </p:nvPr>
        </p:nvSpPr>
        <p:spPr>
          <a:xfrm>
            <a:off x="386600" y="3006043"/>
            <a:ext cx="11418801" cy="3297034"/>
          </a:xfrm>
          <a:prstGeom prst="rect">
            <a:avLst/>
          </a:prstGeom>
        </p:spPr>
        <p:txBody>
          <a:bodyPr lIns="91118" tIns="91118" rIns="91118" bIns="91118" anchor="t">
            <a:normAutofit fontScale="92500" lnSpcReduction="20000"/>
          </a:bodyPr>
          <a:lstStyle>
            <a:lvl1pPr marL="525991" indent="-525991" defTabSz="772933">
              <a:lnSpc>
                <a:spcPct val="120000"/>
              </a:lnSpc>
              <a:spcBef>
                <a:spcPts val="500"/>
              </a:spcBef>
              <a:buSzPct val="45000"/>
              <a:buBlip>
                <a:blip r:embed="rId2"/>
              </a:buBlip>
              <a:defRPr sz="4260">
                <a:latin typeface="Helvetica"/>
                <a:ea typeface="Helvetica"/>
                <a:cs typeface="Helvetica"/>
                <a:sym typeface="Helvetica"/>
              </a:defRPr>
            </a:lvl1pPr>
          </a:lstStyle>
          <a:p>
            <a:r>
              <a:t>Cost effective - Compared to the costs associated with other forms of online marketing such as advertising, social media marketing or purchasing leads for an email marketing program, SEO provides fairly good ROI</a:t>
            </a:r>
          </a:p>
        </p:txBody>
      </p:sp>
      <p:sp>
        <p:nvSpPr>
          <p:cNvPr id="199" name="Shape 199"/>
          <p:cNvSpPr/>
          <p:nvPr/>
        </p:nvSpPr>
        <p:spPr>
          <a:xfrm>
            <a:off x="513145" y="1438669"/>
            <a:ext cx="11165710"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Benefits of Search Engine </a:t>
            </a:r>
            <a:r>
              <a:rPr sz="4000" dirty="0" smtClean="0"/>
              <a:t>Optimization </a:t>
            </a:r>
            <a:r>
              <a:rPr sz="4000" dirty="0"/>
              <a:t>in Industry</a:t>
            </a:r>
          </a:p>
        </p:txBody>
      </p:sp>
      <p:sp>
        <p:nvSpPr>
          <p:cNvPr id="200" name="Shape 20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203" name="Shape 203"/>
          <p:cNvSpPr>
            <a:spLocks noGrp="1"/>
          </p:cNvSpPr>
          <p:nvPr>
            <p:ph type="body" idx="4294967295"/>
          </p:nvPr>
        </p:nvSpPr>
        <p:spPr>
          <a:xfrm>
            <a:off x="386600" y="3006043"/>
            <a:ext cx="11418801" cy="3297035"/>
          </a:xfrm>
          <a:prstGeom prst="rect">
            <a:avLst/>
          </a:prstGeom>
        </p:spPr>
        <p:txBody>
          <a:bodyPr lIns="91118" tIns="91118" rIns="91118" bIns="91118" anchor="t">
            <a:normAutofit fontScale="77500" lnSpcReduction="20000"/>
          </a:bodyPr>
          <a:lstStyle>
            <a:lvl1pPr marL="518583" indent="-518583" defTabSz="762047">
              <a:lnSpc>
                <a:spcPct val="120000"/>
              </a:lnSpc>
              <a:spcBef>
                <a:spcPts val="500"/>
              </a:spcBef>
              <a:buSzPct val="45000"/>
              <a:buBlip>
                <a:blip r:embed="rId2"/>
              </a:buBlip>
              <a:defRPr sz="4200">
                <a:latin typeface="Helvetica"/>
                <a:ea typeface="Helvetica"/>
                <a:cs typeface="Helvetica"/>
                <a:sym typeface="Helvetica"/>
              </a:defRPr>
            </a:lvl1pPr>
          </a:lstStyle>
          <a:p>
            <a:r>
              <a:t>Search engines grabbing more market share - 80-90% of customers now check online reviews prior to making a purchase, and this number is only expected to increase. It won’t be long before virtually everyone is searching for products and services online</a:t>
            </a:r>
          </a:p>
        </p:txBody>
      </p:sp>
      <p:sp>
        <p:nvSpPr>
          <p:cNvPr id="204" name="Shape 204"/>
          <p:cNvSpPr/>
          <p:nvPr/>
        </p:nvSpPr>
        <p:spPr>
          <a:xfrm>
            <a:off x="513145" y="1438669"/>
            <a:ext cx="11165710"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Benefits of Search Engine </a:t>
            </a:r>
            <a:r>
              <a:rPr sz="4000" dirty="0" smtClean="0"/>
              <a:t>Optimization </a:t>
            </a:r>
            <a:r>
              <a:rPr sz="4000" dirty="0"/>
              <a:t>in Industry</a:t>
            </a:r>
          </a:p>
        </p:txBody>
      </p:sp>
      <p:sp>
        <p:nvSpPr>
          <p:cNvPr id="205" name="Shape 205"/>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208" name="Shape 208"/>
          <p:cNvSpPr>
            <a:spLocks noGrp="1"/>
          </p:cNvSpPr>
          <p:nvPr>
            <p:ph type="body" idx="4294967295"/>
          </p:nvPr>
        </p:nvSpPr>
        <p:spPr>
          <a:xfrm>
            <a:off x="386600" y="3006043"/>
            <a:ext cx="11418801" cy="3297035"/>
          </a:xfrm>
          <a:prstGeom prst="rect">
            <a:avLst/>
          </a:prstGeom>
        </p:spPr>
        <p:txBody>
          <a:bodyPr lIns="91118" tIns="91118" rIns="91118" bIns="91118" anchor="t">
            <a:normAutofit fontScale="85000" lnSpcReduction="10000"/>
          </a:bodyPr>
          <a:lstStyle>
            <a:lvl1pPr marL="437091" indent="-437091" defTabSz="642296">
              <a:lnSpc>
                <a:spcPct val="120000"/>
              </a:lnSpc>
              <a:spcBef>
                <a:spcPts val="400"/>
              </a:spcBef>
              <a:buSzPct val="45000"/>
              <a:buBlip>
                <a:blip r:embed="rId2"/>
              </a:buBlip>
              <a:defRPr sz="3539">
                <a:latin typeface="Helvetica"/>
                <a:ea typeface="Helvetica"/>
                <a:cs typeface="Helvetica"/>
                <a:sym typeface="Helvetica"/>
              </a:defRPr>
            </a:lvl1pPr>
          </a:lstStyle>
          <a:p>
            <a:r>
              <a:t>Rise of mobile bandwidth and local search optimisation - Later this year the amount of traffic delivered to mobile devices is expected to exceed that delivered to traditional desktop devices. With this dramatic explosion in mobile usage, a while new world of effective SEO techniques have opened up for companies, such as local search optimisation</a:t>
            </a:r>
          </a:p>
        </p:txBody>
      </p:sp>
      <p:sp>
        <p:nvSpPr>
          <p:cNvPr id="209" name="Shape 209"/>
          <p:cNvSpPr/>
          <p:nvPr/>
        </p:nvSpPr>
        <p:spPr>
          <a:xfrm>
            <a:off x="513145" y="1438669"/>
            <a:ext cx="11165710"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Benefits of Search Engine </a:t>
            </a:r>
            <a:r>
              <a:rPr sz="4000" dirty="0" smtClean="0"/>
              <a:t>Optimization </a:t>
            </a:r>
            <a:r>
              <a:rPr sz="4000" dirty="0"/>
              <a:t>in Industry</a:t>
            </a:r>
          </a:p>
        </p:txBody>
      </p:sp>
      <p:sp>
        <p:nvSpPr>
          <p:cNvPr id="210" name="Shape 21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p:cNvSpPr>
          <p:nvPr>
            <p:ph type="title" idx="4294967295"/>
          </p:nvPr>
        </p:nvSpPr>
        <p:spPr>
          <a:xfrm>
            <a:off x="411915" y="310501"/>
            <a:ext cx="11368171" cy="1097937"/>
          </a:xfrm>
          <a:prstGeom prst="rect">
            <a:avLst/>
          </a:prstGeom>
        </p:spPr>
        <p:txBody>
          <a:bodyPr lIns="91118" tIns="91118" rIns="91118" bIns="91118">
            <a:normAutofit/>
          </a:bodyPr>
          <a:lstStyle>
            <a:lvl1pPr defTabSz="805592">
              <a:defRPr sz="4440">
                <a:latin typeface="Helvetica"/>
                <a:ea typeface="Helvetica"/>
                <a:cs typeface="Helvetica"/>
                <a:sym typeface="Helvetica"/>
              </a:defRPr>
            </a:lvl1pPr>
          </a:lstStyle>
          <a:p>
            <a:r>
              <a:rPr lang="en-US" sz="4800" dirty="0"/>
              <a:t>4</a:t>
            </a:r>
            <a:r>
              <a:rPr lang="en-US" sz="4800" dirty="0" smtClean="0"/>
              <a:t>.11.Website</a:t>
            </a:r>
            <a:endParaRPr lang="en-US" sz="4800" dirty="0"/>
          </a:p>
        </p:txBody>
      </p:sp>
      <p:sp>
        <p:nvSpPr>
          <p:cNvPr id="213" name="Shape 213"/>
          <p:cNvSpPr>
            <a:spLocks noGrp="1"/>
          </p:cNvSpPr>
          <p:nvPr>
            <p:ph type="body" idx="4294967295"/>
          </p:nvPr>
        </p:nvSpPr>
        <p:spPr>
          <a:xfrm>
            <a:off x="386600" y="2750618"/>
            <a:ext cx="11418801" cy="3293251"/>
          </a:xfrm>
          <a:prstGeom prst="rect">
            <a:avLst/>
          </a:prstGeom>
        </p:spPr>
        <p:txBody>
          <a:bodyPr lIns="91118" tIns="91118" rIns="91118" bIns="91118" anchor="t">
            <a:normAutofit fontScale="77500" lnSpcReduction="20000"/>
          </a:bodyPr>
          <a:lstStyle>
            <a:lvl1pPr marL="0" indent="0" algn="ctr" defTabSz="914456">
              <a:lnSpc>
                <a:spcPct val="120000"/>
              </a:lnSpc>
              <a:spcBef>
                <a:spcPts val="600"/>
              </a:spcBef>
              <a:buSzTx/>
              <a:buNone/>
              <a:defRPr sz="4200">
                <a:latin typeface="Helvetica"/>
                <a:ea typeface="Helvetica"/>
                <a:cs typeface="Helvetica"/>
                <a:sym typeface="Helvetica"/>
              </a:defRPr>
            </a:lvl1pPr>
          </a:lstStyle>
          <a:p>
            <a:r>
              <a:t>A site (location) on the World Wide Web. Each Web site contains a home page, which is the first document users see when they enter site. The site might also contain additional documents and files. Each site is owned and managed by an individual, company or organisation.</a:t>
            </a:r>
          </a:p>
        </p:txBody>
      </p:sp>
      <p:sp>
        <p:nvSpPr>
          <p:cNvPr id="214" name="Shape 214"/>
          <p:cNvSpPr/>
          <p:nvPr/>
        </p:nvSpPr>
        <p:spPr>
          <a:xfrm>
            <a:off x="609701" y="1778634"/>
            <a:ext cx="2455614"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endParaRPr sz="4000" dirty="0"/>
          </a:p>
        </p:txBody>
      </p:sp>
      <p:sp>
        <p:nvSpPr>
          <p:cNvPr id="215" name="Shape 215"/>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idx="4294967295"/>
          </p:nvPr>
        </p:nvSpPr>
        <p:spPr>
          <a:xfrm>
            <a:off x="411915" y="6891"/>
            <a:ext cx="11368171" cy="1097937"/>
          </a:xfrm>
          <a:prstGeom prst="rect">
            <a:avLst/>
          </a:prstGeom>
        </p:spPr>
        <p:txBody>
          <a:bodyPr lIns="91118" tIns="91118" rIns="91118" bIns="91118"/>
          <a:lstStyle>
            <a:lvl1pPr defTabSz="903570">
              <a:defRPr sz="4980">
                <a:latin typeface="Helvetica"/>
                <a:ea typeface="Helvetica"/>
                <a:cs typeface="Helvetica"/>
                <a:sym typeface="Helvetica"/>
              </a:defRPr>
            </a:lvl1pPr>
          </a:lstStyle>
          <a:p>
            <a:r>
              <a:rPr dirty="0"/>
              <a:t>Importance of IT in the </a:t>
            </a:r>
            <a:r>
              <a:rPr lang="en-US" dirty="0" smtClean="0"/>
              <a:t>Business</a:t>
            </a:r>
            <a:endParaRPr dirty="0"/>
          </a:p>
        </p:txBody>
      </p:sp>
      <p:sp>
        <p:nvSpPr>
          <p:cNvPr id="148" name="Shape 148"/>
          <p:cNvSpPr/>
          <p:nvPr/>
        </p:nvSpPr>
        <p:spPr>
          <a:xfrm>
            <a:off x="5367729" y="10818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149" name="Shape 149"/>
          <p:cNvSpPr/>
          <p:nvPr/>
        </p:nvSpPr>
        <p:spPr>
          <a:xfrm>
            <a:off x="386600" y="1813270"/>
            <a:ext cx="11418801" cy="4727933"/>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85000" lnSpcReduction="20000"/>
          </a:bodyPr>
          <a:lstStyle/>
          <a:p>
            <a:pPr defTabSz="728953">
              <a:lnSpc>
                <a:spcPct val="120000"/>
              </a:lnSpc>
              <a:spcBef>
                <a:spcPts val="502"/>
              </a:spcBef>
              <a:defRPr sz="4000" b="1">
                <a:latin typeface="Helvetica"/>
                <a:ea typeface="Helvetica"/>
                <a:cs typeface="Helvetica"/>
                <a:sym typeface="Helvetica"/>
              </a:defRPr>
            </a:pPr>
            <a:r>
              <a:rPr dirty="0"/>
              <a:t>Inventory Management</a:t>
            </a:r>
          </a:p>
          <a:p>
            <a:pPr defTabSz="728953">
              <a:lnSpc>
                <a:spcPct val="120000"/>
              </a:lnSpc>
              <a:spcBef>
                <a:spcPts val="502"/>
              </a:spcBef>
              <a:defRPr sz="4000" b="1">
                <a:latin typeface="Helvetica"/>
                <a:ea typeface="Helvetica"/>
                <a:cs typeface="Helvetica"/>
                <a:sym typeface="Helvetica"/>
              </a:defRPr>
            </a:pPr>
            <a:endParaRPr dirty="0"/>
          </a:p>
          <a:p>
            <a:pPr defTabSz="728953">
              <a:lnSpc>
                <a:spcPct val="120000"/>
              </a:lnSpc>
              <a:spcBef>
                <a:spcPts val="502"/>
              </a:spcBef>
              <a:defRPr sz="4000">
                <a:latin typeface="Helvetica"/>
                <a:ea typeface="Helvetica"/>
                <a:cs typeface="Helvetica"/>
                <a:sym typeface="Helvetica"/>
              </a:defRPr>
            </a:pPr>
            <a:r>
              <a:rPr lang="en-US" dirty="0" smtClean="0"/>
              <a:t>Business</a:t>
            </a:r>
            <a:r>
              <a:rPr dirty="0" smtClean="0"/>
              <a:t> organizations </a:t>
            </a:r>
            <a:r>
              <a:rPr dirty="0"/>
              <a:t>need to maintain enough stock to meet demand without investing in more than they require. Inventory management system track the quantity of each item in the company maintains, triggering an order of additional stock when the quantities fall below a pre-determined amount</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Website</a:t>
            </a:r>
          </a:p>
        </p:txBody>
      </p:sp>
      <p:sp>
        <p:nvSpPr>
          <p:cNvPr id="218" name="Shape 218"/>
          <p:cNvSpPr>
            <a:spLocks noGrp="1"/>
          </p:cNvSpPr>
          <p:nvPr>
            <p:ph type="body" idx="4294967295"/>
          </p:nvPr>
        </p:nvSpPr>
        <p:spPr>
          <a:xfrm>
            <a:off x="386600" y="2750619"/>
            <a:ext cx="11418801" cy="3718024"/>
          </a:xfrm>
          <a:prstGeom prst="rect">
            <a:avLst/>
          </a:prstGeom>
        </p:spPr>
        <p:txBody>
          <a:bodyPr lIns="91118" tIns="91118" rIns="91118" bIns="91118" anchor="t">
            <a:normAutofit fontScale="77500" lnSpcReduction="20000"/>
          </a:bodyPr>
          <a:lstStyle>
            <a:lvl1pPr marL="0" indent="0" algn="ctr" defTabSz="881797">
              <a:lnSpc>
                <a:spcPct val="120000"/>
              </a:lnSpc>
              <a:spcBef>
                <a:spcPts val="600"/>
              </a:spcBef>
              <a:buSzTx/>
              <a:buNone/>
              <a:defRPr sz="4050">
                <a:latin typeface="Helvetica"/>
                <a:ea typeface="Helvetica"/>
                <a:cs typeface="Helvetica"/>
                <a:sym typeface="Helvetica"/>
              </a:defRPr>
            </a:lvl1pPr>
          </a:lstStyle>
          <a:p>
            <a:r>
              <a:t>As business owners face more competition and an increasingly sophisticated marketplace, they will be forced to work more efficiently and effectively. How management, employees, prospects and customers communicate plays an extremely important role in the viability of any business model and can be overlooked all too often by smaller companies</a:t>
            </a:r>
          </a:p>
        </p:txBody>
      </p:sp>
      <p:sp>
        <p:nvSpPr>
          <p:cNvPr id="219" name="Shape 219"/>
          <p:cNvSpPr/>
          <p:nvPr/>
        </p:nvSpPr>
        <p:spPr>
          <a:xfrm>
            <a:off x="374573" y="1739445"/>
            <a:ext cx="10188818"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Website as a mean of communication</a:t>
            </a:r>
          </a:p>
        </p:txBody>
      </p:sp>
      <p:sp>
        <p:nvSpPr>
          <p:cNvPr id="220" name="Shape 220"/>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idx="4294967295"/>
          </p:nvPr>
        </p:nvSpPr>
        <p:spPr>
          <a:xfrm>
            <a:off x="411915" y="86378"/>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Website</a:t>
            </a:r>
          </a:p>
        </p:txBody>
      </p:sp>
      <p:sp>
        <p:nvSpPr>
          <p:cNvPr id="223" name="Shape 223"/>
          <p:cNvSpPr>
            <a:spLocks noGrp="1"/>
          </p:cNvSpPr>
          <p:nvPr>
            <p:ph type="body" idx="4294967295"/>
          </p:nvPr>
        </p:nvSpPr>
        <p:spPr>
          <a:xfrm>
            <a:off x="386600" y="2526495"/>
            <a:ext cx="11418801" cy="4091636"/>
          </a:xfrm>
          <a:prstGeom prst="rect">
            <a:avLst/>
          </a:prstGeom>
        </p:spPr>
        <p:txBody>
          <a:bodyPr lIns="91118" tIns="91118" rIns="91118" bIns="91118" anchor="t">
            <a:normAutofit fontScale="85000" lnSpcReduction="20000"/>
          </a:bodyPr>
          <a:lstStyle/>
          <a:p>
            <a:pPr marL="0" indent="0" algn="ctr" defTabSz="583161">
              <a:lnSpc>
                <a:spcPct val="120000"/>
              </a:lnSpc>
              <a:spcBef>
                <a:spcPts val="335"/>
              </a:spcBef>
              <a:buSzTx/>
              <a:buNone/>
              <a:defRPr sz="3200">
                <a:latin typeface="Helvetica"/>
                <a:ea typeface="Helvetica"/>
                <a:cs typeface="Helvetica"/>
                <a:sym typeface="Helvetica"/>
              </a:defRPr>
            </a:pPr>
            <a:r>
              <a:rPr dirty="0"/>
              <a:t>Internal business communication relies on email; in just a generation, email has supplanted paper memos as the communication mode of choice. Businesses also use email to communicate with customers, and email addresses are becoming a default log-in to the customer-only area of many company websites. The value of email lies in its cost and convenience:</a:t>
            </a:r>
          </a:p>
          <a:p>
            <a:pPr marL="0" indent="0" algn="ctr" defTabSz="583161">
              <a:lnSpc>
                <a:spcPct val="120000"/>
              </a:lnSpc>
              <a:spcBef>
                <a:spcPts val="335"/>
              </a:spcBef>
              <a:buSzTx/>
              <a:buNone/>
              <a:defRPr sz="3200">
                <a:latin typeface="Helvetica"/>
                <a:ea typeface="Helvetica"/>
                <a:cs typeface="Helvetica"/>
                <a:sym typeface="Helvetica"/>
              </a:defRPr>
            </a:pPr>
            <a:r>
              <a:rPr dirty="0"/>
              <a:t>Companies can broadcast thousands or millions of emails each year with almost no incremental cost per piece, and email is easily archived to facilitate compliance in regulated industries.</a:t>
            </a:r>
          </a:p>
        </p:txBody>
      </p:sp>
      <p:sp>
        <p:nvSpPr>
          <p:cNvPr id="224" name="Shape 224"/>
          <p:cNvSpPr/>
          <p:nvPr/>
        </p:nvSpPr>
        <p:spPr>
          <a:xfrm>
            <a:off x="443470" y="1606761"/>
            <a:ext cx="4120489"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Electronic Mail</a:t>
            </a:r>
          </a:p>
        </p:txBody>
      </p:sp>
      <p:sp>
        <p:nvSpPr>
          <p:cNvPr id="225" name="Shape 225"/>
          <p:cNvSpPr/>
          <p:nvPr/>
        </p:nvSpPr>
        <p:spPr>
          <a:xfrm>
            <a:off x="5367729" y="1304217"/>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type="title" idx="4294967295"/>
          </p:nvPr>
        </p:nvSpPr>
        <p:spPr>
          <a:xfrm>
            <a:off x="411915" y="86378"/>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Website</a:t>
            </a:r>
          </a:p>
        </p:txBody>
      </p:sp>
      <p:sp>
        <p:nvSpPr>
          <p:cNvPr id="228" name="Shape 228"/>
          <p:cNvSpPr>
            <a:spLocks noGrp="1"/>
          </p:cNvSpPr>
          <p:nvPr>
            <p:ph type="body" idx="4294967295"/>
          </p:nvPr>
        </p:nvSpPr>
        <p:spPr>
          <a:xfrm>
            <a:off x="386600" y="3062276"/>
            <a:ext cx="11418801" cy="3572421"/>
          </a:xfrm>
          <a:prstGeom prst="rect">
            <a:avLst/>
          </a:prstGeom>
        </p:spPr>
        <p:txBody>
          <a:bodyPr lIns="91118" tIns="91118" rIns="91118" bIns="91118" anchor="t">
            <a:normAutofit fontScale="92500" lnSpcReduction="20000"/>
          </a:bodyPr>
          <a:lstStyle/>
          <a:p>
            <a:pPr marL="403050" indent="-403050" defTabSz="710729">
              <a:lnSpc>
                <a:spcPct val="120000"/>
              </a:lnSpc>
              <a:spcBef>
                <a:spcPts val="418"/>
              </a:spcBef>
              <a:buSzPct val="45000"/>
              <a:buBlip>
                <a:blip r:embed="rId2"/>
              </a:buBlip>
              <a:defRPr sz="3900">
                <a:latin typeface="Helvetica"/>
                <a:ea typeface="Helvetica"/>
                <a:cs typeface="Helvetica"/>
                <a:sym typeface="Helvetica"/>
              </a:defRPr>
            </a:pPr>
            <a:r>
              <a:rPr dirty="0"/>
              <a:t>Write a blog about a product and encourage feedback from customers while adding the company sales and service staff to the blog subscription</a:t>
            </a:r>
          </a:p>
          <a:p>
            <a:pPr marL="403050" indent="-403050" defTabSz="710729">
              <a:lnSpc>
                <a:spcPct val="120000"/>
              </a:lnSpc>
              <a:spcBef>
                <a:spcPts val="418"/>
              </a:spcBef>
              <a:buSzPct val="45000"/>
              <a:buBlip>
                <a:blip r:embed="rId2"/>
              </a:buBlip>
              <a:defRPr sz="3900">
                <a:latin typeface="Helvetica"/>
                <a:ea typeface="Helvetica"/>
                <a:cs typeface="Helvetica"/>
                <a:sym typeface="Helvetica"/>
              </a:defRPr>
            </a:pPr>
            <a:r>
              <a:rPr dirty="0"/>
              <a:t>Record the companies’ best sales rep giving a presentation and upload the video to the website. (Very inexpensive yet effective)</a:t>
            </a:r>
          </a:p>
        </p:txBody>
      </p:sp>
      <p:sp>
        <p:nvSpPr>
          <p:cNvPr id="229" name="Shape 229"/>
          <p:cNvSpPr/>
          <p:nvPr/>
        </p:nvSpPr>
        <p:spPr>
          <a:xfrm>
            <a:off x="463461" y="1606761"/>
            <a:ext cx="11265078" cy="1314044"/>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3600" dirty="0"/>
              <a:t>How to use websites as a Communication Tool in Industry</a:t>
            </a:r>
          </a:p>
        </p:txBody>
      </p:sp>
      <p:sp>
        <p:nvSpPr>
          <p:cNvPr id="230" name="Shape 230"/>
          <p:cNvSpPr/>
          <p:nvPr/>
        </p:nvSpPr>
        <p:spPr>
          <a:xfrm>
            <a:off x="5367729" y="1304217"/>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idx="4294967295"/>
          </p:nvPr>
        </p:nvSpPr>
        <p:spPr>
          <a:xfrm>
            <a:off x="411915" y="86378"/>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Website</a:t>
            </a:r>
          </a:p>
        </p:txBody>
      </p:sp>
      <p:sp>
        <p:nvSpPr>
          <p:cNvPr id="233" name="Shape 233"/>
          <p:cNvSpPr>
            <a:spLocks noGrp="1"/>
          </p:cNvSpPr>
          <p:nvPr>
            <p:ph type="body" idx="4294967295"/>
          </p:nvPr>
        </p:nvSpPr>
        <p:spPr>
          <a:xfrm>
            <a:off x="386600" y="3062276"/>
            <a:ext cx="11418801" cy="3572421"/>
          </a:xfrm>
          <a:prstGeom prst="rect">
            <a:avLst/>
          </a:prstGeom>
        </p:spPr>
        <p:txBody>
          <a:bodyPr lIns="91118" tIns="91118" rIns="91118" bIns="91118" anchor="t">
            <a:normAutofit fontScale="77500" lnSpcReduction="20000"/>
          </a:bodyPr>
          <a:lstStyle/>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Collaborate with staff members by sharing files and creating a blog around collaboration then using the comments to help shape the project</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Create a restricted page for a new page on your website , invite a group of staff members to review and comment. Once </a:t>
            </a:r>
            <a:r>
              <a:rPr dirty="0" err="1"/>
              <a:t>finalised</a:t>
            </a:r>
            <a:r>
              <a:rPr dirty="0"/>
              <a:t>, make the page public by removing it from the group</a:t>
            </a:r>
          </a:p>
        </p:txBody>
      </p:sp>
      <p:sp>
        <p:nvSpPr>
          <p:cNvPr id="234" name="Shape 234"/>
          <p:cNvSpPr/>
          <p:nvPr/>
        </p:nvSpPr>
        <p:spPr>
          <a:xfrm>
            <a:off x="463461" y="1606761"/>
            <a:ext cx="11265078" cy="1314044"/>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3600" dirty="0"/>
              <a:t>How to use websites as a Communication Tool in Industry</a:t>
            </a:r>
          </a:p>
        </p:txBody>
      </p:sp>
      <p:sp>
        <p:nvSpPr>
          <p:cNvPr id="235" name="Shape 235"/>
          <p:cNvSpPr/>
          <p:nvPr/>
        </p:nvSpPr>
        <p:spPr>
          <a:xfrm>
            <a:off x="5367729" y="1304217"/>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idx="4294967295"/>
          </p:nvPr>
        </p:nvSpPr>
        <p:spPr>
          <a:xfrm>
            <a:off x="411915" y="-109730"/>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Website</a:t>
            </a:r>
          </a:p>
        </p:txBody>
      </p:sp>
      <p:sp>
        <p:nvSpPr>
          <p:cNvPr id="238" name="Shape 238"/>
          <p:cNvSpPr>
            <a:spLocks noGrp="1"/>
          </p:cNvSpPr>
          <p:nvPr>
            <p:ph type="body" idx="4294967295"/>
          </p:nvPr>
        </p:nvSpPr>
        <p:spPr>
          <a:xfrm>
            <a:off x="386600" y="2768114"/>
            <a:ext cx="11418801" cy="3847377"/>
          </a:xfrm>
          <a:prstGeom prst="rect">
            <a:avLst/>
          </a:prstGeom>
        </p:spPr>
        <p:txBody>
          <a:bodyPr lIns="91118" tIns="91118" rIns="91118" bIns="91118" anchor="t">
            <a:normAutofit fontScale="77500" lnSpcReduction="20000"/>
          </a:bodyPr>
          <a:lstStyle/>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Cost of saving</a:t>
            </a:r>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Reliability</a:t>
            </a:r>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Ease of use - Websites has a user friendly interface that anyone, regardless of their level </a:t>
            </a:r>
            <a:r>
              <a:rPr dirty="0" err="1"/>
              <a:t>pf</a:t>
            </a:r>
            <a:r>
              <a:rPr dirty="0"/>
              <a:t> tech knowledge cam learn to use</a:t>
            </a:r>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Versatility - They can be accessed by humans via a web-based client interface, or they can be accessed by other applications and other web services</a:t>
            </a:r>
          </a:p>
        </p:txBody>
      </p:sp>
      <p:sp>
        <p:nvSpPr>
          <p:cNvPr id="239" name="Shape 239"/>
          <p:cNvSpPr/>
          <p:nvPr/>
        </p:nvSpPr>
        <p:spPr>
          <a:xfrm>
            <a:off x="463461" y="1410653"/>
            <a:ext cx="11265078"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p>
            <a:pPr defTabSz="911190">
              <a:defRPr sz="5000">
                <a:solidFill>
                  <a:schemeClr val="accent5"/>
                </a:solidFill>
                <a:latin typeface="Helvetica"/>
                <a:ea typeface="Helvetica"/>
                <a:cs typeface="Helvetica"/>
                <a:sym typeface="Helvetica"/>
              </a:defRPr>
            </a:pPr>
            <a:r>
              <a:rPr sz="4000" dirty="0"/>
              <a:t>Benefits of using websites as a mean of </a:t>
            </a:r>
          </a:p>
          <a:p>
            <a:pPr defTabSz="911190">
              <a:defRPr sz="5000">
                <a:solidFill>
                  <a:schemeClr val="accent5"/>
                </a:solidFill>
                <a:latin typeface="Helvetica"/>
                <a:ea typeface="Helvetica"/>
                <a:cs typeface="Helvetica"/>
                <a:sym typeface="Helvetica"/>
              </a:defRPr>
            </a:pPr>
            <a:r>
              <a:rPr sz="4000" dirty="0"/>
              <a:t>Communications</a:t>
            </a:r>
          </a:p>
        </p:txBody>
      </p:sp>
      <p:sp>
        <p:nvSpPr>
          <p:cNvPr id="240" name="Shape 240"/>
          <p:cNvSpPr/>
          <p:nvPr/>
        </p:nvSpPr>
        <p:spPr>
          <a:xfrm>
            <a:off x="5367729" y="110810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idx="4294967295"/>
          </p:nvPr>
        </p:nvSpPr>
        <p:spPr>
          <a:xfrm>
            <a:off x="411915" y="156417"/>
            <a:ext cx="11368171" cy="1097936"/>
          </a:xfrm>
          <a:prstGeom prst="rect">
            <a:avLst/>
          </a:prstGeom>
        </p:spPr>
        <p:txBody>
          <a:bodyPr lIns="91118" tIns="91118" rIns="91118" bIns="91118">
            <a:normAutofit fontScale="90000"/>
          </a:bodyPr>
          <a:lstStyle>
            <a:lvl1pPr defTabSz="849138">
              <a:defRPr sz="4680">
                <a:latin typeface="Helvetica"/>
                <a:ea typeface="Helvetica"/>
                <a:cs typeface="Helvetica"/>
                <a:sym typeface="Helvetica"/>
              </a:defRPr>
            </a:lvl1pPr>
          </a:lstStyle>
          <a:p>
            <a:r>
              <a:rPr lang="en-US" dirty="0"/>
              <a:t>4</a:t>
            </a:r>
            <a:r>
              <a:rPr lang="en-US" dirty="0" smtClean="0"/>
              <a:t>.12.</a:t>
            </a:r>
            <a:r>
              <a:rPr dirty="0" smtClean="0"/>
              <a:t>The </a:t>
            </a:r>
            <a:r>
              <a:rPr dirty="0"/>
              <a:t>use of internet for business research</a:t>
            </a:r>
          </a:p>
        </p:txBody>
      </p:sp>
      <p:sp>
        <p:nvSpPr>
          <p:cNvPr id="292" name="Shape 292"/>
          <p:cNvSpPr/>
          <p:nvPr/>
        </p:nvSpPr>
        <p:spPr>
          <a:xfrm>
            <a:off x="513145" y="1584169"/>
            <a:ext cx="11165710" cy="883157"/>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400" dirty="0"/>
              <a:t>Industry - specific market</a:t>
            </a:r>
          </a:p>
        </p:txBody>
      </p:sp>
      <p:sp>
        <p:nvSpPr>
          <p:cNvPr id="293" name="Shape 293"/>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294" name="Shape 294"/>
          <p:cNvSpPr>
            <a:spLocks noGrp="1"/>
          </p:cNvSpPr>
          <p:nvPr>
            <p:ph type="body" idx="4294967295"/>
          </p:nvPr>
        </p:nvSpPr>
        <p:spPr>
          <a:xfrm>
            <a:off x="386600" y="2621185"/>
            <a:ext cx="11418801" cy="3697013"/>
          </a:xfrm>
          <a:prstGeom prst="rect">
            <a:avLst/>
          </a:prstGeom>
        </p:spPr>
        <p:txBody>
          <a:bodyPr lIns="91118" tIns="91118" rIns="91118" bIns="91118" anchor="t">
            <a:noAutofit/>
          </a:bodyPr>
          <a:lstStyle>
            <a:lvl1pPr marL="0" indent="0" algn="ctr" defTabSz="1023320">
              <a:lnSpc>
                <a:spcPct val="120000"/>
              </a:lnSpc>
              <a:spcBef>
                <a:spcPts val="700"/>
              </a:spcBef>
              <a:buSzTx/>
              <a:buNone/>
              <a:defRPr sz="4700">
                <a:latin typeface="Helvetica"/>
                <a:ea typeface="Helvetica"/>
                <a:cs typeface="Helvetica"/>
                <a:sym typeface="Helvetica"/>
              </a:defRPr>
            </a:lvl1pPr>
          </a:lstStyle>
          <a:p>
            <a:r>
              <a:rPr sz="2800" dirty="0"/>
              <a:t>Here are the 15 Most Popular Travel Sites as derived from </a:t>
            </a:r>
            <a:r>
              <a:rPr sz="2800" dirty="0" err="1"/>
              <a:t>eBizMBA</a:t>
            </a:r>
            <a:r>
              <a:rPr sz="2800" dirty="0"/>
              <a:t> Rank which is a constantly updated average of each website’s </a:t>
            </a:r>
            <a:r>
              <a:rPr sz="2800" dirty="0" err="1"/>
              <a:t>Alexa</a:t>
            </a:r>
            <a:r>
              <a:rPr sz="2800" dirty="0"/>
              <a:t> Global Traffic Rank, and U.S. Traffic Rank from both Compete and </a:t>
            </a:r>
            <a:r>
              <a:rPr sz="2800" dirty="0" smtClean="0"/>
              <a:t>Quant cast.</a:t>
            </a:r>
            <a:endParaRPr sz="2800"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idx="4294967295"/>
          </p:nvPr>
        </p:nvSpPr>
        <p:spPr>
          <a:xfrm>
            <a:off x="411915" y="156417"/>
            <a:ext cx="11368171" cy="1097936"/>
          </a:xfrm>
          <a:prstGeom prst="rect">
            <a:avLst/>
          </a:prstGeom>
        </p:spPr>
        <p:txBody>
          <a:bodyPr lIns="91118" tIns="91118" rIns="91118" bIns="91118">
            <a:normAutofit/>
          </a:bodyPr>
          <a:lstStyle>
            <a:lvl1pPr defTabSz="849138">
              <a:defRPr sz="4680">
                <a:latin typeface="Helvetica"/>
                <a:ea typeface="Helvetica"/>
                <a:cs typeface="Helvetica"/>
                <a:sym typeface="Helvetica"/>
              </a:defRPr>
            </a:lvl1pPr>
          </a:lstStyle>
          <a:p>
            <a:r>
              <a:rPr dirty="0" smtClean="0"/>
              <a:t>The </a:t>
            </a:r>
            <a:r>
              <a:rPr dirty="0"/>
              <a:t>use of internet for business research</a:t>
            </a:r>
          </a:p>
        </p:txBody>
      </p:sp>
      <p:sp>
        <p:nvSpPr>
          <p:cNvPr id="297" name="Shape 297"/>
          <p:cNvSpPr/>
          <p:nvPr/>
        </p:nvSpPr>
        <p:spPr>
          <a:xfrm>
            <a:off x="513145" y="1584169"/>
            <a:ext cx="11165710" cy="883157"/>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400" dirty="0"/>
              <a:t>Industry - specific market</a:t>
            </a:r>
          </a:p>
        </p:txBody>
      </p:sp>
      <p:sp>
        <p:nvSpPr>
          <p:cNvPr id="298" name="Shape 298"/>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299" name="Shape 299"/>
          <p:cNvSpPr>
            <a:spLocks noGrp="1"/>
          </p:cNvSpPr>
          <p:nvPr>
            <p:ph type="body" idx="4294967295"/>
          </p:nvPr>
        </p:nvSpPr>
        <p:spPr>
          <a:xfrm>
            <a:off x="386600" y="2621185"/>
            <a:ext cx="11418801" cy="3697013"/>
          </a:xfrm>
          <a:prstGeom prst="rect">
            <a:avLst/>
          </a:prstGeom>
        </p:spPr>
        <p:txBody>
          <a:bodyPr lIns="91118" tIns="91118" rIns="91118" bIns="91118" anchor="t">
            <a:noAutofit/>
          </a:bodyPr>
          <a:lstStyle>
            <a:lvl1pPr marL="0" indent="0" algn="ctr" defTabSz="1023320">
              <a:lnSpc>
                <a:spcPct val="120000"/>
              </a:lnSpc>
              <a:spcBef>
                <a:spcPts val="700"/>
              </a:spcBef>
              <a:buSzTx/>
              <a:buNone/>
              <a:defRPr sz="4700">
                <a:latin typeface="Helvetica"/>
                <a:ea typeface="Helvetica"/>
                <a:cs typeface="Helvetica"/>
                <a:sym typeface="Helvetica"/>
              </a:defRPr>
            </a:lvl1pPr>
          </a:lstStyle>
          <a:p>
            <a:r>
              <a:rPr sz="3200" dirty="0"/>
              <a:t>Here are the 15 Most Popular Travel Sites as derived from </a:t>
            </a:r>
            <a:r>
              <a:rPr sz="3200" dirty="0" err="1"/>
              <a:t>eBizMBA</a:t>
            </a:r>
            <a:r>
              <a:rPr sz="3200" dirty="0"/>
              <a:t> Rank which is a constantly updated average of each website’s </a:t>
            </a:r>
            <a:r>
              <a:rPr sz="3200" dirty="0" err="1"/>
              <a:t>Alexa</a:t>
            </a:r>
            <a:r>
              <a:rPr sz="3200" dirty="0"/>
              <a:t> Global Traffic Rank, and U.S. Traffic Rank from both Compete and </a:t>
            </a:r>
            <a:r>
              <a:rPr sz="3200" dirty="0" err="1"/>
              <a:t>Quantcast</a:t>
            </a:r>
            <a:r>
              <a:rPr sz="3200" dirty="0"/>
              <a:t>.</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idx="4294967295"/>
          </p:nvPr>
        </p:nvSpPr>
        <p:spPr>
          <a:xfrm>
            <a:off x="411915" y="156417"/>
            <a:ext cx="11368171" cy="1097936"/>
          </a:xfrm>
          <a:prstGeom prst="rect">
            <a:avLst/>
          </a:prstGeom>
        </p:spPr>
        <p:txBody>
          <a:bodyPr lIns="91118" tIns="91118" rIns="91118" bIns="91118">
            <a:normAutofit/>
          </a:bodyPr>
          <a:lstStyle>
            <a:lvl1pPr defTabSz="849138">
              <a:defRPr sz="4680">
                <a:latin typeface="Helvetica"/>
                <a:ea typeface="Helvetica"/>
                <a:cs typeface="Helvetica"/>
                <a:sym typeface="Helvetica"/>
              </a:defRPr>
            </a:lvl1pPr>
          </a:lstStyle>
          <a:p>
            <a:r>
              <a:rPr dirty="0" smtClean="0"/>
              <a:t>The </a:t>
            </a:r>
            <a:r>
              <a:rPr dirty="0"/>
              <a:t>use of internet for business research</a:t>
            </a:r>
          </a:p>
        </p:txBody>
      </p:sp>
      <p:sp>
        <p:nvSpPr>
          <p:cNvPr id="302" name="Shape 302"/>
          <p:cNvSpPr/>
          <p:nvPr/>
        </p:nvSpPr>
        <p:spPr>
          <a:xfrm>
            <a:off x="513145" y="1836207"/>
            <a:ext cx="11165710"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Industry - specific market</a:t>
            </a:r>
          </a:p>
        </p:txBody>
      </p:sp>
      <p:sp>
        <p:nvSpPr>
          <p:cNvPr id="303" name="Shape 303"/>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304" name="Shape 304"/>
          <p:cNvSpPr>
            <a:spLocks noGrp="1"/>
          </p:cNvSpPr>
          <p:nvPr>
            <p:ph type="body" sz="quarter" idx="4294967295"/>
          </p:nvPr>
        </p:nvSpPr>
        <p:spPr>
          <a:xfrm>
            <a:off x="386600" y="2915348"/>
            <a:ext cx="4022583" cy="2765445"/>
          </a:xfrm>
          <a:prstGeom prst="rect">
            <a:avLst/>
          </a:prstGeom>
        </p:spPr>
        <p:txBody>
          <a:bodyPr lIns="91118" tIns="91118" rIns="91118" bIns="91118" anchor="t">
            <a:normAutofit fontScale="77500" lnSpcReduction="20000"/>
          </a:bodyPr>
          <a:lstStyle/>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TripAdvisor</a:t>
            </a:r>
            <a:endParaRPr dirty="0"/>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Expedia</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Yahoo Travel</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Booking</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Priceline</a:t>
            </a:r>
          </a:p>
        </p:txBody>
      </p:sp>
      <p:sp>
        <p:nvSpPr>
          <p:cNvPr id="305" name="Shape 305"/>
          <p:cNvSpPr/>
          <p:nvPr/>
        </p:nvSpPr>
        <p:spPr>
          <a:xfrm>
            <a:off x="4179315" y="2915348"/>
            <a:ext cx="4022583" cy="2765445"/>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77500" lnSpcReduction="20000"/>
          </a:bodyPr>
          <a:lstStyle/>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Travelocity</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Kayak</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Orbitz</a:t>
            </a:r>
            <a:endParaRPr dirty="0"/>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Hotwire</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TravelZoo</a:t>
            </a:r>
            <a:endParaRPr dirty="0"/>
          </a:p>
        </p:txBody>
      </p:sp>
      <p:sp>
        <p:nvSpPr>
          <p:cNvPr id="306" name="Shape 306"/>
          <p:cNvSpPr/>
          <p:nvPr/>
        </p:nvSpPr>
        <p:spPr>
          <a:xfrm>
            <a:off x="7894734" y="2915348"/>
            <a:ext cx="4177178" cy="2765445"/>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77500" lnSpcReduction="20000"/>
          </a:bodyPr>
          <a:lstStyle/>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CheapTickets</a:t>
            </a:r>
            <a:endParaRPr dirty="0"/>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Fodors</a:t>
            </a:r>
            <a:endParaRPr dirty="0"/>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WikiTrav</a:t>
            </a:r>
            <a:endParaRPr dirty="0"/>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Hotels</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LoneltPlanet</a:t>
            </a:r>
            <a:endParaRPr dirty="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idx="4294967295"/>
          </p:nvPr>
        </p:nvSpPr>
        <p:spPr>
          <a:xfrm>
            <a:off x="411915" y="156417"/>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a:t>4</a:t>
            </a:r>
            <a:r>
              <a:rPr lang="en-US" dirty="0" smtClean="0"/>
              <a:t>.13.</a:t>
            </a:r>
            <a:r>
              <a:rPr dirty="0" smtClean="0"/>
              <a:t>Industry </a:t>
            </a:r>
            <a:r>
              <a:rPr dirty="0"/>
              <a:t>- specific market</a:t>
            </a:r>
          </a:p>
        </p:txBody>
      </p:sp>
      <p:sp>
        <p:nvSpPr>
          <p:cNvPr id="309" name="Shape 309"/>
          <p:cNvSpPr/>
          <p:nvPr/>
        </p:nvSpPr>
        <p:spPr>
          <a:xfrm>
            <a:off x="513145" y="1836207"/>
            <a:ext cx="11165710"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Expedia</a:t>
            </a:r>
          </a:p>
        </p:txBody>
      </p:sp>
      <p:sp>
        <p:nvSpPr>
          <p:cNvPr id="310" name="Shape 310"/>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311" name="Shape 311"/>
          <p:cNvSpPr>
            <a:spLocks noGrp="1"/>
          </p:cNvSpPr>
          <p:nvPr>
            <p:ph type="body" idx="4294967295"/>
          </p:nvPr>
        </p:nvSpPr>
        <p:spPr>
          <a:xfrm>
            <a:off x="386600" y="2947054"/>
            <a:ext cx="11418801" cy="3421510"/>
          </a:xfrm>
          <a:prstGeom prst="rect">
            <a:avLst/>
          </a:prstGeom>
        </p:spPr>
        <p:txBody>
          <a:bodyPr lIns="91118" tIns="91118" rIns="91118" bIns="91118" anchor="t">
            <a:noAutofit/>
          </a:bodyPr>
          <a:lstStyle>
            <a:lvl1pPr marL="0" indent="0" algn="ctr" defTabSz="947115">
              <a:lnSpc>
                <a:spcPct val="120000"/>
              </a:lnSpc>
              <a:spcBef>
                <a:spcPts val="600"/>
              </a:spcBef>
              <a:buSzTx/>
              <a:buNone/>
              <a:defRPr sz="4350">
                <a:latin typeface="Helvetica"/>
                <a:ea typeface="Helvetica"/>
                <a:cs typeface="Helvetica"/>
                <a:sym typeface="Helvetica"/>
              </a:defRPr>
            </a:lvl1pPr>
          </a:lstStyle>
          <a:p>
            <a:r>
              <a:rPr sz="2800" dirty="0"/>
              <a:t>Expedia Inc. is the largest online travel company in the world, with an extensive portfolio featuring some of the world’s leading online travel brands. Collectively, these brands cover virtually every aspect of researching, planning and booking travel</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p:cNvSpPr>
          <p:nvPr>
            <p:ph type="title" idx="4294967295"/>
          </p:nvPr>
        </p:nvSpPr>
        <p:spPr>
          <a:xfrm>
            <a:off x="411915" y="156417"/>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Industry - specific market</a:t>
            </a:r>
          </a:p>
        </p:txBody>
      </p:sp>
      <p:sp>
        <p:nvSpPr>
          <p:cNvPr id="314" name="Shape 314"/>
          <p:cNvSpPr/>
          <p:nvPr/>
        </p:nvSpPr>
        <p:spPr>
          <a:xfrm>
            <a:off x="513145" y="1836207"/>
            <a:ext cx="11165710" cy="883157"/>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400" dirty="0"/>
              <a:t>Expedia</a:t>
            </a:r>
          </a:p>
        </p:txBody>
      </p:sp>
      <p:sp>
        <p:nvSpPr>
          <p:cNvPr id="315" name="Shape 315"/>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316" name="Shape 316"/>
          <p:cNvSpPr>
            <a:spLocks noGrp="1"/>
          </p:cNvSpPr>
          <p:nvPr>
            <p:ph type="body" idx="4294967295"/>
          </p:nvPr>
        </p:nvSpPr>
        <p:spPr>
          <a:xfrm>
            <a:off x="386600" y="2778961"/>
            <a:ext cx="11418801" cy="3887321"/>
          </a:xfrm>
          <a:prstGeom prst="rect">
            <a:avLst/>
          </a:prstGeom>
        </p:spPr>
        <p:txBody>
          <a:bodyPr lIns="91118" tIns="91118" rIns="91118" bIns="91118" anchor="t">
            <a:normAutofit/>
          </a:bodyPr>
          <a:lstStyle/>
          <a:p>
            <a:pPr marL="0" indent="0" algn="ctr" defTabSz="674281">
              <a:lnSpc>
                <a:spcPct val="120000"/>
              </a:lnSpc>
              <a:spcBef>
                <a:spcPts val="418"/>
              </a:spcBef>
              <a:buSzTx/>
              <a:buNone/>
              <a:defRPr sz="3700">
                <a:latin typeface="Helvetica"/>
                <a:ea typeface="Helvetica"/>
                <a:cs typeface="Helvetica"/>
                <a:sym typeface="Helvetica"/>
              </a:defRPr>
            </a:pPr>
            <a:r>
              <a:rPr sz="2400" b="1" dirty="0"/>
              <a:t>Supply</a:t>
            </a:r>
            <a:r>
              <a:rPr sz="2400" dirty="0"/>
              <a:t>: Delivers consumes value in leisure and business travel, drives incremental demand and direct bookings to travel suppliers, and providers advertiser the opportunity to reach a highly valuable audience of in-market travel consumers, in addition to powering bookings for some of the world’s leading airlines and hotels, top consumer brands, high traffic websites and thousands of active affiliates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idx="4294967295"/>
          </p:nvPr>
        </p:nvSpPr>
        <p:spPr>
          <a:xfrm>
            <a:off x="411915" y="6891"/>
            <a:ext cx="11368171" cy="1097937"/>
          </a:xfrm>
          <a:prstGeom prst="rect">
            <a:avLst/>
          </a:prstGeom>
        </p:spPr>
        <p:txBody>
          <a:bodyPr lIns="91118" tIns="91118" rIns="91118" bIns="91118"/>
          <a:lstStyle>
            <a:lvl1pPr defTabSz="903570">
              <a:defRPr sz="4980">
                <a:latin typeface="Helvetica"/>
                <a:ea typeface="Helvetica"/>
                <a:cs typeface="Helvetica"/>
                <a:sym typeface="Helvetica"/>
              </a:defRPr>
            </a:lvl1pPr>
          </a:lstStyle>
          <a:p>
            <a:r>
              <a:rPr dirty="0"/>
              <a:t>Importance of IT in </a:t>
            </a:r>
            <a:r>
              <a:rPr lang="en-US" dirty="0" smtClean="0"/>
              <a:t>Business</a:t>
            </a:r>
            <a:endParaRPr dirty="0"/>
          </a:p>
        </p:txBody>
      </p:sp>
      <p:sp>
        <p:nvSpPr>
          <p:cNvPr id="152" name="Shape 152"/>
          <p:cNvSpPr/>
          <p:nvPr/>
        </p:nvSpPr>
        <p:spPr>
          <a:xfrm>
            <a:off x="5367729" y="10818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153" name="Shape 153"/>
          <p:cNvSpPr/>
          <p:nvPr/>
        </p:nvSpPr>
        <p:spPr>
          <a:xfrm>
            <a:off x="386600" y="1813270"/>
            <a:ext cx="11418801" cy="4727933"/>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85000" lnSpcReduction="20000"/>
          </a:bodyPr>
          <a:lstStyle/>
          <a:p>
            <a:pPr defTabSz="646945">
              <a:lnSpc>
                <a:spcPct val="120000"/>
              </a:lnSpc>
              <a:spcBef>
                <a:spcPts val="418"/>
              </a:spcBef>
              <a:defRPr sz="3550" b="1">
                <a:latin typeface="Helvetica"/>
                <a:ea typeface="Helvetica"/>
                <a:cs typeface="Helvetica"/>
                <a:sym typeface="Helvetica"/>
              </a:defRPr>
            </a:pPr>
            <a:r>
              <a:rPr dirty="0"/>
              <a:t>Data Management</a:t>
            </a:r>
          </a:p>
          <a:p>
            <a:pPr defTabSz="646945">
              <a:lnSpc>
                <a:spcPct val="120000"/>
              </a:lnSpc>
              <a:spcBef>
                <a:spcPts val="418"/>
              </a:spcBef>
              <a:defRPr sz="3550" b="1">
                <a:latin typeface="Helvetica"/>
                <a:ea typeface="Helvetica"/>
                <a:cs typeface="Helvetica"/>
                <a:sym typeface="Helvetica"/>
              </a:defRPr>
            </a:pPr>
            <a:endParaRPr dirty="0"/>
          </a:p>
          <a:p>
            <a:pPr defTabSz="646945">
              <a:lnSpc>
                <a:spcPct val="120000"/>
              </a:lnSpc>
              <a:spcBef>
                <a:spcPts val="418"/>
              </a:spcBef>
              <a:defRPr sz="3550">
                <a:latin typeface="Helvetica"/>
                <a:ea typeface="Helvetica"/>
                <a:cs typeface="Helvetica"/>
                <a:sym typeface="Helvetica"/>
              </a:defRPr>
            </a:pPr>
            <a:r>
              <a:rPr lang="en-US" dirty="0" smtClean="0"/>
              <a:t>Business </a:t>
            </a:r>
            <a:r>
              <a:rPr dirty="0" smtClean="0"/>
              <a:t>organizations </a:t>
            </a:r>
            <a:r>
              <a:rPr dirty="0"/>
              <a:t>store digital versions of documents on serves and storage devices. These documents become  instantly available to everyone in the company, regardless of their geographical location. Companies are able to store and maintain a tremendous amount of historical data economically and employees benefits from immediate access to the documents they need</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p:cNvSpPr>
          <p:nvPr>
            <p:ph type="title" idx="4294967295"/>
          </p:nvPr>
        </p:nvSpPr>
        <p:spPr>
          <a:xfrm>
            <a:off x="411915" y="144386"/>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Industry - specific market</a:t>
            </a:r>
          </a:p>
        </p:txBody>
      </p:sp>
      <p:sp>
        <p:nvSpPr>
          <p:cNvPr id="319" name="Shape 319"/>
          <p:cNvSpPr/>
          <p:nvPr/>
        </p:nvSpPr>
        <p:spPr>
          <a:xfrm>
            <a:off x="513145" y="1836207"/>
            <a:ext cx="11165710" cy="883157"/>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400" dirty="0" err="1"/>
              <a:t>TripAdvisor</a:t>
            </a:r>
            <a:endParaRPr sz="4400" dirty="0"/>
          </a:p>
        </p:txBody>
      </p:sp>
      <p:sp>
        <p:nvSpPr>
          <p:cNvPr id="320" name="Shape 320"/>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321" name="Shape 321"/>
          <p:cNvSpPr>
            <a:spLocks noGrp="1"/>
          </p:cNvSpPr>
          <p:nvPr>
            <p:ph type="body" idx="4294967295"/>
          </p:nvPr>
        </p:nvSpPr>
        <p:spPr>
          <a:xfrm>
            <a:off x="386600" y="2778961"/>
            <a:ext cx="11418801" cy="3887321"/>
          </a:xfrm>
          <a:prstGeom prst="rect">
            <a:avLst/>
          </a:prstGeom>
        </p:spPr>
        <p:txBody>
          <a:bodyPr lIns="91118" tIns="91118" rIns="91118" bIns="91118" anchor="t">
            <a:normAutofit/>
          </a:bodyPr>
          <a:lstStyle>
            <a:lvl1pPr marL="0" indent="0" algn="ctr" defTabSz="827365">
              <a:lnSpc>
                <a:spcPct val="120000"/>
              </a:lnSpc>
              <a:spcBef>
                <a:spcPts val="500"/>
              </a:spcBef>
              <a:buSzTx/>
              <a:buNone/>
              <a:defRPr sz="3800">
                <a:latin typeface="Helvetica"/>
                <a:ea typeface="Helvetica"/>
                <a:cs typeface="Helvetica"/>
                <a:sym typeface="Helvetica"/>
              </a:defRPr>
            </a:lvl1pPr>
          </a:lstStyle>
          <a:p>
            <a:r>
              <a:rPr sz="2400" dirty="0" err="1"/>
              <a:t>TripAdvisor</a:t>
            </a:r>
            <a:r>
              <a:rPr sz="2400" dirty="0"/>
              <a:t> lets users search for similar offerings, it is a primarily a hotel review and media site, and relies on online travel agencies to actually make the sale, putting it in a different category, That’s how each companies is able to claim that it’s the biggest travel site of its kind. </a:t>
            </a:r>
            <a:r>
              <a:rPr sz="2400" dirty="0" err="1"/>
              <a:t>TripAdvisor</a:t>
            </a:r>
            <a:r>
              <a:rPr sz="2400" dirty="0"/>
              <a:t> makes most of its money from ads, while Expedia makes its money from people paying to travel</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idx="4294967295"/>
          </p:nvPr>
        </p:nvSpPr>
        <p:spPr>
          <a:xfrm>
            <a:off x="411915" y="6891"/>
            <a:ext cx="11368171" cy="1097937"/>
          </a:xfrm>
          <a:prstGeom prst="rect">
            <a:avLst/>
          </a:prstGeom>
        </p:spPr>
        <p:txBody>
          <a:bodyPr lIns="91118" tIns="91118" rIns="91118" bIns="91118">
            <a:normAutofit/>
          </a:bodyPr>
          <a:lstStyle>
            <a:lvl1pPr defTabSz="903570">
              <a:defRPr sz="4980">
                <a:latin typeface="Helvetica"/>
                <a:ea typeface="Helvetica"/>
                <a:cs typeface="Helvetica"/>
                <a:sym typeface="Helvetica"/>
              </a:defRPr>
            </a:lvl1pPr>
          </a:lstStyle>
          <a:p>
            <a:r>
              <a:rPr dirty="0"/>
              <a:t>Importance of IT in the </a:t>
            </a:r>
            <a:r>
              <a:rPr lang="en-US" dirty="0" smtClean="0"/>
              <a:t>Business</a:t>
            </a:r>
            <a:endParaRPr dirty="0"/>
          </a:p>
        </p:txBody>
      </p:sp>
      <p:sp>
        <p:nvSpPr>
          <p:cNvPr id="156" name="Shape 156"/>
          <p:cNvSpPr/>
          <p:nvPr/>
        </p:nvSpPr>
        <p:spPr>
          <a:xfrm>
            <a:off x="5367729" y="10818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157" name="Shape 157"/>
          <p:cNvSpPr/>
          <p:nvPr/>
        </p:nvSpPr>
        <p:spPr>
          <a:xfrm>
            <a:off x="386600" y="1813270"/>
            <a:ext cx="11418801" cy="4727933"/>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85000" lnSpcReduction="10000"/>
          </a:bodyPr>
          <a:lstStyle/>
          <a:p>
            <a:pPr defTabSz="628721">
              <a:lnSpc>
                <a:spcPct val="120000"/>
              </a:lnSpc>
              <a:spcBef>
                <a:spcPts val="418"/>
              </a:spcBef>
              <a:defRPr sz="3450" b="1">
                <a:latin typeface="Helvetica"/>
                <a:ea typeface="Helvetica"/>
                <a:cs typeface="Helvetica"/>
                <a:sym typeface="Helvetica"/>
              </a:defRPr>
            </a:pPr>
            <a:r>
              <a:rPr dirty="0"/>
              <a:t>Management Information System</a:t>
            </a:r>
          </a:p>
          <a:p>
            <a:pPr defTabSz="628721">
              <a:lnSpc>
                <a:spcPct val="120000"/>
              </a:lnSpc>
              <a:spcBef>
                <a:spcPts val="418"/>
              </a:spcBef>
              <a:defRPr sz="3450" b="1">
                <a:latin typeface="Helvetica"/>
                <a:ea typeface="Helvetica"/>
                <a:cs typeface="Helvetica"/>
                <a:sym typeface="Helvetica"/>
              </a:defRPr>
            </a:pPr>
            <a:endParaRPr dirty="0"/>
          </a:p>
          <a:p>
            <a:pPr defTabSz="628721">
              <a:lnSpc>
                <a:spcPct val="120000"/>
              </a:lnSpc>
              <a:spcBef>
                <a:spcPts val="418"/>
              </a:spcBef>
              <a:defRPr sz="3450">
                <a:latin typeface="Helvetica"/>
                <a:ea typeface="Helvetica"/>
                <a:cs typeface="Helvetica"/>
                <a:sym typeface="Helvetica"/>
              </a:defRPr>
            </a:pPr>
            <a:r>
              <a:rPr dirty="0"/>
              <a:t>Storing data is only a benefit if that data can be used effectively. MIS system enables to track sales data, expenses and productivity levels. The information can be used to  track profitability over time, </a:t>
            </a:r>
            <a:r>
              <a:rPr dirty="0" smtClean="0"/>
              <a:t>maximize </a:t>
            </a:r>
            <a:r>
              <a:rPr dirty="0"/>
              <a:t>return on investment and identify areas of improvement. Managers can track sales on a daily basis, allowing them to immediately react to lower-than-expected numbers by boosting employee productivity and sales of the </a:t>
            </a:r>
            <a:r>
              <a:rPr dirty="0" smtClean="0"/>
              <a:t>organizations.</a:t>
            </a:r>
            <a:endParaRPr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idx="4294967295"/>
          </p:nvPr>
        </p:nvSpPr>
        <p:spPr>
          <a:xfrm>
            <a:off x="411915" y="6891"/>
            <a:ext cx="11368171" cy="1097937"/>
          </a:xfrm>
          <a:prstGeom prst="rect">
            <a:avLst/>
          </a:prstGeom>
        </p:spPr>
        <p:txBody>
          <a:bodyPr lIns="91118" tIns="91118" rIns="91118" bIns="91118"/>
          <a:lstStyle>
            <a:lvl1pPr defTabSz="903570">
              <a:defRPr sz="4980">
                <a:latin typeface="Helvetica"/>
                <a:ea typeface="Helvetica"/>
                <a:cs typeface="Helvetica"/>
                <a:sym typeface="Helvetica"/>
              </a:defRPr>
            </a:lvl1pPr>
          </a:lstStyle>
          <a:p>
            <a:r>
              <a:rPr dirty="0"/>
              <a:t>Importance of IT in </a:t>
            </a:r>
            <a:r>
              <a:rPr lang="en-US" dirty="0" smtClean="0"/>
              <a:t>Business Relation</a:t>
            </a:r>
            <a:endParaRPr dirty="0"/>
          </a:p>
        </p:txBody>
      </p:sp>
      <p:sp>
        <p:nvSpPr>
          <p:cNvPr id="160" name="Shape 160"/>
          <p:cNvSpPr/>
          <p:nvPr/>
        </p:nvSpPr>
        <p:spPr>
          <a:xfrm>
            <a:off x="5367729" y="10818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161" name="Shape 161"/>
          <p:cNvSpPr/>
          <p:nvPr/>
        </p:nvSpPr>
        <p:spPr>
          <a:xfrm>
            <a:off x="386600" y="1813270"/>
            <a:ext cx="11418801" cy="4727933"/>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85000" lnSpcReduction="20000"/>
          </a:bodyPr>
          <a:lstStyle/>
          <a:p>
            <a:pPr defTabSz="719840">
              <a:lnSpc>
                <a:spcPct val="120000"/>
              </a:lnSpc>
              <a:spcBef>
                <a:spcPts val="502"/>
              </a:spcBef>
              <a:defRPr sz="3950" b="1">
                <a:latin typeface="Helvetica"/>
                <a:ea typeface="Helvetica"/>
                <a:cs typeface="Helvetica"/>
                <a:sym typeface="Helvetica"/>
              </a:defRPr>
            </a:pPr>
            <a:r>
              <a:rPr dirty="0"/>
              <a:t>Customer Relationship Management</a:t>
            </a:r>
          </a:p>
          <a:p>
            <a:pPr defTabSz="719840">
              <a:lnSpc>
                <a:spcPct val="120000"/>
              </a:lnSpc>
              <a:spcBef>
                <a:spcPts val="502"/>
              </a:spcBef>
              <a:defRPr sz="3950" b="1">
                <a:latin typeface="Helvetica"/>
                <a:ea typeface="Helvetica"/>
                <a:cs typeface="Helvetica"/>
                <a:sym typeface="Helvetica"/>
              </a:defRPr>
            </a:pPr>
            <a:endParaRPr dirty="0"/>
          </a:p>
          <a:p>
            <a:pPr defTabSz="719840">
              <a:lnSpc>
                <a:spcPct val="120000"/>
              </a:lnSpc>
              <a:spcBef>
                <a:spcPts val="502"/>
              </a:spcBef>
              <a:defRPr sz="3950">
                <a:latin typeface="Helvetica"/>
                <a:ea typeface="Helvetica"/>
                <a:cs typeface="Helvetica"/>
                <a:sym typeface="Helvetica"/>
              </a:defRPr>
            </a:pPr>
            <a:r>
              <a:rPr lang="en-US" dirty="0" smtClean="0"/>
              <a:t>Business and Customer Oriented</a:t>
            </a:r>
            <a:r>
              <a:rPr dirty="0" smtClean="0"/>
              <a:t> </a:t>
            </a:r>
            <a:r>
              <a:rPr dirty="0"/>
              <a:t>companies are using IT to improve the way they design are using IT to improve the way they design and manage customer relationships. Customer Relationship Management (CRM) system capture every interaction a company has with a customer, so that a more enriching experience is possible</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idx="4294967295"/>
          </p:nvPr>
        </p:nvSpPr>
        <p:spPr>
          <a:xfrm>
            <a:off x="411915" y="310501"/>
            <a:ext cx="11368171" cy="1097937"/>
          </a:xfrm>
          <a:prstGeom prst="rect">
            <a:avLst/>
          </a:prstGeom>
        </p:spPr>
        <p:txBody>
          <a:bodyPr lIns="91118" tIns="91118" rIns="91118" bIns="91118">
            <a:normAutofit fontScale="90000"/>
          </a:bodyPr>
          <a:lstStyle>
            <a:lvl1pPr defTabSz="805592">
              <a:defRPr sz="4440">
                <a:latin typeface="Helvetica"/>
                <a:ea typeface="Helvetica"/>
                <a:cs typeface="Helvetica"/>
                <a:sym typeface="Helvetica"/>
              </a:defRPr>
            </a:lvl1pPr>
          </a:lstStyle>
          <a:p>
            <a:r>
              <a:rPr lang="en-US" dirty="0"/>
              <a:t>4</a:t>
            </a:r>
            <a:r>
              <a:rPr lang="en-US" dirty="0" smtClean="0"/>
              <a:t>.1.</a:t>
            </a:r>
            <a:r>
              <a:rPr dirty="0" smtClean="0"/>
              <a:t>Creating </a:t>
            </a:r>
            <a:r>
              <a:rPr dirty="0"/>
              <a:t>standard business letters using Word</a:t>
            </a:r>
          </a:p>
        </p:txBody>
      </p:sp>
      <p:sp>
        <p:nvSpPr>
          <p:cNvPr id="188" name="Shape 188"/>
          <p:cNvSpPr>
            <a:spLocks noGrp="1"/>
          </p:cNvSpPr>
          <p:nvPr>
            <p:ph type="body" idx="4294967295"/>
          </p:nvPr>
        </p:nvSpPr>
        <p:spPr>
          <a:xfrm>
            <a:off x="386600" y="2645760"/>
            <a:ext cx="11418801" cy="3930616"/>
          </a:xfrm>
          <a:prstGeom prst="rect">
            <a:avLst/>
          </a:prstGeom>
        </p:spPr>
        <p:txBody>
          <a:bodyPr lIns="91118" tIns="91118" rIns="91118" bIns="91118" anchor="t">
            <a:normAutofit fontScale="92500" lnSpcReduction="20000"/>
          </a:bodyPr>
          <a:lstStyle>
            <a:lvl1pPr marL="0" indent="0" algn="ctr" defTabSz="816479">
              <a:lnSpc>
                <a:spcPct val="120000"/>
              </a:lnSpc>
              <a:spcBef>
                <a:spcPts val="500"/>
              </a:spcBef>
              <a:buSzTx/>
              <a:buNone/>
              <a:defRPr sz="3750">
                <a:latin typeface="Helvetica"/>
                <a:ea typeface="Helvetica"/>
                <a:cs typeface="Helvetica"/>
                <a:sym typeface="Helvetica"/>
              </a:defRPr>
            </a:lvl1pPr>
          </a:lstStyle>
          <a:p>
            <a:r>
              <a:rPr dirty="0"/>
              <a:t>Writing for a business audience is usually quite different than writing in the humanities, social sciences, or other academic disciplines. Business writing strives to be crisp and succinct and accuracy. This distinction does not make business writing superior or inferior to other styles. Rather, it reflects the unique purpose and considerations involve when writing in a business context</a:t>
            </a:r>
          </a:p>
        </p:txBody>
      </p:sp>
      <p:sp>
        <p:nvSpPr>
          <p:cNvPr id="189" name="Shape 189"/>
          <p:cNvSpPr/>
          <p:nvPr/>
        </p:nvSpPr>
        <p:spPr>
          <a:xfrm>
            <a:off x="3591367" y="1621700"/>
            <a:ext cx="5957580" cy="821602"/>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Business Letters</a:t>
            </a:r>
          </a:p>
        </p:txBody>
      </p:sp>
      <p:sp>
        <p:nvSpPr>
          <p:cNvPr id="190" name="Shape 190"/>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512</TotalTime>
  <Words>3794</Words>
  <Application>Microsoft Office PowerPoint</Application>
  <PresentationFormat>Произвольный</PresentationFormat>
  <Paragraphs>246</Paragraphs>
  <Slides>60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60</vt:i4>
      </vt:variant>
    </vt:vector>
  </HeadingPairs>
  <TitlesOfParts>
    <vt:vector size="61" baseType="lpstr">
      <vt:lpstr>Facet</vt:lpstr>
      <vt:lpstr> 4.0. Business Computing </vt:lpstr>
      <vt:lpstr>4.0.The use of IT in the Business Computing</vt:lpstr>
      <vt:lpstr>The use of IT in the Business Computing</vt:lpstr>
      <vt:lpstr>4.0.1.Importance of IT in the Business Computing</vt:lpstr>
      <vt:lpstr>Importance of IT in the Business</vt:lpstr>
      <vt:lpstr>Importance of IT in Business</vt:lpstr>
      <vt:lpstr>Importance of IT in the Business</vt:lpstr>
      <vt:lpstr>Importance of IT in Business Relation</vt:lpstr>
      <vt:lpstr>4.1.Creating standard business letters using Word</vt:lpstr>
      <vt:lpstr>Creating standard business letters using Word</vt:lpstr>
      <vt:lpstr>4.2. Property Software</vt:lpstr>
      <vt:lpstr>4.3.Using Spreadsheets to record and reconcile daily income and outgoings</vt:lpstr>
      <vt:lpstr>Using Spreadsheets to record and reconcile daily income and outgoings</vt:lpstr>
      <vt:lpstr>Using Spreadsheets to record and reconcile daily income and outgoings</vt:lpstr>
      <vt:lpstr>4.4. Word</vt:lpstr>
      <vt:lpstr>Word</vt:lpstr>
      <vt:lpstr>Word</vt:lpstr>
      <vt:lpstr>Word</vt:lpstr>
      <vt:lpstr>4.5.Use of Excel</vt:lpstr>
      <vt:lpstr>4.6.PowerPoint</vt:lpstr>
      <vt:lpstr>PowerPoint</vt:lpstr>
      <vt:lpstr>PowerPoint</vt:lpstr>
      <vt:lpstr>4.7.Access</vt:lpstr>
      <vt:lpstr>Access</vt:lpstr>
      <vt:lpstr>4.8.E-mail</vt:lpstr>
      <vt:lpstr>4.8.1.Use of Email</vt:lpstr>
      <vt:lpstr>Use of Email</vt:lpstr>
      <vt:lpstr>Use of Email</vt:lpstr>
      <vt:lpstr>Use of Email</vt:lpstr>
      <vt:lpstr>Use of Email</vt:lpstr>
      <vt:lpstr>4.8.2.Limitations of Email</vt:lpstr>
      <vt:lpstr>4.9.Internet</vt:lpstr>
      <vt:lpstr>Internet</vt:lpstr>
      <vt:lpstr>Internet</vt:lpstr>
      <vt:lpstr>Internet</vt:lpstr>
      <vt:lpstr>4.10.Search Engine Optimization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4.11.Website</vt:lpstr>
      <vt:lpstr>Website</vt:lpstr>
      <vt:lpstr>Website</vt:lpstr>
      <vt:lpstr>Website</vt:lpstr>
      <vt:lpstr>Website</vt:lpstr>
      <vt:lpstr>Website</vt:lpstr>
      <vt:lpstr>4.12.The use of internet for business research</vt:lpstr>
      <vt:lpstr>The use of internet for business research</vt:lpstr>
      <vt:lpstr>The use of internet for business research</vt:lpstr>
      <vt:lpstr>4.13.Industry - specific market</vt:lpstr>
      <vt:lpstr>Industry - specific market</vt:lpstr>
      <vt:lpstr>Industry - specific market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15</cp:revision>
  <dcterms:created xsi:type="dcterms:W3CDTF">2017-03-22T11:34:53Z</dcterms:created>
  <dcterms:modified xsi:type="dcterms:W3CDTF">2017-04-17T08:50:30Z</dcterms:modified>
</cp:coreProperties>
</file>