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309" r:id="rId7"/>
    <p:sldId id="310" r:id="rId8"/>
    <p:sldId id="26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3" r:id="rId29"/>
    <p:sldId id="304" r:id="rId30"/>
    <p:sldId id="305" r:id="rId31"/>
    <p:sldId id="306"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6</a:t>
            </a:r>
            <a:r>
              <a:rPr lang="en-MY" dirty="0" smtClean="0"/>
              <a:t>.0</a:t>
            </a:r>
            <a:r>
              <a:rPr lang="en-MY" dirty="0" smtClean="0"/>
              <a:t>. Business Law</a:t>
            </a:r>
            <a:endParaRPr lang="en-MY" dirty="0"/>
          </a:p>
        </p:txBody>
      </p:sp>
      <p:sp>
        <p:nvSpPr>
          <p:cNvPr id="3" name="Subtitle 2"/>
          <p:cNvSpPr>
            <a:spLocks noGrp="1"/>
          </p:cNvSpPr>
          <p:nvPr>
            <p:ph type="subTitle" idx="1"/>
          </p:nvPr>
        </p:nvSpPr>
        <p:spPr/>
        <p:txBody>
          <a:bodyPr/>
          <a:lstStyle/>
          <a:p>
            <a:r>
              <a:rPr lang="en-MY" dirty="0" smtClean="0"/>
              <a:t>Executive Diploma in Business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t>6.7. What </a:t>
            </a:r>
            <a:r>
              <a:rPr lang="en-US" b="1" dirty="0" smtClean="0"/>
              <a:t>is a Contract ?</a:t>
            </a:r>
          </a:p>
        </p:txBody>
      </p:sp>
      <p:sp>
        <p:nvSpPr>
          <p:cNvPr id="11267" name="Rectangle 3"/>
          <p:cNvSpPr>
            <a:spLocks noGrp="1" noChangeArrowheads="1"/>
          </p:cNvSpPr>
          <p:nvPr>
            <p:ph type="body" idx="1"/>
          </p:nvPr>
        </p:nvSpPr>
        <p:spPr>
          <a:xfrm>
            <a:off x="677334" y="1768699"/>
            <a:ext cx="8596668" cy="3880773"/>
          </a:xfrm>
        </p:spPr>
        <p:txBody>
          <a:bodyPr/>
          <a:lstStyle/>
          <a:p>
            <a:pPr algn="ctr" eaLnBrk="1" hangingPunct="1"/>
            <a:endParaRPr lang="en-US" sz="2800" dirty="0" smtClean="0"/>
          </a:p>
          <a:p>
            <a:pPr eaLnBrk="1" hangingPunct="1"/>
            <a:r>
              <a:rPr lang="en-US" sz="2000" b="1" dirty="0" smtClean="0"/>
              <a:t>An Agreement </a:t>
            </a:r>
          </a:p>
          <a:p>
            <a:pPr eaLnBrk="1" hangingPunct="1"/>
            <a:r>
              <a:rPr lang="en-US" sz="2000" b="1" dirty="0" smtClean="0"/>
              <a:t>Enforceable by law</a:t>
            </a:r>
            <a:endParaRPr lang="en-US" sz="2000" dirty="0" smtClean="0"/>
          </a:p>
          <a:p>
            <a:pPr eaLnBrk="1" hangingPunct="1"/>
            <a:r>
              <a:rPr lang="en-US" sz="2000" b="1" dirty="0" smtClean="0"/>
              <a:t>Made between </a:t>
            </a:r>
            <a:r>
              <a:rPr lang="en-US" sz="2000" b="1" dirty="0" err="1" smtClean="0"/>
              <a:t>atleast</a:t>
            </a:r>
            <a:r>
              <a:rPr lang="en-US" sz="2000" b="1" dirty="0" smtClean="0"/>
              <a:t> two parties</a:t>
            </a:r>
          </a:p>
          <a:p>
            <a:pPr eaLnBrk="1" hangingPunct="1"/>
            <a:r>
              <a:rPr lang="en-US" sz="2000" b="1" dirty="0" smtClean="0"/>
              <a:t>By which rights are acquired by one, &amp;</a:t>
            </a:r>
          </a:p>
          <a:p>
            <a:pPr eaLnBrk="1" hangingPunct="1"/>
            <a:r>
              <a:rPr lang="en-US" sz="2000" b="1" dirty="0" smtClean="0"/>
              <a:t>Obligations are created on the part of another</a:t>
            </a:r>
          </a:p>
          <a:p>
            <a:pPr eaLnBrk="1" hangingPunct="1"/>
            <a:r>
              <a:rPr lang="en-US" sz="2000" b="1" dirty="0" smtClean="0"/>
              <a:t>And on failure, the other party has a remedy.</a:t>
            </a:r>
            <a:r>
              <a:rPr lang="en-US" sz="2000" dirty="0" smtClean="0"/>
              <a:t> </a:t>
            </a:r>
            <a:endParaRPr lang="en-US" sz="1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2663" y="326571"/>
            <a:ext cx="10972800" cy="1143000"/>
          </a:xfrm>
        </p:spPr>
        <p:txBody>
          <a:bodyPr/>
          <a:lstStyle/>
          <a:p>
            <a:pPr eaLnBrk="1" hangingPunct="1"/>
            <a:r>
              <a:rPr lang="en-US" sz="3600" b="1" dirty="0" smtClean="0"/>
              <a:t>6.8. Essential </a:t>
            </a:r>
            <a:r>
              <a:rPr lang="en-US" sz="3600" b="1" dirty="0" smtClean="0"/>
              <a:t>Elements of a Valid </a:t>
            </a:r>
            <a:r>
              <a:rPr lang="en-US" sz="3600" b="1" u="sng" dirty="0" smtClean="0"/>
              <a:t>Contract</a:t>
            </a:r>
            <a:endParaRPr lang="en-US" sz="3600" b="1" dirty="0" smtClean="0"/>
          </a:p>
        </p:txBody>
      </p:sp>
      <p:sp>
        <p:nvSpPr>
          <p:cNvPr id="13315" name="Rectangle 3"/>
          <p:cNvSpPr>
            <a:spLocks noGrp="1" noChangeArrowheads="1"/>
          </p:cNvSpPr>
          <p:nvPr>
            <p:ph type="body" idx="1"/>
          </p:nvPr>
        </p:nvSpPr>
        <p:spPr>
          <a:xfrm>
            <a:off x="711200" y="1515290"/>
            <a:ext cx="8994503" cy="5114109"/>
          </a:xfrm>
        </p:spPr>
        <p:txBody>
          <a:bodyPr>
            <a:normAutofit/>
          </a:bodyPr>
          <a:lstStyle/>
          <a:p>
            <a:pPr algn="just" eaLnBrk="1" hangingPunct="1">
              <a:lnSpc>
                <a:spcPct val="80000"/>
              </a:lnSpc>
            </a:pPr>
            <a:r>
              <a:rPr lang="en-US" sz="2000" b="1" dirty="0" smtClean="0"/>
              <a:t>Offer &amp; Acceptance</a:t>
            </a:r>
          </a:p>
          <a:p>
            <a:pPr algn="just" eaLnBrk="1" hangingPunct="1">
              <a:lnSpc>
                <a:spcPct val="80000"/>
              </a:lnSpc>
            </a:pPr>
            <a:r>
              <a:rPr lang="en-US" sz="2000" b="1" dirty="0" smtClean="0"/>
              <a:t>Intention to create a legal relationship</a:t>
            </a:r>
          </a:p>
          <a:p>
            <a:pPr algn="just" eaLnBrk="1" hangingPunct="1">
              <a:lnSpc>
                <a:spcPct val="80000"/>
              </a:lnSpc>
            </a:pPr>
            <a:r>
              <a:rPr lang="en-US" sz="2000" b="1" dirty="0" smtClean="0"/>
              <a:t>Lawful consideration </a:t>
            </a:r>
          </a:p>
          <a:p>
            <a:pPr lvl="2" algn="just">
              <a:lnSpc>
                <a:spcPct val="80000"/>
              </a:lnSpc>
            </a:pPr>
            <a:r>
              <a:rPr lang="en-US" sz="1100" dirty="0" smtClean="0"/>
              <a:t> </a:t>
            </a:r>
            <a:r>
              <a:rPr lang="en-US" sz="1200" b="1" dirty="0" smtClean="0"/>
              <a:t>(advantage/benefits moving to &amp; from -  between the two parties)</a:t>
            </a:r>
          </a:p>
          <a:p>
            <a:pPr algn="just" eaLnBrk="1" hangingPunct="1">
              <a:lnSpc>
                <a:spcPct val="80000"/>
              </a:lnSpc>
            </a:pPr>
            <a:r>
              <a:rPr lang="en-US" sz="2000" b="1" dirty="0" smtClean="0"/>
              <a:t>Capacity (Competency) of Parties </a:t>
            </a:r>
          </a:p>
          <a:p>
            <a:pPr lvl="2" algn="just">
              <a:lnSpc>
                <a:spcPct val="80000"/>
              </a:lnSpc>
            </a:pPr>
            <a:r>
              <a:rPr lang="en-US" sz="1200" b="1" dirty="0" smtClean="0"/>
              <a:t>(age/sound mind/not disqualified to enter)</a:t>
            </a:r>
          </a:p>
          <a:p>
            <a:pPr algn="just" eaLnBrk="1" hangingPunct="1">
              <a:lnSpc>
                <a:spcPct val="80000"/>
              </a:lnSpc>
            </a:pPr>
            <a:r>
              <a:rPr lang="en-US" sz="2000" b="1" dirty="0" smtClean="0"/>
              <a:t>Free &amp; Genuine consent of the parties</a:t>
            </a:r>
            <a:r>
              <a:rPr lang="en-US" sz="1400" dirty="0" smtClean="0"/>
              <a:t> </a:t>
            </a:r>
          </a:p>
          <a:p>
            <a:pPr lvl="2" algn="just">
              <a:lnSpc>
                <a:spcPct val="80000"/>
              </a:lnSpc>
            </a:pPr>
            <a:r>
              <a:rPr lang="en-US" sz="1200" b="1" dirty="0" smtClean="0"/>
              <a:t>(undue influence, fraud, misrepresentation may cause absence of free consent)</a:t>
            </a:r>
          </a:p>
          <a:p>
            <a:pPr algn="just" eaLnBrk="1" hangingPunct="1">
              <a:lnSpc>
                <a:spcPct val="80000"/>
              </a:lnSpc>
            </a:pPr>
            <a:r>
              <a:rPr lang="en-US" sz="2000" b="1" dirty="0" smtClean="0"/>
              <a:t>Lawful Objects</a:t>
            </a:r>
          </a:p>
          <a:p>
            <a:pPr algn="just" eaLnBrk="1" hangingPunct="1">
              <a:lnSpc>
                <a:spcPct val="80000"/>
              </a:lnSpc>
            </a:pPr>
            <a:r>
              <a:rPr lang="en-US" sz="2000" b="1" dirty="0" smtClean="0"/>
              <a:t>Must not have been expressly declared Void</a:t>
            </a:r>
          </a:p>
          <a:p>
            <a:pPr algn="just" eaLnBrk="1" hangingPunct="1">
              <a:lnSpc>
                <a:spcPct val="80000"/>
              </a:lnSpc>
            </a:pPr>
            <a:r>
              <a:rPr lang="en-US" sz="2000" b="1" dirty="0" smtClean="0"/>
              <a:t>Certainty &amp; possibility of performance</a:t>
            </a:r>
          </a:p>
          <a:p>
            <a:pPr algn="just" eaLnBrk="1" hangingPunct="1">
              <a:lnSpc>
                <a:spcPct val="80000"/>
              </a:lnSpc>
            </a:pPr>
            <a:r>
              <a:rPr lang="en-US" sz="2000" b="1" dirty="0" smtClean="0"/>
              <a:t>Legal Formalities</a:t>
            </a:r>
          </a:p>
          <a:p>
            <a:pPr algn="just" eaLnBrk="1" hangingPunct="1">
              <a:lnSpc>
                <a:spcPct val="80000"/>
              </a:lnSpc>
            </a:pP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96537" y="365760"/>
            <a:ext cx="10972800" cy="1143000"/>
          </a:xfrm>
        </p:spPr>
        <p:txBody>
          <a:bodyPr/>
          <a:lstStyle/>
          <a:p>
            <a:pPr eaLnBrk="1" hangingPunct="1"/>
            <a:r>
              <a:rPr lang="en-US" b="1" dirty="0" smtClean="0"/>
              <a:t>6.9. Classification  </a:t>
            </a:r>
            <a:r>
              <a:rPr lang="en-US" b="1" dirty="0" smtClean="0"/>
              <a:t>of  Contract</a:t>
            </a:r>
          </a:p>
        </p:txBody>
      </p:sp>
      <p:sp>
        <p:nvSpPr>
          <p:cNvPr id="14339" name="Rectangle 3"/>
          <p:cNvSpPr>
            <a:spLocks noGrp="1" noChangeArrowheads="1"/>
          </p:cNvSpPr>
          <p:nvPr>
            <p:ph type="body" idx="1"/>
          </p:nvPr>
        </p:nvSpPr>
        <p:spPr/>
        <p:txBody>
          <a:bodyPr/>
          <a:lstStyle/>
          <a:p>
            <a:pPr eaLnBrk="1" hangingPunct="1"/>
            <a:r>
              <a:rPr lang="en-US" b="1" smtClean="0"/>
              <a:t>Classification as per Validity</a:t>
            </a:r>
            <a:r>
              <a:rPr lang="en-US" smtClean="0"/>
              <a:t> </a:t>
            </a:r>
            <a:r>
              <a:rPr lang="en-US" sz="2800" b="1" smtClean="0"/>
              <a:t>(void/voidable/illegal/unforceable)</a:t>
            </a:r>
          </a:p>
          <a:p>
            <a:pPr eaLnBrk="1" hangingPunct="1"/>
            <a:r>
              <a:rPr lang="en-US" b="1" smtClean="0"/>
              <a:t>Void Agreement &amp; Void Contract</a:t>
            </a:r>
          </a:p>
          <a:p>
            <a:pPr eaLnBrk="1" hangingPunct="1"/>
            <a:r>
              <a:rPr lang="en-US" b="1" smtClean="0"/>
              <a:t>Classification as per formation</a:t>
            </a:r>
            <a:r>
              <a:rPr lang="en-US" smtClean="0"/>
              <a:t> </a:t>
            </a:r>
            <a:r>
              <a:rPr lang="en-US" sz="2800" b="1" smtClean="0"/>
              <a:t>(Express/Implied/Quasi)</a:t>
            </a:r>
          </a:p>
          <a:p>
            <a:pPr eaLnBrk="1" hangingPunct="1"/>
            <a:r>
              <a:rPr lang="en-US" b="1" smtClean="0"/>
              <a:t>Classification as per performance</a:t>
            </a:r>
            <a:r>
              <a:rPr lang="en-US" smtClean="0"/>
              <a:t> </a:t>
            </a:r>
            <a:r>
              <a:rPr lang="en-US" sz="2800" b="1" smtClean="0"/>
              <a:t>(Executed/Executory/Unilateral-Executed Consideration /Bilateral – Executory Consideration)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96537" y="483325"/>
            <a:ext cx="10972800" cy="1143000"/>
          </a:xfrm>
        </p:spPr>
        <p:txBody>
          <a:bodyPr/>
          <a:lstStyle/>
          <a:p>
            <a:pPr eaLnBrk="1" hangingPunct="1"/>
            <a:r>
              <a:rPr lang="en-US" sz="3600" b="1" dirty="0" smtClean="0"/>
              <a:t>6.10. Offer </a:t>
            </a:r>
            <a:r>
              <a:rPr lang="en-US" sz="3600" b="1" dirty="0" smtClean="0"/>
              <a:t>&amp; Acceptance</a:t>
            </a:r>
          </a:p>
        </p:txBody>
      </p:sp>
      <p:sp>
        <p:nvSpPr>
          <p:cNvPr id="15363" name="Rectangle 3"/>
          <p:cNvSpPr>
            <a:spLocks noGrp="1" noChangeArrowheads="1"/>
          </p:cNvSpPr>
          <p:nvPr>
            <p:ph type="body" idx="1"/>
          </p:nvPr>
        </p:nvSpPr>
        <p:spPr>
          <a:xfrm>
            <a:off x="596537" y="2264228"/>
            <a:ext cx="8390709" cy="3600994"/>
          </a:xfrm>
        </p:spPr>
        <p:txBody>
          <a:bodyPr>
            <a:normAutofit/>
          </a:bodyPr>
          <a:lstStyle/>
          <a:p>
            <a:pPr algn="just" eaLnBrk="1" hangingPunct="1"/>
            <a:r>
              <a:rPr lang="en-US" sz="2000" b="1" dirty="0" smtClean="0"/>
              <a:t>“A person is said to have made an offer/proposal, when he “signifies to another his willingness “to do” or “not to do” (i.e. abstain from doing) anything, with a view to obtaining the ascent of that other to such act or abstinence” </a:t>
            </a:r>
          </a:p>
          <a:p>
            <a:pPr algn="just" eaLnBrk="1" hangingPunct="1">
              <a:buFontTx/>
              <a:buNone/>
            </a:pPr>
            <a:endParaRPr lang="en-US" sz="2000" b="1" dirty="0" smtClean="0"/>
          </a:p>
          <a:p>
            <a:pPr algn="ctr" eaLnBrk="1" hangingPunct="1">
              <a:buFontTx/>
              <a:buNone/>
            </a:pPr>
            <a:endParaRPr lang="en-US" sz="2000" b="1" dirty="0" smtClean="0"/>
          </a:p>
          <a:p>
            <a:pPr algn="ctr" eaLnBrk="1" hangingPunct="1">
              <a:buFontTx/>
              <a:buNone/>
            </a:pPr>
            <a:r>
              <a:rPr lang="en-US" sz="2000" b="1" dirty="0" err="1" smtClean="0"/>
              <a:t>Offerer</a:t>
            </a:r>
            <a:r>
              <a:rPr lang="en-US" sz="2000" b="1" dirty="0" smtClean="0"/>
              <a:t>/Proposer/</a:t>
            </a:r>
            <a:r>
              <a:rPr lang="en-US" sz="2000" b="1" dirty="0" err="1" smtClean="0"/>
              <a:t>Promisor</a:t>
            </a:r>
            <a:r>
              <a:rPr lang="en-US" sz="2000" b="1" dirty="0" smtClean="0"/>
              <a:t> </a:t>
            </a:r>
            <a:r>
              <a:rPr lang="en-US" sz="2000" b="1" dirty="0" err="1" smtClean="0"/>
              <a:t>Offeree</a:t>
            </a:r>
            <a:r>
              <a:rPr lang="en-US" sz="2000" b="1" dirty="0" smtClean="0"/>
              <a:t>/</a:t>
            </a:r>
            <a:r>
              <a:rPr lang="en-US" sz="2000" b="1" dirty="0" err="1" smtClean="0"/>
              <a:t>Proposee</a:t>
            </a:r>
            <a:r>
              <a:rPr lang="en-US" sz="2000" b="1" dirty="0" smtClean="0"/>
              <a:t>/</a:t>
            </a:r>
            <a:r>
              <a:rPr lang="en-US" sz="2000" b="1" dirty="0" err="1" smtClean="0"/>
              <a:t>Promisee</a:t>
            </a:r>
            <a:r>
              <a:rPr lang="en-US" sz="2000" b="1" dirty="0" smtClean="0"/>
              <a:t>/Acceptor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8000" y="372294"/>
            <a:ext cx="10972800" cy="563563"/>
          </a:xfrm>
        </p:spPr>
        <p:txBody>
          <a:bodyPr>
            <a:normAutofit fontScale="90000"/>
          </a:bodyPr>
          <a:lstStyle/>
          <a:p>
            <a:pPr eaLnBrk="1" hangingPunct="1"/>
            <a:r>
              <a:rPr lang="en-US" sz="4000" b="1" dirty="0" smtClean="0"/>
              <a:t>6.10.1. Offer </a:t>
            </a:r>
            <a:r>
              <a:rPr lang="en-US" sz="4000" b="1" dirty="0" smtClean="0"/>
              <a:t>- Legal Rules</a:t>
            </a:r>
          </a:p>
        </p:txBody>
      </p:sp>
      <p:sp>
        <p:nvSpPr>
          <p:cNvPr id="16387" name="Rectangle 3"/>
          <p:cNvSpPr>
            <a:spLocks noGrp="1" noChangeArrowheads="1"/>
          </p:cNvSpPr>
          <p:nvPr>
            <p:ph type="body" idx="1"/>
          </p:nvPr>
        </p:nvSpPr>
        <p:spPr>
          <a:xfrm>
            <a:off x="812800" y="1493523"/>
            <a:ext cx="8422640" cy="4907280"/>
          </a:xfrm>
        </p:spPr>
        <p:txBody>
          <a:bodyPr>
            <a:normAutofit/>
          </a:bodyPr>
          <a:lstStyle/>
          <a:p>
            <a:pPr algn="just" eaLnBrk="1" hangingPunct="1">
              <a:lnSpc>
                <a:spcPct val="80000"/>
              </a:lnSpc>
            </a:pPr>
            <a:r>
              <a:rPr lang="en-US" sz="2000" b="1" dirty="0" smtClean="0"/>
              <a:t>Offer must be such that is capable to be accepted in law and gives rise to legal relationship</a:t>
            </a:r>
          </a:p>
          <a:p>
            <a:pPr algn="just" eaLnBrk="1" hangingPunct="1">
              <a:lnSpc>
                <a:spcPct val="80000"/>
              </a:lnSpc>
            </a:pPr>
            <a:r>
              <a:rPr lang="en-US" sz="2000" b="1" dirty="0" smtClean="0"/>
              <a:t>Terms of offer must be definite, unambiguous and not loose &amp; vague</a:t>
            </a:r>
          </a:p>
          <a:p>
            <a:pPr algn="just" eaLnBrk="1" hangingPunct="1">
              <a:lnSpc>
                <a:spcPct val="80000"/>
              </a:lnSpc>
            </a:pPr>
            <a:r>
              <a:rPr lang="en-US" sz="2000" b="1" dirty="0" smtClean="0"/>
              <a:t>Offer must be communicated </a:t>
            </a:r>
          </a:p>
          <a:p>
            <a:pPr algn="just" eaLnBrk="1" hangingPunct="1">
              <a:lnSpc>
                <a:spcPct val="80000"/>
              </a:lnSpc>
            </a:pPr>
            <a:r>
              <a:rPr lang="en-US" sz="2000" b="1" dirty="0" smtClean="0"/>
              <a:t>An offer must be distinguished from</a:t>
            </a:r>
          </a:p>
          <a:p>
            <a:pPr algn="just" eaLnBrk="1" hangingPunct="1">
              <a:lnSpc>
                <a:spcPct val="80000"/>
              </a:lnSpc>
              <a:buFontTx/>
              <a:buNone/>
            </a:pPr>
            <a:r>
              <a:rPr lang="en-US" sz="2000" b="1" dirty="0" smtClean="0"/>
              <a:t>	(</a:t>
            </a:r>
            <a:r>
              <a:rPr lang="en-US" sz="2000" b="1" dirty="0" err="1" smtClean="0"/>
              <a:t>i</a:t>
            </a:r>
            <a:r>
              <a:rPr lang="en-US" sz="2000" b="1" dirty="0" smtClean="0"/>
              <a:t>) an invitation to make an offer </a:t>
            </a:r>
          </a:p>
          <a:p>
            <a:pPr algn="just" eaLnBrk="1" hangingPunct="1">
              <a:lnSpc>
                <a:spcPct val="80000"/>
              </a:lnSpc>
              <a:buFontTx/>
              <a:buNone/>
            </a:pPr>
            <a:r>
              <a:rPr lang="en-US" sz="2000" b="1" dirty="0" smtClean="0"/>
              <a:t>	(ii) declaration of intention to offer</a:t>
            </a:r>
          </a:p>
          <a:p>
            <a:pPr algn="just" eaLnBrk="1" hangingPunct="1">
              <a:lnSpc>
                <a:spcPct val="80000"/>
              </a:lnSpc>
            </a:pPr>
            <a:r>
              <a:rPr lang="en-US" sz="2000" b="1" dirty="0" smtClean="0"/>
              <a:t>Offer must be made with a view to obtaining the ascent</a:t>
            </a:r>
          </a:p>
          <a:p>
            <a:pPr algn="just" eaLnBrk="1" hangingPunct="1">
              <a:lnSpc>
                <a:spcPct val="80000"/>
              </a:lnSpc>
            </a:pPr>
            <a:r>
              <a:rPr lang="en-US" sz="2000" b="1" dirty="0" smtClean="0"/>
              <a:t>Offer should not contain a term the non-compliance of which may be assumed to amount to acceptance</a:t>
            </a:r>
          </a:p>
          <a:p>
            <a:pPr algn="just" eaLnBrk="1" hangingPunct="1">
              <a:lnSpc>
                <a:spcPct val="80000"/>
              </a:lnSpc>
            </a:pPr>
            <a:endParaRPr lang="en-US" sz="26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8000" y="483327"/>
            <a:ext cx="10972800" cy="639763"/>
          </a:xfrm>
        </p:spPr>
        <p:txBody>
          <a:bodyPr>
            <a:normAutofit fontScale="90000"/>
          </a:bodyPr>
          <a:lstStyle/>
          <a:p>
            <a:pPr eaLnBrk="1" hangingPunct="1"/>
            <a:r>
              <a:rPr lang="en-US" sz="4000" b="1" dirty="0" smtClean="0"/>
              <a:t>6.10.2. Acceptance  </a:t>
            </a:r>
            <a:r>
              <a:rPr lang="en-US" sz="4000" b="1" dirty="0" smtClean="0"/>
              <a:t>&amp;  Legal Rules</a:t>
            </a:r>
          </a:p>
        </p:txBody>
      </p:sp>
      <p:sp>
        <p:nvSpPr>
          <p:cNvPr id="17411" name="Rectangle 3"/>
          <p:cNvSpPr>
            <a:spLocks noGrp="1" noChangeArrowheads="1"/>
          </p:cNvSpPr>
          <p:nvPr>
            <p:ph type="body" idx="1"/>
          </p:nvPr>
        </p:nvSpPr>
        <p:spPr>
          <a:xfrm>
            <a:off x="812800" y="1619795"/>
            <a:ext cx="8971280" cy="4088674"/>
          </a:xfrm>
        </p:spPr>
        <p:txBody>
          <a:bodyPr>
            <a:noAutofit/>
          </a:bodyPr>
          <a:lstStyle/>
          <a:p>
            <a:pPr eaLnBrk="1" hangingPunct="1">
              <a:lnSpc>
                <a:spcPct val="90000"/>
              </a:lnSpc>
            </a:pPr>
            <a:r>
              <a:rPr lang="en-US" b="1" dirty="0" smtClean="0"/>
              <a:t>Acceptance is the act of assenting by the </a:t>
            </a:r>
            <a:r>
              <a:rPr lang="en-US" b="1" dirty="0" err="1" smtClean="0"/>
              <a:t>Offeree</a:t>
            </a:r>
            <a:r>
              <a:rPr lang="en-US" b="1" dirty="0" smtClean="0"/>
              <a:t> to the </a:t>
            </a:r>
            <a:r>
              <a:rPr lang="en-US" b="1" dirty="0" err="1" smtClean="0"/>
              <a:t>offeror</a:t>
            </a:r>
            <a:endParaRPr lang="en-US" b="1" dirty="0" smtClean="0"/>
          </a:p>
          <a:p>
            <a:pPr eaLnBrk="1" hangingPunct="1">
              <a:lnSpc>
                <a:spcPct val="90000"/>
              </a:lnSpc>
            </a:pPr>
            <a:r>
              <a:rPr lang="en-US" b="1" dirty="0" smtClean="0"/>
              <a:t>Acceptance may be express OR implied</a:t>
            </a:r>
          </a:p>
          <a:p>
            <a:pPr eaLnBrk="1" hangingPunct="1">
              <a:lnSpc>
                <a:spcPct val="90000"/>
              </a:lnSpc>
            </a:pPr>
            <a:r>
              <a:rPr lang="en-US" b="1" dirty="0" smtClean="0"/>
              <a:t>Who can accept? (only the </a:t>
            </a:r>
            <a:r>
              <a:rPr lang="en-US" b="1" dirty="0" err="1" smtClean="0"/>
              <a:t>Offeree</a:t>
            </a:r>
            <a:r>
              <a:rPr lang="en-US" b="1" dirty="0" smtClean="0"/>
              <a:t>)</a:t>
            </a:r>
          </a:p>
          <a:p>
            <a:pPr eaLnBrk="1" hangingPunct="1">
              <a:lnSpc>
                <a:spcPct val="90000"/>
              </a:lnSpc>
            </a:pPr>
            <a:r>
              <a:rPr lang="en-US" b="1" dirty="0" smtClean="0"/>
              <a:t>Acceptance must be legal &amp; unqualified</a:t>
            </a:r>
          </a:p>
          <a:p>
            <a:pPr eaLnBrk="1" hangingPunct="1">
              <a:lnSpc>
                <a:spcPct val="90000"/>
              </a:lnSpc>
            </a:pPr>
            <a:r>
              <a:rPr lang="en-US" b="1" dirty="0" smtClean="0"/>
              <a:t>It must be communicated to the </a:t>
            </a:r>
            <a:r>
              <a:rPr lang="en-US" b="1" dirty="0" err="1" smtClean="0"/>
              <a:t>offeror</a:t>
            </a:r>
            <a:endParaRPr lang="en-US" b="1" dirty="0" smtClean="0"/>
          </a:p>
          <a:p>
            <a:pPr eaLnBrk="1" hangingPunct="1">
              <a:lnSpc>
                <a:spcPct val="90000"/>
              </a:lnSpc>
            </a:pPr>
            <a:r>
              <a:rPr lang="en-US" b="1" dirty="0" smtClean="0"/>
              <a:t>It must be according to the mode prescribed</a:t>
            </a:r>
          </a:p>
          <a:p>
            <a:pPr eaLnBrk="1" hangingPunct="1">
              <a:lnSpc>
                <a:spcPct val="90000"/>
              </a:lnSpc>
            </a:pPr>
            <a:r>
              <a:rPr lang="en-US" b="1" dirty="0" smtClean="0"/>
              <a:t>It must be given within a reasonable time</a:t>
            </a:r>
          </a:p>
          <a:p>
            <a:pPr eaLnBrk="1" hangingPunct="1">
              <a:lnSpc>
                <a:spcPct val="90000"/>
              </a:lnSpc>
            </a:pPr>
            <a:r>
              <a:rPr lang="en-US" b="1" dirty="0" smtClean="0"/>
              <a:t>Showing intention to </a:t>
            </a:r>
            <a:r>
              <a:rPr lang="en-US" b="1" dirty="0" err="1" smtClean="0"/>
              <a:t>fulfil</a:t>
            </a:r>
            <a:r>
              <a:rPr lang="en-US" b="1" dirty="0" smtClean="0"/>
              <a:t> the terms of promise</a:t>
            </a:r>
          </a:p>
          <a:p>
            <a:pPr eaLnBrk="1" hangingPunct="1">
              <a:lnSpc>
                <a:spcPct val="90000"/>
              </a:lnSpc>
            </a:pPr>
            <a:r>
              <a:rPr lang="en-US" b="1" dirty="0" smtClean="0"/>
              <a:t>It cannot be implied by silence (mere mental acceptance is no acceptance)</a:t>
            </a:r>
          </a:p>
          <a:p>
            <a:pPr eaLnBrk="1" hangingPunct="1">
              <a:lnSpc>
                <a:spcPct val="90000"/>
              </a:lnSpc>
            </a:pPr>
            <a:r>
              <a:rPr lang="en-US" b="1" dirty="0" smtClean="0"/>
              <a:t>Must be given before the offer lapses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24263" y="542108"/>
            <a:ext cx="10972800" cy="609600"/>
          </a:xfrm>
        </p:spPr>
        <p:txBody>
          <a:bodyPr>
            <a:normAutofit fontScale="90000"/>
          </a:bodyPr>
          <a:lstStyle/>
          <a:p>
            <a:pPr eaLnBrk="1" hangingPunct="1"/>
            <a:r>
              <a:rPr lang="en-US" b="1" dirty="0" smtClean="0"/>
              <a:t>6.11. Consideration</a:t>
            </a:r>
            <a:r>
              <a:rPr lang="en-US" b="1" dirty="0" smtClean="0"/>
              <a:t>	</a:t>
            </a:r>
          </a:p>
        </p:txBody>
      </p:sp>
      <p:sp>
        <p:nvSpPr>
          <p:cNvPr id="20483" name="Rectangle 3"/>
          <p:cNvSpPr>
            <a:spLocks noGrp="1" noChangeArrowheads="1"/>
          </p:cNvSpPr>
          <p:nvPr>
            <p:ph type="body" idx="1"/>
          </p:nvPr>
        </p:nvSpPr>
        <p:spPr>
          <a:xfrm>
            <a:off x="718464" y="1554481"/>
            <a:ext cx="8477794" cy="4297680"/>
          </a:xfrm>
        </p:spPr>
        <p:txBody>
          <a:bodyPr>
            <a:noAutofit/>
          </a:bodyPr>
          <a:lstStyle/>
          <a:p>
            <a:pPr eaLnBrk="1" hangingPunct="1">
              <a:lnSpc>
                <a:spcPct val="90000"/>
              </a:lnSpc>
            </a:pPr>
            <a:r>
              <a:rPr lang="en-US" sz="1600" b="1" dirty="0" smtClean="0"/>
              <a:t>When A promises to do ‘something’ A must get ‘something’ in return – this something is known as ‘consideration’ </a:t>
            </a:r>
            <a:r>
              <a:rPr lang="en-US" sz="1400" b="1" dirty="0" smtClean="0"/>
              <a:t>(Affirmative Act / Abstinence / Promise)</a:t>
            </a:r>
          </a:p>
          <a:p>
            <a:pPr eaLnBrk="1" hangingPunct="1">
              <a:lnSpc>
                <a:spcPct val="90000"/>
              </a:lnSpc>
            </a:pPr>
            <a:r>
              <a:rPr lang="en-US" sz="1600" b="1" dirty="0" smtClean="0"/>
              <a:t>It must move at the desire of the </a:t>
            </a:r>
            <a:r>
              <a:rPr lang="en-US" sz="1600" b="1" dirty="0" err="1" smtClean="0"/>
              <a:t>promisor</a:t>
            </a:r>
            <a:endParaRPr lang="en-US" sz="1600" b="1" dirty="0" smtClean="0"/>
          </a:p>
          <a:p>
            <a:pPr eaLnBrk="1" hangingPunct="1">
              <a:lnSpc>
                <a:spcPct val="90000"/>
              </a:lnSpc>
            </a:pPr>
            <a:r>
              <a:rPr lang="en-US" sz="1600" b="1" dirty="0" smtClean="0"/>
              <a:t>It may move from </a:t>
            </a:r>
            <a:r>
              <a:rPr lang="en-US" sz="1600" b="1" dirty="0" err="1" smtClean="0"/>
              <a:t>promisee</a:t>
            </a:r>
            <a:r>
              <a:rPr lang="en-US" sz="1600" b="1" dirty="0" smtClean="0"/>
              <a:t> or any other person</a:t>
            </a:r>
          </a:p>
          <a:p>
            <a:pPr eaLnBrk="1" hangingPunct="1">
              <a:lnSpc>
                <a:spcPct val="90000"/>
              </a:lnSpc>
            </a:pPr>
            <a:r>
              <a:rPr lang="en-US" sz="1600" b="1" dirty="0" smtClean="0"/>
              <a:t>It may be act, abstinence, forbearance or promise</a:t>
            </a:r>
          </a:p>
          <a:p>
            <a:pPr eaLnBrk="1" hangingPunct="1">
              <a:lnSpc>
                <a:spcPct val="90000"/>
              </a:lnSpc>
            </a:pPr>
            <a:r>
              <a:rPr lang="en-US" sz="1600" b="1" dirty="0" smtClean="0"/>
              <a:t>It may be past, present, future</a:t>
            </a:r>
          </a:p>
          <a:p>
            <a:pPr eaLnBrk="1" hangingPunct="1">
              <a:lnSpc>
                <a:spcPct val="90000"/>
              </a:lnSpc>
            </a:pPr>
            <a:r>
              <a:rPr lang="en-US" sz="1600" b="1" dirty="0" smtClean="0"/>
              <a:t>Need not be adequate</a:t>
            </a:r>
          </a:p>
          <a:p>
            <a:pPr eaLnBrk="1" hangingPunct="1">
              <a:lnSpc>
                <a:spcPct val="90000"/>
              </a:lnSpc>
            </a:pPr>
            <a:r>
              <a:rPr lang="en-US" sz="1600" b="1" dirty="0" smtClean="0"/>
              <a:t>It must be real and not illusory</a:t>
            </a:r>
          </a:p>
          <a:p>
            <a:pPr eaLnBrk="1" hangingPunct="1">
              <a:lnSpc>
                <a:spcPct val="90000"/>
              </a:lnSpc>
            </a:pPr>
            <a:r>
              <a:rPr lang="en-US" sz="1600" b="1" dirty="0" smtClean="0"/>
              <a:t>It must not be something which the </a:t>
            </a:r>
            <a:r>
              <a:rPr lang="en-US" sz="1600" b="1" dirty="0" err="1" smtClean="0"/>
              <a:t>promisor</a:t>
            </a:r>
            <a:r>
              <a:rPr lang="en-US" sz="1600" b="1" dirty="0" smtClean="0"/>
              <a:t> is not already bound to do</a:t>
            </a:r>
          </a:p>
          <a:p>
            <a:pPr eaLnBrk="1" hangingPunct="1">
              <a:lnSpc>
                <a:spcPct val="90000"/>
              </a:lnSpc>
            </a:pPr>
            <a:r>
              <a:rPr lang="en-US" sz="1600" b="1" dirty="0" smtClean="0"/>
              <a:t>It must not be illegal / immoral</a:t>
            </a:r>
          </a:p>
          <a:p>
            <a:pPr eaLnBrk="1" hangingPunct="1">
              <a:lnSpc>
                <a:spcPct val="90000"/>
              </a:lnSpc>
            </a:pPr>
            <a:r>
              <a:rPr lang="en-US" sz="1600" b="1" dirty="0" smtClean="0"/>
              <a:t>Stranger to the Contract</a:t>
            </a:r>
          </a:p>
          <a:p>
            <a:pPr eaLnBrk="1" hangingPunct="1">
              <a:lnSpc>
                <a:spcPct val="90000"/>
              </a:lnSpc>
            </a:pPr>
            <a:endParaRPr lang="en-US" sz="16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2663" y="457197"/>
            <a:ext cx="10972800" cy="838200"/>
          </a:xfrm>
        </p:spPr>
        <p:txBody>
          <a:bodyPr/>
          <a:lstStyle/>
          <a:p>
            <a:pPr eaLnBrk="1" hangingPunct="1"/>
            <a:r>
              <a:rPr lang="en-US" sz="4800" b="1" dirty="0" smtClean="0"/>
              <a:t>6.12. Capacity  </a:t>
            </a:r>
            <a:r>
              <a:rPr lang="en-US" sz="4800" b="1" dirty="0" smtClean="0"/>
              <a:t>to  Contract</a:t>
            </a:r>
          </a:p>
        </p:txBody>
      </p:sp>
      <p:sp>
        <p:nvSpPr>
          <p:cNvPr id="22531" name="Rectangle 3"/>
          <p:cNvSpPr>
            <a:spLocks noGrp="1" noChangeArrowheads="1"/>
          </p:cNvSpPr>
          <p:nvPr>
            <p:ph type="body" idx="1"/>
          </p:nvPr>
        </p:nvSpPr>
        <p:spPr>
          <a:xfrm>
            <a:off x="304800" y="1905001"/>
            <a:ext cx="7781109" cy="3424646"/>
          </a:xfrm>
        </p:spPr>
        <p:txBody>
          <a:bodyPr/>
          <a:lstStyle/>
          <a:p>
            <a:pPr algn="just" eaLnBrk="1" hangingPunct="1">
              <a:lnSpc>
                <a:spcPct val="90000"/>
              </a:lnSpc>
            </a:pPr>
            <a:r>
              <a:rPr lang="en-US" b="1" dirty="0" smtClean="0"/>
              <a:t>As per Sec. 10 an agreement becomes a contract if it is entered into between the parties competent to contract.</a:t>
            </a:r>
          </a:p>
          <a:p>
            <a:pPr algn="just" eaLnBrk="1" hangingPunct="1">
              <a:lnSpc>
                <a:spcPct val="90000"/>
              </a:lnSpc>
            </a:pPr>
            <a:r>
              <a:rPr lang="en-US" b="1" dirty="0" smtClean="0"/>
              <a:t>As Sec. 11 declares following persons to be incompetent to contract;</a:t>
            </a:r>
          </a:p>
          <a:p>
            <a:pPr algn="just" eaLnBrk="1" hangingPunct="1">
              <a:lnSpc>
                <a:spcPct val="90000"/>
              </a:lnSpc>
              <a:buFontTx/>
              <a:buNone/>
            </a:pPr>
            <a:r>
              <a:rPr lang="en-US" b="1" dirty="0" smtClean="0"/>
              <a:t>	a) Minors</a:t>
            </a:r>
          </a:p>
          <a:p>
            <a:pPr algn="just" eaLnBrk="1" hangingPunct="1">
              <a:lnSpc>
                <a:spcPct val="90000"/>
              </a:lnSpc>
              <a:buFontTx/>
              <a:buNone/>
            </a:pPr>
            <a:r>
              <a:rPr lang="en-US" b="1" dirty="0" smtClean="0"/>
              <a:t>	b) Persons of unsound mind</a:t>
            </a:r>
          </a:p>
          <a:p>
            <a:pPr algn="just" eaLnBrk="1" hangingPunct="1">
              <a:lnSpc>
                <a:spcPct val="90000"/>
              </a:lnSpc>
              <a:buFontTx/>
              <a:buNone/>
            </a:pPr>
            <a:r>
              <a:rPr lang="en-US" b="1" dirty="0" smtClean="0"/>
              <a:t>	c) Persons disqualified by from contracting</a:t>
            </a:r>
          </a:p>
          <a:p>
            <a:pPr algn="just" eaLnBrk="1" hangingPunct="1">
              <a:lnSpc>
                <a:spcPct val="90000"/>
              </a:lnSpc>
            </a:pPr>
            <a:r>
              <a:rPr lang="en-US" b="1" dirty="0" smtClean="0"/>
              <a:t>Alien Enemies / Corporations / Insolvent / Convicts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431394"/>
            <a:ext cx="10972800" cy="792162"/>
          </a:xfrm>
        </p:spPr>
        <p:txBody>
          <a:bodyPr/>
          <a:lstStyle/>
          <a:p>
            <a:pPr eaLnBrk="1" hangingPunct="1"/>
            <a:r>
              <a:rPr lang="en-US" b="1" dirty="0" smtClean="0"/>
              <a:t>6.12.1. Void  </a:t>
            </a:r>
            <a:r>
              <a:rPr lang="en-US" b="1" dirty="0" smtClean="0"/>
              <a:t>Agreements</a:t>
            </a:r>
          </a:p>
        </p:txBody>
      </p:sp>
      <p:sp>
        <p:nvSpPr>
          <p:cNvPr id="25603" name="Rectangle 3"/>
          <p:cNvSpPr>
            <a:spLocks noGrp="1" noChangeArrowheads="1"/>
          </p:cNvSpPr>
          <p:nvPr>
            <p:ph type="body" idx="1"/>
          </p:nvPr>
        </p:nvSpPr>
        <p:spPr>
          <a:xfrm>
            <a:off x="579123" y="1571901"/>
            <a:ext cx="9100457" cy="4737463"/>
          </a:xfrm>
        </p:spPr>
        <p:txBody>
          <a:bodyPr>
            <a:normAutofit/>
          </a:bodyPr>
          <a:lstStyle/>
          <a:p>
            <a:pPr eaLnBrk="1" hangingPunct="1">
              <a:lnSpc>
                <a:spcPct val="90000"/>
              </a:lnSpc>
              <a:buFontTx/>
              <a:buNone/>
            </a:pPr>
            <a:r>
              <a:rPr lang="en-US" dirty="0" smtClean="0"/>
              <a:t>	</a:t>
            </a:r>
            <a:r>
              <a:rPr lang="en-US" b="1" dirty="0" smtClean="0"/>
              <a:t>The following agreements have been expressly declared to be void by the Contract Act;</a:t>
            </a:r>
          </a:p>
          <a:p>
            <a:pPr eaLnBrk="1" hangingPunct="1">
              <a:lnSpc>
                <a:spcPct val="90000"/>
              </a:lnSpc>
            </a:pPr>
            <a:r>
              <a:rPr lang="en-US" b="1" dirty="0" smtClean="0"/>
              <a:t>Agreements by incompetent parties</a:t>
            </a:r>
          </a:p>
          <a:p>
            <a:pPr eaLnBrk="1" hangingPunct="1">
              <a:lnSpc>
                <a:spcPct val="90000"/>
              </a:lnSpc>
            </a:pPr>
            <a:r>
              <a:rPr lang="en-US" b="1" dirty="0" smtClean="0"/>
              <a:t>Agreements made under a mutual mistake of fact</a:t>
            </a:r>
          </a:p>
          <a:p>
            <a:pPr eaLnBrk="1" hangingPunct="1">
              <a:lnSpc>
                <a:spcPct val="90000"/>
              </a:lnSpc>
            </a:pPr>
            <a:r>
              <a:rPr lang="en-US" b="1" dirty="0" smtClean="0"/>
              <a:t>Agreements, the consideration or object of which is unlawful </a:t>
            </a:r>
          </a:p>
          <a:p>
            <a:pPr eaLnBrk="1" hangingPunct="1">
              <a:lnSpc>
                <a:spcPct val="90000"/>
              </a:lnSpc>
            </a:pPr>
            <a:r>
              <a:rPr lang="en-US" b="1" dirty="0" smtClean="0"/>
              <a:t>Agreements made without consideration </a:t>
            </a:r>
          </a:p>
          <a:p>
            <a:pPr eaLnBrk="1" hangingPunct="1">
              <a:lnSpc>
                <a:spcPct val="90000"/>
              </a:lnSpc>
            </a:pPr>
            <a:r>
              <a:rPr lang="en-US" b="1" dirty="0" smtClean="0"/>
              <a:t>Agreements, meaning of which is uncertain</a:t>
            </a:r>
          </a:p>
          <a:p>
            <a:pPr eaLnBrk="1" hangingPunct="1">
              <a:lnSpc>
                <a:spcPct val="90000"/>
              </a:lnSpc>
            </a:pPr>
            <a:r>
              <a:rPr lang="en-US" b="1" dirty="0" smtClean="0"/>
              <a:t>Agreements to do impossible acts </a:t>
            </a:r>
          </a:p>
          <a:p>
            <a:pPr eaLnBrk="1" hangingPunct="1">
              <a:lnSpc>
                <a:spcPct val="90000"/>
              </a:lnSpc>
            </a:pPr>
            <a:endParaRPr lang="en-US"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457200"/>
            <a:ext cx="10972800" cy="762000"/>
          </a:xfrm>
        </p:spPr>
        <p:txBody>
          <a:bodyPr/>
          <a:lstStyle/>
          <a:p>
            <a:pPr eaLnBrk="1" hangingPunct="1"/>
            <a:r>
              <a:rPr lang="en-US" b="1" dirty="0" smtClean="0"/>
              <a:t>6.12.2. Discharge  </a:t>
            </a:r>
            <a:r>
              <a:rPr lang="en-US" b="1" dirty="0" smtClean="0"/>
              <a:t>of  Contract</a:t>
            </a:r>
          </a:p>
        </p:txBody>
      </p:sp>
      <p:sp>
        <p:nvSpPr>
          <p:cNvPr id="28675" name="Rectangle 3"/>
          <p:cNvSpPr>
            <a:spLocks noGrp="1" noChangeArrowheads="1"/>
          </p:cNvSpPr>
          <p:nvPr>
            <p:ph type="body" idx="1"/>
          </p:nvPr>
        </p:nvSpPr>
        <p:spPr>
          <a:xfrm>
            <a:off x="609600" y="1706887"/>
            <a:ext cx="8743406" cy="3021873"/>
          </a:xfrm>
        </p:spPr>
        <p:txBody>
          <a:bodyPr>
            <a:normAutofit/>
          </a:bodyPr>
          <a:lstStyle/>
          <a:p>
            <a:pPr marL="609600" indent="-609600" algn="just" eaLnBrk="1" hangingPunct="1"/>
            <a:r>
              <a:rPr lang="en-US" sz="1600" b="1" dirty="0" smtClean="0"/>
              <a:t>Discharge of contact means termination of the contractual relationship between the parties. A contract may be discharged by;</a:t>
            </a:r>
          </a:p>
          <a:p>
            <a:pPr marL="609600" indent="-609600" eaLnBrk="1" hangingPunct="1">
              <a:buFontTx/>
              <a:buAutoNum type="alphaLcParenR"/>
            </a:pPr>
            <a:r>
              <a:rPr lang="en-US" sz="1600" b="1" dirty="0" smtClean="0"/>
              <a:t>Performance</a:t>
            </a:r>
          </a:p>
          <a:p>
            <a:pPr marL="609600" indent="-609600" eaLnBrk="1" hangingPunct="1">
              <a:buFontTx/>
              <a:buAutoNum type="alphaLcParenR"/>
            </a:pPr>
            <a:r>
              <a:rPr lang="en-US" sz="1600" b="1" dirty="0" smtClean="0"/>
              <a:t>Agreement of Consent</a:t>
            </a:r>
          </a:p>
          <a:p>
            <a:pPr marL="609600" indent="-609600" eaLnBrk="1" hangingPunct="1">
              <a:buFontTx/>
              <a:buAutoNum type="alphaLcParenR"/>
            </a:pPr>
            <a:r>
              <a:rPr lang="en-US" sz="1600" b="1" dirty="0" smtClean="0"/>
              <a:t>Impossibility</a:t>
            </a:r>
          </a:p>
          <a:p>
            <a:pPr marL="609600" indent="-609600" eaLnBrk="1" hangingPunct="1">
              <a:buFontTx/>
              <a:buAutoNum type="alphaLcParenR"/>
            </a:pPr>
            <a:r>
              <a:rPr lang="en-US" sz="1600" b="1" dirty="0" smtClean="0"/>
              <a:t>Lapse of time</a:t>
            </a:r>
          </a:p>
          <a:p>
            <a:pPr marL="609600" indent="-609600" eaLnBrk="1" hangingPunct="1">
              <a:buFontTx/>
              <a:buAutoNum type="alphaLcParenR"/>
            </a:pPr>
            <a:r>
              <a:rPr lang="en-US" sz="1600" b="1" dirty="0" smtClean="0"/>
              <a:t>Operation of law</a:t>
            </a:r>
          </a:p>
          <a:p>
            <a:pPr marL="609600" indent="-609600" eaLnBrk="1" hangingPunct="1">
              <a:buFontTx/>
              <a:buAutoNum type="alphaLcParenR"/>
            </a:pPr>
            <a:r>
              <a:rPr lang="en-US" sz="1600" b="1" dirty="0" smtClean="0"/>
              <a:t>Breach of contract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4800" dirty="0" smtClean="0"/>
              <a:t>6</a:t>
            </a:r>
            <a:r>
              <a:rPr lang="en-US" sz="4800" dirty="0" smtClean="0"/>
              <a:t>.0. Business </a:t>
            </a:r>
            <a:r>
              <a:rPr lang="en-US" sz="4800" dirty="0" smtClean="0"/>
              <a:t>Law </a:t>
            </a:r>
            <a:r>
              <a:rPr lang="en-US" dirty="0" smtClean="0"/>
              <a:t/>
            </a:r>
            <a:br>
              <a:rPr lang="en-US" dirty="0" smtClean="0"/>
            </a:br>
            <a:r>
              <a:rPr lang="en-US" dirty="0" smtClean="0"/>
              <a:t>Introduction</a:t>
            </a:r>
            <a:endParaRPr lang="ru-RU" dirty="0"/>
          </a:p>
        </p:txBody>
      </p:sp>
      <p:sp>
        <p:nvSpPr>
          <p:cNvPr id="3" name="Содержимое 2"/>
          <p:cNvSpPr>
            <a:spLocks noGrp="1"/>
          </p:cNvSpPr>
          <p:nvPr>
            <p:ph idx="1"/>
          </p:nvPr>
        </p:nvSpPr>
        <p:spPr/>
        <p:txBody>
          <a:bodyPr/>
          <a:lstStyle/>
          <a:p>
            <a:pPr>
              <a:buNone/>
            </a:pPr>
            <a:r>
              <a:rPr lang="en-US" dirty="0" smtClean="0"/>
              <a:t>What is business?</a:t>
            </a:r>
          </a:p>
          <a:p>
            <a:r>
              <a:rPr lang="en-US" dirty="0" smtClean="0"/>
              <a:t>Business is as old as civilization. Over the period of time it has gained enormous power over customers/employees/shareholders</a:t>
            </a:r>
          </a:p>
          <a:p>
            <a:r>
              <a:rPr lang="en-US" b="1" dirty="0" smtClean="0"/>
              <a:t>Environment of Business</a:t>
            </a:r>
          </a:p>
          <a:p>
            <a:r>
              <a:rPr lang="en-US" b="1" dirty="0" smtClean="0"/>
              <a:t>Factors Constituting the Business Environment</a:t>
            </a:r>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418331"/>
            <a:ext cx="10972800" cy="487362"/>
          </a:xfrm>
        </p:spPr>
        <p:txBody>
          <a:bodyPr>
            <a:normAutofit fontScale="90000"/>
          </a:bodyPr>
          <a:lstStyle/>
          <a:p>
            <a:pPr eaLnBrk="1" hangingPunct="1"/>
            <a:r>
              <a:rPr lang="en-US" b="1" dirty="0" smtClean="0"/>
              <a:t>6.12.3. Guarantee</a:t>
            </a:r>
            <a:endParaRPr lang="en-US" b="1" dirty="0" smtClean="0"/>
          </a:p>
        </p:txBody>
      </p:sp>
      <p:sp>
        <p:nvSpPr>
          <p:cNvPr id="32771" name="Rectangle 3"/>
          <p:cNvSpPr>
            <a:spLocks noGrp="1" noChangeArrowheads="1"/>
          </p:cNvSpPr>
          <p:nvPr>
            <p:ph type="body" idx="1"/>
          </p:nvPr>
        </p:nvSpPr>
        <p:spPr>
          <a:xfrm>
            <a:off x="313512" y="1267098"/>
            <a:ext cx="9078686" cy="4898255"/>
          </a:xfrm>
        </p:spPr>
        <p:txBody>
          <a:bodyPr>
            <a:normAutofit/>
          </a:bodyPr>
          <a:lstStyle/>
          <a:p>
            <a:pPr eaLnBrk="1" hangingPunct="1">
              <a:lnSpc>
                <a:spcPct val="80000"/>
              </a:lnSpc>
              <a:buFontTx/>
              <a:buNone/>
            </a:pPr>
            <a:endParaRPr lang="en-US" b="1" dirty="0" smtClean="0"/>
          </a:p>
          <a:p>
            <a:pPr algn="just" eaLnBrk="1" hangingPunct="1">
              <a:lnSpc>
                <a:spcPct val="80000"/>
              </a:lnSpc>
            </a:pPr>
            <a:r>
              <a:rPr lang="en-US" b="1" dirty="0" smtClean="0"/>
              <a:t>A contract of guarantee of a contract to perform the promise or discharge the liability of a third person in case of his default.</a:t>
            </a:r>
          </a:p>
          <a:p>
            <a:pPr algn="just" eaLnBrk="1" hangingPunct="1">
              <a:lnSpc>
                <a:spcPct val="80000"/>
              </a:lnSpc>
            </a:pPr>
            <a:r>
              <a:rPr lang="en-US" b="1" dirty="0" smtClean="0"/>
              <a:t>The person who gives – ‘surety’</a:t>
            </a:r>
          </a:p>
          <a:p>
            <a:pPr algn="just" eaLnBrk="1" hangingPunct="1">
              <a:lnSpc>
                <a:spcPct val="80000"/>
              </a:lnSpc>
            </a:pPr>
            <a:r>
              <a:rPr lang="en-US" b="1" dirty="0" smtClean="0"/>
              <a:t>Who defaults – ‘principal debtor’</a:t>
            </a:r>
          </a:p>
          <a:p>
            <a:pPr algn="just" eaLnBrk="1" hangingPunct="1">
              <a:lnSpc>
                <a:spcPct val="80000"/>
              </a:lnSpc>
            </a:pPr>
            <a:r>
              <a:rPr lang="en-US" b="1" dirty="0" smtClean="0"/>
              <a:t>To whom it is given – ‘creditor’</a:t>
            </a:r>
          </a:p>
          <a:p>
            <a:pPr algn="just" eaLnBrk="1" hangingPunct="1">
              <a:lnSpc>
                <a:spcPct val="80000"/>
              </a:lnSpc>
            </a:pPr>
            <a:r>
              <a:rPr lang="en-US" b="1" dirty="0" smtClean="0"/>
              <a:t>It may be oral or written; express or implied</a:t>
            </a:r>
          </a:p>
          <a:p>
            <a:pPr algn="just" eaLnBrk="1" hangingPunct="1">
              <a:lnSpc>
                <a:spcPct val="80000"/>
              </a:lnSpc>
            </a:pPr>
            <a:r>
              <a:rPr lang="en-US" b="1" dirty="0" smtClean="0"/>
              <a:t>Essential features;</a:t>
            </a:r>
          </a:p>
          <a:p>
            <a:pPr algn="just" eaLnBrk="1" hangingPunct="1">
              <a:lnSpc>
                <a:spcPct val="80000"/>
              </a:lnSpc>
              <a:buFontTx/>
              <a:buNone/>
            </a:pPr>
            <a:r>
              <a:rPr lang="en-US" b="1" dirty="0" smtClean="0"/>
              <a:t>	Concurrence/Primary &amp; Secondary liability/Essentials of a Valid Contract (in case of principal debtor being a minor, the surety is regarded as principal debtor)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800" b="1" dirty="0" smtClean="0"/>
              <a:t>6.13. A  </a:t>
            </a:r>
            <a:r>
              <a:rPr lang="en-US" sz="4800" b="1" dirty="0" smtClean="0"/>
              <a:t>few  features	</a:t>
            </a:r>
          </a:p>
        </p:txBody>
      </p:sp>
      <p:sp>
        <p:nvSpPr>
          <p:cNvPr id="34819" name="Rectangle 3"/>
          <p:cNvSpPr>
            <a:spLocks noGrp="1" noChangeArrowheads="1"/>
          </p:cNvSpPr>
          <p:nvPr>
            <p:ph type="body" idx="1"/>
          </p:nvPr>
        </p:nvSpPr>
        <p:spPr>
          <a:xfrm>
            <a:off x="406400" y="2022572"/>
            <a:ext cx="8019143" cy="3228701"/>
          </a:xfrm>
        </p:spPr>
        <p:txBody>
          <a:bodyPr/>
          <a:lstStyle/>
          <a:p>
            <a:pPr eaLnBrk="1" hangingPunct="1"/>
            <a:r>
              <a:rPr lang="en-US" b="1" dirty="0" smtClean="0"/>
              <a:t>Nature of surety’s liability (coextensive/limitation)</a:t>
            </a:r>
          </a:p>
          <a:p>
            <a:pPr algn="just" eaLnBrk="1" hangingPunct="1"/>
            <a:r>
              <a:rPr lang="en-US" b="1" dirty="0" smtClean="0"/>
              <a:t>Kinds of guarantee (specific / continuing)</a:t>
            </a:r>
          </a:p>
          <a:p>
            <a:pPr algn="just" eaLnBrk="1" hangingPunct="1"/>
            <a:r>
              <a:rPr lang="en-US" b="1" dirty="0" smtClean="0"/>
              <a:t>Revocation of Continuing Guarantee (notice/death etc.)</a:t>
            </a:r>
          </a:p>
          <a:p>
            <a:pPr algn="just" eaLnBrk="1" hangingPunct="1"/>
            <a:r>
              <a:rPr lang="en-US" b="1" dirty="0" smtClean="0"/>
              <a:t>Discharge of Surety (surety’s liability ends)</a:t>
            </a:r>
          </a:p>
          <a:p>
            <a:pPr algn="just" eaLnBrk="1" hangingPunct="1">
              <a:buFontTx/>
              <a:buNone/>
            </a:pPr>
            <a:r>
              <a:rPr lang="en-US" b="1" dirty="0" smtClean="0"/>
              <a:t>(revocation/creditor’s conduct/invalidation)</a:t>
            </a:r>
          </a:p>
          <a:p>
            <a:pPr eaLnBrk="1" hangingPunct="1">
              <a:buFontTx/>
              <a:buNone/>
            </a:pP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444142"/>
            <a:ext cx="10972800" cy="762000"/>
          </a:xfrm>
        </p:spPr>
        <p:txBody>
          <a:bodyPr/>
          <a:lstStyle/>
          <a:p>
            <a:pPr eaLnBrk="1" hangingPunct="1"/>
            <a:r>
              <a:rPr lang="en-US" b="1" dirty="0" smtClean="0"/>
              <a:t>6.14. Bailment </a:t>
            </a:r>
            <a:endParaRPr lang="en-US" b="1" dirty="0" smtClean="0"/>
          </a:p>
        </p:txBody>
      </p:sp>
      <p:sp>
        <p:nvSpPr>
          <p:cNvPr id="35843" name="Rectangle 3"/>
          <p:cNvSpPr>
            <a:spLocks noGrp="1" noChangeArrowheads="1"/>
          </p:cNvSpPr>
          <p:nvPr>
            <p:ph type="body" idx="1"/>
          </p:nvPr>
        </p:nvSpPr>
        <p:spPr>
          <a:xfrm>
            <a:off x="522520" y="1371589"/>
            <a:ext cx="8739051" cy="4872450"/>
          </a:xfrm>
        </p:spPr>
        <p:txBody>
          <a:bodyPr>
            <a:normAutofit/>
          </a:bodyPr>
          <a:lstStyle/>
          <a:p>
            <a:pPr eaLnBrk="1" hangingPunct="1">
              <a:lnSpc>
                <a:spcPct val="80000"/>
              </a:lnSpc>
              <a:buFontTx/>
              <a:buNone/>
            </a:pPr>
            <a:r>
              <a:rPr lang="en-US" sz="1600" dirty="0" smtClean="0"/>
              <a:t>	</a:t>
            </a:r>
            <a:endParaRPr lang="en-US" sz="2400" b="1" dirty="0" smtClean="0"/>
          </a:p>
          <a:p>
            <a:pPr eaLnBrk="1" hangingPunct="1">
              <a:lnSpc>
                <a:spcPct val="80000"/>
              </a:lnSpc>
            </a:pPr>
            <a:r>
              <a:rPr lang="en-US" sz="2400" b="1" dirty="0" smtClean="0"/>
              <a:t>‘Bailment’ means ‘delivery of goods’ by one person to another for some purpose upon a contract, that they shall, when the purpose is accomplished be returned or disposed off as per the directions given by the person delivering them. One who delivers called ‘</a:t>
            </a:r>
            <a:r>
              <a:rPr lang="en-US" sz="2400" b="1" dirty="0" err="1" smtClean="0"/>
              <a:t>Bailor</a:t>
            </a:r>
            <a:r>
              <a:rPr lang="en-US" sz="2400" b="1" dirty="0" smtClean="0"/>
              <a:t>’ and to whom delivered called ‘</a:t>
            </a:r>
            <a:r>
              <a:rPr lang="en-US" sz="2400" b="1" dirty="0" err="1" smtClean="0"/>
              <a:t>Bailee</a:t>
            </a:r>
            <a:r>
              <a:rPr lang="en-US" sz="2400" b="1" dirty="0" smtClean="0"/>
              <a:t>’. </a:t>
            </a:r>
          </a:p>
          <a:p>
            <a:pPr eaLnBrk="1" hangingPunct="1">
              <a:lnSpc>
                <a:spcPct val="80000"/>
              </a:lnSpc>
            </a:pPr>
            <a:r>
              <a:rPr lang="en-US" sz="2400" b="1" dirty="0" smtClean="0"/>
              <a:t>Duties of </a:t>
            </a:r>
            <a:r>
              <a:rPr lang="en-US" sz="2400" b="1" dirty="0" err="1" smtClean="0"/>
              <a:t>Bailee</a:t>
            </a:r>
            <a:r>
              <a:rPr lang="en-US" sz="2400" b="1" dirty="0" smtClean="0"/>
              <a:t> (take care of bailed goods/not to make unauthorized use/exclusive benefits to the </a:t>
            </a:r>
            <a:r>
              <a:rPr lang="en-US" sz="2400" b="1" dirty="0" err="1" smtClean="0"/>
              <a:t>bailee</a:t>
            </a:r>
            <a:r>
              <a:rPr lang="en-US" sz="2400" b="1" dirty="0" smtClean="0"/>
              <a:t>/not to mix the bailed goods with his own/to return the goods)</a:t>
            </a:r>
          </a:p>
          <a:p>
            <a:pPr eaLnBrk="1" hangingPunct="1">
              <a:lnSpc>
                <a:spcPct val="80000"/>
              </a:lnSpc>
            </a:pPr>
            <a:r>
              <a:rPr lang="en-US" sz="2400" b="1" dirty="0" smtClean="0"/>
              <a:t>Duties of </a:t>
            </a:r>
            <a:r>
              <a:rPr lang="en-US" sz="2400" b="1" dirty="0" err="1" smtClean="0"/>
              <a:t>Bailor</a:t>
            </a:r>
            <a:r>
              <a:rPr lang="en-US" sz="2400" b="1" dirty="0" smtClean="0"/>
              <a:t> (disclose known faults/bear extraordinary expenses of the </a:t>
            </a:r>
            <a:r>
              <a:rPr lang="en-US" sz="2400" b="1" dirty="0" err="1" smtClean="0"/>
              <a:t>bailee</a:t>
            </a:r>
            <a:r>
              <a:rPr lang="en-US" sz="2400" b="1" dirty="0" smtClean="0"/>
              <a:t>/receive back the goods/indemnify </a:t>
            </a:r>
            <a:r>
              <a:rPr lang="en-US" sz="2400" b="1" dirty="0" err="1" smtClean="0"/>
              <a:t>bailee</a:t>
            </a:r>
            <a:r>
              <a:rPr lang="en-US" sz="2400" b="1" dirty="0" smtClean="0"/>
              <a:t> in case of premature termination)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365764"/>
            <a:ext cx="10972800" cy="609600"/>
          </a:xfrm>
        </p:spPr>
        <p:txBody>
          <a:bodyPr>
            <a:normAutofit fontScale="90000"/>
          </a:bodyPr>
          <a:lstStyle/>
          <a:p>
            <a:pPr eaLnBrk="1" hangingPunct="1"/>
            <a:r>
              <a:rPr lang="en-US" b="1" dirty="0" smtClean="0"/>
              <a:t>6.15. Pledge</a:t>
            </a:r>
            <a:endParaRPr lang="en-US" b="1" dirty="0" smtClean="0"/>
          </a:p>
        </p:txBody>
      </p:sp>
      <p:sp>
        <p:nvSpPr>
          <p:cNvPr id="37891" name="Rectangle 3"/>
          <p:cNvSpPr>
            <a:spLocks noGrp="1" noChangeArrowheads="1"/>
          </p:cNvSpPr>
          <p:nvPr>
            <p:ph type="body" idx="1"/>
          </p:nvPr>
        </p:nvSpPr>
        <p:spPr>
          <a:xfrm>
            <a:off x="391890" y="1502222"/>
            <a:ext cx="7889966" cy="4807131"/>
          </a:xfrm>
        </p:spPr>
        <p:txBody>
          <a:bodyPr/>
          <a:lstStyle/>
          <a:p>
            <a:pPr marL="609600" indent="-609600" eaLnBrk="1" hangingPunct="1">
              <a:lnSpc>
                <a:spcPct val="80000"/>
              </a:lnSpc>
            </a:pPr>
            <a:r>
              <a:rPr lang="en-US" b="1" dirty="0" smtClean="0"/>
              <a:t>Bailment of goods as security for payment of a debt for performance of a promise is called ‘pledge’; in this case</a:t>
            </a:r>
          </a:p>
          <a:p>
            <a:pPr marL="609600" indent="-609600" eaLnBrk="1" hangingPunct="1">
              <a:lnSpc>
                <a:spcPct val="80000"/>
              </a:lnSpc>
            </a:pPr>
            <a:r>
              <a:rPr lang="en-US" b="1" dirty="0" smtClean="0"/>
              <a:t>The </a:t>
            </a:r>
            <a:r>
              <a:rPr lang="en-US" b="1" dirty="0" err="1" smtClean="0"/>
              <a:t>bailor</a:t>
            </a:r>
            <a:r>
              <a:rPr lang="en-US" b="1" dirty="0" smtClean="0"/>
              <a:t> is called &gt;&gt; </a:t>
            </a:r>
            <a:r>
              <a:rPr lang="en-US" b="1" dirty="0" err="1" smtClean="0"/>
              <a:t>pledger</a:t>
            </a:r>
            <a:r>
              <a:rPr lang="en-US" b="1" dirty="0" smtClean="0"/>
              <a:t>  or </a:t>
            </a:r>
            <a:r>
              <a:rPr lang="en-US" b="1" dirty="0" err="1" smtClean="0"/>
              <a:t>pawnor</a:t>
            </a:r>
            <a:endParaRPr lang="en-US" b="1" dirty="0" smtClean="0"/>
          </a:p>
          <a:p>
            <a:pPr marL="609600" indent="-609600" eaLnBrk="1" hangingPunct="1">
              <a:lnSpc>
                <a:spcPct val="80000"/>
              </a:lnSpc>
            </a:pPr>
            <a:r>
              <a:rPr lang="en-US" b="1" dirty="0" smtClean="0"/>
              <a:t>The </a:t>
            </a:r>
            <a:r>
              <a:rPr lang="en-US" b="1" dirty="0" err="1" smtClean="0"/>
              <a:t>bailee</a:t>
            </a:r>
            <a:r>
              <a:rPr lang="en-US" b="1" dirty="0" smtClean="0"/>
              <a:t> is called &gt;&gt; </a:t>
            </a:r>
            <a:r>
              <a:rPr lang="en-US" b="1" dirty="0" err="1" smtClean="0"/>
              <a:t>pledgee</a:t>
            </a:r>
            <a:r>
              <a:rPr lang="en-US" b="1" dirty="0" smtClean="0"/>
              <a:t> or </a:t>
            </a:r>
            <a:r>
              <a:rPr lang="en-US" b="1" dirty="0" err="1" smtClean="0"/>
              <a:t>pawnee</a:t>
            </a:r>
            <a:endParaRPr lang="en-US" b="1" dirty="0" smtClean="0"/>
          </a:p>
          <a:p>
            <a:pPr marL="609600" indent="-609600" eaLnBrk="1" hangingPunct="1">
              <a:lnSpc>
                <a:spcPct val="80000"/>
              </a:lnSpc>
              <a:buFontTx/>
              <a:buNone/>
            </a:pPr>
            <a:r>
              <a:rPr lang="en-US" b="1" dirty="0" smtClean="0"/>
              <a:t>							</a:t>
            </a:r>
          </a:p>
          <a:p>
            <a:pPr marL="609600" indent="-609600" eaLnBrk="1" hangingPunct="1">
              <a:lnSpc>
                <a:spcPct val="80000"/>
              </a:lnSpc>
            </a:pPr>
            <a:r>
              <a:rPr lang="en-US" b="1" dirty="0" smtClean="0"/>
              <a:t>Pledge is bailment of goods as security, bailment is for a purpose of any kind</a:t>
            </a:r>
          </a:p>
          <a:p>
            <a:pPr marL="609600" indent="-609600" eaLnBrk="1" hangingPunct="1">
              <a:lnSpc>
                <a:spcPct val="80000"/>
              </a:lnSpc>
            </a:pPr>
            <a:r>
              <a:rPr lang="en-US" b="1" dirty="0" smtClean="0"/>
              <a:t>In case of default, </a:t>
            </a:r>
            <a:r>
              <a:rPr lang="en-US" b="1" dirty="0" err="1" smtClean="0"/>
              <a:t>pawnee</a:t>
            </a:r>
            <a:r>
              <a:rPr lang="en-US" b="1" dirty="0" smtClean="0"/>
              <a:t> may sell the pledged goods, </a:t>
            </a:r>
            <a:r>
              <a:rPr lang="en-US" b="1" dirty="0" err="1" smtClean="0"/>
              <a:t>bailee</a:t>
            </a:r>
            <a:r>
              <a:rPr lang="en-US" b="1" dirty="0" smtClean="0"/>
              <a:t> may either retain the goods or sue for his charges</a:t>
            </a:r>
          </a:p>
          <a:p>
            <a:pPr marL="609600" indent="-609600" eaLnBrk="1" hangingPunct="1">
              <a:lnSpc>
                <a:spcPct val="80000"/>
              </a:lnSpc>
            </a:pPr>
            <a:r>
              <a:rPr lang="en-US" b="1" dirty="0" smtClean="0"/>
              <a:t>In case of pledge, the </a:t>
            </a:r>
            <a:r>
              <a:rPr lang="en-US" b="1" dirty="0" err="1" smtClean="0"/>
              <a:t>pawnee</a:t>
            </a:r>
            <a:r>
              <a:rPr lang="en-US" b="1" dirty="0" smtClean="0"/>
              <a:t> cannot use the goods pledged, in case bailment </a:t>
            </a:r>
            <a:r>
              <a:rPr lang="en-US" b="1" dirty="0" err="1" smtClean="0"/>
              <a:t>bailee</a:t>
            </a:r>
            <a:r>
              <a:rPr lang="en-US" b="1" dirty="0" smtClean="0"/>
              <a:t> may do so if the contract so provides</a:t>
            </a:r>
          </a:p>
          <a:p>
            <a:pPr marL="609600" indent="-609600" eaLnBrk="1" hangingPunct="1">
              <a:lnSpc>
                <a:spcPct val="80000"/>
              </a:lnSpc>
            </a:pPr>
            <a:endParaRPr lang="en-US" b="1" dirty="0" smtClean="0"/>
          </a:p>
          <a:p>
            <a:pPr marL="609600" indent="-609600"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87386"/>
            <a:ext cx="10972800" cy="914400"/>
          </a:xfrm>
        </p:spPr>
        <p:txBody>
          <a:bodyPr>
            <a:normAutofit/>
          </a:bodyPr>
          <a:lstStyle/>
          <a:p>
            <a:pPr eaLnBrk="1" hangingPunct="1"/>
            <a:r>
              <a:rPr lang="en-US" sz="4000" b="1" dirty="0" smtClean="0"/>
              <a:t>6.16. Contract  </a:t>
            </a:r>
            <a:r>
              <a:rPr lang="en-US" sz="4000" b="1" dirty="0" smtClean="0"/>
              <a:t>of  Agency</a:t>
            </a:r>
          </a:p>
        </p:txBody>
      </p:sp>
      <p:sp>
        <p:nvSpPr>
          <p:cNvPr id="38915" name="Rectangle 3"/>
          <p:cNvSpPr>
            <a:spLocks noGrp="1" noChangeArrowheads="1"/>
          </p:cNvSpPr>
          <p:nvPr>
            <p:ph type="body" idx="1"/>
          </p:nvPr>
        </p:nvSpPr>
        <p:spPr>
          <a:xfrm>
            <a:off x="304800" y="1502231"/>
            <a:ext cx="9191897" cy="4480561"/>
          </a:xfrm>
        </p:spPr>
        <p:txBody>
          <a:bodyPr>
            <a:normAutofit/>
          </a:bodyPr>
          <a:lstStyle/>
          <a:p>
            <a:pPr marL="609600" indent="-609600" eaLnBrk="1" hangingPunct="1">
              <a:lnSpc>
                <a:spcPct val="90000"/>
              </a:lnSpc>
            </a:pPr>
            <a:r>
              <a:rPr lang="en-US" sz="2400" b="1" dirty="0" smtClean="0"/>
              <a:t>An Agent is a person employed to do any act for another, or to represent another in dealings with third person(s)</a:t>
            </a:r>
          </a:p>
          <a:p>
            <a:pPr marL="609600" indent="-609600" eaLnBrk="1" hangingPunct="1">
              <a:lnSpc>
                <a:spcPct val="90000"/>
              </a:lnSpc>
              <a:buFontTx/>
              <a:buNone/>
            </a:pPr>
            <a:r>
              <a:rPr lang="en-US" sz="2400" b="1" dirty="0" smtClean="0"/>
              <a:t> Person who represent called “Agent”</a:t>
            </a:r>
          </a:p>
          <a:p>
            <a:pPr marL="609600" indent="-609600" eaLnBrk="1" hangingPunct="1">
              <a:lnSpc>
                <a:spcPct val="90000"/>
              </a:lnSpc>
              <a:buFontTx/>
              <a:buNone/>
            </a:pPr>
            <a:r>
              <a:rPr lang="en-US" sz="2400" b="1" dirty="0" smtClean="0"/>
              <a:t> Person who is represented called “Principal”</a:t>
            </a:r>
          </a:p>
          <a:p>
            <a:pPr marL="609600" indent="-609600" eaLnBrk="1" hangingPunct="1">
              <a:lnSpc>
                <a:spcPct val="90000"/>
              </a:lnSpc>
            </a:pPr>
            <a:r>
              <a:rPr lang="en-US" sz="2400" b="1" dirty="0" smtClean="0"/>
              <a:t>Essentials of Agency Relationship;</a:t>
            </a:r>
          </a:p>
          <a:p>
            <a:pPr marL="609600" indent="-609600" eaLnBrk="1" hangingPunct="1">
              <a:lnSpc>
                <a:spcPct val="90000"/>
              </a:lnSpc>
              <a:buFontTx/>
              <a:buAutoNum type="arabicPeriod"/>
            </a:pPr>
            <a:r>
              <a:rPr lang="en-US" sz="2400" b="1" dirty="0" smtClean="0"/>
              <a:t>Agreement Principal and the Agent (no consideration is necessary to create agency) &amp;</a:t>
            </a:r>
          </a:p>
          <a:p>
            <a:pPr marL="609600" indent="-609600" eaLnBrk="1" hangingPunct="1">
              <a:lnSpc>
                <a:spcPct val="90000"/>
              </a:lnSpc>
              <a:buFontTx/>
              <a:buAutoNum type="arabicPeriod"/>
            </a:pPr>
            <a:r>
              <a:rPr lang="en-US" sz="2400" b="1" dirty="0" smtClean="0"/>
              <a:t>Intention of the Agent to act on behalf of the Principal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339638"/>
            <a:ext cx="10972800" cy="762000"/>
          </a:xfrm>
        </p:spPr>
        <p:txBody>
          <a:bodyPr>
            <a:normAutofit/>
          </a:bodyPr>
          <a:lstStyle/>
          <a:p>
            <a:pPr eaLnBrk="1" hangingPunct="1"/>
            <a:r>
              <a:rPr lang="en-US" b="1" dirty="0" smtClean="0"/>
              <a:t>6.17. Sale  </a:t>
            </a:r>
            <a:r>
              <a:rPr lang="en-US" b="1" dirty="0" smtClean="0"/>
              <a:t>of  Goods Act	 </a:t>
            </a:r>
          </a:p>
        </p:txBody>
      </p:sp>
      <p:sp>
        <p:nvSpPr>
          <p:cNvPr id="40963" name="Rectangle 3"/>
          <p:cNvSpPr>
            <a:spLocks noGrp="1" noChangeArrowheads="1"/>
          </p:cNvSpPr>
          <p:nvPr>
            <p:ph type="body" idx="1"/>
          </p:nvPr>
        </p:nvSpPr>
        <p:spPr>
          <a:xfrm>
            <a:off x="509451" y="1384666"/>
            <a:ext cx="8634549" cy="5368834"/>
          </a:xfrm>
        </p:spPr>
        <p:txBody>
          <a:bodyPr>
            <a:normAutofit/>
          </a:bodyPr>
          <a:lstStyle/>
          <a:p>
            <a:pPr eaLnBrk="1" hangingPunct="1">
              <a:lnSpc>
                <a:spcPct val="80000"/>
              </a:lnSpc>
            </a:pPr>
            <a:r>
              <a:rPr lang="en-US" sz="2000" b="1" dirty="0" smtClean="0"/>
              <a:t>Sale of goods is a contract whereby the seller transfers or agrees to transfer the property in goods to the buyer for a price. </a:t>
            </a:r>
          </a:p>
          <a:p>
            <a:pPr eaLnBrk="1" hangingPunct="1">
              <a:lnSpc>
                <a:spcPct val="80000"/>
              </a:lnSpc>
            </a:pPr>
            <a:r>
              <a:rPr lang="en-US" sz="2000" b="1" dirty="0" smtClean="0"/>
              <a:t>Sale &amp; Agreement to Sell</a:t>
            </a:r>
          </a:p>
          <a:p>
            <a:pPr eaLnBrk="1" hangingPunct="1">
              <a:lnSpc>
                <a:spcPct val="80000"/>
              </a:lnSpc>
            </a:pPr>
            <a:r>
              <a:rPr lang="en-US" sz="2000" b="1" dirty="0" smtClean="0"/>
              <a:t>Essentials of Contract of Sale (Two parties-Buyer &amp; Seller, Goods, Price, Transfer of Property, Essential elements of a valid contract)</a:t>
            </a:r>
          </a:p>
          <a:p>
            <a:pPr eaLnBrk="1" hangingPunct="1">
              <a:lnSpc>
                <a:spcPct val="80000"/>
              </a:lnSpc>
            </a:pPr>
            <a:r>
              <a:rPr lang="en-US" sz="2000" b="1" dirty="0" smtClean="0"/>
              <a:t>Sale &amp; Hire Purchase Agreement</a:t>
            </a:r>
          </a:p>
          <a:p>
            <a:pPr eaLnBrk="1" hangingPunct="1">
              <a:lnSpc>
                <a:spcPct val="80000"/>
              </a:lnSpc>
            </a:pPr>
            <a:r>
              <a:rPr lang="en-US" sz="2000" b="1" dirty="0" smtClean="0"/>
              <a:t>Sale &amp; barter or exchange</a:t>
            </a:r>
          </a:p>
          <a:p>
            <a:pPr eaLnBrk="1" hangingPunct="1">
              <a:lnSpc>
                <a:spcPct val="80000"/>
              </a:lnSpc>
            </a:pPr>
            <a:r>
              <a:rPr lang="en-US" sz="2000" b="1" dirty="0" smtClean="0"/>
              <a:t>Sale &amp; bailment</a:t>
            </a:r>
          </a:p>
          <a:p>
            <a:pPr eaLnBrk="1" hangingPunct="1">
              <a:lnSpc>
                <a:spcPct val="80000"/>
              </a:lnSpc>
            </a:pPr>
            <a:r>
              <a:rPr lang="en-US" sz="2000" b="1" dirty="0" smtClean="0"/>
              <a:t>Price here means the money consideration for a sale of goods</a:t>
            </a:r>
          </a:p>
          <a:p>
            <a:pPr eaLnBrk="1" hangingPunct="1">
              <a:lnSpc>
                <a:spcPct val="80000"/>
              </a:lnSpc>
            </a:pPr>
            <a:r>
              <a:rPr lang="en-US" sz="2000" b="1" dirty="0" smtClean="0"/>
              <a:t>Earnest (some tangible thing as a token)</a:t>
            </a:r>
          </a:p>
          <a:p>
            <a:pPr eaLnBrk="1" hangingPunct="1">
              <a:lnSpc>
                <a:spcPct val="80000"/>
              </a:lnSpc>
              <a:buFontTx/>
              <a:buNone/>
            </a:pPr>
            <a:endParaRPr lang="en-US" sz="2000" b="1" dirty="0" smtClean="0"/>
          </a:p>
          <a:p>
            <a:pPr eaLnBrk="1" hangingPunct="1">
              <a:lnSpc>
                <a:spcPct val="80000"/>
              </a:lnSpc>
              <a:buFontTx/>
              <a:buNone/>
            </a:pPr>
            <a:endParaRPr lang="en-US" sz="1600" dirty="0" smtClean="0"/>
          </a:p>
          <a:p>
            <a:pPr eaLnBrk="1" hangingPunct="1">
              <a:lnSpc>
                <a:spcPct val="80000"/>
              </a:lnSpc>
              <a:buFontTx/>
              <a:buNone/>
            </a:pPr>
            <a:endParaRPr lang="en-US"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0898" y="365764"/>
            <a:ext cx="8804359" cy="685800"/>
          </a:xfrm>
        </p:spPr>
        <p:txBody>
          <a:bodyPr/>
          <a:lstStyle/>
          <a:p>
            <a:pPr eaLnBrk="1" hangingPunct="1"/>
            <a:r>
              <a:rPr lang="en-US" b="1" dirty="0" smtClean="0"/>
              <a:t>6.18. Negotiable </a:t>
            </a:r>
            <a:r>
              <a:rPr lang="en-US" b="1" dirty="0" smtClean="0"/>
              <a:t>Instrument Act</a:t>
            </a:r>
          </a:p>
        </p:txBody>
      </p:sp>
      <p:sp>
        <p:nvSpPr>
          <p:cNvPr id="41987" name="Rectangle 3"/>
          <p:cNvSpPr>
            <a:spLocks noGrp="1" noChangeArrowheads="1"/>
          </p:cNvSpPr>
          <p:nvPr>
            <p:ph type="body" idx="1"/>
          </p:nvPr>
        </p:nvSpPr>
        <p:spPr>
          <a:xfrm>
            <a:off x="666206" y="1495702"/>
            <a:ext cx="8477794" cy="5334000"/>
          </a:xfrm>
        </p:spPr>
        <p:txBody>
          <a:bodyPr>
            <a:normAutofit/>
          </a:bodyPr>
          <a:lstStyle/>
          <a:p>
            <a:pPr eaLnBrk="1" hangingPunct="1">
              <a:lnSpc>
                <a:spcPct val="90000"/>
              </a:lnSpc>
            </a:pPr>
            <a:r>
              <a:rPr lang="en-US" b="1" dirty="0" smtClean="0"/>
              <a:t>A negotiable instrument means a promissory note, bill of exchange or </a:t>
            </a:r>
            <a:r>
              <a:rPr lang="en-US" b="1" dirty="0" err="1" smtClean="0"/>
              <a:t>cheque</a:t>
            </a:r>
            <a:r>
              <a:rPr lang="en-US" b="1" dirty="0" smtClean="0"/>
              <a:t> payable  either to order or to bearer. </a:t>
            </a:r>
          </a:p>
          <a:p>
            <a:pPr eaLnBrk="1" hangingPunct="1">
              <a:lnSpc>
                <a:spcPct val="90000"/>
              </a:lnSpc>
            </a:pPr>
            <a:r>
              <a:rPr lang="en-US" b="1" dirty="0" smtClean="0"/>
              <a:t>A few Characteristics;</a:t>
            </a:r>
          </a:p>
          <a:p>
            <a:pPr eaLnBrk="1" hangingPunct="1">
              <a:lnSpc>
                <a:spcPct val="90000"/>
              </a:lnSpc>
              <a:buFontTx/>
              <a:buNone/>
            </a:pPr>
            <a:r>
              <a:rPr lang="en-US" b="1" dirty="0" smtClean="0"/>
              <a:t>	(freely transferable, title of holder free from all defects, recovery)</a:t>
            </a:r>
          </a:p>
          <a:p>
            <a:pPr eaLnBrk="1" hangingPunct="1">
              <a:lnSpc>
                <a:spcPct val="90000"/>
              </a:lnSpc>
            </a:pPr>
            <a:r>
              <a:rPr lang="en-US" b="1" dirty="0" smtClean="0"/>
              <a:t>Types; </a:t>
            </a:r>
          </a:p>
          <a:p>
            <a:pPr eaLnBrk="1" hangingPunct="1">
              <a:lnSpc>
                <a:spcPct val="90000"/>
              </a:lnSpc>
              <a:buFontTx/>
              <a:buNone/>
            </a:pPr>
            <a:r>
              <a:rPr lang="en-US" b="1" dirty="0" smtClean="0"/>
              <a:t>	</a:t>
            </a:r>
            <a:r>
              <a:rPr lang="en-US" b="1" dirty="0" err="1" smtClean="0"/>
              <a:t>i</a:t>
            </a:r>
            <a:r>
              <a:rPr lang="en-US" b="1" dirty="0" smtClean="0"/>
              <a:t>) negotiable by statute(promissory notes, bill of exchange and </a:t>
            </a:r>
            <a:r>
              <a:rPr lang="en-US" b="1" dirty="0" err="1" smtClean="0"/>
              <a:t>cheques</a:t>
            </a:r>
            <a:r>
              <a:rPr lang="en-US" b="1" dirty="0" smtClean="0"/>
              <a:t>)</a:t>
            </a:r>
          </a:p>
          <a:p>
            <a:pPr eaLnBrk="1" hangingPunct="1">
              <a:lnSpc>
                <a:spcPct val="90000"/>
              </a:lnSpc>
              <a:buFontTx/>
              <a:buNone/>
            </a:pPr>
            <a:r>
              <a:rPr lang="en-US" b="1" dirty="0" smtClean="0"/>
              <a:t>	ii)negotiable by custom or usage (Bankers draft or pay order, </a:t>
            </a:r>
            <a:r>
              <a:rPr lang="en-US" b="1" dirty="0" err="1" smtClean="0"/>
              <a:t>hundis</a:t>
            </a:r>
            <a:r>
              <a:rPr lang="en-US" b="1" dirty="0" smtClean="0"/>
              <a:t>, delivery orders and railway receipt for goods)</a:t>
            </a:r>
          </a:p>
          <a:p>
            <a:pPr eaLnBrk="1" hangingPunct="1">
              <a:lnSpc>
                <a:spcPct val="90000"/>
              </a:lnSpc>
              <a:buFontTx/>
              <a:buNone/>
            </a:pPr>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326575"/>
            <a:ext cx="7606937" cy="457200"/>
          </a:xfrm>
        </p:spPr>
        <p:txBody>
          <a:bodyPr>
            <a:normAutofit fontScale="90000"/>
          </a:bodyPr>
          <a:lstStyle/>
          <a:p>
            <a:pPr eaLnBrk="1" hangingPunct="1"/>
            <a:r>
              <a:rPr lang="en-US" sz="4000" b="1" dirty="0" smtClean="0"/>
              <a:t>6.19. Notes</a:t>
            </a:r>
            <a:r>
              <a:rPr lang="en-US" sz="4000" b="1" dirty="0" smtClean="0"/>
              <a:t>, Bills and </a:t>
            </a:r>
            <a:r>
              <a:rPr lang="en-US" sz="4000" b="1" dirty="0" err="1" smtClean="0"/>
              <a:t>Cheques</a:t>
            </a:r>
            <a:r>
              <a:rPr lang="en-US" sz="4000" b="1" dirty="0" smtClean="0"/>
              <a:t> Act</a:t>
            </a:r>
          </a:p>
        </p:txBody>
      </p:sp>
      <p:sp>
        <p:nvSpPr>
          <p:cNvPr id="43011" name="Rectangle 3"/>
          <p:cNvSpPr>
            <a:spLocks noGrp="1" noChangeArrowheads="1"/>
          </p:cNvSpPr>
          <p:nvPr>
            <p:ph type="body" idx="1"/>
          </p:nvPr>
        </p:nvSpPr>
        <p:spPr>
          <a:xfrm>
            <a:off x="496388" y="1515295"/>
            <a:ext cx="7798526" cy="4637315"/>
          </a:xfrm>
        </p:spPr>
        <p:txBody>
          <a:bodyPr>
            <a:normAutofit lnSpcReduction="10000"/>
          </a:bodyPr>
          <a:lstStyle/>
          <a:p>
            <a:pPr algn="just" eaLnBrk="1" hangingPunct="1"/>
            <a:r>
              <a:rPr lang="en-US" sz="1600" b="1" dirty="0" smtClean="0"/>
              <a:t>A promissory note is an instrument in writing (not being a bank note or a currency note) containing an unconditional undertaking, signed by the maker, to pay a certain sum of money 0nly to or to the order of certain person, or to the bearer of the instrument </a:t>
            </a:r>
          </a:p>
          <a:p>
            <a:pPr algn="just" eaLnBrk="1" hangingPunct="1"/>
            <a:r>
              <a:rPr lang="en-US" sz="1600" b="1" dirty="0" smtClean="0"/>
              <a:t>Elements (Writing, promise to pay, definite &amp; unconditional, signed by the maker, signed by the maker, certain parties, certain sum of money, promise to pay money only, bank note or currency note is not a promissory note-as those are money itself, formalities like number, date, place etc.)</a:t>
            </a:r>
          </a:p>
          <a:p>
            <a:pPr algn="just"/>
            <a:r>
              <a:rPr lang="en-US" sz="1600" b="1" dirty="0" smtClean="0"/>
              <a:t>A bill of exchange is an instrument in writing containing and unconditional order, signed by the maker, directing a certain person to pay a certain sum of money only to, or to the order of, a certain person or to the bearer of the instrument</a:t>
            </a:r>
          </a:p>
          <a:p>
            <a:pPr algn="just">
              <a:lnSpc>
                <a:spcPct val="90000"/>
              </a:lnSpc>
            </a:pPr>
            <a:r>
              <a:rPr lang="en-US" sz="1600" b="1" dirty="0" smtClean="0"/>
              <a:t>Parties to the bill &gt;&gt;&gt; three (drawer, </a:t>
            </a:r>
            <a:r>
              <a:rPr lang="en-US" sz="1600" b="1" dirty="0" err="1" smtClean="0"/>
              <a:t>drawee</a:t>
            </a:r>
            <a:r>
              <a:rPr lang="en-US" sz="1600" b="1" dirty="0" smtClean="0"/>
              <a:t>, payee)</a:t>
            </a:r>
          </a:p>
          <a:p>
            <a:pPr algn="just">
              <a:lnSpc>
                <a:spcPct val="90000"/>
              </a:lnSpc>
            </a:pPr>
            <a:r>
              <a:rPr lang="en-US" sz="1600" b="1" dirty="0" smtClean="0"/>
              <a:t>Elements (writing, contain an order to pay, order must be </a:t>
            </a:r>
            <a:r>
              <a:rPr lang="en-US" sz="1600" b="1" dirty="0" err="1" smtClean="0"/>
              <a:t>unditional</a:t>
            </a:r>
            <a:r>
              <a:rPr lang="en-US" sz="1600" b="1" dirty="0" smtClean="0"/>
              <a:t>, requires 3 parties, sum payable must be certain)</a:t>
            </a:r>
          </a:p>
          <a:p>
            <a:pPr algn="just">
              <a:lnSpc>
                <a:spcPct val="90000"/>
              </a:lnSpc>
            </a:pPr>
            <a:r>
              <a:rPr lang="en-US" sz="1600" b="1" dirty="0" smtClean="0"/>
              <a:t>A </a:t>
            </a:r>
            <a:r>
              <a:rPr lang="en-US" sz="1600" b="1" dirty="0" err="1" smtClean="0"/>
              <a:t>cheque</a:t>
            </a:r>
            <a:r>
              <a:rPr lang="en-US" sz="1600" b="1" dirty="0" smtClean="0"/>
              <a:t> is a bill of exchange drawn upon a specified banker and payable on demand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1890" y="431079"/>
            <a:ext cx="9326880" cy="533400"/>
          </a:xfrm>
        </p:spPr>
        <p:txBody>
          <a:bodyPr>
            <a:normAutofit fontScale="90000"/>
          </a:bodyPr>
          <a:lstStyle/>
          <a:p>
            <a:pPr eaLnBrk="1" hangingPunct="1"/>
            <a:r>
              <a:rPr lang="en-US" sz="4000" b="1" dirty="0" smtClean="0"/>
              <a:t>6.20. The </a:t>
            </a:r>
            <a:r>
              <a:rPr lang="en-US" sz="4000" b="1" dirty="0" smtClean="0"/>
              <a:t>Consumer Protection Act</a:t>
            </a:r>
          </a:p>
        </p:txBody>
      </p:sp>
      <p:sp>
        <p:nvSpPr>
          <p:cNvPr id="46083" name="Rectangle 3"/>
          <p:cNvSpPr>
            <a:spLocks noGrp="1" noChangeArrowheads="1"/>
          </p:cNvSpPr>
          <p:nvPr>
            <p:ph type="body" idx="1"/>
          </p:nvPr>
        </p:nvSpPr>
        <p:spPr>
          <a:xfrm>
            <a:off x="378823" y="1567547"/>
            <a:ext cx="9339943" cy="4153990"/>
          </a:xfrm>
        </p:spPr>
        <p:txBody>
          <a:bodyPr>
            <a:normAutofit/>
          </a:bodyPr>
          <a:lstStyle/>
          <a:p>
            <a:pPr marL="609600" indent="-609600" eaLnBrk="1" hangingPunct="1">
              <a:lnSpc>
                <a:spcPct val="80000"/>
              </a:lnSpc>
            </a:pPr>
            <a:r>
              <a:rPr lang="en-US" b="1" dirty="0" smtClean="0"/>
              <a:t>The act seeks to provide better protection to consumers' rights. Such as rights to;</a:t>
            </a:r>
          </a:p>
          <a:p>
            <a:pPr marL="1009650" lvl="1" indent="-609600">
              <a:lnSpc>
                <a:spcPct val="80000"/>
              </a:lnSpc>
              <a:buFontTx/>
              <a:buAutoNum type="arabicPeriod"/>
            </a:pPr>
            <a:r>
              <a:rPr lang="en-US" b="1" dirty="0" smtClean="0"/>
              <a:t>Be protected against mktg. of products hazardous to life &amp; property</a:t>
            </a:r>
          </a:p>
          <a:p>
            <a:pPr marL="1009650" lvl="1" indent="-609600">
              <a:lnSpc>
                <a:spcPct val="80000"/>
              </a:lnSpc>
              <a:buFontTx/>
              <a:buAutoNum type="arabicPeriod"/>
            </a:pPr>
            <a:r>
              <a:rPr lang="en-US" b="1" dirty="0" smtClean="0"/>
              <a:t>Be informed about the </a:t>
            </a:r>
            <a:r>
              <a:rPr lang="en-US" b="1" dirty="0" err="1" smtClean="0"/>
              <a:t>qlty</a:t>
            </a:r>
            <a:r>
              <a:rPr lang="en-US" b="1" dirty="0" smtClean="0"/>
              <a:t>, qty, potency, purity, standard and price of products against unfair trade practices</a:t>
            </a:r>
          </a:p>
          <a:p>
            <a:pPr marL="1009650" lvl="1" indent="-609600">
              <a:lnSpc>
                <a:spcPct val="80000"/>
              </a:lnSpc>
              <a:buFontTx/>
              <a:buAutoNum type="arabicPeriod"/>
            </a:pPr>
            <a:r>
              <a:rPr lang="en-US" b="1" dirty="0" smtClean="0"/>
              <a:t>Be assured access to products at competitive prices</a:t>
            </a:r>
          </a:p>
          <a:p>
            <a:pPr marL="1009650" lvl="1" indent="-609600">
              <a:lnSpc>
                <a:spcPct val="80000"/>
              </a:lnSpc>
              <a:buFontTx/>
              <a:buAutoNum type="arabicPeriod"/>
            </a:pPr>
            <a:r>
              <a:rPr lang="en-US" b="1" dirty="0" smtClean="0"/>
              <a:t>Be heard and to be assured that the consumers’ interest will receive due consideration</a:t>
            </a:r>
          </a:p>
          <a:p>
            <a:pPr marL="1009650" lvl="1" indent="-609600">
              <a:lnSpc>
                <a:spcPct val="80000"/>
              </a:lnSpc>
              <a:buFontTx/>
              <a:buAutoNum type="arabicPeriod"/>
            </a:pPr>
            <a:r>
              <a:rPr lang="en-US" b="1" dirty="0" smtClean="0"/>
              <a:t>Seek </a:t>
            </a:r>
            <a:r>
              <a:rPr lang="en-US" b="1" dirty="0" err="1" smtClean="0"/>
              <a:t>redressal</a:t>
            </a:r>
            <a:r>
              <a:rPr lang="en-US" b="1" dirty="0" smtClean="0"/>
              <a:t> against unfair trade practices</a:t>
            </a:r>
          </a:p>
          <a:p>
            <a:pPr marL="1009650" lvl="1" indent="-609600">
              <a:lnSpc>
                <a:spcPct val="80000"/>
              </a:lnSpc>
              <a:buFontTx/>
              <a:buAutoNum type="arabicPeriod"/>
            </a:pPr>
            <a:r>
              <a:rPr lang="en-US" b="1" dirty="0" smtClean="0"/>
              <a:t>Consumer education</a:t>
            </a:r>
          </a:p>
          <a:p>
            <a:pPr marL="609600" indent="-609600" eaLnBrk="1" hangingPunct="1">
              <a:lnSpc>
                <a:spcPct val="80000"/>
              </a:lnSpc>
            </a:pPr>
            <a:r>
              <a:rPr lang="en-US" b="1" dirty="0" smtClean="0"/>
              <a:t>The act provides for establishment of quasi-judicial machinery at district, state &amp; centre level for speedy &amp; simple </a:t>
            </a:r>
            <a:r>
              <a:rPr lang="en-US" b="1" dirty="0" err="1" smtClean="0"/>
              <a:t>addressel</a:t>
            </a:r>
            <a:r>
              <a:rPr lang="en-US" b="1" dirty="0" smtClean="0"/>
              <a:t>.</a:t>
            </a:r>
          </a:p>
          <a:p>
            <a:pPr marL="609600" indent="-609600" eaLnBrk="1" hangingPunct="1">
              <a:lnSpc>
                <a:spcPct val="80000"/>
              </a:lnSpc>
            </a:pPr>
            <a:endParaRPr lang="en-US"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66213" y="261260"/>
            <a:ext cx="10789920" cy="864326"/>
          </a:xfrm>
        </p:spPr>
        <p:txBody>
          <a:bodyPr/>
          <a:lstStyle/>
          <a:p>
            <a:pPr eaLnBrk="1" hangingPunct="1"/>
            <a:r>
              <a:rPr lang="en-US" sz="4000" b="1" dirty="0" smtClean="0"/>
              <a:t>6.21. Information </a:t>
            </a:r>
            <a:r>
              <a:rPr lang="en-US" sz="4000" b="1" dirty="0" smtClean="0"/>
              <a:t>Technology Act </a:t>
            </a:r>
          </a:p>
        </p:txBody>
      </p:sp>
      <p:sp>
        <p:nvSpPr>
          <p:cNvPr id="54275" name="Rectangle 3"/>
          <p:cNvSpPr>
            <a:spLocks noGrp="1" noChangeArrowheads="1"/>
          </p:cNvSpPr>
          <p:nvPr>
            <p:ph type="body" idx="1"/>
          </p:nvPr>
        </p:nvSpPr>
        <p:spPr>
          <a:xfrm>
            <a:off x="561703" y="1358540"/>
            <a:ext cx="7955280" cy="5055325"/>
          </a:xfrm>
        </p:spPr>
        <p:txBody>
          <a:bodyPr>
            <a:noAutofit/>
          </a:bodyPr>
          <a:lstStyle/>
          <a:p>
            <a:pPr marL="609600" indent="-609600" eaLnBrk="1" hangingPunct="1">
              <a:lnSpc>
                <a:spcPct val="80000"/>
              </a:lnSpc>
            </a:pPr>
            <a:r>
              <a:rPr lang="en-US" sz="2000" b="1" dirty="0" smtClean="0"/>
              <a:t>Digital Signature</a:t>
            </a:r>
          </a:p>
          <a:p>
            <a:pPr marL="609600" indent="-609600" eaLnBrk="1" hangingPunct="1">
              <a:lnSpc>
                <a:spcPct val="80000"/>
              </a:lnSpc>
            </a:pPr>
            <a:r>
              <a:rPr lang="en-US" sz="2000" b="1" dirty="0" smtClean="0"/>
              <a:t>Electronic Governance</a:t>
            </a:r>
          </a:p>
          <a:p>
            <a:pPr marL="609600" indent="-609600" eaLnBrk="1" hangingPunct="1">
              <a:lnSpc>
                <a:spcPct val="80000"/>
              </a:lnSpc>
            </a:pPr>
            <a:r>
              <a:rPr lang="en-US" sz="2000" b="1" dirty="0" smtClean="0"/>
              <a:t>Certifying Authorities;</a:t>
            </a:r>
          </a:p>
          <a:p>
            <a:pPr marL="1009650" lvl="1" indent="-609600">
              <a:lnSpc>
                <a:spcPct val="80000"/>
              </a:lnSpc>
              <a:buFontTx/>
              <a:buAutoNum type="arabicPeriod"/>
            </a:pPr>
            <a:r>
              <a:rPr lang="en-US" b="1" dirty="0" smtClean="0"/>
              <a:t>Appointment of Controller &amp; other officers</a:t>
            </a:r>
          </a:p>
          <a:p>
            <a:pPr marL="1009650" lvl="1" indent="-609600">
              <a:lnSpc>
                <a:spcPct val="80000"/>
              </a:lnSpc>
              <a:buFontTx/>
              <a:buAutoNum type="arabicPeriod"/>
            </a:pPr>
            <a:r>
              <a:rPr lang="en-US" b="1" dirty="0" smtClean="0"/>
              <a:t>Functions of Controller</a:t>
            </a:r>
          </a:p>
          <a:p>
            <a:pPr marL="1009650" lvl="1" indent="-609600">
              <a:lnSpc>
                <a:spcPct val="80000"/>
              </a:lnSpc>
              <a:buFontTx/>
              <a:buAutoNum type="arabicPeriod"/>
            </a:pPr>
            <a:r>
              <a:rPr lang="en-US" b="1" dirty="0" smtClean="0"/>
              <a:t>Controller as repository</a:t>
            </a:r>
          </a:p>
          <a:p>
            <a:pPr marL="1009650" lvl="1" indent="-609600">
              <a:lnSpc>
                <a:spcPct val="80000"/>
              </a:lnSpc>
              <a:buFontTx/>
              <a:buAutoNum type="arabicPeriod"/>
            </a:pPr>
            <a:r>
              <a:rPr lang="en-US" b="1" dirty="0" smtClean="0"/>
              <a:t>License to issue digital signature certificates</a:t>
            </a:r>
          </a:p>
          <a:p>
            <a:pPr marL="1009650" lvl="1" indent="-609600">
              <a:lnSpc>
                <a:spcPct val="80000"/>
              </a:lnSpc>
              <a:buFontTx/>
              <a:buAutoNum type="arabicPeriod"/>
            </a:pPr>
            <a:r>
              <a:rPr lang="en-US" b="1" dirty="0" smtClean="0"/>
              <a:t>Application/Renewal/Suspension of </a:t>
            </a:r>
            <a:r>
              <a:rPr lang="en-US" b="1" dirty="0" err="1" smtClean="0"/>
              <a:t>Licence</a:t>
            </a:r>
            <a:endParaRPr lang="en-US" b="1" dirty="0" smtClean="0"/>
          </a:p>
          <a:p>
            <a:pPr marL="1009650" lvl="1" indent="-609600">
              <a:lnSpc>
                <a:spcPct val="80000"/>
              </a:lnSpc>
              <a:buFontTx/>
              <a:buAutoNum type="arabicPeriod"/>
            </a:pPr>
            <a:r>
              <a:rPr lang="en-US" b="1" dirty="0" smtClean="0"/>
              <a:t>Power to delegate and investigate</a:t>
            </a:r>
          </a:p>
          <a:p>
            <a:pPr marL="609600" indent="-609600" eaLnBrk="1" hangingPunct="1">
              <a:lnSpc>
                <a:spcPct val="80000"/>
              </a:lnSpc>
            </a:pPr>
            <a:r>
              <a:rPr lang="en-US" sz="2000" b="1" dirty="0" smtClean="0"/>
              <a:t>Penalties &amp; Adjudication;</a:t>
            </a:r>
          </a:p>
          <a:p>
            <a:pPr marL="1009650" lvl="1" indent="-609600">
              <a:lnSpc>
                <a:spcPct val="80000"/>
              </a:lnSpc>
              <a:buFontTx/>
              <a:buAutoNum type="arabicPeriod"/>
            </a:pPr>
            <a:r>
              <a:rPr lang="en-US" b="1" dirty="0" smtClean="0"/>
              <a:t>Penalty for damage,</a:t>
            </a:r>
          </a:p>
          <a:p>
            <a:pPr marL="1009650" lvl="1" indent="-609600">
              <a:lnSpc>
                <a:spcPct val="80000"/>
              </a:lnSpc>
              <a:buFontTx/>
              <a:buAutoNum type="arabicPeriod"/>
            </a:pPr>
            <a:r>
              <a:rPr lang="en-US" b="1" dirty="0" smtClean="0"/>
              <a:t>Penalty for failure to furnish information,</a:t>
            </a:r>
          </a:p>
          <a:p>
            <a:pPr marL="1009650" lvl="1" indent="-609600">
              <a:lnSpc>
                <a:spcPct val="80000"/>
              </a:lnSpc>
              <a:buFontTx/>
              <a:buAutoNum type="arabicPeriod"/>
            </a:pPr>
            <a:r>
              <a:rPr lang="en-US" b="1" dirty="0" smtClean="0"/>
              <a:t>Residuary Penalty,</a:t>
            </a:r>
          </a:p>
          <a:p>
            <a:pPr marL="1009650" lvl="1" indent="-609600">
              <a:lnSpc>
                <a:spcPct val="80000"/>
              </a:lnSpc>
              <a:buFontTx/>
              <a:buAutoNum type="arabicPeriod"/>
            </a:pPr>
            <a:r>
              <a:rPr lang="en-US" b="1" dirty="0" smtClean="0"/>
              <a:t>Power to adjudicate</a:t>
            </a:r>
          </a:p>
          <a:p>
            <a:pPr marL="609600" indent="-609600" eaLnBrk="1" hangingPunct="1">
              <a:lnSpc>
                <a:spcPct val="80000"/>
              </a:lnSpc>
              <a:buFontTx/>
              <a:buAutoNum type="arabicPeriod"/>
            </a:pPr>
            <a:endParaRPr lang="en-US" b="1" dirty="0" smtClean="0"/>
          </a:p>
          <a:p>
            <a:pPr marL="609600" indent="-609600" eaLnBrk="1" hangingPunct="1">
              <a:lnSpc>
                <a:spcPct val="80000"/>
              </a:lnSpc>
              <a:buFontTx/>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6</a:t>
            </a:r>
            <a:r>
              <a:rPr lang="en-US" b="1" dirty="0" smtClean="0"/>
              <a:t>.1. Meaning </a:t>
            </a:r>
            <a:r>
              <a:rPr lang="en-US" b="1" dirty="0" smtClean="0"/>
              <a:t>&amp; Nature of Law</a:t>
            </a:r>
            <a:endParaRPr lang="ru-RU" dirty="0"/>
          </a:p>
        </p:txBody>
      </p:sp>
      <p:sp>
        <p:nvSpPr>
          <p:cNvPr id="3" name="Содержимое 2"/>
          <p:cNvSpPr>
            <a:spLocks noGrp="1"/>
          </p:cNvSpPr>
          <p:nvPr>
            <p:ph idx="1"/>
          </p:nvPr>
        </p:nvSpPr>
        <p:spPr>
          <a:xfrm>
            <a:off x="677334" y="1619795"/>
            <a:ext cx="9590072" cy="4421568"/>
          </a:xfrm>
        </p:spPr>
        <p:txBody>
          <a:bodyPr>
            <a:normAutofit fontScale="77500" lnSpcReduction="20000"/>
          </a:bodyPr>
          <a:lstStyle/>
          <a:p>
            <a:pPr>
              <a:buNone/>
            </a:pPr>
            <a:r>
              <a:rPr lang="en-US" b="1" dirty="0" smtClean="0"/>
              <a:t>	</a:t>
            </a:r>
            <a:r>
              <a:rPr lang="en-US" sz="3400" b="1" dirty="0" smtClean="0"/>
              <a:t>What is Law?</a:t>
            </a:r>
            <a:endParaRPr lang="en-US" b="1" dirty="0" smtClean="0"/>
          </a:p>
          <a:p>
            <a:pPr>
              <a:buNone/>
            </a:pPr>
            <a:r>
              <a:rPr lang="en-US" b="1" dirty="0" smtClean="0"/>
              <a:t>( Legally Accepted Ways)</a:t>
            </a:r>
          </a:p>
          <a:p>
            <a:pPr>
              <a:buNone/>
            </a:pPr>
            <a:endParaRPr lang="en-US" b="1" dirty="0" smtClean="0"/>
          </a:p>
          <a:p>
            <a:pPr marL="609600" indent="-609600">
              <a:lnSpc>
                <a:spcPct val="80000"/>
              </a:lnSpc>
              <a:buFontTx/>
              <a:buAutoNum type="alphaLcParenR"/>
            </a:pPr>
            <a:r>
              <a:rPr lang="en-US" b="1" dirty="0" smtClean="0"/>
              <a:t>A Citizen</a:t>
            </a:r>
          </a:p>
          <a:p>
            <a:pPr marL="609600" indent="-609600">
              <a:lnSpc>
                <a:spcPct val="80000"/>
              </a:lnSpc>
              <a:buFontTx/>
              <a:buAutoNum type="alphaLcParenR"/>
            </a:pPr>
            <a:r>
              <a:rPr lang="en-US" b="1" dirty="0" smtClean="0"/>
              <a:t>A Lawyer</a:t>
            </a:r>
          </a:p>
          <a:p>
            <a:pPr marL="609600" indent="-609600">
              <a:lnSpc>
                <a:spcPct val="80000"/>
              </a:lnSpc>
              <a:buFontTx/>
              <a:buAutoNum type="alphaLcParenR"/>
            </a:pPr>
            <a:r>
              <a:rPr lang="en-US" b="1" dirty="0" smtClean="0"/>
              <a:t>A Legislator</a:t>
            </a:r>
          </a:p>
          <a:p>
            <a:pPr marL="609600" indent="-609600">
              <a:lnSpc>
                <a:spcPct val="80000"/>
              </a:lnSpc>
              <a:buFontTx/>
              <a:buAutoNum type="alphaLcParenR"/>
            </a:pPr>
            <a:r>
              <a:rPr lang="en-US" b="1" dirty="0" smtClean="0"/>
              <a:t>A Judge</a:t>
            </a:r>
            <a:endParaRPr lang="en-US" sz="1300" b="1" dirty="0" smtClean="0"/>
          </a:p>
          <a:p>
            <a:pPr marL="609600" indent="-609600" algn="just">
              <a:lnSpc>
                <a:spcPct val="80000"/>
              </a:lnSpc>
              <a:buNone/>
            </a:pPr>
            <a:r>
              <a:rPr lang="en-US" b="1" dirty="0" smtClean="0"/>
              <a:t>	</a:t>
            </a:r>
            <a:endParaRPr lang="en-US" sz="2400" b="1" dirty="0" smtClean="0"/>
          </a:p>
          <a:p>
            <a:pPr marL="609600" indent="-609600" algn="just">
              <a:lnSpc>
                <a:spcPct val="170000"/>
              </a:lnSpc>
              <a:buNone/>
            </a:pPr>
            <a:r>
              <a:rPr lang="en-US" sz="2400" b="1" dirty="0" smtClean="0"/>
              <a:t>	“A set of rules derived by the State to regulate the conduct of its people, recognized by the State and enforced by it on its people termed as Law” </a:t>
            </a:r>
          </a:p>
          <a:p>
            <a:pPr marL="609600" indent="-609600" algn="just">
              <a:lnSpc>
                <a:spcPct val="170000"/>
              </a:lnSpc>
              <a:buNone/>
            </a:pPr>
            <a:r>
              <a:rPr lang="en-US" sz="2400" b="1" dirty="0" smtClean="0"/>
              <a:t>	“Business Law represents all those legal rules which are connected with Trade, Industry &amp; Commerce”</a:t>
            </a:r>
          </a:p>
          <a:p>
            <a:pPr>
              <a:buNone/>
            </a:pP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title"/>
          </p:nvPr>
        </p:nvSpPr>
        <p:spPr>
          <a:xfrm>
            <a:off x="609600" y="274638"/>
            <a:ext cx="10972800" cy="563562"/>
          </a:xfrm>
        </p:spPr>
        <p:txBody>
          <a:bodyPr>
            <a:normAutofit fontScale="90000"/>
          </a:bodyPr>
          <a:lstStyle/>
          <a:p>
            <a:pPr eaLnBrk="1" hangingPunct="1"/>
            <a:r>
              <a:rPr lang="en-US" sz="4000" b="1" dirty="0" smtClean="0"/>
              <a:t>6.22. Cyber </a:t>
            </a:r>
            <a:r>
              <a:rPr lang="en-US" sz="4000" b="1" dirty="0" smtClean="0"/>
              <a:t>Regulations &amp; Tribunal</a:t>
            </a:r>
          </a:p>
        </p:txBody>
      </p:sp>
      <p:sp>
        <p:nvSpPr>
          <p:cNvPr id="55299" name="Rectangle 8"/>
          <p:cNvSpPr>
            <a:spLocks noGrp="1" noChangeArrowheads="1"/>
          </p:cNvSpPr>
          <p:nvPr>
            <p:ph type="body" idx="1"/>
          </p:nvPr>
        </p:nvSpPr>
        <p:spPr>
          <a:xfrm>
            <a:off x="304800" y="1295400"/>
            <a:ext cx="9087394" cy="4295503"/>
          </a:xfrm>
        </p:spPr>
        <p:txBody>
          <a:bodyPr>
            <a:normAutofit/>
          </a:bodyPr>
          <a:lstStyle/>
          <a:p>
            <a:pPr eaLnBrk="1" hangingPunct="1"/>
            <a:r>
              <a:rPr lang="en-US" b="1" dirty="0" smtClean="0"/>
              <a:t>Establishment of tribunal</a:t>
            </a:r>
          </a:p>
          <a:p>
            <a:pPr eaLnBrk="1" hangingPunct="1"/>
            <a:r>
              <a:rPr lang="en-US" b="1" dirty="0" smtClean="0"/>
              <a:t>Composition of tribunal (shall consist of only one member termed as Presiding Officer)</a:t>
            </a:r>
          </a:p>
          <a:p>
            <a:pPr eaLnBrk="1" hangingPunct="1"/>
            <a:r>
              <a:rPr lang="en-US" b="1" dirty="0" smtClean="0"/>
              <a:t>Qualification &amp; Terms of Presiding Officer (a HC Judge OR  Legal Service Grade I officer for at least 3 yrs; term shall be for 5 yrs OR 65 yrs of age whichever is earlier)</a:t>
            </a:r>
          </a:p>
          <a:p>
            <a:pPr eaLnBrk="1" hangingPunct="1"/>
            <a:r>
              <a:rPr lang="en-US" b="1" dirty="0" smtClean="0"/>
              <a:t>Resignation / Removal</a:t>
            </a:r>
          </a:p>
          <a:p>
            <a:pPr eaLnBrk="1" hangingPunct="1"/>
            <a:r>
              <a:rPr lang="en-US" b="1" dirty="0" smtClean="0"/>
              <a:t>Procedure &amp; Powers of the Tribunal</a:t>
            </a:r>
          </a:p>
          <a:p>
            <a:pPr eaLnBrk="1" hangingPunct="1"/>
            <a:r>
              <a:rPr lang="en-US" b="1" dirty="0" smtClean="0"/>
              <a:t>Civil Court not to have jurisdiction/Appeal to HC</a:t>
            </a:r>
          </a:p>
          <a:p>
            <a:pPr eaLnBrk="1" hangingPunct="1"/>
            <a:endParaRPr lang="en-US" b="1" dirty="0" smtClean="0"/>
          </a:p>
          <a:p>
            <a:pPr eaLnBrk="1" hangingPunct="1"/>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1" y="287384"/>
            <a:ext cx="7188926" cy="685800"/>
          </a:xfrm>
        </p:spPr>
        <p:txBody>
          <a:bodyPr>
            <a:normAutofit fontScale="90000"/>
          </a:bodyPr>
          <a:lstStyle/>
          <a:p>
            <a:pPr eaLnBrk="1" hangingPunct="1"/>
            <a:r>
              <a:rPr lang="en-US" sz="4000" b="1" dirty="0" smtClean="0"/>
              <a:t>6.23. The </a:t>
            </a:r>
            <a:r>
              <a:rPr lang="en-US" sz="4000" b="1" dirty="0" smtClean="0"/>
              <a:t>Copyright Act </a:t>
            </a:r>
          </a:p>
        </p:txBody>
      </p:sp>
      <p:sp>
        <p:nvSpPr>
          <p:cNvPr id="57347" name="Rectangle 3"/>
          <p:cNvSpPr>
            <a:spLocks noGrp="1" noChangeArrowheads="1"/>
          </p:cNvSpPr>
          <p:nvPr>
            <p:ph type="body" idx="1"/>
          </p:nvPr>
        </p:nvSpPr>
        <p:spPr>
          <a:xfrm>
            <a:off x="457206" y="1227911"/>
            <a:ext cx="9026434" cy="5199015"/>
          </a:xfrm>
        </p:spPr>
        <p:txBody>
          <a:bodyPr>
            <a:normAutofit lnSpcReduction="10000"/>
          </a:bodyPr>
          <a:lstStyle/>
          <a:p>
            <a:pPr eaLnBrk="1" hangingPunct="1">
              <a:lnSpc>
                <a:spcPct val="90000"/>
              </a:lnSpc>
            </a:pPr>
            <a:r>
              <a:rPr lang="en-US" sz="2000" b="1" dirty="0" smtClean="0"/>
              <a:t>The govt. has established a copy right office under the control of Registrar of Copyrights.</a:t>
            </a:r>
          </a:p>
          <a:p>
            <a:pPr eaLnBrk="1" hangingPunct="1">
              <a:lnSpc>
                <a:spcPct val="90000"/>
              </a:lnSpc>
            </a:pPr>
            <a:r>
              <a:rPr lang="en-US" sz="2000" b="1" dirty="0" smtClean="0"/>
              <a:t>The govt. has also constituted a Copyright Board. The registrar of copyrights is the Secretary of the Board. The board shall be deemed to be a civil court.</a:t>
            </a:r>
          </a:p>
          <a:p>
            <a:pPr eaLnBrk="1" hangingPunct="1">
              <a:lnSpc>
                <a:spcPct val="90000"/>
              </a:lnSpc>
            </a:pPr>
            <a:r>
              <a:rPr lang="en-US" sz="2000" b="1" dirty="0" smtClean="0"/>
              <a:t>The board will have  a Chairman, who is or has been a Judge of a HC or is qualified to be a Judge of a HC.</a:t>
            </a:r>
          </a:p>
          <a:p>
            <a:pPr eaLnBrk="1" hangingPunct="1">
              <a:lnSpc>
                <a:spcPct val="90000"/>
              </a:lnSpc>
            </a:pPr>
            <a:r>
              <a:rPr lang="en-US" sz="2000" b="1" dirty="0" smtClean="0"/>
              <a:t>The copyright subsists in; </a:t>
            </a:r>
          </a:p>
          <a:p>
            <a:pPr lvl="1">
              <a:lnSpc>
                <a:spcPct val="90000"/>
              </a:lnSpc>
            </a:pPr>
            <a:r>
              <a:rPr lang="en-US" b="1" dirty="0" smtClean="0"/>
              <a:t>a)original, literary, dramatic, musical and artistic works; </a:t>
            </a:r>
          </a:p>
          <a:p>
            <a:pPr lvl="1">
              <a:lnSpc>
                <a:spcPct val="90000"/>
              </a:lnSpc>
            </a:pPr>
            <a:r>
              <a:rPr lang="en-US" b="1" dirty="0" smtClean="0"/>
              <a:t>b)cinematograph films and </a:t>
            </a:r>
          </a:p>
          <a:p>
            <a:pPr lvl="1">
              <a:lnSpc>
                <a:spcPct val="90000"/>
              </a:lnSpc>
            </a:pPr>
            <a:r>
              <a:rPr lang="en-US" b="1" dirty="0" smtClean="0"/>
              <a:t>c) sound recordings</a:t>
            </a:r>
          </a:p>
          <a:p>
            <a:pPr eaLnBrk="1" hangingPunct="1">
              <a:lnSpc>
                <a:spcPct val="90000"/>
              </a:lnSpc>
            </a:pPr>
            <a:r>
              <a:rPr lang="en-US" sz="2000" b="1" dirty="0" smtClean="0"/>
              <a:t>Meaning of Copyright</a:t>
            </a:r>
          </a:p>
          <a:p>
            <a:r>
              <a:rPr lang="en-US" sz="2000" b="1" dirty="0" smtClean="0"/>
              <a:t>Registration of Copyright </a:t>
            </a:r>
          </a:p>
          <a:p>
            <a:r>
              <a:rPr lang="en-US" sz="2000" b="1" dirty="0" smtClean="0"/>
              <a:t>Infringement of Copyright</a:t>
            </a:r>
          </a:p>
          <a:p>
            <a:r>
              <a:rPr lang="en-US" sz="2000" b="1" dirty="0" smtClean="0"/>
              <a:t>Civil Remedies for Infringement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522514"/>
            <a:ext cx="8395063" cy="533400"/>
          </a:xfrm>
        </p:spPr>
        <p:txBody>
          <a:bodyPr>
            <a:normAutofit fontScale="90000"/>
          </a:bodyPr>
          <a:lstStyle/>
          <a:p>
            <a:pPr eaLnBrk="1" hangingPunct="1"/>
            <a:r>
              <a:rPr lang="en-US" sz="4000" b="1" dirty="0" smtClean="0"/>
              <a:t>6.24. The </a:t>
            </a:r>
            <a:r>
              <a:rPr lang="en-US" sz="4000" b="1" dirty="0" smtClean="0"/>
              <a:t>Companies Act </a:t>
            </a:r>
          </a:p>
        </p:txBody>
      </p:sp>
      <p:sp>
        <p:nvSpPr>
          <p:cNvPr id="59395" name="Rectangle 3"/>
          <p:cNvSpPr>
            <a:spLocks noGrp="1" noChangeArrowheads="1"/>
          </p:cNvSpPr>
          <p:nvPr>
            <p:ph type="body" idx="1"/>
          </p:nvPr>
        </p:nvSpPr>
        <p:spPr>
          <a:xfrm>
            <a:off x="613962" y="1345467"/>
            <a:ext cx="8660674" cy="4885508"/>
          </a:xfrm>
        </p:spPr>
        <p:txBody>
          <a:bodyPr>
            <a:normAutofit/>
          </a:bodyPr>
          <a:lstStyle/>
          <a:p>
            <a:pPr eaLnBrk="1" hangingPunct="1">
              <a:lnSpc>
                <a:spcPct val="80000"/>
              </a:lnSpc>
            </a:pPr>
            <a:r>
              <a:rPr lang="en-US" b="1" dirty="0" smtClean="0"/>
              <a:t>An artificial person – has no body, no soul</a:t>
            </a:r>
          </a:p>
          <a:p>
            <a:pPr eaLnBrk="1" hangingPunct="1">
              <a:lnSpc>
                <a:spcPct val="80000"/>
              </a:lnSpc>
            </a:pPr>
            <a:r>
              <a:rPr lang="en-US" b="1" dirty="0" smtClean="0"/>
              <a:t>A voluntary association of persons</a:t>
            </a:r>
          </a:p>
          <a:p>
            <a:pPr eaLnBrk="1" hangingPunct="1">
              <a:lnSpc>
                <a:spcPct val="80000"/>
              </a:lnSpc>
            </a:pPr>
            <a:r>
              <a:rPr lang="en-US" b="1" dirty="0" smtClean="0"/>
              <a:t>It is not seen in physical form, but it exists and is not fictitious entity</a:t>
            </a:r>
          </a:p>
          <a:p>
            <a:pPr eaLnBrk="1" hangingPunct="1">
              <a:lnSpc>
                <a:spcPct val="80000"/>
              </a:lnSpc>
            </a:pPr>
            <a:r>
              <a:rPr lang="en-US" b="1" dirty="0" smtClean="0"/>
              <a:t>A separate legal entity, a limited liability, can be created &amp; put to an end only by law</a:t>
            </a:r>
          </a:p>
          <a:p>
            <a:pPr eaLnBrk="1" hangingPunct="1">
              <a:lnSpc>
                <a:spcPct val="80000"/>
              </a:lnSpc>
            </a:pPr>
            <a:r>
              <a:rPr lang="en-US" b="1" dirty="0" smtClean="0"/>
              <a:t>It has its nationality and residence but is not a citizen</a:t>
            </a:r>
          </a:p>
          <a:p>
            <a:pPr eaLnBrk="1" hangingPunct="1">
              <a:lnSpc>
                <a:spcPct val="80000"/>
              </a:lnSpc>
            </a:pPr>
            <a:r>
              <a:rPr lang="en-US" b="1" dirty="0" smtClean="0"/>
              <a:t>Company v/s Partnership </a:t>
            </a:r>
          </a:p>
          <a:p>
            <a:pPr eaLnBrk="1" hangingPunct="1">
              <a:lnSpc>
                <a:spcPct val="80000"/>
              </a:lnSpc>
            </a:pPr>
            <a:r>
              <a:rPr lang="en-US" b="1" dirty="0" smtClean="0"/>
              <a:t>Chartered/Statutory/Registered Co. </a:t>
            </a:r>
          </a:p>
          <a:p>
            <a:pPr eaLnBrk="1" hangingPunct="1">
              <a:lnSpc>
                <a:spcPct val="80000"/>
              </a:lnSpc>
            </a:pPr>
            <a:r>
              <a:rPr lang="en-US" b="1" dirty="0" smtClean="0"/>
              <a:t>Private &amp; Public Limited Cos.</a:t>
            </a:r>
          </a:p>
          <a:p>
            <a:pPr eaLnBrk="1" hangingPunct="1">
              <a:lnSpc>
                <a:spcPct val="80000"/>
              </a:lnSpc>
            </a:pPr>
            <a:r>
              <a:rPr lang="en-US" b="1" dirty="0" smtClean="0"/>
              <a:t>Formation of Co. (Name approval/submission of docs.)</a:t>
            </a:r>
          </a:p>
          <a:p>
            <a:pPr eaLnBrk="1" hangingPunct="1">
              <a:lnSpc>
                <a:spcPct val="80000"/>
              </a:lnSpc>
            </a:pPr>
            <a:r>
              <a:rPr lang="en-US" b="1" dirty="0" smtClean="0"/>
              <a:t>Certification of Incorporation</a:t>
            </a:r>
          </a:p>
          <a:p>
            <a:pPr eaLnBrk="1" hangingPunct="1">
              <a:lnSpc>
                <a:spcPct val="80000"/>
              </a:lnSpc>
            </a:pPr>
            <a:r>
              <a:rPr lang="en-US" b="1" dirty="0" smtClean="0"/>
              <a:t>The Promoter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6.2. Characteristics  </a:t>
            </a:r>
            <a:r>
              <a:rPr lang="en-US" b="1" dirty="0" smtClean="0"/>
              <a:t>of   Law</a:t>
            </a:r>
            <a:endParaRPr lang="ru-RU" dirty="0"/>
          </a:p>
        </p:txBody>
      </p:sp>
      <p:sp>
        <p:nvSpPr>
          <p:cNvPr id="3" name="Содержимое 2"/>
          <p:cNvSpPr>
            <a:spLocks noGrp="1"/>
          </p:cNvSpPr>
          <p:nvPr>
            <p:ph idx="1"/>
          </p:nvPr>
        </p:nvSpPr>
        <p:spPr/>
        <p:txBody>
          <a:bodyPr>
            <a:normAutofit/>
          </a:bodyPr>
          <a:lstStyle/>
          <a:p>
            <a:r>
              <a:rPr lang="en-US" b="1" dirty="0" smtClean="0"/>
              <a:t>A body of rules</a:t>
            </a:r>
          </a:p>
          <a:p>
            <a:r>
              <a:rPr lang="en-US" b="1" dirty="0" smtClean="0"/>
              <a:t>For the guidance and conduct of persons</a:t>
            </a:r>
          </a:p>
          <a:p>
            <a:r>
              <a:rPr lang="en-US" b="1" dirty="0" smtClean="0"/>
              <a:t>Imposed</a:t>
            </a:r>
          </a:p>
          <a:p>
            <a:r>
              <a:rPr lang="en-US" b="1" dirty="0" smtClean="0"/>
              <a:t>Enforced by the executive</a:t>
            </a:r>
          </a:p>
          <a:p>
            <a:r>
              <a:rPr lang="en-US" b="1" dirty="0" smtClean="0"/>
              <a:t>Presupposes a State</a:t>
            </a:r>
          </a:p>
          <a:p>
            <a:r>
              <a:rPr lang="en-US" b="1" dirty="0" smtClean="0"/>
              <a:t>Contents are non-static</a:t>
            </a:r>
          </a:p>
          <a:p>
            <a:r>
              <a:rPr lang="en-US" b="1" dirty="0" smtClean="0"/>
              <a:t>Develop Social Order &amp; Compel Social Member to remain in order</a:t>
            </a:r>
          </a:p>
          <a:p>
            <a:r>
              <a:rPr lang="en-US" b="1" dirty="0" smtClean="0"/>
              <a:t>Serves Social/Political/Economic purpose</a:t>
            </a:r>
          </a:p>
          <a:p>
            <a:r>
              <a:rPr lang="en-US" b="1" dirty="0" smtClean="0"/>
              <a:t>Law &amp; Morality</a:t>
            </a:r>
          </a:p>
          <a:p>
            <a:pPr>
              <a:buNone/>
            </a:pP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6.3. Classifications  </a:t>
            </a:r>
            <a:r>
              <a:rPr lang="en-US" b="1" dirty="0" smtClean="0"/>
              <a:t>of  Law</a:t>
            </a:r>
            <a:endParaRPr lang="ru-RU" dirty="0"/>
          </a:p>
        </p:txBody>
      </p:sp>
      <p:sp>
        <p:nvSpPr>
          <p:cNvPr id="3" name="Содержимое 2"/>
          <p:cNvSpPr>
            <a:spLocks noGrp="1"/>
          </p:cNvSpPr>
          <p:nvPr>
            <p:ph idx="1"/>
          </p:nvPr>
        </p:nvSpPr>
        <p:spPr/>
        <p:txBody>
          <a:bodyPr/>
          <a:lstStyle/>
          <a:p>
            <a:r>
              <a:rPr lang="en-US" b="1" dirty="0" smtClean="0"/>
              <a:t>Public Law / Private Law</a:t>
            </a:r>
          </a:p>
          <a:p>
            <a:r>
              <a:rPr lang="en-US" b="1" dirty="0" smtClean="0"/>
              <a:t>Criminal Law / Civil Law</a:t>
            </a:r>
          </a:p>
          <a:p>
            <a:r>
              <a:rPr lang="en-US" b="1" dirty="0" smtClean="0"/>
              <a:t>Substantive Law / Procedural Law</a:t>
            </a:r>
          </a:p>
          <a:p>
            <a:r>
              <a:rPr lang="en-US" b="1" dirty="0" smtClean="0"/>
              <a:t>International Law / Municipal Law</a:t>
            </a:r>
          </a:p>
          <a:p>
            <a:r>
              <a:rPr lang="en-US" b="1" dirty="0" smtClean="0"/>
              <a:t>Public International Law / Pvt. Int. Law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6.4. Sources </a:t>
            </a:r>
            <a:r>
              <a:rPr lang="en-US" dirty="0" smtClean="0"/>
              <a:t>of Business Law</a:t>
            </a:r>
            <a:endParaRPr lang="en-US" dirty="0"/>
          </a:p>
        </p:txBody>
      </p:sp>
      <p:sp>
        <p:nvSpPr>
          <p:cNvPr id="3" name="Content Placeholder 2"/>
          <p:cNvSpPr>
            <a:spLocks noGrp="1"/>
          </p:cNvSpPr>
          <p:nvPr>
            <p:ph idx="1"/>
          </p:nvPr>
        </p:nvSpPr>
        <p:spPr/>
        <p:txBody>
          <a:bodyPr/>
          <a:lstStyle/>
          <a:p>
            <a:pPr>
              <a:buNone/>
            </a:pPr>
            <a:r>
              <a:rPr lang="en-US" dirty="0" smtClean="0"/>
              <a:t>Sources of Business Law </a:t>
            </a:r>
          </a:p>
          <a:p>
            <a:pPr>
              <a:buNone/>
            </a:pPr>
            <a:endParaRPr lang="en-US" dirty="0" smtClean="0"/>
          </a:p>
          <a:p>
            <a:r>
              <a:rPr lang="en-US" dirty="0" smtClean="0"/>
              <a:t>English Mercantile Law</a:t>
            </a:r>
          </a:p>
          <a:p>
            <a:r>
              <a:rPr lang="en-US" dirty="0" smtClean="0"/>
              <a:t>The Statute Law</a:t>
            </a:r>
          </a:p>
          <a:p>
            <a:r>
              <a:rPr lang="en-US" dirty="0" smtClean="0"/>
              <a:t>The Common Law (sometimes called as case law)</a:t>
            </a:r>
          </a:p>
          <a:p>
            <a:r>
              <a:rPr lang="en-US" dirty="0" smtClean="0"/>
              <a:t>Customs and Usages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5691"/>
          </a:xfrm>
        </p:spPr>
        <p:txBody>
          <a:bodyPr/>
          <a:lstStyle/>
          <a:p>
            <a:r>
              <a:rPr lang="en-US" dirty="0" smtClean="0"/>
              <a:t>Sources of Business Law</a:t>
            </a:r>
            <a:endParaRPr lang="en-US" dirty="0"/>
          </a:p>
        </p:txBody>
      </p:sp>
      <p:sp>
        <p:nvSpPr>
          <p:cNvPr id="3" name="Content Placeholder 2"/>
          <p:cNvSpPr>
            <a:spLocks noGrp="1"/>
          </p:cNvSpPr>
          <p:nvPr>
            <p:ph idx="1"/>
          </p:nvPr>
        </p:nvSpPr>
        <p:spPr>
          <a:xfrm>
            <a:off x="677334" y="1685109"/>
            <a:ext cx="8596668" cy="4356253"/>
          </a:xfrm>
        </p:spPr>
        <p:txBody>
          <a:bodyPr>
            <a:normAutofit/>
          </a:bodyPr>
          <a:lstStyle/>
          <a:p>
            <a:r>
              <a:rPr lang="en-US" sz="1400" dirty="0" smtClean="0"/>
              <a:t>English Mercantile Law</a:t>
            </a:r>
          </a:p>
          <a:p>
            <a:pPr lvl="1">
              <a:buNone/>
            </a:pPr>
            <a:r>
              <a:rPr lang="en-US" sz="1200" dirty="0" smtClean="0"/>
              <a:t>English laws are the primary sources of Mercantile Law. English laws are based on customs and usages of merchants in England.</a:t>
            </a:r>
          </a:p>
          <a:p>
            <a:r>
              <a:rPr lang="en-US" sz="1400" dirty="0" smtClean="0"/>
              <a:t>The Statute Law</a:t>
            </a:r>
          </a:p>
          <a:p>
            <a:pPr lvl="1">
              <a:buNone/>
            </a:pPr>
            <a:r>
              <a:rPr lang="en-US" sz="1200" dirty="0" smtClean="0"/>
              <a:t>	The various Acts passed by the Legislature are the main sources  The Sale of Goods Acts, The Partnership Act, The Negotiable Instruments Act, Instruments Act , The Companies Act.</a:t>
            </a:r>
          </a:p>
          <a:p>
            <a:r>
              <a:rPr lang="en-US" sz="1400" dirty="0" smtClean="0"/>
              <a:t>The Common Law </a:t>
            </a:r>
          </a:p>
          <a:p>
            <a:pPr>
              <a:buNone/>
            </a:pPr>
            <a:r>
              <a:rPr lang="en-US" sz="1200" dirty="0" smtClean="0"/>
              <a:t>	This source consists of all those unwritten legal doctrines embodying customs and traditions developed over centuries by the English courts. Thus, the common law is found in courts.  collected cases of the various courts of law and is sometimes known as ‘case law’. </a:t>
            </a:r>
          </a:p>
          <a:p>
            <a:pPr>
              <a:buNone/>
            </a:pPr>
            <a:r>
              <a:rPr lang="en-US" sz="1200" dirty="0" smtClean="0"/>
              <a:t>	The common law emphasizes precedents.</a:t>
            </a:r>
          </a:p>
          <a:p>
            <a:r>
              <a:rPr lang="en-US" sz="1400" dirty="0" smtClean="0"/>
              <a:t>Customs and usages</a:t>
            </a:r>
          </a:p>
          <a:p>
            <a:pPr>
              <a:buNone/>
            </a:pPr>
            <a:r>
              <a:rPr lang="en-US" sz="1200" dirty="0" smtClean="0"/>
              <a:t>	The customs and usages of a trade are also one  of the sources of mercantile law . These customs and usages govern the merchants of a trade in their dealings both each other. </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6.5. Law   </a:t>
            </a:r>
            <a:r>
              <a:rPr lang="en-US" b="1" dirty="0" smtClean="0"/>
              <a:t>of   	Contract</a:t>
            </a:r>
            <a:endParaRPr lang="ru-RU" dirty="0"/>
          </a:p>
        </p:txBody>
      </p:sp>
      <p:sp>
        <p:nvSpPr>
          <p:cNvPr id="3" name="Содержимое 2"/>
          <p:cNvSpPr>
            <a:spLocks noGrp="1"/>
          </p:cNvSpPr>
          <p:nvPr>
            <p:ph idx="1"/>
          </p:nvPr>
        </p:nvSpPr>
        <p:spPr/>
        <p:txBody>
          <a:bodyPr/>
          <a:lstStyle/>
          <a:p>
            <a:r>
              <a:rPr lang="en-US" b="1" dirty="0" smtClean="0"/>
              <a:t>The law of contract is that branch of law which determines the circumstances in which promises made by the parties to a contract shall be legally binding on them. </a:t>
            </a:r>
          </a:p>
          <a:p>
            <a:endParaRPr lang="en-US" b="1" dirty="0" smtClean="0"/>
          </a:p>
          <a:p>
            <a:r>
              <a:rPr lang="en-US" b="1" dirty="0" smtClean="0"/>
              <a:t>Its rules define the remedies that are available in court of law against a person who fails to perform his/her contract and conditions under which the remedies are available”</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dirty="0" smtClean="0"/>
              <a:t>6.6. Agreement  </a:t>
            </a:r>
            <a:r>
              <a:rPr lang="en-US" b="1" dirty="0" smtClean="0"/>
              <a:t>&amp;  Contract</a:t>
            </a:r>
          </a:p>
        </p:txBody>
      </p:sp>
      <p:sp>
        <p:nvSpPr>
          <p:cNvPr id="10243" name="Rectangle 3"/>
          <p:cNvSpPr>
            <a:spLocks noGrp="1" noChangeArrowheads="1"/>
          </p:cNvSpPr>
          <p:nvPr>
            <p:ph type="body" idx="1"/>
          </p:nvPr>
        </p:nvSpPr>
        <p:spPr>
          <a:xfrm>
            <a:off x="609600" y="1828800"/>
            <a:ext cx="10972800" cy="3962400"/>
          </a:xfrm>
        </p:spPr>
        <p:txBody>
          <a:bodyPr/>
          <a:lstStyle/>
          <a:p>
            <a:pPr eaLnBrk="1" hangingPunct="1"/>
            <a:r>
              <a:rPr lang="en-US" b="1" dirty="0" smtClean="0"/>
              <a:t>“A contract is an agreement made between two or parties which the law will enforce”</a:t>
            </a:r>
            <a:r>
              <a:rPr lang="en-US" dirty="0" smtClean="0"/>
              <a:t> </a:t>
            </a:r>
            <a:endParaRPr lang="en-US" sz="2400" b="1" dirty="0" smtClean="0"/>
          </a:p>
          <a:p>
            <a:pPr eaLnBrk="1" hangingPunct="1"/>
            <a:r>
              <a:rPr lang="en-US" b="1" dirty="0" smtClean="0"/>
              <a:t>Agreement = Offer + Acceptance &gt;&gt; Promise (</a:t>
            </a:r>
            <a:r>
              <a:rPr lang="en-US" b="1" dirty="0" err="1" smtClean="0"/>
              <a:t>Promisee</a:t>
            </a:r>
            <a:r>
              <a:rPr lang="en-US" b="1" dirty="0" smtClean="0"/>
              <a:t> &amp; </a:t>
            </a:r>
            <a:r>
              <a:rPr lang="en-US" b="1" dirty="0" err="1" smtClean="0"/>
              <a:t>Promisor</a:t>
            </a:r>
            <a:r>
              <a:rPr lang="en-US" b="1" dirty="0" smtClean="0"/>
              <a:t>)</a:t>
            </a:r>
          </a:p>
          <a:p>
            <a:pPr eaLnBrk="1" hangingPunct="1"/>
            <a:r>
              <a:rPr lang="en-US" b="1" dirty="0" smtClean="0"/>
              <a:t>Consensus ad idem</a:t>
            </a:r>
          </a:p>
          <a:p>
            <a:pPr eaLnBrk="1" hangingPunct="1"/>
            <a:r>
              <a:rPr lang="en-US" b="1" dirty="0" smtClean="0"/>
              <a:t>Legal Obligation should be created</a:t>
            </a:r>
          </a:p>
          <a:p>
            <a:pPr eaLnBrk="1" hangingPunct="1"/>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377</TotalTime>
  <Words>1883</Words>
  <Application>Microsoft Office PowerPoint</Application>
  <PresentationFormat>Custom</PresentationFormat>
  <Paragraphs>259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6.0. Business Law</vt:lpstr>
      <vt:lpstr>6.0. Business Law  Introduction</vt:lpstr>
      <vt:lpstr>6.1. Meaning &amp; Nature of Law</vt:lpstr>
      <vt:lpstr>6.2. Characteristics  of   Law</vt:lpstr>
      <vt:lpstr>6.3. Classifications  of  Law</vt:lpstr>
      <vt:lpstr>6.4. Sources of Business Law</vt:lpstr>
      <vt:lpstr>Sources of Business Law</vt:lpstr>
      <vt:lpstr>6.5. Law   of    Contract</vt:lpstr>
      <vt:lpstr>6.6. Agreement  &amp;  Contract</vt:lpstr>
      <vt:lpstr>6.7. What is a Contract ?</vt:lpstr>
      <vt:lpstr>6.8. Essential Elements of a Valid Contract</vt:lpstr>
      <vt:lpstr>6.9. Classification  of  Contract</vt:lpstr>
      <vt:lpstr>6.10. Offer &amp; Acceptance</vt:lpstr>
      <vt:lpstr>6.10.1. Offer - Legal Rules</vt:lpstr>
      <vt:lpstr>6.10.2. Acceptance  &amp;  Legal Rules</vt:lpstr>
      <vt:lpstr>6.11. Consideration </vt:lpstr>
      <vt:lpstr>6.12. Capacity  to  Contract</vt:lpstr>
      <vt:lpstr>6.12.1. Void  Agreements</vt:lpstr>
      <vt:lpstr>6.12.2. Discharge  of  Contract</vt:lpstr>
      <vt:lpstr>6.12.3. Guarantee</vt:lpstr>
      <vt:lpstr>6.13. A  few  features </vt:lpstr>
      <vt:lpstr>6.14. Bailment </vt:lpstr>
      <vt:lpstr>6.15. Pledge</vt:lpstr>
      <vt:lpstr>6.16. Contract  of  Agency</vt:lpstr>
      <vt:lpstr>6.17. Sale  of  Goods Act  </vt:lpstr>
      <vt:lpstr>6.18. Negotiable Instrument Act</vt:lpstr>
      <vt:lpstr>6.19. Notes, Bills and Cheques Act</vt:lpstr>
      <vt:lpstr>6.20. The Consumer Protection Act</vt:lpstr>
      <vt:lpstr>6.21. Information Technology Act </vt:lpstr>
      <vt:lpstr>6.22. Cyber Regulations &amp; Tribunal</vt:lpstr>
      <vt:lpstr>6.23. The Copyright Act </vt:lpstr>
      <vt:lpstr>6.24. The Companies Act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33</cp:revision>
  <dcterms:created xsi:type="dcterms:W3CDTF">2017-03-22T11:34:53Z</dcterms:created>
  <dcterms:modified xsi:type="dcterms:W3CDTF">2017-03-28T04:27:00Z</dcterms:modified>
</cp:coreProperties>
</file>