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81" r:id="rId23"/>
    <p:sldId id="282" r:id="rId24"/>
    <p:sldId id="283" r:id="rId25"/>
    <p:sldId id="285" r:id="rId26"/>
    <p:sldId id="280" r:id="rId27"/>
    <p:sldId id="279" r:id="rId28"/>
    <p:sldId id="286" r:id="rId29"/>
    <p:sldId id="287" r:id="rId30"/>
    <p:sldId id="288" r:id="rId31"/>
    <p:sldId id="289" r:id="rId32"/>
    <p:sldId id="290" r:id="rId33"/>
    <p:sldId id="291" r:id="rId34"/>
    <p:sldId id="292" r:id="rId35"/>
    <p:sldId id="293" r:id="rId36"/>
    <p:sldId id="294" r:id="rId37"/>
    <p:sldId id="3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4/17/2017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4/17/2017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4/17/2017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4/17/2017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smtClean="0">
                <a:sym typeface="+mn-ea"/>
              </a:rPr>
              <a:t>7.0. Leadership </a:t>
            </a:r>
            <a:r>
              <a:rPr lang="en-US" altLang="en-MY" dirty="0">
                <a:sym typeface="+mn-ea"/>
              </a:rPr>
              <a:t>Management </a:t>
            </a:r>
            <a:r>
              <a:rPr lang="en-US" altLang="en-MY" dirty="0"/>
              <a:t/>
            </a:r>
            <a:br>
              <a:rPr lang="en-US" altLang="en-MY" dirty="0"/>
            </a:br>
            <a:endParaRPr lang="en-MY" dirty="0"/>
          </a:p>
        </p:txBody>
      </p:sp>
      <p:sp>
        <p:nvSpPr>
          <p:cNvPr id="3" name="Subtitle 2"/>
          <p:cNvSpPr>
            <a:spLocks noGrp="1"/>
          </p:cNvSpPr>
          <p:nvPr>
            <p:ph type="subTitle" idx="1"/>
          </p:nvPr>
        </p:nvSpPr>
        <p:spPr/>
        <p:txBody>
          <a:bodyPr/>
          <a:lstStyle/>
          <a:p>
            <a:r>
              <a:rPr lang="en-US" altLang="en-MY">
                <a:sym typeface="+mn-ea"/>
              </a:rPr>
              <a:t>Executive Diploma in Business Management</a:t>
            </a:r>
            <a:endParaRPr lang="en-MY"/>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50570"/>
          </a:xfrm>
        </p:spPr>
        <p:txBody>
          <a:bodyPr>
            <a:normAutofit fontScale="90000"/>
          </a:bodyPr>
          <a:lstStyle/>
          <a:p>
            <a:r>
              <a:rPr lang="en-US" dirty="0" smtClean="0">
                <a:sym typeface="+mn-ea"/>
              </a:rPr>
              <a:t>7</a:t>
            </a:r>
            <a:r>
              <a:rPr lang="en-US" dirty="0" smtClean="0">
                <a:sym typeface="+mn-ea"/>
              </a:rPr>
              <a:t>.8. </a:t>
            </a:r>
            <a:r>
              <a:rPr lang="en-US" dirty="0">
                <a:sym typeface="+mn-ea"/>
              </a:rPr>
              <a:t>Leadership pitfalls to avoid</a:t>
            </a:r>
            <a:r>
              <a:rPr lang="en-US" dirty="0"/>
              <a:t/>
            </a:r>
            <a:br>
              <a:rPr lang="en-US" dirty="0"/>
            </a:br>
            <a:endParaRPr lang="en-US" dirty="0"/>
          </a:p>
        </p:txBody>
      </p:sp>
      <p:sp>
        <p:nvSpPr>
          <p:cNvPr id="3" name="Content Placeholder 2"/>
          <p:cNvSpPr>
            <a:spLocks noGrp="1"/>
          </p:cNvSpPr>
          <p:nvPr>
            <p:ph idx="1"/>
          </p:nvPr>
        </p:nvSpPr>
        <p:spPr>
          <a:xfrm>
            <a:off x="677545" y="1623695"/>
            <a:ext cx="8596630" cy="4417695"/>
          </a:xfrm>
        </p:spPr>
        <p:txBody>
          <a:bodyPr/>
          <a:lstStyle/>
          <a:p>
            <a:pPr marL="0" indent="0">
              <a:buNone/>
            </a:pPr>
            <a:r>
              <a:rPr lang="en-US">
                <a:sym typeface="+mn-ea"/>
              </a:rPr>
              <a:t>As we strive to build and develop our leadership skills inpeople’s management, there are so many practices andattitudes we must give away. This will not only bring anadded value to our organization but we will find morepersonal enjoyment in our work as we proactivelymanage our career.</a:t>
            </a:r>
            <a:endParaRPr lang="en-US"/>
          </a:p>
          <a:p>
            <a:pPr marL="0" indent="0">
              <a:buNone/>
            </a:pPr>
            <a:endParaRPr lang="en-US"/>
          </a:p>
          <a:p>
            <a:pPr marL="0" indent="0">
              <a:buNone/>
            </a:pPr>
            <a:r>
              <a:rPr lang="en-US">
                <a:sym typeface="+mn-ea"/>
              </a:rPr>
              <a:t>Below are some of the most common deadliest sinsleaders and managers commit in the excess of exercisingtheir authority and powers over their followers – people.To cultivate the needed people’s management skillsrequired for your continue success in your managementand leadership career, you must learn to depart fromthese acts.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561975"/>
            <a:ext cx="8596630" cy="5479415"/>
          </a:xfrm>
        </p:spPr>
        <p:txBody>
          <a:bodyPr>
            <a:normAutofit/>
          </a:bodyPr>
          <a:lstStyle/>
          <a:p>
            <a:pPr marL="0" indent="0">
              <a:buNone/>
            </a:pPr>
            <a:endParaRPr lang="en-US">
              <a:sym typeface="+mn-ea"/>
            </a:endParaRPr>
          </a:p>
          <a:p>
            <a:pPr marL="0" indent="0">
              <a:buNone/>
            </a:pPr>
            <a:r>
              <a:rPr lang="en-US">
                <a:sym typeface="+mn-ea"/>
              </a:rPr>
              <a:t>* </a:t>
            </a:r>
            <a:r>
              <a:rPr lang="en-US" b="1">
                <a:sym typeface="+mn-ea"/>
              </a:rPr>
              <a:t>Publicly rebuke and embarrass a follower in front of the whole team.</a:t>
            </a:r>
            <a:endParaRPr lang="en-US" b="1"/>
          </a:p>
          <a:p>
            <a:pPr marL="0" indent="0">
              <a:buNone/>
            </a:pPr>
            <a:r>
              <a:rPr lang="en-US">
                <a:sym typeface="+mn-ea"/>
              </a:rPr>
              <a:t>If for anything or reason, </a:t>
            </a:r>
            <a:r>
              <a:rPr lang="en-US">
                <a:solidFill>
                  <a:srgbClr val="F0580E"/>
                </a:solidFill>
                <a:sym typeface="+mn-ea"/>
              </a:rPr>
              <a:t>a leader must have conventional wisdom to understand that the number one killer move, is to publicly embarrass a team member in front of everyone.</a:t>
            </a:r>
            <a:r>
              <a:rPr lang="en-US">
                <a:sym typeface="+mn-ea"/>
              </a:rPr>
              <a:t> It destroys a teams faith in you as a leader and creates fear rather than respect. If a follower is wrong in his conduct then seek to address and correct their attitude and behavior privately. The whole team will respect you for this. It will show that even if they do wrong you still love them and value their dignity and integrity as unique individuals.</a:t>
            </a:r>
            <a:endParaRPr lang="en-US"/>
          </a:p>
          <a:p>
            <a:pPr marL="0" indent="0">
              <a:buNone/>
            </a:pPr>
            <a:endParaRPr lang="en-US"/>
          </a:p>
          <a:p>
            <a:pPr marL="0" indent="0">
              <a:buNone/>
            </a:pPr>
            <a:r>
              <a:rPr lang="en-US">
                <a:sym typeface="+mn-ea"/>
              </a:rPr>
              <a:t>* </a:t>
            </a:r>
            <a:r>
              <a:rPr lang="en-US" b="1">
                <a:sym typeface="+mn-ea"/>
              </a:rPr>
              <a:t>Be suspicious of your followers.</a:t>
            </a:r>
            <a:r>
              <a:rPr lang="en-US">
                <a:sym typeface="+mn-ea"/>
              </a:rPr>
              <a:t> </a:t>
            </a:r>
            <a:endParaRPr lang="en-US"/>
          </a:p>
          <a:p>
            <a:pPr marL="0" indent="0">
              <a:buNone/>
            </a:pPr>
            <a:r>
              <a:rPr lang="en-US">
                <a:sym typeface="+mn-ea"/>
              </a:rPr>
              <a:t>T</a:t>
            </a:r>
            <a:r>
              <a:rPr lang="en-US">
                <a:solidFill>
                  <a:srgbClr val="F0580E"/>
                </a:solidFill>
                <a:sym typeface="+mn-ea"/>
              </a:rPr>
              <a:t>he worst thing you can do as a leader is to distrust your people.</a:t>
            </a:r>
            <a:r>
              <a:rPr lang="en-US">
                <a:sym typeface="+mn-ea"/>
              </a:rPr>
              <a:t> If you do not trust your followers people soon they will pick it up and before you know it the whole organization is being run by suspicion and distrust. </a:t>
            </a:r>
            <a:r>
              <a:rPr lang="en-US">
                <a:solidFill>
                  <a:srgbClr val="F0580E"/>
                </a:solidFill>
                <a:sym typeface="+mn-ea"/>
              </a:rPr>
              <a:t>You have to sow seeds of trust and comradeship in your organization if you are to lead effectively.</a:t>
            </a:r>
            <a:endParaRPr lang="en-US">
              <a:solidFill>
                <a:srgbClr val="F0580E"/>
              </a:solidFill>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632460"/>
            <a:ext cx="8596630" cy="5408930"/>
          </a:xfrm>
        </p:spPr>
        <p:txBody>
          <a:bodyPr>
            <a:normAutofit/>
          </a:bodyPr>
          <a:lstStyle/>
          <a:p>
            <a:pPr marL="0" indent="0">
              <a:buNone/>
            </a:pPr>
            <a:r>
              <a:rPr lang="en-US" b="1">
                <a:sym typeface="+mn-ea"/>
              </a:rPr>
              <a:t>* Criticize all the time.</a:t>
            </a:r>
            <a:r>
              <a:rPr lang="en-US">
                <a:sym typeface="+mn-ea"/>
              </a:rPr>
              <a:t> </a:t>
            </a:r>
            <a:endParaRPr lang="en-US"/>
          </a:p>
          <a:p>
            <a:pPr marL="0" indent="0">
              <a:buNone/>
            </a:pPr>
            <a:r>
              <a:rPr lang="en-US">
                <a:sym typeface="+mn-ea"/>
              </a:rPr>
              <a:t>Criticism has never proven to be the best way of motivating a team. I have seen many leaders criticize their subordinates with the hope of getting better results. They have always been disappointed. For they discovered that their followers went on to do the same thing they had criticized them about and told them to stop. This was not because their followers wanted to spite them or disrespect them. </a:t>
            </a:r>
            <a:r>
              <a:rPr lang="en-US" b="1">
                <a:solidFill>
                  <a:srgbClr val="F0580E"/>
                </a:solidFill>
                <a:sym typeface="+mn-ea"/>
              </a:rPr>
              <a:t>The school of psychological thought has scientifically proven that if you want to create behavioural change in anyone instead of telling them to stop doing what you do not like them to do, tell them what you want them to do.</a:t>
            </a:r>
            <a:endParaRPr lang="en-US" b="1">
              <a:solidFill>
                <a:srgbClr val="F0580E"/>
              </a:solidFill>
            </a:endParaRPr>
          </a:p>
          <a:p>
            <a:pPr marL="0" indent="0">
              <a:buNone/>
            </a:pPr>
            <a:endParaRPr lang="en-US" b="1">
              <a:solidFill>
                <a:srgbClr val="F0580E"/>
              </a:solidFill>
            </a:endParaRPr>
          </a:p>
          <a:p>
            <a:pPr marL="0" indent="0">
              <a:buNone/>
            </a:pPr>
            <a:r>
              <a:rPr lang="en-US" b="1">
                <a:sym typeface="+mn-ea"/>
              </a:rPr>
              <a:t>* Say one thing and mean something else. </a:t>
            </a:r>
            <a:endParaRPr lang="en-US" b="1"/>
          </a:p>
          <a:p>
            <a:pPr marL="0" indent="0">
              <a:buNone/>
            </a:pPr>
            <a:r>
              <a:rPr lang="en-US">
                <a:sym typeface="+mn-ea"/>
              </a:rPr>
              <a:t>One of the key attributes of every leader is that a leader is a person who keeps their word. A leader is someone whose word means something. They will keep their word even if it costs them something or is painful. Their word is their bond. </a:t>
            </a:r>
            <a:r>
              <a:rPr lang="en-US" b="1">
                <a:solidFill>
                  <a:srgbClr val="F0580E"/>
                </a:solidFill>
                <a:sym typeface="+mn-ea"/>
              </a:rPr>
              <a:t>A poor leader is one who when they say something they do not stick to it. </a:t>
            </a:r>
            <a:endParaRPr lang="en-US" b="1">
              <a:solidFill>
                <a:srgbClr val="F0580E"/>
              </a:solidFill>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40105"/>
            <a:ext cx="8596630" cy="5201285"/>
          </a:xfrm>
        </p:spPr>
        <p:txBody>
          <a:bodyPr>
            <a:normAutofit/>
          </a:bodyPr>
          <a:lstStyle/>
          <a:p>
            <a:pPr marL="0" indent="0">
              <a:buNone/>
            </a:pPr>
            <a:r>
              <a:rPr lang="en-US" b="1">
                <a:sym typeface="+mn-ea"/>
              </a:rPr>
              <a:t>* Believe you know it all.</a:t>
            </a:r>
            <a:r>
              <a:rPr lang="en-US">
                <a:sym typeface="+mn-ea"/>
              </a:rPr>
              <a:t> You do not need help from anyone. It is only a foolish leader who believes they know it all and do not need help from any one. All the greatest leaders I know in history had mentors. </a:t>
            </a:r>
            <a:r>
              <a:rPr lang="en-US">
                <a:solidFill>
                  <a:srgbClr val="F0580E"/>
                </a:solidFill>
                <a:sym typeface="+mn-ea"/>
              </a:rPr>
              <a:t>You need the advise and wisdom of those who have been there before and seen it all. </a:t>
            </a:r>
            <a:r>
              <a:rPr lang="en-US">
                <a:sym typeface="+mn-ea"/>
              </a:rPr>
              <a:t>You will save yourself time, energy and resources by listening to the coaching of those who have been there before you.</a:t>
            </a:r>
            <a:endParaRPr lang="en-US"/>
          </a:p>
          <a:p>
            <a:pPr marL="0" indent="0">
              <a:buNone/>
            </a:pPr>
            <a:endParaRPr lang="en-US"/>
          </a:p>
          <a:p>
            <a:pPr marL="0" indent="0">
              <a:buNone/>
            </a:pPr>
            <a:r>
              <a:rPr lang="en-US" b="1">
                <a:sym typeface="+mn-ea"/>
              </a:rPr>
              <a:t>* Be secretive about your dealings and conduct as a leader.</a:t>
            </a:r>
            <a:r>
              <a:rPr lang="en-US">
                <a:sym typeface="+mn-ea"/>
              </a:rPr>
              <a:t> The best way to earn the respect and trust of every one of your followers is to live your life before them. </a:t>
            </a:r>
            <a:r>
              <a:rPr lang="en-US">
                <a:solidFill>
                  <a:srgbClr val="F0580E"/>
                </a:solidFill>
                <a:sym typeface="+mn-ea"/>
              </a:rPr>
              <a:t>Be honest and open with them. Share with them your strengths and weaknesses and you will be amazed to realize they have so much they want to share with you.</a:t>
            </a:r>
            <a:r>
              <a:rPr lang="en-US">
                <a:sym typeface="+mn-ea"/>
              </a:rPr>
              <a:t> It starts with you taking the first step of opening up to them then they open up to you. That is how effective strong teams and organizations are made.</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812800"/>
            <a:ext cx="8596630" cy="5005070"/>
          </a:xfrm>
        </p:spPr>
        <p:txBody>
          <a:bodyPr>
            <a:normAutofit/>
          </a:bodyPr>
          <a:lstStyle/>
          <a:p>
            <a:pPr marL="0" indent="0">
              <a:buNone/>
            </a:pPr>
            <a:r>
              <a:rPr lang="en-US" b="1">
                <a:sym typeface="+mn-ea"/>
              </a:rPr>
              <a:t>* Demand respect.</a:t>
            </a:r>
            <a:r>
              <a:rPr lang="en-US">
                <a:sym typeface="+mn-ea"/>
              </a:rPr>
              <a:t> </a:t>
            </a:r>
            <a:endParaRPr lang="en-US"/>
          </a:p>
          <a:p>
            <a:pPr marL="0" indent="0">
              <a:buNone/>
            </a:pPr>
            <a:r>
              <a:rPr lang="en-US">
                <a:sym typeface="+mn-ea"/>
              </a:rPr>
              <a:t>After all you are the boss. </a:t>
            </a:r>
            <a:r>
              <a:rPr lang="en-US">
                <a:solidFill>
                  <a:srgbClr val="F0580E"/>
                </a:solidFill>
                <a:sym typeface="+mn-ea"/>
              </a:rPr>
              <a:t>Respect is earned and not demanded.</a:t>
            </a:r>
            <a:r>
              <a:rPr lang="en-US">
                <a:sym typeface="+mn-ea"/>
              </a:rPr>
              <a:t> </a:t>
            </a:r>
            <a:r>
              <a:rPr lang="en-US" b="1">
                <a:solidFill>
                  <a:srgbClr val="F0580E"/>
                </a:solidFill>
                <a:sym typeface="+mn-ea"/>
              </a:rPr>
              <a:t>Only dictators demand respect. Real leaders earn respect.</a:t>
            </a:r>
            <a:r>
              <a:rPr lang="en-US">
                <a:sym typeface="+mn-ea"/>
              </a:rPr>
              <a:t> They earn their followers admiration and respect by how they conduct themselves and by how accountable they are to their followers about their organizations activities and vision.</a:t>
            </a:r>
            <a:endParaRPr lang="en-US"/>
          </a:p>
          <a:p>
            <a:pPr marL="0" indent="0">
              <a:buNone/>
            </a:pPr>
            <a:endParaRPr lang="en-US"/>
          </a:p>
          <a:p>
            <a:pPr marL="0" indent="0">
              <a:buNone/>
            </a:pPr>
            <a:r>
              <a:rPr lang="en-US" b="1">
                <a:sym typeface="+mn-ea"/>
              </a:rPr>
              <a:t>* Others includes; blame, defensiveness, contempt and stonewalling.</a:t>
            </a:r>
            <a:r>
              <a:rPr lang="en-US">
                <a:sym typeface="+mn-ea"/>
              </a:rPr>
              <a:t> Where there is blame, we have a leader that </a:t>
            </a:r>
            <a:r>
              <a:rPr lang="en-US">
                <a:solidFill>
                  <a:srgbClr val="F0580E"/>
                </a:solidFill>
                <a:sym typeface="+mn-ea"/>
              </a:rPr>
              <a:t>does not take responsibility</a:t>
            </a:r>
            <a:r>
              <a:rPr lang="en-US">
                <a:sym typeface="+mn-ea"/>
              </a:rPr>
              <a:t> for her actions and puts others down. A leader who is defensive is unable to hear valuable feedback and learn from the perspectives and opinions of others. Contempt and contemptuous behavior destroy morale and model a value of disrespect in the organization. And finally, stonewalling. Stonewalling is one of the most effective tools at </a:t>
            </a:r>
            <a:r>
              <a:rPr lang="en-US" u="sng">
                <a:solidFill>
                  <a:srgbClr val="F0580E"/>
                </a:solidFill>
                <a:sym typeface="+mn-ea"/>
              </a:rPr>
              <a:t>destroying the leadership relationship</a:t>
            </a:r>
            <a:r>
              <a:rPr lang="en-US">
                <a:sym typeface="+mn-ea"/>
              </a:rPr>
              <a:t>. A leader relationship who stonewalls will find himself isolated, unapproachable, and perceived as lacking in humanness.</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a:t>
            </a:r>
            <a:r>
              <a:rPr lang="en-US" dirty="0" smtClean="0">
                <a:sym typeface="+mn-ea"/>
              </a:rPr>
              <a:t>.9. </a:t>
            </a:r>
            <a:r>
              <a:rPr lang="en-US" dirty="0">
                <a:sym typeface="+mn-ea"/>
              </a:rPr>
              <a:t>People’s management</a:t>
            </a:r>
            <a:r>
              <a:rPr lang="en-US" dirty="0"/>
              <a:t/>
            </a:r>
            <a:br>
              <a:rPr lang="en-US" dirty="0"/>
            </a:br>
            <a:endParaRPr lang="en-US" dirty="0"/>
          </a:p>
        </p:txBody>
      </p:sp>
      <p:sp>
        <p:nvSpPr>
          <p:cNvPr id="3" name="Content Placeholder 2"/>
          <p:cNvSpPr>
            <a:spLocks noGrp="1"/>
          </p:cNvSpPr>
          <p:nvPr>
            <p:ph idx="1"/>
          </p:nvPr>
        </p:nvSpPr>
        <p:spPr>
          <a:xfrm>
            <a:off x="677545" y="1604645"/>
            <a:ext cx="8596630" cy="4436745"/>
          </a:xfrm>
        </p:spPr>
        <p:txBody>
          <a:bodyPr/>
          <a:lstStyle/>
          <a:p>
            <a:pPr marL="0" indent="0">
              <a:buNone/>
            </a:pPr>
            <a:r>
              <a:rPr lang="en-US" b="1">
                <a:solidFill>
                  <a:srgbClr val="F0580E"/>
                </a:solidFill>
                <a:sym typeface="+mn-ea"/>
              </a:rPr>
              <a:t>People Management</a:t>
            </a:r>
            <a:r>
              <a:rPr lang="en-US">
                <a:sym typeface="+mn-ea"/>
              </a:rPr>
              <a:t> entails the ability of the leader or manager to combine all available human resources – people in anorganization and effectively and efficiently executes the four basis functions of management through the application of her leadership skills and styles to achieve the organization goals and objectives.</a:t>
            </a:r>
            <a:endParaRPr lang="en-US"/>
          </a:p>
          <a:p>
            <a:pPr marL="0" indent="0">
              <a:buNone/>
            </a:pPr>
            <a:r>
              <a:rPr lang="en-US">
                <a:sym typeface="+mn-ea"/>
              </a:rPr>
              <a:t>However, there are many ways to keep your staff motivated, but learning the basic skills is tantamount to your eventual success.The basics are both simple and hard simultaneously. The most basic concept ranks high on employee lists when it comes to building people management skills is </a:t>
            </a:r>
            <a:r>
              <a:rPr lang="en-US" b="1" u="sng">
                <a:sym typeface="+mn-ea"/>
              </a:rPr>
              <a:t>trust</a:t>
            </a:r>
            <a:r>
              <a:rPr lang="en-US">
                <a:sym typeface="+mn-ea"/>
              </a:rPr>
              <a:t>, a must factor for effectively managing people. Know their names, what they like,and what they dislike. Know their wifes or significant othersnames and ask about them. Take the time to get to know youremployees, chat with them while they work, ask them how "Pat"or "Frank" is doing.</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53415"/>
          </a:xfrm>
        </p:spPr>
        <p:txBody>
          <a:bodyPr>
            <a:normAutofit fontScale="90000"/>
          </a:bodyPr>
          <a:lstStyle/>
          <a:p>
            <a:r>
              <a:rPr lang="en-US" b="1" dirty="0" smtClean="0">
                <a:sym typeface="+mn-ea"/>
              </a:rPr>
              <a:t>7</a:t>
            </a:r>
            <a:r>
              <a:rPr lang="en-US" b="1" dirty="0" smtClean="0">
                <a:sym typeface="+mn-ea"/>
              </a:rPr>
              <a:t>.10. </a:t>
            </a:r>
            <a:r>
              <a:rPr lang="en-US" b="1" dirty="0">
                <a:sym typeface="+mn-ea"/>
              </a:rPr>
              <a:t>Required People’s management skills</a:t>
            </a:r>
            <a:endParaRPr lang="en-US" dirty="0"/>
          </a:p>
        </p:txBody>
      </p:sp>
      <p:sp>
        <p:nvSpPr>
          <p:cNvPr id="3" name="Content Placeholder 2"/>
          <p:cNvSpPr>
            <a:spLocks noGrp="1"/>
          </p:cNvSpPr>
          <p:nvPr>
            <p:ph idx="1"/>
          </p:nvPr>
        </p:nvSpPr>
        <p:spPr>
          <a:xfrm>
            <a:off x="677545" y="1506855"/>
            <a:ext cx="8596630" cy="4534535"/>
          </a:xfrm>
        </p:spPr>
        <p:txBody>
          <a:bodyPr>
            <a:normAutofit lnSpcReduction="10000"/>
          </a:bodyPr>
          <a:lstStyle/>
          <a:p>
            <a:pPr marL="0" indent="0">
              <a:buNone/>
            </a:pPr>
            <a:r>
              <a:rPr lang="en-US">
                <a:sym typeface="+mn-ea"/>
              </a:rPr>
              <a:t>Leadership skills require this level of trust and building such a rapport is huge. It will make both the employees and you feel important, wanted, and acknowledged thereby increasing the chances of better performance and good relationship.</a:t>
            </a:r>
            <a:endParaRPr lang="en-US"/>
          </a:p>
          <a:p>
            <a:pPr marL="0" indent="0">
              <a:buNone/>
            </a:pPr>
            <a:r>
              <a:rPr lang="en-US">
                <a:sym typeface="+mn-ea"/>
              </a:rPr>
              <a:t>Below are some of the essential management andleadership skills required for effective and efficientpeople’s management in an organization.</a:t>
            </a:r>
            <a:endParaRPr lang="en-US"/>
          </a:p>
          <a:p>
            <a:pPr marL="0" indent="0">
              <a:buNone/>
            </a:pPr>
            <a:r>
              <a:rPr lang="en-US">
                <a:sym typeface="+mn-ea"/>
              </a:rPr>
              <a:t>1. Problem Solving and Decision Making Skills</a:t>
            </a:r>
            <a:endParaRPr lang="en-US"/>
          </a:p>
          <a:p>
            <a:pPr marL="0" indent="0">
              <a:buNone/>
            </a:pPr>
            <a:r>
              <a:rPr lang="en-US">
                <a:sym typeface="+mn-ea"/>
              </a:rPr>
              <a:t>2. Planning Skills</a:t>
            </a:r>
            <a:endParaRPr lang="en-US"/>
          </a:p>
          <a:p>
            <a:pPr marL="0" indent="0">
              <a:buNone/>
            </a:pPr>
            <a:r>
              <a:rPr lang="en-US">
                <a:sym typeface="+mn-ea"/>
              </a:rPr>
              <a:t>3. Effective Delegation Skills</a:t>
            </a:r>
            <a:endParaRPr lang="en-US"/>
          </a:p>
          <a:p>
            <a:pPr marL="0" indent="0">
              <a:buNone/>
            </a:pPr>
            <a:r>
              <a:rPr lang="en-US">
                <a:sym typeface="+mn-ea"/>
              </a:rPr>
              <a:t>4. Good Communications Skills  </a:t>
            </a:r>
            <a:endParaRPr lang="en-US"/>
          </a:p>
          <a:p>
            <a:pPr marL="0" indent="0">
              <a:buNone/>
            </a:pPr>
            <a:r>
              <a:rPr lang="en-US">
                <a:sym typeface="+mn-ea"/>
              </a:rPr>
              <a:t>5. Meeting Management Skills</a:t>
            </a:r>
            <a:endParaRPr lang="en-US"/>
          </a:p>
          <a:p>
            <a:pPr marL="0" indent="0">
              <a:buNone/>
            </a:pPr>
            <a:r>
              <a:rPr lang="en-US">
                <a:sym typeface="+mn-ea"/>
              </a:rPr>
              <a:t>6. Managing Yourself</a:t>
            </a:r>
            <a:endParaRPr lang="en-US"/>
          </a:p>
          <a:p>
            <a:pPr marL="0" indent="0">
              <a:buNone/>
            </a:pPr>
            <a:r>
              <a:rPr lang="en-US">
                <a:sym typeface="+mn-ea"/>
              </a:rPr>
              <a:t>7. Effective Motivation Skills </a:t>
            </a:r>
            <a:endParaRPr lang="en-US"/>
          </a:p>
          <a:p>
            <a:pPr marL="0" inden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257810"/>
            <a:ext cx="8500110" cy="6534150"/>
          </a:xfrm>
        </p:spPr>
        <p:txBody>
          <a:bodyPr>
            <a:normAutofit fontScale="97500" lnSpcReduction="10000"/>
          </a:bodyPr>
          <a:lstStyle/>
          <a:p>
            <a:pPr marL="0" indent="0">
              <a:buNone/>
            </a:pPr>
            <a:endParaRPr lang="en-US" b="1" dirty="0">
              <a:sym typeface="+mn-ea"/>
            </a:endParaRPr>
          </a:p>
          <a:p>
            <a:pPr marL="0" indent="0">
              <a:buNone/>
            </a:pPr>
            <a:r>
              <a:rPr lang="en-US" dirty="0">
                <a:sym typeface="+mn-ea"/>
              </a:rPr>
              <a:t>Why is this important? Motivated teams will try to emulate leaderships success. If individuals in the team need assistance, team members will step up and help. </a:t>
            </a:r>
            <a:r>
              <a:rPr lang="en-US" dirty="0" err="1">
                <a:sym typeface="+mn-ea"/>
              </a:rPr>
              <a:t>Theyll</a:t>
            </a:r>
            <a:r>
              <a:rPr lang="en-US" dirty="0">
                <a:sym typeface="+mn-ea"/>
              </a:rPr>
              <a:t> see your leadership as a vehicle to success and try to rise to the top. The stronger your team spirit, the stronger your organization or department will become; </a:t>
            </a:r>
            <a:r>
              <a:rPr lang="en-US" dirty="0" err="1">
                <a:sym typeface="+mn-ea"/>
              </a:rPr>
              <a:t>its</a:t>
            </a:r>
            <a:r>
              <a:rPr lang="en-US" dirty="0">
                <a:sym typeface="+mn-ea"/>
              </a:rPr>
              <a:t> inevitable. Ultimately their success will lead toward them being capable of self-managing themselves, enabling you to concentrate on other tasks.</a:t>
            </a:r>
          </a:p>
          <a:p>
            <a:pPr marL="0" indent="0">
              <a:buNone/>
            </a:pPr>
            <a:r>
              <a:rPr lang="en-US" b="1" dirty="0">
                <a:sym typeface="+mn-ea"/>
              </a:rPr>
              <a:t>What makes a good leader or manager? </a:t>
            </a:r>
          </a:p>
          <a:p>
            <a:pPr marL="0" indent="0">
              <a:buNone/>
            </a:pPr>
            <a:r>
              <a:rPr lang="en-US" dirty="0">
                <a:sym typeface="+mn-ea"/>
              </a:rPr>
              <a:t>For many it is someone who can inspire and get the most from their staff. There are many qualities that are needed to be a good leader or manager. </a:t>
            </a:r>
            <a:endParaRPr lang="en-US" dirty="0"/>
          </a:p>
          <a:p>
            <a:pPr marL="0" indent="0">
              <a:buNone/>
            </a:pPr>
            <a:endParaRPr lang="en-US" dirty="0"/>
          </a:p>
          <a:p>
            <a:pPr marL="0" indent="0">
              <a:buNone/>
            </a:pPr>
            <a:r>
              <a:rPr lang="en-US" dirty="0">
                <a:sym typeface="+mn-ea"/>
              </a:rPr>
              <a:t>These includes the ability to;-</a:t>
            </a:r>
            <a:endParaRPr lang="en-US" dirty="0"/>
          </a:p>
          <a:p>
            <a:pPr marL="0" indent="0">
              <a:buNone/>
            </a:pPr>
            <a:r>
              <a:rPr lang="en-US" dirty="0">
                <a:sym typeface="+mn-ea"/>
              </a:rPr>
              <a:t>1. Be able to think creatively to provide a vision for the company and solve problems</a:t>
            </a:r>
            <a:endParaRPr lang="en-US" dirty="0"/>
          </a:p>
          <a:p>
            <a:pPr marL="0" indent="0">
              <a:buNone/>
            </a:pPr>
            <a:r>
              <a:rPr lang="en-US" dirty="0">
                <a:sym typeface="+mn-ea"/>
              </a:rPr>
              <a:t>2. Be calm under pressure and make clear decisions</a:t>
            </a:r>
            <a:endParaRPr lang="en-US" dirty="0"/>
          </a:p>
          <a:p>
            <a:pPr marL="0" indent="0">
              <a:buNone/>
            </a:pPr>
            <a:r>
              <a:rPr lang="en-US" dirty="0">
                <a:sym typeface="+mn-ea"/>
              </a:rPr>
              <a:t>3. Possess excellent two-way communication skills</a:t>
            </a:r>
            <a:endParaRPr lang="en-US" dirty="0"/>
          </a:p>
          <a:p>
            <a:pPr marL="0" indent="0">
              <a:buNone/>
            </a:pPr>
            <a:r>
              <a:rPr lang="en-US" dirty="0">
                <a:sym typeface="+mn-ea"/>
              </a:rPr>
              <a:t>4. Have the desire to achieve great things</a:t>
            </a:r>
            <a:endParaRPr lang="en-US" dirty="0"/>
          </a:p>
          <a:p>
            <a:pPr marL="0" indent="0">
              <a:buNone/>
            </a:pPr>
            <a:r>
              <a:rPr lang="en-US" dirty="0">
                <a:sym typeface="+mn-ea"/>
              </a:rPr>
              <a:t>5. Be well informed and knowledgeable about matters relating to the business</a:t>
            </a:r>
            <a:endParaRPr lang="en-US" dirty="0"/>
          </a:p>
          <a:p>
            <a:pPr marL="0" indent="0">
              <a:buNone/>
            </a:pPr>
            <a:r>
              <a:rPr lang="en-US" dirty="0">
                <a:sym typeface="+mn-ea"/>
              </a:rPr>
              <a:t>6. Possess an air of </a:t>
            </a:r>
            <a:r>
              <a:rPr lang="en-US" dirty="0" smtClean="0">
                <a:sym typeface="+mn-ea"/>
              </a:rPr>
              <a:t>authority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373380"/>
            <a:ext cx="8596630" cy="902970"/>
          </a:xfrm>
        </p:spPr>
        <p:txBody>
          <a:bodyPr>
            <a:normAutofit fontScale="90000"/>
          </a:bodyPr>
          <a:lstStyle/>
          <a:p>
            <a:r>
              <a:rPr lang="en-US" dirty="0" smtClean="0">
                <a:sym typeface="+mn-ea"/>
              </a:rPr>
              <a:t>7.11.</a:t>
            </a:r>
            <a:r>
              <a:rPr lang="en-US" dirty="0" smtClean="0">
                <a:sym typeface="+mn-ea"/>
              </a:rPr>
              <a:t> </a:t>
            </a:r>
            <a:r>
              <a:rPr lang="en-US" dirty="0">
                <a:sym typeface="+mn-ea"/>
              </a:rPr>
              <a:t>People’s management techniques</a:t>
            </a:r>
            <a:r>
              <a:rPr lang="en-US" dirty="0"/>
              <a:t/>
            </a:r>
            <a:br>
              <a:rPr lang="en-US" dirty="0"/>
            </a:br>
            <a:endParaRPr lang="en-US" dirty="0"/>
          </a:p>
        </p:txBody>
      </p:sp>
      <p:sp>
        <p:nvSpPr>
          <p:cNvPr id="3" name="Content Placeholder 2"/>
          <p:cNvSpPr>
            <a:spLocks noGrp="1"/>
          </p:cNvSpPr>
          <p:nvPr>
            <p:ph idx="1"/>
          </p:nvPr>
        </p:nvSpPr>
        <p:spPr>
          <a:xfrm>
            <a:off x="677545" y="1276350"/>
            <a:ext cx="8596630" cy="4765040"/>
          </a:xfrm>
        </p:spPr>
        <p:txBody>
          <a:bodyPr>
            <a:normAutofit fontScale="97500" lnSpcReduction="10000"/>
          </a:bodyPr>
          <a:lstStyle/>
          <a:p>
            <a:pPr marL="0" indent="0">
              <a:buNone/>
            </a:pPr>
            <a:r>
              <a:rPr lang="en-US">
                <a:sym typeface="+mn-ea"/>
              </a:rPr>
              <a:t>Here are some good techniques for strengthening your people’s management skills:</a:t>
            </a:r>
            <a:endParaRPr lang="en-US"/>
          </a:p>
          <a:p>
            <a:pPr marL="0" indent="0">
              <a:buNone/>
            </a:pPr>
            <a:r>
              <a:rPr lang="en-US">
                <a:sym typeface="+mn-ea"/>
              </a:rPr>
              <a:t>1. </a:t>
            </a:r>
            <a:r>
              <a:rPr lang="en-US" b="1">
                <a:solidFill>
                  <a:srgbClr val="F0580E"/>
                </a:solidFill>
                <a:sym typeface="+mn-ea"/>
              </a:rPr>
              <a:t>Put yourself in their shoes. </a:t>
            </a:r>
            <a:r>
              <a:rPr lang="en-US">
                <a:sym typeface="+mn-ea"/>
              </a:rPr>
              <a:t>Great managers know what shoes people are thinking and feeling. They’re quick to pick up on things and work hard to solve problems among their team.</a:t>
            </a:r>
            <a:endParaRPr lang="en-US"/>
          </a:p>
          <a:p>
            <a:pPr marL="0" indent="0">
              <a:buNone/>
            </a:pPr>
            <a:r>
              <a:rPr lang="en-US">
                <a:sym typeface="+mn-ea"/>
              </a:rPr>
              <a:t>2. </a:t>
            </a:r>
            <a:r>
              <a:rPr lang="en-US" b="1">
                <a:solidFill>
                  <a:srgbClr val="F0580E"/>
                </a:solidFill>
                <a:sym typeface="+mn-ea"/>
              </a:rPr>
              <a:t>Show gratitude and appreciation</a:t>
            </a:r>
            <a:r>
              <a:rPr lang="en-US">
                <a:sym typeface="+mn-ea"/>
              </a:rPr>
              <a:t>. You might feel appreciation appreciative of your team, but without action they’ll never know it. Always be on the lookout for new and exciting ways to show these emotions. Remember to say “Thank you” when others do something nice for you. People love to be appreciated and a sincere “Thank you” makes them feel good!</a:t>
            </a:r>
            <a:endParaRPr lang="en-US"/>
          </a:p>
          <a:p>
            <a:pPr marL="0" indent="0">
              <a:buNone/>
            </a:pPr>
            <a:r>
              <a:rPr lang="en-US">
                <a:sym typeface="+mn-ea"/>
              </a:rPr>
              <a:t>3. </a:t>
            </a:r>
            <a:r>
              <a:rPr lang="en-US" b="1">
                <a:solidFill>
                  <a:srgbClr val="F0580E"/>
                </a:solidFill>
                <a:sym typeface="+mn-ea"/>
              </a:rPr>
              <a:t>Give sincere compliments.</a:t>
            </a:r>
            <a:r>
              <a:rPr lang="en-US">
                <a:sym typeface="+mn-ea"/>
              </a:rPr>
              <a:t> Think about what you really like compliments about your team and point these things out as regular compliments. </a:t>
            </a:r>
            <a:endParaRPr lang="en-US"/>
          </a:p>
          <a:p>
            <a:pPr marL="0" indent="0">
              <a:buNone/>
            </a:pPr>
            <a:r>
              <a:rPr lang="en-US">
                <a:sym typeface="+mn-ea"/>
              </a:rPr>
              <a:t>4. </a:t>
            </a:r>
            <a:r>
              <a:rPr lang="en-US" b="1">
                <a:solidFill>
                  <a:srgbClr val="F0580E"/>
                </a:solidFill>
                <a:sym typeface="+mn-ea"/>
              </a:rPr>
              <a:t>Treat others with respect.</a:t>
            </a:r>
            <a:r>
              <a:rPr lang="en-US">
                <a:sym typeface="+mn-ea"/>
              </a:rPr>
              <a:t> Strive to always treat people with respect, no matter what their stance in life. Treat them the way you’d like to be treated. This shows character and strength, both of which are characteristics of someone with superior people skills.</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78535"/>
            <a:ext cx="8596630" cy="5062855"/>
          </a:xfrm>
        </p:spPr>
        <p:txBody>
          <a:bodyPr/>
          <a:lstStyle/>
          <a:p>
            <a:pPr marL="0" indent="0">
              <a:buNone/>
            </a:pPr>
            <a:r>
              <a:rPr lang="en-US">
                <a:sym typeface="+mn-ea"/>
              </a:rPr>
              <a:t>5. </a:t>
            </a:r>
            <a:r>
              <a:rPr lang="en-US" b="1">
                <a:solidFill>
                  <a:srgbClr val="F0580E"/>
                </a:solidFill>
                <a:sym typeface="+mn-ea"/>
              </a:rPr>
              <a:t>Delegate appropriately.</a:t>
            </a:r>
            <a:r>
              <a:rPr lang="en-US">
                <a:sym typeface="+mn-ea"/>
              </a:rPr>
              <a:t> When you delegate the right tasks to the right people, everyone gets a chance to excel and the team works together at its best. This raises the morale of the people around you and motivates them to do a good job.</a:t>
            </a:r>
            <a:endParaRPr lang="en-US"/>
          </a:p>
          <a:p>
            <a:pPr marL="0" indent="0">
              <a:buNone/>
            </a:pPr>
            <a:r>
              <a:rPr lang="en-US">
                <a:sym typeface="+mn-ea"/>
              </a:rPr>
              <a:t>6. </a:t>
            </a:r>
            <a:r>
              <a:rPr lang="en-US" b="1">
                <a:solidFill>
                  <a:srgbClr val="F0580E"/>
                </a:solidFill>
                <a:sym typeface="+mn-ea"/>
              </a:rPr>
              <a:t>Be honest.</a:t>
            </a:r>
            <a:r>
              <a:rPr lang="en-US">
                <a:sym typeface="+mn-ea"/>
              </a:rPr>
              <a:t> Honesty is always the best policy. Earning and maintaining trust is an important people management skill. When others trust you, they believe in you, and your opinions mean more to them.</a:t>
            </a:r>
            <a:endParaRPr lang="en-US"/>
          </a:p>
          <a:p>
            <a:pPr marL="0" indent="0">
              <a:buNone/>
            </a:pPr>
            <a:r>
              <a:rPr lang="en-US">
                <a:sym typeface="+mn-ea"/>
              </a:rPr>
              <a:t>7. </a:t>
            </a:r>
            <a:r>
              <a:rPr lang="en-US" b="1">
                <a:solidFill>
                  <a:srgbClr val="F0580E"/>
                </a:solidFill>
                <a:sym typeface="+mn-ea"/>
              </a:rPr>
              <a:t>Listen attentively.</a:t>
            </a:r>
            <a:r>
              <a:rPr lang="en-US">
                <a:sym typeface="+mn-ea"/>
              </a:rPr>
              <a:t> Listening is fifty percent of communication. Truly listen to what it is that people are telling you. Make an effort to understand their point of view, even if you don’t agree with it. When they know you consider their feelings as important, you’ve already won half the battle.</a:t>
            </a:r>
            <a:endParaRPr lang="en-US"/>
          </a:p>
          <a:p>
            <a:pPr marL="0" indent="0">
              <a:buNone/>
            </a:pPr>
            <a:r>
              <a:rPr lang="en-US">
                <a:sym typeface="+mn-ea"/>
              </a:rPr>
              <a:t>8. </a:t>
            </a:r>
            <a:r>
              <a:rPr lang="en-US" b="1">
                <a:solidFill>
                  <a:srgbClr val="F0580E"/>
                </a:solidFill>
                <a:sym typeface="+mn-ea"/>
              </a:rPr>
              <a:t>Encourage Participation.</a:t>
            </a:r>
            <a:r>
              <a:rPr lang="en-US">
                <a:sym typeface="+mn-ea"/>
              </a:rPr>
              <a:t> Create an organizational structure that enables all team members to participate at all levels. </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a:t>
            </a:r>
            <a:r>
              <a:rPr lang="en-US" dirty="0" smtClean="0">
                <a:sym typeface="+mn-ea"/>
              </a:rPr>
              <a:t>.0. Presentation </a:t>
            </a:r>
            <a:r>
              <a:rPr lang="en-US" dirty="0">
                <a:sym typeface="+mn-ea"/>
              </a:rPr>
              <a:t>Objectives</a:t>
            </a:r>
            <a:r>
              <a:rPr lang="en-US" dirty="0"/>
              <a:t/>
            </a:r>
            <a:br>
              <a:rPr lang="en-US" dirty="0"/>
            </a:br>
            <a:endParaRPr lang="en-US" dirty="0"/>
          </a:p>
        </p:txBody>
      </p:sp>
      <p:sp>
        <p:nvSpPr>
          <p:cNvPr id="3" name="Content Placeholder 2"/>
          <p:cNvSpPr>
            <a:spLocks noGrp="1"/>
          </p:cNvSpPr>
          <p:nvPr>
            <p:ph idx="1"/>
          </p:nvPr>
        </p:nvSpPr>
        <p:spPr>
          <a:xfrm>
            <a:off x="677545" y="1659890"/>
            <a:ext cx="8596630" cy="4381500"/>
          </a:xfrm>
        </p:spPr>
        <p:txBody>
          <a:bodyPr>
            <a:normAutofit lnSpcReduction="10000"/>
          </a:bodyPr>
          <a:lstStyle/>
          <a:p>
            <a:pPr marL="0" indent="0">
              <a:buNone/>
            </a:pPr>
            <a:r>
              <a:rPr lang="en-US">
                <a:sym typeface="+mn-ea"/>
              </a:rPr>
              <a:t>At the end of the presentation, participants will; </a:t>
            </a:r>
            <a:endParaRPr lang="en-US"/>
          </a:p>
          <a:p>
            <a:pPr marL="0" indent="0">
              <a:buNone/>
            </a:pPr>
            <a:endParaRPr lang="en-US"/>
          </a:p>
          <a:p>
            <a:r>
              <a:rPr lang="en-US">
                <a:sym typeface="+mn-ea"/>
              </a:rPr>
              <a:t>1. Learn the basic skills and techniques required for effective and efficient “people’s management”.</a:t>
            </a:r>
            <a:endParaRPr lang="en-US"/>
          </a:p>
          <a:p>
            <a:r>
              <a:rPr lang="en-US">
                <a:sym typeface="+mn-ea"/>
              </a:rPr>
              <a:t>2. Understand “People” in an organizational context.</a:t>
            </a:r>
            <a:endParaRPr lang="en-US"/>
          </a:p>
          <a:p>
            <a:r>
              <a:rPr lang="en-US">
                <a:sym typeface="+mn-ea"/>
              </a:rPr>
              <a:t>3. Learn how leader can “inspire passion” and “trust” among their  team..</a:t>
            </a:r>
            <a:endParaRPr lang="en-US"/>
          </a:p>
          <a:p>
            <a:r>
              <a:rPr lang="en-US">
                <a:sym typeface="+mn-ea"/>
              </a:rPr>
              <a:t>4. Understand “management” in an organizational context and their  relevant functions..</a:t>
            </a:r>
            <a:endParaRPr lang="en-US"/>
          </a:p>
          <a:p>
            <a:r>
              <a:rPr lang="en-US">
                <a:sym typeface="+mn-ea"/>
              </a:rPr>
              <a:t>5. Understand “Leadership” and it “attributes” in an organizational  context.</a:t>
            </a:r>
            <a:endParaRPr lang="en-US"/>
          </a:p>
          <a:p>
            <a:r>
              <a:rPr lang="en-US">
                <a:sym typeface="+mn-ea"/>
              </a:rPr>
              <a:t>6. Learn the core leadership traits and skills required to effectively  manage people in an organization.</a:t>
            </a:r>
            <a:endParaRPr lang="en-US"/>
          </a:p>
          <a:p>
            <a:r>
              <a:rPr lang="en-US">
                <a:sym typeface="+mn-ea"/>
              </a:rPr>
              <a:t>7. Understand “Leadership Pitfalls” that a leader or manager must  avoid. </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Focusing on the horizon.. Looking to the future.. The Essential People’s management techniques Felcotech Consulting</a:t>
            </a:r>
            <a:r>
              <a:rPr lang="en-US"/>
              <a:t/>
            </a:r>
            <a:br>
              <a:rPr lang="en-US"/>
            </a:br>
            <a:endParaRPr lang="en-US"/>
          </a:p>
        </p:txBody>
      </p:sp>
      <p:graphicFrame>
        <p:nvGraphicFramePr>
          <p:cNvPr id="4" name="Content Placeholder 3"/>
          <p:cNvGraphicFramePr>
            <a:graphicFrameLocks/>
          </p:cNvGraphicFramePr>
          <p:nvPr>
            <p:ph idx="1"/>
          </p:nvPr>
        </p:nvGraphicFramePr>
        <p:xfrm>
          <a:off x="1241016" y="2160589"/>
          <a:ext cx="7469304" cy="3880773"/>
        </p:xfrm>
        <a:graphic>
          <a:graphicData uri="http://schemas.openxmlformats.org/presentationml/2006/ole">
            <p:oleObj spid="_x0000_s31745" r:id="rId3" imgW="5885714" imgH="3343742" progId="PBrush">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7.12. </a:t>
            </a:r>
            <a:r>
              <a:rPr lang="en-US" dirty="0">
                <a:sym typeface="+mn-ea"/>
              </a:rPr>
              <a:t>CREATIVE ENGAGEMENT</a:t>
            </a:r>
            <a:r>
              <a:rPr lang="en-US" dirty="0"/>
              <a:t/>
            </a:r>
            <a:br>
              <a:rPr lang="en-US" dirty="0"/>
            </a:br>
            <a:endParaRPr lang="en-US" dirty="0"/>
          </a:p>
        </p:txBody>
      </p:sp>
      <p:sp>
        <p:nvSpPr>
          <p:cNvPr id="3" name="Content Placeholder 2"/>
          <p:cNvSpPr>
            <a:spLocks noGrp="1"/>
          </p:cNvSpPr>
          <p:nvPr>
            <p:ph idx="1"/>
          </p:nvPr>
        </p:nvSpPr>
        <p:spPr>
          <a:xfrm>
            <a:off x="677545" y="1595755"/>
            <a:ext cx="4535170" cy="4445635"/>
          </a:xfrm>
        </p:spPr>
        <p:txBody>
          <a:bodyPr/>
          <a:lstStyle/>
          <a:p>
            <a:pPr marL="0" indent="0">
              <a:buNone/>
            </a:pPr>
            <a:r>
              <a:rPr lang="en-US" b="1">
                <a:solidFill>
                  <a:srgbClr val="FF0000"/>
                </a:solidFill>
                <a:sym typeface="+mn-ea"/>
              </a:rPr>
              <a:t>When </a:t>
            </a:r>
            <a:r>
              <a:rPr lang="en-US">
                <a:sym typeface="+mn-ea"/>
              </a:rPr>
              <a:t>it comes to leadership,</a:t>
            </a:r>
            <a:r>
              <a:rPr lang="en-US" b="1" u="sng">
                <a:sym typeface="+mn-ea"/>
              </a:rPr>
              <a:t>do people really matter that much </a:t>
            </a:r>
            <a:r>
              <a:rPr lang="en-US" b="1">
                <a:sym typeface="+mn-ea"/>
              </a:rPr>
              <a:t>? </a:t>
            </a:r>
            <a:r>
              <a:rPr lang="en-US">
                <a:sym typeface="+mn-ea"/>
              </a:rPr>
              <a:t>Well in all honesty ...the answer is Yes!In today’s world the person incharge is one who values herpeople, knows them and creates conditions and opportunities forthem to succeed. </a:t>
            </a:r>
            <a:r>
              <a:rPr lang="en-US" b="1">
                <a:solidFill>
                  <a:srgbClr val="FF0000"/>
                </a:solidFill>
                <a:sym typeface="+mn-ea"/>
              </a:rPr>
              <a:t>Business is all about relationships</a:t>
            </a:r>
            <a:r>
              <a:rPr lang="en-US">
                <a:sym typeface="+mn-ea"/>
              </a:rPr>
              <a:t>. </a:t>
            </a:r>
            <a:endParaRPr lang="en-US"/>
          </a:p>
          <a:p>
            <a:pPr marL="0" indent="0">
              <a:buNone/>
            </a:pPr>
            <a:r>
              <a:rPr lang="en-US" b="1">
                <a:sym typeface="+mn-ea"/>
              </a:rPr>
              <a:t>Learn how to become the leaderyou’ve always wanted to work for! </a:t>
            </a:r>
            <a:endParaRPr lang="en-US" b="1"/>
          </a:p>
          <a:p>
            <a:endParaRPr lang="en-US"/>
          </a:p>
          <a:p>
            <a:endParaRPr lang="en-US"/>
          </a:p>
        </p:txBody>
      </p:sp>
      <p:graphicFrame>
        <p:nvGraphicFramePr>
          <p:cNvPr id="4" name="Content Placeholder 3"/>
          <p:cNvGraphicFramePr>
            <a:graphicFrameLocks/>
          </p:cNvGraphicFramePr>
          <p:nvPr>
            <p:ph sz="half" idx="2"/>
          </p:nvPr>
        </p:nvGraphicFramePr>
        <p:xfrm>
          <a:off x="5052060" y="1595755"/>
          <a:ext cx="4222115" cy="3910965"/>
        </p:xfrm>
        <a:graphic>
          <a:graphicData uri="http://schemas.openxmlformats.org/presentationml/2006/ole">
            <p:oleObj spid="_x0000_s44033" r:id="rId3" imgW="2924583" imgH="2809524" progId="PBrush">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Benefits of Effective People’s Management</a:t>
            </a:r>
            <a:r>
              <a:rPr lang="en-US"/>
              <a:t/>
            </a:r>
            <a:br>
              <a:rPr lang="en-US"/>
            </a:br>
            <a:endParaRPr lang="en-US"/>
          </a:p>
        </p:txBody>
      </p:sp>
      <p:sp>
        <p:nvSpPr>
          <p:cNvPr id="3" name="Content Placeholder 2"/>
          <p:cNvSpPr>
            <a:spLocks noGrp="1"/>
          </p:cNvSpPr>
          <p:nvPr>
            <p:ph idx="1"/>
          </p:nvPr>
        </p:nvSpPr>
        <p:spPr/>
        <p:txBody>
          <a:bodyPr>
            <a:normAutofit/>
          </a:bodyPr>
          <a:lstStyle/>
          <a:p>
            <a:pPr marL="0" indent="0">
              <a:buNone/>
            </a:pPr>
            <a:r>
              <a:rPr lang="en-US" b="1">
                <a:sym typeface="+mn-ea"/>
              </a:rPr>
              <a:t>When people are effectively managed, it leads to;</a:t>
            </a:r>
            <a:endParaRPr lang="en-US" b="1"/>
          </a:p>
          <a:p>
            <a:pPr marL="0" indent="0">
              <a:buNone/>
            </a:pPr>
            <a:endParaRPr lang="en-US"/>
          </a:p>
          <a:p>
            <a:pPr marL="0" indent="0">
              <a:buNone/>
            </a:pPr>
            <a:r>
              <a:rPr lang="en-US">
                <a:sym typeface="+mn-ea"/>
              </a:rPr>
              <a:t>• Attainment of the </a:t>
            </a:r>
            <a:r>
              <a:rPr lang="en-US" b="1">
                <a:solidFill>
                  <a:srgbClr val="C00000"/>
                </a:solidFill>
                <a:sym typeface="+mn-ea"/>
              </a:rPr>
              <a:t>Business Strategy and Goals</a:t>
            </a:r>
            <a:endParaRPr lang="en-US" b="1">
              <a:solidFill>
                <a:srgbClr val="C00000"/>
              </a:solidFill>
            </a:endParaRPr>
          </a:p>
          <a:p>
            <a:pPr marL="0" indent="0">
              <a:buNone/>
            </a:pPr>
            <a:endParaRPr lang="en-US" b="1">
              <a:solidFill>
                <a:srgbClr val="C00000"/>
              </a:solidFill>
            </a:endParaRPr>
          </a:p>
          <a:p>
            <a:pPr marL="0" indent="0">
              <a:buNone/>
            </a:pPr>
            <a:r>
              <a:rPr lang="en-US">
                <a:sym typeface="+mn-ea"/>
              </a:rPr>
              <a:t>• Improve the </a:t>
            </a:r>
            <a:r>
              <a:rPr lang="en-US" b="1">
                <a:solidFill>
                  <a:srgbClr val="0DFF07"/>
                </a:solidFill>
                <a:sym typeface="+mn-ea"/>
              </a:rPr>
              <a:t>Organizational Values</a:t>
            </a:r>
            <a:endParaRPr lang="en-US" b="1">
              <a:solidFill>
                <a:srgbClr val="0DFF07"/>
              </a:solidFill>
            </a:endParaRPr>
          </a:p>
          <a:p>
            <a:pPr marL="0" indent="0">
              <a:buNone/>
            </a:pPr>
            <a:endParaRPr lang="en-US" b="1">
              <a:solidFill>
                <a:srgbClr val="0DFF07"/>
              </a:solidFill>
            </a:endParaRPr>
          </a:p>
          <a:p>
            <a:pPr marL="0" indent="0">
              <a:buNone/>
            </a:pPr>
            <a:r>
              <a:rPr lang="en-US">
                <a:sym typeface="+mn-ea"/>
              </a:rPr>
              <a:t>• Strengthen the </a:t>
            </a:r>
            <a:r>
              <a:rPr lang="en-US" b="1">
                <a:solidFill>
                  <a:srgbClr val="FF0000"/>
                </a:solidFill>
                <a:sym typeface="+mn-ea"/>
              </a:rPr>
              <a:t>Employment Philosophy</a:t>
            </a:r>
            <a:endParaRPr lang="en-US" b="1">
              <a:solidFill>
                <a:srgbClr val="FF0000"/>
              </a:solidFill>
            </a:endParaRPr>
          </a:p>
          <a:p>
            <a:pPr marL="0" indent="0">
              <a:buNone/>
            </a:pPr>
            <a:endParaRPr lang="en-US" b="1">
              <a:solidFill>
                <a:srgbClr val="FF0000"/>
              </a:solidFill>
            </a:endParaRPr>
          </a:p>
          <a:p>
            <a:pPr marL="0" indent="0">
              <a:buNone/>
            </a:pPr>
            <a:r>
              <a:rPr lang="en-US">
                <a:sym typeface="+mn-ea"/>
              </a:rPr>
              <a:t>• Support </a:t>
            </a:r>
            <a:r>
              <a:rPr lang="en-US" b="1">
                <a:solidFill>
                  <a:schemeClr val="tx2">
                    <a:lumMod val="60000"/>
                    <a:lumOff val="40000"/>
                  </a:schemeClr>
                </a:solidFill>
                <a:sym typeface="+mn-ea"/>
              </a:rPr>
              <a:t>Strategic Talent Management Initiative </a:t>
            </a:r>
            <a:endParaRPr lang="en-US" b="1">
              <a:solidFill>
                <a:schemeClr val="tx2">
                  <a:lumMod val="60000"/>
                  <a:lumOff val="40000"/>
                </a:schemeClr>
              </a:solidFill>
            </a:endParaRP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Strategic Talent Management </a:t>
            </a:r>
            <a:r>
              <a:rPr lang="en-US"/>
              <a:t/>
            </a:r>
            <a:br>
              <a:rPr lang="en-US"/>
            </a:br>
            <a:endParaRPr lang="en-US"/>
          </a:p>
        </p:txBody>
      </p:sp>
      <p:sp>
        <p:nvSpPr>
          <p:cNvPr id="3" name="Content Placeholder 2"/>
          <p:cNvSpPr>
            <a:spLocks noGrp="1"/>
          </p:cNvSpPr>
          <p:nvPr>
            <p:ph idx="1"/>
          </p:nvPr>
        </p:nvSpPr>
        <p:spPr>
          <a:xfrm>
            <a:off x="677545" y="1506855"/>
            <a:ext cx="8596630" cy="4534535"/>
          </a:xfrm>
        </p:spPr>
        <p:txBody>
          <a:bodyPr>
            <a:normAutofit/>
          </a:bodyPr>
          <a:lstStyle/>
          <a:p>
            <a:pPr marL="0" indent="0">
              <a:buNone/>
            </a:pPr>
            <a:r>
              <a:rPr lang="en-US">
                <a:sym typeface="+mn-ea"/>
              </a:rPr>
              <a:t>Strategic talent management initiative includes;</a:t>
            </a:r>
            <a:endParaRPr lang="en-US"/>
          </a:p>
          <a:p>
            <a:pPr marL="0" indent="0">
              <a:buNone/>
            </a:pPr>
            <a:r>
              <a:rPr lang="en-US">
                <a:sym typeface="+mn-ea"/>
              </a:rPr>
              <a:t>• Identification of Key Talent</a:t>
            </a:r>
            <a:endParaRPr lang="en-US"/>
          </a:p>
          <a:p>
            <a:pPr marL="0" indent="0">
              <a:buNone/>
            </a:pPr>
            <a:r>
              <a:rPr lang="en-US">
                <a:sym typeface="+mn-ea"/>
              </a:rPr>
              <a:t>• Leadership of the Function</a:t>
            </a:r>
            <a:endParaRPr lang="en-US"/>
          </a:p>
          <a:p>
            <a:pPr marL="0" indent="0">
              <a:buNone/>
            </a:pPr>
            <a:r>
              <a:rPr lang="en-US">
                <a:sym typeface="+mn-ea"/>
              </a:rPr>
              <a:t>• Forecasting of Human Capital Needs</a:t>
            </a:r>
            <a:endParaRPr lang="en-US"/>
          </a:p>
          <a:p>
            <a:pPr marL="0" indent="0">
              <a:buNone/>
            </a:pPr>
            <a:r>
              <a:rPr lang="en-US">
                <a:sym typeface="+mn-ea"/>
              </a:rPr>
              <a:t>• Strategic Staffing</a:t>
            </a:r>
            <a:endParaRPr lang="en-US"/>
          </a:p>
          <a:p>
            <a:pPr marL="0" indent="0">
              <a:buNone/>
            </a:pPr>
            <a:r>
              <a:rPr lang="en-US">
                <a:sym typeface="+mn-ea"/>
              </a:rPr>
              <a:t>• Employee Branding</a:t>
            </a:r>
            <a:endParaRPr lang="en-US"/>
          </a:p>
          <a:p>
            <a:pPr marL="0" indent="0">
              <a:buNone/>
            </a:pPr>
            <a:r>
              <a:rPr lang="en-US">
                <a:sym typeface="+mn-ea"/>
              </a:rPr>
              <a:t>• Performance Competency Assessment</a:t>
            </a:r>
            <a:endParaRPr lang="en-US"/>
          </a:p>
          <a:p>
            <a:pPr marL="0" indent="0">
              <a:buNone/>
            </a:pPr>
            <a:r>
              <a:rPr lang="en-US">
                <a:sym typeface="+mn-ea"/>
              </a:rPr>
              <a:t>• Professional Development</a:t>
            </a:r>
            <a:endParaRPr lang="en-US"/>
          </a:p>
          <a:p>
            <a:pPr marL="0" indent="0">
              <a:buNone/>
            </a:pPr>
            <a:r>
              <a:rPr lang="en-US">
                <a:sym typeface="+mn-ea"/>
              </a:rPr>
              <a:t>• Identification of Future Leaders</a:t>
            </a:r>
            <a:endParaRPr lang="en-US"/>
          </a:p>
          <a:p>
            <a:pPr marL="0" indent="0">
              <a:buNone/>
            </a:pPr>
            <a:r>
              <a:rPr lang="en-US">
                <a:sym typeface="+mn-ea"/>
              </a:rPr>
              <a:t>• Leadership Development</a:t>
            </a:r>
            <a:endParaRPr lang="en-US"/>
          </a:p>
          <a:p>
            <a:pPr marL="0" indent="0">
              <a:buNone/>
            </a:pPr>
            <a:r>
              <a:rPr lang="en-US">
                <a:sym typeface="+mn-ea"/>
              </a:rPr>
              <a:t>• Employee Engagement and Retention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Strategic Talent Management </a:t>
            </a:r>
            <a:r>
              <a:rPr lang="en-US"/>
              <a:t/>
            </a:r>
            <a:br>
              <a:rPr lang="en-US"/>
            </a:br>
            <a:endParaRPr lang="en-US"/>
          </a:p>
        </p:txBody>
      </p:sp>
      <p:graphicFrame>
        <p:nvGraphicFramePr>
          <p:cNvPr id="5" name="Content Placeholder 4"/>
          <p:cNvGraphicFramePr>
            <a:graphicFrameLocks/>
          </p:cNvGraphicFramePr>
          <p:nvPr>
            <p:ph idx="1"/>
          </p:nvPr>
        </p:nvGraphicFramePr>
        <p:xfrm>
          <a:off x="1056005" y="1771650"/>
          <a:ext cx="7644130" cy="4324985"/>
        </p:xfrm>
        <a:graphic>
          <a:graphicData uri="http://schemas.openxmlformats.org/presentationml/2006/ole">
            <p:oleObj spid="_x0000_s45057" r:id="rId3" imgW="5695238" imgH="2914286" progId="PBrush">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smtClean="0">
                <a:sym typeface="+mn-ea"/>
              </a:rPr>
              <a:t>7</a:t>
            </a:r>
            <a:r>
              <a:rPr lang="en-US" dirty="0" smtClean="0">
                <a:sym typeface="+mn-ea"/>
              </a:rPr>
              <a:t>.13. </a:t>
            </a:r>
            <a:r>
              <a:rPr lang="en-US" dirty="0">
                <a:sym typeface="+mn-ea"/>
              </a:rPr>
              <a:t>Management</a:t>
            </a:r>
            <a:endParaRPr lang="en-US" dirty="0"/>
          </a:p>
        </p:txBody>
      </p:sp>
      <p:sp>
        <p:nvSpPr>
          <p:cNvPr id="3" name="Content Placeholder 2"/>
          <p:cNvSpPr>
            <a:spLocks noGrp="1"/>
          </p:cNvSpPr>
          <p:nvPr>
            <p:ph idx="1"/>
          </p:nvPr>
        </p:nvSpPr>
        <p:spPr>
          <a:xfrm>
            <a:off x="677545" y="1368425"/>
            <a:ext cx="8596630" cy="5144770"/>
          </a:xfrm>
        </p:spPr>
        <p:txBody>
          <a:bodyPr>
            <a:normAutofit fontScale="90000"/>
          </a:bodyPr>
          <a:lstStyle/>
          <a:p>
            <a:pPr marL="0" indent="0">
              <a:buNone/>
            </a:pPr>
            <a:r>
              <a:rPr lang="en-US" b="1" dirty="0">
                <a:solidFill>
                  <a:srgbClr val="F0580E"/>
                </a:solidFill>
                <a:sym typeface="+mn-ea"/>
              </a:rPr>
              <a:t>Management </a:t>
            </a:r>
            <a:r>
              <a:rPr lang="en-US" dirty="0">
                <a:sym typeface="+mn-ea"/>
              </a:rPr>
              <a:t>in practical perspectives </a:t>
            </a:r>
            <a:r>
              <a:rPr lang="en-US" dirty="0" err="1">
                <a:sym typeface="+mn-ea"/>
              </a:rPr>
              <a:t>entailsthe</a:t>
            </a:r>
            <a:r>
              <a:rPr lang="en-US" dirty="0">
                <a:sym typeface="+mn-ea"/>
              </a:rPr>
              <a:t> application of varied leadership skills by </a:t>
            </a:r>
            <a:r>
              <a:rPr lang="en-US" dirty="0" err="1">
                <a:sym typeface="+mn-ea"/>
              </a:rPr>
              <a:t>agroup</a:t>
            </a:r>
            <a:r>
              <a:rPr lang="en-US" dirty="0">
                <a:sym typeface="+mn-ea"/>
              </a:rPr>
              <a:t> of people in an efforts directed towards the actualization and attainment of organization set goals and objectives by adequately managing her human, financial and materials resources through effective and efficient planning, organizing, leading, and coordinating activities to achieve the outlined visions </a:t>
            </a:r>
            <a:r>
              <a:rPr lang="en-US" dirty="0" err="1">
                <a:sym typeface="+mn-ea"/>
              </a:rPr>
              <a:t>andgoals</a:t>
            </a:r>
            <a:r>
              <a:rPr lang="en-US" dirty="0">
                <a:sym typeface="+mn-ea"/>
              </a:rPr>
              <a:t> of the organization.</a:t>
            </a:r>
            <a:endParaRPr lang="en-US" dirty="0"/>
          </a:p>
          <a:p>
            <a:pPr marL="0" indent="0">
              <a:buNone/>
            </a:pPr>
            <a:endParaRPr lang="en-US" dirty="0"/>
          </a:p>
          <a:p>
            <a:pPr marL="0" indent="0">
              <a:buNone/>
            </a:pPr>
            <a:r>
              <a:rPr lang="en-US" dirty="0">
                <a:sym typeface="+mn-ea"/>
              </a:rPr>
              <a:t>It is the act of making people more effective and productive than they would have been without you. </a:t>
            </a:r>
            <a:endParaRPr lang="en-US" dirty="0"/>
          </a:p>
          <a:p>
            <a:pPr marL="0" indent="0">
              <a:buNone/>
            </a:pPr>
            <a:endParaRPr lang="en-US" dirty="0"/>
          </a:p>
          <a:p>
            <a:pPr marL="0" indent="0">
              <a:buNone/>
            </a:pPr>
            <a:r>
              <a:rPr lang="en-US" dirty="0">
                <a:sym typeface="+mn-ea"/>
              </a:rPr>
              <a:t>To most employees, the term "</a:t>
            </a:r>
            <a:r>
              <a:rPr lang="en-US" dirty="0" err="1">
                <a:sym typeface="+mn-ea"/>
              </a:rPr>
              <a:t>management"probably</a:t>
            </a:r>
            <a:r>
              <a:rPr lang="en-US" dirty="0">
                <a:sym typeface="+mn-ea"/>
              </a:rPr>
              <a:t> means the group of people (executives </a:t>
            </a:r>
            <a:r>
              <a:rPr lang="en-US" dirty="0" err="1">
                <a:sym typeface="+mn-ea"/>
              </a:rPr>
              <a:t>andother</a:t>
            </a:r>
            <a:r>
              <a:rPr lang="en-US" dirty="0">
                <a:sym typeface="+mn-ea"/>
              </a:rPr>
              <a:t> managers) who are primarily responsible </a:t>
            </a:r>
            <a:r>
              <a:rPr lang="en-US" dirty="0" err="1">
                <a:sym typeface="+mn-ea"/>
              </a:rPr>
              <a:t>formaking</a:t>
            </a:r>
            <a:r>
              <a:rPr lang="en-US" dirty="0">
                <a:sym typeface="+mn-ea"/>
              </a:rPr>
              <a:t> decisions in the organization. In a </a:t>
            </a:r>
            <a:r>
              <a:rPr lang="en-US" dirty="0" err="1">
                <a:sym typeface="+mn-ea"/>
              </a:rPr>
              <a:t>nonprofit,the</a:t>
            </a:r>
            <a:r>
              <a:rPr lang="en-US" dirty="0">
                <a:sym typeface="+mn-ea"/>
              </a:rPr>
              <a:t> term "management" might refer to all or any </a:t>
            </a:r>
            <a:r>
              <a:rPr lang="en-US" dirty="0" err="1">
                <a:sym typeface="+mn-ea"/>
              </a:rPr>
              <a:t>ofthe</a:t>
            </a:r>
            <a:r>
              <a:rPr lang="en-US" dirty="0">
                <a:sym typeface="+mn-ea"/>
              </a:rPr>
              <a:t> activities of the board, executive director and/</a:t>
            </a:r>
            <a:r>
              <a:rPr lang="en-US" dirty="0" err="1">
                <a:sym typeface="+mn-ea"/>
              </a:rPr>
              <a:t>orprogram</a:t>
            </a:r>
            <a:r>
              <a:rPr lang="en-US" dirty="0">
                <a:sym typeface="+mn-ea"/>
              </a:rPr>
              <a:t> directors.</a:t>
            </a:r>
            <a:endParaRPr lang="en-US" dirty="0"/>
          </a:p>
          <a:p>
            <a:pPr marL="0" indent="0">
              <a:buNone/>
            </a:pPr>
            <a:endParaRPr lang="en-US" dirty="0"/>
          </a:p>
          <a:p>
            <a:pPr marL="0" indent="0">
              <a:buNone/>
            </a:pPr>
            <a:r>
              <a:rPr lang="en-US" dirty="0">
                <a:sym typeface="+mn-ea"/>
              </a:rPr>
              <a:t>However, some writers, teachers and </a:t>
            </a:r>
            <a:r>
              <a:rPr lang="en-US" dirty="0" err="1">
                <a:sym typeface="+mn-ea"/>
              </a:rPr>
              <a:t>practitionersassert</a:t>
            </a:r>
            <a:r>
              <a:rPr lang="en-US" dirty="0">
                <a:sym typeface="+mn-ea"/>
              </a:rPr>
              <a:t> that, management needs to focus more on </a:t>
            </a:r>
            <a:r>
              <a:rPr lang="en-US" b="1" u="sng" dirty="0">
                <a:solidFill>
                  <a:srgbClr val="F0580E"/>
                </a:solidFill>
                <a:sym typeface="+mn-ea"/>
              </a:rPr>
              <a:t>leadership skills</a:t>
            </a:r>
            <a:r>
              <a:rPr lang="en-US" dirty="0">
                <a:sym typeface="+mn-ea"/>
              </a:rPr>
              <a:t>, e.g., establishing vision and goals, communicating the vision and goals, </a:t>
            </a:r>
            <a:r>
              <a:rPr lang="en-US" dirty="0" err="1">
                <a:sym typeface="+mn-ea"/>
              </a:rPr>
              <a:t>andguiding</a:t>
            </a:r>
            <a:r>
              <a:rPr lang="en-US" dirty="0">
                <a:sym typeface="+mn-ea"/>
              </a:rPr>
              <a:t> others to accomplish them.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7.14.</a:t>
            </a:r>
            <a:r>
              <a:rPr lang="en-US" dirty="0" smtClean="0">
                <a:sym typeface="+mn-ea"/>
              </a:rPr>
              <a:t> </a:t>
            </a:r>
            <a:r>
              <a:rPr lang="en-US" dirty="0">
                <a:sym typeface="+mn-ea"/>
              </a:rPr>
              <a:t>PRACTICAL STRATEGIES FOR LEADERSHIP SUCCESS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a:sym typeface="+mn-ea"/>
              </a:rPr>
              <a:t>1. Gain a better understanding of your personal leadership capabilities</a:t>
            </a:r>
            <a:endParaRPr lang="en-US"/>
          </a:p>
          <a:p>
            <a:pPr marL="0" indent="0">
              <a:buNone/>
            </a:pPr>
            <a:r>
              <a:rPr lang="en-US">
                <a:sym typeface="+mn-ea"/>
              </a:rPr>
              <a:t>2. Master a proven model of effective people skills for leaders</a:t>
            </a:r>
            <a:endParaRPr lang="en-US"/>
          </a:p>
          <a:p>
            <a:pPr marL="0" indent="0">
              <a:buNone/>
            </a:pPr>
            <a:r>
              <a:rPr lang="en-US">
                <a:sym typeface="+mn-ea"/>
              </a:rPr>
              <a:t>3. Work with real-time work situations and challenges</a:t>
            </a:r>
            <a:endParaRPr lang="en-US"/>
          </a:p>
          <a:p>
            <a:pPr marL="0" indent="0">
              <a:buNone/>
            </a:pPr>
            <a:r>
              <a:rPr lang="en-US">
                <a:sym typeface="+mn-ea"/>
              </a:rPr>
              <a:t>4. Learn how to work with different thinking and communication styles</a:t>
            </a:r>
            <a:endParaRPr lang="en-US"/>
          </a:p>
          <a:p>
            <a:pPr marL="0" indent="0">
              <a:buNone/>
            </a:pPr>
            <a:r>
              <a:rPr lang="en-US">
                <a:sym typeface="+mn-ea"/>
              </a:rPr>
              <a:t>5. Transform conflict to collaboration when dealing with difficult people</a:t>
            </a:r>
            <a:endParaRPr lang="en-US"/>
          </a:p>
          <a:p>
            <a:pPr marL="0" indent="0">
              <a:buNone/>
            </a:pPr>
            <a:r>
              <a:rPr lang="en-US">
                <a:sym typeface="+mn-ea"/>
              </a:rPr>
              <a:t>6. Acknowledge your real power &amp; engage the power and talent of Others</a:t>
            </a:r>
            <a:endParaRPr lang="en-US"/>
          </a:p>
          <a:p>
            <a:pPr marL="0" indent="0">
              <a:buNone/>
            </a:pPr>
            <a:r>
              <a:rPr lang="en-US">
                <a:sym typeface="+mn-ea"/>
              </a:rPr>
              <a:t>7. Foster an atmosphere of trust so your people enjoy coming to work</a:t>
            </a:r>
            <a:endParaRPr lang="en-US"/>
          </a:p>
          <a:p>
            <a:pPr marL="0" indent="0">
              <a:buNone/>
            </a:pPr>
            <a:r>
              <a:rPr lang="en-US">
                <a:sym typeface="+mn-ea"/>
              </a:rPr>
              <a:t>8. Gain immediate feedback and coaching on how your interactions impact   	others and how you can enhance your skills to get desired results</a:t>
            </a:r>
            <a:endParaRPr lang="en-US"/>
          </a:p>
          <a:p>
            <a:pPr marL="0" indent="0">
              <a:buNone/>
            </a:pPr>
            <a:r>
              <a:rPr lang="en-US">
                <a:sym typeface="+mn-ea"/>
              </a:rPr>
              <a:t>9. Track progress through personal follow-up and confidential advice around 	future interaction challenges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PRACTICAL STRATEGIES FOR LEADERSHIP SUCCESS</a:t>
            </a:r>
            <a:endParaRPr lang="en-US"/>
          </a:p>
        </p:txBody>
      </p:sp>
      <p:sp>
        <p:nvSpPr>
          <p:cNvPr id="3" name="Content Placeholder 2"/>
          <p:cNvSpPr>
            <a:spLocks noGrp="1"/>
          </p:cNvSpPr>
          <p:nvPr>
            <p:ph idx="1"/>
          </p:nvPr>
        </p:nvSpPr>
        <p:spPr>
          <a:xfrm>
            <a:off x="677545" y="1931035"/>
            <a:ext cx="4159250" cy="4110355"/>
          </a:xfrm>
        </p:spPr>
        <p:txBody>
          <a:bodyPr/>
          <a:lstStyle/>
          <a:p>
            <a:pPr marL="0" indent="0">
              <a:buNone/>
            </a:pP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9 Practical strategies for leadership</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buNone/>
            </a:pPr>
            <a:r>
              <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success through powerful People Skills.</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sz="3600"/>
          </a:p>
        </p:txBody>
      </p:sp>
      <p:graphicFrame>
        <p:nvGraphicFramePr>
          <p:cNvPr id="5" name="Content Placeholder 4"/>
          <p:cNvGraphicFramePr>
            <a:graphicFrameLocks/>
          </p:cNvGraphicFramePr>
          <p:nvPr>
            <p:ph sz="half" idx="2"/>
          </p:nvPr>
        </p:nvGraphicFramePr>
        <p:xfrm>
          <a:off x="4999990" y="1930400"/>
          <a:ext cx="3710305" cy="3703955"/>
        </p:xfrm>
        <a:graphic>
          <a:graphicData uri="http://schemas.openxmlformats.org/presentationml/2006/ole">
            <p:oleObj spid="_x0000_s48129" r:id="rId3" imgW="3057143" imgH="3067478" progId="PBrush">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7.15.</a:t>
            </a:r>
            <a:r>
              <a:rPr lang="en-US" dirty="0" smtClean="0">
                <a:sym typeface="+mn-ea"/>
              </a:rPr>
              <a:t> </a:t>
            </a:r>
            <a:r>
              <a:rPr lang="en-US" dirty="0">
                <a:sym typeface="+mn-ea"/>
              </a:rPr>
              <a:t>Leadership - management</a:t>
            </a:r>
            <a:r>
              <a:rPr lang="en-US" dirty="0"/>
              <a:t/>
            </a:r>
            <a:br>
              <a:rPr lang="en-US" dirty="0"/>
            </a:br>
            <a:endParaRPr lang="en-US" dirty="0"/>
          </a:p>
        </p:txBody>
      </p:sp>
      <p:sp>
        <p:nvSpPr>
          <p:cNvPr id="3" name="Content Placeholder 2"/>
          <p:cNvSpPr>
            <a:spLocks noGrp="1"/>
          </p:cNvSpPr>
          <p:nvPr>
            <p:ph idx="1"/>
          </p:nvPr>
        </p:nvSpPr>
        <p:spPr>
          <a:xfrm>
            <a:off x="677545" y="1396365"/>
            <a:ext cx="8596630" cy="5201920"/>
          </a:xfrm>
        </p:spPr>
        <p:txBody>
          <a:bodyPr>
            <a:normAutofit/>
          </a:bodyPr>
          <a:lstStyle/>
          <a:p>
            <a:pPr marL="0" indent="0">
              <a:buNone/>
            </a:pPr>
            <a:r>
              <a:rPr lang="en-US">
                <a:sym typeface="+mn-ea"/>
              </a:rPr>
              <a:t>They also assert that leadership must be morefacilitative, participative and empowering in howvisions and goals are established and carried out.</a:t>
            </a:r>
            <a:endParaRPr lang="en-US"/>
          </a:p>
          <a:p>
            <a:pPr marL="0" indent="0">
              <a:buNone/>
            </a:pPr>
            <a:r>
              <a:rPr lang="en-US">
                <a:sym typeface="+mn-ea"/>
              </a:rPr>
              <a:t>Another common view is that "management" is getting things done through others. Yet anotherview, asserts that </a:t>
            </a:r>
            <a:r>
              <a:rPr lang="en-US" u="sng">
                <a:solidFill>
                  <a:srgbClr val="F0580E"/>
                </a:solidFill>
                <a:sym typeface="+mn-ea"/>
              </a:rPr>
              <a:t>the job of management is to support employees efforts to be fully productive</a:t>
            </a:r>
            <a:r>
              <a:rPr lang="en-US">
                <a:sym typeface="+mn-ea"/>
              </a:rPr>
              <a:t> members of the organizations and citizens of thecommunity.</a:t>
            </a:r>
            <a:endParaRPr lang="en-US"/>
          </a:p>
          <a:p>
            <a:pPr marL="0" indent="0">
              <a:buNone/>
            </a:pPr>
            <a:r>
              <a:rPr lang="en-US">
                <a:sym typeface="+mn-ea"/>
              </a:rPr>
              <a:t>Nowadays, the concept of </a:t>
            </a:r>
            <a:r>
              <a:rPr lang="en-US" b="1">
                <a:solidFill>
                  <a:srgbClr val="F0580E"/>
                </a:solidFill>
                <a:sym typeface="+mn-ea"/>
              </a:rPr>
              <a:t>Management Vs Leadership </a:t>
            </a:r>
            <a:r>
              <a:rPr lang="en-US">
                <a:sym typeface="+mn-ea"/>
              </a:rPr>
              <a:t>is growing and changing. Organization are developingflatter structure and concentrating decision makingdownward to teams and employees. Employees giveauthentic dedication; seek solutions and become partnersrather than followers.</a:t>
            </a:r>
            <a:endParaRPr lang="en-US"/>
          </a:p>
          <a:p>
            <a:pPr marL="0" indent="0">
              <a:buNone/>
            </a:pPr>
            <a:r>
              <a:rPr lang="en-US">
                <a:sym typeface="+mn-ea"/>
              </a:rPr>
              <a:t>Organizations are expecting more than keen managersand great leaders. </a:t>
            </a:r>
            <a:r>
              <a:rPr lang="en-US" u="sng">
                <a:solidFill>
                  <a:srgbClr val="F0580E"/>
                </a:solidFill>
                <a:sym typeface="+mn-ea"/>
              </a:rPr>
              <a:t>They are looking for executives whocan concurrently lead and manage.</a:t>
            </a:r>
            <a:r>
              <a:rPr lang="en-US">
                <a:sym typeface="+mn-ea"/>
              </a:rPr>
              <a:t> Executives are people managewho lead, build visions and strategies, mastermindoperations and allocate resources effectively. Theycascade and share strategies and plans with all structuresand teams, distributing power and bringing out leadershipat much deeper levels.</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Overlapping functions of management</a:t>
            </a:r>
            <a:r>
              <a:rPr lang="en-US"/>
              <a:t/>
            </a:r>
            <a:br>
              <a:rPr lang="en-US"/>
            </a:br>
            <a:endParaRPr lang="en-US"/>
          </a:p>
        </p:txBody>
      </p:sp>
      <p:sp>
        <p:nvSpPr>
          <p:cNvPr id="3" name="Content Placeholder 2"/>
          <p:cNvSpPr>
            <a:spLocks noGrp="1"/>
          </p:cNvSpPr>
          <p:nvPr>
            <p:ph idx="1"/>
          </p:nvPr>
        </p:nvSpPr>
        <p:spPr>
          <a:xfrm>
            <a:off x="677545" y="1778000"/>
            <a:ext cx="4716145" cy="4263390"/>
          </a:xfrm>
        </p:spPr>
        <p:txBody>
          <a:bodyPr/>
          <a:lstStyle/>
          <a:p>
            <a:pPr marL="0" indent="0">
              <a:buNone/>
            </a:pPr>
            <a:r>
              <a:rPr lang="en-US">
                <a:sym typeface="+mn-ea"/>
              </a:rPr>
              <a:t>The four major functions of Management in an organization are integrated and overlapped throughout Planning Organizing the organization.The application of effective and efficient leadership Management skills and techniques are the bedrock of success of this process in an organization which will result in greater Leading productivity as better Coordinating performance are &amp; Controlling encouraged and employees motivated.</a:t>
            </a:r>
            <a:endParaRPr lang="en-US"/>
          </a:p>
          <a:p>
            <a:pPr marL="0" indent="0">
              <a:buNone/>
            </a:pPr>
            <a:endParaRPr lang="en-US"/>
          </a:p>
          <a:p>
            <a:endParaRPr lang="en-US"/>
          </a:p>
        </p:txBody>
      </p:sp>
      <p:graphicFrame>
        <p:nvGraphicFramePr>
          <p:cNvPr id="5" name="Content Placeholder 4"/>
          <p:cNvGraphicFramePr>
            <a:graphicFrameLocks/>
          </p:cNvGraphicFramePr>
          <p:nvPr>
            <p:ph sz="half" idx="2"/>
          </p:nvPr>
        </p:nvGraphicFramePr>
        <p:xfrm>
          <a:off x="5766435" y="1778000"/>
          <a:ext cx="3869055" cy="3712845"/>
        </p:xfrm>
        <a:graphic>
          <a:graphicData uri="http://schemas.openxmlformats.org/presentationml/2006/ole">
            <p:oleObj spid="_x0000_s52225" r:id="rId3" imgW="3323810" imgH="3029373" progId="PBrush">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a:t>
            </a:r>
            <a:r>
              <a:rPr lang="en-US" dirty="0" smtClean="0">
                <a:sym typeface="+mn-ea"/>
              </a:rPr>
              <a:t>.1. </a:t>
            </a:r>
            <a:r>
              <a:rPr lang="en-US" dirty="0">
                <a:sym typeface="+mn-ea"/>
              </a:rPr>
              <a:t>Leading and Managing People</a:t>
            </a:r>
            <a:r>
              <a:rPr lang="en-US" dirty="0"/>
              <a:t/>
            </a:r>
            <a:br>
              <a:rPr lang="en-US" dirty="0"/>
            </a:br>
            <a:endParaRPr lang="en-US" dirty="0"/>
          </a:p>
        </p:txBody>
      </p:sp>
      <p:sp>
        <p:nvSpPr>
          <p:cNvPr id="3" name="Content Placeholder 2"/>
          <p:cNvSpPr>
            <a:spLocks noGrp="1"/>
          </p:cNvSpPr>
          <p:nvPr>
            <p:ph idx="1"/>
          </p:nvPr>
        </p:nvSpPr>
        <p:spPr>
          <a:xfrm>
            <a:off x="677545" y="1631950"/>
            <a:ext cx="8596630" cy="4409440"/>
          </a:xfrm>
        </p:spPr>
        <p:txBody>
          <a:bodyPr/>
          <a:lstStyle/>
          <a:p>
            <a:pPr marL="0" indent="0">
              <a:buNone/>
            </a:pPr>
            <a:r>
              <a:rPr lang="en-US" b="1">
                <a:sym typeface="+mn-ea"/>
              </a:rPr>
              <a:t>Introduction</a:t>
            </a:r>
            <a:r>
              <a:rPr lang="en-US">
                <a:sym typeface="+mn-ea"/>
              </a:rPr>
              <a:t>:</a:t>
            </a:r>
            <a:endParaRPr lang="en-US"/>
          </a:p>
          <a:p>
            <a:pPr marL="0" indent="0">
              <a:buNone/>
            </a:pPr>
            <a:endParaRPr lang="en-US"/>
          </a:p>
          <a:p>
            <a:pPr marL="0" indent="0">
              <a:buNone/>
            </a:pPr>
            <a:r>
              <a:rPr lang="en-US">
                <a:sym typeface="+mn-ea"/>
              </a:rPr>
              <a:t>In today’s world of work, one ofthe most difficult tasks a managerundertakes is directly managingpeople. Projects, tasks, spreadsheets,proposals, emails, and the entire list of minor tasks arerelatively easy responsibilities when compared tomanaging and supervising those who report directly orindirectly to you. Answering the why question is easy.</a:t>
            </a:r>
            <a:endParaRPr lang="en-US"/>
          </a:p>
          <a:p>
            <a:pPr marL="0" indent="0">
              <a:buNone/>
            </a:pPr>
            <a:endParaRPr lang="en-US"/>
          </a:p>
          <a:p>
            <a:pPr marL="0" indent="0">
              <a:buNone/>
            </a:pPr>
            <a:r>
              <a:rPr lang="en-US">
                <a:sym typeface="+mn-ea"/>
              </a:rPr>
              <a:t>Projects, spreadsheets, etc., dont have emotions, moods,skills, troubles, or any of the myriad inherentpsychological aptitudes people possess as man is the mostambivalent mammal.</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7.16.</a:t>
            </a:r>
            <a:r>
              <a:rPr lang="en-US" dirty="0" smtClean="0">
                <a:sym typeface="+mn-ea"/>
              </a:rPr>
              <a:t> </a:t>
            </a:r>
            <a:r>
              <a:rPr lang="en-US" dirty="0">
                <a:sym typeface="+mn-ea"/>
              </a:rPr>
              <a:t>Management - Leadership Functions </a:t>
            </a:r>
            <a:endParaRPr lang="en-US" dirty="0"/>
          </a:p>
        </p:txBody>
      </p:sp>
      <p:graphicFrame>
        <p:nvGraphicFramePr>
          <p:cNvPr id="5" name="Content Placeholder 4"/>
          <p:cNvGraphicFramePr>
            <a:graphicFrameLocks/>
          </p:cNvGraphicFramePr>
          <p:nvPr>
            <p:ph idx="1"/>
          </p:nvPr>
        </p:nvGraphicFramePr>
        <p:xfrm>
          <a:off x="1040765" y="1631950"/>
          <a:ext cx="7299960" cy="4409440"/>
        </p:xfrm>
        <a:graphic>
          <a:graphicData uri="http://schemas.openxmlformats.org/presentationml/2006/ole">
            <p:oleObj spid="_x0000_s54273" r:id="rId3" imgW="5076190" imgH="2857899" progId="PBrush">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Leadership models</a:t>
            </a:r>
            <a:r>
              <a:rPr lang="en-US"/>
              <a:t/>
            </a:r>
            <a:br>
              <a:rPr lang="en-US"/>
            </a:br>
            <a:endParaRPr lang="en-US"/>
          </a:p>
        </p:txBody>
      </p:sp>
      <p:sp>
        <p:nvSpPr>
          <p:cNvPr id="3" name="Content Placeholder 2"/>
          <p:cNvSpPr>
            <a:spLocks noGrp="1"/>
          </p:cNvSpPr>
          <p:nvPr>
            <p:ph idx="1"/>
          </p:nvPr>
        </p:nvSpPr>
        <p:spPr>
          <a:xfrm>
            <a:off x="677545" y="1368425"/>
            <a:ext cx="8596630" cy="5160010"/>
          </a:xfrm>
        </p:spPr>
        <p:txBody>
          <a:bodyPr>
            <a:normAutofit lnSpcReduction="10000"/>
          </a:bodyPr>
          <a:lstStyle/>
          <a:p>
            <a:pPr marL="0" indent="0">
              <a:buNone/>
            </a:pPr>
            <a:r>
              <a:rPr lang="en-US" b="1">
                <a:solidFill>
                  <a:srgbClr val="F0580E"/>
                </a:solidFill>
                <a:sym typeface="+mn-ea"/>
              </a:rPr>
              <a:t>Leadership model</a:t>
            </a:r>
            <a:r>
              <a:rPr lang="en-US">
                <a:sym typeface="+mn-ea"/>
              </a:rPr>
              <a:t> is a behavioral theory that isused to determine the best style of leadershipbehaviour that is most appropriate to individualleader with reference to the developmental levelsof the leaders subordinates.</a:t>
            </a:r>
            <a:endParaRPr lang="en-US"/>
          </a:p>
          <a:p>
            <a:pPr marL="0" indent="0">
              <a:buNone/>
            </a:pPr>
            <a:r>
              <a:rPr lang="en-US">
                <a:sym typeface="+mn-ea"/>
              </a:rPr>
              <a:t>The situational perspective of leadership model isbased on the amount of direction (task behaviour)and socio-emotional support (relationshipbehaviour) a leader must provide to thesubordinates given the situation and the "level ofmaturity" of the followers. </a:t>
            </a:r>
            <a:endParaRPr lang="en-US"/>
          </a:p>
          <a:p>
            <a:pPr marL="0" indent="0">
              <a:buNone/>
            </a:pPr>
            <a:endParaRPr lang="en-US" b="1">
              <a:solidFill>
                <a:srgbClr val="F0580E"/>
              </a:solidFill>
              <a:sym typeface="+mn-ea"/>
            </a:endParaRPr>
          </a:p>
          <a:p>
            <a:pPr marL="0" indent="0">
              <a:buNone/>
            </a:pPr>
            <a:r>
              <a:rPr lang="en-US" b="1">
                <a:solidFill>
                  <a:srgbClr val="F0580E"/>
                </a:solidFill>
                <a:sym typeface="+mn-ea"/>
              </a:rPr>
              <a:t>Task behaviour </a:t>
            </a:r>
            <a:r>
              <a:rPr lang="en-US">
                <a:sym typeface="+mn-ea"/>
              </a:rPr>
              <a:t>is the extent to which the leader engages inspelling out the duties and responsibilities to an individual orgroup. This behaviour includes telling people what to do, howto do it, when to do it, where to do it, and whos to do it. Intask behaviour the leader engages in one-way communication.</a:t>
            </a:r>
            <a:endParaRPr lang="en-US"/>
          </a:p>
          <a:p>
            <a:pPr marL="0" indent="0">
              <a:buNone/>
            </a:pPr>
            <a:endParaRPr lang="en-US" b="1">
              <a:solidFill>
                <a:srgbClr val="F0580E"/>
              </a:solidFill>
              <a:sym typeface="+mn-ea"/>
            </a:endParaRPr>
          </a:p>
          <a:p>
            <a:pPr marL="0" indent="0">
              <a:buNone/>
            </a:pPr>
            <a:r>
              <a:rPr lang="en-US" b="1">
                <a:solidFill>
                  <a:srgbClr val="F0580E"/>
                </a:solidFill>
                <a:sym typeface="+mn-ea"/>
              </a:rPr>
              <a:t>Relationship behaviour</a:t>
            </a:r>
            <a:r>
              <a:rPr lang="en-US">
                <a:sym typeface="+mn-ea"/>
              </a:rPr>
              <a:t> is the extent to which the leaderengages in two-way or multi-way communications. Thisincludes listening, facilitating, and supportive behaviours. Inrelationship behaviour the leader engages in two-waycommunication by providing socio-emotional support.</a:t>
            </a: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603250"/>
            <a:ext cx="8596630" cy="5438140"/>
          </a:xfrm>
        </p:spPr>
        <p:txBody>
          <a:bodyPr/>
          <a:lstStyle/>
          <a:p>
            <a:pPr marL="0" indent="0">
              <a:buNone/>
            </a:pPr>
            <a:r>
              <a:rPr lang="en-US" b="1">
                <a:solidFill>
                  <a:srgbClr val="F0580E"/>
                </a:solidFill>
                <a:sym typeface="+mn-ea"/>
              </a:rPr>
              <a:t>Maturity </a:t>
            </a:r>
            <a:r>
              <a:rPr lang="en-US">
                <a:sym typeface="+mn-ea"/>
              </a:rPr>
              <a:t>is the willingness and ability of a person to takeresponsibility for directing his or her own behaviour. People tend tohave varying degrees of maturity, depending on the specific task,function, or objective that a leader is attempting to accomplish through their efforts.</a:t>
            </a:r>
            <a:endParaRPr lang="en-US"/>
          </a:p>
          <a:p>
            <a:pPr marL="0" indent="0">
              <a:buNone/>
            </a:pPr>
            <a:r>
              <a:rPr lang="en-US">
                <a:sym typeface="+mn-ea"/>
              </a:rPr>
              <a:t>The task-motivated style leader experiences pride and satisfactionin the task accomplishment for the organization, while therelationship-motivated style seeks to build interpersonal relationsand extend extra help for the team development in theorganization.</a:t>
            </a:r>
            <a:endParaRPr lang="en-US"/>
          </a:p>
          <a:p>
            <a:pPr marL="0" indent="0">
              <a:buNone/>
            </a:pPr>
            <a:r>
              <a:rPr lang="en-US">
                <a:sym typeface="+mn-ea"/>
              </a:rPr>
              <a:t>The key situational variable, when determining the appropriateleadership style, is the readiness or developmental level of theleader’s subordinates. </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7.17. Leadership </a:t>
            </a:r>
            <a:r>
              <a:rPr lang="en-US" dirty="0">
                <a:sym typeface="+mn-ea"/>
              </a:rPr>
              <a:t>styles</a:t>
            </a:r>
            <a:r>
              <a:rPr lang="en-US" dirty="0"/>
              <a:t/>
            </a:r>
            <a:br>
              <a:rPr lang="en-US" dirty="0"/>
            </a:br>
            <a:endParaRPr lang="en-US" dirty="0"/>
          </a:p>
        </p:txBody>
      </p:sp>
      <p:sp>
        <p:nvSpPr>
          <p:cNvPr id="3" name="Content Placeholder 2"/>
          <p:cNvSpPr>
            <a:spLocks noGrp="1"/>
          </p:cNvSpPr>
          <p:nvPr>
            <p:ph idx="1"/>
          </p:nvPr>
        </p:nvSpPr>
        <p:spPr>
          <a:xfrm>
            <a:off x="677545" y="1563370"/>
            <a:ext cx="8596630" cy="4478020"/>
          </a:xfrm>
        </p:spPr>
        <p:txBody>
          <a:bodyPr/>
          <a:lstStyle/>
          <a:p>
            <a:pPr marL="0" indent="0">
              <a:buNone/>
            </a:pPr>
            <a:r>
              <a:rPr lang="en-US">
                <a:sym typeface="+mn-ea"/>
              </a:rPr>
              <a:t>The leadership behavioural mode recognizefour leadership styles.</a:t>
            </a:r>
            <a:endParaRPr lang="en-US"/>
          </a:p>
          <a:p>
            <a:pPr marL="0" indent="0">
              <a:buNone/>
            </a:pPr>
            <a:endParaRPr lang="en-US"/>
          </a:p>
          <a:p>
            <a:pPr marL="0" indent="0">
              <a:buNone/>
            </a:pPr>
            <a:r>
              <a:rPr lang="en-US">
                <a:sym typeface="+mn-ea"/>
              </a:rPr>
              <a:t>Leadership Styles;</a:t>
            </a:r>
            <a:endParaRPr lang="en-US"/>
          </a:p>
          <a:p>
            <a:pPr marL="0" indent="0">
              <a:buNone/>
            </a:pPr>
            <a:endParaRPr lang="en-US"/>
          </a:p>
          <a:p>
            <a:pPr marL="0" indent="0">
              <a:buNone/>
            </a:pPr>
            <a:r>
              <a:rPr lang="en-US">
                <a:sym typeface="+mn-ea"/>
              </a:rPr>
              <a:t>1. Directing Leadership Style</a:t>
            </a:r>
            <a:endParaRPr lang="en-US"/>
          </a:p>
          <a:p>
            <a:pPr marL="0" indent="0">
              <a:buNone/>
            </a:pPr>
            <a:r>
              <a:rPr lang="en-US">
                <a:sym typeface="+mn-ea"/>
              </a:rPr>
              <a:t>2. Coaching Leadership Style</a:t>
            </a:r>
            <a:endParaRPr lang="en-US"/>
          </a:p>
          <a:p>
            <a:pPr marL="0" indent="0">
              <a:buNone/>
            </a:pPr>
            <a:r>
              <a:rPr lang="en-US">
                <a:sym typeface="+mn-ea"/>
              </a:rPr>
              <a:t>3. Supporting Leadership Style</a:t>
            </a:r>
            <a:endParaRPr lang="en-US"/>
          </a:p>
          <a:p>
            <a:pPr marL="0" indent="0">
              <a:buNone/>
            </a:pPr>
            <a:r>
              <a:rPr lang="en-US">
                <a:sym typeface="+mn-ea"/>
              </a:rPr>
              <a:t>4. Delegating Leadership Style </a:t>
            </a:r>
            <a:endParaRPr 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Leadership Styles</a:t>
            </a:r>
            <a:endParaRPr lang="en-US"/>
          </a:p>
        </p:txBody>
      </p:sp>
      <p:graphicFrame>
        <p:nvGraphicFramePr>
          <p:cNvPr id="5" name="Content Placeholder 4"/>
          <p:cNvGraphicFramePr>
            <a:graphicFrameLocks/>
          </p:cNvGraphicFramePr>
          <p:nvPr>
            <p:ph idx="1"/>
          </p:nvPr>
        </p:nvGraphicFramePr>
        <p:xfrm>
          <a:off x="1172210" y="1577340"/>
          <a:ext cx="6883400" cy="4464050"/>
        </p:xfrm>
        <a:graphic>
          <a:graphicData uri="http://schemas.openxmlformats.org/presentationml/2006/ole">
            <p:oleObj spid="_x0000_s55297" r:id="rId3" imgW="4409524" imgH="3057143" progId="PBrush">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Leadership styles </a:t>
            </a:r>
            <a:r>
              <a:rPr lang="en-US"/>
              <a:t/>
            </a:r>
            <a:br>
              <a:rPr lang="en-US"/>
            </a:br>
            <a:endParaRPr lang="en-US"/>
          </a:p>
        </p:txBody>
      </p:sp>
      <p:sp>
        <p:nvSpPr>
          <p:cNvPr id="3" name="Content Placeholder 2"/>
          <p:cNvSpPr>
            <a:spLocks noGrp="1"/>
          </p:cNvSpPr>
          <p:nvPr>
            <p:ph idx="1"/>
          </p:nvPr>
        </p:nvSpPr>
        <p:spPr>
          <a:xfrm>
            <a:off x="677545" y="1661160"/>
            <a:ext cx="8596630" cy="4380230"/>
          </a:xfrm>
        </p:spPr>
        <p:txBody>
          <a:bodyPr/>
          <a:lstStyle/>
          <a:p>
            <a:pPr marL="0" indent="0">
              <a:buNone/>
            </a:pPr>
            <a:r>
              <a:rPr lang="en-US" b="1">
                <a:solidFill>
                  <a:srgbClr val="F0580E"/>
                </a:solidFill>
                <a:sym typeface="+mn-ea"/>
              </a:rPr>
              <a:t>Directing: </a:t>
            </a:r>
            <a:r>
              <a:rPr lang="en-US">
                <a:sym typeface="+mn-ea"/>
              </a:rPr>
              <a:t>The leader provides clear instructions and specific direction. This style is best matched with a low follower readiness level.</a:t>
            </a:r>
            <a:endParaRPr lang="en-US"/>
          </a:p>
          <a:p>
            <a:pPr marL="0" indent="0">
              <a:buNone/>
            </a:pPr>
            <a:r>
              <a:rPr lang="en-US" b="1">
                <a:solidFill>
                  <a:srgbClr val="F0580E"/>
                </a:solidFill>
                <a:sym typeface="+mn-ea"/>
              </a:rPr>
              <a:t>Coaching:</a:t>
            </a:r>
            <a:r>
              <a:rPr lang="en-US">
                <a:sym typeface="+mn-ea"/>
              </a:rPr>
              <a:t> The leader encourages two-way communication and helps build confidence and motivation on the part of the employee, although theleader still has responsibility and controls decision making. Selling style is best matched with a moderate follower readiness level.</a:t>
            </a:r>
            <a:endParaRPr lang="en-US"/>
          </a:p>
          <a:p>
            <a:pPr marL="0" indent="0">
              <a:buNone/>
            </a:pPr>
            <a:r>
              <a:rPr lang="en-US" b="1">
                <a:solidFill>
                  <a:srgbClr val="F0580E"/>
                </a:solidFill>
                <a:sym typeface="+mn-ea"/>
              </a:rPr>
              <a:t>Supporting:</a:t>
            </a:r>
            <a:r>
              <a:rPr lang="en-US">
                <a:sym typeface="+mn-ea"/>
              </a:rPr>
              <a:t> With this style, the leader and followers share decision making and no longer need or expect the relationship to be directive. Participating style is best matched with a moderate follower readiness level. </a:t>
            </a: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909955"/>
            <a:ext cx="8596630" cy="5131435"/>
          </a:xfrm>
        </p:spPr>
        <p:txBody>
          <a:bodyPr/>
          <a:lstStyle/>
          <a:p>
            <a:pPr marL="0" indent="0">
              <a:buNone/>
            </a:pPr>
            <a:r>
              <a:rPr lang="en-US" b="1">
                <a:solidFill>
                  <a:srgbClr val="F0580E"/>
                </a:solidFill>
                <a:sym typeface="+mn-ea"/>
              </a:rPr>
              <a:t>Delegating:</a:t>
            </a:r>
            <a:r>
              <a:rPr lang="en-US">
                <a:sym typeface="+mn-ea"/>
              </a:rPr>
              <a:t> This style is appropriate for leaders whosefollowers are ready to accomplish a particular task and areboth competent and motivated to take full responsibility.Delegating style is best matched with a high follower readinesslevel.</a:t>
            </a:r>
            <a:endParaRPr lang="en-US"/>
          </a:p>
          <a:p>
            <a:pPr marL="0" indent="0">
              <a:buNone/>
            </a:pPr>
            <a:r>
              <a:rPr lang="en-US">
                <a:sym typeface="+mn-ea"/>
              </a:rPr>
              <a:t>To determine the appropriate leadership style to use in a given situation, the leader must first determine the maturity level of the followers in relation to the specific task that the leader is attempting to accomplish through the effort of the followers.As the level of followers maturity increases, the leader shouldbegin to reduce his or her </a:t>
            </a:r>
            <a:r>
              <a:rPr lang="en-US" b="1" u="sng">
                <a:solidFill>
                  <a:srgbClr val="F0580E"/>
                </a:solidFill>
                <a:sym typeface="+mn-ea"/>
              </a:rPr>
              <a:t>task behaviour</a:t>
            </a:r>
            <a:r>
              <a:rPr lang="en-US">
                <a:sym typeface="+mn-ea"/>
              </a:rPr>
              <a:t> and increase </a:t>
            </a:r>
            <a:r>
              <a:rPr lang="en-US" b="1" u="sng">
                <a:solidFill>
                  <a:srgbClr val="F0580E"/>
                </a:solidFill>
                <a:sym typeface="+mn-ea"/>
              </a:rPr>
              <a:t>relationship behaviour</a:t>
            </a:r>
            <a:r>
              <a:rPr lang="en-US">
                <a:sym typeface="+mn-ea"/>
              </a:rPr>
              <a:t> until the followers reach a moderate level of maturity. As the followers begin to move into an above average level of maturity, the leader should decrease not only task behaviour but also relationship behaviour. Once thematurity level is identified, the appropriate leadership style canbe determined.</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7.18. Conclusion </a:t>
            </a:r>
            <a:endParaRPr lang="en-US"/>
          </a:p>
        </p:txBody>
      </p:sp>
      <p:sp>
        <p:nvSpPr>
          <p:cNvPr id="3" name="Content Placeholder 2"/>
          <p:cNvSpPr>
            <a:spLocks noGrp="1"/>
          </p:cNvSpPr>
          <p:nvPr>
            <p:ph idx="1"/>
          </p:nvPr>
        </p:nvSpPr>
        <p:spPr>
          <a:xfrm>
            <a:off x="677545" y="1535430"/>
            <a:ext cx="8596630" cy="4923155"/>
          </a:xfrm>
        </p:spPr>
        <p:txBody>
          <a:bodyPr>
            <a:normAutofit/>
          </a:bodyPr>
          <a:lstStyle/>
          <a:p>
            <a:pPr marL="0" indent="0">
              <a:buNone/>
            </a:pPr>
            <a:r>
              <a:rPr lang="en-US">
                <a:sym typeface="+mn-ea"/>
              </a:rPr>
              <a:t>1. The basic skills and techniques required to effectively and efficiently  	manage people in their various team.</a:t>
            </a:r>
            <a:endParaRPr lang="en-US"/>
          </a:p>
          <a:p>
            <a:pPr marL="0" indent="0">
              <a:buNone/>
            </a:pPr>
            <a:r>
              <a:rPr lang="en-US">
                <a:sym typeface="+mn-ea"/>
              </a:rPr>
              <a:t>2. What style of leadership is most productive to an organization.</a:t>
            </a:r>
            <a:endParaRPr lang="en-US"/>
          </a:p>
          <a:p>
            <a:pPr marL="0" indent="0">
              <a:buNone/>
            </a:pPr>
            <a:r>
              <a:rPr lang="en-US">
                <a:sym typeface="+mn-ea"/>
              </a:rPr>
              <a:t>3. How Leaders and Managers can inspire passion and trust among their team 	as to build confidence in them.</a:t>
            </a:r>
            <a:endParaRPr lang="en-US"/>
          </a:p>
          <a:p>
            <a:pPr marL="0" indent="0">
              <a:buNone/>
            </a:pPr>
            <a:r>
              <a:rPr lang="en-US">
                <a:sym typeface="+mn-ea"/>
              </a:rPr>
              <a:t>4. The various functions and roles of leadership and management in an 	organization and how each contributes to the organizational success.</a:t>
            </a:r>
            <a:endParaRPr lang="en-US"/>
          </a:p>
          <a:p>
            <a:pPr marL="0" indent="0">
              <a:buNone/>
            </a:pPr>
            <a:r>
              <a:rPr lang="en-US">
                <a:sym typeface="+mn-ea"/>
              </a:rPr>
              <a:t>5. The best Leadership attributes that are most productive to an organization 	and the individual career.</a:t>
            </a:r>
            <a:endParaRPr lang="en-US"/>
          </a:p>
          <a:p>
            <a:pPr marL="0" indent="0">
              <a:buNone/>
            </a:pPr>
            <a:r>
              <a:rPr lang="en-US">
                <a:sym typeface="+mn-ea"/>
              </a:rPr>
              <a:t>6. The deadliest Leadership Pitfalls that a leader or manager must avoid.</a:t>
            </a:r>
            <a:endParaRPr lang="en-US"/>
          </a:p>
          <a:p>
            <a:pPr marL="0" indent="0">
              <a:buNone/>
            </a:pPr>
            <a:r>
              <a:rPr lang="en-US">
                <a:sym typeface="+mn-ea"/>
              </a:rPr>
              <a:t>7. How to identify individual personal preference to tailor communication 	approach and style that meet their needs using the MBTI techniques.</a:t>
            </a:r>
            <a:endParaRPr lang="en-US"/>
          </a:p>
          <a:p>
            <a:pPr marL="0" indent="0">
              <a:buNone/>
            </a:pPr>
            <a:r>
              <a:rPr lang="en-US">
                <a:sym typeface="+mn-ea"/>
              </a:rPr>
              <a:t>8. How to comprehend good leadership traits and skills and understand them to 	effectively manage their various team. </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7</a:t>
            </a:r>
            <a:r>
              <a:rPr lang="en-US" dirty="0" smtClean="0">
                <a:sym typeface="+mn-ea"/>
              </a:rPr>
              <a:t>.2 </a:t>
            </a:r>
            <a:r>
              <a:rPr lang="en-US" dirty="0">
                <a:sym typeface="+mn-ea"/>
              </a:rPr>
              <a:t>The Importance</a:t>
            </a:r>
            <a:r>
              <a:rPr lang="en-US" dirty="0"/>
              <a:t/>
            </a:r>
            <a:br>
              <a:rPr lang="en-US" dirty="0"/>
            </a:br>
            <a:endParaRPr lang="en-US" dirty="0"/>
          </a:p>
        </p:txBody>
      </p:sp>
      <p:sp>
        <p:nvSpPr>
          <p:cNvPr id="3" name="Content Placeholder 2"/>
          <p:cNvSpPr>
            <a:spLocks noGrp="1"/>
          </p:cNvSpPr>
          <p:nvPr>
            <p:ph idx="1"/>
          </p:nvPr>
        </p:nvSpPr>
        <p:spPr>
          <a:xfrm>
            <a:off x="677545" y="1617980"/>
            <a:ext cx="8596630" cy="4423410"/>
          </a:xfrm>
        </p:spPr>
        <p:txBody>
          <a:bodyPr/>
          <a:lstStyle/>
          <a:p>
            <a:pPr marL="0" indent="0">
              <a:buNone/>
            </a:pPr>
            <a:r>
              <a:rPr lang="en-US">
                <a:sym typeface="+mn-ea"/>
              </a:rPr>
              <a:t>Managing and leading individuals and teams takepatience, practice and special skills. Knowing the ability,skills sets, technical familiarity, and personal convictionsof your direct and indirect reports is a huge factor inmeeting with success or failure as a manager.</a:t>
            </a:r>
            <a:endParaRPr lang="en-US"/>
          </a:p>
          <a:p>
            <a:pPr marL="0" indent="0">
              <a:buNone/>
            </a:pPr>
            <a:endParaRPr lang="en-US"/>
          </a:p>
          <a:p>
            <a:pPr marL="0" indent="0">
              <a:buNone/>
            </a:pPr>
            <a:r>
              <a:rPr lang="en-US">
                <a:sym typeface="+mn-ea"/>
              </a:rPr>
              <a:t>People constantly change, making the task even harder,for they are influenced by weather, other people,families, co-workers, moods, depression, joy, and anynumber of outside influences. As a manager and a leaderyou should be able to recognize these influencing factorsand the relationship changes they have on individualsand teams.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545" y="772160"/>
            <a:ext cx="8596630" cy="5658485"/>
          </a:xfrm>
        </p:spPr>
        <p:txBody>
          <a:bodyPr>
            <a:normAutofit fontScale="87500" lnSpcReduction="10000"/>
          </a:bodyPr>
          <a:lstStyle/>
          <a:p>
            <a:pPr marL="0" indent="0">
              <a:buNone/>
            </a:pPr>
            <a:r>
              <a:rPr lang="en-US" sz="3600" b="1" dirty="0">
                <a:solidFill>
                  <a:srgbClr val="92D050"/>
                </a:solidFill>
                <a:sym typeface="+mn-ea"/>
              </a:rPr>
              <a:t>7</a:t>
            </a:r>
            <a:r>
              <a:rPr lang="en-US" sz="3600" b="1" dirty="0" smtClean="0">
                <a:solidFill>
                  <a:srgbClr val="92D050"/>
                </a:solidFill>
                <a:sym typeface="+mn-ea"/>
              </a:rPr>
              <a:t>.3 </a:t>
            </a:r>
            <a:r>
              <a:rPr lang="en-US" sz="3600" b="1" dirty="0">
                <a:solidFill>
                  <a:srgbClr val="92D050"/>
                </a:solidFill>
                <a:sym typeface="+mn-ea"/>
              </a:rPr>
              <a:t>HISTORY </a:t>
            </a:r>
          </a:p>
          <a:p>
            <a:r>
              <a:rPr lang="en-US" dirty="0">
                <a:sym typeface="+mn-ea"/>
              </a:rPr>
              <a:t>According to Alan </a:t>
            </a:r>
            <a:r>
              <a:rPr lang="en-US" dirty="0" err="1">
                <a:sym typeface="+mn-ea"/>
              </a:rPr>
              <a:t>Caruba</a:t>
            </a:r>
            <a:r>
              <a:rPr lang="en-US" dirty="0">
                <a:sym typeface="+mn-ea"/>
              </a:rPr>
              <a:t> (2001), “the survival </a:t>
            </a:r>
            <a:r>
              <a:rPr lang="en-US" dirty="0" err="1">
                <a:sym typeface="+mn-ea"/>
              </a:rPr>
              <a:t>andcontinue</a:t>
            </a:r>
            <a:r>
              <a:rPr lang="en-US" dirty="0">
                <a:sym typeface="+mn-ea"/>
              </a:rPr>
              <a:t> success of any business depends </a:t>
            </a:r>
            <a:r>
              <a:rPr lang="en-US" dirty="0" err="1">
                <a:sym typeface="+mn-ea"/>
              </a:rPr>
              <a:t>uponowners</a:t>
            </a:r>
            <a:r>
              <a:rPr lang="en-US" dirty="0">
                <a:sym typeface="+mn-ea"/>
              </a:rPr>
              <a:t> and managers having a combination </a:t>
            </a:r>
            <a:r>
              <a:rPr lang="en-US" dirty="0" err="1">
                <a:sym typeface="+mn-ea"/>
              </a:rPr>
              <a:t>ofleadership</a:t>
            </a:r>
            <a:r>
              <a:rPr lang="en-US" dirty="0">
                <a:sym typeface="+mn-ea"/>
              </a:rPr>
              <a:t> savvy, good judgment based </a:t>
            </a:r>
            <a:r>
              <a:rPr lang="en-US" dirty="0" err="1">
                <a:sym typeface="+mn-ea"/>
              </a:rPr>
              <a:t>onknowledge</a:t>
            </a:r>
            <a:r>
              <a:rPr lang="en-US" dirty="0">
                <a:sym typeface="+mn-ea"/>
              </a:rPr>
              <a:t> and information and a reasonable </a:t>
            </a:r>
            <a:r>
              <a:rPr lang="en-US" dirty="0" err="1">
                <a:sym typeface="+mn-ea"/>
              </a:rPr>
              <a:t>abilityto</a:t>
            </a:r>
            <a:r>
              <a:rPr lang="en-US" dirty="0">
                <a:sym typeface="+mn-ea"/>
              </a:rPr>
              <a:t> steer a business in the right direction”.</a:t>
            </a:r>
            <a:endParaRPr lang="en-US" dirty="0"/>
          </a:p>
          <a:p>
            <a:endParaRPr lang="en-US" dirty="0"/>
          </a:p>
          <a:p>
            <a:r>
              <a:rPr lang="en-US" dirty="0">
                <a:sym typeface="+mn-ea"/>
              </a:rPr>
              <a:t>People management skills are important in all </a:t>
            </a:r>
            <a:r>
              <a:rPr lang="en-US" dirty="0" err="1">
                <a:sym typeface="+mn-ea"/>
              </a:rPr>
              <a:t>walksof</a:t>
            </a:r>
            <a:r>
              <a:rPr lang="en-US" dirty="0">
                <a:sym typeface="+mn-ea"/>
              </a:rPr>
              <a:t> life. Whether you’re rich or poor, employed </a:t>
            </a:r>
            <a:r>
              <a:rPr lang="en-US" dirty="0" err="1">
                <a:sym typeface="+mn-ea"/>
              </a:rPr>
              <a:t>orunemployed</a:t>
            </a:r>
            <a:r>
              <a:rPr lang="en-US" dirty="0">
                <a:sym typeface="+mn-ea"/>
              </a:rPr>
              <a:t>, a corporate CEO or a </a:t>
            </a:r>
            <a:r>
              <a:rPr lang="en-US" dirty="0" err="1">
                <a:sym typeface="+mn-ea"/>
              </a:rPr>
              <a:t>plumber,strengthening</a:t>
            </a:r>
            <a:r>
              <a:rPr lang="en-US" dirty="0">
                <a:sym typeface="+mn-ea"/>
              </a:rPr>
              <a:t> these skills can help you live the </a:t>
            </a:r>
            <a:r>
              <a:rPr lang="en-US" dirty="0" err="1">
                <a:sym typeface="+mn-ea"/>
              </a:rPr>
              <a:t>lifeyou</a:t>
            </a:r>
            <a:r>
              <a:rPr lang="en-US" dirty="0">
                <a:sym typeface="+mn-ea"/>
              </a:rPr>
              <a:t> desire.</a:t>
            </a:r>
            <a:endParaRPr lang="en-US" dirty="0"/>
          </a:p>
          <a:p>
            <a:endParaRPr lang="en-US" dirty="0"/>
          </a:p>
          <a:p>
            <a:r>
              <a:rPr lang="en-US" dirty="0">
                <a:sym typeface="+mn-ea"/>
              </a:rPr>
              <a:t>We all share some basic desires. We all have many </a:t>
            </a:r>
            <a:r>
              <a:rPr lang="en-US" dirty="0" err="1">
                <a:sym typeface="+mn-ea"/>
              </a:rPr>
              <a:t>ofthe</a:t>
            </a:r>
            <a:r>
              <a:rPr lang="en-US" dirty="0">
                <a:sym typeface="+mn-ea"/>
              </a:rPr>
              <a:t> same wants and needs. When you meet these </a:t>
            </a:r>
            <a:r>
              <a:rPr lang="en-US" dirty="0" err="1">
                <a:sym typeface="+mn-ea"/>
              </a:rPr>
              <a:t>needsof</a:t>
            </a:r>
            <a:r>
              <a:rPr lang="en-US" dirty="0">
                <a:sym typeface="+mn-ea"/>
              </a:rPr>
              <a:t> others, people tend to be very easy to get along </a:t>
            </a:r>
            <a:r>
              <a:rPr lang="en-US" dirty="0" err="1">
                <a:sym typeface="+mn-ea"/>
              </a:rPr>
              <a:t>withyou</a:t>
            </a:r>
            <a:r>
              <a:rPr lang="en-US" dirty="0">
                <a:sym typeface="+mn-ea"/>
              </a:rPr>
              <a:t>. With patience, practice, and a willingness to </a:t>
            </a:r>
            <a:r>
              <a:rPr lang="en-US" u="sng" dirty="0">
                <a:sym typeface="+mn-ea"/>
              </a:rPr>
              <a:t>understand people</a:t>
            </a:r>
            <a:r>
              <a:rPr lang="en-US" dirty="0">
                <a:sym typeface="+mn-ea"/>
              </a:rPr>
              <a:t>, you can develop </a:t>
            </a:r>
            <a:r>
              <a:rPr lang="en-US" u="sng" dirty="0">
                <a:sym typeface="+mn-ea"/>
              </a:rPr>
              <a:t>strong </a:t>
            </a:r>
            <a:r>
              <a:rPr lang="en-US" u="sng" dirty="0" err="1">
                <a:sym typeface="+mn-ea"/>
              </a:rPr>
              <a:t>peoplemanagement</a:t>
            </a:r>
            <a:r>
              <a:rPr lang="en-US" u="sng" dirty="0">
                <a:sym typeface="+mn-ea"/>
              </a:rPr>
              <a:t> skills</a:t>
            </a:r>
            <a:r>
              <a:rPr lang="en-US" dirty="0">
                <a:sym typeface="+mn-ea"/>
              </a:rPr>
              <a:t>.</a:t>
            </a:r>
            <a:endParaRPr lang="en-US" dirty="0"/>
          </a:p>
          <a:p>
            <a:endParaRPr lang="en-US" dirty="0"/>
          </a:p>
          <a:p>
            <a:r>
              <a:rPr lang="en-US" dirty="0" err="1">
                <a:sym typeface="+mn-ea"/>
              </a:rPr>
              <a:t>Its</a:t>
            </a:r>
            <a:r>
              <a:rPr lang="en-US" dirty="0">
                <a:sym typeface="+mn-ea"/>
              </a:rPr>
              <a:t> no wonder effective managers are often </a:t>
            </a:r>
            <a:r>
              <a:rPr lang="en-US" dirty="0" err="1">
                <a:sym typeface="+mn-ea"/>
              </a:rPr>
              <a:t>soughtafter</a:t>
            </a:r>
            <a:r>
              <a:rPr lang="en-US" dirty="0">
                <a:sym typeface="+mn-ea"/>
              </a:rPr>
              <a:t>, for they have learned to use skills that bring </a:t>
            </a:r>
            <a:r>
              <a:rPr lang="en-US" dirty="0" err="1">
                <a:sym typeface="+mn-ea"/>
              </a:rPr>
              <a:t>outthe</a:t>
            </a:r>
            <a:r>
              <a:rPr lang="en-US" dirty="0">
                <a:sym typeface="+mn-ea"/>
              </a:rPr>
              <a:t> best in their teams, regardless of the number </a:t>
            </a:r>
            <a:r>
              <a:rPr lang="en-US" dirty="0" err="1">
                <a:sym typeface="+mn-ea"/>
              </a:rPr>
              <a:t>ofpeople</a:t>
            </a:r>
            <a:r>
              <a:rPr lang="en-US" dirty="0">
                <a:sym typeface="+mn-ea"/>
              </a:rPr>
              <a:t> they manage. Motivating and guiding </a:t>
            </a:r>
            <a:r>
              <a:rPr lang="en-US" dirty="0" err="1">
                <a:sym typeface="+mn-ea"/>
              </a:rPr>
              <a:t>employeesto</a:t>
            </a:r>
            <a:r>
              <a:rPr lang="en-US" dirty="0">
                <a:sym typeface="+mn-ea"/>
              </a:rPr>
              <a:t> perform to their full potential is a tireless </a:t>
            </a:r>
            <a:r>
              <a:rPr lang="en-US" dirty="0" err="1">
                <a:sym typeface="+mn-ea"/>
              </a:rPr>
              <a:t>job.Mastering</a:t>
            </a:r>
            <a:r>
              <a:rPr lang="en-US" dirty="0">
                <a:sym typeface="+mn-ea"/>
              </a:rPr>
              <a:t> the art of using effective leadership skills is </a:t>
            </a:r>
            <a:r>
              <a:rPr lang="en-US" dirty="0" err="1">
                <a:sym typeface="+mn-ea"/>
              </a:rPr>
              <a:t>amust</a:t>
            </a:r>
            <a:r>
              <a:rPr lang="en-US" dirty="0">
                <a:sym typeface="+mn-ea"/>
              </a:rPr>
              <a:t> if you plan to be successful at managing people.</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a:t>
            </a:r>
            <a:r>
              <a:rPr lang="en-US" dirty="0" smtClean="0">
                <a:sym typeface="+mn-ea"/>
              </a:rPr>
              <a:t>.4.  Leadership</a:t>
            </a:r>
            <a:endParaRPr lang="en-US" dirty="0"/>
          </a:p>
        </p:txBody>
      </p:sp>
      <p:sp>
        <p:nvSpPr>
          <p:cNvPr id="3" name="Content Placeholder 2"/>
          <p:cNvSpPr>
            <a:spLocks noGrp="1"/>
          </p:cNvSpPr>
          <p:nvPr>
            <p:ph idx="1"/>
          </p:nvPr>
        </p:nvSpPr>
        <p:spPr>
          <a:xfrm>
            <a:off x="677545" y="1464945"/>
            <a:ext cx="8596630" cy="4979670"/>
          </a:xfrm>
        </p:spPr>
        <p:txBody>
          <a:bodyPr>
            <a:normAutofit fontScale="90000" lnSpcReduction="10000"/>
          </a:bodyPr>
          <a:lstStyle/>
          <a:p>
            <a:pPr marL="0" indent="0">
              <a:buNone/>
            </a:pPr>
            <a:r>
              <a:rPr lang="en-US" b="1">
                <a:solidFill>
                  <a:srgbClr val="F0580E"/>
                </a:solidFill>
                <a:sym typeface="+mn-ea"/>
              </a:rPr>
              <a:t>Leadership</a:t>
            </a:r>
            <a:r>
              <a:rPr lang="en-US">
                <a:sym typeface="+mn-ea"/>
              </a:rPr>
              <a:t> is a critical management skill.It is the ability to implement a plan, providesa direction and to motivate a group of peopletowards a common goals and objectives. Atits most elementary level, leadership meansthat one person (the leader) influences another, givedirection, provides framework of activities andmotivations. Authentic leaders inspire trust in their teams.</a:t>
            </a:r>
            <a:endParaRPr lang="en-US"/>
          </a:p>
          <a:p>
            <a:pPr marL="0" indent="0">
              <a:buNone/>
            </a:pPr>
            <a:endParaRPr lang="en-US"/>
          </a:p>
          <a:p>
            <a:pPr marL="0" indent="0">
              <a:buNone/>
            </a:pPr>
            <a:r>
              <a:rPr lang="en-US">
                <a:sym typeface="+mn-ea"/>
              </a:rPr>
              <a:t>The </a:t>
            </a:r>
            <a:r>
              <a:rPr lang="en-US" b="1">
                <a:solidFill>
                  <a:srgbClr val="F0580E"/>
                </a:solidFill>
                <a:sym typeface="+mn-ea"/>
              </a:rPr>
              <a:t>functions</a:t>
            </a:r>
            <a:r>
              <a:rPr lang="en-US">
                <a:sym typeface="+mn-ea"/>
              </a:rPr>
              <a:t> of leadership include stating basic values,announcing goals, organizing resources, reducing tensionsbetween individuals, creating coalitions, and encouragingbetter performance.</a:t>
            </a:r>
            <a:endParaRPr lang="en-US"/>
          </a:p>
          <a:p>
            <a:pPr marL="0" indent="0">
              <a:buNone/>
            </a:pPr>
            <a:endParaRPr lang="en-US"/>
          </a:p>
          <a:p>
            <a:pPr marL="0" indent="0">
              <a:buNone/>
            </a:pPr>
            <a:r>
              <a:rPr lang="en-US" b="1">
                <a:solidFill>
                  <a:srgbClr val="F0580E"/>
                </a:solidFill>
                <a:sym typeface="+mn-ea"/>
              </a:rPr>
              <a:t>LeadershipIts vital for leaders to know how to inspire passionand confidence in the people that theyre leading.</a:t>
            </a:r>
            <a:r>
              <a:rPr lang="en-US">
                <a:sym typeface="+mn-ea"/>
              </a:rPr>
              <a:t>When people work alongside a truly authenticleader, theyll often give their whole hearts andminds to the cause. In these situations, a spirit ofteamwork and loyalty can spread throughout anorganization, resulting in higher morale andgreater productivity.</a:t>
            </a:r>
            <a:endParaRPr lang="en-US"/>
          </a:p>
          <a:p>
            <a:pPr marL="0" indent="0">
              <a:buNone/>
            </a:pPr>
            <a:endParaRPr lang="en-US"/>
          </a:p>
          <a:p>
            <a:pPr marL="0" indent="0">
              <a:buNone/>
            </a:pPr>
            <a:r>
              <a:rPr lang="en-US">
                <a:sym typeface="+mn-ea"/>
              </a:rPr>
              <a:t>The basic functions of Leadership in anorganization are iterative and overlapped at theexecution process.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7</a:t>
            </a:r>
            <a:r>
              <a:rPr lang="en-US" dirty="0" smtClean="0">
                <a:sym typeface="+mn-ea"/>
              </a:rPr>
              <a:t>.5.</a:t>
            </a:r>
            <a:r>
              <a:rPr lang="en-US" dirty="0" smtClean="0">
                <a:sym typeface="+mn-ea"/>
              </a:rPr>
              <a:t> </a:t>
            </a:r>
            <a:r>
              <a:rPr lang="en-US" dirty="0">
                <a:sym typeface="+mn-ea"/>
              </a:rPr>
              <a:t>Overlapping functions of leadership</a:t>
            </a:r>
            <a:r>
              <a:rPr lang="en-US" dirty="0"/>
              <a:t/>
            </a:r>
            <a:br>
              <a:rPr lang="en-US" dirty="0"/>
            </a:br>
            <a:endParaRPr lang="en-US" dirty="0"/>
          </a:p>
        </p:txBody>
      </p:sp>
      <p:sp>
        <p:nvSpPr>
          <p:cNvPr id="3" name="Content Placeholder 2"/>
          <p:cNvSpPr>
            <a:spLocks noGrp="1"/>
          </p:cNvSpPr>
          <p:nvPr>
            <p:ph idx="1"/>
          </p:nvPr>
        </p:nvSpPr>
        <p:spPr>
          <a:xfrm>
            <a:off x="677545" y="1647190"/>
            <a:ext cx="8596630" cy="4631055"/>
          </a:xfrm>
        </p:spPr>
        <p:txBody>
          <a:bodyPr/>
          <a:lstStyle/>
          <a:p>
            <a:pPr marL="0" indent="0">
              <a:buNone/>
            </a:pPr>
            <a:r>
              <a:rPr lang="en-US">
                <a:sym typeface="+mn-ea"/>
              </a:rPr>
              <a:t>The result of effective and effcient leadership in an organization resulted in greater productivity as better performance are being encouraged and employees motivated. </a:t>
            </a:r>
            <a:endParaRPr lang="en-US"/>
          </a:p>
          <a:p>
            <a:endParaRPr lang="en-US"/>
          </a:p>
        </p:txBody>
      </p:sp>
      <p:graphicFrame>
        <p:nvGraphicFramePr>
          <p:cNvPr id="5" name="Content Placeholder 4"/>
          <p:cNvGraphicFramePr>
            <a:graphicFrameLocks/>
          </p:cNvGraphicFramePr>
          <p:nvPr>
            <p:ph sz="half" idx="2"/>
          </p:nvPr>
        </p:nvGraphicFramePr>
        <p:xfrm>
          <a:off x="2246630" y="2586355"/>
          <a:ext cx="4324985" cy="3898265"/>
        </p:xfrm>
        <a:graphic>
          <a:graphicData uri="http://schemas.openxmlformats.org/presentationml/2006/ole">
            <p:oleObj spid="_x0000_s1025" r:id="rId3" imgW="3343742" imgH="3048426" progId="PBrush">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39445"/>
          </a:xfrm>
        </p:spPr>
        <p:txBody>
          <a:bodyPr>
            <a:normAutofit fontScale="90000"/>
          </a:bodyPr>
          <a:lstStyle/>
          <a:p>
            <a:r>
              <a:rPr lang="en-US" dirty="0" smtClean="0">
                <a:sym typeface="+mn-ea"/>
              </a:rPr>
              <a:t>7.6. </a:t>
            </a:r>
            <a:r>
              <a:rPr lang="en-US" dirty="0">
                <a:sym typeface="+mn-ea"/>
              </a:rPr>
              <a:t>Leadership ATTRIBUTES</a:t>
            </a:r>
            <a:r>
              <a:rPr lang="en-US" dirty="0"/>
              <a:t/>
            </a:r>
            <a:br>
              <a:rPr lang="en-US" dirty="0"/>
            </a:br>
            <a:endParaRPr lang="en-US" dirty="0"/>
          </a:p>
        </p:txBody>
      </p:sp>
      <p:sp>
        <p:nvSpPr>
          <p:cNvPr id="3" name="Content Placeholder 2"/>
          <p:cNvSpPr>
            <a:spLocks noGrp="1"/>
          </p:cNvSpPr>
          <p:nvPr>
            <p:ph idx="1"/>
          </p:nvPr>
        </p:nvSpPr>
        <p:spPr>
          <a:xfrm>
            <a:off x="677545" y="1354455"/>
            <a:ext cx="8596630" cy="5090795"/>
          </a:xfrm>
        </p:spPr>
        <p:txBody>
          <a:bodyPr>
            <a:normAutofit fontScale="90000" lnSpcReduction="10000"/>
          </a:bodyPr>
          <a:lstStyle/>
          <a:p>
            <a:pPr marL="0" indent="0">
              <a:buNone/>
            </a:pPr>
            <a:r>
              <a:rPr lang="en-US" b="1">
                <a:sym typeface="+mn-ea"/>
              </a:rPr>
              <a:t>Attributes of Leadership</a:t>
            </a:r>
            <a:endParaRPr lang="en-US" b="1"/>
          </a:p>
          <a:p>
            <a:pPr marL="0" indent="0">
              <a:buNone/>
            </a:pPr>
            <a:r>
              <a:rPr lang="en-US">
                <a:sym typeface="+mn-ea"/>
              </a:rPr>
              <a:t>Regardless of your position and managementtheory applied in your organization, the following attributes are required of every leader or manageraspiring to improve his/her people management skills.</a:t>
            </a:r>
            <a:endParaRPr lang="en-US"/>
          </a:p>
          <a:p>
            <a:pPr marL="0" indent="0">
              <a:buNone/>
            </a:pPr>
            <a:r>
              <a:rPr lang="en-US">
                <a:sym typeface="+mn-ea"/>
              </a:rPr>
              <a:t>1. Be true to your ethics and principles.</a:t>
            </a:r>
            <a:endParaRPr lang="en-US"/>
          </a:p>
          <a:p>
            <a:pPr marL="0" indent="0">
              <a:buNone/>
            </a:pPr>
            <a:r>
              <a:rPr lang="en-US">
                <a:sym typeface="+mn-ea"/>
              </a:rPr>
              <a:t>2. Pursue your goals and help others do the same.</a:t>
            </a:r>
            <a:endParaRPr lang="en-US"/>
          </a:p>
          <a:p>
            <a:pPr marL="0" indent="0">
              <a:buNone/>
            </a:pPr>
            <a:r>
              <a:rPr lang="en-US">
                <a:sym typeface="+mn-ea"/>
              </a:rPr>
              <a:t>3. Generate innovative and productive ideas.</a:t>
            </a:r>
            <a:endParaRPr lang="en-US"/>
          </a:p>
          <a:p>
            <a:pPr marL="0" indent="0">
              <a:buNone/>
            </a:pPr>
            <a:r>
              <a:rPr lang="en-US">
                <a:sym typeface="+mn-ea"/>
              </a:rPr>
              <a:t>4. Consider the present and the upcoming. </a:t>
            </a:r>
            <a:endParaRPr lang="en-US"/>
          </a:p>
          <a:p>
            <a:pPr marL="0" indent="0">
              <a:buNone/>
            </a:pPr>
            <a:r>
              <a:rPr lang="en-US">
                <a:sym typeface="+mn-ea"/>
              </a:rPr>
              <a:t>5. Acknowledge existing and rising opportunities / risks.</a:t>
            </a:r>
          </a:p>
          <a:p>
            <a:pPr marL="0" indent="0">
              <a:buNone/>
            </a:pPr>
            <a:r>
              <a:rPr lang="en-US">
                <a:sym typeface="+mn-ea"/>
              </a:rPr>
              <a:t>6. Effectively communicate actions that will play a partto individual and organizational success.</a:t>
            </a:r>
          </a:p>
          <a:p>
            <a:pPr marL="0" indent="0">
              <a:buNone/>
            </a:pPr>
            <a:r>
              <a:rPr lang="en-US">
                <a:sym typeface="+mn-ea"/>
              </a:rPr>
              <a:t>7. Monitor the organization and inspire others toexecute effectively and efficiently.</a:t>
            </a:r>
          </a:p>
          <a:p>
            <a:pPr marL="0" indent="0">
              <a:buNone/>
            </a:pPr>
            <a:r>
              <a:rPr lang="en-US">
                <a:sym typeface="+mn-ea"/>
              </a:rPr>
              <a:t>8. Bring out leadership from everyone in theorganization.</a:t>
            </a:r>
          </a:p>
          <a:p>
            <a:pPr marL="0" indent="0">
              <a:buNone/>
            </a:pPr>
            <a:r>
              <a:rPr lang="en-US">
                <a:sym typeface="+mn-ea"/>
              </a:rPr>
              <a:t>9. Empower others by decentralizing power.</a:t>
            </a:r>
          </a:p>
          <a:p>
            <a:pPr marL="0" indent="0">
              <a:buNone/>
            </a:pPr>
            <a:r>
              <a:rPr lang="en-US">
                <a:sym typeface="+mn-ea"/>
              </a:rPr>
              <a:t>10.Keep on to succeed and help others to do the samethrough motivation and encouragement in whicheverway seem feasible and appropriate for yourorganization.</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95325"/>
          </a:xfrm>
        </p:spPr>
        <p:txBody>
          <a:bodyPr>
            <a:normAutofit fontScale="90000"/>
          </a:bodyPr>
          <a:lstStyle/>
          <a:p>
            <a:r>
              <a:rPr lang="en-US" dirty="0" smtClean="0">
                <a:sym typeface="+mn-ea"/>
              </a:rPr>
              <a:t>7.7</a:t>
            </a:r>
            <a:r>
              <a:rPr lang="en-US" dirty="0" smtClean="0">
                <a:sym typeface="+mn-ea"/>
              </a:rPr>
              <a:t>. </a:t>
            </a:r>
            <a:r>
              <a:rPr lang="en-US" dirty="0">
                <a:sym typeface="+mn-ea"/>
              </a:rPr>
              <a:t>Leadership Traits and Skills </a:t>
            </a:r>
            <a:r>
              <a:rPr lang="en-US" dirty="0"/>
              <a:t/>
            </a:r>
            <a:br>
              <a:rPr lang="en-US" dirty="0"/>
            </a:br>
            <a:endParaRPr lang="en-US" dirty="0"/>
          </a:p>
        </p:txBody>
      </p:sp>
      <p:sp>
        <p:nvSpPr>
          <p:cNvPr id="3" name="Content Placeholder 2"/>
          <p:cNvSpPr>
            <a:spLocks noGrp="1"/>
          </p:cNvSpPr>
          <p:nvPr>
            <p:ph idx="1"/>
          </p:nvPr>
        </p:nvSpPr>
        <p:spPr>
          <a:xfrm>
            <a:off x="677545" y="1577340"/>
            <a:ext cx="8596630" cy="4464050"/>
          </a:xfrm>
        </p:spPr>
        <p:txBody>
          <a:bodyPr/>
          <a:lstStyle/>
          <a:p>
            <a:pPr marL="0" indent="0">
              <a:buNone/>
            </a:pPr>
            <a:r>
              <a:rPr lang="en-US">
                <a:sym typeface="+mn-ea"/>
              </a:rPr>
              <a:t>The table below lists the main leadership traits and skills-</a:t>
            </a:r>
            <a:endParaRPr lang="en-US"/>
          </a:p>
          <a:p>
            <a:pPr marL="0" indent="0">
              <a:buNone/>
            </a:pPr>
            <a:endParaRPr lang="en-US"/>
          </a:p>
        </p:txBody>
      </p:sp>
      <p:graphicFrame>
        <p:nvGraphicFramePr>
          <p:cNvPr id="10" name="Content Placeholder 9"/>
          <p:cNvGraphicFramePr>
            <a:graphicFrameLocks/>
          </p:cNvGraphicFramePr>
          <p:nvPr>
            <p:ph sz="half" idx="2"/>
          </p:nvPr>
        </p:nvGraphicFramePr>
        <p:xfrm>
          <a:off x="967105" y="2095500"/>
          <a:ext cx="7666355" cy="3945890"/>
        </p:xfrm>
        <a:graphic>
          <a:graphicData uri="http://schemas.openxmlformats.org/presentationml/2006/ole">
            <p:oleObj spid="_x0000_s29697" r:id="rId3" imgW="5552381" imgH="2723810" progId="PBrush">
              <p:embed/>
            </p:oleObj>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TotalTime>
  <Words>3820</Words>
  <Application>Microsoft Office PowerPoint</Application>
  <PresentationFormat>Произвольный</PresentationFormat>
  <Paragraphs>203</Paragraphs>
  <Slides>37</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37</vt:i4>
      </vt:variant>
    </vt:vector>
  </HeadingPairs>
  <TitlesOfParts>
    <vt:vector size="39" baseType="lpstr">
      <vt:lpstr>Facet</vt:lpstr>
      <vt:lpstr>Paintbrush Picture</vt:lpstr>
      <vt:lpstr>7.0. Leadership Management  </vt:lpstr>
      <vt:lpstr>7.0. Presentation Objectives </vt:lpstr>
      <vt:lpstr>7.1. Leading and Managing People </vt:lpstr>
      <vt:lpstr>7.2 The Importance </vt:lpstr>
      <vt:lpstr>Слайд 5</vt:lpstr>
      <vt:lpstr>7.4.  Leadership</vt:lpstr>
      <vt:lpstr>7.5. Overlapping functions of leadership </vt:lpstr>
      <vt:lpstr>7.6. Leadership ATTRIBUTES </vt:lpstr>
      <vt:lpstr>7.7. Leadership Traits and Skills  </vt:lpstr>
      <vt:lpstr>7.8. Leadership pitfalls to avoid </vt:lpstr>
      <vt:lpstr>Слайд 11</vt:lpstr>
      <vt:lpstr>Слайд 12</vt:lpstr>
      <vt:lpstr>Слайд 13</vt:lpstr>
      <vt:lpstr>Слайд 14</vt:lpstr>
      <vt:lpstr>7.9. People’s management </vt:lpstr>
      <vt:lpstr>7.10. Required People’s management skills</vt:lpstr>
      <vt:lpstr>Слайд 17</vt:lpstr>
      <vt:lpstr>7.11. People’s management techniques </vt:lpstr>
      <vt:lpstr>Слайд 19</vt:lpstr>
      <vt:lpstr>Focusing on the horizon.. Looking to the future.. The Essential People’s management techniques Felcotech Consulting </vt:lpstr>
      <vt:lpstr>7.12. CREATIVE ENGAGEMENT </vt:lpstr>
      <vt:lpstr>Benefits of Effective People’s Management </vt:lpstr>
      <vt:lpstr>Strategic Talent Management  </vt:lpstr>
      <vt:lpstr>Strategic Talent Management  </vt:lpstr>
      <vt:lpstr>7.13. Management</vt:lpstr>
      <vt:lpstr>7.14. PRACTICAL STRATEGIES FOR LEADERSHIP SUCCESS</vt:lpstr>
      <vt:lpstr>PRACTICAL STRATEGIES FOR LEADERSHIP SUCCESS</vt:lpstr>
      <vt:lpstr>7.15. Leadership - management </vt:lpstr>
      <vt:lpstr>Overlapping functions of management </vt:lpstr>
      <vt:lpstr>7.16. Management - Leadership Functions </vt:lpstr>
      <vt:lpstr>Leadership models </vt:lpstr>
      <vt:lpstr>Слайд 32</vt:lpstr>
      <vt:lpstr>7.17. Leadership styles </vt:lpstr>
      <vt:lpstr>Leadership Styles</vt:lpstr>
      <vt:lpstr>Leadership styles  </vt:lpstr>
      <vt:lpstr>Слайд 36</vt:lpstr>
      <vt:lpstr>7.18.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5</cp:revision>
  <dcterms:created xsi:type="dcterms:W3CDTF">2017-03-22T11:34:00Z</dcterms:created>
  <dcterms:modified xsi:type="dcterms:W3CDTF">2017-04-17T08:19:29Z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