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83" r:id="rId12"/>
    <p:sldId id="272" r:id="rId13"/>
    <p:sldId id="273" r:id="rId14"/>
    <p:sldId id="265" r:id="rId15"/>
    <p:sldId id="269" r:id="rId16"/>
    <p:sldId id="270" r:id="rId17"/>
    <p:sldId id="271"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49" d="100"/>
          <a:sy n="49" d="100"/>
        </p:scale>
        <p:origin x="1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3CD5C82-C4E8-4D36-8962-D97A2F6EA9F5}"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3CD5C82-C4E8-4D36-8962-D97A2F6EA9F5}"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a:t>Business Ethics</a:t>
            </a:r>
            <a:endParaRPr lang="en-MY"/>
          </a:p>
        </p:txBody>
      </p:sp>
      <p:sp>
        <p:nvSpPr>
          <p:cNvPr id="3" name="Subtitle 2"/>
          <p:cNvSpPr>
            <a:spLocks noGrp="1"/>
          </p:cNvSpPr>
          <p:nvPr>
            <p:ph type="subTitle" idx="1"/>
          </p:nvPr>
        </p:nvSpPr>
        <p:spPr/>
        <p:txBody>
          <a:bodyPr/>
          <a:lstStyle/>
          <a:p>
            <a:r>
              <a:rPr lang="en-US" altLang="en-MY">
                <a:sym typeface="+mn-ea"/>
              </a:rPr>
              <a:t>EXECUTIVE DIPLOMA IN HOSPITALITY MANAGEMENT</a:t>
            </a:r>
            <a:endParaRPr lang="en-MY"/>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 7 Principles of Admirable Business Ethics</a:t>
            </a:r>
            <a:endParaRPr lang="en-US"/>
          </a:p>
        </p:txBody>
      </p:sp>
      <p:sp>
        <p:nvSpPr>
          <p:cNvPr id="3" name="Content Placeholder 2"/>
          <p:cNvSpPr>
            <a:spLocks noGrp="1"/>
          </p:cNvSpPr>
          <p:nvPr>
            <p:ph idx="1"/>
          </p:nvPr>
        </p:nvSpPr>
        <p:spPr/>
        <p:txBody>
          <a:bodyPr/>
          <a:p>
            <a:r>
              <a:rPr lang="en-US"/>
              <a:t>Be Trustful</a:t>
            </a:r>
            <a:endParaRPr lang="en-US"/>
          </a:p>
          <a:p>
            <a:r>
              <a:rPr lang="en-US"/>
              <a:t>Keep An Open Mind</a:t>
            </a:r>
            <a:endParaRPr lang="en-US"/>
          </a:p>
          <a:p>
            <a:r>
              <a:rPr lang="en-US"/>
              <a:t>Meet Obligations</a:t>
            </a:r>
            <a:endParaRPr lang="en-US"/>
          </a:p>
          <a:p>
            <a:r>
              <a:rPr lang="en-US"/>
              <a:t>Have Clear Documents</a:t>
            </a:r>
            <a:endParaRPr lang="en-US"/>
          </a:p>
          <a:p>
            <a:r>
              <a:rPr lang="en-US"/>
              <a:t>Become Community Involved</a:t>
            </a:r>
            <a:endParaRPr lang="en-US"/>
          </a:p>
          <a:p>
            <a:r>
              <a:rPr lang="en-US"/>
              <a:t>Maintain Accounting Control</a:t>
            </a:r>
            <a:endParaRPr lang="en-US"/>
          </a:p>
          <a:p>
            <a:r>
              <a:rPr lang="en-US"/>
              <a:t>Be Respectful</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334" y="609600"/>
            <a:ext cx="8596668" cy="1320800"/>
          </a:xfrm>
        </p:spPr>
        <p:txBody>
          <a:bodyPr>
            <a:normAutofit/>
          </a:bodyPr>
          <a:p>
            <a:r>
              <a:rPr lang="en-US"/>
              <a:t>2.2 3 Models of Management Ethics Three Types Of Management Ethics </a:t>
            </a:r>
            <a:endParaRPr lang="en-US"/>
          </a:p>
        </p:txBody>
      </p:sp>
      <p:sp>
        <p:nvSpPr>
          <p:cNvPr id="3" name="Content Placeholder 2"/>
          <p:cNvSpPr>
            <a:spLocks noGrp="1"/>
          </p:cNvSpPr>
          <p:nvPr>
            <p:ph idx="1"/>
          </p:nvPr>
        </p:nvSpPr>
        <p:spPr/>
        <p:txBody>
          <a:bodyPr/>
          <a:p>
            <a:pPr marL="285750" indent="-285750"/>
            <a:r>
              <a:rPr lang="en-US"/>
              <a:t>Moral Management : </a:t>
            </a:r>
            <a:endParaRPr lang="en-US"/>
          </a:p>
          <a:p>
            <a:pPr marL="742950" lvl="1" indent="-285750"/>
            <a:r>
              <a:rPr lang="en-US"/>
              <a:t>Conforms to high standards of ethical behavior.</a:t>
            </a:r>
            <a:endParaRPr lang="en-US"/>
          </a:p>
          <a:p>
            <a:pPr marL="0" indent="0">
              <a:buNone/>
            </a:pPr>
            <a:endParaRPr lang="en-US"/>
          </a:p>
          <a:p>
            <a:r>
              <a:rPr lang="en-US"/>
              <a:t>Immoral Management : </a:t>
            </a:r>
            <a:endParaRPr lang="en-US"/>
          </a:p>
          <a:p>
            <a:pPr lvl="1"/>
            <a:r>
              <a:rPr lang="en-US"/>
              <a:t>A style devoid of ethical principles and active opposition to what is ethical.</a:t>
            </a:r>
            <a:endParaRPr lang="en-US"/>
          </a:p>
          <a:p>
            <a:pPr marL="0" indent="0">
              <a:buNone/>
            </a:pPr>
            <a:endParaRPr lang="en-US"/>
          </a:p>
          <a:p>
            <a:r>
              <a:rPr lang="en-US"/>
              <a:t>Amoral Management : </a:t>
            </a:r>
            <a:endParaRPr lang="en-US"/>
          </a:p>
          <a:p>
            <a:pPr lvl="1"/>
            <a:r>
              <a:rPr lang="en-US"/>
              <a:t>Intentional - does not consider ethical factors </a:t>
            </a:r>
            <a:endParaRPr lang="en-US"/>
          </a:p>
          <a:p>
            <a:pPr lvl="1"/>
            <a:r>
              <a:rPr lang="en-US"/>
              <a:t>Unintentional - casual or careless about ethical considerations in business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 Stakeholder Versus Shareholder </a:t>
            </a:r>
            <a:endParaRPr lang="en-US"/>
          </a:p>
        </p:txBody>
      </p:sp>
      <p:sp>
        <p:nvSpPr>
          <p:cNvPr id="3" name="Content Placeholder 2"/>
          <p:cNvSpPr>
            <a:spLocks noGrp="1"/>
          </p:cNvSpPr>
          <p:nvPr>
            <p:ph idx="1"/>
          </p:nvPr>
        </p:nvSpPr>
        <p:spPr/>
        <p:txBody>
          <a:bodyPr/>
          <a:p>
            <a:r>
              <a:rPr lang="en-US"/>
              <a:t>Shareholders Perspective</a:t>
            </a:r>
            <a:endParaRPr lang="en-US"/>
          </a:p>
          <a:p>
            <a:pPr lvl="1"/>
            <a:r>
              <a:rPr lang="en-US"/>
              <a:t>Those who approach ethical decision making from a shareholder perspective focus on making decision that are in the owners best interest. Decisions are guided by a need to maximize return on investment for the organization's shareholder. </a:t>
            </a:r>
            <a:endParaRPr lang="en-US"/>
          </a:p>
          <a:p>
            <a:endParaRPr lang="en-US"/>
          </a:p>
          <a:p>
            <a:r>
              <a:rPr lang="en-US"/>
              <a:t>Stakeholder Perspective </a:t>
            </a:r>
            <a:endParaRPr lang="en-US"/>
          </a:p>
          <a:p>
            <a:pPr lvl="1"/>
            <a:r>
              <a:rPr lang="en-US"/>
              <a:t>Stakeholder may include : Employees, suppliers, customers, suppliers, customers, competitors, government agencies, the news media, community residents and others. The idea behind stakeholder based ethical desicion making is to make sound business decision that work for the good of all affected parties.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3.1 Lacking BE </a:t>
            </a:r>
            <a:endParaRPr lang="en-US"/>
          </a:p>
        </p:txBody>
      </p:sp>
      <p:sp>
        <p:nvSpPr>
          <p:cNvPr id="3" name="Content Placeholder 2"/>
          <p:cNvSpPr>
            <a:spLocks noGrp="1"/>
          </p:cNvSpPr>
          <p:nvPr>
            <p:ph idx="1"/>
          </p:nvPr>
        </p:nvSpPr>
        <p:spPr>
          <a:xfrm>
            <a:off x="677545" y="1492885"/>
            <a:ext cx="8596630" cy="4548505"/>
          </a:xfrm>
        </p:spPr>
        <p:txBody>
          <a:bodyPr>
            <a:normAutofit/>
          </a:bodyPr>
          <a:p>
            <a:endParaRPr lang="en-US"/>
          </a:p>
          <a:p>
            <a:r>
              <a:rPr lang="en-US"/>
              <a:t>Ethical misconduct </a:t>
            </a:r>
            <a:endParaRPr lang="en-US"/>
          </a:p>
          <a:p>
            <a:pPr lvl="1"/>
            <a:r>
              <a:rPr lang="en-US"/>
              <a:t>NBES </a:t>
            </a:r>
            <a:endParaRPr lang="en-US"/>
          </a:p>
          <a:p>
            <a:pPr lvl="1"/>
            <a:r>
              <a:rPr lang="en-US"/>
              <a:t> Volume of organization</a:t>
            </a:r>
            <a:endParaRPr lang="en-US"/>
          </a:p>
          <a:p>
            <a:pPr lvl="1"/>
            <a:r>
              <a:rPr lang="en-US"/>
              <a:t>Level of management</a:t>
            </a:r>
            <a:endParaRPr lang="en-US"/>
          </a:p>
          <a:p>
            <a:pPr lvl="1"/>
            <a:r>
              <a:rPr lang="en-US"/>
              <a:t>Accounting frauds, conflicts of interests, defective products, harassment, abusive behaviour, employee theft and bribery</a:t>
            </a:r>
            <a:endParaRPr lang="en-US"/>
          </a:p>
          <a:p>
            <a:pPr lvl="1"/>
            <a:r>
              <a:rPr lang="en-US"/>
              <a:t>Harris Interactive Poll – perception of trust</a:t>
            </a:r>
            <a:endParaRPr lang="en-US"/>
          </a:p>
          <a:p>
            <a:pPr lvl="2"/>
            <a:r>
              <a:rPr lang="en-US"/>
              <a:t>Enron, WorldCom, Anderson Worldwide, Global Crossing, Adelphia etc.</a:t>
            </a:r>
            <a:endParaRPr lang="en-US"/>
          </a:p>
          <a:p>
            <a:r>
              <a:rPr lang="en-US"/>
              <a:t>Involvement of individuals, Corporations, Govt officials, Researchers, Sports </a:t>
            </a:r>
            <a:endParaRPr lang="en-US"/>
          </a:p>
          <a:p>
            <a:r>
              <a:rPr lang="en-US"/>
              <a:t>udgement of decisions – SOCIETY</a:t>
            </a:r>
            <a:endParaRPr lang="en-US"/>
          </a:p>
          <a:p>
            <a:r>
              <a:rPr lang="en-US"/>
              <a:t> Reasons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79070"/>
            <a:ext cx="8596630" cy="1751330"/>
          </a:xfrm>
        </p:spPr>
        <p:txBody>
          <a:bodyPr/>
          <a:p>
            <a:r>
              <a:rPr lang="en-US">
                <a:sym typeface="+mn-ea"/>
              </a:rPr>
              <a:t>3.2 Ethical Culture and Benefits</a:t>
            </a:r>
            <a:endParaRPr lang="en-US"/>
          </a:p>
        </p:txBody>
      </p:sp>
      <p:sp>
        <p:nvSpPr>
          <p:cNvPr id="3" name="Content Placeholder 2"/>
          <p:cNvSpPr>
            <a:spLocks noGrp="1"/>
          </p:cNvSpPr>
          <p:nvPr>
            <p:ph idx="1"/>
          </p:nvPr>
        </p:nvSpPr>
        <p:spPr>
          <a:xfrm>
            <a:off x="1052830" y="1311910"/>
            <a:ext cx="7665720" cy="5286375"/>
          </a:xfrm>
        </p:spPr>
        <p:txBody>
          <a:bodyPr>
            <a:normAutofit/>
          </a:bodyPr>
          <a:p>
            <a:r>
              <a:rPr lang="en-US"/>
              <a:t>Organizational </a:t>
            </a:r>
            <a:endParaRPr lang="en-US"/>
          </a:p>
          <a:p>
            <a:pPr lvl="1"/>
            <a:r>
              <a:rPr lang="en-US"/>
              <a:t>Ethics Officer</a:t>
            </a:r>
            <a:endParaRPr lang="en-US"/>
          </a:p>
          <a:p>
            <a:pPr lvl="2"/>
            <a:r>
              <a:rPr lang="en-US"/>
              <a:t> NYSE</a:t>
            </a:r>
            <a:endParaRPr lang="en-US"/>
          </a:p>
          <a:p>
            <a:pPr lvl="2"/>
            <a:r>
              <a:rPr lang="en-US"/>
              <a:t> UPS </a:t>
            </a:r>
            <a:endParaRPr lang="en-US"/>
          </a:p>
          <a:p>
            <a:pPr lvl="2"/>
            <a:r>
              <a:rPr lang="en-US"/>
              <a:t>Baxter Intl</a:t>
            </a:r>
            <a:endParaRPr lang="en-US"/>
          </a:p>
          <a:p>
            <a:r>
              <a:rPr lang="en-US"/>
              <a:t>Global</a:t>
            </a:r>
            <a:endParaRPr lang="en-US"/>
          </a:p>
          <a:p>
            <a:pPr lvl="1"/>
            <a:r>
              <a:rPr lang="en-US"/>
              <a:t>The Caux Round Table </a:t>
            </a:r>
            <a:endParaRPr lang="en-US"/>
          </a:p>
          <a:p>
            <a:pPr lvl="2"/>
            <a:r>
              <a:rPr lang="en-US"/>
              <a:t> NAFTA, WTO, EU, </a:t>
            </a:r>
            <a:endParaRPr lang="en-US"/>
          </a:p>
          <a:p>
            <a:r>
              <a:rPr lang="en-US"/>
              <a:t> Benefits </a:t>
            </a:r>
            <a:endParaRPr lang="en-US"/>
          </a:p>
          <a:p>
            <a:pPr lvl="1"/>
            <a:r>
              <a:rPr lang="en-US"/>
              <a:t> Employee commitment </a:t>
            </a:r>
            <a:endParaRPr lang="en-US"/>
          </a:p>
          <a:p>
            <a:pPr lvl="1"/>
            <a:r>
              <a:rPr lang="en-US"/>
              <a:t>Investor loyalty </a:t>
            </a:r>
            <a:endParaRPr lang="en-US"/>
          </a:p>
          <a:p>
            <a:pPr lvl="1"/>
            <a:r>
              <a:rPr lang="en-US"/>
              <a:t> Customer satisfaction </a:t>
            </a:r>
            <a:endParaRPr lang="en-US"/>
          </a:p>
          <a:p>
            <a:pPr lvl="1"/>
            <a:r>
              <a:rPr lang="en-US"/>
              <a:t> Profits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609600"/>
            <a:ext cx="8596630" cy="1626870"/>
          </a:xfrm>
        </p:spPr>
        <p:txBody>
          <a:bodyPr>
            <a:normAutofit fontScale="90000"/>
          </a:bodyPr>
          <a:p>
            <a:r>
              <a:rPr lang="en-US"/>
              <a:t>3.3 Levels of BE International Level Societal Level Association Level Organizational level Individual level</a:t>
            </a:r>
            <a:endParaRPr lang="en-US"/>
          </a:p>
        </p:txBody>
      </p:sp>
      <p:graphicFrame>
        <p:nvGraphicFramePr>
          <p:cNvPr id="4" name="Content Placeholder 3"/>
          <p:cNvGraphicFramePr>
            <a:graphicFrameLocks noChangeAspect="1"/>
          </p:cNvGraphicFramePr>
          <p:nvPr>
            <p:ph idx="1"/>
          </p:nvPr>
        </p:nvGraphicFramePr>
        <p:xfrm>
          <a:off x="1960245" y="2029460"/>
          <a:ext cx="5964555" cy="3946525"/>
        </p:xfrm>
        <a:graphic>
          <a:graphicData uri="http://schemas.openxmlformats.org/presentationml/2006/ole">
            <mc:AlternateContent xmlns:mc="http://schemas.openxmlformats.org/markup-compatibility/2006">
              <mc:Choice xmlns:v="urn:schemas-microsoft-com:vml" Requires="v">
                <p:oleObj spid="_x0000_s5" name="" r:id="rId1" imgW="3924300" imgH="2695575" progId="Paint.Picture">
                  <p:embed/>
                </p:oleObj>
              </mc:Choice>
              <mc:Fallback>
                <p:oleObj name="" r:id="rId1" imgW="3924300" imgH="2695575" progId="Paint.Picture">
                  <p:embed/>
                  <p:pic>
                    <p:nvPicPr>
                      <p:cNvPr id="0" name="Picture 4"/>
                      <p:cNvPicPr/>
                      <p:nvPr/>
                    </p:nvPicPr>
                    <p:blipFill>
                      <a:blip r:embed="rId2"/>
                    </p:blipFill>
                    <p:spPr>
                      <a:xfrm>
                        <a:off x="1960245" y="2029460"/>
                        <a:ext cx="5964555" cy="394652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4" name="Content Placeholder 3"/>
          <p:cNvGraphicFramePr>
            <a:graphicFrameLocks noChangeAspect="1"/>
          </p:cNvGraphicFramePr>
          <p:nvPr>
            <p:ph idx="1"/>
          </p:nvPr>
        </p:nvGraphicFramePr>
        <p:xfrm>
          <a:off x="930910" y="1416050"/>
          <a:ext cx="8005445" cy="5210175"/>
        </p:xfrm>
        <a:graphic>
          <a:graphicData uri="http://schemas.openxmlformats.org/presentationml/2006/ole">
            <mc:AlternateContent xmlns:mc="http://schemas.openxmlformats.org/markup-compatibility/2006">
              <mc:Choice xmlns:v="urn:schemas-microsoft-com:vml" Requires="v">
                <p:oleObj spid="_x0000_s5" name="" r:id="rId1" imgW="5419725" imgH="3743325" progId="Paint.Picture">
                  <p:embed/>
                </p:oleObj>
              </mc:Choice>
              <mc:Fallback>
                <p:oleObj name="" r:id="rId1" imgW="5419725" imgH="3743325" progId="Paint.Picture">
                  <p:embed/>
                  <p:pic>
                    <p:nvPicPr>
                      <p:cNvPr id="0" name="Picture 4"/>
                      <p:cNvPicPr/>
                      <p:nvPr/>
                    </p:nvPicPr>
                    <p:blipFill>
                      <a:blip r:embed="rId2"/>
                    </p:blipFill>
                    <p:spPr>
                      <a:xfrm>
                        <a:off x="930910" y="1416050"/>
                        <a:ext cx="8005445" cy="5210175"/>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334" y="609600"/>
            <a:ext cx="8596668" cy="1320800"/>
          </a:xfrm>
        </p:spPr>
        <p:txBody>
          <a:bodyPr/>
          <a:p>
            <a:r>
              <a:rPr lang="en-US"/>
              <a:t>4.1 Business ethics in the field</a:t>
            </a:r>
            <a:endParaRPr lang="en-US"/>
          </a:p>
        </p:txBody>
      </p:sp>
      <p:sp>
        <p:nvSpPr>
          <p:cNvPr id="3" name="Content Placeholder 2"/>
          <p:cNvSpPr>
            <a:spLocks noGrp="1"/>
          </p:cNvSpPr>
          <p:nvPr>
            <p:ph idx="1"/>
          </p:nvPr>
        </p:nvSpPr>
        <p:spPr>
          <a:xfrm>
            <a:off x="677545" y="1450975"/>
            <a:ext cx="8596630" cy="4590415"/>
          </a:xfrm>
        </p:spPr>
        <p:txBody>
          <a:bodyPr>
            <a:normAutofit lnSpcReduction="10000"/>
          </a:bodyPr>
          <a:p>
            <a:pPr marL="0" indent="0">
              <a:buNone/>
            </a:pPr>
            <a:r>
              <a:rPr lang="en-US" b="1" u="sng"/>
              <a:t>Corporate Ethics Policies</a:t>
            </a:r>
            <a:endParaRPr lang="en-US" b="1" u="sng"/>
          </a:p>
          <a:p>
            <a:pPr marL="0" indent="0">
              <a:buNone/>
            </a:pPr>
            <a:endParaRPr lang="en-US" b="1" u="sng"/>
          </a:p>
          <a:p>
            <a:pPr marL="0" indent="0">
              <a:buNone/>
            </a:pPr>
            <a:r>
              <a:rPr lang="en-US"/>
              <a:t>They are generally meant to identify the company's expectations of workers and to offer guidance on handling some of the more common ethical problems that might arise in the course of doing business. It is hoped that having such a policy will lead to greater ethical awareness, consistency in application, and the avoidance of ethical disasters.</a:t>
            </a:r>
            <a:endParaRPr lang="en-US"/>
          </a:p>
          <a:p>
            <a:pPr marL="285750" indent="-285750"/>
            <a:r>
              <a:rPr lang="en-US"/>
              <a:t>Many companies are assessing the environmental factors that can lead employees to engage in unethical conduct.</a:t>
            </a:r>
            <a:endParaRPr lang="en-US"/>
          </a:p>
          <a:p>
            <a:pPr marL="285750" indent="-285750"/>
            <a:r>
              <a:rPr lang="en-US"/>
              <a:t>Not everyone supports corporate policies that govern ethical conduct.</a:t>
            </a:r>
            <a:endParaRPr lang="en-US"/>
          </a:p>
          <a:p>
            <a:pPr marL="285750" indent="-285750"/>
            <a:r>
              <a:rPr lang="en-US"/>
              <a:t>Others believe that corporate ethics policies are primarily rooted in utilitarian concerns, and that they are mainly to limit the company&amp;apos;s legal liability, or to curry public favor by giving the appearance of being a good corporate citizen.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7545" y="763905"/>
            <a:ext cx="8596630" cy="5277485"/>
          </a:xfrm>
        </p:spPr>
        <p:txBody>
          <a:bodyPr>
            <a:normAutofit lnSpcReduction="20000"/>
          </a:bodyPr>
          <a:p>
            <a:endParaRPr lang="en-US"/>
          </a:p>
          <a:p>
            <a:r>
              <a:rPr lang="en-US"/>
              <a:t>To be successful, most ethicists would suggest that an ethics policy should be:</a:t>
            </a:r>
            <a:endParaRPr lang="en-US"/>
          </a:p>
          <a:p>
            <a:pPr marL="0" indent="0">
              <a:buNone/>
            </a:pPr>
            <a:endParaRPr lang="en-US"/>
          </a:p>
          <a:p>
            <a:pPr lvl="1"/>
            <a:r>
              <a:rPr lang="en-US"/>
              <a:t>Given the unequivocal support of top management, by both word and example.</a:t>
            </a:r>
            <a:endParaRPr lang="en-US"/>
          </a:p>
          <a:p>
            <a:pPr lvl="1"/>
            <a:r>
              <a:rPr lang="en-US"/>
              <a:t>Explained in writing and orally, with periodic reinforcement.</a:t>
            </a:r>
            <a:endParaRPr lang="en-US"/>
          </a:p>
          <a:p>
            <a:pPr lvl="1"/>
            <a:r>
              <a:rPr lang="en-US"/>
              <a:t>Doable....something employees can both understand and perform.</a:t>
            </a:r>
            <a:endParaRPr lang="en-US"/>
          </a:p>
          <a:p>
            <a:pPr lvl="1"/>
            <a:r>
              <a:rPr lang="en-US"/>
              <a:t>Monitored by top management, with routine inspections for compliance and improvement.</a:t>
            </a:r>
            <a:endParaRPr lang="en-US"/>
          </a:p>
          <a:p>
            <a:pPr lvl="1"/>
            <a:r>
              <a:rPr lang="en-US"/>
              <a:t>Backed up by clearly stated consequences in the case of disobedience.</a:t>
            </a:r>
            <a:endParaRPr lang="en-US"/>
          </a:p>
          <a:p>
            <a:pPr lvl="1"/>
            <a:r>
              <a:rPr lang="en-US"/>
              <a:t>Remain neutral and nonsexist.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77545" y="609600"/>
            <a:ext cx="8596630" cy="5431790"/>
          </a:xfrm>
        </p:spPr>
        <p:txBody>
          <a:bodyPr>
            <a:normAutofit fontScale="90000" lnSpcReduction="20000"/>
          </a:bodyPr>
          <a:p>
            <a:pPr marL="0" indent="0">
              <a:buNone/>
            </a:pPr>
            <a:r>
              <a:rPr lang="en-US" b="1"/>
              <a:t>Ethics officers</a:t>
            </a:r>
            <a:endParaRPr lang="en-US" b="1"/>
          </a:p>
          <a:p>
            <a:pPr marL="0" indent="0">
              <a:buNone/>
            </a:pPr>
            <a:endParaRPr lang="en-US" b="1"/>
          </a:p>
          <a:p>
            <a:pPr marL="0" indent="0">
              <a:buNone/>
            </a:pPr>
            <a:r>
              <a:rPr lang="en-US"/>
              <a:t>Ethics officers (sometimes called “compliance” or “business conduct officers”) have been appointed formally by organizations since the mid-1980s.</a:t>
            </a:r>
            <a:endParaRPr lang="en-US"/>
          </a:p>
          <a:p>
            <a:r>
              <a:rPr lang="en-US"/>
              <a:t>led to the creation of the Defense Industry Initiative (DII)</a:t>
            </a:r>
            <a:endParaRPr lang="en-US"/>
          </a:p>
          <a:p>
            <a:r>
              <a:rPr lang="en-US"/>
              <a:t>In 1991, the Ethics &amp; Compliance Officer Association (ECOA)</a:t>
            </a:r>
            <a:endParaRPr lang="en-US"/>
          </a:p>
          <a:p>
            <a:endParaRPr lang="en-US"/>
          </a:p>
          <a:p>
            <a:r>
              <a:rPr lang="en-US"/>
              <a:t>Another critical factor in the decisions of companies to appoint ethics/compliance officers was the passing of the Federal Sentencing Guidelines for Organizations in 1991, which set standards that organizations (large or small, commercial and non-commercial) had to follow to obtain a reduction in sentence if they should be convicted of a federal offense. </a:t>
            </a:r>
            <a:endParaRPr lang="en-US"/>
          </a:p>
          <a:p>
            <a:endParaRPr lang="en-US"/>
          </a:p>
          <a:p>
            <a:pPr marL="0" indent="0">
              <a:buNone/>
            </a:pPr>
            <a:r>
              <a:rPr lang="en-US" b="1"/>
              <a:t>Religious Views on Business Ethics</a:t>
            </a:r>
            <a:endParaRPr lang="en-US" b="1"/>
          </a:p>
          <a:p>
            <a:pPr marL="0" indent="0">
              <a:buNone/>
            </a:pPr>
            <a:endParaRPr lang="en-US" b="1"/>
          </a:p>
          <a:p>
            <a:r>
              <a:rPr lang="en-US"/>
              <a:t>The historical and global importance of religious views on business ethics is sometimes underestimated in standard introductions to business ethics. Particularly in Asia and the Middle East, religious and cultural perspectives have a strong influence on the conduct of business and the creation of business values.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 Introduction</a:t>
            </a:r>
            <a:endParaRPr lang="en-US"/>
          </a:p>
        </p:txBody>
      </p:sp>
      <p:sp>
        <p:nvSpPr>
          <p:cNvPr id="3" name="Content Placeholder 2"/>
          <p:cNvSpPr>
            <a:spLocks noGrp="1"/>
          </p:cNvSpPr>
          <p:nvPr>
            <p:ph idx="1"/>
          </p:nvPr>
        </p:nvSpPr>
        <p:spPr/>
        <p:txBody>
          <a:bodyPr/>
          <a:p>
            <a:pPr marL="0" indent="0">
              <a:buNone/>
            </a:pPr>
            <a:endParaRPr lang="en-US"/>
          </a:p>
          <a:p>
            <a:pPr marL="285750" indent="-285750"/>
            <a:r>
              <a:rPr lang="en-US"/>
              <a:t>Class</a:t>
            </a:r>
            <a:endParaRPr lang="en-US"/>
          </a:p>
          <a:p>
            <a:pPr marL="285750" indent="-285750"/>
            <a:r>
              <a:rPr lang="en-US"/>
              <a:t>Rules of engagement </a:t>
            </a:r>
            <a:endParaRPr lang="en-US"/>
          </a:p>
          <a:p>
            <a:pPr marL="742950" lvl="1" indent="-285750"/>
            <a:r>
              <a:rPr lang="en-US"/>
              <a:t>Communication mode</a:t>
            </a:r>
            <a:endParaRPr lang="en-US"/>
          </a:p>
          <a:p>
            <a:pPr marL="742950" lvl="1" indent="-285750"/>
            <a:r>
              <a:rPr lang="en-US"/>
              <a:t>Participation </a:t>
            </a:r>
            <a:endParaRPr lang="en-US"/>
          </a:p>
          <a:p>
            <a:pPr marL="742950" lvl="1" indent="-285750"/>
            <a:r>
              <a:rPr lang="en-US"/>
              <a:t>Questioning Open but within etiquettes </a:t>
            </a:r>
            <a:endParaRPr lang="en-US"/>
          </a:p>
          <a:p>
            <a:pPr marL="742950" lvl="1" indent="-285750"/>
            <a:r>
              <a:rPr lang="en-US"/>
              <a:t>Any response to above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4.2 Related Disciplines</a:t>
            </a:r>
            <a:endParaRPr lang="en-US"/>
          </a:p>
        </p:txBody>
      </p:sp>
      <p:sp>
        <p:nvSpPr>
          <p:cNvPr id="3" name="Content Placeholder 2"/>
          <p:cNvSpPr>
            <a:spLocks noGrp="1"/>
          </p:cNvSpPr>
          <p:nvPr>
            <p:ph idx="1"/>
          </p:nvPr>
        </p:nvSpPr>
        <p:spPr/>
        <p:txBody>
          <a:bodyPr/>
          <a:p>
            <a:r>
              <a:rPr lang="en-US"/>
              <a:t>Business ethics should be distinguished from the philosophy of business, the branch of philosophy that deals with the philosophical, political, and ethical underpinnings of business and economics. Business ethics operates on the premise, for example, that the ethical operation of a private business is possible -- those who dispute that premise, such as libertarian socialists, (who contend that &amp;quot;business ethics&amp;quot; is an oxymoron) do so by definition outside of the domain of business ethics proper.</a:t>
            </a:r>
            <a:endParaRPr lang="en-US"/>
          </a:p>
          <a:p>
            <a:r>
              <a:rPr lang="en-US"/>
              <a:t>Business ethics is also related to political economy, which is economic analysis from political and historical perspectives. Political economy deals with the distributive consequences of economic actions. It asks who gains and who loses from economic activity, and is the resultant distribution fair or just, which are central ethical issues.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4.3 Why are Ethics Important in Business?</a:t>
            </a:r>
            <a:endParaRPr lang="en-US"/>
          </a:p>
        </p:txBody>
      </p:sp>
      <p:sp>
        <p:nvSpPr>
          <p:cNvPr id="3" name="Content Placeholder 2"/>
          <p:cNvSpPr>
            <a:spLocks noGrp="1"/>
          </p:cNvSpPr>
          <p:nvPr>
            <p:ph idx="1"/>
          </p:nvPr>
        </p:nvSpPr>
        <p:spPr/>
        <p:txBody>
          <a:bodyPr/>
          <a:p>
            <a:r>
              <a:rPr lang="en-US"/>
              <a:t>Running a business ethically is good for business. However, “business ethics” if properly interpreted means the standards of conduct of individual business people, not necessarily the standards of business as a whole.</a:t>
            </a:r>
            <a:endParaRPr lang="en-US"/>
          </a:p>
          <a:p>
            <a:endParaRPr lang="en-US"/>
          </a:p>
          <a:p>
            <a:r>
              <a:rPr lang="en-US"/>
              <a:t>Ethics are important not only in business but in all aspects of life because it is an essential part of the foundation on which of a civilized society is build. A business or society that lacks ethical principles is bound to fail sooner or later.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Ethics - Origin </a:t>
            </a:r>
            <a:endParaRPr lang="en-US"/>
          </a:p>
        </p:txBody>
      </p:sp>
      <p:sp>
        <p:nvSpPr>
          <p:cNvPr id="3" name="Content Placeholder 2"/>
          <p:cNvSpPr>
            <a:spLocks noGrp="1"/>
          </p:cNvSpPr>
          <p:nvPr>
            <p:ph idx="1"/>
          </p:nvPr>
        </p:nvSpPr>
        <p:spPr/>
        <p:txBody>
          <a:bodyPr>
            <a:normAutofit lnSpcReduction="20000"/>
          </a:bodyPr>
          <a:p>
            <a:r>
              <a:rPr lang="en-US"/>
              <a:t>Ethos (Greek) </a:t>
            </a:r>
            <a:endParaRPr lang="en-US"/>
          </a:p>
          <a:p>
            <a:pPr lvl="1"/>
            <a:r>
              <a:rPr lang="en-US"/>
              <a:t>“Character” and “sentiment of the community”</a:t>
            </a:r>
            <a:endParaRPr lang="en-US"/>
          </a:p>
          <a:p>
            <a:endParaRPr lang="en-US"/>
          </a:p>
          <a:p>
            <a:r>
              <a:rPr lang="en-US"/>
              <a:t>Ethikos (Greek) – authority of custom and tradition </a:t>
            </a:r>
            <a:endParaRPr lang="en-US"/>
          </a:p>
          <a:p>
            <a:endParaRPr lang="en-US"/>
          </a:p>
          <a:p>
            <a:r>
              <a:rPr lang="en-US"/>
              <a:t>Mos (Latin) – moral, mores and Morales</a:t>
            </a:r>
            <a:endParaRPr lang="en-US"/>
          </a:p>
          <a:p>
            <a:endParaRPr lang="en-US"/>
          </a:p>
          <a:p>
            <a:r>
              <a:rPr lang="en-US"/>
              <a:t>Referring to: </a:t>
            </a:r>
            <a:endParaRPr lang="en-US"/>
          </a:p>
          <a:p>
            <a:pPr lvl="1"/>
            <a:r>
              <a:rPr lang="en-US"/>
              <a:t>Customs </a:t>
            </a:r>
            <a:endParaRPr lang="en-US"/>
          </a:p>
          <a:p>
            <a:pPr lvl="1"/>
            <a:r>
              <a:rPr lang="en-US"/>
              <a:t>Habits of life</a:t>
            </a:r>
            <a:endParaRPr lang="en-US"/>
          </a:p>
          <a:p>
            <a:pPr lvl="1"/>
            <a:r>
              <a:rPr lang="en-US"/>
              <a:t>Traditions of people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Carroll &amp; Gannon (1997)</a:t>
            </a:r>
            <a:endParaRPr lang="en-US"/>
          </a:p>
        </p:txBody>
      </p:sp>
      <p:sp>
        <p:nvSpPr>
          <p:cNvPr id="3" name="Content Placeholder 2"/>
          <p:cNvSpPr>
            <a:spLocks noGrp="1"/>
          </p:cNvSpPr>
          <p:nvPr>
            <p:ph idx="1"/>
          </p:nvPr>
        </p:nvSpPr>
        <p:spPr/>
        <p:txBody>
          <a:bodyPr/>
          <a:p>
            <a:r>
              <a:rPr lang="en-US"/>
              <a:t> Specific Def. (Shea, 1988) </a:t>
            </a:r>
            <a:endParaRPr lang="en-US"/>
          </a:p>
          <a:p>
            <a:pPr lvl="1"/>
            <a:r>
              <a:rPr lang="en-US"/>
              <a:t>“the principles of conduct governing an individual or a profession” </a:t>
            </a:r>
            <a:endParaRPr lang="en-US"/>
          </a:p>
          <a:p>
            <a:pPr lvl="1"/>
            <a:r>
              <a:rPr lang="en-US"/>
              <a:t>“standards of behaviour” </a:t>
            </a:r>
            <a:endParaRPr lang="en-US"/>
          </a:p>
          <a:p>
            <a:pPr marL="457200" lvl="1" indent="0">
              <a:buNone/>
            </a:pPr>
            <a:endParaRPr lang="en-US"/>
          </a:p>
          <a:p>
            <a:r>
              <a:rPr lang="en-US"/>
              <a:t>Ethical Standards</a:t>
            </a:r>
            <a:endParaRPr lang="en-US"/>
          </a:p>
          <a:p>
            <a:pPr lvl="1"/>
            <a:r>
              <a:rPr lang="en-US"/>
              <a:t>Help to guide decisions and actions</a:t>
            </a:r>
            <a:endParaRPr lang="en-US"/>
          </a:p>
          <a:p>
            <a:pPr lvl="1"/>
            <a:r>
              <a:rPr lang="en-US"/>
              <a:t>Whether Individual, corporations, professions, nations</a:t>
            </a:r>
            <a:endParaRPr lang="en-US"/>
          </a:p>
          <a:p>
            <a:pPr lvl="1"/>
            <a:endParaRPr lang="en-US"/>
          </a:p>
          <a:p>
            <a:r>
              <a:rPr lang="en-US"/>
              <a:t>“rules or standards that govern behaviours” (Toffler, 1986)</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 Ethics Defined</a:t>
            </a:r>
            <a:endParaRPr lang="en-US"/>
          </a:p>
        </p:txBody>
      </p:sp>
      <p:sp>
        <p:nvSpPr>
          <p:cNvPr id="3" name="Content Placeholder 2"/>
          <p:cNvSpPr>
            <a:spLocks noGrp="1"/>
          </p:cNvSpPr>
          <p:nvPr>
            <p:ph idx="1"/>
          </p:nvPr>
        </p:nvSpPr>
        <p:spPr/>
        <p:txBody>
          <a:bodyPr/>
          <a:p>
            <a:pPr marL="285750" indent="-285750"/>
            <a:r>
              <a:rPr lang="en-US"/>
              <a:t>“Customary norms and ways of behaving in a society” (Hegel) </a:t>
            </a:r>
            <a:endParaRPr lang="en-US"/>
          </a:p>
          <a:p>
            <a:pPr marL="285750" indent="-285750"/>
            <a:r>
              <a:rPr lang="en-US"/>
              <a:t>“Character” and “sentiment of the community”</a:t>
            </a:r>
            <a:endParaRPr lang="en-US"/>
          </a:p>
          <a:p>
            <a:pPr marL="285750" indent="-285750"/>
            <a:r>
              <a:rPr lang="en-US"/>
              <a:t>“the principles of conduct governing an individual or a profession….standards of behaviour” (Shea, 1988) </a:t>
            </a:r>
            <a:endParaRPr lang="en-US"/>
          </a:p>
          <a:p>
            <a:pPr marL="285750" indent="-285750"/>
            <a:r>
              <a:rPr lang="en-US"/>
              <a:t>“rules or standards that govern behaviours” (Toffler, 1986) </a:t>
            </a:r>
            <a:endParaRPr lang="en-US"/>
          </a:p>
          <a:p>
            <a:pPr marL="285750" indent="-285750"/>
            <a:r>
              <a:rPr lang="en-US"/>
              <a:t>“the basic ground rules by which individual acts. We often give complex explanations of our actions, but in fact we act for simple reasons. The ground rules are a framework for defining which actions are personally permissible, and which are not” (Drummond &amp; Bain,1994)</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Ethics Defined (Contd.) </a:t>
            </a:r>
            <a:endParaRPr lang="en-US"/>
          </a:p>
        </p:txBody>
      </p:sp>
      <p:sp>
        <p:nvSpPr>
          <p:cNvPr id="3" name="Content Placeholder 2"/>
          <p:cNvSpPr>
            <a:spLocks noGrp="1"/>
          </p:cNvSpPr>
          <p:nvPr>
            <p:ph idx="1"/>
          </p:nvPr>
        </p:nvSpPr>
        <p:spPr/>
        <p:txBody>
          <a:bodyPr/>
          <a:p>
            <a:r>
              <a:rPr lang="en-US"/>
              <a:t>“how people try to live their lives according to a standard of “right” and “wrong” behaviour – in both how we think and behave towards others and how we would like them to think and behave towards us.” (Ghillyer, 2010) </a:t>
            </a:r>
            <a:endParaRPr lang="en-US"/>
          </a:p>
          <a:p>
            <a:pPr lvl="1"/>
            <a:r>
              <a:rPr lang="en-US"/>
              <a:t>Societal perspective</a:t>
            </a:r>
            <a:endParaRPr lang="en-US"/>
          </a:p>
          <a:p>
            <a:endParaRPr lang="en-US"/>
          </a:p>
          <a:p>
            <a:r>
              <a:rPr lang="en-US"/>
              <a:t>“inquiry into the nature of grounds of morality where the term morality is taken to mean judgements, standards and rules of conduct.” (O.C. Ferrell)  Ethical Standards</a:t>
            </a:r>
            <a:endParaRPr lang="en-US"/>
          </a:p>
          <a:p>
            <a:pPr lvl="1"/>
            <a:r>
              <a:rPr lang="en-US"/>
              <a:t>Help to guide decisions and actions </a:t>
            </a:r>
            <a:endParaRPr lang="en-US"/>
          </a:p>
          <a:p>
            <a:pPr lvl="1"/>
            <a:r>
              <a:rPr lang="en-US"/>
              <a:t>Whether Individual, corporations, professions, nations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 Business Ethics </a:t>
            </a:r>
            <a:endParaRPr lang="en-US"/>
          </a:p>
        </p:txBody>
      </p:sp>
      <p:sp>
        <p:nvSpPr>
          <p:cNvPr id="3" name="Content Placeholder 2"/>
          <p:cNvSpPr>
            <a:spLocks noGrp="1"/>
          </p:cNvSpPr>
          <p:nvPr>
            <p:ph idx="1"/>
          </p:nvPr>
        </p:nvSpPr>
        <p:spPr/>
        <p:txBody>
          <a:bodyPr/>
          <a:p>
            <a:pPr marL="285750" indent="-285750"/>
            <a:r>
              <a:rPr lang="en-US"/>
              <a:t>“Business ethics is the study of how personal moral norms apply to the activities and goals of commercial enterprise. It is not a separate moral standard, but the study of how the business context poses its own unique problems for the moral person who acts as an agent of this system” (Laura Nash) </a:t>
            </a:r>
            <a:endParaRPr lang="en-US"/>
          </a:p>
          <a:p>
            <a:pPr marL="0" indent="0">
              <a:buNone/>
            </a:pPr>
            <a:endParaRPr lang="en-US"/>
          </a:p>
          <a:p>
            <a:pPr marL="285750" indent="-285750"/>
            <a:r>
              <a:rPr lang="en-US"/>
              <a:t>Falls into three basic areas of managerial decision making </a:t>
            </a:r>
            <a:endParaRPr lang="en-US"/>
          </a:p>
          <a:p>
            <a:pPr marL="742950" lvl="1" indent="-285750"/>
            <a:r>
              <a:rPr lang="en-US"/>
              <a:t>Choices about the law </a:t>
            </a:r>
            <a:endParaRPr lang="en-US"/>
          </a:p>
          <a:p>
            <a:pPr marL="742950" lvl="1" indent="-285750"/>
            <a:r>
              <a:rPr lang="en-US"/>
              <a:t>Choices about the economic and social issues that are beyond the law’s domain </a:t>
            </a:r>
            <a:endParaRPr lang="en-US"/>
          </a:p>
          <a:p>
            <a:pPr marL="742950" lvl="1" indent="-285750"/>
            <a:r>
              <a:rPr lang="en-US"/>
              <a:t>Choices about the pre-eminence of one’s own self-interest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Business Ethics (Contd.)</a:t>
            </a:r>
            <a:endParaRPr lang="en-US"/>
          </a:p>
        </p:txBody>
      </p:sp>
      <p:sp>
        <p:nvSpPr>
          <p:cNvPr id="3" name="Content Placeholder 2"/>
          <p:cNvSpPr>
            <a:spLocks noGrp="1"/>
          </p:cNvSpPr>
          <p:nvPr>
            <p:ph idx="1"/>
          </p:nvPr>
        </p:nvSpPr>
        <p:spPr/>
        <p:txBody>
          <a:bodyPr/>
          <a:p>
            <a:pPr marL="285750" indent="-285750"/>
            <a:r>
              <a:rPr lang="en-US"/>
              <a:t>“Business ethics involves the application of standards of moral behaviour to business situations” (Ghillyer, 2010)</a:t>
            </a:r>
            <a:endParaRPr lang="en-US"/>
          </a:p>
          <a:p>
            <a:pPr marL="742950" lvl="1" indent="-285750"/>
            <a:r>
              <a:rPr lang="en-US"/>
              <a:t>The application of ethical standards to business behaviour</a:t>
            </a:r>
            <a:endParaRPr lang="en-US"/>
          </a:p>
          <a:p>
            <a:pPr marL="0" indent="0">
              <a:buNone/>
            </a:pPr>
            <a:r>
              <a:rPr lang="en-US"/>
              <a:t> </a:t>
            </a:r>
            <a:endParaRPr lang="en-US"/>
          </a:p>
          <a:p>
            <a:pPr marL="285750" indent="-285750"/>
            <a:r>
              <a:rPr lang="en-US"/>
              <a:t>“the principles and standards that guide behaviour in the world of business” (O.C. Ferrell)</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Business Ethics (Contd.)</a:t>
            </a:r>
            <a:endParaRPr lang="en-US"/>
          </a:p>
        </p:txBody>
      </p:sp>
      <p:sp>
        <p:nvSpPr>
          <p:cNvPr id="3" name="Content Placeholder 2"/>
          <p:cNvSpPr>
            <a:spLocks noGrp="1"/>
          </p:cNvSpPr>
          <p:nvPr>
            <p:ph idx="1"/>
          </p:nvPr>
        </p:nvSpPr>
        <p:spPr>
          <a:xfrm>
            <a:off x="677545" y="1744345"/>
            <a:ext cx="8596630" cy="4297045"/>
          </a:xfrm>
        </p:spPr>
        <p:txBody>
          <a:bodyPr>
            <a:normAutofit/>
          </a:bodyPr>
          <a:p>
            <a:r>
              <a:rPr lang="en-US"/>
              <a:t>Who determines the actions as right or wrong </a:t>
            </a:r>
            <a:endParaRPr lang="en-US"/>
          </a:p>
          <a:p>
            <a:pPr lvl="1"/>
            <a:r>
              <a:rPr lang="en-US"/>
              <a:t> Investors</a:t>
            </a:r>
            <a:endParaRPr lang="en-US"/>
          </a:p>
          <a:p>
            <a:pPr lvl="1"/>
            <a:r>
              <a:rPr lang="en-US"/>
              <a:t>Employees</a:t>
            </a:r>
            <a:endParaRPr lang="en-US"/>
          </a:p>
          <a:p>
            <a:pPr lvl="1"/>
            <a:r>
              <a:rPr lang="en-US"/>
              <a:t>Customers </a:t>
            </a:r>
            <a:endParaRPr lang="en-US"/>
          </a:p>
          <a:p>
            <a:pPr lvl="1"/>
            <a:r>
              <a:rPr lang="en-US"/>
              <a:t>Interest groups</a:t>
            </a:r>
            <a:endParaRPr lang="en-US"/>
          </a:p>
          <a:p>
            <a:pPr lvl="1"/>
            <a:r>
              <a:rPr lang="en-US"/>
              <a:t>The legal system</a:t>
            </a:r>
            <a:endParaRPr lang="en-US"/>
          </a:p>
          <a:p>
            <a:pPr lvl="1"/>
            <a:r>
              <a:rPr lang="en-US"/>
              <a:t>The community</a:t>
            </a:r>
            <a:endParaRPr lang="en-US"/>
          </a:p>
          <a:p>
            <a:r>
              <a:rPr lang="en-US"/>
              <a:t> Approaches </a:t>
            </a:r>
            <a:endParaRPr lang="en-US"/>
          </a:p>
          <a:p>
            <a:pPr lvl="1"/>
            <a:r>
              <a:rPr lang="en-US"/>
              <a:t>Descriptive </a:t>
            </a:r>
            <a:endParaRPr lang="en-US"/>
          </a:p>
          <a:p>
            <a:pPr lvl="1"/>
            <a:r>
              <a:rPr lang="en-US"/>
              <a:t>Normative</a:t>
            </a: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8361</Words>
  <Application>WPS Presentation</Application>
  <PresentationFormat>Widescreen</PresentationFormat>
  <Paragraphs>187</Paragraphs>
  <Slides>21</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33" baseType="lpstr">
      <vt:lpstr>Arial</vt:lpstr>
      <vt:lpstr>宋体</vt:lpstr>
      <vt:lpstr>Wingdings</vt:lpstr>
      <vt:lpstr>Wingdings 3</vt:lpstr>
      <vt:lpstr>Arial</vt:lpstr>
      <vt:lpstr>Trebuchet MS</vt:lpstr>
      <vt:lpstr>微软雅黑</vt:lpstr>
      <vt:lpstr>Calibri</vt:lpstr>
      <vt:lpstr>Symbol</vt:lpstr>
      <vt:lpstr>Facet</vt:lpstr>
      <vt:lpstr>Paint.Picture</vt:lpstr>
      <vt:lpstr>Paint.Picture</vt:lpstr>
      <vt:lpstr>Business Ethics</vt:lpstr>
      <vt:lpstr>Introduction</vt:lpstr>
      <vt:lpstr>Ethics - Origin </vt:lpstr>
      <vt:lpstr>Carroll &amp; Gannon (1997)</vt:lpstr>
      <vt:lpstr>Ethics Defined</vt:lpstr>
      <vt:lpstr>Ethics Defined (Contd.) </vt:lpstr>
      <vt:lpstr>Business Ethics </vt:lpstr>
      <vt:lpstr>Business Ethics (Contd.)</vt:lpstr>
      <vt:lpstr>Business Ethics (Contd.)</vt:lpstr>
      <vt:lpstr>PowerPoint 演示文稿</vt:lpstr>
      <vt:lpstr>3 Models of Management Ethics Three Types Of Management Ethics </vt:lpstr>
      <vt:lpstr>Stakeholder Versus Shareholder </vt:lpstr>
      <vt:lpstr>Lacking BE </vt:lpstr>
      <vt:lpstr>Ethical Culture and Benefits</vt:lpstr>
      <vt:lpstr>Levels of BE International Level Societal Level Association Level Organizational level Individual level</vt:lpstr>
      <vt:lpstr>PowerPoint 演示文稿</vt:lpstr>
      <vt:lpstr>Business ethics in the field</vt:lpstr>
      <vt:lpstr>PowerPoint 演示文稿</vt:lpstr>
      <vt:lpstr>PowerPoint 演示文稿</vt:lpstr>
      <vt:lpstr>Related Disciplines</vt:lpstr>
      <vt:lpstr>Why are Ethics Important in Business?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Dell</cp:lastModifiedBy>
  <cp:revision>6</cp:revision>
  <dcterms:created xsi:type="dcterms:W3CDTF">2017-03-22T11:34:00Z</dcterms:created>
  <dcterms:modified xsi:type="dcterms:W3CDTF">2017-03-28T08:37:36Z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