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49" d="100"/>
          <a:sy n="49" d="100"/>
        </p:scale>
        <p:origin x="174"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3CD5C82-C4E8-4D36-8962-D97A2F6EA9F5}" type="datetimeFigureOut">
              <a:rPr lang="en-MY" smtClean="0"/>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fld>
            <a:endParaRPr lang="en-MY"/>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A3CD5C82-C4E8-4D36-8962-D97A2F6EA9F5}" type="datetimeFigureOut">
              <a:rPr lang="en-MY" smtClean="0"/>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fld>
            <a:endParaRPr lang="en-MY"/>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endParaRPr lang="en-US" smtClean="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A3CD5C82-C4E8-4D36-8962-D97A2F6EA9F5}" type="datetimeFigureOut">
              <a:rPr lang="en-MY" smtClean="0"/>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fld>
            <a:endParaRPr lang="en-MY"/>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panose="020B0604020202020204"/>
              </a:rPr>
              <a:t>”</a:t>
            </a:r>
            <a:endParaRPr lang="en-US" dirty="0">
              <a:solidFill>
                <a:schemeClr val="accent1">
                  <a:lumMod val="60000"/>
                  <a:lumOff val="40000"/>
                </a:schemeClr>
              </a:solidFill>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A3CD5C82-C4E8-4D36-8962-D97A2F6EA9F5}" type="datetimeFigureOut">
              <a:rPr lang="en-MY" smtClean="0"/>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fld>
            <a:endParaRPr lang="en-MY"/>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endParaRPr lang="en-US" smtClean="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A3CD5C82-C4E8-4D36-8962-D97A2F6EA9F5}" type="datetimeFigureOut">
              <a:rPr lang="en-MY" smtClean="0"/>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fld>
            <a:endParaRPr lang="en-MY"/>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endParaRPr lang="en-US" smtClean="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A3CD5C82-C4E8-4D36-8962-D97A2F6EA9F5}" type="datetimeFigureOut">
              <a:rPr lang="en-MY" smtClean="0"/>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fld>
            <a:endParaRPr lang="en-MY"/>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A3CD5C82-C4E8-4D36-8962-D97A2F6EA9F5}" type="datetimeFigureOut">
              <a:rPr lang="en-MY" smtClean="0"/>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fld>
            <a:endParaRPr lang="en-MY"/>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A3CD5C82-C4E8-4D36-8962-D97A2F6EA9F5}" type="datetimeFigureOut">
              <a:rPr lang="en-MY" smtClean="0"/>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fld>
            <a:endParaRPr lang="en-MY"/>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A3CD5C82-C4E8-4D36-8962-D97A2F6EA9F5}" type="datetimeFigureOut">
              <a:rPr lang="en-MY" smtClean="0"/>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fld>
            <a:endParaRPr lang="en-MY"/>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A3CD5C82-C4E8-4D36-8962-D97A2F6EA9F5}" type="datetimeFigureOut">
              <a:rPr lang="en-MY" smtClean="0"/>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fld>
            <a:endParaRPr lang="en-MY"/>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Date Placeholder 4"/>
          <p:cNvSpPr>
            <a:spLocks noGrp="1"/>
          </p:cNvSpPr>
          <p:nvPr>
            <p:ph type="dt" sz="half" idx="10"/>
          </p:nvPr>
        </p:nvSpPr>
        <p:spPr/>
        <p:txBody>
          <a:bodyPr/>
          <a:lstStyle/>
          <a:p>
            <a:fld id="{A3CD5C82-C4E8-4D36-8962-D97A2F6EA9F5}" type="datetimeFigureOut">
              <a:rPr lang="en-MY" smtClean="0"/>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A8FE703D-A63B-4F86-AD8C-5A37B8DD3DDC}" type="slidenum">
              <a:rPr lang="en-MY" smtClean="0"/>
            </a:fld>
            <a:endParaRPr lang="en-MY"/>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7" name="Date Placeholder 6"/>
          <p:cNvSpPr>
            <a:spLocks noGrp="1"/>
          </p:cNvSpPr>
          <p:nvPr>
            <p:ph type="dt" sz="half" idx="10"/>
          </p:nvPr>
        </p:nvSpPr>
        <p:spPr/>
        <p:txBody>
          <a:bodyPr/>
          <a:lstStyle/>
          <a:p>
            <a:fld id="{A3CD5C82-C4E8-4D36-8962-D97A2F6EA9F5}" type="datetimeFigureOut">
              <a:rPr lang="en-MY" smtClean="0"/>
            </a:fld>
            <a:endParaRPr lang="en-MY"/>
          </a:p>
        </p:txBody>
      </p:sp>
      <p:sp>
        <p:nvSpPr>
          <p:cNvPr id="8" name="Footer Placeholder 7"/>
          <p:cNvSpPr>
            <a:spLocks noGrp="1"/>
          </p:cNvSpPr>
          <p:nvPr>
            <p:ph type="ftr" sz="quarter" idx="11"/>
          </p:nvPr>
        </p:nvSpPr>
        <p:spPr/>
        <p:txBody>
          <a:bodyPr/>
          <a:lstStyle/>
          <a:p>
            <a:endParaRPr lang="en-MY"/>
          </a:p>
        </p:txBody>
      </p:sp>
      <p:sp>
        <p:nvSpPr>
          <p:cNvPr id="9" name="Slide Number Placeholder 8"/>
          <p:cNvSpPr>
            <a:spLocks noGrp="1"/>
          </p:cNvSpPr>
          <p:nvPr>
            <p:ph type="sldNum" sz="quarter" idx="12"/>
          </p:nvPr>
        </p:nvSpPr>
        <p:spPr/>
        <p:txBody>
          <a:bodyPr/>
          <a:lstStyle/>
          <a:p>
            <a:fld id="{A8FE703D-A63B-4F86-AD8C-5A37B8DD3DDC}" type="slidenum">
              <a:rPr lang="en-MY" smtClean="0"/>
            </a:fld>
            <a:endParaRPr lang="en-MY"/>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3CD5C82-C4E8-4D36-8962-D97A2F6EA9F5}" type="datetimeFigureOut">
              <a:rPr lang="en-MY" smtClean="0"/>
            </a:fld>
            <a:endParaRPr lang="en-MY"/>
          </a:p>
        </p:txBody>
      </p:sp>
      <p:sp>
        <p:nvSpPr>
          <p:cNvPr id="4" name="Footer Placeholder 3"/>
          <p:cNvSpPr>
            <a:spLocks noGrp="1"/>
          </p:cNvSpPr>
          <p:nvPr>
            <p:ph type="ftr" sz="quarter" idx="11"/>
          </p:nvPr>
        </p:nvSpPr>
        <p:spPr/>
        <p:txBody>
          <a:bodyPr/>
          <a:lstStyle/>
          <a:p>
            <a:endParaRPr lang="en-MY"/>
          </a:p>
        </p:txBody>
      </p:sp>
      <p:sp>
        <p:nvSpPr>
          <p:cNvPr id="5" name="Slide Number Placeholder 4"/>
          <p:cNvSpPr>
            <a:spLocks noGrp="1"/>
          </p:cNvSpPr>
          <p:nvPr>
            <p:ph type="sldNum" sz="quarter" idx="12"/>
          </p:nvPr>
        </p:nvSpPr>
        <p:spPr/>
        <p:txBody>
          <a:bodyPr/>
          <a:lstStyle/>
          <a:p>
            <a:fld id="{A8FE703D-A63B-4F86-AD8C-5A37B8DD3DDC}" type="slidenum">
              <a:rPr lang="en-MY" smtClean="0"/>
            </a:fld>
            <a:endParaRPr lang="en-MY"/>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CD5C82-C4E8-4D36-8962-D97A2F6EA9F5}" type="datetimeFigureOut">
              <a:rPr lang="en-MY" smtClean="0"/>
            </a:fld>
            <a:endParaRPr lang="en-MY"/>
          </a:p>
        </p:txBody>
      </p:sp>
      <p:sp>
        <p:nvSpPr>
          <p:cNvPr id="3" name="Footer Placeholder 2"/>
          <p:cNvSpPr>
            <a:spLocks noGrp="1"/>
          </p:cNvSpPr>
          <p:nvPr>
            <p:ph type="ftr" sz="quarter" idx="11"/>
          </p:nvPr>
        </p:nvSpPr>
        <p:spPr/>
        <p:txBody>
          <a:bodyPr/>
          <a:lstStyle/>
          <a:p>
            <a:endParaRPr lang="en-MY"/>
          </a:p>
        </p:txBody>
      </p:sp>
      <p:sp>
        <p:nvSpPr>
          <p:cNvPr id="4" name="Slide Number Placeholder 3"/>
          <p:cNvSpPr>
            <a:spLocks noGrp="1"/>
          </p:cNvSpPr>
          <p:nvPr>
            <p:ph type="sldNum" sz="quarter" idx="12"/>
          </p:nvPr>
        </p:nvSpPr>
        <p:spPr/>
        <p:txBody>
          <a:bodyPr/>
          <a:lstStyle/>
          <a:p>
            <a:fld id="{A8FE703D-A63B-4F86-AD8C-5A37B8DD3DDC}" type="slidenum">
              <a:rPr lang="en-MY" smtClean="0"/>
            </a:fld>
            <a:endParaRPr lang="en-MY"/>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A3CD5C82-C4E8-4D36-8962-D97A2F6EA9F5}" type="datetimeFigureOut">
              <a:rPr lang="en-MY" smtClean="0"/>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A8FE703D-A63B-4F86-AD8C-5A37B8DD3DDC}" type="slidenum">
              <a:rPr lang="en-MY" smtClean="0"/>
            </a:fld>
            <a:endParaRPr lang="en-MY"/>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A3CD5C82-C4E8-4D36-8962-D97A2F6EA9F5}" type="datetimeFigureOut">
              <a:rPr lang="en-MY" smtClean="0"/>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A8FE703D-A63B-4F86-AD8C-5A37B8DD3DDC}" type="slidenum">
              <a:rPr lang="en-MY" smtClean="0"/>
            </a:fld>
            <a:endParaRPr lang="en-MY"/>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3CD5C82-C4E8-4D36-8962-D97A2F6EA9F5}" type="datetimeFigureOut">
              <a:rPr lang="en-MY" smtClean="0"/>
            </a:fld>
            <a:endParaRPr lang="en-MY"/>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MY"/>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8FE703D-A63B-4F86-AD8C-5A37B8DD3DDC}" type="slidenum">
              <a:rPr lang="en-MY" smtClean="0"/>
            </a:fld>
            <a:endParaRPr lang="en-MY"/>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4.xml"/><Relationship Id="rId2" Type="http://schemas.openxmlformats.org/officeDocument/2006/relationships/image" Target="../media/image2.wmf"/><Relationship Id="rId1" Type="http://schemas.openxmlformats.org/officeDocument/2006/relationships/oleObject" Target="../embeddings/oleObject2.bin"/></Relationships>
</file>

<file path=ppt/slides/_rels/slide3.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4.xml"/><Relationship Id="rId2" Type="http://schemas.openxmlformats.org/officeDocument/2006/relationships/image" Target="../media/image1.wmf"/><Relationship Id="rId1" Type="http://schemas.openxmlformats.org/officeDocument/2006/relationships/oleObject" Target="../embeddings/oleObject1.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MY"/>
              <a:t>Environment Management </a:t>
            </a:r>
            <a:endParaRPr lang="en-MY"/>
          </a:p>
        </p:txBody>
      </p:sp>
      <p:sp>
        <p:nvSpPr>
          <p:cNvPr id="3" name="Subtitle 2"/>
          <p:cNvSpPr>
            <a:spLocks noGrp="1"/>
          </p:cNvSpPr>
          <p:nvPr>
            <p:ph type="subTitle" idx="1"/>
          </p:nvPr>
        </p:nvSpPr>
        <p:spPr/>
        <p:txBody>
          <a:bodyPr/>
          <a:lstStyle/>
          <a:p>
            <a:endParaRPr lang="en-US" altLang="en-MY"/>
          </a:p>
          <a:p>
            <a:r>
              <a:rPr lang="en-US" altLang="en-MY"/>
              <a:t>EXECUTIVE DIPLOMA IN HOSPITALITY MANAGEMENT </a:t>
            </a:r>
            <a:endParaRPr lang="en-US" altLang="en-MY"/>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Consumers &amp; Suppliers </a:t>
            </a:r>
            <a:endParaRPr lang="en-US"/>
          </a:p>
        </p:txBody>
      </p:sp>
      <p:sp>
        <p:nvSpPr>
          <p:cNvPr id="3" name="Content Placeholder 2"/>
          <p:cNvSpPr>
            <a:spLocks noGrp="1"/>
          </p:cNvSpPr>
          <p:nvPr>
            <p:ph sz="half" idx="1"/>
          </p:nvPr>
        </p:nvSpPr>
        <p:spPr>
          <a:xfrm>
            <a:off x="677545" y="2160905"/>
            <a:ext cx="8398510" cy="3880485"/>
          </a:xfrm>
        </p:spPr>
        <p:txBody>
          <a:bodyPr/>
          <a:p>
            <a:pPr marL="285750" indent="-285750"/>
            <a:r>
              <a:rPr lang="en-US"/>
              <a:t>Consumers </a:t>
            </a:r>
            <a:endParaRPr lang="en-US"/>
          </a:p>
          <a:p>
            <a:pPr marL="285750" indent="-285750">
              <a:buFont typeface="Wingdings" panose="05000000000000000000" charset="0"/>
              <a:buChar char="Ø"/>
            </a:pPr>
            <a:r>
              <a:rPr lang="en-US"/>
              <a:t>The individuals and organizations that purchase the products/services of an organization are its consumers or client. Organizations recognize that it is in their own interest to keep consumers happy. </a:t>
            </a:r>
            <a:endParaRPr lang="en-US"/>
          </a:p>
          <a:p>
            <a:pPr marL="0" indent="0">
              <a:buFont typeface="Wingdings" panose="05000000000000000000" charset="0"/>
              <a:buNone/>
            </a:pPr>
            <a:endParaRPr lang="en-US"/>
          </a:p>
          <a:p>
            <a:pPr marL="285750" indent="-285750"/>
            <a:r>
              <a:rPr lang="en-US"/>
              <a:t>Suppliers </a:t>
            </a:r>
            <a:endParaRPr lang="en-US"/>
          </a:p>
          <a:p>
            <a:pPr>
              <a:buFont typeface="Wingdings" panose="05000000000000000000" charset="0"/>
              <a:buChar char="Ø"/>
            </a:pPr>
            <a:r>
              <a:rPr lang="en-US"/>
              <a:t>The Suppliers refer to those individuals and organizations which supply raw materials, products/ services, labour, finance and other resources company needs to conduct its operations. It is important to keep suppliers happy to ensure a smooth input supply system.</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Competitors &amp; Organizational culture </a:t>
            </a:r>
            <a:endParaRPr lang="en-US"/>
          </a:p>
        </p:txBody>
      </p:sp>
      <p:sp>
        <p:nvSpPr>
          <p:cNvPr id="3" name="Content Placeholder 2"/>
          <p:cNvSpPr/>
          <p:nvPr>
            <p:ph sz="half" idx="1"/>
          </p:nvPr>
        </p:nvSpPr>
        <p:spPr>
          <a:xfrm>
            <a:off x="677545" y="2160905"/>
            <a:ext cx="8300720" cy="3880485"/>
          </a:xfrm>
        </p:spPr>
        <p:txBody>
          <a:bodyPr>
            <a:normAutofit/>
          </a:bodyPr>
          <a:p>
            <a:r>
              <a:rPr lang="en-US"/>
              <a:t>Competitors </a:t>
            </a:r>
            <a:endParaRPr lang="en-US"/>
          </a:p>
          <a:p>
            <a:pPr lvl="1">
              <a:buFont typeface="Wingdings" panose="05000000000000000000" charset="0"/>
              <a:buChar char="Ø"/>
            </a:pPr>
            <a:r>
              <a:rPr lang="en-US"/>
              <a:t>An organization’s competitors are other organizations that either offer or have a high potential of offering rival products or service. A capable manager will need to constantly study and analyze its competition if the company wants to maintain its position in the market. </a:t>
            </a:r>
            <a:endParaRPr lang="en-US"/>
          </a:p>
          <a:p>
            <a:r>
              <a:rPr lang="en-US"/>
              <a:t>Organizational culture </a:t>
            </a:r>
            <a:endParaRPr lang="en-US"/>
          </a:p>
          <a:p>
            <a:pPr lvl="1">
              <a:buFont typeface="Wingdings" panose="05000000000000000000" charset="0"/>
              <a:buChar char="Ø"/>
            </a:pPr>
            <a:r>
              <a:rPr lang="en-US"/>
              <a:t>Culture is the foundation of internal environment because it largely determines the behavior of managers in the organization Culture refers to the values that decides what the organization stands for, how it does things and what it considers important.</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77334" y="609600"/>
            <a:ext cx="8596668" cy="1320800"/>
          </a:xfrm>
        </p:spPr>
        <p:txBody>
          <a:bodyPr/>
          <a:p>
            <a:r>
              <a:rPr lang="en-US">
                <a:sym typeface="+mn-ea"/>
              </a:rPr>
              <a:t>2.Principles of planning </a:t>
            </a:r>
            <a:endParaRPr lang="en-US"/>
          </a:p>
        </p:txBody>
      </p:sp>
      <p:sp>
        <p:nvSpPr>
          <p:cNvPr id="3" name="Content Placeholder 2"/>
          <p:cNvSpPr>
            <a:spLocks noGrp="1"/>
          </p:cNvSpPr>
          <p:nvPr>
            <p:ph sz="half" idx="1"/>
          </p:nvPr>
        </p:nvSpPr>
        <p:spPr>
          <a:xfrm>
            <a:off x="677545" y="2160905"/>
            <a:ext cx="8287385" cy="3880485"/>
          </a:xfrm>
        </p:spPr>
        <p:txBody>
          <a:bodyPr/>
          <a:p>
            <a:pPr marL="285750" indent="-285750"/>
            <a:r>
              <a:rPr lang="en-US"/>
              <a:t>In the words of Koontz and O’Donnell, </a:t>
            </a:r>
            <a:endParaRPr lang="en-US"/>
          </a:p>
          <a:p>
            <a:pPr marL="0" indent="0">
              <a:buNone/>
            </a:pPr>
            <a:r>
              <a:rPr lang="en-US"/>
              <a:t>	“Planning involves selecting enterprise objectives, departmental goals, 	and programmes and determining the ways of reaching them. Planning 	thus provides a rational approach” </a:t>
            </a:r>
            <a:endParaRPr lang="en-US"/>
          </a:p>
          <a:p>
            <a:pPr marL="0" indent="0">
              <a:buNone/>
            </a:pPr>
            <a:endParaRPr lang="en-US"/>
          </a:p>
          <a:p>
            <a:pPr marL="285750" indent="-285750"/>
            <a:r>
              <a:rPr lang="en-US"/>
              <a:t>A number of principles are developed to guide the efforts of managers in preparing effective plans. These principles of planning are as follows:</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Principle Related to Purpose and nature </a:t>
            </a:r>
            <a:endParaRPr lang="en-US"/>
          </a:p>
        </p:txBody>
      </p:sp>
      <p:sp>
        <p:nvSpPr>
          <p:cNvPr id="3" name="Content Placeholder 2"/>
          <p:cNvSpPr>
            <a:spLocks noGrp="1"/>
          </p:cNvSpPr>
          <p:nvPr>
            <p:ph sz="half" idx="1"/>
          </p:nvPr>
        </p:nvSpPr>
        <p:spPr>
          <a:xfrm>
            <a:off x="677545" y="1687830"/>
            <a:ext cx="8272780" cy="4353560"/>
          </a:xfrm>
        </p:spPr>
        <p:txBody>
          <a:bodyPr/>
          <a:p>
            <a:r>
              <a:rPr lang="en-US"/>
              <a:t>Principle of contribution to objectives Every plan has to contribute positively toward the accomplishment of enterprise objectives.</a:t>
            </a:r>
            <a:endParaRPr lang="en-US"/>
          </a:p>
          <a:p>
            <a:endParaRPr lang="en-US"/>
          </a:p>
          <a:p>
            <a:r>
              <a:rPr lang="en-US"/>
              <a:t>Principle of efficiency of plans Efficiency is measured by the contribution of the plan to objectives of the enterprise minus the costs and unsought for consequences in formulating and implementing the plan.</a:t>
            </a:r>
            <a:endParaRPr lang="en-US"/>
          </a:p>
          <a:p>
            <a:endParaRPr lang="en-US"/>
          </a:p>
          <a:p>
            <a:r>
              <a:rPr lang="en-US"/>
              <a:t>Principle of primacy of planning Planning is the primary prerequisite for all other functions of management. Every action of the manager follows a planning step.</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Principles Applicable to Structure of plans </a:t>
            </a:r>
            <a:endParaRPr lang="en-US"/>
          </a:p>
        </p:txBody>
      </p:sp>
      <p:sp>
        <p:nvSpPr>
          <p:cNvPr id="3" name="Content Placeholder 2"/>
          <p:cNvSpPr/>
          <p:nvPr>
            <p:ph sz="half" idx="1"/>
          </p:nvPr>
        </p:nvSpPr>
        <p:spPr>
          <a:xfrm>
            <a:off x="677545" y="2160905"/>
            <a:ext cx="8300720" cy="3880485"/>
          </a:xfrm>
        </p:spPr>
        <p:txBody>
          <a:bodyPr>
            <a:normAutofit/>
          </a:bodyPr>
          <a:p>
            <a:r>
              <a:rPr lang="en-US" b="1"/>
              <a:t>Principle of planning premises </a:t>
            </a:r>
            <a:endParaRPr lang="en-US" b="1"/>
          </a:p>
          <a:p>
            <a:pPr lvl="1"/>
            <a:r>
              <a:rPr lang="en-US"/>
              <a:t>If more people in an organization use common and consistent planning premises, the enterprise planning will be more coordinated. </a:t>
            </a:r>
            <a:endParaRPr lang="en-US"/>
          </a:p>
          <a:p>
            <a:r>
              <a:rPr lang="en-US" b="1"/>
              <a:t>Principle of policy framework </a:t>
            </a:r>
            <a:endParaRPr lang="en-US" b="1"/>
          </a:p>
          <a:p>
            <a:pPr lvl="1"/>
            <a:r>
              <a:rPr lang="en-US"/>
              <a:t>If more policies, appropriate to the organization, are expressed in clear terms and form and if managers understand them, the plans of the enterprise will be more consistent. </a:t>
            </a:r>
            <a:endParaRPr lang="en-US"/>
          </a:p>
          <a:p>
            <a:r>
              <a:rPr lang="en-US" b="1"/>
              <a:t>Principle of timing </a:t>
            </a:r>
            <a:endParaRPr lang="en-US" b="1"/>
          </a:p>
          <a:p>
            <a:pPr lvl="1"/>
            <a:r>
              <a:rPr lang="en-US"/>
              <a:t>If plans are structured to provide a network of derivatives plans in sequence, there will be more effectiveness in attainment of enterprise objectives.</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Principles Applicable to Process of Planning </a:t>
            </a:r>
            <a:endParaRPr lang="en-US"/>
          </a:p>
        </p:txBody>
      </p:sp>
      <p:sp>
        <p:nvSpPr>
          <p:cNvPr id="3" name="Content Placeholder 2"/>
          <p:cNvSpPr>
            <a:spLocks noGrp="1"/>
          </p:cNvSpPr>
          <p:nvPr>
            <p:ph sz="half" idx="1"/>
          </p:nvPr>
        </p:nvSpPr>
        <p:spPr>
          <a:xfrm>
            <a:off x="677545" y="2160905"/>
            <a:ext cx="8843645" cy="3880485"/>
          </a:xfrm>
        </p:spPr>
        <p:txBody>
          <a:bodyPr>
            <a:normAutofit/>
          </a:bodyPr>
          <a:p>
            <a:pPr marL="285750" indent="-285750"/>
            <a:r>
              <a:rPr lang="en-US"/>
              <a:t>Principle of alternatives </a:t>
            </a:r>
            <a:endParaRPr lang="en-US"/>
          </a:p>
          <a:p>
            <a:pPr marL="742950" lvl="1" indent="-285750"/>
            <a:r>
              <a:rPr lang="en-US"/>
              <a:t>Select the plan which is the most effective and the most efficient to the attainment of a desired goal. </a:t>
            </a:r>
            <a:endParaRPr lang="en-US"/>
          </a:p>
          <a:p>
            <a:pPr marL="742950" lvl="1" indent="-285750"/>
            <a:endParaRPr lang="en-US"/>
          </a:p>
          <a:p>
            <a:pPr marL="285750" indent="-285750"/>
            <a:r>
              <a:rPr lang="en-US"/>
              <a:t>Principle of limiting factor </a:t>
            </a:r>
            <a:endParaRPr lang="en-US"/>
          </a:p>
          <a:p>
            <a:pPr marL="742950" lvl="1" indent="-285750"/>
            <a:r>
              <a:rPr lang="en-US"/>
              <a:t>Consider limiting factor in generating alternatives and selection from alternatives. </a:t>
            </a:r>
            <a:endParaRPr lang="en-US"/>
          </a:p>
          <a:p>
            <a:pPr marL="742950" lvl="1" indent="-285750"/>
            <a:endParaRPr lang="en-US"/>
          </a:p>
          <a:p>
            <a:pPr marL="285750" indent="-285750"/>
            <a:r>
              <a:rPr lang="en-US"/>
              <a:t>The commitment Principle </a:t>
            </a:r>
            <a:endParaRPr lang="en-US"/>
          </a:p>
          <a:p>
            <a:pPr marL="742950" lvl="1" indent="-285750"/>
            <a:r>
              <a:rPr lang="en-US"/>
              <a:t>Planning can cover a period over which commitment of resources can be clearly visualized.</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a:xfrm>
            <a:off x="677545" y="609600"/>
            <a:ext cx="7772400" cy="5431790"/>
          </a:xfrm>
        </p:spPr>
        <p:txBody>
          <a:bodyPr>
            <a:normAutofit/>
          </a:bodyPr>
          <a:p>
            <a:pPr marL="285750" indent="-285750"/>
            <a:r>
              <a:rPr lang="en-US"/>
              <a:t>The flexibility Principle </a:t>
            </a:r>
            <a:endParaRPr lang="en-US"/>
          </a:p>
          <a:p>
            <a:pPr marL="742950" lvl="1" indent="-285750">
              <a:buFont typeface="Wingdings" panose="05000000000000000000" charset="0"/>
              <a:buChar char="Ø"/>
            </a:pPr>
            <a:r>
              <a:rPr lang="en-US"/>
              <a:t>Building flexibility in planning is beneficial, but cost of building flexibility needs to be evaluated against the benefits. </a:t>
            </a:r>
            <a:endParaRPr lang="en-US"/>
          </a:p>
          <a:p>
            <a:pPr marL="457200" lvl="1" indent="0">
              <a:buFont typeface="Wingdings" panose="05000000000000000000" charset="0"/>
              <a:buNone/>
            </a:pPr>
            <a:endParaRPr lang="en-US"/>
          </a:p>
          <a:p>
            <a:pPr marL="285750" indent="-285750"/>
            <a:r>
              <a:rPr lang="en-US"/>
              <a:t>The Principle of navigational change </a:t>
            </a:r>
            <a:endParaRPr lang="en-US"/>
          </a:p>
          <a:p>
            <a:pPr marL="742950" lvl="1" indent="-285750">
              <a:buFont typeface="Wingdings" panose="05000000000000000000" charset="0"/>
              <a:buChar char="Ø"/>
            </a:pPr>
            <a:r>
              <a:rPr lang="en-US"/>
              <a:t>Manager needs to periodically check events of the plan and redraw plans to maintain the move toward a desired goal. </a:t>
            </a:r>
            <a:endParaRPr lang="en-US"/>
          </a:p>
          <a:p>
            <a:pPr marL="457200" lvl="1" indent="0">
              <a:buFont typeface="Wingdings" panose="05000000000000000000" charset="0"/>
              <a:buNone/>
            </a:pPr>
            <a:endParaRPr lang="en-US"/>
          </a:p>
          <a:p>
            <a:pPr marL="285750" indent="-285750"/>
            <a:r>
              <a:rPr lang="en-US"/>
              <a:t>Principle of competitive strategies </a:t>
            </a:r>
            <a:endParaRPr lang="en-US"/>
          </a:p>
          <a:p>
            <a:pPr marL="742950" lvl="1" indent="-285750">
              <a:buFont typeface="Wingdings" panose="05000000000000000000" charset="0"/>
              <a:buChar char="Ø"/>
            </a:pPr>
            <a:r>
              <a:rPr lang="en-US"/>
              <a:t>In a competitive arena, it is important to choose plans in the light of what competitor will or will not do and navigate based on what competitors are doing or not doing.</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3.Importance of planning </a:t>
            </a:r>
            <a:endParaRPr lang="en-US"/>
          </a:p>
        </p:txBody>
      </p:sp>
      <p:sp>
        <p:nvSpPr>
          <p:cNvPr id="3" name="Content Placeholder 2"/>
          <p:cNvSpPr>
            <a:spLocks noGrp="1"/>
          </p:cNvSpPr>
          <p:nvPr>
            <p:ph sz="half" idx="1"/>
          </p:nvPr>
        </p:nvSpPr>
        <p:spPr>
          <a:xfrm>
            <a:off x="677545" y="2160905"/>
            <a:ext cx="7981315" cy="3880485"/>
          </a:xfrm>
        </p:spPr>
        <p:txBody>
          <a:bodyPr/>
          <a:p>
            <a:pPr marL="285750" indent="-285750"/>
            <a:r>
              <a:rPr lang="en-US"/>
              <a:t>Focuses Attention on Objectives and Results </a:t>
            </a:r>
            <a:endParaRPr lang="en-US"/>
          </a:p>
          <a:p>
            <a:pPr lvl="1">
              <a:buFont typeface="Wingdings" panose="05000000000000000000" charset="0"/>
              <a:buChar char="Ø"/>
            </a:pPr>
            <a:r>
              <a:rPr lang="en-US"/>
              <a:t>Planning provides huge guidance to an organization by making its objective more clear and specific. </a:t>
            </a:r>
            <a:endParaRPr lang="en-US"/>
          </a:p>
          <a:p>
            <a:pPr lvl="1">
              <a:buFont typeface="Wingdings" panose="05000000000000000000" charset="0"/>
              <a:buChar char="Ø"/>
            </a:pPr>
            <a:endParaRPr lang="en-US"/>
          </a:p>
          <a:p>
            <a:pPr marL="285750" indent="-285750"/>
            <a:r>
              <a:rPr lang="en-US"/>
              <a:t>Reduces </a:t>
            </a:r>
            <a:endParaRPr lang="en-US"/>
          </a:p>
          <a:p>
            <a:pPr lvl="1">
              <a:buFont typeface="Wingdings" panose="05000000000000000000" charset="0"/>
              <a:buChar char="Ø"/>
            </a:pPr>
            <a:r>
              <a:rPr lang="en-US"/>
              <a:t>Uncertainty and risk It is matter of fact that future is uncertain and risk oriented. Hence, to avoid this uncertainty and risk every organization has to make plan. </a:t>
            </a:r>
            <a:endParaRPr lang="en-US"/>
          </a:p>
          <a:p>
            <a:pPr lvl="1">
              <a:buFont typeface="Wingdings" panose="05000000000000000000" charset="0"/>
              <a:buChar char="Ø"/>
            </a:pPr>
            <a:endParaRPr lang="en-US"/>
          </a:p>
          <a:p>
            <a:pPr marL="285750" indent="-285750"/>
            <a:r>
              <a:rPr lang="en-US"/>
              <a:t>Provides sense of direction </a:t>
            </a:r>
            <a:endParaRPr lang="en-US"/>
          </a:p>
          <a:p>
            <a:pPr lvl="1">
              <a:buFont typeface="Wingdings" panose="05000000000000000000" charset="0"/>
              <a:buChar char="Ø"/>
            </a:pPr>
            <a:r>
              <a:rPr lang="en-US"/>
              <a:t>Planning saves an organization from drifting and avoids aimless activities.</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a:xfrm>
            <a:off x="496570" y="610235"/>
            <a:ext cx="8496300" cy="5937885"/>
          </a:xfrm>
        </p:spPr>
        <p:txBody>
          <a:bodyPr>
            <a:normAutofit fontScale="90000"/>
          </a:bodyPr>
          <a:p>
            <a:r>
              <a:rPr lang="en-US"/>
              <a:t>Encourages innovation and creativity </a:t>
            </a:r>
            <a:endParaRPr lang="en-US"/>
          </a:p>
          <a:p>
            <a:pPr lvl="1"/>
            <a:r>
              <a:rPr lang="en-US"/>
              <a:t>Planning is forward looking and it enables an enterprise to cope with technology and other developments </a:t>
            </a:r>
            <a:endParaRPr lang="en-US"/>
          </a:p>
          <a:p>
            <a:r>
              <a:rPr lang="en-US"/>
              <a:t>Helps in coordination </a:t>
            </a:r>
            <a:endParaRPr lang="en-US"/>
          </a:p>
          <a:p>
            <a:pPr lvl="1"/>
            <a:r>
              <a:rPr lang="en-US"/>
              <a:t>Planning is the best stage for the integration of diverse forces at work. Planning establishes unity and coordination amongst resources </a:t>
            </a:r>
            <a:endParaRPr lang="en-US"/>
          </a:p>
          <a:p>
            <a:r>
              <a:rPr lang="en-US"/>
              <a:t>Guides Decision making </a:t>
            </a:r>
            <a:endParaRPr lang="en-US"/>
          </a:p>
          <a:p>
            <a:pPr lvl="1"/>
            <a:r>
              <a:rPr lang="en-US"/>
              <a:t>Planning provides a great scope for controlling hasty decisions which is often taken by organization without making up the mind.</a:t>
            </a:r>
            <a:endParaRPr lang="en-US"/>
          </a:p>
          <a:p>
            <a:r>
              <a:rPr lang="en-US"/>
              <a:t>Provides a basis for decentralization </a:t>
            </a:r>
            <a:endParaRPr lang="en-US"/>
          </a:p>
          <a:p>
            <a:pPr lvl="1"/>
            <a:r>
              <a:rPr lang="en-US"/>
              <a:t>Planning helps in the delegation of authority to lower level of management, it also helps to improve the motivation and morale of employee by providing targets of performances </a:t>
            </a:r>
            <a:endParaRPr lang="en-US"/>
          </a:p>
          <a:p>
            <a:r>
              <a:rPr lang="en-US"/>
              <a:t>Provides Efficiency in operations </a:t>
            </a:r>
            <a:endParaRPr lang="en-US"/>
          </a:p>
          <a:p>
            <a:pPr lvl="1"/>
            <a:r>
              <a:rPr lang="en-US"/>
              <a:t>Planning provides a proper guidance to an organization by bringing economy in all around operations of organization o </a:t>
            </a:r>
            <a:endParaRPr lang="en-US"/>
          </a:p>
          <a:p>
            <a:r>
              <a:rPr lang="en-US"/>
              <a:t>Facilitates control </a:t>
            </a:r>
            <a:endParaRPr lang="en-US"/>
          </a:p>
          <a:p>
            <a:pPr lvl="1"/>
            <a:r>
              <a:rPr lang="en-US"/>
              <a:t>Planning provides basis of control to an organization.</a:t>
            </a: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4.Limitations of Planning </a:t>
            </a:r>
            <a:endParaRPr lang="en-US"/>
          </a:p>
        </p:txBody>
      </p:sp>
      <p:sp>
        <p:nvSpPr>
          <p:cNvPr id="3" name="Content Placeholder 2"/>
          <p:cNvSpPr>
            <a:spLocks noGrp="1"/>
          </p:cNvSpPr>
          <p:nvPr>
            <p:ph sz="half" idx="1"/>
          </p:nvPr>
        </p:nvSpPr>
        <p:spPr>
          <a:xfrm>
            <a:off x="677545" y="1271905"/>
            <a:ext cx="8259445" cy="5312410"/>
          </a:xfrm>
        </p:spPr>
        <p:txBody>
          <a:bodyPr>
            <a:normAutofit fontScale="90000"/>
          </a:bodyPr>
          <a:p>
            <a:pPr marL="285750" indent="-285750"/>
            <a:r>
              <a:rPr lang="en-US"/>
              <a:t>Lack of accurate information </a:t>
            </a:r>
            <a:endParaRPr lang="en-US"/>
          </a:p>
          <a:p>
            <a:pPr marL="742950" lvl="1" indent="-285750"/>
            <a:r>
              <a:rPr lang="en-US"/>
              <a:t>For planning assumptions have to be developed for future action but future is uncertain and unpredictable. To make reliable data and accurate premises is necessary. </a:t>
            </a:r>
            <a:endParaRPr lang="en-US"/>
          </a:p>
          <a:p>
            <a:pPr marL="285750" indent="-285750"/>
            <a:r>
              <a:rPr lang="en-US"/>
              <a:t>Time and Cost </a:t>
            </a:r>
            <a:endParaRPr lang="en-US"/>
          </a:p>
          <a:p>
            <a:pPr marL="742950" lvl="1" indent="-285750"/>
            <a:r>
              <a:rPr lang="en-US"/>
              <a:t>Planning is a time-consuming and expensive process. Collection of data and revision of plans involves considerable time ,effort and money. </a:t>
            </a:r>
            <a:endParaRPr lang="en-US"/>
          </a:p>
          <a:p>
            <a:pPr marL="285750" indent="-285750"/>
            <a:r>
              <a:rPr lang="en-US"/>
              <a:t>Inflexibility </a:t>
            </a:r>
            <a:endParaRPr lang="en-US"/>
          </a:p>
          <a:p>
            <a:pPr marL="742950" lvl="1" indent="-285750"/>
            <a:r>
              <a:rPr lang="en-US"/>
              <a:t>Planning may result in internal rigidity in managerial work. It causes delay in work performance.</a:t>
            </a:r>
            <a:endParaRPr lang="en-US"/>
          </a:p>
          <a:p>
            <a:pPr marL="285750" indent="-285750"/>
            <a:r>
              <a:rPr lang="en-US"/>
              <a:t>Resistance to change </a:t>
            </a:r>
            <a:endParaRPr lang="en-US"/>
          </a:p>
          <a:p>
            <a:pPr marL="742950" lvl="1" indent="-285750"/>
            <a:r>
              <a:rPr lang="en-US"/>
              <a:t>Planning is the game of prediction. Rapid changes may occur in macro and micro level environment of business. planning is to be made in a flexible way to compress the plans in the future</a:t>
            </a:r>
            <a:endParaRPr lang="en-US"/>
          </a:p>
          <a:p>
            <a:pPr marL="285750" indent="-285750"/>
            <a:r>
              <a:rPr lang="en-US"/>
              <a:t>Lack of ability to plan </a:t>
            </a:r>
            <a:endParaRPr lang="en-US"/>
          </a:p>
          <a:p>
            <a:pPr marL="742950" lvl="1" indent="-285750"/>
            <a:r>
              <a:rPr lang="en-US"/>
              <a:t>Some managers do not believe in the worth of planning. Lack of commitment to planning, lack of clear and meaningful objectives, lack of top management support are the common human weakness that create problems in planning.</a:t>
            </a:r>
            <a:endParaRPr lang="en-US"/>
          </a:p>
          <a:p>
            <a:pPr marL="742950" lvl="1" indent="-285750"/>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Contents</a:t>
            </a:r>
            <a:endParaRPr lang="en-US"/>
          </a:p>
        </p:txBody>
      </p:sp>
      <p:sp>
        <p:nvSpPr>
          <p:cNvPr id="4" name="Content Placeholder 3"/>
          <p:cNvSpPr/>
          <p:nvPr>
            <p:ph idx="1"/>
          </p:nvPr>
        </p:nvSpPr>
        <p:spPr/>
        <p:txBody>
          <a:bodyPr/>
          <a:p>
            <a:pPr marL="0" indent="0">
              <a:buNone/>
            </a:pPr>
            <a:endParaRPr lang="en-US"/>
          </a:p>
          <a:p>
            <a:pPr marL="0" indent="0">
              <a:buNone/>
            </a:pPr>
            <a:r>
              <a:rPr lang="en-US"/>
              <a:t>1.Management and environment </a:t>
            </a:r>
            <a:endParaRPr lang="en-US"/>
          </a:p>
          <a:p>
            <a:pPr marL="0" indent="0">
              <a:buNone/>
            </a:pPr>
            <a:r>
              <a:rPr lang="en-US"/>
              <a:t>	1.1 The External environment </a:t>
            </a:r>
            <a:endParaRPr lang="en-US"/>
          </a:p>
          <a:p>
            <a:pPr marL="0" indent="0">
              <a:buNone/>
            </a:pPr>
            <a:r>
              <a:rPr lang="en-US"/>
              <a:t>	1.2 The Internal Environment </a:t>
            </a:r>
            <a:endParaRPr lang="en-US"/>
          </a:p>
          <a:p>
            <a:pPr marL="0" indent="0">
              <a:buNone/>
            </a:pPr>
            <a:endParaRPr lang="en-US"/>
          </a:p>
          <a:p>
            <a:pPr marL="0" indent="0">
              <a:buNone/>
            </a:pPr>
            <a:r>
              <a:rPr lang="en-US"/>
              <a:t>2.Principles of planning </a:t>
            </a:r>
            <a:endParaRPr lang="en-US"/>
          </a:p>
          <a:p>
            <a:pPr marL="0" indent="0">
              <a:buNone/>
            </a:pPr>
            <a:r>
              <a:rPr lang="en-US"/>
              <a:t>3.Importance of planning </a:t>
            </a:r>
            <a:endParaRPr lang="en-US"/>
          </a:p>
          <a:p>
            <a:pPr marL="0" indent="0">
              <a:buNone/>
            </a:pPr>
            <a:r>
              <a:rPr lang="en-US"/>
              <a:t>4.Limitations of planning</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a:xfrm>
            <a:off x="677545" y="609600"/>
            <a:ext cx="8300720" cy="5404485"/>
          </a:xfrm>
        </p:spPr>
        <p:txBody>
          <a:bodyPr/>
          <a:p>
            <a:pPr marL="285750" indent="-285750"/>
            <a:endParaRPr lang="en-US"/>
          </a:p>
          <a:p>
            <a:pPr marL="285750" indent="-285750"/>
            <a:r>
              <a:rPr lang="en-US"/>
              <a:t>False sense of security </a:t>
            </a:r>
            <a:endParaRPr lang="en-US"/>
          </a:p>
          <a:p>
            <a:pPr marL="742950" lvl="1" indent="-285750"/>
            <a:r>
              <a:rPr lang="en-US"/>
              <a:t>Planning encourages false sense of security against future risk and uncertainty. As future is uncertain, it is unpredictable. Therefore, planning cannot give accurate and reliable results. </a:t>
            </a:r>
            <a:endParaRPr lang="en-US"/>
          </a:p>
          <a:p>
            <a:pPr marL="742950" lvl="1" indent="-285750"/>
            <a:endParaRPr lang="en-US"/>
          </a:p>
          <a:p>
            <a:pPr marL="285750" indent="-285750"/>
            <a:r>
              <a:rPr lang="en-US"/>
              <a:t>Environmental constraints </a:t>
            </a:r>
            <a:endParaRPr lang="en-US"/>
          </a:p>
          <a:p>
            <a:pPr marL="742950" lvl="1" indent="-285750"/>
            <a:r>
              <a:rPr lang="en-US"/>
              <a:t>Planning is based on the anticipation of future happenings. Since future is uncertain and dynamic, therefore, the future anticipations are not always true. As planning is time consuming, it is not suitable in emergency situation because quick decisions is desirable in emergency situation buts planning delays the emergency demand in organization</a:t>
            </a: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graphicFrame>
        <p:nvGraphicFramePr>
          <p:cNvPr id="8" name="Content Placeholder 7"/>
          <p:cNvGraphicFramePr>
            <a:graphicFrameLocks noChangeAspect="1"/>
          </p:cNvGraphicFramePr>
          <p:nvPr>
            <p:ph sz="half" idx="1"/>
          </p:nvPr>
        </p:nvGraphicFramePr>
        <p:xfrm>
          <a:off x="259715" y="738505"/>
          <a:ext cx="9210040" cy="4900930"/>
        </p:xfrm>
        <a:graphic>
          <a:graphicData uri="http://schemas.openxmlformats.org/presentationml/2006/ole">
            <mc:AlternateContent xmlns:mc="http://schemas.openxmlformats.org/markup-compatibility/2006">
              <mc:Choice xmlns:v="urn:schemas-microsoft-com:vml" Requires="v">
                <p:oleObj spid="_x0000_s9" name="" r:id="rId1" imgW="5343525" imgH="2828925" progId="Paint.Picture">
                  <p:embed/>
                </p:oleObj>
              </mc:Choice>
              <mc:Fallback>
                <p:oleObj name="" r:id="rId1" imgW="5343525" imgH="2828925" progId="Paint.Picture">
                  <p:embed/>
                  <p:pic>
                    <p:nvPicPr>
                      <p:cNvPr id="0" name="Picture 8"/>
                      <p:cNvPicPr/>
                      <p:nvPr/>
                    </p:nvPicPr>
                    <p:blipFill>
                      <a:blip r:embed="rId2"/>
                    </p:blipFill>
                    <p:spPr>
                      <a:xfrm>
                        <a:off x="259715" y="738505"/>
                        <a:ext cx="9210040" cy="4900930"/>
                      </a:xfrm>
                      <a:prstGeom prst="rect">
                        <a:avLst/>
                      </a:prstGeom>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1.Management and Environment </a:t>
            </a:r>
            <a:endParaRPr lang="en-US"/>
          </a:p>
        </p:txBody>
      </p:sp>
      <p:sp>
        <p:nvSpPr>
          <p:cNvPr id="3" name="Content Placeholder 2"/>
          <p:cNvSpPr>
            <a:spLocks noGrp="1"/>
          </p:cNvSpPr>
          <p:nvPr>
            <p:ph sz="half" idx="1"/>
          </p:nvPr>
        </p:nvSpPr>
        <p:spPr>
          <a:xfrm>
            <a:off x="343535" y="1489075"/>
            <a:ext cx="5339080" cy="3880485"/>
          </a:xfrm>
        </p:spPr>
        <p:txBody>
          <a:bodyPr/>
          <a:p>
            <a:pPr marL="0" indent="0">
              <a:buNone/>
            </a:pPr>
            <a:r>
              <a:rPr lang="en-US"/>
              <a:t>“Environment” means all factors which are external to and beyond the control of individual business enterprises and their managements </a:t>
            </a:r>
            <a:endParaRPr lang="en-US"/>
          </a:p>
          <a:p>
            <a:pPr marL="0" indent="0">
              <a:buNone/>
            </a:pPr>
            <a:r>
              <a:rPr lang="en-US"/>
              <a:t>	</a:t>
            </a:r>
            <a:endParaRPr lang="en-US"/>
          </a:p>
          <a:p>
            <a:pPr marL="0" indent="0">
              <a:buNone/>
            </a:pPr>
            <a:r>
              <a:rPr lang="en-US"/>
              <a:t>Following types of factor/environment affect management :</a:t>
            </a:r>
            <a:endParaRPr lang="en-US"/>
          </a:p>
          <a:p>
            <a:pPr marL="0" indent="0">
              <a:buNone/>
            </a:pPr>
            <a:r>
              <a:rPr lang="en-US"/>
              <a:t>	1. The external environment/Macroeconomic 	    factors </a:t>
            </a:r>
            <a:endParaRPr lang="en-US"/>
          </a:p>
          <a:p>
            <a:pPr marL="0" indent="0">
              <a:buNone/>
            </a:pPr>
            <a:r>
              <a:rPr lang="en-US"/>
              <a:t>	2. The internal environment/Microeconomic 	    factors</a:t>
            </a:r>
            <a:endParaRPr lang="en-US"/>
          </a:p>
          <a:p>
            <a:endParaRPr lang="en-US"/>
          </a:p>
        </p:txBody>
      </p:sp>
      <p:graphicFrame>
        <p:nvGraphicFramePr>
          <p:cNvPr id="7" name="Content Placeholder 6"/>
          <p:cNvGraphicFramePr/>
          <p:nvPr>
            <p:ph sz="half" idx="2"/>
          </p:nvPr>
        </p:nvGraphicFramePr>
        <p:xfrm>
          <a:off x="5681980" y="1561465"/>
          <a:ext cx="3592195" cy="3735070"/>
        </p:xfrm>
        <a:graphic>
          <a:graphicData uri="http://schemas.openxmlformats.org/presentationml/2006/ole">
            <mc:AlternateContent xmlns:mc="http://schemas.openxmlformats.org/markup-compatibility/2006">
              <mc:Choice xmlns:v="urn:schemas-microsoft-com:vml" Requires="v">
                <p:oleObj spid="_x0000_s8" name="" r:id="rId1" imgW="2324100" imgH="1809750" progId="Paint.Picture">
                  <p:embed/>
                </p:oleObj>
              </mc:Choice>
              <mc:Fallback>
                <p:oleObj name="" r:id="rId1" imgW="2324100" imgH="1809750" progId="Paint.Picture">
                  <p:embed/>
                  <p:pic>
                    <p:nvPicPr>
                      <p:cNvPr id="0" name="Picture 7"/>
                      <p:cNvPicPr/>
                      <p:nvPr/>
                    </p:nvPicPr>
                    <p:blipFill>
                      <a:blip r:embed="rId2"/>
                    </p:blipFill>
                    <p:spPr>
                      <a:xfrm>
                        <a:off x="5681980" y="1561465"/>
                        <a:ext cx="3592195" cy="3735070"/>
                      </a:xfrm>
                      <a:prstGeom prst="rect">
                        <a:avLst/>
                      </a:prstGeom>
                    </p:spPr>
                  </p:pic>
                </p:oleObj>
              </mc:Fallback>
            </mc:AlternateContent>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1.1 The External Environment</a:t>
            </a:r>
            <a:endParaRPr lang="en-US"/>
          </a:p>
        </p:txBody>
      </p:sp>
      <p:sp>
        <p:nvSpPr>
          <p:cNvPr id="3" name="Content Placeholder 2"/>
          <p:cNvSpPr>
            <a:spLocks noGrp="1"/>
          </p:cNvSpPr>
          <p:nvPr>
            <p:ph sz="half" idx="1"/>
          </p:nvPr>
        </p:nvSpPr>
        <p:spPr>
          <a:xfrm>
            <a:off x="677545" y="2160905"/>
            <a:ext cx="8037830" cy="3880485"/>
          </a:xfrm>
        </p:spPr>
        <p:txBody>
          <a:bodyPr/>
          <a:p>
            <a:pPr marL="285750" indent="-285750">
              <a:buFont typeface="Wingdings" panose="05000000000000000000" charset="0"/>
              <a:buChar char="Ø"/>
            </a:pPr>
            <a:r>
              <a:rPr lang="en-US"/>
              <a:t>Factors that indirectly impact the organization, its operation and working condition is known as the External environment or macro environment.</a:t>
            </a:r>
            <a:endParaRPr lang="en-US"/>
          </a:p>
          <a:p>
            <a:pPr marL="285750" indent="-285750">
              <a:buFont typeface="Wingdings" panose="05000000000000000000" charset="0"/>
              <a:buChar char="Ø"/>
            </a:pPr>
            <a:r>
              <a:rPr lang="en-US"/>
              <a:t>The macro environment consists of four elements </a:t>
            </a:r>
            <a:endParaRPr lang="en-US"/>
          </a:p>
          <a:p>
            <a:pPr marL="0" indent="0">
              <a:buNone/>
            </a:pPr>
            <a:r>
              <a:rPr lang="en-US"/>
              <a:t>	(1) Socio-cultural Environment </a:t>
            </a:r>
            <a:endParaRPr lang="en-US"/>
          </a:p>
          <a:p>
            <a:pPr marL="0" indent="0">
              <a:buNone/>
            </a:pPr>
            <a:r>
              <a:rPr lang="en-US"/>
              <a:t>	(2) Economic environment </a:t>
            </a:r>
            <a:endParaRPr lang="en-US"/>
          </a:p>
          <a:p>
            <a:pPr marL="0" indent="0">
              <a:buNone/>
            </a:pPr>
            <a:r>
              <a:rPr lang="en-US"/>
              <a:t>	(3) Political-legal Environment </a:t>
            </a:r>
            <a:endParaRPr lang="en-US"/>
          </a:p>
          <a:p>
            <a:pPr marL="0" indent="0">
              <a:buNone/>
            </a:pPr>
            <a:r>
              <a:rPr lang="en-US"/>
              <a:t>	(4) Technological Environment</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itle 6"/>
          <p:cNvSpPr>
            <a:spLocks noGrp="1"/>
          </p:cNvSpPr>
          <p:nvPr>
            <p:ph type="title"/>
          </p:nvPr>
        </p:nvSpPr>
        <p:spPr/>
        <p:txBody>
          <a:bodyPr>
            <a:normAutofit fontScale="90000"/>
          </a:bodyPr>
          <a:p>
            <a:r>
              <a:rPr lang="en-US">
                <a:sym typeface="+mn-ea"/>
              </a:rPr>
              <a:t>Socio-cultural Environment &amp; Economic Environment &amp; Political-legal Environment </a:t>
            </a:r>
            <a:endParaRPr lang="en-US"/>
          </a:p>
        </p:txBody>
      </p:sp>
      <p:sp>
        <p:nvSpPr>
          <p:cNvPr id="9" name="Content Placeholder 8"/>
          <p:cNvSpPr/>
          <p:nvPr>
            <p:ph sz="half" idx="1"/>
          </p:nvPr>
        </p:nvSpPr>
        <p:spPr>
          <a:xfrm>
            <a:off x="677545" y="1930400"/>
            <a:ext cx="8596630" cy="4499610"/>
          </a:xfrm>
        </p:spPr>
        <p:txBody>
          <a:bodyPr>
            <a:normAutofit/>
          </a:bodyPr>
          <a:p>
            <a:pPr marL="285750" indent="-285750"/>
            <a:r>
              <a:rPr lang="en-US" b="1"/>
              <a:t>Socio-cultural Environment </a:t>
            </a:r>
            <a:endParaRPr lang="en-US" b="1"/>
          </a:p>
          <a:p>
            <a:pPr lvl="1">
              <a:buFont typeface="Wingdings" panose="05000000000000000000" charset="0"/>
              <a:buChar char="Ø"/>
            </a:pPr>
            <a:r>
              <a:rPr lang="en-US"/>
              <a:t>It includes the means of communication, the country’s infrastructure, its education system, the purchasing power of the citizens, family values, work ethics and preferences, attitudes etc.  </a:t>
            </a:r>
            <a:endParaRPr lang="en-US"/>
          </a:p>
          <a:p>
            <a:pPr marL="285750" indent="-285750"/>
            <a:r>
              <a:rPr lang="en-US" b="1">
                <a:sym typeface="+mn-ea"/>
              </a:rPr>
              <a:t>Economic Environment</a:t>
            </a:r>
            <a:r>
              <a:rPr lang="en-US">
                <a:sym typeface="+mn-ea"/>
              </a:rPr>
              <a:t> </a:t>
            </a:r>
            <a:endParaRPr lang="en-US"/>
          </a:p>
          <a:p>
            <a:pPr marL="742950" lvl="1" indent="-285750">
              <a:buFont typeface="Wingdings" panose="05000000000000000000" charset="0"/>
              <a:buChar char="Ø"/>
            </a:pPr>
            <a:r>
              <a:rPr lang="en-US"/>
              <a:t>Economic Environment refers to the system of producing, distributing and consuming wealth </a:t>
            </a:r>
            <a:endParaRPr lang="en-US"/>
          </a:p>
          <a:p>
            <a:pPr marL="285750" indent="-285750"/>
            <a:r>
              <a:rPr lang="en-US" b="1"/>
              <a:t>Political-legal Environment </a:t>
            </a:r>
            <a:endParaRPr lang="en-US" b="1"/>
          </a:p>
          <a:p>
            <a:pPr lvl="1">
              <a:buFont typeface="Wingdings" panose="05000000000000000000" charset="0"/>
              <a:buChar char="Ø"/>
            </a:pPr>
            <a:r>
              <a:rPr lang="en-US"/>
              <a:t>The country’s unique political and legal landscape within which organizations must function. Public policy, public opinion, public issue, governmental bodies, judicial system are important aspects of such environment</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What is Environment Management?</a:t>
            </a:r>
            <a:endParaRPr lang="en-US"/>
          </a:p>
        </p:txBody>
      </p:sp>
      <p:sp>
        <p:nvSpPr>
          <p:cNvPr id="5" name="Text Box 4"/>
          <p:cNvSpPr txBox="1"/>
          <p:nvPr/>
        </p:nvSpPr>
        <p:spPr>
          <a:xfrm>
            <a:off x="677545" y="2413000"/>
            <a:ext cx="7522845" cy="2834640"/>
          </a:xfrm>
          <a:prstGeom prst="rect">
            <a:avLst/>
          </a:prstGeom>
          <a:noFill/>
        </p:spPr>
        <p:txBody>
          <a:bodyPr wrap="square" rtlCol="0" anchor="t">
            <a:spAutoFit/>
          </a:bodyPr>
          <a:p>
            <a:pPr marL="285750" indent="-285750">
              <a:buFont typeface="Arial" panose="020B0604020202020204" pitchFamily="34" charset="0"/>
              <a:buChar char="•"/>
            </a:pPr>
            <a:r>
              <a:rPr lang="en-US"/>
              <a:t>EM is the optimum utilization of finite resources.</a:t>
            </a: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Management means protecting the available resources from degradation</a:t>
            </a: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It is the process of taking steps to have a positive effect on the environment.</a:t>
            </a: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It involves the wise use of activity and resources to have an impact on the world &amp; the environment</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Technological Environment </a:t>
            </a:r>
            <a:endParaRPr lang="en-US"/>
          </a:p>
        </p:txBody>
      </p:sp>
      <p:sp>
        <p:nvSpPr>
          <p:cNvPr id="3" name="Content Placeholder 2"/>
          <p:cNvSpPr>
            <a:spLocks noGrp="1"/>
          </p:cNvSpPr>
          <p:nvPr>
            <p:ph sz="half" idx="1"/>
          </p:nvPr>
        </p:nvSpPr>
        <p:spPr>
          <a:xfrm>
            <a:off x="677545" y="2160905"/>
            <a:ext cx="8246110" cy="3880485"/>
          </a:xfrm>
        </p:spPr>
        <p:txBody>
          <a:bodyPr/>
          <a:p>
            <a:r>
              <a:rPr lang="en-US"/>
              <a:t>Technological Environment reflects the current state of knowledge concerning the production of products and services. Two components of the technological environment are particularly important for managers : the process of innovation and the process of technology transfer.</a:t>
            </a:r>
            <a:endParaRPr lang="en-US"/>
          </a:p>
          <a:p>
            <a:endParaRPr lang="en-US"/>
          </a:p>
          <a:p>
            <a:r>
              <a:rPr lang="en-US" b="1"/>
              <a:t>The process of innovation</a:t>
            </a:r>
            <a:r>
              <a:rPr lang="en-US"/>
              <a:t> refers to efforts in the basic science to develop new technologies, processes methods and products. </a:t>
            </a:r>
            <a:endParaRPr lang="en-US"/>
          </a:p>
          <a:p>
            <a:endParaRPr lang="en-US"/>
          </a:p>
          <a:p>
            <a:r>
              <a:rPr lang="en-US" b="1"/>
              <a:t>The process of Technology </a:t>
            </a:r>
            <a:r>
              <a:rPr lang="en-US"/>
              <a:t>transfer involves taking the new technology from the laboratory to the market</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1.2 The Internal Environment</a:t>
            </a:r>
            <a:endParaRPr lang="en-US"/>
          </a:p>
        </p:txBody>
      </p:sp>
      <p:sp>
        <p:nvSpPr>
          <p:cNvPr id="3" name="Content Placeholder 2"/>
          <p:cNvSpPr/>
          <p:nvPr>
            <p:ph sz="half" idx="1"/>
          </p:nvPr>
        </p:nvSpPr>
        <p:spPr>
          <a:xfrm>
            <a:off x="677545" y="2146935"/>
            <a:ext cx="8398510" cy="3880485"/>
          </a:xfrm>
        </p:spPr>
        <p:txBody>
          <a:bodyPr/>
          <a:p>
            <a:r>
              <a:rPr lang="en-US"/>
              <a:t>These are the factors within an organization that can be controlled and affect the immediate area of an organization’s operations.</a:t>
            </a:r>
            <a:endParaRPr lang="en-US"/>
          </a:p>
          <a:p>
            <a:r>
              <a:rPr lang="en-US"/>
              <a:t>The micro environment consists of six elements :</a:t>
            </a:r>
            <a:endParaRPr lang="en-US"/>
          </a:p>
          <a:p>
            <a:pPr marL="0" indent="0">
              <a:buNone/>
            </a:pPr>
            <a:r>
              <a:rPr lang="en-US"/>
              <a:t>	(1) Employees </a:t>
            </a:r>
            <a:endParaRPr lang="en-US"/>
          </a:p>
          <a:p>
            <a:pPr marL="0" indent="0">
              <a:buNone/>
            </a:pPr>
            <a:r>
              <a:rPr lang="en-US"/>
              <a:t>	(2) Owners and Management </a:t>
            </a:r>
            <a:endParaRPr lang="en-US"/>
          </a:p>
          <a:p>
            <a:pPr marL="0" indent="0">
              <a:buNone/>
            </a:pPr>
            <a:r>
              <a:rPr lang="en-US"/>
              <a:t>	(3) Consumers </a:t>
            </a:r>
            <a:endParaRPr lang="en-US"/>
          </a:p>
          <a:p>
            <a:pPr marL="0" indent="0">
              <a:buNone/>
            </a:pPr>
            <a:r>
              <a:rPr lang="en-US"/>
              <a:t>	(4) Suppliers </a:t>
            </a:r>
            <a:endParaRPr lang="en-US"/>
          </a:p>
          <a:p>
            <a:pPr marL="0" indent="0">
              <a:buNone/>
            </a:pPr>
            <a:r>
              <a:rPr lang="en-US"/>
              <a:t>	(5) Competitors </a:t>
            </a:r>
            <a:endParaRPr lang="en-US"/>
          </a:p>
          <a:p>
            <a:pPr marL="0" indent="0">
              <a:buNone/>
            </a:pPr>
            <a:r>
              <a:rPr lang="en-US"/>
              <a:t>	(6)Organization culture</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Employees &amp; Owners and the Management </a:t>
            </a:r>
            <a:endParaRPr lang="en-US"/>
          </a:p>
        </p:txBody>
      </p:sp>
      <p:sp>
        <p:nvSpPr>
          <p:cNvPr id="3" name="Content Placeholder 2"/>
          <p:cNvSpPr>
            <a:spLocks noGrp="1"/>
          </p:cNvSpPr>
          <p:nvPr>
            <p:ph sz="half" idx="1"/>
          </p:nvPr>
        </p:nvSpPr>
        <p:spPr>
          <a:xfrm>
            <a:off x="677545" y="2160905"/>
            <a:ext cx="8287385" cy="3880485"/>
          </a:xfrm>
        </p:spPr>
        <p:txBody>
          <a:bodyPr/>
          <a:p>
            <a:r>
              <a:rPr lang="en-US"/>
              <a:t>Employees </a:t>
            </a:r>
            <a:endParaRPr lang="en-US"/>
          </a:p>
          <a:p>
            <a:pPr lvl="1">
              <a:buFont typeface="Wingdings" panose="05000000000000000000" charset="0"/>
              <a:buChar char="Ø"/>
            </a:pPr>
            <a:r>
              <a:rPr lang="en-US"/>
              <a:t>Employees exert great influence on the organization. It is imperative to find the right people for each job. Organizations need to motivate employees positively and retain specialized talent. </a:t>
            </a:r>
            <a:endParaRPr lang="en-US"/>
          </a:p>
          <a:p>
            <a:pPr marL="457200" lvl="1" indent="0">
              <a:buFont typeface="Wingdings" panose="05000000000000000000" charset="0"/>
              <a:buNone/>
            </a:pPr>
            <a:endParaRPr lang="en-US"/>
          </a:p>
          <a:p>
            <a:r>
              <a:rPr lang="en-US"/>
              <a:t>Owners and the Management </a:t>
            </a:r>
            <a:endParaRPr lang="en-US"/>
          </a:p>
          <a:p>
            <a:pPr lvl="1">
              <a:buFont typeface="Wingdings" panose="05000000000000000000" charset="0"/>
              <a:buChar char="Ø"/>
            </a:pPr>
            <a:r>
              <a:rPr lang="en-US"/>
              <a:t>Investors are major influencers on a company’s revenue and operations. It is important that the owners are satisfied with the company. It is the manager's job to balance the aims of the company and the owners.</a:t>
            </a:r>
            <a:endParaRPr lang="en-US"/>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0</TotalTime>
  <Words>9590</Words>
  <Application>WPS Presentation</Application>
  <PresentationFormat>Widescreen</PresentationFormat>
  <Paragraphs>181</Paragraphs>
  <Slides>21</Slides>
  <Notes>0</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2</vt:i4>
      </vt:variant>
      <vt:variant>
        <vt:lpstr>幻灯片标题</vt:lpstr>
      </vt:variant>
      <vt:variant>
        <vt:i4>21</vt:i4>
      </vt:variant>
    </vt:vector>
  </HeadingPairs>
  <TitlesOfParts>
    <vt:vector size="34" baseType="lpstr">
      <vt:lpstr>Arial</vt:lpstr>
      <vt:lpstr>宋体</vt:lpstr>
      <vt:lpstr>Wingdings</vt:lpstr>
      <vt:lpstr>Wingdings 3</vt:lpstr>
      <vt:lpstr>Arial</vt:lpstr>
      <vt:lpstr>Wingdings</vt:lpstr>
      <vt:lpstr>Trebuchet MS</vt:lpstr>
      <vt:lpstr>微软雅黑</vt:lpstr>
      <vt:lpstr>Calibri</vt:lpstr>
      <vt:lpstr>Symbol</vt:lpstr>
      <vt:lpstr>Facet</vt:lpstr>
      <vt:lpstr>Paint.Picture</vt:lpstr>
      <vt:lpstr>Paint.Picture</vt:lpstr>
      <vt:lpstr>Environment Management </vt:lpstr>
      <vt:lpstr>Contents</vt:lpstr>
      <vt:lpstr>1.Management and Environment </vt:lpstr>
      <vt:lpstr>1.1 The External Environment</vt:lpstr>
      <vt:lpstr>Socio-cultural Environment &amp; Economic Environment &amp; Political-legal Environment </vt:lpstr>
      <vt:lpstr>What is Environment Management?</vt:lpstr>
      <vt:lpstr>Technological Environment </vt:lpstr>
      <vt:lpstr>1.2 The Internal Environment</vt:lpstr>
      <vt:lpstr>Employees &amp; Owners and the Management </vt:lpstr>
      <vt:lpstr>Consumers &amp; Suppliers </vt:lpstr>
      <vt:lpstr>Competitors &amp; Organizational culture </vt:lpstr>
      <vt:lpstr>2.Principles of planning </vt:lpstr>
      <vt:lpstr>Principle Related to Purpose and nature </vt:lpstr>
      <vt:lpstr>Principles Applicable to Structure of plans </vt:lpstr>
      <vt:lpstr>Principles Applicable to Process of Planning </vt:lpstr>
      <vt:lpstr>PowerPoint 演示文稿</vt:lpstr>
      <vt:lpstr>3.Importance of planning </vt:lpstr>
      <vt:lpstr>PowerPoint 演示文稿</vt:lpstr>
      <vt:lpstr>4.Limitations of Planning </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Jovena Naidu</dc:creator>
  <cp:lastModifiedBy>Dell</cp:lastModifiedBy>
  <cp:revision>4</cp:revision>
  <dcterms:created xsi:type="dcterms:W3CDTF">2017-03-22T11:34:00Z</dcterms:created>
  <dcterms:modified xsi:type="dcterms:W3CDTF">2017-03-27T05:00:18Z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1033-10.2.0.5811</vt:lpwstr>
  </property>
</Properties>
</file>