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8" r:id="rId3"/>
    <p:sldId id="259" r:id="rId4"/>
    <p:sldId id="260" r:id="rId5"/>
    <p:sldId id="261" r:id="rId6"/>
    <p:sldId id="262" r:id="rId7"/>
    <p:sldId id="271" r:id="rId8"/>
    <p:sldId id="263" r:id="rId9"/>
    <p:sldId id="264" r:id="rId10"/>
    <p:sldId id="265" r:id="rId11"/>
    <p:sldId id="272"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p:scale>
          <a:sx n="66" d="100"/>
          <a:sy n="66" d="100"/>
        </p:scale>
        <p:origin x="858" y="3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24A700-A0F7-4FAF-B14D-95B9A74F9F66}" type="datetimeFigureOut">
              <a:rPr lang="ru-RU" smtClean="0"/>
              <a:pPr/>
              <a:t>23.03.2017</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7DCA74-6DF6-4CF1-A3C1-1A14713F8B43}" type="slidenum">
              <a:rPr lang="ru-RU" smtClean="0"/>
              <a:pPr/>
              <a:t>‹#›</a:t>
            </a:fld>
            <a:endParaRPr lang="ru-RU"/>
          </a:p>
        </p:txBody>
      </p:sp>
    </p:spTree>
    <p:extLst>
      <p:ext uri="{BB962C8B-B14F-4D97-AF65-F5344CB8AC3E}">
        <p14:creationId xmlns:p14="http://schemas.microsoft.com/office/powerpoint/2010/main" val="4222016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3407-CF8E-496F-8058-043B9353BCA7}" type="slidenum">
              <a:rPr lang="en-US" smtClean="0"/>
              <a:pPr/>
              <a:t>1</a:t>
            </a:fld>
            <a:endParaRPr lang="en-US"/>
          </a:p>
        </p:txBody>
      </p:sp>
    </p:spTree>
    <p:extLst>
      <p:ext uri="{BB962C8B-B14F-4D97-AF65-F5344CB8AC3E}">
        <p14:creationId xmlns:p14="http://schemas.microsoft.com/office/powerpoint/2010/main" val="3804077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3407-CF8E-496F-8058-043B9353BCA7}" type="slidenum">
              <a:rPr lang="en-US" smtClean="0"/>
              <a:pPr/>
              <a:t>10</a:t>
            </a:fld>
            <a:endParaRPr lang="en-US"/>
          </a:p>
        </p:txBody>
      </p:sp>
    </p:spTree>
    <p:extLst>
      <p:ext uri="{BB962C8B-B14F-4D97-AF65-F5344CB8AC3E}">
        <p14:creationId xmlns:p14="http://schemas.microsoft.com/office/powerpoint/2010/main" val="1349041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108610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390511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51757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2393974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4768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2136252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774561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30866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272569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129088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23/3/2017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153974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23/3/2017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365324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23/3/2017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66709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23/3/2017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110202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23/3/2017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245192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23/3/2017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94873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23/3/2017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extLst>
      <p:ext uri="{BB962C8B-B14F-4D97-AF65-F5344CB8AC3E}">
        <p14:creationId xmlns:p14="http://schemas.microsoft.com/office/powerpoint/2010/main" val="3716140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cs typeface="Times New Roman" pitchFamily="18" charset="0"/>
              </a:rPr>
              <a:t>2.0. Hospitality Marketing &amp; Customer Service</a:t>
            </a:r>
            <a:endParaRPr lang="en-US" dirty="0">
              <a:cs typeface="Times New Roman" pitchFamily="18" charset="0"/>
            </a:endParaRPr>
          </a:p>
        </p:txBody>
      </p:sp>
      <p:sp>
        <p:nvSpPr>
          <p:cNvPr id="3" name="Subtitle 2"/>
          <p:cNvSpPr>
            <a:spLocks noGrp="1"/>
          </p:cNvSpPr>
          <p:nvPr>
            <p:ph type="subTitle" idx="1"/>
          </p:nvPr>
        </p:nvSpPr>
        <p:spPr/>
        <p:txBody>
          <a:bodyPr>
            <a:normAutofit/>
          </a:bodyPr>
          <a:lstStyle/>
          <a:p>
            <a:r>
              <a:rPr lang="en-US" sz="2000" dirty="0" smtClean="0">
                <a:solidFill>
                  <a:schemeClr val="tx1"/>
                </a:solidFill>
                <a:latin typeface="+mj-lt"/>
                <a:cs typeface="Times New Roman" pitchFamily="18" charset="0"/>
              </a:rPr>
              <a:t>Executive Diploma in Hospitality Management</a:t>
            </a:r>
            <a:endParaRPr lang="en-US" sz="2000" dirty="0">
              <a:solidFill>
                <a:schemeClr val="tx1"/>
              </a:solidFill>
              <a:latin typeface="+mj-lt"/>
              <a:cs typeface="Times New Roman" pitchFamily="18" charset="0"/>
            </a:endParaRPr>
          </a:p>
        </p:txBody>
      </p:sp>
    </p:spTree>
    <p:extLst>
      <p:ext uri="{BB962C8B-B14F-4D97-AF65-F5344CB8AC3E}">
        <p14:creationId xmlns:p14="http://schemas.microsoft.com/office/powerpoint/2010/main" val="3459365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Hospitality Customer Service</a:t>
            </a:r>
            <a:endParaRPr lang="en-US" dirty="0"/>
          </a:p>
        </p:txBody>
      </p:sp>
      <p:sp>
        <p:nvSpPr>
          <p:cNvPr id="3" name="Content Placeholder 2"/>
          <p:cNvSpPr>
            <a:spLocks noGrp="1"/>
          </p:cNvSpPr>
          <p:nvPr>
            <p:ph idx="1"/>
          </p:nvPr>
        </p:nvSpPr>
        <p:spPr>
          <a:xfrm>
            <a:off x="609600" y="1371601"/>
            <a:ext cx="8293768" cy="4525963"/>
          </a:xfrm>
        </p:spPr>
        <p:txBody>
          <a:bodyPr>
            <a:noAutofit/>
          </a:bodyPr>
          <a:lstStyle/>
          <a:p>
            <a:pPr lvl="0">
              <a:buNone/>
            </a:pPr>
            <a:r>
              <a:rPr lang="en-US" sz="2000" dirty="0" smtClean="0"/>
              <a:t>Some characteristics of good customer service include:</a:t>
            </a:r>
          </a:p>
          <a:p>
            <a:pPr lvl="0">
              <a:buNone/>
            </a:pPr>
            <a:endParaRPr lang="en-US" sz="2000" b="1" dirty="0" smtClean="0"/>
          </a:p>
          <a:p>
            <a:pPr lvl="0"/>
            <a:r>
              <a:rPr lang="en-US" sz="2000" b="1" dirty="0" smtClean="0"/>
              <a:t>Promptness</a:t>
            </a:r>
            <a:endParaRPr lang="en-US" sz="2000" dirty="0" smtClean="0"/>
          </a:p>
          <a:p>
            <a:pPr lvl="2"/>
            <a:r>
              <a:rPr lang="en-US" sz="2000" dirty="0" smtClean="0"/>
              <a:t>Promises </a:t>
            </a:r>
            <a:r>
              <a:rPr lang="en-US" sz="2000" dirty="0"/>
              <a:t>for delivery of products must be on time. Delays and cancellations of products should be avoided</a:t>
            </a:r>
            <a:r>
              <a:rPr lang="en-US" sz="2000" dirty="0" smtClean="0"/>
              <a:t>.</a:t>
            </a:r>
            <a:endParaRPr lang="en-US" sz="2000" dirty="0"/>
          </a:p>
          <a:p>
            <a:pPr lvl="0"/>
            <a:r>
              <a:rPr lang="en-US" sz="2000" b="1" dirty="0" smtClean="0"/>
              <a:t>Politeness</a:t>
            </a:r>
            <a:endParaRPr lang="en-US" sz="2000" dirty="0" smtClean="0"/>
          </a:p>
          <a:p>
            <a:pPr lvl="2"/>
            <a:r>
              <a:rPr lang="en-US" sz="2000" dirty="0" smtClean="0"/>
              <a:t>Politeness </a:t>
            </a:r>
            <a:r>
              <a:rPr lang="en-US" sz="2000" dirty="0"/>
              <a:t>is almost a lost art. Saying 'hello,' 'good afternoon,' 'sir', and 'thank you very much' are a part of good customer service. For any business, using good manners is appropriate whether the customer makes a purchase or not</a:t>
            </a:r>
            <a:r>
              <a:rPr lang="en-US" sz="2000" dirty="0" smtClean="0"/>
              <a:t>.</a:t>
            </a:r>
            <a:endParaRPr lang="en-US" sz="2000" dirty="0"/>
          </a:p>
        </p:txBody>
      </p:sp>
    </p:spTree>
    <p:extLst>
      <p:ext uri="{BB962C8B-B14F-4D97-AF65-F5344CB8AC3E}">
        <p14:creationId xmlns:p14="http://schemas.microsoft.com/office/powerpoint/2010/main" val="207418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2820" y="1072018"/>
            <a:ext cx="8596668" cy="3880773"/>
          </a:xfrm>
        </p:spPr>
        <p:txBody>
          <a:bodyPr/>
          <a:lstStyle/>
          <a:p>
            <a:pPr lvl="0"/>
            <a:r>
              <a:rPr lang="en-US" sz="2000" b="1" dirty="0"/>
              <a:t>Professionalism</a:t>
            </a:r>
            <a:endParaRPr lang="en-US" sz="2000" dirty="0"/>
          </a:p>
          <a:p>
            <a:pPr lvl="2"/>
            <a:r>
              <a:rPr lang="en-US" sz="2000" dirty="0"/>
              <a:t>All customers should be treated professionally, which means the use of competence or skill expected of the professional. Professionalism shows the customer they're cared for.</a:t>
            </a:r>
          </a:p>
          <a:p>
            <a:pPr lvl="0"/>
            <a:r>
              <a:rPr lang="en-US" sz="2000" b="1" dirty="0"/>
              <a:t>Personalization</a:t>
            </a:r>
            <a:endParaRPr lang="en-US" sz="2000" dirty="0"/>
          </a:p>
          <a:p>
            <a:pPr lvl="2"/>
            <a:r>
              <a:rPr lang="en-US" sz="2000" dirty="0"/>
              <a:t>Using the customer's name is very effective in producing loyalty. Customers like the idea that whom they do business with knows them on a personal level.</a:t>
            </a:r>
          </a:p>
          <a:p>
            <a:endParaRPr lang="en-US" sz="2000" dirty="0"/>
          </a:p>
          <a:p>
            <a:endParaRPr lang="en-MY" dirty="0"/>
          </a:p>
        </p:txBody>
      </p:sp>
    </p:spTree>
    <p:extLst>
      <p:ext uri="{BB962C8B-B14F-4D97-AF65-F5344CB8AC3E}">
        <p14:creationId xmlns:p14="http://schemas.microsoft.com/office/powerpoint/2010/main" val="1247237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Hospitality Customer Service</a:t>
            </a:r>
            <a:endParaRPr lang="en-US" dirty="0"/>
          </a:p>
        </p:txBody>
      </p:sp>
      <p:sp>
        <p:nvSpPr>
          <p:cNvPr id="3" name="Content Placeholder 2"/>
          <p:cNvSpPr>
            <a:spLocks noGrp="1"/>
          </p:cNvSpPr>
          <p:nvPr>
            <p:ph idx="1"/>
          </p:nvPr>
        </p:nvSpPr>
        <p:spPr>
          <a:xfrm>
            <a:off x="701397" y="1559010"/>
            <a:ext cx="8596668" cy="4333790"/>
          </a:xfrm>
        </p:spPr>
        <p:txBody>
          <a:bodyPr>
            <a:normAutofit fontScale="92500"/>
          </a:bodyPr>
          <a:lstStyle/>
          <a:p>
            <a:pPr>
              <a:buNone/>
            </a:pPr>
            <a:r>
              <a:rPr lang="en-US" sz="2000" b="1" dirty="0" smtClean="0"/>
              <a:t>Customer Service in the tourism industry</a:t>
            </a:r>
            <a:r>
              <a:rPr lang="en-US" sz="2000" b="1" dirty="0" smtClean="0"/>
              <a:t>?</a:t>
            </a:r>
          </a:p>
          <a:p>
            <a:pPr>
              <a:buNone/>
            </a:pPr>
            <a:endParaRPr lang="en-US" sz="2000" dirty="0" smtClean="0"/>
          </a:p>
          <a:p>
            <a:r>
              <a:rPr lang="en-US" sz="2000" dirty="0" smtClean="0"/>
              <a:t>Customer </a:t>
            </a:r>
            <a:r>
              <a:rPr lang="en-US" sz="2000" dirty="0"/>
              <a:t>Services is directly related to Tourism because Travel Industry is based on Money and without customer there is no Income</a:t>
            </a:r>
            <a:r>
              <a:rPr lang="en-US" sz="2000" dirty="0" smtClean="0"/>
              <a:t>.</a:t>
            </a:r>
            <a:endParaRPr lang="en-US" sz="2000" dirty="0"/>
          </a:p>
          <a:p>
            <a:r>
              <a:rPr lang="en-US" sz="2000" dirty="0"/>
              <a:t>Good customer service is required at every part of tourism either it is hotel, restaurant, travel agency, flight etc. </a:t>
            </a:r>
            <a:endParaRPr lang="en-US" sz="2000" dirty="0" smtClean="0"/>
          </a:p>
          <a:p>
            <a:pPr>
              <a:buNone/>
            </a:pPr>
            <a:r>
              <a:rPr lang="en-US" sz="2000" dirty="0" smtClean="0"/>
              <a:t>	(</a:t>
            </a:r>
            <a:r>
              <a:rPr lang="en-US" sz="2000" dirty="0"/>
              <a:t>Regardless of how rude and demanding the customer can be it is more important to keep positive attitude and be friendly with the customer</a:t>
            </a:r>
            <a:r>
              <a:rPr lang="en-US" sz="2000" dirty="0" smtClean="0"/>
              <a:t>).</a:t>
            </a:r>
            <a:endParaRPr lang="en-US" sz="2000" dirty="0"/>
          </a:p>
          <a:p>
            <a:r>
              <a:rPr lang="en-US" sz="2000" dirty="0"/>
              <a:t>Tourism is the industry in which passengers contact us to get what he/she dreams of for their holiday. </a:t>
            </a:r>
            <a:endParaRPr lang="en-US" sz="2000" dirty="0" smtClean="0"/>
          </a:p>
          <a:p>
            <a:r>
              <a:rPr lang="en-US" sz="2000" dirty="0" smtClean="0"/>
              <a:t>Travelers </a:t>
            </a:r>
            <a:r>
              <a:rPr lang="en-US" sz="2000" dirty="0"/>
              <a:t>at the end of the day go on a vacation to relax and to have a good time. </a:t>
            </a:r>
          </a:p>
          <a:p>
            <a:endParaRPr lang="en-US" dirty="0"/>
          </a:p>
        </p:txBody>
      </p:sp>
    </p:spTree>
    <p:extLst>
      <p:ext uri="{BB962C8B-B14F-4D97-AF65-F5344CB8AC3E}">
        <p14:creationId xmlns:p14="http://schemas.microsoft.com/office/powerpoint/2010/main" val="1598191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48326"/>
            <a:ext cx="8185484" cy="4477837"/>
          </a:xfrm>
        </p:spPr>
        <p:txBody>
          <a:bodyPr>
            <a:normAutofit fontScale="92500" lnSpcReduction="20000"/>
          </a:bodyPr>
          <a:lstStyle/>
          <a:p>
            <a:r>
              <a:rPr lang="en-US" sz="1900" dirty="0"/>
              <a:t>Every airline, railway company or travel agency emphasize a strong customer service as to those who get service are more likely to return for their future travel arrangements. </a:t>
            </a:r>
            <a:endParaRPr lang="en-US" sz="1900" dirty="0" smtClean="0"/>
          </a:p>
          <a:p>
            <a:r>
              <a:rPr lang="en-US" sz="1900" dirty="0" smtClean="0"/>
              <a:t>If </a:t>
            </a:r>
            <a:r>
              <a:rPr lang="en-US" sz="1900" dirty="0"/>
              <a:t>tourists get good service in a well-known hotel then they will consider that hotel chain first whenever they will travel again and would recommend it to others within their social circle. </a:t>
            </a:r>
            <a:endParaRPr lang="en-US" sz="1900" dirty="0" smtClean="0"/>
          </a:p>
          <a:p>
            <a:r>
              <a:rPr lang="en-US" sz="1900" dirty="0" smtClean="0"/>
              <a:t>Similarly </a:t>
            </a:r>
            <a:r>
              <a:rPr lang="en-US" sz="1900" dirty="0"/>
              <a:t>if the traveler gets good service from any specific airline or travel trader then he will consider being a frequent customer with that specific service provider and in turn will generate future business for the serving companies</a:t>
            </a:r>
            <a:r>
              <a:rPr lang="en-US" sz="1900" dirty="0" smtClean="0"/>
              <a:t>.</a:t>
            </a:r>
            <a:endParaRPr lang="en-US" sz="1900" dirty="0"/>
          </a:p>
          <a:p>
            <a:r>
              <a:rPr lang="en-US" sz="1900" dirty="0"/>
              <a:t>Poor customer service can ruin the reputation of that hotel, restaurant, airline or a travel agency. If customer gets bad experience then neither he will use that supplier again nor will he advise anyone to use it again. </a:t>
            </a:r>
            <a:endParaRPr lang="en-US" sz="1900" dirty="0" smtClean="0"/>
          </a:p>
          <a:p>
            <a:r>
              <a:rPr lang="en-US" sz="1900" dirty="0" smtClean="0"/>
              <a:t>So </a:t>
            </a:r>
            <a:r>
              <a:rPr lang="en-US" sz="1900" dirty="0"/>
              <a:t>directly that supplier will lose that customer revenue in future and indirectly he will lose the prospective client which could get them a lot of business in the future.</a:t>
            </a:r>
          </a:p>
          <a:p>
            <a:endParaRPr lang="en-US" dirty="0"/>
          </a:p>
        </p:txBody>
      </p:sp>
      <p:sp>
        <p:nvSpPr>
          <p:cNvPr id="4" name="Title 1"/>
          <p:cNvSpPr>
            <a:spLocks noGrp="1"/>
          </p:cNvSpPr>
          <p:nvPr>
            <p:ph type="title"/>
          </p:nvPr>
        </p:nvSpPr>
        <p:spPr>
          <a:xfrm>
            <a:off x="677334" y="609600"/>
            <a:ext cx="8596668" cy="1320800"/>
          </a:xfrm>
        </p:spPr>
        <p:txBody>
          <a:bodyPr>
            <a:normAutofit/>
          </a:bodyPr>
          <a:lstStyle/>
          <a:p>
            <a:r>
              <a:rPr lang="en-US" dirty="0" smtClean="0"/>
              <a:t>Hospitality Customer Service</a:t>
            </a:r>
            <a:endParaRPr lang="en-US" dirty="0"/>
          </a:p>
        </p:txBody>
      </p:sp>
    </p:spTree>
    <p:extLst>
      <p:ext uri="{BB962C8B-B14F-4D97-AF65-F5344CB8AC3E}">
        <p14:creationId xmlns:p14="http://schemas.microsoft.com/office/powerpoint/2010/main" val="2323968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Hospitality Customer Service</a:t>
            </a:r>
            <a:endParaRPr lang="en-US" sz="3200" dirty="0"/>
          </a:p>
        </p:txBody>
      </p:sp>
      <p:sp>
        <p:nvSpPr>
          <p:cNvPr id="3" name="Content Placeholder 2"/>
          <p:cNvSpPr>
            <a:spLocks noGrp="1"/>
          </p:cNvSpPr>
          <p:nvPr>
            <p:ph idx="1"/>
          </p:nvPr>
        </p:nvSpPr>
        <p:spPr>
          <a:xfrm>
            <a:off x="677334" y="1823693"/>
            <a:ext cx="8596668" cy="3880773"/>
          </a:xfrm>
        </p:spPr>
        <p:txBody>
          <a:bodyPr>
            <a:normAutofit fontScale="85000" lnSpcReduction="10000"/>
          </a:bodyPr>
          <a:lstStyle/>
          <a:p>
            <a:pPr>
              <a:buNone/>
            </a:pPr>
            <a:r>
              <a:rPr lang="en-US" sz="2400" dirty="0" smtClean="0"/>
              <a:t>Why Customer care is an essential part of the hospitality industry?</a:t>
            </a:r>
          </a:p>
          <a:p>
            <a:pPr>
              <a:buNone/>
            </a:pPr>
            <a:endParaRPr lang="en-US" sz="2400" dirty="0" smtClean="0"/>
          </a:p>
          <a:p>
            <a:r>
              <a:rPr lang="en-US" sz="2400" dirty="0" smtClean="0"/>
              <a:t>Tourism </a:t>
            </a:r>
            <a:r>
              <a:rPr lang="en-US" sz="2400" dirty="0"/>
              <a:t>is the industry that helps a country to get economic stability. </a:t>
            </a:r>
            <a:endParaRPr lang="en-US" sz="2400" dirty="0" smtClean="0"/>
          </a:p>
          <a:p>
            <a:r>
              <a:rPr lang="en-US" sz="2400" dirty="0" smtClean="0"/>
              <a:t>Tourist </a:t>
            </a:r>
            <a:r>
              <a:rPr lang="en-US" sz="2400" dirty="0"/>
              <a:t>generates business in a country and plays a key role in achieving the socio-economic goals of development plans of the nation. </a:t>
            </a:r>
          </a:p>
          <a:p>
            <a:r>
              <a:rPr lang="en-US" sz="2400" dirty="0" smtClean="0"/>
              <a:t>Good </a:t>
            </a:r>
            <a:r>
              <a:rPr lang="en-US" sz="2400" dirty="0"/>
              <a:t>customer service ensures more opportunities for business for the service providers. </a:t>
            </a:r>
            <a:endParaRPr lang="en-US" sz="2400" dirty="0" smtClean="0"/>
          </a:p>
          <a:p>
            <a:r>
              <a:rPr lang="en-US" sz="2400" dirty="0" smtClean="0"/>
              <a:t>Customer </a:t>
            </a:r>
            <a:r>
              <a:rPr lang="en-US" sz="2400" dirty="0"/>
              <a:t>care is the base of any industry and its growth. It helps us develop a loyal customer base and improve relationships with our customers.</a:t>
            </a:r>
          </a:p>
          <a:p>
            <a:endParaRPr lang="en-US" dirty="0"/>
          </a:p>
        </p:txBody>
      </p:sp>
    </p:spTree>
    <p:extLst>
      <p:ext uri="{BB962C8B-B14F-4D97-AF65-F5344CB8AC3E}">
        <p14:creationId xmlns:p14="http://schemas.microsoft.com/office/powerpoint/2010/main" val="828853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2548"/>
            <a:ext cx="8570495" cy="4802690"/>
          </a:xfrm>
        </p:spPr>
        <p:txBody>
          <a:bodyPr>
            <a:normAutofit/>
          </a:bodyPr>
          <a:lstStyle/>
          <a:p>
            <a:r>
              <a:rPr lang="en-US" dirty="0"/>
              <a:t>Tourism is such a wide industry and customers have many alternatives available for their requirement. </a:t>
            </a:r>
          </a:p>
          <a:p>
            <a:r>
              <a:rPr lang="en-US" dirty="0" smtClean="0"/>
              <a:t>The </a:t>
            </a:r>
            <a:r>
              <a:rPr lang="en-US" dirty="0"/>
              <a:t>modern customer is well informed and needs full value for his money. In case of inconvenience, they do dial Toll Free Number of the customer care support of the company in rule. In such a competitive industry, it is very difficult to make him a loyal customer and a satisfied customer. </a:t>
            </a:r>
          </a:p>
          <a:p>
            <a:r>
              <a:rPr lang="en-US" dirty="0" smtClean="0"/>
              <a:t>Loyal </a:t>
            </a:r>
            <a:r>
              <a:rPr lang="en-US" dirty="0"/>
              <a:t>customers come back again and again which promotes the business through of word of mouth, all goes with a good and strong customer support. By building a long term customer base, we can reduce the cost of looking new customers. </a:t>
            </a:r>
          </a:p>
          <a:p>
            <a:r>
              <a:rPr lang="en-US" dirty="0" smtClean="0"/>
              <a:t>Good </a:t>
            </a:r>
            <a:r>
              <a:rPr lang="en-US" dirty="0"/>
              <a:t>service helps to turn customer into ambassador of our business. They will buy our product and service regularly and will give valuable feedback which will generate more revenue to the supplier in his good or bad time.</a:t>
            </a:r>
          </a:p>
          <a:p>
            <a:endParaRPr lang="en-US" dirty="0"/>
          </a:p>
        </p:txBody>
      </p:sp>
      <p:sp>
        <p:nvSpPr>
          <p:cNvPr id="5" name="Title 1"/>
          <p:cNvSpPr>
            <a:spLocks noGrp="1"/>
          </p:cNvSpPr>
          <p:nvPr>
            <p:ph type="title"/>
          </p:nvPr>
        </p:nvSpPr>
        <p:spPr>
          <a:xfrm>
            <a:off x="677334" y="609600"/>
            <a:ext cx="8596668" cy="1320800"/>
          </a:xfrm>
        </p:spPr>
        <p:txBody>
          <a:bodyPr>
            <a:noAutofit/>
          </a:bodyPr>
          <a:lstStyle/>
          <a:p>
            <a:r>
              <a:rPr lang="en-US" dirty="0" smtClean="0"/>
              <a:t>Hospitality Customer Service</a:t>
            </a:r>
            <a:endParaRPr lang="en-US" dirty="0"/>
          </a:p>
        </p:txBody>
      </p:sp>
    </p:spTree>
    <p:extLst>
      <p:ext uri="{BB962C8B-B14F-4D97-AF65-F5344CB8AC3E}">
        <p14:creationId xmlns:p14="http://schemas.microsoft.com/office/powerpoint/2010/main" val="2678714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Hospitality Customer Service</a:t>
            </a:r>
            <a:endParaRPr lang="en-US" dirty="0"/>
          </a:p>
        </p:txBody>
      </p:sp>
      <p:sp>
        <p:nvSpPr>
          <p:cNvPr id="3" name="Content Placeholder 2"/>
          <p:cNvSpPr>
            <a:spLocks noGrp="1"/>
          </p:cNvSpPr>
          <p:nvPr>
            <p:ph idx="1"/>
          </p:nvPr>
        </p:nvSpPr>
        <p:spPr/>
        <p:txBody>
          <a:bodyPr>
            <a:normAutofit/>
          </a:bodyPr>
          <a:lstStyle/>
          <a:p>
            <a:pPr>
              <a:buNone/>
            </a:pPr>
            <a:r>
              <a:rPr lang="en-US" sz="2000" dirty="0" smtClean="0"/>
              <a:t>Keys to good customer service:</a:t>
            </a:r>
          </a:p>
          <a:p>
            <a:pPr>
              <a:buNone/>
            </a:pPr>
            <a:endParaRPr lang="en-US" sz="2000" dirty="0" smtClean="0"/>
          </a:p>
          <a:p>
            <a:r>
              <a:rPr lang="en-US" sz="2000" dirty="0" smtClean="0"/>
              <a:t>Understand </a:t>
            </a:r>
            <a:r>
              <a:rPr lang="en-US" sz="2000" dirty="0"/>
              <a:t>customer </a:t>
            </a:r>
            <a:r>
              <a:rPr lang="en-US" sz="2000" dirty="0" smtClean="0"/>
              <a:t>need.</a:t>
            </a:r>
          </a:p>
          <a:p>
            <a:r>
              <a:rPr lang="en-US" sz="2000" dirty="0" smtClean="0"/>
              <a:t>Make </a:t>
            </a:r>
            <a:r>
              <a:rPr lang="en-US" sz="2000" dirty="0"/>
              <a:t>him feel special or important customer for the </a:t>
            </a:r>
            <a:r>
              <a:rPr lang="en-US" sz="2000" dirty="0" smtClean="0"/>
              <a:t>company.</a:t>
            </a:r>
          </a:p>
          <a:p>
            <a:r>
              <a:rPr lang="en-US" sz="2000" dirty="0" smtClean="0"/>
              <a:t>Deal </a:t>
            </a:r>
            <a:r>
              <a:rPr lang="en-US" sz="2000" dirty="0"/>
              <a:t>with him patiently.</a:t>
            </a:r>
          </a:p>
          <a:p>
            <a:endParaRPr lang="en-US" dirty="0" smtClean="0"/>
          </a:p>
          <a:p>
            <a:pPr marL="0" indent="0" algn="just">
              <a:buNone/>
            </a:pPr>
            <a:r>
              <a:rPr lang="en-US" sz="2000" dirty="0" smtClean="0"/>
              <a:t>To </a:t>
            </a:r>
            <a:r>
              <a:rPr lang="en-US" sz="2000" dirty="0"/>
              <a:t>conclude, Customer care is the backbone of the Travel Industry and will always play an important role in for the growth of the Tourism sector.</a:t>
            </a:r>
          </a:p>
          <a:p>
            <a:endParaRPr lang="en-US" dirty="0"/>
          </a:p>
        </p:txBody>
      </p:sp>
    </p:spTree>
    <p:extLst>
      <p:ext uri="{BB962C8B-B14F-4D97-AF65-F5344CB8AC3E}">
        <p14:creationId xmlns:p14="http://schemas.microsoft.com/office/powerpoint/2010/main" val="3569742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Times New Roman" pitchFamily="18" charset="0"/>
              </a:rPr>
              <a:t>Hospitality Marketing &amp; Customer Service</a:t>
            </a:r>
            <a:endParaRPr lang="en-US" dirty="0"/>
          </a:p>
        </p:txBody>
      </p:sp>
      <p:sp>
        <p:nvSpPr>
          <p:cNvPr id="3" name="Content Placeholder 2"/>
          <p:cNvSpPr>
            <a:spLocks noGrp="1"/>
          </p:cNvSpPr>
          <p:nvPr>
            <p:ph idx="1"/>
          </p:nvPr>
        </p:nvSpPr>
        <p:spPr>
          <a:xfrm>
            <a:off x="677334" y="1930401"/>
            <a:ext cx="8596668" cy="4110962"/>
          </a:xfrm>
        </p:spPr>
        <p:txBody>
          <a:bodyPr>
            <a:normAutofit/>
          </a:bodyPr>
          <a:lstStyle/>
          <a:p>
            <a:pPr>
              <a:buNone/>
            </a:pPr>
            <a:r>
              <a:rPr lang="en-US" sz="2000" dirty="0" smtClean="0"/>
              <a:t>What Is Hospitality Marketing?</a:t>
            </a:r>
          </a:p>
          <a:p>
            <a:r>
              <a:rPr lang="en-US" sz="2000" dirty="0" smtClean="0"/>
              <a:t>Marketing is the process for getting a company's product or service out to consumers. </a:t>
            </a:r>
          </a:p>
          <a:p>
            <a:endParaRPr lang="en-US" sz="2000" dirty="0" smtClean="0"/>
          </a:p>
          <a:p>
            <a:r>
              <a:rPr lang="en-US" sz="2000" dirty="0" smtClean="0"/>
              <a:t>Hospitality </a:t>
            </a:r>
            <a:r>
              <a:rPr lang="en-US" sz="2000" dirty="0"/>
              <a:t>marketing is the marketing efforts directed towards the increase of revenue in the hospitality industry such as </a:t>
            </a:r>
            <a:endParaRPr lang="en-US" sz="2000" dirty="0" smtClean="0"/>
          </a:p>
          <a:p>
            <a:pPr lvl="1"/>
            <a:r>
              <a:rPr lang="en-US" sz="2000" dirty="0" smtClean="0"/>
              <a:t>Hotels</a:t>
            </a:r>
            <a:r>
              <a:rPr lang="en-US" sz="2000" dirty="0"/>
              <a:t>, </a:t>
            </a:r>
            <a:endParaRPr lang="en-US" sz="2000" dirty="0" smtClean="0"/>
          </a:p>
          <a:p>
            <a:pPr lvl="1"/>
            <a:r>
              <a:rPr lang="en-US" sz="2000" dirty="0" smtClean="0"/>
              <a:t>Restaurants</a:t>
            </a:r>
            <a:r>
              <a:rPr lang="en-US" sz="2000" dirty="0"/>
              <a:t>, </a:t>
            </a:r>
            <a:endParaRPr lang="en-US" sz="2000" dirty="0" smtClean="0"/>
          </a:p>
          <a:p>
            <a:pPr lvl="1"/>
            <a:r>
              <a:rPr lang="en-US" sz="2000" dirty="0" smtClean="0"/>
              <a:t>Resorts </a:t>
            </a:r>
            <a:r>
              <a:rPr lang="en-US" sz="2000" dirty="0"/>
              <a:t>and amusement park </a:t>
            </a:r>
            <a:endParaRPr lang="en-US" sz="2000" dirty="0" smtClean="0"/>
          </a:p>
          <a:p>
            <a:pPr lvl="1">
              <a:buNone/>
            </a:pPr>
            <a:r>
              <a:rPr lang="en-US" sz="2000" dirty="0" smtClean="0"/>
              <a:t>using </a:t>
            </a:r>
            <a:r>
              <a:rPr lang="en-US" sz="2000" dirty="0"/>
              <a:t>marketing techniques to promote their products and services.</a:t>
            </a:r>
          </a:p>
          <a:p>
            <a:endParaRPr lang="en-US" dirty="0"/>
          </a:p>
        </p:txBody>
      </p:sp>
    </p:spTree>
    <p:extLst>
      <p:ext uri="{BB962C8B-B14F-4D97-AF65-F5344CB8AC3E}">
        <p14:creationId xmlns:p14="http://schemas.microsoft.com/office/powerpoint/2010/main" val="3891764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Times New Roman" pitchFamily="18" charset="0"/>
              </a:rPr>
              <a:t>Hospitality Marketing</a:t>
            </a:r>
            <a:endParaRPr lang="en-US" dirty="0"/>
          </a:p>
        </p:txBody>
      </p:sp>
      <p:sp>
        <p:nvSpPr>
          <p:cNvPr id="3" name="Content Placeholder 2"/>
          <p:cNvSpPr>
            <a:spLocks noGrp="1"/>
          </p:cNvSpPr>
          <p:nvPr>
            <p:ph idx="1"/>
          </p:nvPr>
        </p:nvSpPr>
        <p:spPr>
          <a:xfrm>
            <a:off x="406400" y="2057401"/>
            <a:ext cx="11582400" cy="4525963"/>
          </a:xfrm>
        </p:spPr>
        <p:txBody>
          <a:bodyPr>
            <a:normAutofit/>
          </a:bodyPr>
          <a:lstStyle/>
          <a:p>
            <a:pPr lvl="0">
              <a:buNone/>
            </a:pPr>
            <a:r>
              <a:rPr lang="en-US" sz="2000" b="1" dirty="0" smtClean="0"/>
              <a:t>The Importance of Marketing in the Hospitality Industry?</a:t>
            </a:r>
          </a:p>
          <a:p>
            <a:pPr lvl="0">
              <a:buNone/>
            </a:pPr>
            <a:endParaRPr lang="en-US" sz="2000" dirty="0" smtClean="0"/>
          </a:p>
          <a:p>
            <a:pPr lvl="0"/>
            <a:r>
              <a:rPr lang="en-US" sz="2000" dirty="0" smtClean="0"/>
              <a:t>building </a:t>
            </a:r>
            <a:r>
              <a:rPr lang="en-US" sz="2000" dirty="0"/>
              <a:t>a brand</a:t>
            </a:r>
          </a:p>
          <a:p>
            <a:pPr lvl="0"/>
            <a:r>
              <a:rPr lang="en-US" sz="2000" dirty="0"/>
              <a:t>attracting new customers</a:t>
            </a:r>
          </a:p>
          <a:p>
            <a:pPr lvl="0"/>
            <a:r>
              <a:rPr lang="en-US" sz="2000" dirty="0"/>
              <a:t>maintaining loyalty or </a:t>
            </a:r>
            <a:r>
              <a:rPr lang="en-US" sz="2000" dirty="0" smtClean="0"/>
              <a:t>returned guest/customers</a:t>
            </a:r>
            <a:endParaRPr lang="en-US" sz="2000" dirty="0"/>
          </a:p>
        </p:txBody>
      </p:sp>
    </p:spTree>
    <p:extLst>
      <p:ext uri="{BB962C8B-B14F-4D97-AF65-F5344CB8AC3E}">
        <p14:creationId xmlns:p14="http://schemas.microsoft.com/office/powerpoint/2010/main" val="207197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76927"/>
            <a:ext cx="8594558" cy="4297363"/>
          </a:xfrm>
        </p:spPr>
        <p:txBody>
          <a:bodyPr>
            <a:normAutofit/>
          </a:bodyPr>
          <a:lstStyle/>
          <a:p>
            <a:r>
              <a:rPr lang="en-US" sz="2000" dirty="0"/>
              <a:t>The hospitality industry is no different from other industries, because customer loyalty is key, marketing managers and executives devote a lot of time and resources to building brand awareness and creating ongoing, interconnected campaigns. </a:t>
            </a:r>
            <a:endParaRPr lang="en-US" sz="2000" dirty="0" smtClean="0"/>
          </a:p>
          <a:p>
            <a:r>
              <a:rPr lang="en-US" sz="2000" dirty="0" smtClean="0"/>
              <a:t>These </a:t>
            </a:r>
            <a:r>
              <a:rPr lang="en-US" sz="2000" dirty="0"/>
              <a:t>marketing efforts usually include both print and digital collateral that target former guests while also attracting new clientele. </a:t>
            </a:r>
          </a:p>
          <a:p>
            <a:r>
              <a:rPr lang="en-US" sz="2000" dirty="0"/>
              <a:t>However, this particular industry has a unique set of challenges that must be overcome. </a:t>
            </a:r>
            <a:endParaRPr lang="en-US" sz="2000" dirty="0" smtClean="0"/>
          </a:p>
          <a:p>
            <a:r>
              <a:rPr lang="en-US" sz="2000" dirty="0" smtClean="0"/>
              <a:t>Understanding </a:t>
            </a:r>
            <a:r>
              <a:rPr lang="en-US" sz="2000" dirty="0"/>
              <a:t>the importance of marketing in the hospitality industry can help you get ahead and stand out in the competitive job market.</a:t>
            </a:r>
          </a:p>
          <a:p>
            <a:endParaRPr lang="en-US" dirty="0"/>
          </a:p>
        </p:txBody>
      </p:sp>
      <p:sp>
        <p:nvSpPr>
          <p:cNvPr id="4" name="Title 1"/>
          <p:cNvSpPr>
            <a:spLocks noGrp="1"/>
          </p:cNvSpPr>
          <p:nvPr>
            <p:ph type="title"/>
          </p:nvPr>
        </p:nvSpPr>
        <p:spPr>
          <a:xfrm>
            <a:off x="677334" y="609600"/>
            <a:ext cx="8596668" cy="1320800"/>
          </a:xfrm>
        </p:spPr>
        <p:txBody>
          <a:bodyPr>
            <a:normAutofit/>
          </a:bodyPr>
          <a:lstStyle/>
          <a:p>
            <a:r>
              <a:rPr lang="en-US" dirty="0" smtClean="0">
                <a:cs typeface="Times New Roman" pitchFamily="18" charset="0"/>
              </a:rPr>
              <a:t>Hospitality Marketing</a:t>
            </a:r>
            <a:endParaRPr lang="en-US" dirty="0"/>
          </a:p>
        </p:txBody>
      </p:sp>
    </p:spTree>
    <p:extLst>
      <p:ext uri="{BB962C8B-B14F-4D97-AF65-F5344CB8AC3E}">
        <p14:creationId xmlns:p14="http://schemas.microsoft.com/office/powerpoint/2010/main" val="27101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Hospitality </a:t>
            </a:r>
            <a:r>
              <a:rPr lang="en-US" b="1" dirty="0" smtClean="0"/>
              <a:t>Marketing</a:t>
            </a:r>
            <a:endParaRPr lang="en-US" dirty="0"/>
          </a:p>
        </p:txBody>
      </p:sp>
      <p:sp>
        <p:nvSpPr>
          <p:cNvPr id="3" name="Content Placeholder 2"/>
          <p:cNvSpPr>
            <a:spLocks noGrp="1"/>
          </p:cNvSpPr>
          <p:nvPr>
            <p:ph idx="1"/>
          </p:nvPr>
        </p:nvSpPr>
        <p:spPr>
          <a:xfrm>
            <a:off x="677334" y="1611087"/>
            <a:ext cx="8596668" cy="4430276"/>
          </a:xfrm>
        </p:spPr>
        <p:txBody>
          <a:bodyPr>
            <a:normAutofit fontScale="85000" lnSpcReduction="10000"/>
          </a:bodyPr>
          <a:lstStyle/>
          <a:p>
            <a:r>
              <a:rPr lang="en-US" sz="2200" dirty="0" smtClean="0">
                <a:latin typeface="+mj-lt"/>
              </a:rPr>
              <a:t>Hospitality </a:t>
            </a:r>
            <a:r>
              <a:rPr lang="en-US" sz="2200" dirty="0">
                <a:latin typeface="+mj-lt"/>
              </a:rPr>
              <a:t>sales are different from consumer goods sales because marketers must sell tangible as well as intangible products. </a:t>
            </a:r>
            <a:endParaRPr lang="en-US" sz="2200" dirty="0" smtClean="0">
              <a:latin typeface="+mj-lt"/>
            </a:endParaRPr>
          </a:p>
          <a:p>
            <a:r>
              <a:rPr lang="en-US" sz="2200" dirty="0" smtClean="0">
                <a:latin typeface="+mj-lt"/>
              </a:rPr>
              <a:t>In </a:t>
            </a:r>
            <a:r>
              <a:rPr lang="en-US" sz="2200" dirty="0">
                <a:latin typeface="+mj-lt"/>
              </a:rPr>
              <a:t>many cases this means that they are marketing services rather than goods, and success hinges on creating the right </a:t>
            </a:r>
            <a:r>
              <a:rPr lang="en-US" sz="2200" i="1" dirty="0">
                <a:latin typeface="+mj-lt"/>
              </a:rPr>
              <a:t>feeling </a:t>
            </a:r>
            <a:r>
              <a:rPr lang="en-US" sz="2200" dirty="0">
                <a:latin typeface="+mj-lt"/>
              </a:rPr>
              <a:t>in the consumer. </a:t>
            </a:r>
            <a:endParaRPr lang="en-US" sz="2200" dirty="0" smtClean="0">
              <a:latin typeface="+mj-lt"/>
            </a:endParaRPr>
          </a:p>
          <a:p>
            <a:r>
              <a:rPr lang="en-US" sz="2200" dirty="0" smtClean="0">
                <a:latin typeface="+mj-lt"/>
              </a:rPr>
              <a:t>For </a:t>
            </a:r>
            <a:r>
              <a:rPr lang="en-US" sz="2200" dirty="0">
                <a:latin typeface="+mj-lt"/>
              </a:rPr>
              <a:t>example, a resort will want to cultivate a relaxing, fun atmosphere that is recognizable to customers and inspires those same feelings in the consumer</a:t>
            </a:r>
            <a:r>
              <a:rPr lang="en-US" sz="2200" dirty="0" smtClean="0">
                <a:latin typeface="+mj-lt"/>
              </a:rPr>
              <a:t>.</a:t>
            </a:r>
            <a:endParaRPr lang="en-US" sz="2200" dirty="0">
              <a:latin typeface="+mj-lt"/>
            </a:endParaRPr>
          </a:p>
          <a:p>
            <a:r>
              <a:rPr lang="en-US" sz="2200" dirty="0">
                <a:latin typeface="+mj-lt"/>
              </a:rPr>
              <a:t>Because the hospitality industry is mostly made up of tourism and other experiential services, a consistent brand identity is also very important. </a:t>
            </a:r>
            <a:endParaRPr lang="en-US" sz="2200" dirty="0" smtClean="0">
              <a:latin typeface="+mj-lt"/>
            </a:endParaRPr>
          </a:p>
          <a:p>
            <a:r>
              <a:rPr lang="en-US" sz="2200" dirty="0" smtClean="0">
                <a:latin typeface="+mj-lt"/>
              </a:rPr>
              <a:t>Marketers </a:t>
            </a:r>
            <a:r>
              <a:rPr lang="en-US" sz="2200" dirty="0">
                <a:latin typeface="+mj-lt"/>
              </a:rPr>
              <a:t>want to ensure that brand recognition exists so that customers will use their services again and again. </a:t>
            </a:r>
            <a:endParaRPr lang="en-US" sz="2200" dirty="0" smtClean="0">
              <a:latin typeface="+mj-lt"/>
            </a:endParaRPr>
          </a:p>
          <a:p>
            <a:r>
              <a:rPr lang="en-US" sz="2200" dirty="0" smtClean="0">
                <a:latin typeface="+mj-lt"/>
              </a:rPr>
              <a:t>Repeat </a:t>
            </a:r>
            <a:r>
              <a:rPr lang="en-US" sz="2200" dirty="0">
                <a:latin typeface="+mj-lt"/>
              </a:rPr>
              <a:t>customers bring in a sizeable portion of revenue, so marketing strategy must be split between maintaining relationships with past customers while seeking out new ones.</a:t>
            </a:r>
          </a:p>
          <a:p>
            <a:endParaRPr lang="en-US" dirty="0"/>
          </a:p>
        </p:txBody>
      </p:sp>
    </p:spTree>
    <p:extLst>
      <p:ext uri="{BB962C8B-B14F-4D97-AF65-F5344CB8AC3E}">
        <p14:creationId xmlns:p14="http://schemas.microsoft.com/office/powerpoint/2010/main" val="3096179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Marketing</a:t>
            </a:r>
            <a:r>
              <a:rPr lang="en-US" sz="3200" b="1" dirty="0"/>
              <a:t> </a:t>
            </a:r>
            <a:r>
              <a:rPr lang="en-US" sz="3200" b="1" dirty="0" smtClean="0"/>
              <a:t>S</a:t>
            </a:r>
            <a:r>
              <a:rPr lang="en-US" b="1" dirty="0" smtClean="0"/>
              <a:t>trategies</a:t>
            </a:r>
            <a:endParaRPr lang="en-US" dirty="0"/>
          </a:p>
        </p:txBody>
      </p:sp>
      <p:sp>
        <p:nvSpPr>
          <p:cNvPr id="3" name="Content Placeholder 2"/>
          <p:cNvSpPr>
            <a:spLocks noGrp="1"/>
          </p:cNvSpPr>
          <p:nvPr>
            <p:ph idx="1"/>
          </p:nvPr>
        </p:nvSpPr>
        <p:spPr>
          <a:xfrm>
            <a:off x="677334" y="1524001"/>
            <a:ext cx="8596668" cy="5152570"/>
          </a:xfrm>
        </p:spPr>
        <p:txBody>
          <a:bodyPr>
            <a:noAutofit/>
          </a:bodyPr>
          <a:lstStyle/>
          <a:p>
            <a:pPr marL="0" indent="0">
              <a:buNone/>
            </a:pPr>
            <a:r>
              <a:rPr lang="en-US" dirty="0" smtClean="0"/>
              <a:t>Companies </a:t>
            </a:r>
            <a:r>
              <a:rPr lang="en-US" dirty="0"/>
              <a:t>in the hospitality industry use various methods to develop and maintain an effective marketing plan. </a:t>
            </a:r>
            <a:endParaRPr lang="en-US" dirty="0" smtClean="0"/>
          </a:p>
          <a:p>
            <a:pPr marL="0" indent="0">
              <a:buNone/>
            </a:pPr>
            <a:r>
              <a:rPr lang="en-US" dirty="0" smtClean="0"/>
              <a:t>The </a:t>
            </a:r>
            <a:r>
              <a:rPr lang="en-US" dirty="0"/>
              <a:t>following are some of the general strategies that marketers use for brand success</a:t>
            </a:r>
            <a:r>
              <a:rPr lang="en-US" dirty="0" smtClean="0"/>
              <a:t>.</a:t>
            </a:r>
            <a:endParaRPr lang="en-US" b="1" dirty="0" smtClean="0"/>
          </a:p>
          <a:p>
            <a:pPr marL="0" indent="0">
              <a:buNone/>
            </a:pPr>
            <a:r>
              <a:rPr lang="en-US" b="1" dirty="0" smtClean="0"/>
              <a:t>Research</a:t>
            </a:r>
            <a:endParaRPr lang="en-US" dirty="0"/>
          </a:p>
          <a:p>
            <a:r>
              <a:rPr lang="en-US" dirty="0"/>
              <a:t>Customers choose hotels and other hospitality services for a variety of reasons. From location to facilities and perks, companies have to be sure that they’re providing what buyers are looking for. The role of marketers is to identify what factors make customers choose a particular hospitality service, and this requires extensive research. By speaking to current and former guests, monitoring customer reviews on websites, reviewing industry data and more, marketing professionals learn what makes a hospitality service stand out, as well as how it can be improved.</a:t>
            </a:r>
          </a:p>
          <a:p>
            <a:endParaRPr lang="en-US" dirty="0"/>
          </a:p>
        </p:txBody>
      </p:sp>
    </p:spTree>
    <p:extLst>
      <p:ext uri="{BB962C8B-B14F-4D97-AF65-F5344CB8AC3E}">
        <p14:creationId xmlns:p14="http://schemas.microsoft.com/office/powerpoint/2010/main" val="161800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9905" y="984932"/>
            <a:ext cx="8596668" cy="3880773"/>
          </a:xfrm>
        </p:spPr>
        <p:txBody>
          <a:bodyPr/>
          <a:lstStyle/>
          <a:p>
            <a:pPr marL="0" indent="0">
              <a:buNone/>
            </a:pPr>
            <a:r>
              <a:rPr lang="en-US" b="1" dirty="0"/>
              <a:t>Awareness</a:t>
            </a:r>
            <a:endParaRPr lang="en-US" dirty="0"/>
          </a:p>
          <a:p>
            <a:r>
              <a:rPr lang="en-US" dirty="0"/>
              <a:t>If potential customers don’t know about a service, they can’t purchase it. That’s where brand awareness comes in. Marketers make sure information on hotels, resorts and restaurants is easy to find and up-to-date. They can do this by buying ad space on relevant travel sites, creating an engaging website and collaborating with other, noncompeting hospitality services in the same market.</a:t>
            </a:r>
          </a:p>
          <a:p>
            <a:endParaRPr lang="en-US" dirty="0"/>
          </a:p>
          <a:p>
            <a:endParaRPr lang="en-MY" dirty="0"/>
          </a:p>
        </p:txBody>
      </p:sp>
    </p:spTree>
    <p:extLst>
      <p:ext uri="{BB962C8B-B14F-4D97-AF65-F5344CB8AC3E}">
        <p14:creationId xmlns:p14="http://schemas.microsoft.com/office/powerpoint/2010/main" val="1278860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08484"/>
            <a:ext cx="8546432" cy="4417680"/>
          </a:xfrm>
        </p:spPr>
        <p:txBody>
          <a:bodyPr>
            <a:normAutofit fontScale="70000" lnSpcReduction="20000"/>
          </a:bodyPr>
          <a:lstStyle/>
          <a:p>
            <a:pPr marL="0" indent="0">
              <a:buNone/>
            </a:pPr>
            <a:r>
              <a:rPr lang="en-US" sz="2900" b="1" dirty="0"/>
              <a:t>Promotion</a:t>
            </a:r>
            <a:endParaRPr lang="en-US" sz="2900" dirty="0"/>
          </a:p>
          <a:p>
            <a:r>
              <a:rPr lang="en-US" sz="2900" dirty="0"/>
              <a:t>Another smart strategy for attracting customers is to run promotions during certain times of the year, usually when business is slower. Introducing incentives and offering incentives are just some of the ways that marketing professionals achieve this. Have you purchased a </a:t>
            </a:r>
            <a:r>
              <a:rPr lang="en-US" sz="2900" dirty="0" err="1"/>
              <a:t>Groupon</a:t>
            </a:r>
            <a:r>
              <a:rPr lang="en-US" sz="2900" dirty="0"/>
              <a:t> for a spa weekend? That’s promotion at work.</a:t>
            </a:r>
          </a:p>
          <a:p>
            <a:endParaRPr lang="en-US" sz="2900" dirty="0"/>
          </a:p>
          <a:p>
            <a:pPr marL="0" indent="0">
              <a:buNone/>
            </a:pPr>
            <a:r>
              <a:rPr lang="en-US" sz="2900" b="1" dirty="0"/>
              <a:t>Relationships</a:t>
            </a:r>
            <a:endParaRPr lang="en-US" sz="2900" dirty="0"/>
          </a:p>
          <a:p>
            <a:r>
              <a:rPr lang="en-US" sz="2900" dirty="0"/>
              <a:t>To ensure high levels of repeat business, good customer relationships are vital. Not only do repeat customers usually promote a service through word-of-mouth and social media, but they also create a stable revenue base. One way to build relationships is through customer loyalty programs, which reward customers who regularly use a particular hospitality service.</a:t>
            </a:r>
          </a:p>
          <a:p>
            <a:endParaRPr lang="en-US" dirty="0"/>
          </a:p>
        </p:txBody>
      </p:sp>
      <p:sp>
        <p:nvSpPr>
          <p:cNvPr id="4" name="Title 1"/>
          <p:cNvSpPr>
            <a:spLocks noGrp="1"/>
          </p:cNvSpPr>
          <p:nvPr>
            <p:ph type="title"/>
          </p:nvPr>
        </p:nvSpPr>
        <p:spPr>
          <a:xfrm>
            <a:off x="677334" y="609600"/>
            <a:ext cx="8596668" cy="1320800"/>
          </a:xfrm>
        </p:spPr>
        <p:txBody>
          <a:bodyPr>
            <a:normAutofit/>
          </a:bodyPr>
          <a:lstStyle/>
          <a:p>
            <a:pPr algn="l"/>
            <a:r>
              <a:rPr lang="en-US" b="1" dirty="0"/>
              <a:t>Marketing </a:t>
            </a:r>
            <a:r>
              <a:rPr lang="en-US" b="1" dirty="0" smtClean="0"/>
              <a:t>strategies</a:t>
            </a:r>
            <a:endParaRPr lang="en-US" dirty="0"/>
          </a:p>
        </p:txBody>
      </p:sp>
    </p:spTree>
    <p:extLst>
      <p:ext uri="{BB962C8B-B14F-4D97-AF65-F5344CB8AC3E}">
        <p14:creationId xmlns:p14="http://schemas.microsoft.com/office/powerpoint/2010/main" val="2701562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Hospitality Customer Service</a:t>
            </a:r>
            <a:endParaRPr lang="en-US" dirty="0"/>
          </a:p>
        </p:txBody>
      </p:sp>
      <p:sp>
        <p:nvSpPr>
          <p:cNvPr id="3" name="Content Placeholder 2"/>
          <p:cNvSpPr>
            <a:spLocks noGrp="1"/>
          </p:cNvSpPr>
          <p:nvPr>
            <p:ph idx="1"/>
          </p:nvPr>
        </p:nvSpPr>
        <p:spPr/>
        <p:txBody>
          <a:bodyPr/>
          <a:lstStyle/>
          <a:p>
            <a:pPr algn="just">
              <a:buNone/>
            </a:pPr>
            <a:r>
              <a:rPr lang="en-US" sz="2000" b="1" dirty="0" smtClean="0"/>
              <a:t>What is Customer Service?</a:t>
            </a:r>
          </a:p>
          <a:p>
            <a:pPr algn="just">
              <a:buNone/>
            </a:pPr>
            <a:endParaRPr lang="en-US" sz="2000" dirty="0" smtClean="0"/>
          </a:p>
          <a:p>
            <a:pPr algn="just"/>
            <a:r>
              <a:rPr lang="en-US" sz="2000" dirty="0" smtClean="0"/>
              <a:t>Customer </a:t>
            </a:r>
            <a:r>
              <a:rPr lang="en-US" sz="2000" dirty="0"/>
              <a:t>service is the act of taking care of the customer's needs by providing and delivering </a:t>
            </a:r>
            <a:endParaRPr lang="en-US" sz="2000" dirty="0" smtClean="0"/>
          </a:p>
          <a:p>
            <a:pPr algn="just"/>
            <a:r>
              <a:rPr lang="en-US" sz="2000" dirty="0" smtClean="0"/>
              <a:t>Professional, </a:t>
            </a:r>
            <a:endParaRPr lang="en-US" sz="2000" dirty="0" smtClean="0"/>
          </a:p>
          <a:p>
            <a:pPr algn="just"/>
            <a:r>
              <a:rPr lang="en-US" sz="2000" dirty="0" smtClean="0"/>
              <a:t>Helpful</a:t>
            </a:r>
            <a:r>
              <a:rPr lang="en-US" sz="2000" dirty="0"/>
              <a:t>, </a:t>
            </a:r>
            <a:endParaRPr lang="en-US" sz="2000" dirty="0" smtClean="0"/>
          </a:p>
          <a:p>
            <a:pPr algn="just"/>
            <a:r>
              <a:rPr lang="en-US" sz="2000" dirty="0" smtClean="0"/>
              <a:t>High </a:t>
            </a:r>
            <a:r>
              <a:rPr lang="en-US" sz="2000" dirty="0"/>
              <a:t>quality service and assistance before, during, and after the customer's requirements are met. </a:t>
            </a:r>
          </a:p>
          <a:p>
            <a:endParaRPr lang="en-US" sz="2000" dirty="0" smtClean="0"/>
          </a:p>
          <a:p>
            <a:endParaRPr lang="en-US" dirty="0"/>
          </a:p>
        </p:txBody>
      </p:sp>
    </p:spTree>
    <p:extLst>
      <p:ext uri="{BB962C8B-B14F-4D97-AF65-F5344CB8AC3E}">
        <p14:creationId xmlns:p14="http://schemas.microsoft.com/office/powerpoint/2010/main" val="40733183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118</TotalTime>
  <Words>1097</Words>
  <Application>Microsoft Office PowerPoint</Application>
  <PresentationFormat>Widescreen</PresentationFormat>
  <Paragraphs>96</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Times New Roman</vt:lpstr>
      <vt:lpstr>Trebuchet MS</vt:lpstr>
      <vt:lpstr>Wingdings 3</vt:lpstr>
      <vt:lpstr>Facet</vt:lpstr>
      <vt:lpstr>2.0. Hospitality Marketing &amp; Customer Service</vt:lpstr>
      <vt:lpstr>Hospitality Marketing &amp; Customer Service</vt:lpstr>
      <vt:lpstr>Hospitality Marketing</vt:lpstr>
      <vt:lpstr>Hospitality Marketing</vt:lpstr>
      <vt:lpstr>Hospitality Marketing</vt:lpstr>
      <vt:lpstr>Marketing Strategies</vt:lpstr>
      <vt:lpstr>PowerPoint Presentation</vt:lpstr>
      <vt:lpstr>Marketing strategies</vt:lpstr>
      <vt:lpstr>Hospitality Customer Service</vt:lpstr>
      <vt:lpstr>Hospitality Customer Service</vt:lpstr>
      <vt:lpstr>PowerPoint Presentation</vt:lpstr>
      <vt:lpstr>Hospitality Customer Service</vt:lpstr>
      <vt:lpstr>Hospitality Customer Service</vt:lpstr>
      <vt:lpstr>Hospitality Customer Service</vt:lpstr>
      <vt:lpstr>Hospitality Customer Service</vt:lpstr>
      <vt:lpstr>Hospitality Customer Service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Jovena Naidu</cp:lastModifiedBy>
  <cp:revision>5</cp:revision>
  <dcterms:created xsi:type="dcterms:W3CDTF">2017-03-22T11:34:53Z</dcterms:created>
  <dcterms:modified xsi:type="dcterms:W3CDTF">2017-03-23T11:04:28Z</dcterms:modified>
</cp:coreProperties>
</file>