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1" r:id="rId13"/>
    <p:sldId id="267" r:id="rId14"/>
    <p:sldId id="292"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3" r:id="rId28"/>
    <p:sldId id="280" r:id="rId29"/>
    <p:sldId id="281" r:id="rId30"/>
    <p:sldId id="282" r:id="rId31"/>
    <p:sldId id="283" r:id="rId32"/>
    <p:sldId id="294" r:id="rId33"/>
    <p:sldId id="284" r:id="rId34"/>
    <p:sldId id="285" r:id="rId35"/>
    <p:sldId id="286" r:id="rId36"/>
    <p:sldId id="287" r:id="rId37"/>
    <p:sldId id="295" r:id="rId38"/>
    <p:sldId id="288" r:id="rId39"/>
    <p:sldId id="289" r:id="rId40"/>
    <p:sldId id="2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66" d="100"/>
          <a:sy n="66" d="100"/>
        </p:scale>
        <p:origin x="858" y="3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08610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90511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1757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393974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7686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136252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774561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0866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72569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CD5C82-C4E8-4D36-8962-D97A2F6EA9F5}" type="datetimeFigureOut">
              <a:rPr lang="en-MY" smtClean="0"/>
              <a:pPr/>
              <a:t>23/3/2017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29088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53974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CD5C82-C4E8-4D36-8962-D97A2F6EA9F5}" type="datetimeFigureOut">
              <a:rPr lang="en-MY" smtClean="0"/>
              <a:pPr/>
              <a:t>23/3/2017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365324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CD5C82-C4E8-4D36-8962-D97A2F6EA9F5}" type="datetimeFigureOut">
              <a:rPr lang="en-MY" smtClean="0"/>
              <a:pPr/>
              <a:t>23/3/2017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66709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D5C82-C4E8-4D36-8962-D97A2F6EA9F5}" type="datetimeFigureOut">
              <a:rPr lang="en-MY" smtClean="0"/>
              <a:pPr/>
              <a:t>23/3/2017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1102027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24519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D5C82-C4E8-4D36-8962-D97A2F6EA9F5}" type="datetimeFigureOut">
              <a:rPr lang="en-MY" smtClean="0"/>
              <a:pPr/>
              <a:t>23/3/2017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8FE703D-A63B-4F86-AD8C-5A37B8DD3DDC}" type="slidenum">
              <a:rPr lang="en-MY" smtClean="0"/>
              <a:pPr/>
              <a:t>‹#›</a:t>
            </a:fld>
            <a:endParaRPr lang="en-MY"/>
          </a:p>
        </p:txBody>
      </p:sp>
    </p:spTree>
    <p:extLst>
      <p:ext uri="{BB962C8B-B14F-4D97-AF65-F5344CB8AC3E}">
        <p14:creationId xmlns:p14="http://schemas.microsoft.com/office/powerpoint/2010/main" val="94873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CD5C82-C4E8-4D36-8962-D97A2F6EA9F5}" type="datetimeFigureOut">
              <a:rPr lang="en-MY" smtClean="0"/>
              <a:pPr/>
              <a:t>23/3/2017</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FE703D-A63B-4F86-AD8C-5A37B8DD3DDC}" type="slidenum">
              <a:rPr lang="en-MY" smtClean="0"/>
              <a:pPr/>
              <a:t>‹#›</a:t>
            </a:fld>
            <a:endParaRPr lang="en-MY"/>
          </a:p>
        </p:txBody>
      </p:sp>
    </p:spTree>
    <p:extLst>
      <p:ext uri="{BB962C8B-B14F-4D97-AF65-F5344CB8AC3E}">
        <p14:creationId xmlns:p14="http://schemas.microsoft.com/office/powerpoint/2010/main" val="3716140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3.0. Hotel &amp; Restaurant Management</a:t>
            </a:r>
            <a:endParaRPr lang="en-MY" dirty="0"/>
          </a:p>
        </p:txBody>
      </p:sp>
      <p:sp>
        <p:nvSpPr>
          <p:cNvPr id="3" name="Subtitle 2"/>
          <p:cNvSpPr>
            <a:spLocks noGrp="1"/>
          </p:cNvSpPr>
          <p:nvPr>
            <p:ph type="subTitle" idx="1"/>
          </p:nvPr>
        </p:nvSpPr>
        <p:spPr/>
        <p:txBody>
          <a:bodyPr/>
          <a:lstStyle/>
          <a:p>
            <a:r>
              <a:rPr lang="en-MY" dirty="0" smtClean="0"/>
              <a:t>Executive Diploma in Hospitality Management</a:t>
            </a:r>
            <a:endParaRPr lang="en-MY" dirty="0"/>
          </a:p>
        </p:txBody>
      </p:sp>
    </p:spTree>
    <p:extLst>
      <p:ext uri="{BB962C8B-B14F-4D97-AF65-F5344CB8AC3E}">
        <p14:creationId xmlns:p14="http://schemas.microsoft.com/office/powerpoint/2010/main" val="294395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Hygiene and Grooming</a:t>
            </a:r>
            <a:endParaRPr lang="ru-RU" dirty="0"/>
          </a:p>
        </p:txBody>
      </p:sp>
      <p:sp>
        <p:nvSpPr>
          <p:cNvPr id="3" name="Содержимое 2"/>
          <p:cNvSpPr>
            <a:spLocks noGrp="1"/>
          </p:cNvSpPr>
          <p:nvPr>
            <p:ph idx="1"/>
          </p:nvPr>
        </p:nvSpPr>
        <p:spPr/>
        <p:txBody>
          <a:bodyPr>
            <a:noAutofit/>
          </a:bodyPr>
          <a:lstStyle/>
          <a:p>
            <a:r>
              <a:rPr lang="en-US" sz="2000" dirty="0" smtClean="0"/>
              <a:t>Hygiene means practices that promote personal cleanliness and good health.</a:t>
            </a:r>
          </a:p>
          <a:p>
            <a:endParaRPr lang="en-US" sz="2000" dirty="0" smtClean="0"/>
          </a:p>
          <a:p>
            <a:pPr algn="ctr">
              <a:buNone/>
            </a:pPr>
            <a:r>
              <a:rPr lang="en-US" sz="2000" dirty="0" smtClean="0"/>
              <a:t>&amp;</a:t>
            </a:r>
          </a:p>
          <a:p>
            <a:pPr>
              <a:buNone/>
            </a:pPr>
            <a:endParaRPr lang="en-US" sz="2000" dirty="0" smtClean="0"/>
          </a:p>
          <a:p>
            <a:r>
              <a:rPr lang="en-US" sz="2000" dirty="0" smtClean="0"/>
              <a:t>grooming means the process of making your appearance neat and attractive.</a:t>
            </a:r>
          </a:p>
          <a:p>
            <a:endParaRPr lang="en-US" sz="2000" dirty="0" smtClean="0"/>
          </a:p>
          <a:p>
            <a:pPr>
              <a:buNone/>
            </a:pPr>
            <a:r>
              <a:rPr lang="en-US" sz="2000" dirty="0" smtClean="0"/>
              <a:t>	You are working with the public, careful attention must be given to your personal hygiene and grooming.</a:t>
            </a:r>
            <a:endParaRPr lang="ru-RU"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Hygiene and Grooming</a:t>
            </a:r>
            <a:endParaRPr lang="ru-RU" dirty="0"/>
          </a:p>
        </p:txBody>
      </p:sp>
      <p:sp>
        <p:nvSpPr>
          <p:cNvPr id="3" name="Содержимое 2"/>
          <p:cNvSpPr>
            <a:spLocks noGrp="1"/>
          </p:cNvSpPr>
          <p:nvPr>
            <p:ph idx="1"/>
          </p:nvPr>
        </p:nvSpPr>
        <p:spPr>
          <a:xfrm>
            <a:off x="677334" y="1618938"/>
            <a:ext cx="8596668" cy="4422424"/>
          </a:xfrm>
        </p:spPr>
        <p:txBody>
          <a:bodyPr>
            <a:noAutofit/>
          </a:bodyPr>
          <a:lstStyle/>
          <a:p>
            <a:r>
              <a:rPr lang="en-US" sz="2000" dirty="0" smtClean="0"/>
              <a:t>Proper Appearance and to look well </a:t>
            </a:r>
            <a:r>
              <a:rPr lang="en-US" sz="2000" dirty="0" smtClean="0"/>
              <a:t>Physically</a:t>
            </a:r>
          </a:p>
          <a:p>
            <a:pPr marL="0" indent="0">
              <a:buNone/>
            </a:pPr>
            <a:endParaRPr lang="en-US" sz="2000" dirty="0" smtClean="0"/>
          </a:p>
          <a:p>
            <a:pPr lvl="1"/>
            <a:r>
              <a:rPr lang="en-US" sz="2000" dirty="0" smtClean="0"/>
              <a:t>Proper </a:t>
            </a:r>
            <a:r>
              <a:rPr lang="en-US" sz="2000" dirty="0" smtClean="0"/>
              <a:t>amount of rest each night</a:t>
            </a:r>
          </a:p>
          <a:p>
            <a:pPr lvl="1"/>
            <a:r>
              <a:rPr lang="en-US" sz="2000" dirty="0" smtClean="0"/>
              <a:t>Shower Daily</a:t>
            </a:r>
          </a:p>
          <a:p>
            <a:pPr lvl="1"/>
            <a:r>
              <a:rPr lang="en-US" sz="2000" dirty="0" smtClean="0"/>
              <a:t>Apply an antiperspirant to prevent body odors</a:t>
            </a:r>
          </a:p>
          <a:p>
            <a:pPr lvl="1"/>
            <a:r>
              <a:rPr lang="en-US" sz="2000" dirty="0" smtClean="0"/>
              <a:t>Brush your teeth</a:t>
            </a:r>
          </a:p>
          <a:p>
            <a:pPr lvl="1"/>
            <a:r>
              <a:rPr lang="en-US" sz="2000" dirty="0" smtClean="0"/>
              <a:t>Use a mouthwash</a:t>
            </a:r>
          </a:p>
          <a:p>
            <a:pPr lvl="1"/>
            <a:r>
              <a:rPr lang="en-US" sz="2000" dirty="0" smtClean="0"/>
              <a:t>See a dentist twice a year</a:t>
            </a:r>
          </a:p>
          <a:p>
            <a:pPr lvl="1"/>
            <a:r>
              <a:rPr lang="en-US" sz="2000" dirty="0" smtClean="0"/>
              <a:t>Use breath mints or breath sprays at work</a:t>
            </a:r>
          </a:p>
          <a:p>
            <a:pPr lvl="1"/>
            <a:r>
              <a:rPr lang="en-US" sz="2000" dirty="0" smtClean="0"/>
              <a:t>Never smoke or chew gum in front of </a:t>
            </a:r>
            <a:r>
              <a:rPr lang="en-US" sz="2000" dirty="0" smtClean="0"/>
              <a:t>guests</a:t>
            </a:r>
            <a:endParaRPr lang="en-US"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419" y="1188132"/>
            <a:ext cx="8596668" cy="3880773"/>
          </a:xfrm>
        </p:spPr>
        <p:txBody>
          <a:bodyPr/>
          <a:lstStyle/>
          <a:p>
            <a:pPr lvl="1"/>
            <a:r>
              <a:rPr lang="en-US" sz="2000" dirty="0"/>
              <a:t>your hair in a simple, stylish manner pulled back from your face, and avoid extreme hairstyles</a:t>
            </a:r>
          </a:p>
          <a:p>
            <a:pPr lvl="1"/>
            <a:r>
              <a:rPr lang="en-US" sz="2000" dirty="0"/>
              <a:t>Be sure your hair is clean and combed</a:t>
            </a:r>
          </a:p>
          <a:p>
            <a:pPr lvl="1"/>
            <a:r>
              <a:rPr lang="en-US" sz="2000" dirty="0"/>
              <a:t>Use effective hair restraints, such as caps, ponytail bands, headbands, barrettes</a:t>
            </a:r>
          </a:p>
          <a:p>
            <a:pPr lvl="1">
              <a:buNone/>
            </a:pPr>
            <a:endParaRPr lang="en-US" sz="2000" dirty="0"/>
          </a:p>
          <a:p>
            <a:pPr lvl="1">
              <a:buNone/>
            </a:pPr>
            <a:r>
              <a:rPr lang="en-US" sz="2000" dirty="0"/>
              <a:t>and other accessories designed to be part of the uniform, to prevent the contamination of food or food contact surfaces. </a:t>
            </a:r>
            <a:endParaRPr lang="ru-RU" sz="2000" dirty="0"/>
          </a:p>
          <a:p>
            <a:pPr lvl="1">
              <a:buNone/>
            </a:pPr>
            <a:endParaRPr lang="en-US" sz="2000" dirty="0"/>
          </a:p>
          <a:p>
            <a:endParaRPr lang="en-MY" dirty="0"/>
          </a:p>
        </p:txBody>
      </p:sp>
    </p:spTree>
    <p:extLst>
      <p:ext uri="{BB962C8B-B14F-4D97-AF65-F5344CB8AC3E}">
        <p14:creationId xmlns:p14="http://schemas.microsoft.com/office/powerpoint/2010/main" val="398869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Hygiene and Grooming</a:t>
            </a:r>
            <a:endParaRPr lang="ru-RU" dirty="0"/>
          </a:p>
        </p:txBody>
      </p:sp>
      <p:sp>
        <p:nvSpPr>
          <p:cNvPr id="3" name="Содержимое 2"/>
          <p:cNvSpPr>
            <a:spLocks noGrp="1"/>
          </p:cNvSpPr>
          <p:nvPr>
            <p:ph idx="1"/>
          </p:nvPr>
        </p:nvSpPr>
        <p:spPr>
          <a:xfrm>
            <a:off x="677334" y="1580018"/>
            <a:ext cx="8596668" cy="4719182"/>
          </a:xfrm>
        </p:spPr>
        <p:txBody>
          <a:bodyPr>
            <a:noAutofit/>
          </a:bodyPr>
          <a:lstStyle/>
          <a:p>
            <a:r>
              <a:rPr lang="en-US" sz="2000" dirty="0" smtClean="0"/>
              <a:t>Hands and Nails </a:t>
            </a:r>
          </a:p>
          <a:p>
            <a:pPr lvl="2"/>
            <a:r>
              <a:rPr lang="en-US" sz="2000" dirty="0" smtClean="0"/>
              <a:t>Servers should be sure their hands and nails are clean, because they are on display and touching food and utensils. </a:t>
            </a:r>
          </a:p>
          <a:p>
            <a:pPr lvl="2"/>
            <a:r>
              <a:rPr lang="en-US" sz="2000" dirty="0" smtClean="0"/>
              <a:t>Scrub your nails, and trim them to a short, even length</a:t>
            </a:r>
          </a:p>
          <a:p>
            <a:pPr lvl="2"/>
            <a:r>
              <a:rPr lang="en-US" sz="2000" dirty="0" smtClean="0"/>
              <a:t>Female servers may wear a conservative color or clear nail polish.</a:t>
            </a:r>
          </a:p>
          <a:p>
            <a:pPr lvl="2"/>
            <a:r>
              <a:rPr lang="en-US" sz="2000" dirty="0" smtClean="0"/>
              <a:t>Keep your hands away from your hair and face. </a:t>
            </a:r>
          </a:p>
          <a:p>
            <a:pPr lvl="2"/>
            <a:r>
              <a:rPr lang="en-US" sz="2000" dirty="0" smtClean="0"/>
              <a:t>Wash your hands thoroughly with soap after using the restroom, clearing soiled dishes, or handling money. </a:t>
            </a:r>
          </a:p>
          <a:p>
            <a:pPr lvl="2"/>
            <a:r>
              <a:rPr lang="en-US" sz="2000" dirty="0" smtClean="0"/>
              <a:t>Male servers should be clean shaven. </a:t>
            </a:r>
          </a:p>
          <a:p>
            <a:pPr lvl="2"/>
            <a:r>
              <a:rPr lang="en-US" sz="2000" dirty="0" smtClean="0"/>
              <a:t>Female servers should use a minimum amount of makeup, such as a conservative application of eye makeup and lipstick.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391" y="1304246"/>
            <a:ext cx="8596668" cy="3880773"/>
          </a:xfrm>
        </p:spPr>
        <p:txBody>
          <a:bodyPr>
            <a:normAutofit/>
          </a:bodyPr>
          <a:lstStyle/>
          <a:p>
            <a:pPr>
              <a:buNone/>
            </a:pPr>
            <a:r>
              <a:rPr lang="en-US" sz="2000" dirty="0"/>
              <a:t>Perfumes and colognes do not enhance food aromas and should not be worn. </a:t>
            </a:r>
            <a:endParaRPr lang="ru-RU" sz="2000" dirty="0"/>
          </a:p>
          <a:p>
            <a:pPr>
              <a:buNone/>
            </a:pPr>
            <a:r>
              <a:rPr lang="en-US" sz="2000" dirty="0"/>
              <a:t>Check your total appearance in a mirror before you start work. </a:t>
            </a:r>
          </a:p>
          <a:p>
            <a:pPr>
              <a:buNone/>
            </a:pPr>
            <a:r>
              <a:rPr lang="en-US" sz="2000" b="1" i="1" dirty="0"/>
              <a:t>Ask yourself, “If I owned a restaurant, would I want me as an employee?”</a:t>
            </a:r>
            <a:endParaRPr lang="ru-RU" sz="2000" b="1" i="1" dirty="0"/>
          </a:p>
          <a:p>
            <a:endParaRPr lang="en-MY" sz="2000" dirty="0"/>
          </a:p>
        </p:txBody>
      </p:sp>
    </p:spTree>
    <p:extLst>
      <p:ext uri="{BB962C8B-B14F-4D97-AF65-F5344CB8AC3E}">
        <p14:creationId xmlns:p14="http://schemas.microsoft.com/office/powerpoint/2010/main" val="422607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Catering</a:t>
            </a:r>
            <a:r>
              <a:rPr lang="ru-RU" dirty="0" smtClean="0"/>
              <a:t/>
            </a:r>
            <a:br>
              <a:rPr lang="ru-RU" dirty="0" smtClean="0"/>
            </a:br>
            <a:endParaRPr lang="ru-RU" dirty="0"/>
          </a:p>
        </p:txBody>
      </p:sp>
      <p:sp>
        <p:nvSpPr>
          <p:cNvPr id="3" name="Содержимое 2"/>
          <p:cNvSpPr>
            <a:spLocks noGrp="1"/>
          </p:cNvSpPr>
          <p:nvPr>
            <p:ph idx="1"/>
          </p:nvPr>
        </p:nvSpPr>
        <p:spPr>
          <a:xfrm>
            <a:off x="677334" y="1580017"/>
            <a:ext cx="8596668" cy="4980440"/>
          </a:xfrm>
        </p:spPr>
        <p:txBody>
          <a:bodyPr>
            <a:normAutofit fontScale="70000" lnSpcReduction="20000"/>
          </a:bodyPr>
          <a:lstStyle/>
          <a:p>
            <a:pPr>
              <a:buNone/>
            </a:pPr>
            <a:r>
              <a:rPr lang="en-US" dirty="0" smtClean="0"/>
              <a:t>	</a:t>
            </a:r>
            <a:r>
              <a:rPr lang="en-US" sz="2900" dirty="0" smtClean="0"/>
              <a:t>Catering is the activity of providing food and beverage for events. Caterers, which are either independent vendors or individuals within a particular department of a facility (such as a hotel, restaurant, institution, venue, etc.).</a:t>
            </a:r>
            <a:endParaRPr lang="ru-RU" sz="2900" dirty="0" smtClean="0"/>
          </a:p>
          <a:p>
            <a:pPr>
              <a:buNone/>
            </a:pPr>
            <a:r>
              <a:rPr lang="en-US" sz="2900" dirty="0" smtClean="0"/>
              <a:t>	Catering is provided at a full range of events, including </a:t>
            </a:r>
          </a:p>
          <a:p>
            <a:pPr lvl="3"/>
            <a:r>
              <a:rPr lang="en-US" sz="2900" dirty="0" smtClean="0"/>
              <a:t>Business Meeting </a:t>
            </a:r>
          </a:p>
          <a:p>
            <a:pPr lvl="3"/>
            <a:r>
              <a:rPr lang="en-US" sz="2900" dirty="0" smtClean="0"/>
              <a:t>Conferences </a:t>
            </a:r>
          </a:p>
          <a:p>
            <a:pPr lvl="3"/>
            <a:r>
              <a:rPr lang="en-US" sz="2900" dirty="0" smtClean="0"/>
              <a:t>Exhibitions</a:t>
            </a:r>
          </a:p>
          <a:p>
            <a:pPr lvl="3"/>
            <a:r>
              <a:rPr lang="en-US" sz="2900" dirty="0" smtClean="0"/>
              <a:t>Special Events</a:t>
            </a:r>
          </a:p>
          <a:p>
            <a:pPr lvl="3"/>
            <a:r>
              <a:rPr lang="en-US" sz="2900" dirty="0" smtClean="0"/>
              <a:t>Wedding</a:t>
            </a:r>
          </a:p>
          <a:p>
            <a:pPr lvl="3"/>
            <a:r>
              <a:rPr lang="en-US" sz="2900" dirty="0" smtClean="0"/>
              <a:t>Other Social Events</a:t>
            </a:r>
          </a:p>
          <a:p>
            <a:pPr lvl="3"/>
            <a:endParaRPr lang="en-US" sz="2900" dirty="0" smtClean="0"/>
          </a:p>
          <a:p>
            <a:pPr>
              <a:buNone/>
            </a:pPr>
            <a:r>
              <a:rPr lang="en-US" sz="2900" dirty="0" smtClean="0"/>
              <a:t>	In addition to responsibilities for food and beverage, many caterers also handle event decor, A/V and other aspects of the program.</a:t>
            </a:r>
            <a:endParaRPr lang="ru-RU" sz="2900" dirty="0" smtClean="0"/>
          </a:p>
          <a:p>
            <a:pPr>
              <a:buNone/>
            </a:pPr>
            <a:endParaRPr lang="en-US" sz="29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normAutofit/>
          </a:bodyPr>
          <a:lstStyle/>
          <a:p>
            <a:pPr lvl="0"/>
            <a:r>
              <a:rPr lang="en-IN" sz="2000" dirty="0" smtClean="0"/>
              <a:t>MENU CONSIDERATIONS</a:t>
            </a:r>
          </a:p>
          <a:p>
            <a:pPr lvl="0">
              <a:buNone/>
            </a:pPr>
            <a:endParaRPr lang="ru-RU" sz="2000" dirty="0" smtClean="0"/>
          </a:p>
          <a:p>
            <a:pPr lvl="1" fontAlgn="auto"/>
            <a:r>
              <a:rPr lang="en-US" sz="2000" dirty="0" smtClean="0"/>
              <a:t>	</a:t>
            </a:r>
            <a:r>
              <a:rPr lang="en-IN" sz="2000" dirty="0" smtClean="0"/>
              <a:t>Cyclic menu for regular meals and limited choice in canteens.</a:t>
            </a:r>
            <a:endParaRPr lang="ru-RU" sz="2000" dirty="0" smtClean="0"/>
          </a:p>
          <a:p>
            <a:pPr lvl="1" fontAlgn="auto"/>
            <a:r>
              <a:rPr lang="en-IN" sz="2000" dirty="0" smtClean="0"/>
              <a:t>Nutritional requirements are kept in mind while planning menu.</a:t>
            </a:r>
            <a:endParaRPr lang="ru-RU" sz="2000" dirty="0" smtClean="0"/>
          </a:p>
          <a:p>
            <a:pPr lvl="1" fontAlgn="auto"/>
            <a:r>
              <a:rPr lang="en-IN" sz="2000" dirty="0" smtClean="0"/>
              <a:t>Reasonable prices consistent with service offered.</a:t>
            </a:r>
            <a:endParaRPr lang="ru-RU" sz="2000" dirty="0" smtClean="0"/>
          </a:p>
          <a:p>
            <a:pPr lvl="1" fontAlgn="auto"/>
            <a:r>
              <a:rPr lang="en-IN" sz="2000" dirty="0" smtClean="0"/>
              <a:t>Menus are relatively simple, which can be prepared by limited kitchen staff in limited time.</a:t>
            </a:r>
            <a:endParaRPr lang="ru-RU" sz="2000" dirty="0" smtClean="0"/>
          </a:p>
          <a:p>
            <a:pPr lvl="1" fontAlgn="auto"/>
            <a:r>
              <a:rPr lang="en-IN" sz="2000" dirty="0" smtClean="0"/>
              <a:t>Special menus are prepared for special occasion like on festivals, functions and parties.</a:t>
            </a:r>
            <a:endParaRPr lang="ru-RU" sz="2000" dirty="0" smtClean="0"/>
          </a:p>
          <a:p>
            <a:pPr>
              <a:buNone/>
            </a:pPr>
            <a:endParaRPr lang="ru-RU"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	</a:t>
            </a:r>
            <a:endParaRPr lang="ru-RU" dirty="0"/>
          </a:p>
        </p:txBody>
      </p:sp>
      <p:sp>
        <p:nvSpPr>
          <p:cNvPr id="3" name="Содержимое 2"/>
          <p:cNvSpPr>
            <a:spLocks noGrp="1"/>
          </p:cNvSpPr>
          <p:nvPr>
            <p:ph idx="1"/>
          </p:nvPr>
        </p:nvSpPr>
        <p:spPr/>
        <p:txBody>
          <a:bodyPr>
            <a:normAutofit lnSpcReduction="10000"/>
          </a:bodyPr>
          <a:lstStyle/>
          <a:p>
            <a:r>
              <a:rPr lang="en-GB" sz="2000" dirty="0" smtClean="0"/>
              <a:t>SALIENT FEATURES</a:t>
            </a:r>
            <a:endParaRPr lang="ru-RU" sz="2000" dirty="0" smtClean="0"/>
          </a:p>
          <a:p>
            <a:pPr lvl="0"/>
            <a:endParaRPr lang="ru-RU" sz="2000" dirty="0" smtClean="0"/>
          </a:p>
          <a:p>
            <a:pPr lvl="1" fontAlgn="auto"/>
            <a:r>
              <a:rPr lang="en-US" sz="2000" dirty="0" smtClean="0"/>
              <a:t>To serve hygienically prepared wholesome food.</a:t>
            </a:r>
            <a:endParaRPr lang="ru-RU" sz="2000" dirty="0" smtClean="0"/>
          </a:p>
          <a:p>
            <a:pPr lvl="1" fontAlgn="auto"/>
            <a:r>
              <a:rPr lang="en-US" sz="2000" dirty="0" smtClean="0"/>
              <a:t>Food is primarily as a service to complement their other activities and contribute to the fulfillment of the objectives of the institute.</a:t>
            </a:r>
            <a:endParaRPr lang="ru-RU" sz="2000" dirty="0" smtClean="0"/>
          </a:p>
          <a:p>
            <a:pPr lvl="1" fontAlgn="auto"/>
            <a:r>
              <a:rPr lang="ru-RU" sz="2000" dirty="0" err="1" smtClean="0"/>
              <a:t>Cyclic</a:t>
            </a:r>
            <a:r>
              <a:rPr lang="ru-RU" sz="2000" dirty="0" smtClean="0"/>
              <a:t> </a:t>
            </a:r>
            <a:r>
              <a:rPr lang="ru-RU" sz="2000" dirty="0" err="1" smtClean="0"/>
              <a:t>menus</a:t>
            </a:r>
            <a:endParaRPr lang="ru-RU" sz="2000" dirty="0" smtClean="0"/>
          </a:p>
          <a:p>
            <a:pPr lvl="1" fontAlgn="auto"/>
            <a:r>
              <a:rPr lang="ru-RU" sz="2000" dirty="0" err="1" smtClean="0"/>
              <a:t>Not</a:t>
            </a:r>
            <a:r>
              <a:rPr lang="ru-RU" sz="2000" dirty="0" smtClean="0"/>
              <a:t> </a:t>
            </a:r>
            <a:r>
              <a:rPr lang="ru-RU" sz="2000" dirty="0" err="1" smtClean="0"/>
              <a:t>profit</a:t>
            </a:r>
            <a:r>
              <a:rPr lang="ru-RU" sz="2000" dirty="0" smtClean="0"/>
              <a:t> </a:t>
            </a:r>
            <a:r>
              <a:rPr lang="ru-RU" sz="2000" dirty="0" err="1" smtClean="0"/>
              <a:t>oriented</a:t>
            </a:r>
            <a:endParaRPr lang="ru-RU" sz="2000" dirty="0" smtClean="0"/>
          </a:p>
          <a:p>
            <a:pPr lvl="1" fontAlgn="auto"/>
            <a:r>
              <a:rPr lang="en-US" sz="2000" dirty="0" smtClean="0"/>
              <a:t>Educational experience for those who are involved as they happen to experience different regional cuisine through the cyclic menus. </a:t>
            </a:r>
            <a:r>
              <a:rPr lang="ru-RU" sz="2000" dirty="0" err="1" smtClean="0"/>
              <a:t>As</a:t>
            </a:r>
            <a:r>
              <a:rPr lang="ru-RU" sz="2000" dirty="0" smtClean="0"/>
              <a:t> </a:t>
            </a:r>
            <a:r>
              <a:rPr lang="ru-RU" sz="2000" dirty="0" err="1" smtClean="0"/>
              <a:t>a</a:t>
            </a:r>
            <a:r>
              <a:rPr lang="ru-RU" sz="2000" dirty="0" smtClean="0"/>
              <a:t> </a:t>
            </a:r>
            <a:r>
              <a:rPr lang="ru-RU" sz="2000" dirty="0" err="1" smtClean="0"/>
              <a:t>result</a:t>
            </a:r>
            <a:r>
              <a:rPr lang="ru-RU" sz="2000" dirty="0" smtClean="0"/>
              <a:t>, </a:t>
            </a:r>
            <a:r>
              <a:rPr lang="ru-RU" sz="2000" dirty="0" err="1" smtClean="0"/>
              <a:t>the</a:t>
            </a:r>
            <a:r>
              <a:rPr lang="ru-RU" sz="2000" dirty="0" smtClean="0"/>
              <a:t> </a:t>
            </a:r>
            <a:r>
              <a:rPr lang="ru-RU" sz="2000" dirty="0" err="1" smtClean="0"/>
              <a:t>food</a:t>
            </a:r>
            <a:r>
              <a:rPr lang="ru-RU" sz="2000" dirty="0" smtClean="0"/>
              <a:t> </a:t>
            </a:r>
            <a:r>
              <a:rPr lang="ru-RU" sz="2000" dirty="0" err="1" smtClean="0"/>
              <a:t>habits</a:t>
            </a:r>
            <a:r>
              <a:rPr lang="ru-RU" sz="2000" dirty="0" smtClean="0"/>
              <a:t> </a:t>
            </a:r>
            <a:r>
              <a:rPr lang="ru-RU" sz="2000" dirty="0" err="1" smtClean="0"/>
              <a:t>become</a:t>
            </a:r>
            <a:r>
              <a:rPr lang="ru-RU" sz="2000" dirty="0" smtClean="0"/>
              <a:t> </a:t>
            </a:r>
            <a:r>
              <a:rPr lang="ru-RU" sz="2000" dirty="0" err="1" smtClean="0"/>
              <a:t>more</a:t>
            </a:r>
            <a:r>
              <a:rPr lang="ru-RU" sz="2000" dirty="0" smtClean="0"/>
              <a:t> </a:t>
            </a:r>
            <a:r>
              <a:rPr lang="ru-RU" sz="2000" dirty="0" err="1" smtClean="0"/>
              <a:t>flexible</a:t>
            </a:r>
            <a:r>
              <a:rPr lang="ru-RU" sz="2000" dirty="0" smtClean="0"/>
              <a:t>.</a:t>
            </a:r>
          </a:p>
          <a:p>
            <a:pPr lvl="1"/>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	</a:t>
            </a:r>
            <a:endParaRPr lang="ru-RU" dirty="0"/>
          </a:p>
        </p:txBody>
      </p:sp>
      <p:sp>
        <p:nvSpPr>
          <p:cNvPr id="3" name="Содержимое 2"/>
          <p:cNvSpPr>
            <a:spLocks noGrp="1"/>
          </p:cNvSpPr>
          <p:nvPr>
            <p:ph idx="1"/>
          </p:nvPr>
        </p:nvSpPr>
        <p:spPr/>
        <p:txBody>
          <a:bodyPr>
            <a:normAutofit/>
          </a:bodyPr>
          <a:lstStyle/>
          <a:p>
            <a:pPr lvl="0"/>
            <a:r>
              <a:rPr lang="en-US" sz="2000" dirty="0" smtClean="0"/>
              <a:t>OFF PREMISES CATERING</a:t>
            </a:r>
          </a:p>
          <a:p>
            <a:pPr lvl="0"/>
            <a:endParaRPr lang="en-US" sz="2000" dirty="0" smtClean="0"/>
          </a:p>
          <a:p>
            <a:pPr lvl="0"/>
            <a:endParaRPr lang="ru-RU" sz="2000" dirty="0" smtClean="0"/>
          </a:p>
          <a:p>
            <a:pPr lvl="1"/>
            <a:r>
              <a:rPr lang="en-US" sz="2000" dirty="0" smtClean="0"/>
              <a:t>Off premises catering has always been a </a:t>
            </a:r>
            <a:r>
              <a:rPr lang="en-US" sz="2000" dirty="0" err="1" smtClean="0"/>
              <a:t>specialised</a:t>
            </a:r>
            <a:r>
              <a:rPr lang="en-US" sz="2000" dirty="0" smtClean="0"/>
              <a:t> business. It is the service of meals in offices, clubs, canteens and also in individual homes. In this reference, premises means the area where food is planned and prepared. Its growth has been tremendous and there is a vast improvement of the equipment used. It covers everything from take home meals to the most elaborate meals at weddings.</a:t>
            </a:r>
            <a:endParaRPr lang="ru-RU" sz="2000" dirty="0" smtClean="0"/>
          </a:p>
          <a:p>
            <a:pPr>
              <a:buNone/>
            </a:pPr>
            <a:endParaRPr lang="ru-RU" sz="2000" dirty="0" smtClean="0"/>
          </a:p>
          <a:p>
            <a:pPr lvl="1"/>
            <a:endParaRPr lang="ru-RU"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normAutofit/>
          </a:bodyPr>
          <a:lstStyle/>
          <a:p>
            <a:pPr lvl="0"/>
            <a:r>
              <a:rPr lang="en-US" sz="2000" dirty="0" smtClean="0"/>
              <a:t>QUALITY OF A GOOD PARTY CATERER</a:t>
            </a:r>
            <a:endParaRPr lang="ru-RU" sz="2000" dirty="0" smtClean="0"/>
          </a:p>
          <a:p>
            <a:endParaRPr lang="en-US" sz="2000" dirty="0" smtClean="0"/>
          </a:p>
          <a:p>
            <a:pPr lvl="1"/>
            <a:r>
              <a:rPr lang="en-US" sz="2000" dirty="0" smtClean="0"/>
              <a:t>The success of any catering service depends upon the person behind the venture. He must have good contact with the people who will be most likely to make use of his services. He must be able to perform these services satisfactorily and must employ suitable, efficient and capable staff. Most important he must be able to serve tasty, eye appealing food deliver it to its destination on time at right temperature.</a:t>
            </a:r>
            <a:endParaRPr lang="ru-RU" sz="2000" dirty="0" smtClean="0"/>
          </a:p>
          <a:p>
            <a:pPr lvl="1"/>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a:t>
            </a:r>
            <a:br>
              <a:rPr lang="en-US" dirty="0" smtClean="0"/>
            </a:br>
            <a:r>
              <a:rPr lang="en-US" dirty="0" smtClean="0"/>
              <a:t>Introduction</a:t>
            </a:r>
            <a:endParaRPr lang="ru-RU" dirty="0"/>
          </a:p>
        </p:txBody>
      </p:sp>
      <p:sp>
        <p:nvSpPr>
          <p:cNvPr id="3" name="Содержимое 2"/>
          <p:cNvSpPr>
            <a:spLocks noGrp="1"/>
          </p:cNvSpPr>
          <p:nvPr>
            <p:ph idx="1"/>
          </p:nvPr>
        </p:nvSpPr>
        <p:spPr/>
        <p:txBody>
          <a:bodyPr>
            <a:normAutofit/>
          </a:bodyPr>
          <a:lstStyle/>
          <a:p>
            <a:r>
              <a:rPr lang="en-US" sz="2000" dirty="0" smtClean="0"/>
              <a:t>Hotel Management</a:t>
            </a:r>
          </a:p>
          <a:p>
            <a:pPr>
              <a:buNone/>
            </a:pPr>
            <a:r>
              <a:rPr lang="en-US" sz="2000" dirty="0" smtClean="0"/>
              <a:t>Hotel Management involves combination of various skills </a:t>
            </a:r>
          </a:p>
          <a:p>
            <a:pPr lvl="2"/>
            <a:r>
              <a:rPr lang="en-US" sz="2000" dirty="0" smtClean="0"/>
              <a:t>Management </a:t>
            </a:r>
          </a:p>
          <a:p>
            <a:pPr lvl="2"/>
            <a:r>
              <a:rPr lang="en-US" sz="2000" dirty="0" smtClean="0"/>
              <a:t>Marketing</a:t>
            </a:r>
          </a:p>
          <a:p>
            <a:pPr lvl="2"/>
            <a:r>
              <a:rPr lang="en-US" sz="2000" dirty="0" smtClean="0"/>
              <a:t>Human Resources Development </a:t>
            </a:r>
          </a:p>
          <a:p>
            <a:pPr lvl="2"/>
            <a:r>
              <a:rPr lang="en-US" sz="2000" dirty="0" smtClean="0"/>
              <a:t>Financial Management</a:t>
            </a:r>
          </a:p>
          <a:p>
            <a:pPr lvl="2"/>
            <a:r>
              <a:rPr lang="en-US" sz="2000" dirty="0" smtClean="0"/>
              <a:t>Inter Personal Skills</a:t>
            </a:r>
          </a:p>
          <a:p>
            <a:pPr>
              <a:buNone/>
            </a:pPr>
            <a:endParaRPr lang="en-US" sz="2000" dirty="0" smtClean="0"/>
          </a:p>
          <a:p>
            <a:pPr>
              <a:buNone/>
            </a:pPr>
            <a:r>
              <a:rPr lang="en-US" sz="2000" dirty="0" smtClean="0"/>
              <a:t>Hotels are a major employment generator in tourism industry</a:t>
            </a:r>
            <a:r>
              <a:rPr lang="en-US" dirty="0" smtClean="0"/>
              <a:t>.			</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a:xfrm>
            <a:off x="677334" y="1667103"/>
            <a:ext cx="8596668" cy="3880773"/>
          </a:xfrm>
        </p:spPr>
        <p:txBody>
          <a:bodyPr>
            <a:noAutofit/>
          </a:bodyPr>
          <a:lstStyle/>
          <a:p>
            <a:pPr lvl="0"/>
            <a:r>
              <a:rPr lang="en-US" sz="2000" dirty="0" smtClean="0"/>
              <a:t>COMPLEXITIES OF PARTY CATERING</a:t>
            </a:r>
            <a:endParaRPr lang="ru-RU" sz="2000" dirty="0" smtClean="0"/>
          </a:p>
          <a:p>
            <a:endParaRPr lang="en-US" sz="2000" dirty="0" smtClean="0"/>
          </a:p>
          <a:p>
            <a:endParaRPr lang="en-US" sz="2000" dirty="0" smtClean="0"/>
          </a:p>
          <a:p>
            <a:pPr lvl="1"/>
            <a:r>
              <a:rPr lang="en-US" sz="2000" dirty="0" smtClean="0"/>
              <a:t>Party catering like other skilled technical jobs is highly </a:t>
            </a:r>
            <a:r>
              <a:rPr lang="en-US" sz="2000" dirty="0" smtClean="0"/>
              <a:t>specialized </a:t>
            </a:r>
            <a:r>
              <a:rPr lang="en-US" sz="2000" dirty="0" smtClean="0"/>
              <a:t>job. While profit is an interesting part of the catering industry, the multitude of activities throwing a challenge to the caterer, is the difficult side of the coin. If careful consideration is given to certain small details and the people concerned take active participation. It will increase turnover, improve profits and generally enhance the reputation of the caterer. There are no get standard procedures and formula for a successful caterer. Procedures and techniques vary from job to job to place and according to the requirement of the occasion. The facilities available and the cost factor also plays an important role.</a:t>
            </a:r>
            <a:endParaRPr lang="ru-RU" sz="2000" dirty="0" smtClean="0"/>
          </a:p>
          <a:p>
            <a:pPr lvl="1"/>
            <a:endParaRPr lang="ru-RU"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p:txBody>
          <a:bodyPr>
            <a:noAutofit/>
          </a:bodyPr>
          <a:lstStyle/>
          <a:p>
            <a:pPr lvl="0"/>
            <a:r>
              <a:rPr lang="en-US" sz="2000" dirty="0" smtClean="0"/>
              <a:t>PLANNING OF THE MENU</a:t>
            </a:r>
            <a:endParaRPr lang="ru-RU" sz="2000" dirty="0" smtClean="0"/>
          </a:p>
          <a:p>
            <a:endParaRPr lang="en-US" sz="2000" dirty="0" smtClean="0"/>
          </a:p>
          <a:p>
            <a:pPr lvl="1"/>
            <a:r>
              <a:rPr lang="en-US" sz="2000" dirty="0" smtClean="0"/>
              <a:t>The arrangement of a suitable menu, perfect from all points of view necessary for any successful party catering. The caterer must be an individualist full of novel ideas and must be able to pressure them profitable for the company and attractively for the client. The dishes chosen should be </a:t>
            </a:r>
            <a:r>
              <a:rPr lang="en-US" sz="2000" dirty="0" smtClean="0"/>
              <a:t>furless </a:t>
            </a:r>
            <a:r>
              <a:rPr lang="en-US" sz="2000" dirty="0" smtClean="0"/>
              <a:t>in quality </a:t>
            </a:r>
            <a:r>
              <a:rPr lang="en-US" sz="2000" dirty="0" smtClean="0"/>
              <a:t>raspy </a:t>
            </a:r>
            <a:r>
              <a:rPr lang="en-US" sz="2000" dirty="0" smtClean="0"/>
              <a:t>in and attractive in appearance. Equally important is the cost of the dishes. To be successful, the menu must reflect the eating habits and expectations of the restaurant market. The tastes of customers are complex and varied and change from day to day and time to time.</a:t>
            </a:r>
            <a:endParaRPr lang="ru-RU" sz="2000" dirty="0" smtClean="0"/>
          </a:p>
          <a:p>
            <a:pPr lvl="1"/>
            <a:endParaRPr lang="ru-RU"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a:xfrm>
            <a:off x="677334" y="1521960"/>
            <a:ext cx="8596668" cy="3880773"/>
          </a:xfrm>
        </p:spPr>
        <p:txBody>
          <a:bodyPr>
            <a:noAutofit/>
          </a:bodyPr>
          <a:lstStyle/>
          <a:p>
            <a:pPr lvl="0"/>
            <a:r>
              <a:rPr lang="en-US" sz="2000" dirty="0" smtClean="0"/>
              <a:t>EQUIPMENT</a:t>
            </a:r>
          </a:p>
          <a:p>
            <a:pPr lvl="1"/>
            <a:endParaRPr lang="en-US" sz="2000" dirty="0" smtClean="0"/>
          </a:p>
          <a:p>
            <a:pPr lvl="1"/>
            <a:r>
              <a:rPr lang="en-US" sz="2000" dirty="0" smtClean="0"/>
              <a:t>These may include an assortment of good china, for special occasions such as weddings and anniversaries, good hollow ware and flatware, attractive glass and silverware, serving dishes of all kinds and sizes, good quality linen and all kinds and types of buffet service equipment. These are the items that the guest see and by which they judge and catering establishment. For storage and transportation of these equipment, it is important to have special boxes where the equipment will fit. There are many kinds and types of kitchen equipment, such as insulated carriers for soup, coffee and other beverages. There are containers to carry ice cubes, portable hot cases to keep food warm and also portable griddles. Caterers could also hire out tables, chairs and other accessories on a contract basis.</a:t>
            </a:r>
            <a:endParaRPr lang="ru-RU" sz="2000" dirty="0" smtClean="0"/>
          </a:p>
          <a:p>
            <a:pPr lvl="1"/>
            <a:endParaRPr lang="ru-RU" sz="20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Catering</a:t>
            </a:r>
            <a:endParaRPr lang="ru-RU" dirty="0"/>
          </a:p>
        </p:txBody>
      </p:sp>
      <p:sp>
        <p:nvSpPr>
          <p:cNvPr id="3" name="Содержимое 2"/>
          <p:cNvSpPr>
            <a:spLocks noGrp="1"/>
          </p:cNvSpPr>
          <p:nvPr>
            <p:ph idx="1"/>
          </p:nvPr>
        </p:nvSpPr>
        <p:spPr>
          <a:xfrm>
            <a:off x="677334" y="1507446"/>
            <a:ext cx="8596668" cy="4414383"/>
          </a:xfrm>
        </p:spPr>
        <p:txBody>
          <a:bodyPr>
            <a:noAutofit/>
          </a:bodyPr>
          <a:lstStyle/>
          <a:p>
            <a:pPr lvl="0"/>
            <a:r>
              <a:rPr lang="en-US" sz="2000" dirty="0" smtClean="0"/>
              <a:t>CHECKLIST</a:t>
            </a:r>
            <a:endParaRPr lang="ru-RU" sz="2000" dirty="0" smtClean="0"/>
          </a:p>
          <a:p>
            <a:endParaRPr lang="en-US" sz="2000" dirty="0" smtClean="0"/>
          </a:p>
          <a:p>
            <a:pPr lvl="1"/>
            <a:r>
              <a:rPr lang="en-US" sz="2000" dirty="0" smtClean="0"/>
              <a:t>Various checklist help the caterers in smooth and systematic functioning of the parties. Server should be informed before service on the size of the portion by weight, Volume or count. The dish in which they are served, the serving tool etc.</a:t>
            </a:r>
            <a:endParaRPr lang="ru-RU" sz="2000" dirty="0" smtClean="0"/>
          </a:p>
          <a:p>
            <a:pPr lvl="1"/>
            <a:r>
              <a:rPr lang="en-US" sz="2000" dirty="0" smtClean="0"/>
              <a:t>The use of standard recipe offers a sound basis for controlled portioning and the achievement of a uniform product.</a:t>
            </a:r>
            <a:endParaRPr lang="ru-RU" sz="2000" dirty="0" smtClean="0"/>
          </a:p>
          <a:p>
            <a:pPr>
              <a:buNone/>
            </a:pPr>
            <a:endParaRPr lang="en-US" sz="2000" dirty="0" smtClean="0"/>
          </a:p>
          <a:p>
            <a:pPr>
              <a:buNone/>
            </a:pPr>
            <a:r>
              <a:rPr lang="en-US" sz="2000" dirty="0" smtClean="0"/>
              <a:t>	In almost all organizations where they have to cater to a large group of people, the kitchen as well as the service areas will be well equipped. The personnel handling the food will also be educated in the field of food production, nutrition, hygiene and service.</a:t>
            </a:r>
            <a:endParaRPr lang="ru-RU" sz="2000" dirty="0" smtClean="0"/>
          </a:p>
          <a:p>
            <a:pPr>
              <a:buNone/>
            </a:pPr>
            <a:endParaRPr lang="en-US" sz="2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&amp; Beverages Production 	</a:t>
            </a:r>
            <a:endParaRPr lang="ru-RU" dirty="0"/>
          </a:p>
        </p:txBody>
      </p:sp>
      <p:sp>
        <p:nvSpPr>
          <p:cNvPr id="3" name="Содержимое 2"/>
          <p:cNvSpPr>
            <a:spLocks noGrp="1"/>
          </p:cNvSpPr>
          <p:nvPr>
            <p:ph idx="1"/>
          </p:nvPr>
        </p:nvSpPr>
        <p:spPr/>
        <p:txBody>
          <a:bodyPr>
            <a:normAutofit lnSpcReduction="10000"/>
          </a:bodyPr>
          <a:lstStyle/>
          <a:p>
            <a:pPr>
              <a:buNone/>
            </a:pPr>
            <a:r>
              <a:rPr lang="en-US" dirty="0" smtClean="0"/>
              <a:t> 	</a:t>
            </a:r>
            <a:r>
              <a:rPr lang="en-US" sz="2000" dirty="0" smtClean="0"/>
              <a:t>Food production in catering term simply refers to the food preparation and control. </a:t>
            </a:r>
          </a:p>
          <a:p>
            <a:pPr>
              <a:buNone/>
            </a:pPr>
            <a:endParaRPr lang="en-US" sz="2000" dirty="0" smtClean="0"/>
          </a:p>
          <a:p>
            <a:r>
              <a:rPr lang="en-US" sz="2000" dirty="0" smtClean="0"/>
              <a:t>	In the food production cycle, these kitchen receive the core or ready-made 	ingredients, processing them through the preparing and cooking methods, 	and deliver them via various service outlets to the customer table. </a:t>
            </a:r>
          </a:p>
          <a:p>
            <a:pPr>
              <a:buNone/>
            </a:pPr>
            <a:endParaRPr lang="en-US" sz="2000" dirty="0" smtClean="0"/>
          </a:p>
          <a:p>
            <a:r>
              <a:rPr lang="en-US" sz="2000" dirty="0" smtClean="0"/>
              <a:t>	These section play a vital role in preparing dishes in order to the acquired </a:t>
            </a:r>
            <a:r>
              <a:rPr lang="en-US" sz="2000" dirty="0" smtClean="0"/>
              <a:t>recipes </a:t>
            </a:r>
            <a:r>
              <a:rPr lang="en-US" sz="2000" dirty="0" smtClean="0"/>
              <a:t>mentioned in different menus.</a:t>
            </a:r>
            <a:endParaRPr lang="ru-RU" sz="2000" dirty="0" smtClean="0"/>
          </a:p>
          <a:p>
            <a:pPr>
              <a:buNone/>
            </a:pPr>
            <a:r>
              <a:rPr lang="en-US" sz="2000" dirty="0" smtClean="0"/>
              <a:t>	</a:t>
            </a:r>
            <a:endParaRPr lang="ru-RU"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p:txBody>
          <a:bodyPr/>
          <a:lstStyle/>
          <a:p>
            <a:r>
              <a:rPr lang="en-US" sz="2000" dirty="0" smtClean="0"/>
              <a:t>It is one of the largest areas of food and beverage department comprising of various kitchens and their sections. </a:t>
            </a:r>
          </a:p>
          <a:p>
            <a:r>
              <a:rPr lang="en-US" sz="2000" dirty="0" smtClean="0"/>
              <a:t>The number of kitchens, manpower and work efficiency depends upon the size and type of the hotel and the types of meal and service to the catered.</a:t>
            </a:r>
          </a:p>
          <a:p>
            <a:r>
              <a:rPr lang="en-US" sz="2000" dirty="0" smtClean="0"/>
              <a:t>There may be continental, Oriented, Indian, Italian, Mexican, etc. Kitchens including ancillary sections,</a:t>
            </a:r>
            <a:endParaRPr lang="ru-RU" sz="2000" dirty="0" smtClean="0"/>
          </a:p>
          <a:p>
            <a:pPr>
              <a:buNone/>
            </a:pPr>
            <a:r>
              <a:rPr lang="en-US" sz="2000" dirty="0" smtClean="0"/>
              <a:t>e.g. cold kitchen, butchery, still room, service areas, etc.</a:t>
            </a:r>
            <a:endParaRPr lang="ru-RU" sz="2000" dirty="0" smtClean="0"/>
          </a:p>
          <a:p>
            <a:pPr>
              <a:buNone/>
            </a:pPr>
            <a:endParaRPr lang="en-US" sz="2000" dirty="0" smtClean="0"/>
          </a:p>
          <a:p>
            <a:pPr>
              <a:buNone/>
            </a:pP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a:xfrm>
            <a:off x="677334" y="1638075"/>
            <a:ext cx="8596668" cy="3880773"/>
          </a:xfrm>
        </p:spPr>
        <p:txBody>
          <a:bodyPr>
            <a:noAutofit/>
          </a:bodyPr>
          <a:lstStyle/>
          <a:p>
            <a:r>
              <a:rPr lang="en-US" sz="2000" dirty="0" smtClean="0"/>
              <a:t>There can be a humongous list when we categorize food service industry as a crucial sector of hospitality industry but we will list the key categories below.</a:t>
            </a:r>
          </a:p>
          <a:p>
            <a:pPr lvl="1"/>
            <a:r>
              <a:rPr lang="en-US" sz="2000" b="1" dirty="0" smtClean="0"/>
              <a:t>Quick-service Establishments</a:t>
            </a:r>
          </a:p>
          <a:p>
            <a:pPr lvl="2"/>
            <a:r>
              <a:rPr lang="en-US" sz="2000" dirty="0" smtClean="0"/>
              <a:t>– These are commercial foodservice restaurants that compete for customers who look to garner quick snacks, drinks, and meals. Typically, they have fewer employees. In fact, self-service is the norm here. Think of McDonald’s, KFC, Subway, Pizza Hut etc.</a:t>
            </a:r>
          </a:p>
          <a:p>
            <a:pPr lvl="1"/>
            <a:r>
              <a:rPr lang="en-US" sz="2000" b="1" dirty="0" smtClean="0"/>
              <a:t>Catering Businesses</a:t>
            </a:r>
          </a:p>
          <a:p>
            <a:pPr lvl="2"/>
            <a:r>
              <a:rPr lang="en-US" sz="2000" dirty="0" smtClean="0"/>
              <a:t>This category provides food and beverage catering services for any special occasion – from weddings to birthday parties and everything in between</a:t>
            </a:r>
            <a:r>
              <a:rPr lang="en-US" sz="2000" dirty="0" smtClean="0"/>
              <a:t>.</a:t>
            </a:r>
            <a:endParaRPr lang="en-US" sz="2000" b="1"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276" y="1086532"/>
            <a:ext cx="8596668" cy="3880773"/>
          </a:xfrm>
        </p:spPr>
        <p:txBody>
          <a:bodyPr/>
          <a:lstStyle/>
          <a:p>
            <a:pPr lvl="1"/>
            <a:r>
              <a:rPr lang="en-US" sz="2000" b="1" dirty="0"/>
              <a:t>Full-Service Restaurants</a:t>
            </a:r>
          </a:p>
          <a:p>
            <a:pPr lvl="2"/>
            <a:r>
              <a:rPr lang="en-US" sz="2000" dirty="0"/>
              <a:t>These are you typical restaurants or eateries which feature course meals, drinks, and a plethora of other food services. These establishment usually seat you at a table and use waiters to take food orders. From fine dine to casual dining to themed restaurants; there is a range of these full service restaurants.</a:t>
            </a:r>
          </a:p>
          <a:p>
            <a:pPr lvl="2">
              <a:buNone/>
            </a:pPr>
            <a:endParaRPr lang="ru-RU" sz="2000" dirty="0"/>
          </a:p>
          <a:p>
            <a:endParaRPr lang="en-MY" dirty="0"/>
          </a:p>
        </p:txBody>
      </p:sp>
    </p:spTree>
    <p:extLst>
      <p:ext uri="{BB962C8B-B14F-4D97-AF65-F5344CB8AC3E}">
        <p14:creationId xmlns:p14="http://schemas.microsoft.com/office/powerpoint/2010/main" val="2273661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p:txBody>
          <a:bodyPr>
            <a:normAutofit/>
          </a:bodyPr>
          <a:lstStyle/>
          <a:p>
            <a:pPr algn="just"/>
            <a:r>
              <a:rPr lang="en-US" sz="2000" dirty="0" smtClean="0"/>
              <a:t>Such is the popularity and growth of Food service establishments that industry pundits are considering Full service restaurants as a separate category of hospitality industry.</a:t>
            </a:r>
          </a:p>
          <a:p>
            <a:pPr algn="just"/>
            <a:endParaRPr lang="en-US" sz="2000" dirty="0" smtClean="0"/>
          </a:p>
          <a:p>
            <a:pPr algn="just"/>
            <a:r>
              <a:rPr lang="en-US" sz="2000" dirty="0" smtClean="0"/>
              <a:t>People are always looking forward to food when they are on the go. When in a different country, people like to taste local cuisines.</a:t>
            </a:r>
          </a:p>
          <a:p>
            <a:pPr algn="just"/>
            <a:endParaRPr lang="en-US" sz="2000" dirty="0" smtClean="0"/>
          </a:p>
          <a:p>
            <a:pPr algn="just"/>
            <a:r>
              <a:rPr lang="en-US" sz="2000" dirty="0" smtClean="0"/>
              <a:t>So, food and catering make essentials of the hospitality industry. It starts with food production and ends at food representation on the eating tables, with storage and cooking steps resting in between.</a:t>
            </a:r>
          </a:p>
          <a:p>
            <a:endParaRPr lang="ru-RU"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Food and Beverages Production</a:t>
            </a:r>
            <a:br>
              <a:rPr lang="en-US" dirty="0" smtClean="0"/>
            </a:br>
            <a:endParaRPr lang="ru-RU" dirty="0"/>
          </a:p>
        </p:txBody>
      </p:sp>
      <p:sp>
        <p:nvSpPr>
          <p:cNvPr id="3" name="Содержимое 2"/>
          <p:cNvSpPr>
            <a:spLocks noGrp="1"/>
          </p:cNvSpPr>
          <p:nvPr>
            <p:ph idx="1"/>
          </p:nvPr>
        </p:nvSpPr>
        <p:spPr>
          <a:xfrm>
            <a:off x="677334" y="1930401"/>
            <a:ext cx="8596668" cy="4110962"/>
          </a:xfrm>
        </p:spPr>
        <p:txBody>
          <a:bodyPr>
            <a:normAutofit fontScale="92500" lnSpcReduction="20000"/>
          </a:bodyPr>
          <a:lstStyle/>
          <a:p>
            <a:pPr>
              <a:buNone/>
            </a:pPr>
            <a:r>
              <a:rPr lang="en-US" b="1" dirty="0" smtClean="0"/>
              <a:t>	</a:t>
            </a:r>
            <a:r>
              <a:rPr lang="en-US" sz="2000" b="1" dirty="0" smtClean="0"/>
              <a:t>It is also important to discuss the processes and stages involved in food service industry.</a:t>
            </a:r>
            <a:endParaRPr lang="en-US" sz="2000" dirty="0" smtClean="0"/>
          </a:p>
          <a:p>
            <a:r>
              <a:rPr lang="en-US" sz="2000" dirty="0" smtClean="0"/>
              <a:t>Food Management</a:t>
            </a:r>
          </a:p>
          <a:p>
            <a:pPr lvl="1"/>
            <a:r>
              <a:rPr lang="en-US" sz="2000" dirty="0" smtClean="0"/>
              <a:t>It starts with the production of food. Many hotels and restaurants serve naturally organic food. Apart from production, food transportation and storage also make part of this division.</a:t>
            </a:r>
          </a:p>
          <a:p>
            <a:r>
              <a:rPr lang="en-US" sz="2000" dirty="0" smtClean="0"/>
              <a:t>Food Presentation</a:t>
            </a:r>
          </a:p>
          <a:p>
            <a:pPr lvl="1"/>
            <a:r>
              <a:rPr lang="en-US" sz="2000" dirty="0" smtClean="0"/>
              <a:t>People like to eat food which is well represented. So, a lot of focus should be made on food representation to improve hospitality experience.</a:t>
            </a:r>
          </a:p>
          <a:p>
            <a:r>
              <a:rPr lang="en-US" sz="2000" dirty="0" smtClean="0"/>
              <a:t>Beverages</a:t>
            </a:r>
          </a:p>
          <a:p>
            <a:pPr lvl="1"/>
            <a:r>
              <a:rPr lang="en-US" sz="2000" dirty="0" smtClean="0"/>
              <a:t>Apart from general food items, beverage storage, and representation also make it into the list of food and catering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 Introduction</a:t>
            </a:r>
            <a:endParaRPr lang="ru-RU" dirty="0"/>
          </a:p>
        </p:txBody>
      </p:sp>
      <p:sp>
        <p:nvSpPr>
          <p:cNvPr id="3" name="Содержимое 2"/>
          <p:cNvSpPr>
            <a:spLocks noGrp="1"/>
          </p:cNvSpPr>
          <p:nvPr>
            <p:ph idx="1"/>
          </p:nvPr>
        </p:nvSpPr>
        <p:spPr/>
        <p:txBody>
          <a:bodyPr/>
          <a:lstStyle/>
          <a:p>
            <a:pPr>
              <a:buNone/>
            </a:pPr>
            <a:r>
              <a:rPr lang="en-US" sz="2000" dirty="0" smtClean="0"/>
              <a:t>     Work in the area of Hotel Management involves ensuring that all operations, including accommodation, food and drink and other hotel services run smoothly. The main areas of work are as follows : </a:t>
            </a:r>
            <a:br>
              <a:rPr lang="en-US" sz="2000" dirty="0" smtClean="0"/>
            </a:br>
            <a:r>
              <a:rPr lang="en-US" sz="2000" dirty="0" smtClean="0"/>
              <a:t>     </a:t>
            </a:r>
            <a:endParaRPr lang="ru-RU" sz="2000" dirty="0" smtClean="0"/>
          </a:p>
          <a:p>
            <a:pPr lvl="2"/>
            <a:r>
              <a:rPr lang="en-US" sz="2000" dirty="0" smtClean="0"/>
              <a:t>General Operations</a:t>
            </a:r>
            <a:endParaRPr lang="ru-RU" sz="2000" dirty="0" smtClean="0"/>
          </a:p>
          <a:p>
            <a:pPr lvl="2"/>
            <a:r>
              <a:rPr lang="en-US" sz="2000" dirty="0" smtClean="0"/>
              <a:t>Front Office</a:t>
            </a:r>
            <a:endParaRPr lang="ru-RU" sz="2000" dirty="0" smtClean="0"/>
          </a:p>
          <a:p>
            <a:pPr lvl="2"/>
            <a:r>
              <a:rPr lang="en-US" sz="2000" dirty="0" smtClean="0"/>
              <a:t>Sales and Marketing</a:t>
            </a:r>
            <a:endParaRPr lang="ru-RU" sz="2000" dirty="0" smtClean="0"/>
          </a:p>
          <a:p>
            <a:pPr lvl="2"/>
            <a:r>
              <a:rPr lang="en-US" sz="2000" dirty="0" smtClean="0"/>
              <a:t>F &amp; B</a:t>
            </a:r>
            <a:endParaRPr lang="ru-RU" sz="2000" dirty="0" smtClean="0"/>
          </a:p>
          <a:p>
            <a:pPr lvl="2"/>
            <a:r>
              <a:rPr lang="en-US" sz="2000" dirty="0" smtClean="0"/>
              <a:t>House Keeping </a:t>
            </a:r>
            <a:endParaRPr lang="ru-RU" sz="2000" dirty="0" smtClean="0"/>
          </a:p>
          <a:p>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 </a:t>
            </a:r>
            <a:endParaRPr lang="ru-RU" dirty="0"/>
          </a:p>
        </p:txBody>
      </p:sp>
      <p:sp>
        <p:nvSpPr>
          <p:cNvPr id="3" name="Содержимое 2"/>
          <p:cNvSpPr>
            <a:spLocks noGrp="1"/>
          </p:cNvSpPr>
          <p:nvPr>
            <p:ph idx="1"/>
          </p:nvPr>
        </p:nvSpPr>
        <p:spPr/>
        <p:txBody>
          <a:bodyPr/>
          <a:lstStyle/>
          <a:p>
            <a:pPr>
              <a:buNone/>
            </a:pPr>
            <a:r>
              <a:rPr lang="en-US" dirty="0" smtClean="0"/>
              <a:t>	</a:t>
            </a:r>
            <a:r>
              <a:rPr lang="en-US" sz="2000" dirty="0" smtClean="0"/>
              <a:t>The method used to ascertain the cost of providing a service such as transport, hotel, hospital, gas, or electricity. Operating cost denote the cost of providing a service as opposed to cost of manufacturing a product.</a:t>
            </a:r>
          </a:p>
          <a:p>
            <a:pPr>
              <a:buNone/>
            </a:pPr>
            <a:endParaRPr lang="en-US" sz="2000" dirty="0" smtClean="0"/>
          </a:p>
          <a:p>
            <a:pPr>
              <a:buNone/>
            </a:pPr>
            <a:r>
              <a:rPr lang="en-US" sz="2000" dirty="0" smtClean="0"/>
              <a:t>	The day-to–day expenses incurred in running a business, such as sales and administration, as opposed to production .Also called operating expenses. These are recurring expenses in operating the business. The expenses can include property maintenance, taxes, and wages.</a:t>
            </a:r>
            <a:endParaRPr lang="ru-RU" sz="2000" dirty="0" smtClean="0"/>
          </a:p>
          <a:p>
            <a:pPr>
              <a:buNone/>
            </a:pPr>
            <a:r>
              <a:rPr lang="en-US" sz="2000" dirty="0" smtClean="0"/>
              <a:t> </a:t>
            </a:r>
            <a:endParaRPr lang="ru-RU"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 </a:t>
            </a:r>
            <a:endParaRPr lang="ru-RU" dirty="0"/>
          </a:p>
        </p:txBody>
      </p:sp>
      <p:sp>
        <p:nvSpPr>
          <p:cNvPr id="3" name="Содержимое 2"/>
          <p:cNvSpPr>
            <a:spLocks noGrp="1"/>
          </p:cNvSpPr>
          <p:nvPr>
            <p:ph idx="1"/>
          </p:nvPr>
        </p:nvSpPr>
        <p:spPr>
          <a:xfrm>
            <a:off x="677334" y="1580017"/>
            <a:ext cx="8596668" cy="3880773"/>
          </a:xfrm>
        </p:spPr>
        <p:txBody>
          <a:bodyPr>
            <a:noAutofit/>
          </a:bodyPr>
          <a:lstStyle/>
          <a:p>
            <a:r>
              <a:rPr lang="en-US" sz="2000" dirty="0" smtClean="0"/>
              <a:t>Hotel industry is a service industry and covers various activities as provision for food and accommodation and providing other comforts like recreation, business facilities, shopping areas for shopping facilities. </a:t>
            </a:r>
          </a:p>
          <a:p>
            <a:r>
              <a:rPr lang="en-US" sz="2000" dirty="0" smtClean="0"/>
              <a:t>Expenses may be fixed or variable. Fixed expenses comprise </a:t>
            </a:r>
          </a:p>
          <a:p>
            <a:pPr lvl="1"/>
            <a:r>
              <a:rPr lang="en-US" sz="2000" dirty="0" smtClean="0"/>
              <a:t>Staff salaries, </a:t>
            </a:r>
          </a:p>
          <a:p>
            <a:pPr lvl="1"/>
            <a:r>
              <a:rPr lang="en-US" sz="2000" dirty="0" smtClean="0"/>
              <a:t>Repairs and renovations, </a:t>
            </a:r>
          </a:p>
          <a:p>
            <a:pPr lvl="1"/>
            <a:r>
              <a:rPr lang="en-US" sz="2000" dirty="0" smtClean="0"/>
              <a:t>Interior decoration, </a:t>
            </a:r>
          </a:p>
          <a:p>
            <a:pPr lvl="1"/>
            <a:r>
              <a:rPr lang="en-US" sz="2000" dirty="0" smtClean="0"/>
              <a:t>Laundry contract cost, </a:t>
            </a:r>
          </a:p>
          <a:p>
            <a:pPr lvl="1"/>
            <a:r>
              <a:rPr lang="en-US" sz="2000" dirty="0" smtClean="0"/>
              <a:t>Sundries and depreciation on fixed assets, </a:t>
            </a:r>
          </a:p>
          <a:p>
            <a:pPr lvl="1"/>
            <a:r>
              <a:rPr lang="en-US" sz="2000" dirty="0" smtClean="0"/>
              <a:t>Variable expenses include lighting charges, </a:t>
            </a:r>
          </a:p>
          <a:p>
            <a:pPr>
              <a:buNone/>
            </a:pPr>
            <a:r>
              <a:rPr lang="en-US" sz="2000" dirty="0" smtClean="0"/>
              <a:t>	</a:t>
            </a:r>
            <a:endParaRPr lang="ru-RU"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191" y="1086531"/>
            <a:ext cx="8596668" cy="3880773"/>
          </a:xfrm>
        </p:spPr>
        <p:txBody>
          <a:bodyPr/>
          <a:lstStyle/>
          <a:p>
            <a:r>
              <a:rPr lang="en-US" dirty="0"/>
              <a:t>Attendants salaries and power charges In order to calculate the room rent to be charged per person, notional profit is added in the total operating cost and divided by the number of rooms available. </a:t>
            </a:r>
            <a:endParaRPr lang="ru-RU" dirty="0"/>
          </a:p>
          <a:p>
            <a:endParaRPr lang="en-MY" dirty="0"/>
          </a:p>
        </p:txBody>
      </p:sp>
    </p:spTree>
    <p:extLst>
      <p:ext uri="{BB962C8B-B14F-4D97-AF65-F5344CB8AC3E}">
        <p14:creationId xmlns:p14="http://schemas.microsoft.com/office/powerpoint/2010/main" val="596529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a:t>
            </a:r>
            <a:endParaRPr lang="ru-RU" dirty="0"/>
          </a:p>
        </p:txBody>
      </p:sp>
      <p:sp>
        <p:nvSpPr>
          <p:cNvPr id="3" name="Содержимое 2"/>
          <p:cNvSpPr>
            <a:spLocks noGrp="1"/>
          </p:cNvSpPr>
          <p:nvPr>
            <p:ph idx="1"/>
          </p:nvPr>
        </p:nvSpPr>
        <p:spPr>
          <a:xfrm>
            <a:off x="575734" y="1521960"/>
            <a:ext cx="8596668" cy="3880773"/>
          </a:xfrm>
        </p:spPr>
        <p:txBody>
          <a:bodyPr>
            <a:noAutofit/>
          </a:bodyPr>
          <a:lstStyle/>
          <a:p>
            <a:r>
              <a:rPr lang="en-US" sz="2000" dirty="0" smtClean="0"/>
              <a:t>Hotel Tariff</a:t>
            </a:r>
          </a:p>
          <a:p>
            <a:pPr lvl="1"/>
            <a:r>
              <a:rPr lang="en-US" sz="2000" dirty="0" smtClean="0"/>
              <a:t>Tariff is the rate or charges offered to the guest by the hotel for the use of different facilities and services, during their stay. </a:t>
            </a:r>
          </a:p>
          <a:p>
            <a:pPr lvl="1"/>
            <a:r>
              <a:rPr lang="en-US" sz="2000" dirty="0" smtClean="0"/>
              <a:t>Tariff or room charges may include meal or breakfast depending upon the plan as per the guest choices. </a:t>
            </a:r>
          </a:p>
          <a:p>
            <a:pPr lvl="1">
              <a:buNone/>
            </a:pPr>
            <a:endParaRPr lang="ru-RU" sz="2000" dirty="0" smtClean="0"/>
          </a:p>
          <a:p>
            <a:pPr lvl="1"/>
            <a:r>
              <a:rPr lang="en-US" sz="2000" dirty="0" smtClean="0"/>
              <a:t>Tariff card </a:t>
            </a:r>
          </a:p>
          <a:p>
            <a:pPr lvl="2"/>
            <a:r>
              <a:rPr lang="en-US" sz="2000" dirty="0" smtClean="0"/>
              <a:t>A card containing the rates or price charged by a hotel for accommodation. </a:t>
            </a:r>
          </a:p>
          <a:p>
            <a:pPr lvl="2"/>
            <a:r>
              <a:rPr lang="en-US" sz="2000" dirty="0" smtClean="0"/>
              <a:t>Tariff card may include meals depending upon the types of plan the hotel offers to the guests. </a:t>
            </a:r>
          </a:p>
          <a:p>
            <a:pPr lvl="2"/>
            <a:r>
              <a:rPr lang="en-US" sz="2000" dirty="0" smtClean="0"/>
              <a:t>Prices of meals and other hotel services are also printed in the hotel tariff card.</a:t>
            </a:r>
          </a:p>
          <a:p>
            <a:pPr lvl="1"/>
            <a:endParaRPr lang="en-US" sz="2000" dirty="0" smtClean="0"/>
          </a:p>
          <a:p>
            <a:pPr>
              <a:buNone/>
            </a:pPr>
            <a:r>
              <a:rPr lang="en-US" sz="2000" dirty="0" smtClean="0"/>
              <a:t>	</a:t>
            </a:r>
            <a:endParaRPr lang="ru-RU"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a:t>
            </a:r>
            <a:endParaRPr lang="ru-RU" dirty="0"/>
          </a:p>
        </p:txBody>
      </p:sp>
      <p:sp>
        <p:nvSpPr>
          <p:cNvPr id="3" name="Содержимое 2"/>
          <p:cNvSpPr>
            <a:spLocks noGrp="1"/>
          </p:cNvSpPr>
          <p:nvPr>
            <p:ph idx="1"/>
          </p:nvPr>
        </p:nvSpPr>
        <p:spPr/>
        <p:txBody>
          <a:bodyPr>
            <a:normAutofit/>
          </a:bodyPr>
          <a:lstStyle/>
          <a:p>
            <a:pPr>
              <a:buNone/>
            </a:pPr>
            <a:r>
              <a:rPr lang="en-US" sz="2000" dirty="0" smtClean="0"/>
              <a:t>Basis of charging room rates:</a:t>
            </a:r>
          </a:p>
          <a:p>
            <a:endParaRPr lang="en-US" sz="2000" dirty="0" smtClean="0"/>
          </a:p>
          <a:p>
            <a:r>
              <a:rPr lang="en-US" sz="2000" dirty="0" smtClean="0"/>
              <a:t>The 24 hours basis:</a:t>
            </a:r>
            <a:br>
              <a:rPr lang="en-US" sz="2000" dirty="0" smtClean="0"/>
            </a:br>
            <a:endParaRPr lang="en-US" sz="2000" dirty="0" smtClean="0"/>
          </a:p>
          <a:p>
            <a:pPr>
              <a:buNone/>
            </a:pPr>
            <a:r>
              <a:rPr lang="en-US" sz="2000" dirty="0" smtClean="0"/>
              <a:t> 	In twenty-four hours basis the room is charged for the stay of 24 hours. If a guest arrives  at 9 am today, the room charges will cover until 9 an tomorrow. No concession will be given if the guest leaves few hours earlier. His/her hotel day begins at 9 am every subsequent day. There is not any fixed time for check-in and check-out.</a:t>
            </a:r>
            <a:br>
              <a:rPr lang="en-US" sz="2000" dirty="0" smtClean="0"/>
            </a:br>
            <a:endParaRPr lang="ru-RU"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Costing</a:t>
            </a:r>
            <a:endParaRPr lang="ru-RU" dirty="0"/>
          </a:p>
        </p:txBody>
      </p:sp>
      <p:sp>
        <p:nvSpPr>
          <p:cNvPr id="3" name="Содержимое 2"/>
          <p:cNvSpPr>
            <a:spLocks noGrp="1"/>
          </p:cNvSpPr>
          <p:nvPr>
            <p:ph idx="1"/>
          </p:nvPr>
        </p:nvSpPr>
        <p:spPr>
          <a:xfrm>
            <a:off x="677334" y="1797732"/>
            <a:ext cx="8596668" cy="4138611"/>
          </a:xfrm>
        </p:spPr>
        <p:txBody>
          <a:bodyPr>
            <a:normAutofit fontScale="92500" lnSpcReduction="20000"/>
          </a:bodyPr>
          <a:lstStyle/>
          <a:p>
            <a:pPr>
              <a:buNone/>
            </a:pPr>
            <a:endParaRPr lang="en-US" dirty="0" smtClean="0"/>
          </a:p>
          <a:p>
            <a:r>
              <a:rPr lang="en-US" sz="2200" dirty="0" smtClean="0"/>
              <a:t>The 12:00 noon:</a:t>
            </a:r>
            <a:br>
              <a:rPr lang="en-US" sz="2200" dirty="0" smtClean="0"/>
            </a:br>
            <a:r>
              <a:rPr lang="en-US" sz="2200" dirty="0" smtClean="0"/>
              <a:t>  A particular time of a day is fixed, mostly 12:00 noon as a check-in and check-out time for all the guests, hotel day begins at this time. This method is advantageous that a room can be sold twice in a same day. For example, Mr. A arrives at 12:00 noon and checks out early. After few hours, Mr. Y arrives and is provided the same room, he is also charged for whole day</a:t>
            </a:r>
            <a:r>
              <a:rPr lang="en-US" sz="2200" dirty="0" smtClean="0"/>
              <a:t>.</a:t>
            </a:r>
          </a:p>
          <a:p>
            <a:pPr marL="0" indent="0">
              <a:buNone/>
            </a:pPr>
            <a:endParaRPr lang="en-US" sz="2200" dirty="0" smtClean="0"/>
          </a:p>
          <a:p>
            <a:r>
              <a:rPr lang="en-US" sz="2200" dirty="0" smtClean="0"/>
              <a:t>3. The Nightly basis:</a:t>
            </a:r>
            <a:br>
              <a:rPr lang="en-US" sz="2200" dirty="0" smtClean="0"/>
            </a:br>
            <a:r>
              <a:rPr lang="en-US" sz="2200" dirty="0" smtClean="0"/>
              <a:t>Here, the charge is fixed, according to the nights spent in the hotel. If a guest stays from 10 am until 6 am the next day, the guest in charged for one night or a day.</a:t>
            </a:r>
            <a:br>
              <a:rPr lang="en-US" sz="2200" dirty="0" smtClean="0"/>
            </a:br>
            <a:endParaRPr lang="en-US" sz="22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a:xfrm>
            <a:off x="677334" y="1364105"/>
            <a:ext cx="8596668" cy="4993152"/>
          </a:xfrm>
        </p:spPr>
        <p:txBody>
          <a:bodyPr>
            <a:noAutofit/>
          </a:bodyPr>
          <a:lstStyle/>
          <a:p>
            <a:pPr>
              <a:buNone/>
            </a:pPr>
            <a:r>
              <a:rPr lang="en-US" sz="2000" dirty="0" smtClean="0"/>
              <a:t> 	Front Office Department is the first department noticed by the guest whenever they enter into the hotel. </a:t>
            </a:r>
          </a:p>
          <a:p>
            <a:pPr>
              <a:buNone/>
            </a:pPr>
            <a:endParaRPr lang="en-US" sz="2000" dirty="0" smtClean="0"/>
          </a:p>
          <a:p>
            <a:pPr>
              <a:buNone/>
            </a:pPr>
            <a:r>
              <a:rPr lang="en-US" sz="2000" dirty="0" smtClean="0"/>
              <a:t>	It is the department, which is responsible for the sale of the hotel rooms through systematic method of reservation followed by registration and assignment.</a:t>
            </a:r>
          </a:p>
          <a:p>
            <a:pPr>
              <a:buNone/>
            </a:pPr>
            <a:endParaRPr lang="en-US" sz="2000" dirty="0" smtClean="0"/>
          </a:p>
          <a:p>
            <a:pPr>
              <a:buNone/>
            </a:pPr>
            <a:r>
              <a:rPr lang="en-US" sz="2000" dirty="0" smtClean="0"/>
              <a:t>	It is the most visible segment of any hotel industry which is strategically located right at the entrance of the hotel building with in the high traffic lobby area.</a:t>
            </a:r>
          </a:p>
          <a:p>
            <a:pPr>
              <a:buNone/>
            </a:pPr>
            <a:r>
              <a:rPr lang="en-US" sz="2000" dirty="0" smtClean="0"/>
              <a:t>	</a:t>
            </a:r>
          </a:p>
          <a:p>
            <a:pPr>
              <a:buNone/>
            </a:pPr>
            <a:r>
              <a:rPr lang="en-US" sz="2000" dirty="0" smtClean="0"/>
              <a:t>	It is regarded as the nerve center of any hotel.</a:t>
            </a:r>
          </a:p>
          <a:p>
            <a:pPr>
              <a:buNone/>
            </a:pPr>
            <a:endParaRPr lang="en-US" sz="2000" dirty="0" smtClean="0"/>
          </a:p>
          <a:p>
            <a:pPr>
              <a:buNone/>
            </a:pPr>
            <a:r>
              <a:rPr lang="en-US" sz="2000" dirty="0" smtClean="0"/>
              <a:t>	</a:t>
            </a:r>
            <a:endParaRPr lang="ru-RU"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391" y="970418"/>
            <a:ext cx="8596668" cy="3880773"/>
          </a:xfrm>
        </p:spPr>
        <p:txBody>
          <a:bodyPr/>
          <a:lstStyle/>
          <a:p>
            <a:pPr>
              <a:buNone/>
            </a:pPr>
            <a:r>
              <a:rPr lang="en-US" sz="2000" dirty="0"/>
              <a:t>It is attractively designed and sufficiently equipped to perform the necessary formalities related to arriving and departing guest. </a:t>
            </a:r>
          </a:p>
          <a:p>
            <a:pPr>
              <a:buNone/>
            </a:pPr>
            <a:endParaRPr lang="en-US" sz="2000" dirty="0"/>
          </a:p>
          <a:p>
            <a:pPr>
              <a:buNone/>
            </a:pPr>
            <a:r>
              <a:rPr lang="en-US" sz="2000" dirty="0"/>
              <a:t>	It is solely responsible for the sale of hotel accommodation through systematic method of reservation, followed by registration and assigning accommodation to guests.</a:t>
            </a:r>
            <a:br>
              <a:rPr lang="en-US" sz="2000" dirty="0"/>
            </a:br>
            <a:endParaRPr lang="ru-RU" sz="2000" dirty="0"/>
          </a:p>
          <a:p>
            <a:endParaRPr lang="en-MY" dirty="0"/>
          </a:p>
        </p:txBody>
      </p:sp>
    </p:spTree>
    <p:extLst>
      <p:ext uri="{BB962C8B-B14F-4D97-AF65-F5344CB8AC3E}">
        <p14:creationId xmlns:p14="http://schemas.microsoft.com/office/powerpoint/2010/main" val="2476183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a:xfrm>
            <a:off x="677334" y="1696131"/>
            <a:ext cx="8596668" cy="3880773"/>
          </a:xfrm>
        </p:spPr>
        <p:txBody>
          <a:bodyPr/>
          <a:lstStyle/>
          <a:p>
            <a:endParaRPr lang="en-US" dirty="0" smtClean="0"/>
          </a:p>
          <a:p>
            <a:endParaRPr lang="en-US" dirty="0" smtClean="0"/>
          </a:p>
          <a:p>
            <a:r>
              <a:rPr lang="en-US" sz="2000" dirty="0" smtClean="0"/>
              <a:t>Front desk personnel play crucial role in giving the first assurance to an arriving guest. The impression created here can very often influence the entire period of guest stay in the hotel. They are also the last to see a guest off in a happy frame of mind. This department not only deals with the above function, but also deals with guest relation, guest comfort and convenience.</a:t>
            </a:r>
            <a:endParaRPr lang="ru-RU" sz="2000" dirty="0" smtClean="0"/>
          </a:p>
          <a:p>
            <a:pPr>
              <a:buNone/>
            </a:pPr>
            <a:endParaRPr lang="ru-RU"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p:txBody>
          <a:bodyPr/>
          <a:lstStyle/>
          <a:p>
            <a:pPr>
              <a:buNone/>
            </a:pPr>
            <a:r>
              <a:rPr lang="en-US" sz="2000" dirty="0" smtClean="0"/>
              <a:t>Primary functions of Front Office Department:</a:t>
            </a:r>
            <a:endParaRPr lang="ru-RU" sz="2000" dirty="0" smtClean="0"/>
          </a:p>
          <a:p>
            <a:pPr lvl="0"/>
            <a:r>
              <a:rPr lang="en-US" sz="2000" dirty="0" smtClean="0"/>
              <a:t>Deal with room reservation request.</a:t>
            </a:r>
            <a:endParaRPr lang="ru-RU" sz="2000" dirty="0" smtClean="0"/>
          </a:p>
          <a:p>
            <a:pPr lvl="0"/>
            <a:r>
              <a:rPr lang="en-US" sz="2000" dirty="0" smtClean="0"/>
              <a:t>Prepare guest arrival and departure list.</a:t>
            </a:r>
            <a:endParaRPr lang="ru-RU" sz="2000" dirty="0" smtClean="0"/>
          </a:p>
          <a:p>
            <a:pPr lvl="0"/>
            <a:r>
              <a:rPr lang="en-US" sz="2000" dirty="0" smtClean="0"/>
              <a:t>Check-in arriving guests.</a:t>
            </a:r>
            <a:endParaRPr lang="ru-RU" sz="2000" dirty="0" smtClean="0"/>
          </a:p>
          <a:p>
            <a:pPr lvl="0"/>
            <a:r>
              <a:rPr lang="en-US" sz="2000" dirty="0" smtClean="0"/>
              <a:t>Receive guest and help them to complete registration formalities.</a:t>
            </a:r>
            <a:endParaRPr lang="ru-RU" sz="2000" dirty="0" smtClean="0"/>
          </a:p>
          <a:p>
            <a:pPr lvl="0"/>
            <a:r>
              <a:rPr lang="en-US" sz="2000" dirty="0" smtClean="0"/>
              <a:t>Help in marketing and sales promotion strategies.</a:t>
            </a:r>
            <a:endParaRPr lang="ru-RU" sz="2000" dirty="0" smtClean="0"/>
          </a:p>
          <a:p>
            <a:pPr lvl="0"/>
            <a:r>
              <a:rPr lang="en-US" sz="2000" dirty="0" smtClean="0"/>
              <a:t>Deal with various inquiries and information of in-house and outside activities.</a:t>
            </a:r>
            <a:endParaRPr lang="ru-RU" sz="2000" dirty="0" smtClean="0"/>
          </a:p>
          <a:p>
            <a:pPr lvl="0"/>
            <a:r>
              <a:rPr lang="en-US" sz="2000" dirty="0" smtClean="0"/>
              <a:t>Settle account of the departing guests.</a:t>
            </a:r>
            <a:endParaRPr lang="ru-RU" sz="2000" dirty="0" smtClean="0"/>
          </a:p>
          <a:p>
            <a:pPr lvl="2"/>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 Introduction</a:t>
            </a:r>
            <a:endParaRPr lang="ru-RU" dirty="0"/>
          </a:p>
        </p:txBody>
      </p:sp>
      <p:sp>
        <p:nvSpPr>
          <p:cNvPr id="3" name="Содержимое 2"/>
          <p:cNvSpPr>
            <a:spLocks noGrp="1"/>
          </p:cNvSpPr>
          <p:nvPr>
            <p:ph idx="1"/>
          </p:nvPr>
        </p:nvSpPr>
        <p:spPr/>
        <p:txBody>
          <a:bodyPr>
            <a:normAutofit/>
          </a:bodyPr>
          <a:lstStyle/>
          <a:p>
            <a:r>
              <a:rPr lang="en-US" sz="2000" dirty="0" smtClean="0"/>
              <a:t>Restaurant Management</a:t>
            </a:r>
          </a:p>
          <a:p>
            <a:endParaRPr lang="en-US" sz="2000" dirty="0" smtClean="0"/>
          </a:p>
          <a:p>
            <a:pPr>
              <a:buNone/>
            </a:pPr>
            <a:r>
              <a:rPr lang="en-US" sz="2000" dirty="0" smtClean="0"/>
              <a:t>	Restaurant Management will show you exactly what’s needed to run a successful restaurant, including </a:t>
            </a:r>
          </a:p>
          <a:p>
            <a:pPr>
              <a:buNone/>
            </a:pPr>
            <a:endParaRPr lang="en-US" sz="2000" dirty="0" smtClean="0"/>
          </a:p>
          <a:p>
            <a:pPr lvl="2"/>
            <a:r>
              <a:rPr lang="en-US" sz="2000" dirty="0" smtClean="0"/>
              <a:t>Ordering Supplies</a:t>
            </a:r>
          </a:p>
          <a:p>
            <a:pPr lvl="2"/>
            <a:r>
              <a:rPr lang="en-US" sz="2000" dirty="0" smtClean="0"/>
              <a:t>Hiring Quality Workers</a:t>
            </a:r>
          </a:p>
          <a:p>
            <a:pPr lvl="2"/>
            <a:r>
              <a:rPr lang="en-US" sz="2000" dirty="0" smtClean="0"/>
              <a:t>Maintaining Inventory </a:t>
            </a:r>
          </a:p>
          <a:p>
            <a:pPr lvl="2"/>
            <a:r>
              <a:rPr lang="en-US" sz="2000" dirty="0" smtClean="0"/>
              <a:t>Managing a Large staff</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Front Office Department</a:t>
            </a:r>
            <a:endParaRPr lang="ru-RU" dirty="0"/>
          </a:p>
        </p:txBody>
      </p:sp>
      <p:sp>
        <p:nvSpPr>
          <p:cNvPr id="3" name="Содержимое 2"/>
          <p:cNvSpPr>
            <a:spLocks noGrp="1"/>
          </p:cNvSpPr>
          <p:nvPr>
            <p:ph idx="1"/>
          </p:nvPr>
        </p:nvSpPr>
        <p:spPr/>
        <p:txBody>
          <a:bodyPr>
            <a:normAutofit/>
          </a:bodyPr>
          <a:lstStyle/>
          <a:p>
            <a:pPr lvl="0"/>
            <a:r>
              <a:rPr lang="en-US" sz="2000" dirty="0" smtClean="0"/>
              <a:t>Deal with mail, messages and paging of guest.</a:t>
            </a:r>
            <a:endParaRPr lang="ru-RU" sz="2000" dirty="0" smtClean="0"/>
          </a:p>
          <a:p>
            <a:pPr lvl="0"/>
            <a:r>
              <a:rPr lang="en-US" sz="2000" dirty="0" smtClean="0"/>
              <a:t>Keep relevant guest records.</a:t>
            </a:r>
            <a:endParaRPr lang="ru-RU" sz="2000" dirty="0" smtClean="0"/>
          </a:p>
          <a:p>
            <a:pPr lvl="0"/>
            <a:r>
              <a:rPr lang="en-US" sz="2000" dirty="0" smtClean="0"/>
              <a:t>Deal with deposits for safe custody.</a:t>
            </a:r>
            <a:endParaRPr lang="ru-RU" sz="2000" dirty="0" smtClean="0"/>
          </a:p>
          <a:p>
            <a:pPr lvl="0"/>
            <a:r>
              <a:rPr lang="en-US" sz="2000" dirty="0" smtClean="0"/>
              <a:t>Produce daily reports and statistics.</a:t>
            </a:r>
            <a:endParaRPr lang="ru-RU" sz="2000" dirty="0" smtClean="0"/>
          </a:p>
          <a:p>
            <a:pPr lvl="0"/>
            <a:r>
              <a:rPr lang="en-US" sz="2000" dirty="0" smtClean="0"/>
              <a:t>Take action and be the center of coordination during emergencies.</a:t>
            </a:r>
            <a:endParaRPr lang="ru-RU" sz="2000" dirty="0" smtClean="0"/>
          </a:p>
          <a:p>
            <a:pPr lvl="0"/>
            <a:r>
              <a:rPr lang="en-US" sz="2000" dirty="0" smtClean="0"/>
              <a:t>Handle guest complaints.</a:t>
            </a:r>
            <a:endParaRPr lang="ru-RU" sz="2000" dirty="0" smtClean="0"/>
          </a:p>
          <a:p>
            <a:pPr lvl="0"/>
            <a:r>
              <a:rPr lang="en-US" sz="2000" dirty="0" smtClean="0"/>
              <a:t>Co-ordinate paging the guest.</a:t>
            </a:r>
            <a:endParaRPr lang="ru-RU" sz="2000" dirty="0" smtClean="0"/>
          </a:p>
          <a:p>
            <a:pPr lvl="0"/>
            <a:r>
              <a:rPr lang="en-US" sz="2000" dirty="0" smtClean="0"/>
              <a:t>Deal with accidents and unusual events.</a:t>
            </a:r>
            <a:endParaRPr lang="ru-RU" sz="2000" dirty="0" smtClean="0"/>
          </a:p>
          <a:p>
            <a:pPr lvl="0"/>
            <a:r>
              <a:rPr lang="en-US" sz="2000" dirty="0" smtClean="0"/>
              <a:t>Handle and control guest room keys.</a:t>
            </a:r>
            <a:endParaRPr lang="ru-RU" sz="2000" dirty="0" smtClean="0"/>
          </a:p>
          <a:p>
            <a:endParaRPr lang="ru-RU"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Hotel &amp; Restaurant Management Introduction</a:t>
            </a:r>
            <a:endParaRPr lang="ru-RU" dirty="0"/>
          </a:p>
        </p:txBody>
      </p:sp>
      <p:sp>
        <p:nvSpPr>
          <p:cNvPr id="3" name="Содержимое 2"/>
          <p:cNvSpPr>
            <a:spLocks noGrp="1"/>
          </p:cNvSpPr>
          <p:nvPr>
            <p:ph idx="1"/>
          </p:nvPr>
        </p:nvSpPr>
        <p:spPr/>
        <p:txBody>
          <a:bodyPr/>
          <a:lstStyle/>
          <a:p>
            <a:r>
              <a:rPr lang="en-US" dirty="0" smtClean="0"/>
              <a:t>	</a:t>
            </a:r>
            <a:r>
              <a:rPr lang="en-US" sz="2000" dirty="0" smtClean="0"/>
              <a:t>Understanding such concepts as food safety, hygiene, customer relations, marketing, and using a point-of-sale system are crucial to being an effective restaurateur. Whether you are hoping to operate a casual sit-down eatery, oversee a fine dining establishment, or buy a food franchise. </a:t>
            </a:r>
            <a:endParaRPr lang="ru-RU" sz="2000" dirty="0" smtClean="0"/>
          </a:p>
          <a:p>
            <a:pPr>
              <a:buNone/>
            </a:pPr>
            <a:endParaRPr lang="en-US" sz="2000" dirty="0" smtClean="0"/>
          </a:p>
          <a:p>
            <a:r>
              <a:rPr lang="en-US" sz="2000" dirty="0" smtClean="0"/>
              <a:t>	Restaurant management is a multifaceted, confronting task and includes varied aspects such as public relations, dealing with staff, inventory, customer service etc. It is always endorsed to stop and analyze what you are doing and look for different ways in order to improve the overall performance. </a:t>
            </a:r>
            <a:endParaRPr lang="ru-RU" sz="2000" dirty="0" smtClean="0"/>
          </a:p>
          <a:p>
            <a:pPr>
              <a:buNone/>
            </a:pPr>
            <a:endParaRPr lang="ru-RU"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lstStyle/>
          <a:p>
            <a:r>
              <a:rPr lang="en-US" sz="2000" dirty="0" smtClean="0"/>
              <a:t>The Customer is Always Right</a:t>
            </a:r>
          </a:p>
          <a:p>
            <a:endParaRPr lang="en-US" sz="2000" dirty="0" smtClean="0"/>
          </a:p>
          <a:p>
            <a:pPr>
              <a:buNone/>
            </a:pPr>
            <a:r>
              <a:rPr lang="en-US" sz="2000" dirty="0" smtClean="0"/>
              <a:t>	The golden rule of  Hotel &amp; Restaurant management is ‘The customer is always right’. Though you don’t agree with the customer’s complaint, the way you handle will determine whether the customer turns back to your restaurant or not. One should also need to know how to manage difficult customers along with the pleasant customers. Knowing how to accept compliments is as crucial as the way you take up the complaints in a professional and positive manner.</a:t>
            </a:r>
            <a:endParaRPr lang="ru-RU" sz="2000" dirty="0" smtClean="0"/>
          </a:p>
          <a:p>
            <a:pPr>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normAutofit/>
          </a:bodyPr>
          <a:lstStyle/>
          <a:p>
            <a:r>
              <a:rPr lang="en-US" sz="2000" dirty="0" smtClean="0"/>
              <a:t>Ability of Being Approachable to Change and Adaptation Alterations </a:t>
            </a:r>
          </a:p>
          <a:p>
            <a:endParaRPr lang="en-US" sz="2000" dirty="0" smtClean="0"/>
          </a:p>
          <a:p>
            <a:pPr>
              <a:buNone/>
            </a:pPr>
            <a:r>
              <a:rPr lang="en-US" sz="2000" dirty="0" smtClean="0"/>
              <a:t>	Ability of Being Approachable to Change and Adaptation Alterations take place on a daily basis especially in businesses such as restaurants. Policies and procedures are refurbished constantly and as a manager, you must be able to adjust to the occurring changes.</a:t>
            </a:r>
            <a:endParaRPr lang="ru-RU"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lstStyle/>
          <a:p>
            <a:r>
              <a:rPr lang="en-US" sz="2000" dirty="0" smtClean="0"/>
              <a:t>Maintaining Large Amount of Information Managers </a:t>
            </a:r>
          </a:p>
          <a:p>
            <a:endParaRPr lang="en-US" sz="2000" dirty="0" smtClean="0"/>
          </a:p>
          <a:p>
            <a:pPr>
              <a:buNone/>
            </a:pPr>
            <a:r>
              <a:rPr lang="en-US" sz="2000" dirty="0" smtClean="0"/>
              <a:t>	Maintaining Large Amount of Information Managers must have accurate knowledge on all aspects of the restaurant and its management. One must be familiar with the menu and restaurant-style and have information on all the operations of each and every area. Knowledge about the </a:t>
            </a:r>
            <a:r>
              <a:rPr lang="en-US" sz="2000" dirty="0" err="1" smtClean="0"/>
              <a:t>labour</a:t>
            </a:r>
            <a:r>
              <a:rPr lang="en-US" sz="2000" dirty="0" smtClean="0"/>
              <a:t>, food costs, checking for food availability, handling money etc is very important. Shuffling all this information every minute is the toughest part in restaurant management.</a:t>
            </a:r>
            <a:endParaRPr lang="ru-RU" sz="2000" dirty="0" smtClean="0"/>
          </a:p>
          <a:p>
            <a:pPr>
              <a:buNone/>
            </a:pP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Rule Of Hotel &amp; Restaurant Management</a:t>
            </a:r>
            <a:endParaRPr lang="ru-RU" dirty="0"/>
          </a:p>
        </p:txBody>
      </p:sp>
      <p:sp>
        <p:nvSpPr>
          <p:cNvPr id="3" name="Содержимое 2"/>
          <p:cNvSpPr>
            <a:spLocks noGrp="1"/>
          </p:cNvSpPr>
          <p:nvPr>
            <p:ph idx="1"/>
          </p:nvPr>
        </p:nvSpPr>
        <p:spPr/>
        <p:txBody>
          <a:bodyPr>
            <a:normAutofit/>
          </a:bodyPr>
          <a:lstStyle/>
          <a:p>
            <a:r>
              <a:rPr lang="en-US" sz="2000" dirty="0" smtClean="0"/>
              <a:t>Understanding the Cash Flow</a:t>
            </a:r>
          </a:p>
          <a:p>
            <a:endParaRPr lang="en-US" sz="2000" dirty="0" smtClean="0"/>
          </a:p>
          <a:p>
            <a:pPr>
              <a:buNone/>
            </a:pPr>
            <a:r>
              <a:rPr lang="en-US" sz="2000" dirty="0" smtClean="0"/>
              <a:t>	Understanding the Cash Flow One of the most crucial aspects of the restaurant business is knowing about the cash flow. It is defined as the amount of cash going out of business to the amount of cash coming in on a daily, weekly and monthly basis. One should understand this basic concept of finances, else you’ll allow yourself to be at higher financial risk.</a:t>
            </a:r>
            <a:endParaRPr lang="ru-RU" sz="2000" dirty="0" smtClean="0"/>
          </a:p>
          <a:p>
            <a:pPr>
              <a:buNone/>
            </a:pPr>
            <a:endParaRPr lang="ru-RU" sz="20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250</TotalTime>
  <Words>1946</Words>
  <Application>Microsoft Office PowerPoint</Application>
  <PresentationFormat>Widescreen</PresentationFormat>
  <Paragraphs>247</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Trebuchet MS</vt:lpstr>
      <vt:lpstr>Wingdings 3</vt:lpstr>
      <vt:lpstr>Facet</vt:lpstr>
      <vt:lpstr>3.0. Hotel &amp; Restaurant Management</vt:lpstr>
      <vt:lpstr>Hotel &amp; Restaurant Management Introduction</vt:lpstr>
      <vt:lpstr>Hotel &amp; Restaurant Management Introduction</vt:lpstr>
      <vt:lpstr>Hotel &amp; Restaurant Management Introduction</vt:lpstr>
      <vt:lpstr>Hotel &amp; Restaurant Management Introduction</vt:lpstr>
      <vt:lpstr>Rule Of Hotel &amp; Restaurant Management</vt:lpstr>
      <vt:lpstr>Rule Of Hotel &amp; Restaurant Management</vt:lpstr>
      <vt:lpstr>Rule Of Hotel &amp; Restaurant Management</vt:lpstr>
      <vt:lpstr>Rule Of Hotel &amp; Restaurant Management</vt:lpstr>
      <vt:lpstr>Hygiene and Grooming</vt:lpstr>
      <vt:lpstr>Hygiene and Grooming</vt:lpstr>
      <vt:lpstr>PowerPoint Presentation</vt:lpstr>
      <vt:lpstr>Hygiene and Grooming</vt:lpstr>
      <vt:lpstr>PowerPoint Presentation</vt:lpstr>
      <vt:lpstr>Catering </vt:lpstr>
      <vt:lpstr>Catering</vt:lpstr>
      <vt:lpstr>Catering </vt:lpstr>
      <vt:lpstr>Catering </vt:lpstr>
      <vt:lpstr>Catering</vt:lpstr>
      <vt:lpstr>Catering</vt:lpstr>
      <vt:lpstr>Catering</vt:lpstr>
      <vt:lpstr>Catering</vt:lpstr>
      <vt:lpstr>Catering</vt:lpstr>
      <vt:lpstr>Food &amp; Beverages Production  </vt:lpstr>
      <vt:lpstr>Food and Beverages Production </vt:lpstr>
      <vt:lpstr>Food and Beverages Production </vt:lpstr>
      <vt:lpstr>PowerPoint Presentation</vt:lpstr>
      <vt:lpstr>Food and Beverages Production </vt:lpstr>
      <vt:lpstr>Food and Beverages Production </vt:lpstr>
      <vt:lpstr>Hotel Costing </vt:lpstr>
      <vt:lpstr>Hotel Costing </vt:lpstr>
      <vt:lpstr>PowerPoint Presentation</vt:lpstr>
      <vt:lpstr>Hotel Costing</vt:lpstr>
      <vt:lpstr>Hotel Costing</vt:lpstr>
      <vt:lpstr>Hotel Costing</vt:lpstr>
      <vt:lpstr>Front Office Department</vt:lpstr>
      <vt:lpstr>PowerPoint Presentation</vt:lpstr>
      <vt:lpstr>Front Office Department</vt:lpstr>
      <vt:lpstr>Front Office Department</vt:lpstr>
      <vt:lpstr>Front Office Department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Jovena Naidu</dc:creator>
  <cp:lastModifiedBy>Jovena Naidu</cp:lastModifiedBy>
  <cp:revision>4</cp:revision>
  <dcterms:created xsi:type="dcterms:W3CDTF">2017-03-22T11:34:53Z</dcterms:created>
  <dcterms:modified xsi:type="dcterms:W3CDTF">2017-03-23T11:17:44Z</dcterms:modified>
</cp:coreProperties>
</file>