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28/3/2017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28/3/2017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28/3/2017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28/3/2017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28/3/2017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28/3/2017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6.0. Tour </a:t>
            </a:r>
            <a:r>
              <a:rPr lang="en-MY" dirty="0"/>
              <a:t>Planning and Operation</a:t>
            </a:r>
          </a:p>
        </p:txBody>
      </p:sp>
      <p:sp>
        <p:nvSpPr>
          <p:cNvPr id="3" name="Subtitle 2"/>
          <p:cNvSpPr>
            <a:spLocks noGrp="1"/>
          </p:cNvSpPr>
          <p:nvPr>
            <p:ph type="subTitle" idx="1"/>
          </p:nvPr>
        </p:nvSpPr>
        <p:spPr/>
        <p:txBody>
          <a:bodyPr/>
          <a:lstStyle/>
          <a:p>
            <a:endParaRPr lang="en-US" altLang="en-MY" dirty="0">
              <a:sym typeface="+mn-ea"/>
            </a:endParaRPr>
          </a:p>
          <a:p>
            <a:r>
              <a:rPr lang="en-US" altLang="en-MY">
                <a:sym typeface="+mn-ea"/>
              </a:rPr>
              <a:t>EXECUTIVE </a:t>
            </a:r>
            <a:r>
              <a:rPr lang="en-US" altLang="en-MY" smtClean="0">
                <a:sym typeface="+mn-ea"/>
              </a:rPr>
              <a:t>DIPLOMA </a:t>
            </a:r>
            <a:r>
              <a:rPr lang="en-US" altLang="en-MY">
                <a:sym typeface="+mn-ea"/>
              </a:rPr>
              <a:t>IN HOSPITALITY MANAGEMENT</a:t>
            </a:r>
            <a:endParaRPr lang="en-MY"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6.5.1. Difference </a:t>
            </a:r>
            <a:r>
              <a:rPr lang="en-US" dirty="0">
                <a:sym typeface="+mn-ea"/>
              </a:rPr>
              <a:t>between Tour Operators </a:t>
            </a:r>
            <a:br>
              <a:rPr lang="en-US" dirty="0">
                <a:sym typeface="+mn-ea"/>
              </a:rPr>
            </a:br>
            <a:r>
              <a:rPr lang="en-US" dirty="0">
                <a:sym typeface="+mn-ea"/>
              </a:rPr>
              <a:t>&amp; Travel Agents</a:t>
            </a:r>
            <a:endParaRPr lang="en-US" dirty="0"/>
          </a:p>
        </p:txBody>
      </p:sp>
      <p:sp>
        <p:nvSpPr>
          <p:cNvPr id="3" name="Content Placeholder 2"/>
          <p:cNvSpPr>
            <a:spLocks noGrp="1"/>
          </p:cNvSpPr>
          <p:nvPr>
            <p:ph idx="1"/>
          </p:nvPr>
        </p:nvSpPr>
        <p:spPr/>
        <p:txBody>
          <a:bodyPr/>
          <a:lstStyle/>
          <a:p>
            <a:r>
              <a:rPr lang="en-US">
                <a:sym typeface="+mn-ea"/>
              </a:rPr>
              <a:t>The tour operator is a wholesaler who is responsible for manufacturing a tour package.</a:t>
            </a:r>
            <a:endParaRPr lang="en-US"/>
          </a:p>
          <a:p>
            <a:r>
              <a:rPr lang="en-US">
                <a:sym typeface="+mn-ea"/>
              </a:rPr>
              <a:t>The tour operator deals directly with tourists and foreign travel agents or principal agents.  </a:t>
            </a:r>
            <a:endParaRPr lang="en-US"/>
          </a:p>
          <a:p>
            <a:r>
              <a:rPr lang="en-US">
                <a:sym typeface="+mn-ea"/>
              </a:rPr>
              <a:t>The itinerary is prepared by an experienced executive and possibility to any amendments of tour program lies with the tour operator. </a:t>
            </a:r>
            <a:endParaRPr lang="en-US"/>
          </a:p>
          <a:p>
            <a:r>
              <a:rPr lang="en-US">
                <a:sym typeface="+mn-ea"/>
              </a:rPr>
              <a:t>Retail travel agents are those who work for the tour wholesalers to sell the packages to earn commission.  </a:t>
            </a:r>
            <a:endParaRPr lang="en-US"/>
          </a:p>
          <a:p>
            <a:r>
              <a:rPr lang="en-US">
                <a:sym typeface="+mn-ea"/>
              </a:rPr>
              <a:t>Travel agent mostly functions as an intermediary between tour operators and tourists to market tour packages. </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545" y="609600"/>
            <a:ext cx="8596630" cy="5431790"/>
          </a:xfrm>
        </p:spPr>
        <p:txBody>
          <a:bodyPr>
            <a:normAutofit fontScale="92500"/>
          </a:bodyPr>
          <a:lstStyle/>
          <a:p>
            <a:r>
              <a:rPr lang="en-US" sz="1800">
                <a:sym typeface="+mn-ea"/>
              </a:rPr>
              <a:t>Tour operator sells varied services in the tour package and appoints a travel agency to handle ground services such as :</a:t>
            </a:r>
            <a:endParaRPr lang="en-US" sz="1800"/>
          </a:p>
          <a:p>
            <a:pPr marL="742950" lvl="1" indent="-285750">
              <a:buFont typeface="Wingdings" panose="05000000000000000000" charset="0"/>
              <a:buChar char="Ø"/>
            </a:pPr>
            <a:r>
              <a:rPr lang="en-US" sz="1800">
                <a:sym typeface="+mn-ea"/>
              </a:rPr>
              <a:t>Sightseeing, tours, airport arrival &amp; departures, transfers, check-in, check-out, transportation, shopping, entertainment, shopping, entertainment, guide &amp; escort services. </a:t>
            </a:r>
            <a:endParaRPr lang="en-US" sz="1800"/>
          </a:p>
          <a:p>
            <a:endParaRPr lang="en-US" sz="1800"/>
          </a:p>
          <a:p>
            <a:r>
              <a:rPr lang="en-US" sz="1800">
                <a:sym typeface="+mn-ea"/>
              </a:rPr>
              <a:t>Confirmation of various ground services is made by the travel agency to the tour operator. </a:t>
            </a:r>
            <a:endParaRPr lang="en-US" sz="1800"/>
          </a:p>
          <a:p>
            <a:r>
              <a:rPr lang="en-US" sz="1800">
                <a:sym typeface="+mn-ea"/>
              </a:rPr>
              <a:t>The travel agency depends on the tour operator for business and provides services at the destinations as per the contract  </a:t>
            </a:r>
            <a:endParaRPr lang="en-US" sz="1800"/>
          </a:p>
          <a:p>
            <a:r>
              <a:rPr lang="en-US" sz="1800">
                <a:sym typeface="+mn-ea"/>
              </a:rPr>
              <a:t>Local problems faced by the tourists are solved by the travel agent under the guidance of the tour operator. </a:t>
            </a:r>
            <a:endParaRPr lang="en-US" sz="1800"/>
          </a:p>
          <a:p>
            <a:endParaRPr lang="en-US" sz="1800"/>
          </a:p>
          <a:p>
            <a:r>
              <a:rPr lang="en-US" sz="1800">
                <a:sym typeface="+mn-ea"/>
              </a:rPr>
              <a:t>Travel agents are the associate members of IATO to keep :  </a:t>
            </a:r>
            <a:endParaRPr lang="en-US" sz="1800"/>
          </a:p>
          <a:p>
            <a:pPr marL="0" indent="0">
              <a:buNone/>
            </a:pPr>
            <a:endParaRPr lang="en-US" sz="1800"/>
          </a:p>
          <a:p>
            <a:pPr lvl="1">
              <a:buFont typeface="Wingdings" panose="05000000000000000000" charset="0"/>
              <a:buChar char="Ø"/>
            </a:pPr>
            <a:r>
              <a:rPr lang="en-US" sz="1800">
                <a:sym typeface="+mn-ea"/>
              </a:rPr>
              <a:t>contemporary track of the business and </a:t>
            </a:r>
            <a:endParaRPr lang="en-US" sz="1800"/>
          </a:p>
          <a:p>
            <a:pPr lvl="1">
              <a:buFont typeface="Wingdings" panose="05000000000000000000" charset="0"/>
              <a:buChar char="Ø"/>
            </a:pPr>
            <a:r>
              <a:rPr lang="en-US" sz="1800">
                <a:sym typeface="+mn-ea"/>
              </a:rPr>
              <a:t>to widen business relationship with the other members. </a:t>
            </a:r>
            <a:endParaRPr lang="en-US" sz="1800"/>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6.5.2. Tour </a:t>
            </a:r>
            <a:r>
              <a:rPr lang="en-US" dirty="0">
                <a:sym typeface="+mn-ea"/>
              </a:rPr>
              <a:t>Operator are categorized into the following categories :</a:t>
            </a:r>
            <a:r>
              <a:rPr lang="en-US" dirty="0"/>
              <a:t/>
            </a:r>
            <a:br>
              <a:rPr lang="en-US" dirty="0"/>
            </a:br>
            <a:endParaRPr lang="en-US" dirty="0"/>
          </a:p>
        </p:txBody>
      </p:sp>
      <p:sp>
        <p:nvSpPr>
          <p:cNvPr id="3" name="Content Placeholder 2"/>
          <p:cNvSpPr>
            <a:spLocks noGrp="1"/>
          </p:cNvSpPr>
          <p:nvPr>
            <p:ph idx="1"/>
          </p:nvPr>
        </p:nvSpPr>
        <p:spPr>
          <a:xfrm>
            <a:off x="677545" y="1661160"/>
            <a:ext cx="8596630" cy="4769485"/>
          </a:xfrm>
        </p:spPr>
        <p:txBody>
          <a:bodyPr>
            <a:normAutofit fontScale="87500" lnSpcReduction="20000"/>
          </a:bodyPr>
          <a:lstStyle/>
          <a:p>
            <a:endParaRPr lang="en-US">
              <a:sym typeface="+mn-ea"/>
            </a:endParaRPr>
          </a:p>
          <a:p>
            <a:r>
              <a:rPr lang="en-US">
                <a:sym typeface="+mn-ea"/>
              </a:rPr>
              <a:t>Domestic Tour Operators- As the name suggests these Tour Operators sells package tours within the native country of the tourist. They combine all the elements of travel and sell it to the Domestic tourists.</a:t>
            </a:r>
            <a:endParaRPr lang="en-US"/>
          </a:p>
          <a:p>
            <a:endParaRPr lang="en-US"/>
          </a:p>
          <a:p>
            <a:r>
              <a:rPr lang="en-US">
                <a:sym typeface="+mn-ea"/>
              </a:rPr>
              <a:t>Inbound Tour Operators- Those Tour Operators who receive tourists and handle all the aspects of tour in the host country are called Inbound Tour Operators or incoming Tour Operators. </a:t>
            </a:r>
            <a:endParaRPr lang="en-US"/>
          </a:p>
          <a:p>
            <a:endParaRPr lang="en-US"/>
          </a:p>
          <a:p>
            <a:r>
              <a:rPr lang="en-US">
                <a:sym typeface="+mn-ea"/>
              </a:rPr>
              <a:t>Outbound Tour Operators- Those Tour Operators who sells package tours other than home country of the tourist is known as the Outbound Tour Operators.  </a:t>
            </a:r>
            <a:endParaRPr lang="en-US"/>
          </a:p>
          <a:p>
            <a:endParaRPr lang="en-US"/>
          </a:p>
          <a:p>
            <a:r>
              <a:rPr lang="en-US">
                <a:sym typeface="+mn-ea"/>
              </a:rPr>
              <a:t>Mass Market Operators-  This type of operators offers packages of hot destinations of the world.</a:t>
            </a:r>
            <a:endParaRPr lang="en-US"/>
          </a:p>
          <a:p>
            <a:endParaRPr lang="en-US"/>
          </a:p>
          <a:p>
            <a:r>
              <a:rPr lang="en-US">
                <a:sym typeface="+mn-ea"/>
              </a:rPr>
              <a:t>Specialist Tour Operators- Those Tour Operators that deal with the specific needs of the traveller and arranges a tour especially for them are known as Specialist Tour Operators.</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6.5.3. Specialized </a:t>
            </a:r>
            <a:r>
              <a:rPr lang="en-US" dirty="0">
                <a:sym typeface="+mn-ea"/>
              </a:rPr>
              <a:t>tour operators have a number of advantages:</a:t>
            </a:r>
            <a:r>
              <a:rPr lang="en-US" dirty="0"/>
              <a:t/>
            </a:r>
            <a:br>
              <a:rPr lang="en-US" dirty="0"/>
            </a:br>
            <a:endParaRPr lang="en-US" dirty="0"/>
          </a:p>
        </p:txBody>
      </p:sp>
      <p:sp>
        <p:nvSpPr>
          <p:cNvPr id="3" name="Content Placeholder 2"/>
          <p:cNvSpPr>
            <a:spLocks noGrp="1"/>
          </p:cNvSpPr>
          <p:nvPr>
            <p:ph idx="1"/>
          </p:nvPr>
        </p:nvSpPr>
        <p:spPr/>
        <p:txBody>
          <a:bodyPr/>
          <a:lstStyle/>
          <a:p>
            <a:r>
              <a:rPr lang="en-US">
                <a:sym typeface="+mn-ea"/>
              </a:rPr>
              <a:t>Most carry small number of tourists, therefore using smaller and less pricey accommodation. </a:t>
            </a:r>
            <a:endParaRPr lang="en-US"/>
          </a:p>
          <a:p>
            <a:endParaRPr lang="en-US"/>
          </a:p>
          <a:p>
            <a:r>
              <a:rPr lang="en-US">
                <a:sym typeface="+mn-ea"/>
              </a:rPr>
              <a:t>More flexible, switching to other destination.  </a:t>
            </a:r>
            <a:endParaRPr lang="en-US"/>
          </a:p>
          <a:p>
            <a:endParaRPr lang="en-US"/>
          </a:p>
          <a:p>
            <a:r>
              <a:rPr lang="en-US">
                <a:sym typeface="+mn-ea"/>
              </a:rPr>
              <a:t>Expected to have a better knowledge of the products. </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 6.5.4.The </a:t>
            </a:r>
            <a:r>
              <a:rPr lang="en-US" dirty="0">
                <a:sym typeface="+mn-ea"/>
              </a:rPr>
              <a:t>main functions of large scale tour operating company are : </a:t>
            </a:r>
            <a:r>
              <a:rPr lang="en-US" dirty="0"/>
              <a:t/>
            </a:r>
            <a:br>
              <a:rPr lang="en-US" dirty="0"/>
            </a:br>
            <a:endParaRPr lang="en-US" dirty="0"/>
          </a:p>
        </p:txBody>
      </p:sp>
      <p:sp>
        <p:nvSpPr>
          <p:cNvPr id="3" name="Content Placeholder 2"/>
          <p:cNvSpPr>
            <a:spLocks noGrp="1"/>
          </p:cNvSpPr>
          <p:nvPr>
            <p:ph idx="1"/>
          </p:nvPr>
        </p:nvSpPr>
        <p:spPr/>
        <p:txBody>
          <a:bodyPr/>
          <a:lstStyle/>
          <a:p>
            <a:endParaRPr lang="en-US">
              <a:sym typeface="+mn-ea"/>
            </a:endParaRPr>
          </a:p>
          <a:p>
            <a:r>
              <a:rPr lang="en-US">
                <a:sym typeface="+mn-ea"/>
              </a:rPr>
              <a:t>TRAVEL INFORMATION-The first and foremost function of a Tour Operator is to give their client the travel related information, let it be either for international or for domestic sector.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6.5.5. A </a:t>
            </a:r>
            <a:r>
              <a:rPr lang="en-US" dirty="0">
                <a:sym typeface="+mn-ea"/>
              </a:rPr>
              <a:t>Tour Operator prepares mainly two types of itineraries : </a:t>
            </a:r>
            <a:r>
              <a:rPr lang="en-US" dirty="0"/>
              <a:t/>
            </a:r>
            <a:br>
              <a:rPr lang="en-US" dirty="0"/>
            </a:br>
            <a:endParaRPr lang="en-US" dirty="0"/>
          </a:p>
        </p:txBody>
      </p:sp>
      <p:sp>
        <p:nvSpPr>
          <p:cNvPr id="3" name="Content Placeholder 2"/>
          <p:cNvSpPr>
            <a:spLocks noGrp="1"/>
          </p:cNvSpPr>
          <p:nvPr>
            <p:ph idx="1"/>
          </p:nvPr>
        </p:nvSpPr>
        <p:spPr/>
        <p:txBody>
          <a:bodyPr/>
          <a:lstStyle/>
          <a:p>
            <a:r>
              <a:rPr lang="en-US">
                <a:sym typeface="+mn-ea"/>
              </a:rPr>
              <a:t>General itinerary- An itinerary that combines all travel components and are designed to appeal the general tourists.</a:t>
            </a:r>
            <a:endParaRPr lang="en-US"/>
          </a:p>
          <a:p>
            <a:endParaRPr lang="en-US"/>
          </a:p>
          <a:p>
            <a:r>
              <a:rPr lang="en-US">
                <a:sym typeface="+mn-ea"/>
              </a:rPr>
              <a:t>Special tourist itinerary- An itinerary that combines elements designed to appeal to those with some special interests.</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545" y="609600"/>
            <a:ext cx="8596630" cy="5431790"/>
          </a:xfrm>
        </p:spPr>
        <p:txBody>
          <a:bodyPr/>
          <a:lstStyle/>
          <a:p>
            <a:r>
              <a:rPr lang="en-US" b="1">
                <a:sym typeface="+mn-ea"/>
              </a:rPr>
              <a:t>RESERVATIONS &amp; TICKETING</a:t>
            </a:r>
            <a:r>
              <a:rPr lang="en-US">
                <a:sym typeface="+mn-ea"/>
              </a:rPr>
              <a:t> – Making Airline ticketing and railway reservations for the clients for international as well as domestic sectors.  </a:t>
            </a:r>
            <a:endParaRPr lang="en-US"/>
          </a:p>
          <a:p>
            <a:endParaRPr lang="en-US"/>
          </a:p>
          <a:p>
            <a:r>
              <a:rPr lang="en-US" b="1">
                <a:sym typeface="+mn-ea"/>
              </a:rPr>
              <a:t>ACCOMMODATION RESERVATION</a:t>
            </a:r>
            <a:r>
              <a:rPr lang="en-US">
                <a:sym typeface="+mn-ea"/>
              </a:rPr>
              <a:t> -Tour Operator books a room in a hotel either directly or by contacting the hotel or by using CRS (Computerized Reservation System).</a:t>
            </a:r>
            <a:endParaRPr lang="en-US"/>
          </a:p>
          <a:p>
            <a:endParaRPr lang="en-US"/>
          </a:p>
          <a:p>
            <a:r>
              <a:rPr lang="en-US" b="1">
                <a:sym typeface="+mn-ea"/>
              </a:rPr>
              <a:t>PRICING A TOUR PACKAGE</a:t>
            </a:r>
            <a:r>
              <a:rPr lang="en-US">
                <a:sym typeface="+mn-ea"/>
              </a:rPr>
              <a:t> - Generally, a Tour Operator use marginal pricing techniques i.e., after studying the market trends at their margin and package tours cost is prepared. Or after calculating the operational fixed cost plus some profit for the company, the prices are decided.</a:t>
            </a:r>
            <a:endParaRPr lang="en-US"/>
          </a:p>
          <a:p>
            <a:endParaRPr lang="en-US"/>
          </a:p>
          <a:p>
            <a:r>
              <a:rPr lang="en-US" b="1">
                <a:sym typeface="+mn-ea"/>
              </a:rPr>
              <a:t>TRAVEL INSURANCE</a:t>
            </a:r>
            <a:r>
              <a:rPr lang="en-US">
                <a:sym typeface="+mn-ea"/>
              </a:rPr>
              <a:t> - Depending upon the tour the traveller can purchase insurance which is known as the policy which covers medical expenses, Baggage losses, trip cancellation. For International Tour it is mandatory to take overseas travel insurance.</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6.0. Introduction </a:t>
            </a:r>
            <a:r>
              <a:rPr lang="en-US" dirty="0">
                <a:sym typeface="+mn-ea"/>
              </a:rPr>
              <a:t>to Tour Planning and Operation</a:t>
            </a:r>
            <a:br>
              <a:rPr lang="en-US" dirty="0">
                <a:sym typeface="+mn-ea"/>
              </a:rPr>
            </a:br>
            <a:r>
              <a:rPr lang="en-US" dirty="0">
                <a:sym typeface="+mn-ea"/>
              </a:rPr>
              <a:t>Learning objective :</a:t>
            </a:r>
            <a:br>
              <a:rPr lang="en-US" dirty="0">
                <a:sym typeface="+mn-ea"/>
              </a:rPr>
            </a:br>
            <a:endParaRPr lang="en-US" dirty="0"/>
          </a:p>
        </p:txBody>
      </p:sp>
      <p:sp>
        <p:nvSpPr>
          <p:cNvPr id="3" name="Content Placeholder 2"/>
          <p:cNvSpPr>
            <a:spLocks noGrp="1"/>
          </p:cNvSpPr>
          <p:nvPr>
            <p:ph idx="1"/>
          </p:nvPr>
        </p:nvSpPr>
        <p:spPr/>
        <p:txBody>
          <a:bodyPr/>
          <a:lstStyle/>
          <a:p>
            <a:r>
              <a:rPr lang="en-US">
                <a:sym typeface="+mn-ea"/>
              </a:rPr>
              <a:t>Understand the history and types of Tour </a:t>
            </a:r>
            <a:endParaRPr lang="en-US"/>
          </a:p>
          <a:p>
            <a:r>
              <a:rPr lang="en-US">
                <a:sym typeface="+mn-ea"/>
              </a:rPr>
              <a:t>Tour Operator-Importance, meaning, Scope and functions.</a:t>
            </a:r>
            <a:endParaRPr lang="en-US"/>
          </a:p>
          <a:p>
            <a:r>
              <a:rPr lang="en-US">
                <a:sym typeface="+mn-ea"/>
              </a:rPr>
              <a:t>Different types of Tour Operator </a:t>
            </a:r>
            <a:endParaRPr lang="en-US"/>
          </a:p>
          <a:p>
            <a:r>
              <a:rPr lang="en-US">
                <a:sym typeface="+mn-ea"/>
              </a:rPr>
              <a:t>Identify various important national and international tour operators.</a:t>
            </a:r>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6.1. Who </a:t>
            </a:r>
            <a:r>
              <a:rPr lang="en-US" dirty="0">
                <a:sym typeface="+mn-ea"/>
              </a:rPr>
              <a:t>is a Tour Operator? </a:t>
            </a:r>
            <a:r>
              <a:rPr lang="en-US" dirty="0"/>
              <a:t/>
            </a:r>
            <a:br>
              <a:rPr lang="en-US" dirty="0"/>
            </a:br>
            <a:endParaRPr lang="en-US" dirty="0"/>
          </a:p>
        </p:txBody>
      </p:sp>
      <p:sp>
        <p:nvSpPr>
          <p:cNvPr id="3" name="Content Placeholder 2"/>
          <p:cNvSpPr>
            <a:spLocks noGrp="1"/>
          </p:cNvSpPr>
          <p:nvPr>
            <p:ph idx="1"/>
          </p:nvPr>
        </p:nvSpPr>
        <p:spPr/>
        <p:txBody>
          <a:bodyPr/>
          <a:lstStyle/>
          <a:p>
            <a:r>
              <a:rPr lang="en-US">
                <a:sym typeface="+mn-ea"/>
              </a:rPr>
              <a:t>A tour operator typically combines tour and travel components to create a holiday. The most common example of a tour operator's product would be a flight on a charter airline plus a transfer from the airport to a hotel and the services of a local representative, all for one price.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6.2. History </a:t>
            </a:r>
            <a:r>
              <a:rPr lang="en-US" dirty="0">
                <a:sym typeface="+mn-ea"/>
              </a:rPr>
              <a:t>of Tour: </a:t>
            </a:r>
            <a:r>
              <a:rPr lang="en-US" dirty="0"/>
              <a:t/>
            </a:r>
            <a:br>
              <a:rPr lang="en-US" dirty="0"/>
            </a:br>
            <a:endParaRPr lang="en-US" dirty="0"/>
          </a:p>
        </p:txBody>
      </p:sp>
      <p:sp>
        <p:nvSpPr>
          <p:cNvPr id="3" name="Content Placeholder 2"/>
          <p:cNvSpPr>
            <a:spLocks noGrp="1"/>
          </p:cNvSpPr>
          <p:nvPr>
            <p:ph idx="1"/>
          </p:nvPr>
        </p:nvSpPr>
        <p:spPr>
          <a:xfrm>
            <a:off x="677545" y="1494155"/>
            <a:ext cx="8596630" cy="4547235"/>
          </a:xfrm>
        </p:spPr>
        <p:txBody>
          <a:bodyPr>
            <a:normAutofit fontScale="87500" lnSpcReduction="20000"/>
          </a:bodyPr>
          <a:lstStyle/>
          <a:p>
            <a:r>
              <a:rPr lang="en-US" sz="1800">
                <a:sym typeface="+mn-ea"/>
              </a:rPr>
              <a:t>Thomas Cook - First travel professional who organized a tour package.</a:t>
            </a:r>
            <a:endParaRPr lang="en-US" sz="1800"/>
          </a:p>
          <a:p>
            <a:endParaRPr lang="en-US" sz="1800">
              <a:sym typeface="+mn-ea"/>
            </a:endParaRPr>
          </a:p>
          <a:p>
            <a:r>
              <a:rPr lang="en-US" sz="1800">
                <a:sym typeface="+mn-ea"/>
              </a:rPr>
              <a:t>July 1841 – First package tour for England to attend a delegate meeting for his 570 fellow passengers from Leicester to Loughborough</a:t>
            </a:r>
            <a:endParaRPr lang="en-US" sz="1800"/>
          </a:p>
          <a:p>
            <a:endParaRPr lang="en-US" sz="1800">
              <a:sym typeface="+mn-ea"/>
            </a:endParaRPr>
          </a:p>
          <a:p>
            <a:r>
              <a:rPr lang="en-US" sz="1800">
                <a:sym typeface="+mn-ea"/>
              </a:rPr>
              <a:t>Conducted tours - for school children and excursionists.</a:t>
            </a:r>
            <a:endParaRPr lang="en-US" sz="1800"/>
          </a:p>
          <a:p>
            <a:endParaRPr lang="en-US" sz="1800">
              <a:sym typeface="+mn-ea"/>
            </a:endParaRPr>
          </a:p>
          <a:p>
            <a:r>
              <a:rPr lang="en-US" sz="1800">
                <a:sym typeface="+mn-ea"/>
              </a:rPr>
              <a:t>Contribution of Henry Wells of USA:</a:t>
            </a:r>
            <a:endParaRPr lang="en-US" sz="1800"/>
          </a:p>
          <a:p>
            <a:pPr lvl="1">
              <a:buFont typeface="Wingdings" panose="05000000000000000000" charset="0"/>
              <a:buChar char="Ø"/>
            </a:pPr>
            <a:r>
              <a:rPr lang="en-US" sz="1800">
                <a:sym typeface="+mn-ea"/>
              </a:rPr>
              <a:t>1841- he formed a firm Well Fargo.</a:t>
            </a:r>
            <a:endParaRPr lang="en-US" sz="1800"/>
          </a:p>
          <a:p>
            <a:pPr lvl="1">
              <a:buFont typeface="Wingdings" panose="05000000000000000000" charset="0"/>
              <a:buChar char="Ø"/>
            </a:pPr>
            <a:r>
              <a:rPr lang="en-US" sz="1800">
                <a:sym typeface="+mn-ea"/>
              </a:rPr>
              <a:t>1850- American Express Company with the merger of Henry Wells (Wells &amp; Company), William G. Fargo (Livingston, Fargo &amp; Company), and John Warren Butterfield</a:t>
            </a:r>
            <a:endParaRPr lang="en-US" sz="1800"/>
          </a:p>
          <a:p>
            <a:pPr lvl="1">
              <a:buFont typeface="Wingdings" panose="05000000000000000000" charset="0"/>
              <a:buChar char="Ø"/>
            </a:pPr>
            <a:r>
              <a:rPr lang="en-US" sz="1800">
                <a:sym typeface="+mn-ea"/>
              </a:rPr>
              <a:t>1891- Traveler's Cheque was launched</a:t>
            </a:r>
            <a:endParaRPr lang="en-US" sz="1800"/>
          </a:p>
          <a:p>
            <a:pPr lvl="1">
              <a:buFont typeface="Wingdings" panose="05000000000000000000" charset="0"/>
              <a:buChar char="Ø"/>
            </a:pPr>
            <a:r>
              <a:rPr lang="en-US" sz="1800">
                <a:sym typeface="+mn-ea"/>
              </a:rPr>
              <a:t>1957 -Introduced American Express Credit Cards which is a very preferable international card. </a:t>
            </a:r>
            <a:endParaRPr lang="en-US" sz="1800"/>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6.3. TYPES </a:t>
            </a:r>
            <a:r>
              <a:rPr lang="en-US" dirty="0">
                <a:sym typeface="+mn-ea"/>
              </a:rPr>
              <a:t>OF TOURS</a:t>
            </a:r>
            <a:br>
              <a:rPr lang="en-US" dirty="0">
                <a:sym typeface="+mn-ea"/>
              </a:rPr>
            </a:br>
            <a:endParaRPr lang="en-US" dirty="0"/>
          </a:p>
        </p:txBody>
      </p:sp>
      <p:sp>
        <p:nvSpPr>
          <p:cNvPr id="3" name="Content Placeholder 2"/>
          <p:cNvSpPr>
            <a:spLocks noGrp="1"/>
          </p:cNvSpPr>
          <p:nvPr>
            <p:ph idx="1"/>
          </p:nvPr>
        </p:nvSpPr>
        <p:spPr/>
        <p:txBody>
          <a:bodyPr/>
          <a:lstStyle/>
          <a:p>
            <a:r>
              <a:rPr lang="en-US" sz="1800">
                <a:sym typeface="+mn-ea"/>
              </a:rPr>
              <a:t>Tour is trip or journey which is usually made for pleasure or for business sake. Its main intention is to visit different places. </a:t>
            </a:r>
            <a:endParaRPr lang="en-US" sz="1800"/>
          </a:p>
          <a:p>
            <a:endParaRPr lang="en-US" sz="1800"/>
          </a:p>
          <a:p>
            <a:r>
              <a:rPr lang="en-US" sz="1800">
                <a:sym typeface="+mn-ea"/>
              </a:rPr>
              <a:t>There are basically two types of tours :</a:t>
            </a:r>
            <a:endParaRPr lang="en-US" sz="1800"/>
          </a:p>
          <a:p>
            <a:pPr marL="0" indent="0">
              <a:buNone/>
            </a:pPr>
            <a:endParaRPr lang="en-US" sz="1800"/>
          </a:p>
          <a:p>
            <a:pPr marL="742950" lvl="1" indent="-285750">
              <a:buFont typeface="Wingdings" panose="05000000000000000000" charset="0"/>
              <a:buChar char="v"/>
            </a:pPr>
            <a:r>
              <a:rPr lang="en-US" sz="1800">
                <a:sym typeface="+mn-ea"/>
              </a:rPr>
              <a:t>Custom Designed tours</a:t>
            </a:r>
            <a:endParaRPr lang="en-US" sz="1800"/>
          </a:p>
          <a:p>
            <a:pPr marL="742950" lvl="1" indent="-285750">
              <a:buFont typeface="Wingdings" panose="05000000000000000000" charset="0"/>
              <a:buChar char="v"/>
            </a:pPr>
            <a:r>
              <a:rPr lang="en-US" sz="1800">
                <a:sym typeface="+mn-ea"/>
              </a:rPr>
              <a:t>Pre-Packaged tours is again divided into:</a:t>
            </a:r>
            <a:endParaRPr lang="en-US" sz="1800"/>
          </a:p>
          <a:p>
            <a:pPr marL="1200150" lvl="2" indent="-285750">
              <a:buFont typeface="Wingdings" panose="05000000000000000000" charset="0"/>
              <a:buChar char="Ø"/>
            </a:pPr>
            <a:r>
              <a:rPr lang="en-US" sz="1800">
                <a:sym typeface="+mn-ea"/>
              </a:rPr>
              <a:t>Independent Tours </a:t>
            </a:r>
            <a:endParaRPr lang="en-US" sz="1800"/>
          </a:p>
          <a:p>
            <a:pPr marL="1200150" lvl="2" indent="-285750">
              <a:buFont typeface="Wingdings" panose="05000000000000000000" charset="0"/>
              <a:buChar char="Ø"/>
            </a:pPr>
            <a:r>
              <a:rPr lang="en-US" sz="1800">
                <a:sym typeface="+mn-ea"/>
              </a:rPr>
              <a:t>Hosted Tours </a:t>
            </a:r>
            <a:endParaRPr lang="en-US" sz="1800"/>
          </a:p>
          <a:p>
            <a:pPr marL="1200150" lvl="2" indent="-285750">
              <a:buFont typeface="Wingdings" panose="05000000000000000000" charset="0"/>
              <a:buChar char="Ø"/>
            </a:pPr>
            <a:r>
              <a:rPr lang="en-US" sz="1800">
                <a:sym typeface="+mn-ea"/>
              </a:rPr>
              <a:t>Escorted Tours</a:t>
            </a:r>
            <a:endParaRPr lang="en-US" sz="1800"/>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545" y="394970"/>
            <a:ext cx="8596630" cy="5646420"/>
          </a:xfrm>
        </p:spPr>
        <p:txBody>
          <a:bodyPr/>
          <a:lstStyle/>
          <a:p>
            <a:endParaRPr lang="en-US" b="1">
              <a:sym typeface="+mn-ea"/>
            </a:endParaRPr>
          </a:p>
          <a:p>
            <a:r>
              <a:rPr lang="en-US" b="1">
                <a:sym typeface="+mn-ea"/>
              </a:rPr>
              <a:t>CUSTOM DESIGNED TOURS</a:t>
            </a:r>
            <a:r>
              <a:rPr lang="en-US">
                <a:sym typeface="+mn-ea"/>
              </a:rPr>
              <a:t> : - It is a Tailor made Package Tour which is designed according to the need, interest and choice of the client and is mostly arranged for Leisure Travellers. </a:t>
            </a:r>
            <a:endParaRPr lang="en-US"/>
          </a:p>
          <a:p>
            <a:endParaRPr lang="en-US"/>
          </a:p>
          <a:p>
            <a:r>
              <a:rPr lang="en-US" b="1">
                <a:sym typeface="+mn-ea"/>
              </a:rPr>
              <a:t>ESCORTED TOURS </a:t>
            </a:r>
            <a:r>
              <a:rPr lang="en-US">
                <a:sym typeface="+mn-ea"/>
              </a:rPr>
              <a:t>:- On an escorted tour, participants travel together as a group and are always accompanied by a professional escort, who coordinates the groups itinerary and activities and is responsible for making sure all aspects of the tour runs smoothly.</a:t>
            </a:r>
            <a:endParaRPr lang="en-US"/>
          </a:p>
          <a:p>
            <a:endParaRPr lang="en-US"/>
          </a:p>
          <a:p>
            <a:r>
              <a:rPr lang="en-US" b="1">
                <a:sym typeface="+mn-ea"/>
              </a:rPr>
              <a:t>INDEPENDENT TOURS </a:t>
            </a:r>
            <a:r>
              <a:rPr lang="en-US">
                <a:sym typeface="+mn-ea"/>
              </a:rPr>
              <a:t>: - It is such type of tour in which the clients travel alone and do not travel in group and does not require a guide or an escort. </a:t>
            </a:r>
            <a:endParaRPr lang="en-US"/>
          </a:p>
          <a:p>
            <a:endParaRPr lang="en-US"/>
          </a:p>
          <a:p>
            <a:r>
              <a:rPr lang="en-US" b="1">
                <a:sym typeface="+mn-ea"/>
              </a:rPr>
              <a:t>HOSTED TOURS </a:t>
            </a:r>
            <a:r>
              <a:rPr lang="en-US">
                <a:sym typeface="+mn-ea"/>
              </a:rPr>
              <a:t>:- Hosted tours offers the traveller to travel independently but also able to receive the guidance, assistance and help from a host at each of the tours destinations.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6.4. SIGNIFICANCE </a:t>
            </a:r>
            <a:r>
              <a:rPr lang="en-US" dirty="0">
                <a:sym typeface="+mn-ea"/>
              </a:rPr>
              <a:t>OF A TOUR OPERATOR</a:t>
            </a:r>
            <a:r>
              <a:rPr lang="en-US" dirty="0"/>
              <a:t/>
            </a:r>
            <a:br>
              <a:rPr lang="en-US" dirty="0"/>
            </a:br>
            <a:endParaRPr lang="en-US" dirty="0"/>
          </a:p>
        </p:txBody>
      </p:sp>
      <p:sp>
        <p:nvSpPr>
          <p:cNvPr id="3" name="Content Placeholder 2"/>
          <p:cNvSpPr>
            <a:spLocks noGrp="1"/>
          </p:cNvSpPr>
          <p:nvPr>
            <p:ph idx="1"/>
          </p:nvPr>
        </p:nvSpPr>
        <p:spPr/>
        <p:txBody>
          <a:bodyPr/>
          <a:lstStyle/>
          <a:p>
            <a:r>
              <a:rPr lang="en-US">
                <a:sym typeface="+mn-ea"/>
              </a:rPr>
              <a:t>In this era of technological revolution people are interested in exploring new destination and sites for which they require a planned tour. A planned tour is one in which prior booking such as Transportation,Sightseeing, Transfers, Accommodation etc is planned in advance.Here comes the role of a Tour Operator. He is the one who is responsible to make all these arrangements. He assembles together all the travel components and sells it to the customers as a “PACKAGE TOUR”</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6.4.1. Types </a:t>
            </a:r>
            <a:r>
              <a:rPr lang="en-US" dirty="0">
                <a:sym typeface="+mn-ea"/>
              </a:rPr>
              <a:t>of Package tours are : </a:t>
            </a:r>
            <a:r>
              <a:rPr lang="en-US" dirty="0"/>
              <a:t/>
            </a:r>
            <a:br>
              <a:rPr lang="en-US" dirty="0"/>
            </a:br>
            <a:endParaRPr lang="en-US" dirty="0"/>
          </a:p>
        </p:txBody>
      </p:sp>
      <p:sp>
        <p:nvSpPr>
          <p:cNvPr id="3" name="Content Placeholder 2"/>
          <p:cNvSpPr>
            <a:spLocks noGrp="1"/>
          </p:cNvSpPr>
          <p:nvPr>
            <p:ph idx="1"/>
          </p:nvPr>
        </p:nvSpPr>
        <p:spPr>
          <a:xfrm>
            <a:off x="677545" y="1494155"/>
            <a:ext cx="8596630" cy="4547235"/>
          </a:xfrm>
        </p:spPr>
        <p:txBody>
          <a:bodyPr>
            <a:normAutofit fontScale="90000" lnSpcReduction="20000"/>
          </a:bodyPr>
          <a:lstStyle/>
          <a:p>
            <a:r>
              <a:rPr lang="en-US" b="1">
                <a:sym typeface="+mn-ea"/>
              </a:rPr>
              <a:t>All inclusive tours </a:t>
            </a:r>
            <a:r>
              <a:rPr lang="en-US">
                <a:sym typeface="+mn-ea"/>
              </a:rPr>
              <a:t>: Package tours which includes all the travel components except 					       shopping and any other personal expenses is termed as “all    						inclusive tours”. </a:t>
            </a:r>
            <a:endParaRPr lang="en-US"/>
          </a:p>
          <a:p>
            <a:endParaRPr lang="en-US"/>
          </a:p>
          <a:p>
            <a:r>
              <a:rPr lang="en-US" b="1">
                <a:sym typeface="+mn-ea"/>
              </a:rPr>
              <a:t>Partially escorted tour</a:t>
            </a:r>
            <a:r>
              <a:rPr lang="en-US">
                <a:sym typeface="+mn-ea"/>
              </a:rPr>
              <a:t> : A tour in which some part of a particular package tour also has 					      an escort service.</a:t>
            </a:r>
            <a:endParaRPr lang="en-US"/>
          </a:p>
          <a:p>
            <a:endParaRPr lang="en-US"/>
          </a:p>
          <a:p>
            <a:r>
              <a:rPr lang="en-US" b="1">
                <a:sym typeface="+mn-ea"/>
              </a:rPr>
              <a:t>Independent or individual tours</a:t>
            </a:r>
            <a:r>
              <a:rPr lang="en-US">
                <a:sym typeface="+mn-ea"/>
              </a:rPr>
              <a:t> : A tour that does not include a guide or a host or a 								      set routine of daily activities. </a:t>
            </a:r>
            <a:endParaRPr lang="en-US"/>
          </a:p>
          <a:p>
            <a:endParaRPr lang="en-US"/>
          </a:p>
          <a:p>
            <a:r>
              <a:rPr lang="en-US" b="1">
                <a:sym typeface="+mn-ea"/>
              </a:rPr>
              <a:t>Extended or day tours </a:t>
            </a:r>
            <a:r>
              <a:rPr lang="en-US">
                <a:sym typeface="+mn-ea"/>
              </a:rPr>
              <a:t>: Tours that can be added to an existing tour, before or after, to 					      create a longer trip.</a:t>
            </a:r>
            <a:endParaRPr lang="en-US"/>
          </a:p>
          <a:p>
            <a:endParaRPr lang="en-US"/>
          </a:p>
          <a:p>
            <a:r>
              <a:rPr lang="en-US" b="1">
                <a:sym typeface="+mn-ea"/>
              </a:rPr>
              <a:t>FIT </a:t>
            </a:r>
            <a:r>
              <a:rPr lang="en-US">
                <a:sym typeface="+mn-ea"/>
              </a:rPr>
              <a:t>: Means Foreign independent tour or Foreign Inclusive tour or Free Independent tour. Now generally used to indicate any independent travel, domestic or international, that does not involve a package tour.</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6.5. A </a:t>
            </a:r>
            <a:r>
              <a:rPr lang="en-US" dirty="0">
                <a:sym typeface="+mn-ea"/>
              </a:rPr>
              <a:t>tour operator usually checks the following things in a destination to sell it which is also termed as “A’s of Tourism”: </a:t>
            </a:r>
            <a:endParaRPr lang="en-US" dirty="0"/>
          </a:p>
        </p:txBody>
      </p:sp>
      <p:sp>
        <p:nvSpPr>
          <p:cNvPr id="3" name="Content Placeholder 2"/>
          <p:cNvSpPr>
            <a:spLocks noGrp="1"/>
          </p:cNvSpPr>
          <p:nvPr>
            <p:ph idx="1"/>
          </p:nvPr>
        </p:nvSpPr>
        <p:spPr>
          <a:xfrm>
            <a:off x="677545" y="2160905"/>
            <a:ext cx="8596630" cy="3978275"/>
          </a:xfrm>
        </p:spPr>
        <p:txBody>
          <a:bodyPr>
            <a:normAutofit fontScale="90000" lnSpcReduction="10000"/>
          </a:bodyPr>
          <a:lstStyle/>
          <a:p>
            <a:r>
              <a:rPr lang="en-US">
                <a:sym typeface="+mn-ea"/>
              </a:rPr>
              <a:t>Accommodation :- All destinations require nearby place were tourists can to take rest and relax.  </a:t>
            </a:r>
            <a:endParaRPr lang="en-US"/>
          </a:p>
          <a:p>
            <a:endParaRPr lang="en-US"/>
          </a:p>
          <a:p>
            <a:r>
              <a:rPr lang="en-US">
                <a:sym typeface="+mn-ea"/>
              </a:rPr>
              <a:t>Accessibilities  :- Basic transportation facilities is required to visit the place.</a:t>
            </a:r>
            <a:endParaRPr lang="en-US"/>
          </a:p>
          <a:p>
            <a:endParaRPr lang="en-US"/>
          </a:p>
          <a:p>
            <a:r>
              <a:rPr lang="en-US">
                <a:sym typeface="+mn-ea"/>
              </a:rPr>
              <a:t>Amenities  :-Amenities are the services that are required to meet the needs of tourists while they are away from home such as public toilets, eateries, restaurants, telecommunications and emergency medical services etc. </a:t>
            </a:r>
            <a:endParaRPr lang="en-US"/>
          </a:p>
          <a:p>
            <a:endParaRPr lang="en-US"/>
          </a:p>
          <a:p>
            <a:r>
              <a:rPr lang="en-US">
                <a:sym typeface="+mn-ea"/>
              </a:rPr>
              <a:t> Attractions  :- A tourist attraction is typically the interest the tourist have in visiting that place such as for museums, theme parks, beaches etc  </a:t>
            </a:r>
            <a:endParaRPr lang="en-US"/>
          </a:p>
          <a:p>
            <a:endParaRPr lang="en-US"/>
          </a:p>
          <a:p>
            <a:r>
              <a:rPr lang="en-US">
                <a:sym typeface="+mn-ea"/>
              </a:rPr>
              <a:t>Activities  :- It is the activities taken by the tourist after reaching the destination. </a:t>
            </a:r>
            <a:endParaRPr lang="en-US"/>
          </a:p>
          <a:p>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TotalTime>
  <Words>1100</Words>
  <Application>Microsoft Office PowerPoint</Application>
  <PresentationFormat>Custom</PresentationFormat>
  <Paragraphs>110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6.0. Tour Planning and Operation</vt:lpstr>
      <vt:lpstr>6.0. Introduction to Tour Planning and Operation Learning objective : </vt:lpstr>
      <vt:lpstr>6.1. Who is a Tour Operator?  </vt:lpstr>
      <vt:lpstr>6.2. History of Tour:  </vt:lpstr>
      <vt:lpstr>6.3. TYPES OF TOURS </vt:lpstr>
      <vt:lpstr>Slide 6</vt:lpstr>
      <vt:lpstr>6.4. SIGNIFICANCE OF A TOUR OPERATOR </vt:lpstr>
      <vt:lpstr>6.4.1. Types of Package tours are :  </vt:lpstr>
      <vt:lpstr>6.5. A tour operator usually checks the following things in a destination to sell it which is also termed as “A’s of Tourism”: </vt:lpstr>
      <vt:lpstr>6.5.1. Difference between Tour Operators  &amp; Travel Agents</vt:lpstr>
      <vt:lpstr>Slide 11</vt:lpstr>
      <vt:lpstr>6.5.2. Tour Operator are categorized into the following categories : </vt:lpstr>
      <vt:lpstr>6.5.3. Specialized tour operators have a number of advantages: </vt:lpstr>
      <vt:lpstr> 6.5.4.The main functions of large scale tour operating company are :  </vt:lpstr>
      <vt:lpstr>6.5.5. A Tour Operator prepares mainly two types of itineraries :  </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ad</cp:lastModifiedBy>
  <cp:revision>4</cp:revision>
  <dcterms:created xsi:type="dcterms:W3CDTF">2017-03-22T11:34:00Z</dcterms:created>
  <dcterms:modified xsi:type="dcterms:W3CDTF">2017-03-28T05:34:51Z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