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5" r:id="rId3"/>
    <p:sldId id="356" r:id="rId4"/>
    <p:sldId id="359" r:id="rId5"/>
    <p:sldId id="360" r:id="rId6"/>
    <p:sldId id="362" r:id="rId7"/>
    <p:sldId id="366" r:id="rId8"/>
    <p:sldId id="367" r:id="rId9"/>
    <p:sldId id="315" r:id="rId10"/>
    <p:sldId id="335" r:id="rId11"/>
    <p:sldId id="337" r:id="rId12"/>
    <p:sldId id="320" r:id="rId13"/>
    <p:sldId id="322" r:id="rId14"/>
    <p:sldId id="323" r:id="rId15"/>
    <p:sldId id="351" r:id="rId16"/>
    <p:sldId id="352" r:id="rId17"/>
    <p:sldId id="354"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8" r:id="rId38"/>
    <p:sldId id="409" r:id="rId39"/>
    <p:sldId id="410" r:id="rId40"/>
    <p:sldId id="411" r:id="rId41"/>
    <p:sldId id="40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120" y="-19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08667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190625" y="0"/>
            <a:ext cx="9810750" cy="3473648"/>
          </a:xfrm>
          <a:prstGeom prst="rect">
            <a:avLst/>
          </a:prstGeom>
        </p:spPr>
        <p:txBody>
          <a:bodyPr anchor="b"/>
          <a:lstStyle/>
          <a:p>
            <a:pPr lvl="0">
              <a:defRPr sz="1800"/>
            </a:pPr>
            <a:r>
              <a:rPr sz="6700" dirty="0"/>
              <a:t>Title Text</a:t>
            </a:r>
          </a:p>
        </p:txBody>
      </p:sp>
      <p:sp>
        <p:nvSpPr>
          <p:cNvPr id="6" name="Shape 6"/>
          <p:cNvSpPr>
            <a:spLocks noGrp="1"/>
          </p:cNvSpPr>
          <p:nvPr>
            <p:ph type="body" idx="1"/>
          </p:nvPr>
        </p:nvSpPr>
        <p:spPr>
          <a:xfrm>
            <a:off x="1190625" y="3536156"/>
            <a:ext cx="9810750" cy="2509242"/>
          </a:xfrm>
          <a:prstGeom prst="rect">
            <a:avLst/>
          </a:prstGeom>
        </p:spPr>
        <p:txBody>
          <a:bodyPr anchor="t"/>
          <a:lstStyle>
            <a:lvl1pPr marL="0" indent="0" algn="ctr">
              <a:spcBef>
                <a:spcPts val="0"/>
              </a:spcBef>
              <a:buSzTx/>
              <a:buNone/>
              <a:defRPr sz="2700"/>
            </a:lvl1pPr>
            <a:lvl2pPr marL="0" indent="0" algn="ctr">
              <a:spcBef>
                <a:spcPts val="0"/>
              </a:spcBef>
              <a:buSzTx/>
              <a:buNone/>
              <a:defRPr sz="2700"/>
            </a:lvl2pPr>
            <a:lvl3pPr marL="0" indent="0" algn="ctr">
              <a:spcBef>
                <a:spcPts val="0"/>
              </a:spcBef>
              <a:buSzTx/>
              <a:buNone/>
              <a:defRPr sz="2700"/>
            </a:lvl3pPr>
            <a:lvl4pPr marL="0" indent="0" algn="ctr">
              <a:spcBef>
                <a:spcPts val="0"/>
              </a:spcBef>
              <a:buSzTx/>
              <a:buNone/>
              <a:defRPr sz="2700"/>
            </a:lvl4pPr>
            <a:lvl5pPr marL="0" indent="0" algn="ctr">
              <a:spcBef>
                <a:spcPts val="0"/>
              </a:spcBef>
              <a:buSzTx/>
              <a:buNone/>
              <a:defRPr sz="2700"/>
            </a:lvl5pPr>
          </a:lstStyle>
          <a:p>
            <a:pPr lvl="0">
              <a:defRPr sz="1800"/>
            </a:pPr>
            <a:r>
              <a:rPr sz="2700" dirty="0"/>
              <a:t>Body Level One</a:t>
            </a:r>
          </a:p>
          <a:p>
            <a:pPr lvl="1">
              <a:defRPr sz="1800"/>
            </a:pPr>
            <a:r>
              <a:rPr sz="2700" dirty="0"/>
              <a:t>Body Level Two</a:t>
            </a:r>
          </a:p>
          <a:p>
            <a:pPr lvl="2">
              <a:defRPr sz="1800"/>
            </a:pPr>
            <a:r>
              <a:rPr sz="2700" dirty="0"/>
              <a:t>Body Level Three</a:t>
            </a:r>
          </a:p>
          <a:p>
            <a:pPr lvl="3">
              <a:defRPr sz="1800"/>
            </a:pPr>
            <a:r>
              <a:rPr sz="2700" dirty="0"/>
              <a:t>Body Level Four</a:t>
            </a:r>
          </a:p>
          <a:p>
            <a:pPr lvl="4">
              <a:defRPr sz="1800"/>
            </a:pPr>
            <a:r>
              <a:rPr sz="2700" dirty="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30/3/2017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30/3/2017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30/3/2017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30/3/2017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30/3/2017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30/3/2017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30/3/2017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30/3/2017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8</a:t>
            </a:r>
            <a:r>
              <a:rPr lang="en-MY" dirty="0" smtClean="0"/>
              <a:t>.0</a:t>
            </a:r>
            <a:r>
              <a:rPr lang="en-MY" dirty="0" smtClean="0"/>
              <a:t>. Business </a:t>
            </a:r>
            <a:r>
              <a:rPr lang="en-MY" dirty="0" smtClean="0"/>
              <a:t> Communication</a:t>
            </a:r>
            <a:endParaRPr lang="en-MY" dirty="0"/>
          </a:p>
        </p:txBody>
      </p:sp>
      <p:sp>
        <p:nvSpPr>
          <p:cNvPr id="3" name="Subtitle 2"/>
          <p:cNvSpPr>
            <a:spLocks noGrp="1"/>
          </p:cNvSpPr>
          <p:nvPr>
            <p:ph type="subTitle" idx="1"/>
          </p:nvPr>
        </p:nvSpPr>
        <p:spPr/>
        <p:txBody>
          <a:bodyPr/>
          <a:lstStyle/>
          <a:p>
            <a:r>
              <a:rPr lang="en-MY" dirty="0" smtClean="0"/>
              <a:t>Executive Diploma in Business Management</a:t>
            </a:r>
            <a:endParaRPr lang="en-MY" dirty="0"/>
          </a:p>
        </p:txBody>
      </p:sp>
    </p:spTree>
    <p:extLst>
      <p:ext uri="{BB962C8B-B14F-4D97-AF65-F5344CB8AC3E}">
        <p14:creationId xmlns="" xmlns:p14="http://schemas.microsoft.com/office/powerpoint/2010/main"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body" idx="1"/>
          </p:nvPr>
        </p:nvSpPr>
        <p:spPr>
          <a:xfrm>
            <a:off x="825851" y="1747595"/>
            <a:ext cx="4397314" cy="4431531"/>
          </a:xfrm>
          <a:prstGeom prst="rect">
            <a:avLst/>
          </a:prstGeom>
        </p:spPr>
        <p:txBody>
          <a:bodyPr lIns="91118" tIns="91118" rIns="91118" bIns="91118" anchor="t">
            <a:normAutofit fontScale="92500" lnSpcReduction="20000"/>
          </a:bodyPr>
          <a:lstStyle/>
          <a:p>
            <a:pPr marL="525660" lvl="0" indent="-525660" algn="l" defTabSz="329177">
              <a:buSzPct val="45000"/>
              <a:defRPr sz="1800"/>
            </a:pPr>
            <a:r>
              <a:rPr lang="en-US" sz="2800" dirty="0" smtClean="0"/>
              <a:t>				Verbal </a:t>
            </a:r>
            <a:r>
              <a:rPr lang="en-US" sz="2800" dirty="0" smtClean="0"/>
              <a:t>communication</a:t>
            </a:r>
          </a:p>
          <a:p>
            <a:pPr marL="525660" indent="-525660" algn="l" defTabSz="329177">
              <a:buSzPct val="45000"/>
              <a:buBlip>
                <a:blip r:embed="rId2"/>
              </a:buBlip>
              <a:defRPr sz="1800"/>
            </a:pPr>
            <a:endParaRPr lang="en-US" sz="2800" dirty="0" smtClean="0">
              <a:latin typeface="+mj-lt"/>
              <a:ea typeface="+mj-ea"/>
              <a:cs typeface="+mj-cs"/>
              <a:sym typeface="Helvetica"/>
            </a:endParaRPr>
          </a:p>
          <a:p>
            <a:pPr marL="525660" indent="-525660" algn="l" defTabSz="329177">
              <a:buSzPct val="45000"/>
              <a:buBlip>
                <a:blip r:embed="rId2"/>
              </a:buBlip>
              <a:defRPr sz="1800"/>
            </a:pPr>
            <a:r>
              <a:rPr sz="2800" dirty="0" smtClean="0">
                <a:latin typeface="+mj-lt"/>
                <a:ea typeface="+mj-ea"/>
                <a:cs typeface="+mj-cs"/>
                <a:sym typeface="Helvetica"/>
              </a:rPr>
              <a:t>Face-to-face</a:t>
            </a:r>
            <a:endParaRPr sz="2800" dirty="0">
              <a:latin typeface="+mj-lt"/>
              <a:ea typeface="+mj-ea"/>
              <a:cs typeface="+mj-cs"/>
              <a:sym typeface="Helvetica"/>
            </a:endParaRPr>
          </a:p>
          <a:p>
            <a:pPr marL="278291" indent="-278291" algn="l" defTabSz="329177">
              <a:buSzPct val="45000"/>
              <a:buBlip>
                <a:blip r:embed="rId2"/>
              </a:buBlip>
              <a:defRPr sz="1800"/>
            </a:pPr>
            <a:endParaRPr sz="2800" dirty="0">
              <a:latin typeface="+mj-lt"/>
              <a:ea typeface="+mj-ea"/>
              <a:cs typeface="+mj-cs"/>
              <a:sym typeface="Helvetica"/>
            </a:endParaRPr>
          </a:p>
          <a:p>
            <a:pPr marL="525660" indent="-525660" algn="l" defTabSz="329177">
              <a:buSzPct val="45000"/>
              <a:buBlip>
                <a:blip r:embed="rId2"/>
              </a:buBlip>
              <a:defRPr sz="1800"/>
            </a:pPr>
            <a:r>
              <a:rPr sz="2800" dirty="0">
                <a:latin typeface="+mj-lt"/>
                <a:ea typeface="+mj-ea"/>
                <a:cs typeface="+mj-cs"/>
                <a:sym typeface="Helvetica"/>
              </a:rPr>
              <a:t>Telephone</a:t>
            </a:r>
          </a:p>
          <a:p>
            <a:pPr marL="278291" indent="-278291" algn="l" defTabSz="329177">
              <a:buSzPct val="45000"/>
              <a:buBlip>
                <a:blip r:embed="rId2"/>
              </a:buBlip>
              <a:defRPr sz="1800"/>
            </a:pPr>
            <a:endParaRPr sz="2800" dirty="0">
              <a:latin typeface="+mj-lt"/>
              <a:ea typeface="+mj-ea"/>
              <a:cs typeface="+mj-cs"/>
              <a:sym typeface="Helvetica"/>
            </a:endParaRPr>
          </a:p>
          <a:p>
            <a:pPr marL="525660" indent="-525660" algn="l" defTabSz="329177">
              <a:buSzPct val="45000"/>
              <a:buBlip>
                <a:blip r:embed="rId2"/>
              </a:buBlip>
              <a:defRPr sz="1800"/>
            </a:pPr>
            <a:r>
              <a:rPr sz="2800" dirty="0">
                <a:latin typeface="+mj-lt"/>
                <a:ea typeface="+mj-ea"/>
                <a:cs typeface="+mj-cs"/>
                <a:sym typeface="Helvetica"/>
              </a:rPr>
              <a:t>Radio or Television</a:t>
            </a:r>
          </a:p>
          <a:p>
            <a:pPr marL="278291" indent="-278291" algn="l" defTabSz="329177">
              <a:buSzPct val="45000"/>
              <a:buBlip>
                <a:blip r:embed="rId2"/>
              </a:buBlip>
              <a:defRPr sz="1800"/>
            </a:pPr>
            <a:endParaRPr sz="2800" dirty="0">
              <a:latin typeface="+mj-lt"/>
              <a:ea typeface="+mj-ea"/>
              <a:cs typeface="+mj-cs"/>
              <a:sym typeface="Helvetica"/>
            </a:endParaRPr>
          </a:p>
          <a:p>
            <a:pPr marL="525660" indent="-525660" algn="l" defTabSz="329177">
              <a:buSzPct val="45000"/>
              <a:buBlip>
                <a:blip r:embed="rId2"/>
              </a:buBlip>
              <a:defRPr sz="1800"/>
            </a:pPr>
            <a:r>
              <a:rPr sz="2800" dirty="0">
                <a:latin typeface="+mj-lt"/>
                <a:ea typeface="+mj-ea"/>
                <a:cs typeface="+mj-cs"/>
                <a:sym typeface="Helvetica"/>
              </a:rPr>
              <a:t>Other </a:t>
            </a:r>
            <a:r>
              <a:rPr sz="2800" dirty="0" smtClean="0">
                <a:latin typeface="+mj-lt"/>
                <a:ea typeface="+mj-ea"/>
                <a:cs typeface="+mj-cs"/>
                <a:sym typeface="Helvetica"/>
              </a:rPr>
              <a:t>media</a:t>
            </a:r>
            <a:endParaRPr lang="en-US" sz="2800" dirty="0" smtClean="0">
              <a:latin typeface="+mj-lt"/>
              <a:ea typeface="+mj-ea"/>
              <a:cs typeface="+mj-cs"/>
              <a:sym typeface="Helvetica"/>
            </a:endParaRPr>
          </a:p>
          <a:p>
            <a:pPr marL="525660" indent="-525660" algn="l" defTabSz="329177">
              <a:buSzPct val="45000"/>
              <a:buBlip>
                <a:blip r:embed="rId2"/>
              </a:buBlip>
              <a:defRPr sz="1800"/>
            </a:pPr>
            <a:endParaRPr lang="en-US" sz="2800" dirty="0" smtClean="0">
              <a:latin typeface="+mj-lt"/>
              <a:ea typeface="+mj-ea"/>
              <a:cs typeface="+mj-cs"/>
              <a:sym typeface="Helvetica"/>
            </a:endParaRPr>
          </a:p>
          <a:p>
            <a:pPr marL="525660" lvl="0" indent="-525660" algn="l" defTabSz="329177">
              <a:buSzPct val="45000"/>
              <a:defRPr sz="1800"/>
            </a:pPr>
            <a:r>
              <a:rPr lang="en-US" sz="2800" dirty="0" smtClean="0"/>
              <a:t>				</a:t>
            </a:r>
            <a:endParaRPr lang="en-US" sz="2800" dirty="0" smtClean="0">
              <a:sym typeface="Helvetica"/>
            </a:endParaRPr>
          </a:p>
          <a:p>
            <a:pPr marL="525660" indent="-525660" algn="l" defTabSz="329177">
              <a:buSzPct val="45000"/>
              <a:buBlip>
                <a:blip r:embed="rId2"/>
              </a:buBlip>
              <a:defRPr sz="1800"/>
            </a:pPr>
            <a:endParaRPr lang="en-US" sz="2800" dirty="0" smtClean="0">
              <a:latin typeface="+mj-lt"/>
              <a:ea typeface="+mj-ea"/>
              <a:cs typeface="+mj-cs"/>
              <a:sym typeface="Helvetica"/>
            </a:endParaRPr>
          </a:p>
          <a:p>
            <a:pPr marL="525660" indent="-525660" algn="l" defTabSz="329177">
              <a:buSzPct val="45000"/>
              <a:buBlip>
                <a:blip r:embed="rId2"/>
              </a:buBlip>
              <a:defRPr sz="1800"/>
            </a:pPr>
            <a:endParaRPr sz="2800" dirty="0">
              <a:latin typeface="+mj-lt"/>
              <a:ea typeface="+mj-ea"/>
              <a:cs typeface="+mj-cs"/>
              <a:sym typeface="Helvetica"/>
            </a:endParaRPr>
          </a:p>
        </p:txBody>
      </p:sp>
      <p:sp>
        <p:nvSpPr>
          <p:cNvPr id="164" name="Shape 164"/>
          <p:cNvSpPr>
            <a:spLocks noGrp="1"/>
          </p:cNvSpPr>
          <p:nvPr>
            <p:ph type="title"/>
          </p:nvPr>
        </p:nvSpPr>
        <p:spPr>
          <a:xfrm>
            <a:off x="599133" y="355148"/>
            <a:ext cx="8998614" cy="1221978"/>
          </a:xfrm>
          <a:prstGeom prst="rect">
            <a:avLst/>
          </a:prstGeom>
        </p:spPr>
        <p:txBody>
          <a:bodyPr lIns="91118" tIns="91118" rIns="91118" bIns="91118"/>
          <a:lstStyle>
            <a:lvl1pPr defTabSz="1088638">
              <a:defRPr sz="6000">
                <a:latin typeface="+mj-lt"/>
                <a:ea typeface="+mj-ea"/>
                <a:cs typeface="+mj-cs"/>
                <a:sym typeface="Helvetica"/>
              </a:defRPr>
            </a:lvl1pPr>
          </a:lstStyle>
          <a:p>
            <a:pPr lvl="0">
              <a:defRPr sz="1800"/>
            </a:pPr>
            <a:r>
              <a:rPr lang="en-US" sz="5000" dirty="0" smtClean="0"/>
              <a:t>8.5. </a:t>
            </a:r>
            <a:r>
              <a:rPr sz="5000" dirty="0" smtClean="0"/>
              <a:t>Types </a:t>
            </a:r>
            <a:r>
              <a:rPr sz="5000" dirty="0"/>
              <a:t>of communication</a:t>
            </a:r>
          </a:p>
        </p:txBody>
      </p:sp>
      <p:sp>
        <p:nvSpPr>
          <p:cNvPr id="8" name="Rectangle 7"/>
          <p:cNvSpPr/>
          <p:nvPr/>
        </p:nvSpPr>
        <p:spPr>
          <a:xfrm>
            <a:off x="5417126" y="1773382"/>
            <a:ext cx="3574473" cy="386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25660" lvl="0" indent="-525660" algn="ctr" defTabSz="329177">
              <a:buSzPct val="45000"/>
              <a:defRPr sz="1800"/>
            </a:pPr>
            <a:r>
              <a:rPr lang="en-US" sz="2400" dirty="0" smtClean="0"/>
              <a:t>Non-Verbal communication</a:t>
            </a:r>
          </a:p>
          <a:p>
            <a:pPr marL="525660" indent="-525660" defTabSz="329177">
              <a:buSzPct val="45000"/>
              <a:buBlip>
                <a:blip r:embed="rId2"/>
              </a:buBlip>
              <a:defRPr sz="1800"/>
            </a:pPr>
            <a:endParaRPr lang="en-US" sz="2400" dirty="0" smtClean="0">
              <a:sym typeface="Helvetica"/>
            </a:endParaRPr>
          </a:p>
          <a:p>
            <a:pPr marL="525660" indent="-525660" defTabSz="329177">
              <a:buSzPct val="45000"/>
              <a:buBlip>
                <a:blip r:embed="rId2"/>
              </a:buBlip>
              <a:defRPr sz="1800"/>
            </a:pPr>
            <a:r>
              <a:rPr lang="en-US" sz="2400" dirty="0" smtClean="0">
                <a:sym typeface="Helvetica"/>
              </a:rPr>
              <a:t>Body language</a:t>
            </a:r>
          </a:p>
          <a:p>
            <a:pPr marL="278291" indent="-278291" defTabSz="329177">
              <a:buSzPct val="45000"/>
              <a:buBlip>
                <a:blip r:embed="rId2"/>
              </a:buBlip>
              <a:defRPr sz="1800"/>
            </a:pPr>
            <a:endParaRPr lang="en-US" sz="2400" dirty="0" smtClean="0">
              <a:sym typeface="Helvetica"/>
            </a:endParaRPr>
          </a:p>
          <a:p>
            <a:pPr marL="525660" indent="-525660" defTabSz="329177">
              <a:buSzPct val="45000"/>
              <a:buBlip>
                <a:blip r:embed="rId2"/>
              </a:buBlip>
              <a:defRPr sz="1800"/>
            </a:pPr>
            <a:r>
              <a:rPr lang="en-US" sz="2400" dirty="0" smtClean="0">
                <a:sym typeface="Helvetica"/>
              </a:rPr>
              <a:t>Gestures</a:t>
            </a:r>
          </a:p>
          <a:p>
            <a:pPr marL="278291" indent="-278291" defTabSz="329177">
              <a:buSzPct val="45000"/>
              <a:buBlip>
                <a:blip r:embed="rId2"/>
              </a:buBlip>
              <a:defRPr sz="1800"/>
            </a:pPr>
            <a:endParaRPr lang="en-US" sz="2400" dirty="0" smtClean="0">
              <a:sym typeface="Helvetica"/>
            </a:endParaRPr>
          </a:p>
          <a:p>
            <a:pPr marL="525660" indent="-525660" defTabSz="329177">
              <a:buSzPct val="45000"/>
              <a:buBlip>
                <a:blip r:embed="rId2"/>
              </a:buBlip>
              <a:defRPr sz="1800"/>
            </a:pPr>
            <a:r>
              <a:rPr lang="en-US" sz="2400" dirty="0" smtClean="0">
                <a:sym typeface="Helvetica"/>
              </a:rPr>
              <a:t>How we dress or act</a:t>
            </a:r>
          </a:p>
          <a:p>
            <a:pPr marL="278291" indent="-278291" defTabSz="329177">
              <a:buSzPct val="45000"/>
              <a:buBlip>
                <a:blip r:embed="rId2"/>
              </a:buBlip>
              <a:defRPr sz="1800"/>
            </a:pPr>
            <a:endParaRPr lang="en-US" sz="2400" dirty="0" smtClean="0">
              <a:sym typeface="Helvetica"/>
            </a:endParaRPr>
          </a:p>
          <a:p>
            <a:pPr marL="525660" indent="-525660" defTabSz="329177">
              <a:buSzPct val="45000"/>
              <a:buBlip>
                <a:blip r:embed="rId2"/>
              </a:buBlip>
              <a:defRPr sz="1800"/>
            </a:pPr>
            <a:r>
              <a:rPr lang="en-US" sz="2400" dirty="0" smtClean="0">
                <a:sym typeface="Helvetica"/>
              </a:rPr>
              <a:t>Even our scent</a:t>
            </a:r>
            <a:endParaRPr lang="en-US" sz="2400"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idx="1"/>
          </p:nvPr>
        </p:nvSpPr>
        <p:spPr>
          <a:xfrm>
            <a:off x="825852" y="1648691"/>
            <a:ext cx="4023239" cy="4814140"/>
          </a:xfrm>
          <a:prstGeom prst="rect">
            <a:avLst/>
          </a:prstGeom>
        </p:spPr>
        <p:txBody>
          <a:bodyPr lIns="91118" tIns="91118" rIns="91118" bIns="91118" anchor="t">
            <a:normAutofit lnSpcReduction="10000"/>
          </a:bodyPr>
          <a:lstStyle/>
          <a:p>
            <a:pPr marL="356502" lvl="0" indent="-356502" algn="l" defTabSz="271087">
              <a:buSzPct val="45000"/>
              <a:defRPr sz="1800"/>
            </a:pPr>
            <a:r>
              <a:rPr lang="en-US" sz="2400" dirty="0" smtClean="0"/>
              <a:t>			Written </a:t>
            </a:r>
            <a:r>
              <a:rPr lang="en-US" sz="2400" dirty="0" smtClean="0"/>
              <a:t>communication</a:t>
            </a:r>
          </a:p>
          <a:p>
            <a:pPr marL="356502" indent="-356502" algn="l" defTabSz="271087">
              <a:buSzPct val="45000"/>
              <a:buBlip>
                <a:blip r:embed="rId2"/>
              </a:buBlip>
              <a:defRPr sz="1800"/>
            </a:pPr>
            <a:endParaRPr lang="en-US" sz="2300" dirty="0" smtClean="0">
              <a:latin typeface="+mj-lt"/>
              <a:ea typeface="+mj-ea"/>
              <a:cs typeface="+mj-cs"/>
              <a:sym typeface="Helvetica"/>
            </a:endParaRPr>
          </a:p>
          <a:p>
            <a:pPr marL="356502" indent="-356502" algn="l" defTabSz="271087">
              <a:buSzPct val="45000"/>
              <a:buBlip>
                <a:blip r:embed="rId2"/>
              </a:buBlip>
              <a:defRPr sz="1800"/>
            </a:pPr>
            <a:r>
              <a:rPr sz="2300" dirty="0" smtClean="0">
                <a:latin typeface="+mj-lt"/>
                <a:ea typeface="+mj-ea"/>
                <a:cs typeface="+mj-cs"/>
                <a:sym typeface="Helvetica"/>
              </a:rPr>
              <a:t>Letters</a:t>
            </a:r>
            <a:endParaRPr sz="2300" dirty="0">
              <a:latin typeface="+mj-lt"/>
              <a:ea typeface="+mj-ea"/>
              <a:cs typeface="+mj-cs"/>
              <a:sym typeface="Helvetica"/>
            </a:endParaRPr>
          </a:p>
          <a:p>
            <a:pPr marL="229180" indent="-229180" algn="l" defTabSz="271087">
              <a:buSzPct val="45000"/>
              <a:buBlip>
                <a:blip r:embed="rId2"/>
              </a:buBlip>
              <a:defRPr sz="1800"/>
            </a:pPr>
            <a:endParaRPr sz="2300" dirty="0">
              <a:latin typeface="+mj-lt"/>
              <a:ea typeface="+mj-ea"/>
              <a:cs typeface="+mj-cs"/>
              <a:sym typeface="Helvetica"/>
            </a:endParaRPr>
          </a:p>
          <a:p>
            <a:pPr marL="356502" indent="-356502" algn="l" defTabSz="271087">
              <a:buSzPct val="45000"/>
              <a:buBlip>
                <a:blip r:embed="rId2"/>
              </a:buBlip>
              <a:defRPr sz="1800"/>
            </a:pPr>
            <a:r>
              <a:rPr sz="2300" dirty="0">
                <a:latin typeface="+mj-lt"/>
                <a:ea typeface="+mj-ea"/>
                <a:cs typeface="+mj-cs"/>
                <a:sym typeface="Helvetica"/>
              </a:rPr>
              <a:t>Emails</a:t>
            </a:r>
          </a:p>
          <a:p>
            <a:pPr marL="229180" indent="-229180" algn="l" defTabSz="271087">
              <a:buSzPct val="45000"/>
              <a:buBlip>
                <a:blip r:embed="rId2"/>
              </a:buBlip>
              <a:defRPr sz="1800"/>
            </a:pPr>
            <a:endParaRPr sz="2300" dirty="0">
              <a:latin typeface="+mj-lt"/>
              <a:ea typeface="+mj-ea"/>
              <a:cs typeface="+mj-cs"/>
              <a:sym typeface="Helvetica"/>
            </a:endParaRPr>
          </a:p>
          <a:p>
            <a:pPr marL="356502" indent="-356502" algn="l" defTabSz="271087">
              <a:buSzPct val="45000"/>
              <a:buBlip>
                <a:blip r:embed="rId2"/>
              </a:buBlip>
              <a:defRPr sz="1800"/>
            </a:pPr>
            <a:r>
              <a:rPr sz="2300" dirty="0">
                <a:latin typeface="+mj-lt"/>
                <a:ea typeface="+mj-ea"/>
                <a:cs typeface="+mj-cs"/>
                <a:sym typeface="Helvetica"/>
              </a:rPr>
              <a:t>Books</a:t>
            </a:r>
          </a:p>
          <a:p>
            <a:pPr marL="229180" indent="-229180" algn="l" defTabSz="271087">
              <a:buSzPct val="45000"/>
              <a:buBlip>
                <a:blip r:embed="rId2"/>
              </a:buBlip>
              <a:defRPr sz="1800"/>
            </a:pPr>
            <a:endParaRPr sz="2300" dirty="0">
              <a:latin typeface="+mj-lt"/>
              <a:ea typeface="+mj-ea"/>
              <a:cs typeface="+mj-cs"/>
              <a:sym typeface="Helvetica"/>
            </a:endParaRPr>
          </a:p>
          <a:p>
            <a:pPr marL="356502" indent="-356502" algn="l" defTabSz="271087">
              <a:buSzPct val="45000"/>
              <a:buBlip>
                <a:blip r:embed="rId2"/>
              </a:buBlip>
              <a:defRPr sz="1800"/>
            </a:pPr>
            <a:r>
              <a:rPr sz="2300" dirty="0">
                <a:latin typeface="+mj-lt"/>
                <a:ea typeface="+mj-ea"/>
                <a:cs typeface="+mj-cs"/>
                <a:sym typeface="Helvetica"/>
              </a:rPr>
              <a:t>Magazines</a:t>
            </a:r>
          </a:p>
          <a:p>
            <a:pPr marL="229180" indent="-229180" algn="l" defTabSz="271087">
              <a:buSzPct val="45000"/>
              <a:buBlip>
                <a:blip r:embed="rId2"/>
              </a:buBlip>
              <a:defRPr sz="1800"/>
            </a:pPr>
            <a:endParaRPr sz="2300" dirty="0">
              <a:latin typeface="+mj-lt"/>
              <a:ea typeface="+mj-ea"/>
              <a:cs typeface="+mj-cs"/>
              <a:sym typeface="Helvetica"/>
            </a:endParaRPr>
          </a:p>
          <a:p>
            <a:pPr marL="356502" indent="-356502" algn="l" defTabSz="271087">
              <a:buSzPct val="45000"/>
              <a:buBlip>
                <a:blip r:embed="rId2"/>
              </a:buBlip>
              <a:defRPr sz="1800"/>
            </a:pPr>
            <a:r>
              <a:rPr sz="2300" dirty="0">
                <a:latin typeface="+mj-lt"/>
                <a:ea typeface="+mj-ea"/>
                <a:cs typeface="+mj-cs"/>
                <a:sym typeface="Helvetica"/>
              </a:rPr>
              <a:t>The Internet</a:t>
            </a:r>
          </a:p>
          <a:p>
            <a:pPr marL="229180" indent="-229180" algn="l" defTabSz="271087">
              <a:buSzPct val="45000"/>
              <a:buBlip>
                <a:blip r:embed="rId2"/>
              </a:buBlip>
              <a:defRPr sz="1800"/>
            </a:pPr>
            <a:endParaRPr sz="2300" dirty="0">
              <a:latin typeface="+mj-lt"/>
              <a:ea typeface="+mj-ea"/>
              <a:cs typeface="+mj-cs"/>
              <a:sym typeface="Helvetica"/>
            </a:endParaRPr>
          </a:p>
          <a:p>
            <a:pPr marL="356502" indent="-356502" algn="l" defTabSz="271087">
              <a:buSzPct val="45000"/>
              <a:buBlip>
                <a:blip r:embed="rId2"/>
              </a:buBlip>
              <a:defRPr sz="1800"/>
            </a:pPr>
            <a:r>
              <a:rPr sz="2300" dirty="0">
                <a:latin typeface="+mj-lt"/>
                <a:ea typeface="+mj-ea"/>
                <a:cs typeface="+mj-cs"/>
                <a:sym typeface="Helvetica"/>
              </a:rPr>
              <a:t>Other </a:t>
            </a:r>
            <a:r>
              <a:rPr sz="2300" dirty="0" smtClean="0">
                <a:latin typeface="+mj-lt"/>
                <a:ea typeface="+mj-ea"/>
                <a:cs typeface="+mj-cs"/>
                <a:sym typeface="Helvetica"/>
              </a:rPr>
              <a:t>media</a:t>
            </a:r>
            <a:endParaRPr lang="en-US" sz="2300" dirty="0" smtClean="0">
              <a:latin typeface="+mj-lt"/>
              <a:ea typeface="+mj-ea"/>
              <a:cs typeface="+mj-cs"/>
              <a:sym typeface="Helvetica"/>
            </a:endParaRPr>
          </a:p>
          <a:p>
            <a:pPr marL="356502" indent="-356502" algn="l" defTabSz="271087">
              <a:buSzPct val="45000"/>
              <a:buBlip>
                <a:blip r:embed="rId2"/>
              </a:buBlip>
              <a:defRPr sz="1800"/>
            </a:pPr>
            <a:endParaRPr lang="en-US" sz="2400" dirty="0" smtClean="0">
              <a:sym typeface="Helvetica"/>
            </a:endParaRPr>
          </a:p>
          <a:p>
            <a:pPr marL="356502" indent="-356502" algn="l" defTabSz="271087">
              <a:buSzPct val="45000"/>
              <a:buBlip>
                <a:blip r:embed="rId2"/>
              </a:buBlip>
              <a:defRPr sz="1800"/>
            </a:pPr>
            <a:endParaRPr sz="2300" dirty="0">
              <a:latin typeface="+mj-lt"/>
              <a:ea typeface="+mj-ea"/>
              <a:cs typeface="+mj-cs"/>
              <a:sym typeface="Helvetica"/>
            </a:endParaRPr>
          </a:p>
        </p:txBody>
      </p:sp>
      <p:sp>
        <p:nvSpPr>
          <p:cNvPr id="175" name="Shape 175"/>
          <p:cNvSpPr>
            <a:spLocks noGrp="1"/>
          </p:cNvSpPr>
          <p:nvPr>
            <p:ph type="title"/>
          </p:nvPr>
        </p:nvSpPr>
        <p:spPr>
          <a:xfrm>
            <a:off x="1596693" y="355148"/>
            <a:ext cx="8998614" cy="1221978"/>
          </a:xfrm>
          <a:prstGeom prst="rect">
            <a:avLst/>
          </a:prstGeom>
        </p:spPr>
        <p:txBody>
          <a:bodyPr lIns="91118" tIns="91118" rIns="91118" bIns="91118"/>
          <a:lstStyle>
            <a:lvl1pPr defTabSz="1088638">
              <a:defRPr sz="6000">
                <a:latin typeface="+mj-lt"/>
                <a:ea typeface="+mj-ea"/>
                <a:cs typeface="+mj-cs"/>
                <a:sym typeface="Helvetica"/>
              </a:defRPr>
            </a:lvl1pPr>
          </a:lstStyle>
          <a:p>
            <a:pPr lvl="0">
              <a:defRPr sz="1800"/>
            </a:pPr>
            <a:r>
              <a:rPr sz="5000" dirty="0"/>
              <a:t>Types of communication</a:t>
            </a:r>
          </a:p>
        </p:txBody>
      </p:sp>
      <p:sp>
        <p:nvSpPr>
          <p:cNvPr id="7" name="Rectangle 6"/>
          <p:cNvSpPr/>
          <p:nvPr/>
        </p:nvSpPr>
        <p:spPr>
          <a:xfrm>
            <a:off x="5181600" y="1620982"/>
            <a:ext cx="4142510" cy="48352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6502" lvl="0" indent="-356502" defTabSz="271087">
              <a:buSzPct val="45000"/>
              <a:defRPr sz="1800"/>
            </a:pPr>
            <a:r>
              <a:rPr lang="en-US" sz="2400" dirty="0" smtClean="0"/>
              <a:t>Visual </a:t>
            </a:r>
            <a:r>
              <a:rPr lang="en-US" sz="2400" dirty="0" smtClean="0"/>
              <a:t>communication</a:t>
            </a:r>
          </a:p>
          <a:p>
            <a:pPr marL="564993" indent="-564993" defTabSz="343700">
              <a:buSzPct val="45000"/>
              <a:buBlip>
                <a:blip r:embed="rId2"/>
              </a:buBlip>
              <a:defRPr sz="1800"/>
            </a:pPr>
            <a:endParaRPr lang="en-US" sz="2400" dirty="0" smtClean="0">
              <a:sym typeface="Helvetica"/>
            </a:endParaRPr>
          </a:p>
          <a:p>
            <a:pPr marL="564993" indent="-564993" defTabSz="343700">
              <a:buSzPct val="45000"/>
              <a:buBlip>
                <a:blip r:embed="rId2"/>
              </a:buBlip>
              <a:defRPr sz="1800"/>
            </a:pPr>
            <a:r>
              <a:rPr lang="en-US" sz="2400" dirty="0" smtClean="0">
                <a:sym typeface="Helvetica"/>
              </a:rPr>
              <a:t>Graphs</a:t>
            </a:r>
            <a:endParaRPr lang="en-US" sz="2400" dirty="0" smtClean="0">
              <a:sym typeface="Helvetica"/>
            </a:endParaRPr>
          </a:p>
          <a:p>
            <a:pPr marL="290568" indent="-290568" defTabSz="343700">
              <a:buSzPct val="45000"/>
              <a:buBlip>
                <a:blip r:embed="rId2"/>
              </a:buBlip>
              <a:defRPr sz="1800"/>
            </a:pPr>
            <a:endParaRPr lang="en-US" sz="2400" dirty="0" smtClean="0">
              <a:sym typeface="Helvetica"/>
            </a:endParaRPr>
          </a:p>
          <a:p>
            <a:pPr marL="564993" indent="-564993" defTabSz="343700">
              <a:buSzPct val="45000"/>
              <a:buBlip>
                <a:blip r:embed="rId2"/>
              </a:buBlip>
              <a:defRPr sz="1800"/>
            </a:pPr>
            <a:r>
              <a:rPr lang="en-US" sz="2400" dirty="0" smtClean="0">
                <a:sym typeface="Helvetica"/>
              </a:rPr>
              <a:t>Charts</a:t>
            </a:r>
          </a:p>
          <a:p>
            <a:pPr marL="290568" indent="-290568" defTabSz="343700">
              <a:buSzPct val="45000"/>
              <a:buBlip>
                <a:blip r:embed="rId2"/>
              </a:buBlip>
              <a:defRPr sz="1800"/>
            </a:pPr>
            <a:endParaRPr lang="en-US" sz="2400" dirty="0" smtClean="0">
              <a:sym typeface="Helvetica"/>
            </a:endParaRPr>
          </a:p>
          <a:p>
            <a:pPr marL="564993" indent="-564993" defTabSz="343700">
              <a:buSzPct val="45000"/>
              <a:buBlip>
                <a:blip r:embed="rId2"/>
              </a:buBlip>
              <a:defRPr sz="1800"/>
            </a:pPr>
            <a:r>
              <a:rPr lang="en-US" sz="2400" dirty="0" smtClean="0">
                <a:sym typeface="Helvetica"/>
              </a:rPr>
              <a:t>Maps</a:t>
            </a:r>
          </a:p>
          <a:p>
            <a:pPr marL="290568" indent="-290568" defTabSz="343700">
              <a:buSzPct val="45000"/>
              <a:buBlip>
                <a:blip r:embed="rId2"/>
              </a:buBlip>
              <a:defRPr sz="1800"/>
            </a:pPr>
            <a:endParaRPr lang="en-US" sz="2400" dirty="0" smtClean="0">
              <a:sym typeface="Helvetica"/>
            </a:endParaRPr>
          </a:p>
          <a:p>
            <a:pPr marL="564993" indent="-564993" defTabSz="343700">
              <a:buSzPct val="45000"/>
              <a:buBlip>
                <a:blip r:embed="rId2"/>
              </a:buBlip>
              <a:defRPr sz="1800"/>
            </a:pPr>
            <a:r>
              <a:rPr lang="en-US" sz="2400" dirty="0" smtClean="0">
                <a:sym typeface="Helvetica"/>
              </a:rPr>
              <a:t>Logos</a:t>
            </a:r>
          </a:p>
          <a:p>
            <a:pPr marL="290568" indent="-290568" defTabSz="343700">
              <a:buSzPct val="45000"/>
              <a:buBlip>
                <a:blip r:embed="rId2"/>
              </a:buBlip>
              <a:defRPr sz="1800"/>
            </a:pPr>
            <a:endParaRPr lang="en-US" sz="2400" dirty="0" smtClean="0">
              <a:sym typeface="Helvetica"/>
            </a:endParaRPr>
          </a:p>
          <a:p>
            <a:pPr marL="564993" indent="-564993" defTabSz="343700">
              <a:buSzPct val="45000"/>
              <a:buBlip>
                <a:blip r:embed="rId2"/>
              </a:buBlip>
              <a:defRPr sz="1800"/>
            </a:pPr>
            <a:r>
              <a:rPr lang="en-US" sz="2400" dirty="0" smtClean="0">
                <a:sym typeface="Helvetica"/>
              </a:rPr>
              <a:t>Other visualizations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body" idx="1"/>
          </p:nvPr>
        </p:nvSpPr>
        <p:spPr>
          <a:xfrm>
            <a:off x="510335" y="1842654"/>
            <a:ext cx="11171331" cy="4765963"/>
          </a:xfrm>
          <a:prstGeom prst="rect">
            <a:avLst/>
          </a:prstGeom>
        </p:spPr>
        <p:txBody>
          <a:bodyPr lIns="91118" tIns="91118" rIns="91118" bIns="91118" anchor="t">
            <a:normAutofit fontScale="85000" lnSpcReduction="20000"/>
          </a:bodyPr>
          <a:lstStyle>
            <a:lvl1pPr marL="918681" indent="-918681" defTabSz="514738">
              <a:spcBef>
                <a:spcPts val="0"/>
              </a:spcBef>
              <a:buSzPct val="45000"/>
              <a:buBlip>
                <a:blip r:embed="rId2"/>
              </a:buBlip>
              <a:defRPr sz="3800">
                <a:latin typeface="+mj-lt"/>
                <a:ea typeface="+mj-ea"/>
                <a:cs typeface="+mj-cs"/>
                <a:sym typeface="Helvetica"/>
              </a:defRPr>
            </a:lvl1pPr>
          </a:lstStyle>
          <a:p>
            <a:pPr lvl="0" algn="l">
              <a:buNone/>
              <a:defRPr sz="1800"/>
            </a:pPr>
            <a:r>
              <a:rPr lang="en-US" sz="3200" dirty="0" smtClean="0"/>
              <a:t>Verbal Communication</a:t>
            </a:r>
            <a:endParaRPr lang="en-US" sz="3200" dirty="0" smtClean="0"/>
          </a:p>
          <a:p>
            <a:pPr lvl="0" algn="l">
              <a:buFont typeface="Arial" pitchFamily="34" charset="0"/>
              <a:buChar char="•"/>
              <a:defRPr sz="1800"/>
            </a:pPr>
            <a:r>
              <a:rPr sz="3200" dirty="0" smtClean="0"/>
              <a:t>This </a:t>
            </a:r>
            <a:r>
              <a:rPr sz="3200" dirty="0"/>
              <a:t>includes all forms of oral communication, usually face-to-face, or via the </a:t>
            </a:r>
            <a:r>
              <a:rPr sz="3200" dirty="0" smtClean="0"/>
              <a:t>telephone</a:t>
            </a:r>
            <a:endParaRPr lang="en-US" sz="3200" dirty="0" smtClean="0"/>
          </a:p>
          <a:p>
            <a:pPr lvl="0" algn="l">
              <a:buNone/>
              <a:defRPr sz="1800"/>
            </a:pPr>
            <a:endParaRPr lang="en-US" sz="3200" dirty="0" smtClean="0"/>
          </a:p>
          <a:p>
            <a:pPr algn="l">
              <a:buNone/>
              <a:defRPr sz="1800"/>
            </a:pPr>
            <a:r>
              <a:rPr lang="en-US" sz="3200" dirty="0" smtClean="0"/>
              <a:t>Non-Verbal communication</a:t>
            </a:r>
          </a:p>
          <a:p>
            <a:pPr algn="l">
              <a:buFont typeface="Arial" pitchFamily="34" charset="0"/>
              <a:buChar char="•"/>
              <a:defRPr sz="1800"/>
            </a:pPr>
            <a:r>
              <a:rPr lang="en-US" sz="3200" dirty="0" smtClean="0"/>
              <a:t>This is also referred to as “body language and includes all gestures and </a:t>
            </a:r>
            <a:r>
              <a:rPr lang="en-US" sz="3200" dirty="0" smtClean="0"/>
              <a:t>expressions</a:t>
            </a:r>
          </a:p>
          <a:p>
            <a:pPr algn="l">
              <a:buNone/>
              <a:defRPr sz="1800"/>
            </a:pPr>
            <a:endParaRPr lang="en-US" sz="3200" dirty="0" smtClean="0"/>
          </a:p>
          <a:p>
            <a:pPr lvl="0" algn="l">
              <a:buNone/>
              <a:defRPr sz="1800"/>
            </a:pPr>
            <a:r>
              <a:rPr lang="en-US" sz="3200" dirty="0" smtClean="0"/>
              <a:t>Written </a:t>
            </a:r>
            <a:r>
              <a:rPr lang="en-US" sz="3200" dirty="0" smtClean="0"/>
              <a:t>communication</a:t>
            </a:r>
          </a:p>
          <a:p>
            <a:pPr marL="894894" indent="-894894" algn="l" defTabSz="464721">
              <a:buFont typeface="Arial" pitchFamily="34" charset="0"/>
              <a:buChar char="•"/>
              <a:defRPr sz="1800"/>
            </a:pPr>
            <a:r>
              <a:rPr lang="en-US" sz="3200" dirty="0" smtClean="0"/>
              <a:t>This includes all written forms of communication such as letters, reports, memos, diagrams, charts and graphs</a:t>
            </a:r>
          </a:p>
          <a:p>
            <a:pPr marL="894894" indent="-894894" algn="l" defTabSz="464721">
              <a:buFont typeface="Arial" pitchFamily="34" charset="0"/>
              <a:buChar char="•"/>
              <a:defRPr sz="1800"/>
            </a:pPr>
            <a:r>
              <a:rPr lang="en-US" sz="3200" dirty="0" err="1" smtClean="0"/>
              <a:t>Personalised</a:t>
            </a:r>
            <a:r>
              <a:rPr lang="en-US" sz="3200" dirty="0" smtClean="0"/>
              <a:t> </a:t>
            </a:r>
            <a:r>
              <a:rPr lang="en-US" sz="3200" dirty="0" smtClean="0"/>
              <a:t>or </a:t>
            </a:r>
            <a:r>
              <a:rPr lang="en-US" sz="3200" dirty="0" err="1" smtClean="0"/>
              <a:t>standardised</a:t>
            </a:r>
            <a:endParaRPr lang="en-US" sz="3200" dirty="0" smtClean="0"/>
          </a:p>
          <a:p>
            <a:pPr marL="894894" indent="-894894" algn="l" defTabSz="464721">
              <a:buFont typeface="Arial" pitchFamily="34" charset="0"/>
              <a:buChar char="•"/>
              <a:defRPr sz="1800"/>
            </a:pPr>
            <a:r>
              <a:rPr lang="en-US" sz="3200" dirty="0" smtClean="0"/>
              <a:t>Stored </a:t>
            </a:r>
            <a:r>
              <a:rPr lang="en-US" sz="3200" dirty="0" smtClean="0"/>
              <a:t>and can be revised when needed</a:t>
            </a:r>
          </a:p>
          <a:p>
            <a:pPr lvl="0" algn="l">
              <a:buNone/>
              <a:defRPr sz="1800"/>
            </a:pPr>
            <a:endParaRPr lang="en-US" sz="3200" dirty="0" smtClean="0"/>
          </a:p>
          <a:p>
            <a:pPr algn="l">
              <a:buNone/>
              <a:defRPr sz="1800"/>
            </a:pPr>
            <a:endParaRPr lang="en-US" sz="3200" dirty="0" smtClean="0"/>
          </a:p>
          <a:p>
            <a:pPr lvl="0" algn="l">
              <a:buNone/>
              <a:defRPr sz="1800"/>
            </a:pPr>
            <a:endParaRPr sz="3200" dirty="0"/>
          </a:p>
        </p:txBody>
      </p:sp>
      <p:sp>
        <p:nvSpPr>
          <p:cNvPr id="87" name="Shape 87"/>
          <p:cNvSpPr>
            <a:spLocks noGrp="1"/>
          </p:cNvSpPr>
          <p:nvPr>
            <p:ph type="title"/>
          </p:nvPr>
        </p:nvSpPr>
        <p:spPr>
          <a:xfrm>
            <a:off x="668438" y="299730"/>
            <a:ext cx="8998614" cy="1221978"/>
          </a:xfrm>
          <a:prstGeom prst="rect">
            <a:avLst/>
          </a:prstGeom>
        </p:spPr>
        <p:txBody>
          <a:bodyPr lIns="91118" tIns="91118" rIns="91118" bIns="91118"/>
          <a:lstStyle>
            <a:lvl1pPr defTabSz="1088638">
              <a:defRPr sz="6000">
                <a:latin typeface="+mj-lt"/>
                <a:ea typeface="+mj-ea"/>
                <a:cs typeface="+mj-cs"/>
                <a:sym typeface="Helvetica"/>
              </a:defRPr>
            </a:lvl1pPr>
          </a:lstStyle>
          <a:p>
            <a:pPr lvl="0">
              <a:defRPr sz="1800"/>
            </a:pPr>
            <a:r>
              <a:rPr lang="en-US" sz="5400" dirty="0" smtClean="0"/>
              <a:t>8.6. </a:t>
            </a:r>
            <a:r>
              <a:rPr sz="5000" dirty="0" smtClean="0"/>
              <a:t>Types </a:t>
            </a:r>
            <a:r>
              <a:rPr sz="5000" dirty="0"/>
              <a:t>of communication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body" idx="1"/>
          </p:nvPr>
        </p:nvSpPr>
        <p:spPr>
          <a:xfrm>
            <a:off x="510335" y="2022764"/>
            <a:ext cx="11171332" cy="4542969"/>
          </a:xfrm>
          <a:prstGeom prst="rect">
            <a:avLst/>
          </a:prstGeom>
        </p:spPr>
        <p:txBody>
          <a:bodyPr lIns="91118" tIns="91118" rIns="91118" bIns="91118" anchor="t">
            <a:normAutofit fontScale="92500" lnSpcReduction="10000"/>
          </a:bodyPr>
          <a:lstStyle/>
          <a:p>
            <a:pPr marL="704819" lvl="0" indent="-704819" algn="l" defTabSz="484086">
              <a:buSzPct val="45000"/>
              <a:defRPr sz="1800"/>
            </a:pPr>
            <a:r>
              <a:rPr lang="en-US" sz="2800" dirty="0" smtClean="0"/>
              <a:t>Visual communication</a:t>
            </a:r>
          </a:p>
          <a:p>
            <a:pPr marL="704819" indent="-704819" algn="l" defTabSz="484086">
              <a:buSzPct val="45000"/>
              <a:buBlip>
                <a:blip r:embed="rId2"/>
              </a:buBlip>
              <a:defRPr sz="1800"/>
            </a:pPr>
            <a:endParaRPr lang="en-US" sz="2600" dirty="0" smtClean="0">
              <a:latin typeface="+mj-lt"/>
              <a:ea typeface="+mj-ea"/>
              <a:cs typeface="+mj-cs"/>
              <a:sym typeface="Helvetica"/>
            </a:endParaRPr>
          </a:p>
          <a:p>
            <a:pPr marL="704819" indent="-704819" algn="l" defTabSz="484086">
              <a:buSzPct val="45000"/>
              <a:buBlip>
                <a:blip r:embed="rId2"/>
              </a:buBlip>
              <a:defRPr sz="1800"/>
            </a:pPr>
            <a:endParaRPr lang="en-US" sz="2600" dirty="0" smtClean="0">
              <a:latin typeface="+mj-lt"/>
              <a:ea typeface="+mj-ea"/>
              <a:cs typeface="+mj-cs"/>
              <a:sym typeface="Helvetica"/>
            </a:endParaRPr>
          </a:p>
          <a:p>
            <a:pPr marL="704819" indent="-704819" algn="l" defTabSz="484086">
              <a:buSzPct val="45000"/>
              <a:buBlip>
                <a:blip r:embed="rId2"/>
              </a:buBlip>
              <a:defRPr sz="1800"/>
            </a:pPr>
            <a:r>
              <a:rPr sz="2600" dirty="0" smtClean="0">
                <a:latin typeface="+mj-lt"/>
                <a:ea typeface="+mj-ea"/>
                <a:cs typeface="+mj-cs"/>
                <a:sym typeface="Helvetica"/>
              </a:rPr>
              <a:t>Visual </a:t>
            </a:r>
            <a:r>
              <a:rPr sz="2600" dirty="0">
                <a:latin typeface="+mj-lt"/>
                <a:ea typeface="+mj-ea"/>
                <a:cs typeface="+mj-cs"/>
                <a:sym typeface="Helvetica"/>
              </a:rPr>
              <a:t>communication is communication through visual aid and is described as the conveyance of ideas and information in forms that can be read or looked upon</a:t>
            </a:r>
          </a:p>
          <a:p>
            <a:pPr marL="409250" indent="-409250" algn="l" defTabSz="484086">
              <a:buSzPct val="45000"/>
              <a:buBlip>
                <a:blip r:embed="rId2"/>
              </a:buBlip>
              <a:defRPr sz="1800"/>
            </a:pPr>
            <a:endParaRPr sz="2600" dirty="0">
              <a:latin typeface="+mj-lt"/>
              <a:ea typeface="+mj-ea"/>
              <a:cs typeface="+mj-cs"/>
              <a:sym typeface="Helvetica"/>
            </a:endParaRPr>
          </a:p>
          <a:p>
            <a:pPr marL="704819" indent="-704819" algn="l" defTabSz="484086">
              <a:buSzPct val="45000"/>
              <a:buBlip>
                <a:blip r:embed="rId2"/>
              </a:buBlip>
              <a:defRPr sz="1800"/>
            </a:pPr>
            <a:r>
              <a:rPr sz="2600" dirty="0">
                <a:latin typeface="+mj-lt"/>
                <a:ea typeface="+mj-ea"/>
                <a:cs typeface="+mj-cs"/>
                <a:sym typeface="Helvetica"/>
              </a:rPr>
              <a:t>Visual communication in part or whole relies on vision, and is primarily presented or expressed with two dimensional images, it includes: signs, typography, drawing, graphic design, illustration, </a:t>
            </a:r>
            <a:r>
              <a:rPr sz="2600" dirty="0" err="1">
                <a:latin typeface="+mj-lt"/>
                <a:ea typeface="+mj-ea"/>
                <a:cs typeface="+mj-cs"/>
                <a:sym typeface="Helvetica"/>
              </a:rPr>
              <a:t>colour</a:t>
            </a:r>
            <a:r>
              <a:rPr sz="2600" dirty="0">
                <a:latin typeface="+mj-lt"/>
                <a:ea typeface="+mj-ea"/>
                <a:cs typeface="+mj-cs"/>
                <a:sym typeface="Helvetica"/>
              </a:rPr>
              <a:t> and electronic resources. It also explores the idea that a visual message accompanying text has a greater power to inform, educate, or persuade a person or audience</a:t>
            </a:r>
          </a:p>
        </p:txBody>
      </p:sp>
      <p:sp>
        <p:nvSpPr>
          <p:cNvPr id="99" name="Shape 99"/>
          <p:cNvSpPr>
            <a:spLocks noGrp="1"/>
          </p:cNvSpPr>
          <p:nvPr>
            <p:ph type="title"/>
          </p:nvPr>
        </p:nvSpPr>
        <p:spPr>
          <a:xfrm>
            <a:off x="1596693" y="355148"/>
            <a:ext cx="8998614" cy="1221978"/>
          </a:xfrm>
          <a:prstGeom prst="rect">
            <a:avLst/>
          </a:prstGeom>
        </p:spPr>
        <p:txBody>
          <a:bodyPr lIns="91118" tIns="91118" rIns="91118" bIns="91118"/>
          <a:lstStyle>
            <a:lvl1pPr defTabSz="1088638">
              <a:defRPr sz="6000">
                <a:latin typeface="+mj-lt"/>
                <a:ea typeface="+mj-ea"/>
                <a:cs typeface="+mj-cs"/>
                <a:sym typeface="Helvetica"/>
              </a:defRPr>
            </a:lvl1pPr>
          </a:lstStyle>
          <a:p>
            <a:pPr lvl="0">
              <a:defRPr sz="1800"/>
            </a:pPr>
            <a:r>
              <a:rPr sz="5000" dirty="0"/>
              <a:t>Types of communication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body" idx="1"/>
          </p:nvPr>
        </p:nvSpPr>
        <p:spPr>
          <a:xfrm>
            <a:off x="581517" y="1867626"/>
            <a:ext cx="11028966" cy="4560883"/>
          </a:xfrm>
          <a:prstGeom prst="rect">
            <a:avLst/>
          </a:prstGeom>
        </p:spPr>
        <p:txBody>
          <a:bodyPr lIns="91118" tIns="91118" rIns="91118" bIns="91118" anchor="t">
            <a:normAutofit fontScale="55000" lnSpcReduction="20000"/>
          </a:bodyPr>
          <a:lstStyle/>
          <a:p>
            <a:pPr marL="820775" lvl="0" indent="-820775" algn="l" defTabSz="459881">
              <a:buSzPct val="45000"/>
              <a:defRPr sz="1800"/>
            </a:pPr>
            <a:r>
              <a:rPr lang="en-US" sz="3200" dirty="0" smtClean="0"/>
              <a:t>Vertical Communication Flow</a:t>
            </a:r>
          </a:p>
          <a:p>
            <a:pPr marL="820775" indent="-820775" algn="l" defTabSz="459881">
              <a:buSzPct val="45000"/>
              <a:buBlip>
                <a:blip r:embed="rId2"/>
              </a:buBlip>
              <a:defRPr sz="1800"/>
            </a:pPr>
            <a:endParaRPr lang="en-US" sz="3200" dirty="0" smtClean="0">
              <a:latin typeface="+mj-lt"/>
              <a:ea typeface="+mj-ea"/>
              <a:cs typeface="+mj-cs"/>
              <a:sym typeface="Helvetica"/>
            </a:endParaRPr>
          </a:p>
          <a:p>
            <a:pPr marL="820775" indent="-820775" algn="l" defTabSz="459881">
              <a:buSzPct val="45000"/>
              <a:defRPr sz="1800"/>
            </a:pPr>
            <a:r>
              <a:rPr lang="en-US" sz="3200" dirty="0" smtClean="0">
                <a:latin typeface="+mj-lt"/>
                <a:ea typeface="+mj-ea"/>
                <a:cs typeface="+mj-cs"/>
                <a:sym typeface="Helvetica"/>
              </a:rPr>
              <a:t>	</a:t>
            </a:r>
            <a:r>
              <a:rPr sz="3200" dirty="0" smtClean="0">
                <a:latin typeface="+mj-lt"/>
                <a:ea typeface="+mj-ea"/>
                <a:cs typeface="+mj-cs"/>
                <a:sym typeface="Helvetica"/>
              </a:rPr>
              <a:t>This </a:t>
            </a:r>
            <a:r>
              <a:rPr sz="3200" dirty="0">
                <a:latin typeface="+mj-lt"/>
                <a:ea typeface="+mj-ea"/>
                <a:cs typeface="+mj-cs"/>
                <a:sym typeface="Helvetica"/>
              </a:rPr>
              <a:t>includes both downward and upward communication</a:t>
            </a:r>
          </a:p>
          <a:p>
            <a:pPr marL="388787" indent="-388787" algn="l" defTabSz="459881">
              <a:buSzPct val="45000"/>
              <a:buBlip>
                <a:blip r:embed="rId2"/>
              </a:buBlip>
              <a:defRPr sz="1800"/>
            </a:pPr>
            <a:endParaRPr sz="3200" dirty="0">
              <a:latin typeface="+mj-lt"/>
              <a:ea typeface="+mj-ea"/>
              <a:cs typeface="+mj-cs"/>
              <a:sym typeface="Helvetica"/>
            </a:endParaRPr>
          </a:p>
          <a:p>
            <a:pPr marL="820775" indent="-820775" algn="l" defTabSz="459881">
              <a:buSzPct val="45000"/>
              <a:defRPr sz="1800"/>
            </a:pPr>
            <a:r>
              <a:rPr lang="en-US" sz="3200" dirty="0" smtClean="0">
                <a:latin typeface="+mj-lt"/>
                <a:ea typeface="+mj-ea"/>
                <a:cs typeface="+mj-cs"/>
                <a:sym typeface="Helvetica"/>
              </a:rPr>
              <a:t>	</a:t>
            </a:r>
            <a:r>
              <a:rPr sz="3200" dirty="0" smtClean="0">
                <a:latin typeface="+mj-lt"/>
                <a:ea typeface="+mj-ea"/>
                <a:cs typeface="+mj-cs"/>
                <a:sym typeface="Helvetica"/>
              </a:rPr>
              <a:t>Managers </a:t>
            </a:r>
            <a:r>
              <a:rPr sz="3200" dirty="0">
                <a:latin typeface="+mj-lt"/>
                <a:ea typeface="+mj-ea"/>
                <a:cs typeface="+mj-cs"/>
                <a:sym typeface="Helvetica"/>
              </a:rPr>
              <a:t>pass instructions and orders to subordinates (downward) and receive feedback on tasks, complaints, and grievances from the employees (upward</a:t>
            </a:r>
            <a:r>
              <a:rPr sz="3200" dirty="0" smtClean="0">
                <a:latin typeface="+mj-lt"/>
                <a:ea typeface="+mj-ea"/>
                <a:cs typeface="+mj-cs"/>
                <a:sym typeface="Helvetica"/>
              </a:rPr>
              <a:t>)</a:t>
            </a:r>
            <a:endParaRPr lang="en-US" sz="3200" dirty="0" smtClean="0">
              <a:latin typeface="+mj-lt"/>
              <a:ea typeface="+mj-ea"/>
              <a:cs typeface="+mj-cs"/>
              <a:sym typeface="Helvetica"/>
            </a:endParaRPr>
          </a:p>
          <a:p>
            <a:pPr marL="820775" indent="-820775" algn="l" defTabSz="459881">
              <a:buSzPct val="45000"/>
              <a:buBlip>
                <a:blip r:embed="rId2"/>
              </a:buBlip>
              <a:defRPr sz="1800"/>
            </a:pPr>
            <a:endParaRPr lang="en-US" sz="3200" dirty="0" smtClean="0">
              <a:latin typeface="+mj-lt"/>
              <a:ea typeface="+mj-ea"/>
              <a:cs typeface="+mj-cs"/>
              <a:sym typeface="Helvetica"/>
            </a:endParaRPr>
          </a:p>
          <a:p>
            <a:pPr marL="820775" lvl="0" indent="-820775" algn="l" defTabSz="459881">
              <a:buSzPct val="45000"/>
              <a:defRPr sz="1800"/>
            </a:pPr>
            <a:r>
              <a:rPr lang="en-US" sz="3200" dirty="0" smtClean="0"/>
              <a:t>Lateral Communication </a:t>
            </a:r>
            <a:r>
              <a:rPr lang="en-US" sz="3200" dirty="0" smtClean="0"/>
              <a:t>Flow</a:t>
            </a:r>
          </a:p>
          <a:p>
            <a:pPr marL="820775" indent="-820775" algn="l" defTabSz="459881">
              <a:buSzPct val="45000"/>
              <a:buFont typeface="Arial" pitchFamily="34" charset="0"/>
              <a:buChar char="•"/>
              <a:defRPr sz="1800"/>
            </a:pPr>
            <a:endParaRPr lang="en-US" sz="3200" dirty="0" smtClean="0"/>
          </a:p>
          <a:p>
            <a:pPr marL="820775" indent="-820775" algn="l" defTabSz="459881">
              <a:buSzPct val="45000"/>
              <a:buFont typeface="Arial" pitchFamily="34" charset="0"/>
              <a:buChar char="•"/>
              <a:defRPr sz="1800"/>
            </a:pPr>
            <a:r>
              <a:rPr lang="en-US" sz="3200" dirty="0" smtClean="0"/>
              <a:t>This </a:t>
            </a:r>
            <a:r>
              <a:rPr lang="en-US" sz="3200" dirty="0" smtClean="0"/>
              <a:t>type of communication takes place when employees at the same level in a company interact with each other and share information and </a:t>
            </a:r>
            <a:r>
              <a:rPr lang="en-US" sz="3200" dirty="0" smtClean="0"/>
              <a:t>ideas</a:t>
            </a:r>
          </a:p>
          <a:p>
            <a:pPr marL="820775" indent="-820775" algn="l" defTabSz="459881">
              <a:buSzPct val="45000"/>
              <a:buFont typeface="Arial" pitchFamily="34" charset="0"/>
              <a:buChar char="•"/>
              <a:defRPr sz="1800"/>
            </a:pPr>
            <a:endParaRPr lang="en-US" sz="3200" dirty="0" smtClean="0"/>
          </a:p>
          <a:p>
            <a:pPr marL="820775" indent="-820775" algn="l" defTabSz="459881">
              <a:buSzPct val="45000"/>
              <a:defRPr sz="1800"/>
            </a:pPr>
            <a:r>
              <a:rPr lang="en-US" sz="3200" dirty="0" smtClean="0"/>
              <a:t>Informal Communication </a:t>
            </a:r>
            <a:r>
              <a:rPr lang="en-US" sz="3200" dirty="0" smtClean="0"/>
              <a:t>Flow</a:t>
            </a:r>
          </a:p>
          <a:p>
            <a:pPr marL="842374" indent="-842374" algn="l" defTabSz="459881">
              <a:buSzPct val="45000"/>
              <a:buBlip>
                <a:blip r:embed="rId2"/>
              </a:buBlip>
              <a:defRPr sz="1800"/>
            </a:pPr>
            <a:endParaRPr lang="en-US" sz="3200" dirty="0" smtClean="0">
              <a:sym typeface="Helvetica"/>
            </a:endParaRPr>
          </a:p>
          <a:p>
            <a:pPr marL="842374" indent="-842374" algn="l" defTabSz="459881">
              <a:buSzPct val="45000"/>
              <a:defRPr sz="1800"/>
            </a:pPr>
            <a:r>
              <a:rPr lang="en-US" sz="3200" dirty="0" smtClean="0">
                <a:sym typeface="Helvetica"/>
              </a:rPr>
              <a:t>	</a:t>
            </a:r>
            <a:r>
              <a:rPr lang="en-US" sz="3200" dirty="0" smtClean="0">
                <a:sym typeface="Helvetica"/>
              </a:rPr>
              <a:t>This </a:t>
            </a:r>
            <a:r>
              <a:rPr lang="en-US" sz="3200" dirty="0" smtClean="0">
                <a:sym typeface="Helvetica"/>
              </a:rPr>
              <a:t>is the type of communication that does not follow the official channels of communication</a:t>
            </a:r>
          </a:p>
          <a:p>
            <a:pPr marL="388787" indent="-388787" algn="l" defTabSz="459881">
              <a:buSzPct val="45000"/>
              <a:buBlip>
                <a:blip r:embed="rId2"/>
              </a:buBlip>
              <a:defRPr sz="1800"/>
            </a:pPr>
            <a:endParaRPr lang="en-US" sz="3200" dirty="0" smtClean="0">
              <a:sym typeface="Helvetica"/>
            </a:endParaRPr>
          </a:p>
          <a:p>
            <a:pPr marL="842374" indent="-842374" algn="l" defTabSz="459881">
              <a:buSzPct val="45000"/>
              <a:defRPr sz="1800"/>
            </a:pPr>
            <a:r>
              <a:rPr lang="en-US" sz="3200" dirty="0" smtClean="0">
                <a:sym typeface="Helvetica"/>
              </a:rPr>
              <a:t>	It </a:t>
            </a:r>
            <a:r>
              <a:rPr lang="en-US" sz="3200" dirty="0" smtClean="0">
                <a:sym typeface="Helvetica"/>
              </a:rPr>
              <a:t>is also commonly referred to as “the grapevine”</a:t>
            </a:r>
          </a:p>
          <a:p>
            <a:pPr marL="820775" indent="-820775" algn="l" defTabSz="459881">
              <a:buSzPct val="45000"/>
              <a:defRPr sz="1800"/>
            </a:pPr>
            <a:endParaRPr lang="en-US" sz="3200" dirty="0" smtClean="0"/>
          </a:p>
          <a:p>
            <a:pPr marL="820775" indent="-820775" algn="l" defTabSz="459881">
              <a:buSzPct val="45000"/>
              <a:defRPr sz="1800"/>
            </a:pPr>
            <a:endParaRPr lang="en-US" sz="3200" dirty="0" smtClean="0"/>
          </a:p>
          <a:p>
            <a:pPr marL="820775" lvl="0" indent="-820775" algn="l" defTabSz="459881">
              <a:buSzPct val="45000"/>
              <a:defRPr sz="1800"/>
            </a:pPr>
            <a:endParaRPr lang="en-US" sz="3200" dirty="0" smtClean="0"/>
          </a:p>
          <a:p>
            <a:pPr marL="820775" lvl="0" indent="-820775" algn="l" defTabSz="459881">
              <a:buSzPct val="45000"/>
              <a:defRPr sz="1800"/>
            </a:pPr>
            <a:endParaRPr lang="en-US" sz="3200" dirty="0" smtClean="0"/>
          </a:p>
          <a:p>
            <a:pPr marL="820775" indent="-820775" algn="l" defTabSz="459881">
              <a:buSzPct val="45000"/>
              <a:buBlip>
                <a:blip r:embed="rId2"/>
              </a:buBlip>
              <a:defRPr sz="1800"/>
            </a:pPr>
            <a:endParaRPr sz="3200" dirty="0">
              <a:latin typeface="+mj-lt"/>
              <a:ea typeface="+mj-ea"/>
              <a:cs typeface="+mj-cs"/>
              <a:sym typeface="Helvetica"/>
            </a:endParaRPr>
          </a:p>
        </p:txBody>
      </p:sp>
      <p:sp>
        <p:nvSpPr>
          <p:cNvPr id="104" name="Shape 104"/>
          <p:cNvSpPr>
            <a:spLocks noGrp="1"/>
          </p:cNvSpPr>
          <p:nvPr>
            <p:ph type="title"/>
          </p:nvPr>
        </p:nvSpPr>
        <p:spPr>
          <a:xfrm>
            <a:off x="460583" y="355148"/>
            <a:ext cx="8998614" cy="1221978"/>
          </a:xfrm>
          <a:prstGeom prst="rect">
            <a:avLst/>
          </a:prstGeom>
        </p:spPr>
        <p:txBody>
          <a:bodyPr lIns="91118" tIns="91118" rIns="91118" bIns="91118">
            <a:normAutofit fontScale="90000"/>
          </a:bodyPr>
          <a:lstStyle>
            <a:lvl1pPr defTabSz="979774">
              <a:defRPr sz="5400">
                <a:latin typeface="+mj-lt"/>
                <a:ea typeface="+mj-ea"/>
                <a:cs typeface="+mj-cs"/>
                <a:sym typeface="Helvetica"/>
              </a:defRPr>
            </a:lvl1pPr>
          </a:lstStyle>
          <a:p>
            <a:pPr lvl="0">
              <a:defRPr sz="1800"/>
            </a:pPr>
            <a:r>
              <a:rPr lang="en-US" sz="4500" dirty="0" smtClean="0"/>
              <a:t>8.7. </a:t>
            </a:r>
            <a:r>
              <a:rPr sz="4500" dirty="0" smtClean="0"/>
              <a:t>Organizational </a:t>
            </a:r>
            <a:r>
              <a:rPr sz="4500" dirty="0"/>
              <a:t>Communication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p:cNvSpPr>
          <p:nvPr>
            <p:ph type="title"/>
          </p:nvPr>
        </p:nvSpPr>
        <p:spPr>
          <a:xfrm>
            <a:off x="523655" y="528819"/>
            <a:ext cx="8068980" cy="803606"/>
          </a:xfrm>
          <a:prstGeom prst="rect">
            <a:avLst/>
          </a:prstGeom>
        </p:spPr>
        <p:txBody>
          <a:bodyPr lIns="91118" tIns="91118" rIns="91118" bIns="91118">
            <a:normAutofit fontScale="90000"/>
          </a:bodyPr>
          <a:lstStyle>
            <a:lvl1pPr algn="l" defTabSz="1088638">
              <a:defRPr sz="6000">
                <a:latin typeface="+mj-lt"/>
                <a:ea typeface="+mj-ea"/>
                <a:cs typeface="+mj-cs"/>
                <a:sym typeface="Helvetica"/>
              </a:defRPr>
            </a:lvl1pPr>
          </a:lstStyle>
          <a:p>
            <a:pPr lvl="0">
              <a:defRPr sz="1800"/>
            </a:pPr>
            <a:r>
              <a:rPr lang="en-US" sz="5000" dirty="0" smtClean="0"/>
              <a:t>8.8. </a:t>
            </a:r>
            <a:r>
              <a:rPr sz="5000" dirty="0" smtClean="0"/>
              <a:t>Effective </a:t>
            </a:r>
            <a:r>
              <a:rPr sz="5000" dirty="0"/>
              <a:t>communication</a:t>
            </a:r>
          </a:p>
        </p:txBody>
      </p:sp>
      <p:sp>
        <p:nvSpPr>
          <p:cNvPr id="241" name="Shape 241"/>
          <p:cNvSpPr>
            <a:spLocks noGrp="1"/>
          </p:cNvSpPr>
          <p:nvPr>
            <p:ph type="body" idx="1"/>
          </p:nvPr>
        </p:nvSpPr>
        <p:spPr>
          <a:xfrm>
            <a:off x="684471" y="1839073"/>
            <a:ext cx="9249238" cy="3965981"/>
          </a:xfrm>
          <a:prstGeom prst="rect">
            <a:avLst/>
          </a:prstGeom>
        </p:spPr>
        <p:txBody>
          <a:bodyPr lIns="91118" tIns="91118" rIns="91118" bIns="91118" anchor="t"/>
          <a:lstStyle/>
          <a:p>
            <a:pPr marL="736650" lvl="0" indent="-736650" algn="l" defTabSz="435677">
              <a:buSzPct val="45000"/>
              <a:defRPr sz="1800"/>
            </a:pPr>
            <a:r>
              <a:rPr lang="en-US" sz="3200" dirty="0" smtClean="0"/>
              <a:t>Steps to effective communication</a:t>
            </a:r>
          </a:p>
          <a:p>
            <a:pPr marL="736650" indent="-736650" algn="l" defTabSz="435677">
              <a:buSzPct val="45000"/>
              <a:buBlip>
                <a:blip r:embed="rId2"/>
              </a:buBlip>
              <a:defRPr sz="1800"/>
            </a:pPr>
            <a:endParaRPr lang="en-US" sz="3000" dirty="0" smtClean="0">
              <a:latin typeface="+mj-lt"/>
              <a:ea typeface="+mj-ea"/>
              <a:cs typeface="+mj-cs"/>
              <a:sym typeface="Helvetica"/>
            </a:endParaRPr>
          </a:p>
          <a:p>
            <a:pPr marL="736650" indent="-736650" algn="l" defTabSz="435677">
              <a:buSzPct val="45000"/>
              <a:buBlip>
                <a:blip r:embed="rId2"/>
              </a:buBlip>
              <a:defRPr sz="1800"/>
            </a:pPr>
            <a:r>
              <a:rPr sz="3000" dirty="0" smtClean="0">
                <a:latin typeface="+mj-lt"/>
                <a:ea typeface="+mj-ea"/>
                <a:cs typeface="+mj-cs"/>
                <a:sym typeface="Helvetica"/>
              </a:rPr>
              <a:t>Communication </a:t>
            </a:r>
            <a:r>
              <a:rPr sz="3000" dirty="0">
                <a:latin typeface="+mj-lt"/>
                <a:ea typeface="+mj-ea"/>
                <a:cs typeface="+mj-cs"/>
                <a:sym typeface="Helvetica"/>
              </a:rPr>
              <a:t>plan</a:t>
            </a:r>
            <a:endParaRPr dirty="0">
              <a:latin typeface="+mj-lt"/>
              <a:ea typeface="+mj-ea"/>
              <a:cs typeface="+mj-cs"/>
              <a:sym typeface="Helvetica"/>
            </a:endParaRPr>
          </a:p>
          <a:p>
            <a:pPr marL="368325" indent="-368325" algn="l" defTabSz="435677">
              <a:buSzPct val="45000"/>
              <a:buBlip>
                <a:blip r:embed="rId2"/>
              </a:buBlip>
              <a:defRPr sz="1800"/>
            </a:pPr>
            <a:endParaRPr dirty="0">
              <a:latin typeface="+mj-lt"/>
              <a:ea typeface="+mj-ea"/>
              <a:cs typeface="+mj-cs"/>
              <a:sym typeface="Helvetica"/>
            </a:endParaRPr>
          </a:p>
          <a:p>
            <a:pPr marL="736650" indent="-736650" algn="l" defTabSz="435677">
              <a:buSzPct val="45000"/>
              <a:buBlip>
                <a:blip r:embed="rId2"/>
              </a:buBlip>
              <a:defRPr sz="1800"/>
            </a:pPr>
            <a:r>
              <a:rPr sz="3000" dirty="0">
                <a:latin typeface="+mj-lt"/>
                <a:ea typeface="+mj-ea"/>
                <a:cs typeface="+mj-cs"/>
                <a:sym typeface="Helvetica"/>
              </a:rPr>
              <a:t>Impact assessment</a:t>
            </a:r>
            <a:endParaRPr dirty="0">
              <a:latin typeface="+mj-lt"/>
              <a:ea typeface="+mj-ea"/>
              <a:cs typeface="+mj-cs"/>
              <a:sym typeface="Helvetica"/>
            </a:endParaRPr>
          </a:p>
          <a:p>
            <a:pPr marL="368325" indent="-368325" algn="l" defTabSz="435677">
              <a:buSzPct val="45000"/>
              <a:buBlip>
                <a:blip r:embed="rId2"/>
              </a:buBlip>
              <a:defRPr sz="1800"/>
            </a:pPr>
            <a:endParaRPr dirty="0">
              <a:latin typeface="+mj-lt"/>
              <a:ea typeface="+mj-ea"/>
              <a:cs typeface="+mj-cs"/>
              <a:sym typeface="Helvetica"/>
            </a:endParaRPr>
          </a:p>
          <a:p>
            <a:pPr marL="736650" indent="-736650" algn="l" defTabSz="435677">
              <a:buSzPct val="45000"/>
              <a:buBlip>
                <a:blip r:embed="rId2"/>
              </a:buBlip>
              <a:defRPr sz="1800"/>
            </a:pPr>
            <a:r>
              <a:rPr sz="3000" dirty="0">
                <a:latin typeface="+mj-lt"/>
                <a:ea typeface="+mj-ea"/>
                <a:cs typeface="+mj-cs"/>
                <a:sym typeface="Helvetica"/>
              </a:rPr>
              <a:t>Monitoring communication activities</a:t>
            </a:r>
            <a:endParaRPr dirty="0">
              <a:latin typeface="+mj-lt"/>
              <a:ea typeface="+mj-ea"/>
              <a:cs typeface="+mj-cs"/>
              <a:sym typeface="Helvetica"/>
            </a:endParaRPr>
          </a:p>
          <a:p>
            <a:pPr marL="368325" indent="-368325" algn="l" defTabSz="435677">
              <a:buSzPct val="45000"/>
              <a:buBlip>
                <a:blip r:embed="rId2"/>
              </a:buBlip>
              <a:defRPr sz="1800"/>
            </a:pPr>
            <a:endParaRPr dirty="0">
              <a:latin typeface="+mj-lt"/>
              <a:ea typeface="+mj-ea"/>
              <a:cs typeface="+mj-cs"/>
              <a:sym typeface="Helvetica"/>
            </a:endParaRPr>
          </a:p>
          <a:p>
            <a:pPr marL="736650" indent="-736650" algn="l" defTabSz="435677">
              <a:buSzPct val="45000"/>
              <a:buBlip>
                <a:blip r:embed="rId2"/>
              </a:buBlip>
              <a:defRPr sz="1800"/>
            </a:pPr>
            <a:r>
              <a:rPr sz="3000" dirty="0">
                <a:latin typeface="+mj-lt"/>
                <a:ea typeface="+mj-ea"/>
                <a:cs typeface="+mj-cs"/>
                <a:sym typeface="Helvetica"/>
              </a:rPr>
              <a:t>Proper evaluation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p:cNvSpPr>
          <p:nvPr>
            <p:ph type="title"/>
          </p:nvPr>
        </p:nvSpPr>
        <p:spPr>
          <a:xfrm>
            <a:off x="764272" y="523894"/>
            <a:ext cx="7008127" cy="803606"/>
          </a:xfrm>
          <a:prstGeom prst="rect">
            <a:avLst/>
          </a:prstGeom>
        </p:spPr>
        <p:txBody>
          <a:bodyPr lIns="91118" tIns="91118" rIns="91118" bIns="91118">
            <a:normAutofit fontScale="90000"/>
          </a:bodyPr>
          <a:lstStyle>
            <a:lvl1pPr algn="l" defTabSz="1088638">
              <a:defRPr sz="6000">
                <a:latin typeface="+mj-lt"/>
                <a:ea typeface="+mj-ea"/>
                <a:cs typeface="+mj-cs"/>
                <a:sym typeface="Helvetica"/>
              </a:defRPr>
            </a:lvl1pPr>
          </a:lstStyle>
          <a:p>
            <a:pPr lvl="0">
              <a:defRPr sz="1800"/>
            </a:pPr>
            <a:r>
              <a:rPr lang="en-US" sz="5000" dirty="0" smtClean="0"/>
              <a:t>8.9. </a:t>
            </a:r>
            <a:r>
              <a:rPr sz="5000" dirty="0" smtClean="0"/>
              <a:t>Feedback</a:t>
            </a:r>
            <a:endParaRPr sz="5000" dirty="0"/>
          </a:p>
        </p:txBody>
      </p:sp>
      <p:sp>
        <p:nvSpPr>
          <p:cNvPr id="246" name="Shape 246"/>
          <p:cNvSpPr>
            <a:spLocks noGrp="1"/>
          </p:cNvSpPr>
          <p:nvPr>
            <p:ph type="body" idx="1"/>
          </p:nvPr>
        </p:nvSpPr>
        <p:spPr>
          <a:xfrm>
            <a:off x="706582" y="1398977"/>
            <a:ext cx="9628909" cy="4960259"/>
          </a:xfrm>
          <a:prstGeom prst="rect">
            <a:avLst/>
          </a:prstGeom>
        </p:spPr>
        <p:txBody>
          <a:bodyPr lIns="91118" tIns="91118" rIns="91118" bIns="91118" anchor="t"/>
          <a:lstStyle/>
          <a:p>
            <a:pPr marL="773028" lvl="0" indent="-773028" algn="l" defTabSz="484086">
              <a:buSzPct val="45000"/>
              <a:defRPr sz="1800"/>
            </a:pPr>
            <a:r>
              <a:rPr lang="en-US" sz="2800" dirty="0" smtClean="0"/>
              <a:t>Definition:</a:t>
            </a:r>
          </a:p>
          <a:p>
            <a:pPr marL="773028" indent="-773028" algn="l" defTabSz="484086">
              <a:buSzPct val="45000"/>
              <a:defRPr sz="1800"/>
            </a:pPr>
            <a:endParaRPr lang="en-US" sz="2800" dirty="0" smtClean="0">
              <a:latin typeface="+mj-lt"/>
              <a:ea typeface="+mj-ea"/>
              <a:cs typeface="+mj-cs"/>
              <a:sym typeface="Helvetica"/>
            </a:endParaRPr>
          </a:p>
          <a:p>
            <a:pPr marL="773028" indent="-773028" algn="l" defTabSz="484086">
              <a:buSzPct val="45000"/>
              <a:buBlip>
                <a:blip r:embed="rId2"/>
              </a:buBlip>
              <a:defRPr sz="1800"/>
            </a:pPr>
            <a:r>
              <a:rPr sz="2800" dirty="0" smtClean="0">
                <a:latin typeface="+mj-lt"/>
                <a:ea typeface="+mj-ea"/>
                <a:cs typeface="+mj-cs"/>
                <a:sym typeface="Helvetica"/>
              </a:rPr>
              <a:t>Information </a:t>
            </a:r>
            <a:r>
              <a:rPr sz="2800" dirty="0">
                <a:latin typeface="+mj-lt"/>
                <a:ea typeface="+mj-ea"/>
                <a:cs typeface="+mj-cs"/>
                <a:sym typeface="Helvetica"/>
              </a:rPr>
              <a:t>about reactions to a product, a person's performance of a task, etc., used as a basis for improvement</a:t>
            </a:r>
          </a:p>
          <a:p>
            <a:pPr marL="409250" indent="-409250" algn="l" defTabSz="484086">
              <a:buSzPct val="45000"/>
              <a:buBlip>
                <a:blip r:embed="rId2"/>
              </a:buBlip>
              <a:defRPr sz="1800"/>
            </a:pPr>
            <a:endParaRPr sz="2800" dirty="0">
              <a:latin typeface="+mj-lt"/>
              <a:ea typeface="+mj-ea"/>
              <a:cs typeface="+mj-cs"/>
              <a:sym typeface="Helvetica"/>
            </a:endParaRPr>
          </a:p>
          <a:p>
            <a:pPr marL="773028" indent="-773028" algn="l" defTabSz="484086">
              <a:buSzPct val="45000"/>
              <a:buBlip>
                <a:blip r:embed="rId2"/>
              </a:buBlip>
              <a:defRPr sz="1800"/>
            </a:pPr>
            <a:r>
              <a:rPr sz="2800" dirty="0">
                <a:latin typeface="+mj-lt"/>
                <a:ea typeface="+mj-ea"/>
                <a:cs typeface="+mj-cs"/>
                <a:sym typeface="Helvetica"/>
              </a:rPr>
              <a:t>The modification or control of a process or system by its results or effects, e.g. </a:t>
            </a:r>
            <a:r>
              <a:rPr sz="2800" dirty="0" smtClean="0">
                <a:latin typeface="+mj-lt"/>
                <a:ea typeface="+mj-ea"/>
                <a:cs typeface="+mj-cs"/>
                <a:sym typeface="Helvetica"/>
              </a:rPr>
              <a:t>behavioral </a:t>
            </a:r>
            <a:r>
              <a:rPr sz="2800" dirty="0">
                <a:latin typeface="+mj-lt"/>
                <a:ea typeface="+mj-ea"/>
                <a:cs typeface="+mj-cs"/>
                <a:sym typeface="Helvetica"/>
              </a:rPr>
              <a:t>response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p:cNvSpPr>
          <p:nvPr>
            <p:ph type="title"/>
          </p:nvPr>
        </p:nvSpPr>
        <p:spPr>
          <a:xfrm>
            <a:off x="514891" y="523894"/>
            <a:ext cx="3375962" cy="803606"/>
          </a:xfrm>
          <a:prstGeom prst="rect">
            <a:avLst/>
          </a:prstGeom>
        </p:spPr>
        <p:txBody>
          <a:bodyPr lIns="91118" tIns="91118" rIns="91118" bIns="91118">
            <a:normAutofit fontScale="90000"/>
          </a:bodyPr>
          <a:lstStyle>
            <a:lvl1pPr algn="l" defTabSz="1088638">
              <a:defRPr sz="6000">
                <a:latin typeface="+mj-lt"/>
                <a:ea typeface="+mj-ea"/>
                <a:cs typeface="+mj-cs"/>
                <a:sym typeface="Helvetica"/>
              </a:defRPr>
            </a:lvl1pPr>
          </a:lstStyle>
          <a:p>
            <a:pPr lvl="0">
              <a:defRPr sz="1800"/>
            </a:pPr>
            <a:r>
              <a:rPr sz="5000" dirty="0"/>
              <a:t>Feedback</a:t>
            </a:r>
          </a:p>
        </p:txBody>
      </p:sp>
      <p:sp>
        <p:nvSpPr>
          <p:cNvPr id="260" name="Shape 260"/>
          <p:cNvSpPr>
            <a:spLocks noGrp="1"/>
          </p:cNvSpPr>
          <p:nvPr>
            <p:ph type="body" idx="1"/>
          </p:nvPr>
        </p:nvSpPr>
        <p:spPr>
          <a:xfrm>
            <a:off x="803549" y="1705198"/>
            <a:ext cx="7370634" cy="4543201"/>
          </a:xfrm>
          <a:prstGeom prst="rect">
            <a:avLst/>
          </a:prstGeom>
        </p:spPr>
        <p:txBody>
          <a:bodyPr lIns="91118" tIns="91118" rIns="91118" bIns="91118" anchor="t"/>
          <a:lstStyle/>
          <a:p>
            <a:pPr marL="603871" lvl="0" indent="-603871" algn="l" defTabSz="401790">
              <a:buSzPct val="45000"/>
              <a:defRPr sz="1800"/>
            </a:pPr>
            <a:r>
              <a:rPr lang="en-US" sz="2400" dirty="0" smtClean="0"/>
              <a:t>Acquiring feedback</a:t>
            </a:r>
          </a:p>
          <a:p>
            <a:pPr marL="603871" indent="-603871" algn="l" defTabSz="401790">
              <a:buSzPct val="45000"/>
              <a:buBlip>
                <a:blip r:embed="rId2"/>
              </a:buBlip>
              <a:defRPr sz="1800"/>
            </a:pPr>
            <a:endParaRPr lang="en-US" dirty="0" smtClean="0">
              <a:latin typeface="+mj-lt"/>
              <a:ea typeface="+mj-ea"/>
              <a:cs typeface="+mj-cs"/>
              <a:sym typeface="Helvetica"/>
            </a:endParaRPr>
          </a:p>
          <a:p>
            <a:pPr marL="603871" indent="-603871" algn="l" defTabSz="401790">
              <a:buSzPct val="45000"/>
              <a:buBlip>
                <a:blip r:embed="rId2"/>
              </a:buBlip>
              <a:defRPr sz="1800"/>
            </a:pPr>
            <a:endParaRPr lang="en-US" dirty="0" smtClean="0">
              <a:latin typeface="+mj-lt"/>
              <a:ea typeface="+mj-ea"/>
              <a:cs typeface="+mj-cs"/>
              <a:sym typeface="Helvetica"/>
            </a:endParaRPr>
          </a:p>
          <a:p>
            <a:pPr marL="603871" indent="-603871" algn="l" defTabSz="401790">
              <a:buSzPct val="45000"/>
              <a:buBlip>
                <a:blip r:embed="rId2"/>
              </a:buBlip>
              <a:defRPr sz="1800"/>
            </a:pPr>
            <a:r>
              <a:rPr dirty="0" smtClean="0">
                <a:latin typeface="+mj-lt"/>
                <a:ea typeface="+mj-ea"/>
                <a:cs typeface="+mj-cs"/>
                <a:sym typeface="Helvetica"/>
              </a:rPr>
              <a:t>Employee </a:t>
            </a:r>
            <a:r>
              <a:rPr dirty="0">
                <a:latin typeface="+mj-lt"/>
                <a:ea typeface="+mj-ea"/>
                <a:cs typeface="+mj-cs"/>
                <a:sym typeface="Helvetica"/>
              </a:rPr>
              <a:t>surveys</a:t>
            </a:r>
          </a:p>
          <a:p>
            <a:pPr marL="339677" indent="-339677" algn="l" defTabSz="401790">
              <a:buSzPct val="45000"/>
              <a:buBlip>
                <a:blip r:embed="rId2"/>
              </a:buBlip>
              <a:defRPr sz="1800"/>
            </a:pPr>
            <a:endParaRPr dirty="0">
              <a:latin typeface="+mj-lt"/>
              <a:ea typeface="+mj-ea"/>
              <a:cs typeface="+mj-cs"/>
              <a:sym typeface="Helvetica"/>
            </a:endParaRPr>
          </a:p>
          <a:p>
            <a:pPr marL="603871" indent="-603871" algn="l" defTabSz="401790">
              <a:buSzPct val="45000"/>
              <a:buBlip>
                <a:blip r:embed="rId2"/>
              </a:buBlip>
              <a:defRPr sz="1800"/>
            </a:pPr>
            <a:r>
              <a:rPr dirty="0">
                <a:latin typeface="+mj-lt"/>
                <a:ea typeface="+mj-ea"/>
                <a:cs typeface="+mj-cs"/>
                <a:sym typeface="Helvetica"/>
              </a:rPr>
              <a:t>Memos</a:t>
            </a:r>
          </a:p>
          <a:p>
            <a:pPr marL="339677" indent="-339677" algn="l" defTabSz="401790">
              <a:buSzPct val="45000"/>
              <a:buBlip>
                <a:blip r:embed="rId2"/>
              </a:buBlip>
              <a:defRPr sz="1800"/>
            </a:pPr>
            <a:endParaRPr dirty="0">
              <a:latin typeface="+mj-lt"/>
              <a:ea typeface="+mj-ea"/>
              <a:cs typeface="+mj-cs"/>
              <a:sym typeface="Helvetica"/>
            </a:endParaRPr>
          </a:p>
          <a:p>
            <a:pPr marL="603871" indent="-603871" algn="l" defTabSz="401790">
              <a:buSzPct val="45000"/>
              <a:buBlip>
                <a:blip r:embed="rId2"/>
              </a:buBlip>
              <a:defRPr sz="1800"/>
            </a:pPr>
            <a:r>
              <a:rPr dirty="0">
                <a:latin typeface="+mj-lt"/>
                <a:ea typeface="+mj-ea"/>
                <a:cs typeface="+mj-cs"/>
                <a:sym typeface="Helvetica"/>
              </a:rPr>
              <a:t>Emails</a:t>
            </a:r>
          </a:p>
          <a:p>
            <a:pPr marL="339677" indent="-339677" algn="l" defTabSz="401790">
              <a:buSzPct val="45000"/>
              <a:buBlip>
                <a:blip r:embed="rId2"/>
              </a:buBlip>
              <a:defRPr sz="1800"/>
            </a:pPr>
            <a:endParaRPr dirty="0">
              <a:latin typeface="+mj-lt"/>
              <a:ea typeface="+mj-ea"/>
              <a:cs typeface="+mj-cs"/>
              <a:sym typeface="Helvetica"/>
            </a:endParaRPr>
          </a:p>
          <a:p>
            <a:pPr marL="603871" indent="-603871" algn="l" defTabSz="401790">
              <a:buSzPct val="45000"/>
              <a:buBlip>
                <a:blip r:embed="rId2"/>
              </a:buBlip>
              <a:defRPr sz="1800"/>
            </a:pPr>
            <a:r>
              <a:rPr dirty="0">
                <a:latin typeface="+mj-lt"/>
                <a:ea typeface="+mj-ea"/>
                <a:cs typeface="+mj-cs"/>
                <a:sym typeface="Helvetica"/>
              </a:rPr>
              <a:t>Open-door policies</a:t>
            </a:r>
          </a:p>
          <a:p>
            <a:pPr marL="339677" indent="-339677" algn="l" defTabSz="401790">
              <a:buSzPct val="45000"/>
              <a:buBlip>
                <a:blip r:embed="rId2"/>
              </a:buBlip>
              <a:defRPr sz="1800"/>
            </a:pPr>
            <a:endParaRPr dirty="0">
              <a:latin typeface="+mj-lt"/>
              <a:ea typeface="+mj-ea"/>
              <a:cs typeface="+mj-cs"/>
              <a:sym typeface="Helvetica"/>
            </a:endParaRPr>
          </a:p>
          <a:p>
            <a:pPr marL="603871" indent="-603871" algn="l" defTabSz="401790">
              <a:buSzPct val="45000"/>
              <a:buBlip>
                <a:blip r:embed="rId2"/>
              </a:buBlip>
              <a:defRPr sz="1800"/>
            </a:pPr>
            <a:r>
              <a:rPr dirty="0">
                <a:latin typeface="+mj-lt"/>
                <a:ea typeface="+mj-ea"/>
                <a:cs typeface="+mj-cs"/>
                <a:sym typeface="Helvetica"/>
              </a:rPr>
              <a:t>Company news letter</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855"/>
          </a:xfrm>
        </p:spPr>
        <p:txBody>
          <a:bodyPr/>
          <a:lstStyle/>
          <a:p>
            <a:r>
              <a:rPr lang="en-US" dirty="0" smtClean="0"/>
              <a:t>8.9.1. Feedback </a:t>
            </a:r>
            <a:r>
              <a:rPr lang="en-US" dirty="0" smtClean="0"/>
              <a:t>cycle</a:t>
            </a:r>
            <a:endParaRPr lang="en-US" dirty="0"/>
          </a:p>
        </p:txBody>
      </p:sp>
      <p:sp>
        <p:nvSpPr>
          <p:cNvPr id="3" name="Content Placeholder 2"/>
          <p:cNvSpPr>
            <a:spLocks noGrp="1"/>
          </p:cNvSpPr>
          <p:nvPr>
            <p:ph idx="1"/>
          </p:nvPr>
        </p:nvSpPr>
        <p:spPr>
          <a:xfrm>
            <a:off x="677334" y="1842655"/>
            <a:ext cx="8596668" cy="4198707"/>
          </a:xfrm>
        </p:spPr>
        <p:txBody>
          <a:bodyPr>
            <a:normAutofit/>
          </a:bodyPr>
          <a:lstStyle/>
          <a:p>
            <a:pPr marL="413384" indent="-413384" defTabSz="376032">
              <a:spcBef>
                <a:spcPts val="502"/>
              </a:spcBef>
              <a:buSzPct val="45000"/>
              <a:buBlip>
                <a:blip r:embed="rId2"/>
              </a:buBlip>
              <a:tabLst>
                <a:tab pos="372047" algn="l"/>
                <a:tab pos="744093" algn="l"/>
                <a:tab pos="1126769" algn="l"/>
                <a:tab pos="1498816" algn="l"/>
                <a:tab pos="1870862" algn="l"/>
                <a:tab pos="2253539" algn="l"/>
                <a:tab pos="2625585" algn="l"/>
                <a:tab pos="2997632" algn="l"/>
                <a:tab pos="3380308" algn="l"/>
                <a:tab pos="3752355" algn="l"/>
                <a:tab pos="4135031" algn="l"/>
                <a:tab pos="4507078" algn="l"/>
                <a:tab pos="4879124" algn="l"/>
                <a:tab pos="5261801" algn="l"/>
                <a:tab pos="5633847" algn="l"/>
                <a:tab pos="6005894" algn="l"/>
                <a:tab pos="6388570" algn="l"/>
                <a:tab pos="6760616" algn="l"/>
                <a:tab pos="7143293" algn="l"/>
                <a:tab pos="7515339" algn="l"/>
              </a:tabLst>
              <a:defRPr sz="5000">
                <a:latin typeface="Helvetica"/>
                <a:ea typeface="Helvetica"/>
                <a:cs typeface="Helvetica"/>
                <a:sym typeface="Helvetica"/>
              </a:defRPr>
            </a:pPr>
            <a:r>
              <a:rPr lang="en-US" sz="2800" dirty="0" smtClean="0"/>
              <a:t>When two people interact, communication is rarely one-way only. </a:t>
            </a:r>
          </a:p>
          <a:p>
            <a:pPr marL="413384" indent="-413384" defTabSz="376032">
              <a:spcBef>
                <a:spcPts val="502"/>
              </a:spcBef>
              <a:buSzPct val="45000"/>
              <a:buBlip>
                <a:blip r:embed="rId2"/>
              </a:buBlip>
              <a:tabLst>
                <a:tab pos="372047" algn="l"/>
                <a:tab pos="744093" algn="l"/>
                <a:tab pos="1126769" algn="l"/>
                <a:tab pos="1498816" algn="l"/>
                <a:tab pos="1870862" algn="l"/>
                <a:tab pos="2253539" algn="l"/>
                <a:tab pos="2625585" algn="l"/>
                <a:tab pos="2997632" algn="l"/>
                <a:tab pos="3380308" algn="l"/>
                <a:tab pos="3752355" algn="l"/>
                <a:tab pos="4135031" algn="l"/>
                <a:tab pos="4507078" algn="l"/>
                <a:tab pos="4879124" algn="l"/>
                <a:tab pos="5261801" algn="l"/>
                <a:tab pos="5633847" algn="l"/>
                <a:tab pos="6005894" algn="l"/>
                <a:tab pos="6388570" algn="l"/>
                <a:tab pos="6760616" algn="l"/>
                <a:tab pos="7143293" algn="l"/>
                <a:tab pos="7515339" algn="l"/>
              </a:tabLst>
              <a:defRPr sz="5000">
                <a:latin typeface="Helvetica"/>
                <a:ea typeface="Helvetica"/>
                <a:cs typeface="Helvetica"/>
                <a:sym typeface="Helvetica"/>
              </a:defRPr>
            </a:pPr>
            <a:r>
              <a:rPr lang="en-US" sz="2800" dirty="0" smtClean="0"/>
              <a:t>When a person receives a message, he/she responds to it by giving a reply. </a:t>
            </a:r>
          </a:p>
          <a:p>
            <a:pPr marL="413384" indent="-413384" defTabSz="376032">
              <a:spcBef>
                <a:spcPts val="502"/>
              </a:spcBef>
              <a:buSzPct val="45000"/>
              <a:buBlip>
                <a:blip r:embed="rId2"/>
              </a:buBlip>
              <a:tabLst>
                <a:tab pos="372047" algn="l"/>
                <a:tab pos="744093" algn="l"/>
                <a:tab pos="1126769" algn="l"/>
                <a:tab pos="1498816" algn="l"/>
                <a:tab pos="1870862" algn="l"/>
                <a:tab pos="2253539" algn="l"/>
                <a:tab pos="2625585" algn="l"/>
                <a:tab pos="2997632" algn="l"/>
                <a:tab pos="3380308" algn="l"/>
                <a:tab pos="3752355" algn="l"/>
                <a:tab pos="4135031" algn="l"/>
                <a:tab pos="4507078" algn="l"/>
                <a:tab pos="4879124" algn="l"/>
                <a:tab pos="5261801" algn="l"/>
                <a:tab pos="5633847" algn="l"/>
                <a:tab pos="6005894" algn="l"/>
                <a:tab pos="6388570" algn="l"/>
                <a:tab pos="6760616" algn="l"/>
                <a:tab pos="7143293" algn="l"/>
                <a:tab pos="7515339" algn="l"/>
              </a:tabLst>
              <a:defRPr sz="5000">
                <a:latin typeface="Helvetica"/>
                <a:ea typeface="Helvetica"/>
                <a:cs typeface="Helvetica"/>
                <a:sym typeface="Helvetica"/>
              </a:defRPr>
            </a:pPr>
            <a:r>
              <a:rPr lang="en-US" sz="2800" dirty="0" smtClean="0"/>
              <a:t>The feedback cycle is the same as the sender-receiver feedback</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10. Levels of communication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INTRAPERSONAL </a:t>
            </a:r>
            <a:r>
              <a:rPr lang="en-US" dirty="0" smtClean="0"/>
              <a:t>COMMUNICATION</a:t>
            </a:r>
          </a:p>
          <a:p>
            <a:pPr>
              <a:buNone/>
            </a:pPr>
            <a:endParaRPr lang="en-US" dirty="0" smtClean="0"/>
          </a:p>
          <a:p>
            <a:pPr>
              <a:buNone/>
            </a:pPr>
            <a:r>
              <a:rPr lang="en-US" dirty="0" smtClean="0"/>
              <a:t>Intrapersonal </a:t>
            </a:r>
            <a:r>
              <a:rPr lang="en-US" dirty="0" smtClean="0"/>
              <a:t>communication is the active </a:t>
            </a:r>
            <a:r>
              <a:rPr lang="en-US" dirty="0" smtClean="0"/>
              <a:t>internal</a:t>
            </a:r>
          </a:p>
          <a:p>
            <a:pPr>
              <a:buNone/>
            </a:pPr>
            <a:r>
              <a:rPr lang="en-US" dirty="0" smtClean="0"/>
              <a:t>involvement of the individual in symbolic processing of</a:t>
            </a:r>
          </a:p>
          <a:p>
            <a:pPr>
              <a:buNone/>
            </a:pPr>
            <a:r>
              <a:rPr lang="en-US" dirty="0" smtClean="0"/>
              <a:t>messages</a:t>
            </a:r>
            <a:r>
              <a:rPr lang="en-US" dirty="0" smtClean="0"/>
              <a:t>. The individual becomes his or her own sender</a:t>
            </a:r>
          </a:p>
          <a:p>
            <a:pPr>
              <a:buNone/>
            </a:pPr>
            <a:r>
              <a:rPr lang="en-US" dirty="0" smtClean="0"/>
              <a:t>and receiver, providing feedback to him or herself in an</a:t>
            </a:r>
          </a:p>
          <a:p>
            <a:pPr>
              <a:buNone/>
            </a:pPr>
            <a:r>
              <a:rPr lang="en-US" dirty="0" smtClean="0"/>
              <a:t>ongoing internal process. It can be useful to envision</a:t>
            </a:r>
          </a:p>
          <a:p>
            <a:pPr>
              <a:buNone/>
            </a:pPr>
            <a:r>
              <a:rPr lang="en-US" dirty="0" smtClean="0"/>
              <a:t>intrapersonal communication occurring in the mind of the</a:t>
            </a:r>
          </a:p>
          <a:p>
            <a:pPr>
              <a:buNone/>
            </a:pPr>
            <a:r>
              <a:rPr lang="en-US" dirty="0" smtClean="0"/>
              <a:t>individual in a model which contains a sender, receiver,</a:t>
            </a:r>
          </a:p>
          <a:p>
            <a:pPr>
              <a:buNone/>
            </a:pPr>
            <a:r>
              <a:rPr lang="en-US" dirty="0" smtClean="0"/>
              <a:t>and feedback loop.</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idx="4294967295"/>
          </p:nvPr>
        </p:nvSpPr>
        <p:spPr>
          <a:xfrm>
            <a:off x="411915" y="80027"/>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rPr lang="en-US" dirty="0" smtClean="0"/>
              <a:t>8</a:t>
            </a:r>
            <a:r>
              <a:rPr lang="en-US" dirty="0" smtClean="0"/>
              <a:t>.0. Introduction to Communication</a:t>
            </a:r>
            <a:endParaRPr dirty="0"/>
          </a:p>
        </p:txBody>
      </p:sp>
      <p:sp>
        <p:nvSpPr>
          <p:cNvPr id="150" name="Shape 150"/>
          <p:cNvSpPr>
            <a:spLocks noGrp="1"/>
          </p:cNvSpPr>
          <p:nvPr>
            <p:ph type="body" idx="4294967295"/>
          </p:nvPr>
        </p:nvSpPr>
        <p:spPr>
          <a:xfrm>
            <a:off x="386600" y="1440874"/>
            <a:ext cx="11418801" cy="5168912"/>
          </a:xfrm>
          <a:prstGeom prst="rect">
            <a:avLst/>
          </a:prstGeom>
        </p:spPr>
        <p:txBody>
          <a:bodyPr lIns="91118" tIns="91118" rIns="91118" bIns="91118" anchor="t">
            <a:noAutofit/>
          </a:bodyPr>
          <a:lstStyle/>
          <a:p>
            <a:pPr marL="0" indent="0" algn="ctr" defTabSz="382676">
              <a:spcBef>
                <a:spcPts val="0"/>
              </a:spcBef>
              <a:buSzTx/>
              <a:buNone/>
              <a:defRPr sz="4000">
                <a:latin typeface="Helvetica"/>
                <a:ea typeface="Helvetica"/>
                <a:cs typeface="Helvetica"/>
                <a:sym typeface="Helvetica"/>
              </a:defRPr>
            </a:pPr>
            <a:r>
              <a:rPr lang="en-US" sz="2800" b="1" dirty="0" smtClean="0"/>
              <a:t>The Definition of Communication</a:t>
            </a:r>
          </a:p>
          <a:p>
            <a:pPr marL="0" indent="0" algn="ctr" defTabSz="382676">
              <a:spcBef>
                <a:spcPts val="0"/>
              </a:spcBef>
              <a:buSzTx/>
              <a:buNone/>
              <a:defRPr sz="4000">
                <a:latin typeface="Helvetica"/>
                <a:ea typeface="Helvetica"/>
                <a:cs typeface="Helvetica"/>
                <a:sym typeface="Helvetica"/>
              </a:defRPr>
            </a:pPr>
            <a:endParaRPr lang="en-US" sz="2800" dirty="0" smtClean="0"/>
          </a:p>
          <a:p>
            <a:pPr marL="0" indent="0" algn="ctr" defTabSz="382676">
              <a:spcBef>
                <a:spcPts val="0"/>
              </a:spcBef>
              <a:buSzTx/>
              <a:buNone/>
              <a:defRPr sz="4000">
                <a:latin typeface="Helvetica"/>
                <a:ea typeface="Helvetica"/>
                <a:cs typeface="Helvetica"/>
                <a:sym typeface="Helvetica"/>
              </a:defRPr>
            </a:pPr>
            <a:r>
              <a:rPr sz="2800" dirty="0" smtClean="0"/>
              <a:t>A </a:t>
            </a:r>
            <a:r>
              <a:rPr sz="2800" dirty="0"/>
              <a:t>gentleman orders a coffee in a crowded cafe. The young woman in line behind him shoots a withering look at the rambunctious toddler tugging on her coat. From the radio blares an advertisement for a one-day sale at the mall. At a nearby table, a deaf couple signs to each other, while a teenager in the corner busily texts a friend on his cell phone. These situations all have one thing in common. </a:t>
            </a:r>
            <a:r>
              <a:rPr sz="2800" b="1" dirty="0"/>
              <a:t>They all involve communication</a:t>
            </a:r>
            <a:r>
              <a:rPr sz="2800" b="1" dirty="0">
                <a:solidFill>
                  <a:srgbClr val="663366"/>
                </a:solidFill>
              </a:rPr>
              <a:t>.</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communication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INTERPERSONAL COMMUNICATION</a:t>
            </a:r>
            <a:endParaRPr lang="en-US" dirty="0" smtClean="0"/>
          </a:p>
          <a:p>
            <a:pPr>
              <a:buNone/>
            </a:pPr>
            <a:endParaRPr lang="en-US" dirty="0" smtClean="0"/>
          </a:p>
          <a:p>
            <a:pPr>
              <a:buNone/>
            </a:pPr>
            <a:r>
              <a:rPr lang="en-US" dirty="0" smtClean="0"/>
              <a:t>Interpersonal </a:t>
            </a:r>
            <a:r>
              <a:rPr lang="en-US" dirty="0" smtClean="0"/>
              <a:t>communication is defined by communication</a:t>
            </a:r>
          </a:p>
          <a:p>
            <a:pPr>
              <a:buNone/>
            </a:pPr>
            <a:r>
              <a:rPr lang="en-US" dirty="0" smtClean="0"/>
              <a:t>scholars in numerous ways, though most definitions</a:t>
            </a:r>
          </a:p>
          <a:p>
            <a:pPr>
              <a:buNone/>
            </a:pPr>
            <a:r>
              <a:rPr lang="en-US" dirty="0" smtClean="0"/>
              <a:t>involve participants who are interdependent on one</a:t>
            </a:r>
          </a:p>
          <a:p>
            <a:pPr>
              <a:buNone/>
            </a:pPr>
            <a:r>
              <a:rPr lang="en-US" dirty="0" smtClean="0"/>
              <a:t>another, have a shared history. Communication channels</a:t>
            </a:r>
          </a:p>
          <a:p>
            <a:pPr>
              <a:buNone/>
            </a:pPr>
            <a:r>
              <a:rPr lang="en-US" dirty="0" smtClean="0"/>
              <a:t>are the medium chosen to convey the message from sender</a:t>
            </a:r>
          </a:p>
          <a:p>
            <a:pPr>
              <a:buNone/>
            </a:pPr>
            <a:r>
              <a:rPr lang="en-US" dirty="0" smtClean="0"/>
              <a:t>to receiver. Communication channels can be categorized</a:t>
            </a:r>
          </a:p>
          <a:p>
            <a:pPr>
              <a:buNone/>
            </a:pPr>
            <a:r>
              <a:rPr lang="en-US" dirty="0" smtClean="0"/>
              <a:t>into two main categories: Direct and Indirect channels of</a:t>
            </a:r>
          </a:p>
          <a:p>
            <a:pPr>
              <a:buNone/>
            </a:pPr>
            <a:r>
              <a:rPr lang="en-US" dirty="0" smtClean="0"/>
              <a:t>communication.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communication</a:t>
            </a:r>
            <a:endParaRPr lang="en-US" dirty="0"/>
          </a:p>
        </p:txBody>
      </p:sp>
      <p:sp>
        <p:nvSpPr>
          <p:cNvPr id="3" name="Content Placeholder 2"/>
          <p:cNvSpPr>
            <a:spLocks noGrp="1"/>
          </p:cNvSpPr>
          <p:nvPr>
            <p:ph idx="1"/>
          </p:nvPr>
        </p:nvSpPr>
        <p:spPr/>
        <p:txBody>
          <a:bodyPr/>
          <a:lstStyle/>
          <a:p>
            <a:r>
              <a:rPr lang="en-US" dirty="0" smtClean="0"/>
              <a:t>GROUP COMMUNICATION</a:t>
            </a:r>
          </a:p>
          <a:p>
            <a:pPr>
              <a:buNone/>
            </a:pPr>
            <a:endParaRPr lang="en-US" dirty="0" smtClean="0"/>
          </a:p>
          <a:p>
            <a:pPr>
              <a:buNone/>
            </a:pPr>
            <a:r>
              <a:rPr lang="en-US" dirty="0" smtClean="0"/>
              <a:t>Refers </a:t>
            </a:r>
            <a:r>
              <a:rPr lang="en-US" dirty="0" smtClean="0"/>
              <a:t>to the nature of communication that occurs in</a:t>
            </a:r>
          </a:p>
          <a:p>
            <a:pPr>
              <a:buNone/>
            </a:pPr>
            <a:r>
              <a:rPr lang="en-US" dirty="0" smtClean="0"/>
              <a:t>groups that are between 3 and 12 individuals. Small group</a:t>
            </a:r>
          </a:p>
          <a:p>
            <a:pPr>
              <a:buNone/>
            </a:pPr>
            <a:r>
              <a:rPr lang="en-US" dirty="0" smtClean="0"/>
              <a:t>communication generally takes place in a context that</a:t>
            </a:r>
          </a:p>
          <a:p>
            <a:pPr>
              <a:buNone/>
            </a:pPr>
            <a:r>
              <a:rPr lang="en-US" dirty="0" smtClean="0"/>
              <a:t>mixes interpersonal communication interactions with</a:t>
            </a:r>
          </a:p>
          <a:p>
            <a:pPr>
              <a:buNone/>
            </a:pPr>
            <a:r>
              <a:rPr lang="en-US" dirty="0" smtClean="0"/>
              <a:t>social clustering.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communication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PUBLIC </a:t>
            </a:r>
            <a:r>
              <a:rPr lang="en-US" dirty="0" smtClean="0"/>
              <a:t>COMMUNICATION</a:t>
            </a:r>
          </a:p>
          <a:p>
            <a:endParaRPr lang="en-US" dirty="0" smtClean="0"/>
          </a:p>
          <a:p>
            <a:pPr>
              <a:buNone/>
            </a:pPr>
            <a:r>
              <a:rPr lang="en-US" dirty="0" smtClean="0"/>
              <a:t>It‘s at the heart of our economy, society, and politics.</a:t>
            </a:r>
          </a:p>
          <a:p>
            <a:pPr>
              <a:buNone/>
            </a:pPr>
            <a:r>
              <a:rPr lang="en-US" dirty="0" smtClean="0"/>
              <a:t>Studios use it to promote their films. Politicians use it to</a:t>
            </a:r>
          </a:p>
          <a:p>
            <a:pPr>
              <a:buNone/>
            </a:pPr>
            <a:r>
              <a:rPr lang="en-US" dirty="0" smtClean="0"/>
              <a:t>get elected. Businesses use it to burnish their image.</a:t>
            </a:r>
          </a:p>
          <a:p>
            <a:pPr>
              <a:buNone/>
            </a:pPr>
            <a:r>
              <a:rPr lang="en-US" dirty="0" smtClean="0"/>
              <a:t>Advocates </a:t>
            </a:r>
            <a:r>
              <a:rPr lang="en-US" dirty="0" smtClean="0"/>
              <a:t>use </a:t>
            </a:r>
            <a:r>
              <a:rPr lang="en-US" dirty="0" smtClean="0"/>
              <a:t>it to promote social causes. It's a</a:t>
            </a:r>
          </a:p>
          <a:p>
            <a:pPr>
              <a:buNone/>
            </a:pPr>
            <a:r>
              <a:rPr lang="en-US" dirty="0" smtClean="0"/>
              <a:t>field built on ideas and images, persuasion and</a:t>
            </a:r>
          </a:p>
          <a:p>
            <a:pPr>
              <a:buNone/>
            </a:pPr>
            <a:r>
              <a:rPr lang="en-US" dirty="0" smtClean="0"/>
              <a:t>information, strategy and tactics. No policy or product can</a:t>
            </a:r>
          </a:p>
          <a:p>
            <a:pPr>
              <a:buNone/>
            </a:pPr>
            <a:r>
              <a:rPr lang="en-US" dirty="0" smtClean="0"/>
              <a:t>succeed without a smart message targeted to the right</a:t>
            </a:r>
          </a:p>
          <a:p>
            <a:pPr>
              <a:buNone/>
            </a:pPr>
            <a:r>
              <a:rPr lang="en-US" dirty="0" smtClean="0"/>
              <a:t>audience in creative and innovative ways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8.11. Balance </a:t>
            </a:r>
            <a:r>
              <a:rPr lang="en-US" dirty="0" smtClean="0"/>
              <a:t>of interpersonal communication</a:t>
            </a:r>
            <a:endParaRPr lang="en-US" dirty="0"/>
          </a:p>
        </p:txBody>
      </p:sp>
      <p:sp>
        <p:nvSpPr>
          <p:cNvPr id="3" name="Content Placeholder 2"/>
          <p:cNvSpPr>
            <a:spLocks noGrp="1"/>
          </p:cNvSpPr>
          <p:nvPr>
            <p:ph idx="1"/>
          </p:nvPr>
        </p:nvSpPr>
        <p:spPr/>
        <p:txBody>
          <a:bodyPr>
            <a:normAutofit/>
          </a:bodyPr>
          <a:lstStyle/>
          <a:p>
            <a:pPr>
              <a:buNone/>
            </a:pPr>
            <a:r>
              <a:rPr lang="en-US" dirty="0" smtClean="0"/>
              <a:t>	The </a:t>
            </a:r>
            <a:r>
              <a:rPr lang="en-US" dirty="0" err="1" smtClean="0"/>
              <a:t>Johari</a:t>
            </a:r>
            <a:r>
              <a:rPr lang="en-US" dirty="0" smtClean="0"/>
              <a:t> window model focuses on the balance </a:t>
            </a:r>
            <a:r>
              <a:rPr lang="en-US" dirty="0" smtClean="0"/>
              <a:t>of interpersonal </a:t>
            </a:r>
            <a:r>
              <a:rPr lang="en-US" dirty="0" smtClean="0"/>
              <a:t>communication. Interpersonal </a:t>
            </a:r>
            <a:r>
              <a:rPr lang="en-US" dirty="0" smtClean="0"/>
              <a:t>communication encompasses:</a:t>
            </a:r>
          </a:p>
          <a:p>
            <a:pPr>
              <a:buNone/>
            </a:pPr>
            <a:endParaRPr lang="en-US" dirty="0" smtClean="0"/>
          </a:p>
          <a:p>
            <a:r>
              <a:rPr lang="en-US" dirty="0" smtClean="0"/>
              <a:t>Speech communication </a:t>
            </a:r>
            <a:endParaRPr lang="zh-CN" altLang="en-US" dirty="0" smtClean="0"/>
          </a:p>
          <a:p>
            <a:r>
              <a:rPr lang="en-US" dirty="0" smtClean="0"/>
              <a:t>Nonverbal communication </a:t>
            </a:r>
            <a:endParaRPr lang="zh-CN" altLang="en-US" dirty="0" smtClean="0"/>
          </a:p>
          <a:p>
            <a:r>
              <a:rPr lang="en-US" dirty="0" smtClean="0"/>
              <a:t>Summarizing </a:t>
            </a:r>
            <a:endParaRPr lang="zh-CN" altLang="en-US" dirty="0" smtClean="0"/>
          </a:p>
          <a:p>
            <a:r>
              <a:rPr lang="en-US" dirty="0" smtClean="0"/>
              <a:t>Paraphrasing </a:t>
            </a:r>
            <a:endParaRPr lang="zh-CN" altLang="en-US" dirty="0" smtClean="0"/>
          </a:p>
          <a:p>
            <a:r>
              <a:rPr lang="en-US" dirty="0" smtClean="0"/>
              <a:t>listening</a:t>
            </a:r>
            <a:endParaRPr lang="en-US" dirty="0" smtClean="0"/>
          </a:p>
          <a:p>
            <a:r>
              <a:rPr lang="en-US" dirty="0" smtClean="0"/>
              <a:t>questioning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of interpersonal communication</a:t>
            </a:r>
            <a:endParaRPr lang="en-US" dirty="0"/>
          </a:p>
        </p:txBody>
      </p:sp>
      <p:sp>
        <p:nvSpPr>
          <p:cNvPr id="3" name="Content Placeholder 2"/>
          <p:cNvSpPr>
            <a:spLocks noGrp="1"/>
          </p:cNvSpPr>
          <p:nvPr>
            <p:ph idx="1"/>
          </p:nvPr>
        </p:nvSpPr>
        <p:spPr/>
        <p:txBody>
          <a:bodyPr>
            <a:normAutofit/>
          </a:bodyPr>
          <a:lstStyle/>
          <a:p>
            <a:pPr>
              <a:buNone/>
            </a:pPr>
            <a:r>
              <a:rPr lang="en-US" dirty="0" smtClean="0"/>
              <a:t>Having good interpersonal communication skills support </a:t>
            </a:r>
            <a:r>
              <a:rPr lang="en-US" dirty="0" smtClean="0"/>
              <a:t>such processes </a:t>
            </a:r>
            <a:r>
              <a:rPr lang="en-US" dirty="0" smtClean="0"/>
              <a:t>as:</a:t>
            </a:r>
          </a:p>
          <a:p>
            <a:r>
              <a:rPr lang="en-US" dirty="0" smtClean="0"/>
              <a:t>Parenting </a:t>
            </a:r>
            <a:endParaRPr lang="zh-CN" altLang="en-US" dirty="0" smtClean="0"/>
          </a:p>
          <a:p>
            <a:r>
              <a:rPr lang="en-US" dirty="0" smtClean="0"/>
              <a:t>Management</a:t>
            </a:r>
          </a:p>
          <a:p>
            <a:r>
              <a:rPr lang="en-US" dirty="0" smtClean="0"/>
              <a:t>Selling</a:t>
            </a:r>
            <a:endParaRPr lang="en-US" dirty="0" smtClean="0"/>
          </a:p>
          <a:p>
            <a:r>
              <a:rPr lang="en-US" dirty="0" smtClean="0"/>
              <a:t>Counseling</a:t>
            </a:r>
            <a:endParaRPr lang="en-US" dirty="0" smtClean="0"/>
          </a:p>
          <a:p>
            <a:r>
              <a:rPr lang="en-US" dirty="0" smtClean="0"/>
              <a:t>Coaching</a:t>
            </a:r>
            <a:endParaRPr lang="en-US" dirty="0" smtClean="0"/>
          </a:p>
          <a:p>
            <a:r>
              <a:rPr lang="en-US" dirty="0" smtClean="0"/>
              <a:t>mentoring </a:t>
            </a:r>
            <a:r>
              <a:rPr lang="en-US" dirty="0" smtClean="0"/>
              <a:t>and co-mentoring, </a:t>
            </a:r>
            <a:r>
              <a:rPr lang="zh-CN" altLang="en-US" dirty="0" smtClean="0"/>
              <a:t>指导与被指导 </a:t>
            </a:r>
            <a:r>
              <a:rPr lang="en-US" dirty="0" smtClean="0"/>
              <a:t>which is mentoring </a:t>
            </a:r>
            <a:r>
              <a:rPr lang="en-US" dirty="0" smtClean="0"/>
              <a:t>in groups</a:t>
            </a:r>
            <a:endParaRPr lang="en-US" dirty="0" smtClean="0"/>
          </a:p>
          <a:p>
            <a:r>
              <a:rPr lang="en-US" dirty="0" smtClean="0"/>
              <a:t>conflict </a:t>
            </a:r>
            <a:r>
              <a:rPr lang="en-US" dirty="0" smtClean="0"/>
              <a:t>management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8.12. Communication </a:t>
            </a:r>
            <a:r>
              <a:rPr lang="en-US" dirty="0" smtClean="0"/>
              <a:t>Skill</a:t>
            </a:r>
            <a:endParaRPr lang="en-US" dirty="0"/>
          </a:p>
        </p:txBody>
      </p:sp>
      <p:sp>
        <p:nvSpPr>
          <p:cNvPr id="3" name="Content Placeholder 2"/>
          <p:cNvSpPr>
            <a:spLocks noGrp="1"/>
          </p:cNvSpPr>
          <p:nvPr>
            <p:ph idx="1"/>
          </p:nvPr>
        </p:nvSpPr>
        <p:spPr>
          <a:xfrm>
            <a:off x="677333" y="1620983"/>
            <a:ext cx="9062411" cy="4420380"/>
          </a:xfrm>
        </p:spPr>
        <p:txBody>
          <a:bodyPr>
            <a:noAutofit/>
          </a:bodyPr>
          <a:lstStyle/>
          <a:p>
            <a:pPr marL="1666859" indent="-1666859" defTabSz="521908">
              <a:buSzPct val="45000"/>
              <a:defRPr sz="1800"/>
            </a:pPr>
            <a:r>
              <a:rPr lang="en-US" sz="1400" dirty="0" smtClean="0">
                <a:sym typeface="Helvetica"/>
              </a:rPr>
              <a:t>Every individual needs to be well equipped with </a:t>
            </a:r>
            <a:r>
              <a:rPr lang="zh-CN" altLang="en-US" sz="1400" dirty="0" smtClean="0">
                <a:ea typeface="MS PGothic"/>
                <a:cs typeface="MS PGothic"/>
                <a:sym typeface="MS PGothic"/>
              </a:rPr>
              <a:t>装备着 </a:t>
            </a:r>
            <a:r>
              <a:rPr lang="en-US" sz="1400" dirty="0" smtClean="0">
                <a:ea typeface="MS PGothic"/>
                <a:cs typeface="MS PGothic"/>
                <a:sym typeface="MS PGothic"/>
              </a:rPr>
              <a:t>the tools to com</a:t>
            </a:r>
            <a:r>
              <a:rPr lang="en-US" sz="1400" dirty="0" smtClean="0">
                <a:sym typeface="Helvetica"/>
              </a:rPr>
              <a:t>municate effectively, whether it is on the personal </a:t>
            </a:r>
            <a:r>
              <a:rPr lang="en-US" sz="1400" dirty="0" smtClean="0">
                <a:sym typeface="Helvetica"/>
              </a:rPr>
              <a:t>front, or </a:t>
            </a:r>
            <a:r>
              <a:rPr lang="en-US" sz="1400" dirty="0" smtClean="0">
                <a:sym typeface="Helvetica"/>
              </a:rPr>
              <a:t>at work. In fact, according to the management experts, being a good communicator is half the battle won</a:t>
            </a:r>
            <a:r>
              <a:rPr lang="en-US" sz="1400" dirty="0" smtClean="0">
                <a:ea typeface="MS PGothic"/>
                <a:cs typeface="MS PGothic"/>
                <a:sym typeface="MS PGothic"/>
              </a:rPr>
              <a:t> </a:t>
            </a:r>
            <a:r>
              <a:rPr lang="zh-CN" altLang="en-US" sz="1400" dirty="0" smtClean="0">
                <a:ea typeface="MS PGothic"/>
                <a:cs typeface="MS PGothic"/>
                <a:sym typeface="MS PGothic"/>
              </a:rPr>
              <a:t>有助于成功的条</a:t>
            </a:r>
            <a:r>
              <a:rPr lang="zh-CN" altLang="en-US" sz="1400" dirty="0" smtClean="0">
                <a:ea typeface="MS PGothic"/>
                <a:cs typeface="MS PGothic"/>
                <a:sym typeface="MS PGothic"/>
              </a:rPr>
              <a:t>件</a:t>
            </a:r>
            <a:endParaRPr lang="zh-CN" altLang="en-US" sz="1400" dirty="0" smtClean="0">
              <a:ea typeface="MS PGothic"/>
              <a:cs typeface="MS PGothic"/>
              <a:sym typeface="MS PGothic"/>
            </a:endParaRPr>
          </a:p>
          <a:p>
            <a:pPr marL="1519783" indent="-1519783" defTabSz="521908">
              <a:buSzPct val="45000"/>
              <a:defRPr sz="1800"/>
            </a:pPr>
            <a:r>
              <a:rPr lang="en-US" sz="1400" dirty="0" smtClean="0">
                <a:ea typeface="MS PGothic"/>
                <a:cs typeface="MS PGothic"/>
                <a:sym typeface="MS PGothic"/>
              </a:rPr>
              <a:t>After all, if one speaks and listens well, then there is little or no scope for misunderstanding. Thus, keeping this fact in mind, the primary reasons for misunderstanding is due to inability to speak well or listen </a:t>
            </a:r>
            <a:r>
              <a:rPr lang="en-US" sz="1400" dirty="0" smtClean="0">
                <a:ea typeface="MS PGothic"/>
                <a:cs typeface="MS PGothic"/>
                <a:sym typeface="MS PGothic"/>
              </a:rPr>
              <a:t>effectively</a:t>
            </a:r>
          </a:p>
          <a:p>
            <a:pPr marL="1751631" indent="-1751631" defTabSz="532782">
              <a:buSzPct val="45000"/>
              <a:defRPr sz="1800"/>
            </a:pPr>
            <a:r>
              <a:rPr lang="en-US" sz="1400" dirty="0" smtClean="0">
                <a:sym typeface="Helvetica"/>
              </a:rPr>
              <a:t>Communication skills include lip reading, finger-spelling, sign language </a:t>
            </a:r>
            <a:r>
              <a:rPr lang="zh-CN" altLang="en-US" sz="1400" dirty="0" smtClean="0">
                <a:ea typeface="MS PGothic"/>
                <a:cs typeface="MS PGothic"/>
                <a:sym typeface="MS PGothic"/>
              </a:rPr>
              <a:t>手语</a:t>
            </a:r>
            <a:r>
              <a:rPr lang="en-US" altLang="zh-CN" sz="1400" b="1" dirty="0" smtClean="0">
                <a:ea typeface="Times Roman"/>
                <a:cs typeface="Times Roman"/>
                <a:sym typeface="Times Roman"/>
              </a:rPr>
              <a:t>; </a:t>
            </a:r>
            <a:r>
              <a:rPr lang="en-US" sz="1400" dirty="0" smtClean="0">
                <a:sym typeface="Helvetica"/>
              </a:rPr>
              <a:t>for interpersonal skills use, interpersonal </a:t>
            </a:r>
            <a:r>
              <a:rPr lang="en-US" sz="1400" dirty="0" smtClean="0">
                <a:sym typeface="Helvetica"/>
              </a:rPr>
              <a:t>relations</a:t>
            </a:r>
            <a:endParaRPr lang="en-US" sz="1400" dirty="0" smtClean="0">
              <a:sym typeface="Helvetica"/>
            </a:endParaRPr>
          </a:p>
          <a:p>
            <a:pPr marL="1751631" indent="-1751631" defTabSz="532782">
              <a:buSzPct val="45000"/>
              <a:defRPr sz="1800"/>
            </a:pPr>
            <a:r>
              <a:rPr lang="en-US" sz="1400" dirty="0" smtClean="0">
                <a:sym typeface="Helvetica"/>
              </a:rPr>
              <a:t>Skills is the set of skills that enables a person to convey information so that it is received and understood. Communication skills refer to the repertoire </a:t>
            </a:r>
            <a:r>
              <a:rPr lang="zh-CN" altLang="en-US" sz="1400" dirty="0" smtClean="0">
                <a:ea typeface="MS PGothic"/>
                <a:cs typeface="MS PGothic"/>
                <a:sym typeface="MS PGothic"/>
              </a:rPr>
              <a:t>全部技能 </a:t>
            </a:r>
            <a:r>
              <a:rPr lang="en-US" sz="1400" dirty="0" smtClean="0">
                <a:sym typeface="Helvetica"/>
              </a:rPr>
              <a:t>of </a:t>
            </a:r>
            <a:r>
              <a:rPr lang="en-US" sz="1400" dirty="0" err="1" smtClean="0">
                <a:sym typeface="Helvetica"/>
              </a:rPr>
              <a:t>behaviours</a:t>
            </a:r>
            <a:r>
              <a:rPr lang="en-US" sz="1400" dirty="0" smtClean="0">
                <a:sym typeface="Helvetica"/>
              </a:rPr>
              <a:t> that serve to convey information for the </a:t>
            </a:r>
            <a:r>
              <a:rPr lang="en-US" sz="1400" dirty="0" smtClean="0">
                <a:sym typeface="Helvetica"/>
              </a:rPr>
              <a:t>individual</a:t>
            </a:r>
          </a:p>
          <a:p>
            <a:pPr marL="1751631" indent="-1751631" defTabSz="532782">
              <a:buSzPct val="45000"/>
              <a:defRPr sz="1800"/>
            </a:pPr>
            <a:r>
              <a:rPr lang="en-US" sz="1400" dirty="0" smtClean="0">
                <a:sym typeface="Helvetica"/>
              </a:rPr>
              <a:t>Communication skills is the ability an individual displays in consistently </a:t>
            </a:r>
            <a:r>
              <a:rPr lang="zh-CN" altLang="en-US" sz="1400" dirty="0" smtClean="0">
                <a:ea typeface="MS PGothic"/>
                <a:cs typeface="MS PGothic"/>
                <a:sym typeface="MS PGothic"/>
              </a:rPr>
              <a:t>一致地 </a:t>
            </a:r>
            <a:r>
              <a:rPr lang="en-US" sz="1400" dirty="0" smtClean="0">
                <a:sym typeface="Helvetica"/>
              </a:rPr>
              <a:t>demonstrates </a:t>
            </a:r>
            <a:r>
              <a:rPr lang="zh-CN" altLang="en-US" sz="1400" dirty="0" smtClean="0">
                <a:ea typeface="MS PGothic"/>
                <a:cs typeface="MS PGothic"/>
                <a:sym typeface="MS PGothic"/>
              </a:rPr>
              <a:t>论证 </a:t>
            </a:r>
            <a:r>
              <a:rPr lang="en-US" sz="1400" dirty="0" smtClean="0">
                <a:sym typeface="Helvetica"/>
              </a:rPr>
              <a:t>the ability to effectively communicate with clients, </a:t>
            </a:r>
            <a:r>
              <a:rPr lang="en-US" sz="1400" dirty="0" err="1" smtClean="0">
                <a:sym typeface="Helvetica"/>
              </a:rPr>
              <a:t>colleagues,subordinate</a:t>
            </a:r>
            <a:r>
              <a:rPr lang="en-US" sz="1400" dirty="0" smtClean="0">
                <a:sym typeface="Helvetica"/>
              </a:rPr>
              <a:t>, and supervisors in professional manner and in the personal </a:t>
            </a:r>
            <a:r>
              <a:rPr lang="en-US" sz="1400" dirty="0" smtClean="0">
                <a:sym typeface="Helvetica"/>
              </a:rPr>
              <a:t>department</a:t>
            </a:r>
            <a:endParaRPr lang="en-US" sz="1400" dirty="0" smtClean="0">
              <a:sym typeface="Helvetica"/>
            </a:endParaRPr>
          </a:p>
          <a:p>
            <a:pPr marL="1751631" indent="-1751631" defTabSz="532782">
              <a:buSzPct val="45000"/>
              <a:defRPr sz="1800"/>
            </a:pPr>
            <a:r>
              <a:rPr lang="en-US" sz="1400" dirty="0" smtClean="0">
                <a:sym typeface="Helvetica"/>
              </a:rPr>
              <a:t>Communication skills is the ability to use language (receptive) and express </a:t>
            </a:r>
            <a:r>
              <a:rPr lang="zh-CN" altLang="en-US" sz="1400" dirty="0" smtClean="0">
                <a:ea typeface="MS PGothic"/>
                <a:cs typeface="MS PGothic"/>
                <a:sym typeface="MS PGothic"/>
              </a:rPr>
              <a:t>传递 </a:t>
            </a:r>
            <a:r>
              <a:rPr lang="en-US" altLang="zh-CN" sz="1400" dirty="0" smtClean="0">
                <a:ea typeface="MS PGothic"/>
                <a:cs typeface="MS PGothic"/>
                <a:sym typeface="MS PGothic"/>
              </a:rPr>
              <a:t>(</a:t>
            </a:r>
            <a:r>
              <a:rPr lang="en-US" sz="1400" dirty="0" smtClean="0">
                <a:sym typeface="Helvetica"/>
              </a:rPr>
              <a:t>expressive) information</a:t>
            </a:r>
            <a:endParaRPr lang="en-US" sz="1400" dirty="0" smtClean="0">
              <a:ea typeface="MS PGothic"/>
              <a:cs typeface="MS PGothic"/>
              <a:sym typeface="MS PGothic"/>
            </a:endParaRPr>
          </a:p>
          <a:p>
            <a:pPr marL="1751631" indent="-1751631" defTabSz="532782">
              <a:buSzPct val="45000"/>
              <a:defRPr sz="1800"/>
            </a:pPr>
            <a:endParaRPr lang="en-US" sz="1400" dirty="0" smtClean="0">
              <a:ea typeface="MS PGothic"/>
              <a:cs typeface="MS PGothic"/>
              <a:sym typeface="MS PGothic"/>
            </a:endParaRPr>
          </a:p>
          <a:p>
            <a:pPr marL="1519783" indent="-1519783" defTabSz="521908">
              <a:buSzPct val="45000"/>
              <a:defRPr sz="1800"/>
            </a:pPr>
            <a:endParaRPr lang="en-US" sz="1400" dirty="0" smtClean="0">
              <a:ea typeface="MS PGothic"/>
              <a:cs typeface="MS PGothic"/>
              <a:sym typeface="MS PGothic"/>
            </a:endParaRPr>
          </a:p>
          <a:p>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communication skill</a:t>
            </a:r>
            <a:endParaRPr lang="en-US" dirty="0"/>
          </a:p>
        </p:txBody>
      </p:sp>
      <p:pic>
        <p:nvPicPr>
          <p:cNvPr id="4" name="QQ截图20130515112236.png" descr="C:\Users\Public\Documents\ILM in 2013\Management Commumication\students\QQ截图20130515112236.png"/>
          <p:cNvPicPr>
            <a:picLocks noGrp="1"/>
          </p:cNvPicPr>
          <p:nvPr>
            <p:ph idx="1"/>
          </p:nvPr>
        </p:nvPicPr>
        <p:blipFill>
          <a:blip r:embed="rId2" cstate="print">
            <a:extLst/>
          </a:blip>
          <a:stretch>
            <a:fillRect/>
          </a:stretch>
        </p:blipFill>
        <p:spPr>
          <a:xfrm>
            <a:off x="401782" y="1288473"/>
            <a:ext cx="8963891" cy="5237018"/>
          </a:xfrm>
          <a:prstGeom prst="rect">
            <a:avLst/>
          </a:prstGeom>
          <a:ln w="12700">
            <a:miter lim="400000"/>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solidFill>
                  <a:srgbClr val="C82506"/>
                </a:solidFill>
              </a:rPr>
              <a:t>8.12.1. Spoken </a:t>
            </a:r>
            <a:r>
              <a:rPr lang="en-US" dirty="0" smtClean="0">
                <a:solidFill>
                  <a:srgbClr val="C82506"/>
                </a:solidFill>
              </a:rPr>
              <a:t>communication</a:t>
            </a:r>
            <a:br>
              <a:rPr lang="en-US" dirty="0" smtClean="0">
                <a:solidFill>
                  <a:srgbClr val="C82506"/>
                </a:solidFill>
              </a:rPr>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sym typeface="Helvetica"/>
              </a:rPr>
              <a:t>Effective spoken communication requires being able to express your ideas and views clearly, confidently and </a:t>
            </a:r>
            <a:r>
              <a:rPr lang="en-US" dirty="0" smtClean="0">
                <a:sym typeface="Helvetica"/>
              </a:rPr>
              <a:t>concisely</a:t>
            </a:r>
            <a:r>
              <a:rPr lang="zh-CN" altLang="en-US" dirty="0" smtClean="0">
                <a:sym typeface="Helvetica"/>
              </a:rPr>
              <a:t> </a:t>
            </a:r>
            <a:r>
              <a:rPr lang="en-US" dirty="0" smtClean="0">
                <a:sym typeface="Helvetica"/>
              </a:rPr>
              <a:t>in speech, tailoring your content and style to the audience and promoting free-flowing communication.</a:t>
            </a:r>
          </a:p>
          <a:p>
            <a:pPr lvl="0"/>
            <a:r>
              <a:rPr lang="en-US" b="1" dirty="0" smtClean="0">
                <a:sym typeface="Helvetica"/>
              </a:rPr>
              <a:t>Be clear and concise:</a:t>
            </a:r>
            <a:r>
              <a:rPr lang="en-US" dirty="0" smtClean="0">
                <a:sym typeface="Helvetica"/>
              </a:rPr>
              <a:t> Vary </a:t>
            </a:r>
            <a:r>
              <a:rPr lang="en-US" dirty="0" smtClean="0">
                <a:sym typeface="Helvetica"/>
              </a:rPr>
              <a:t>your </a:t>
            </a:r>
            <a:r>
              <a:rPr lang="en-US" dirty="0" smtClean="0">
                <a:sym typeface="Helvetica"/>
              </a:rPr>
              <a:t>tone, pace and volume to enhance the communication and encourage questions</a:t>
            </a:r>
          </a:p>
          <a:p>
            <a:pPr lvl="0"/>
            <a:r>
              <a:rPr lang="en-US" b="1" dirty="0" smtClean="0">
                <a:sym typeface="Helvetica"/>
              </a:rPr>
              <a:t>Persuading</a:t>
            </a:r>
            <a:r>
              <a:rPr lang="en-US" dirty="0" smtClean="0">
                <a:sym typeface="Helvetica"/>
              </a:rPr>
              <a:t> </a:t>
            </a:r>
            <a:r>
              <a:rPr lang="zh-CN" altLang="en-US" sz="2400" dirty="0" smtClean="0">
                <a:latin typeface="MS PGothic"/>
                <a:ea typeface="MS PGothic"/>
                <a:cs typeface="MS PGothic"/>
                <a:sym typeface="MS PGothic"/>
              </a:rPr>
              <a:t> </a:t>
            </a:r>
            <a:r>
              <a:rPr lang="en-US" b="1" dirty="0" smtClean="0">
                <a:sym typeface="Helvetica"/>
              </a:rPr>
              <a:t>and Negotiating</a:t>
            </a:r>
            <a:r>
              <a:rPr lang="en-US" sz="2400" dirty="0" smtClean="0">
                <a:latin typeface="MS PGothic"/>
                <a:ea typeface="MS PGothic"/>
                <a:cs typeface="MS PGothic"/>
                <a:sym typeface="MS PGothic"/>
              </a:rPr>
              <a:t> </a:t>
            </a:r>
            <a:r>
              <a:rPr lang="en-US" altLang="zh-CN" sz="2400" dirty="0" smtClean="0">
                <a:latin typeface="MS PGothic"/>
                <a:ea typeface="MS PGothic"/>
                <a:cs typeface="MS PGothic"/>
                <a:sym typeface="MS PGothic"/>
              </a:rPr>
              <a:t>: </a:t>
            </a:r>
            <a:r>
              <a:rPr lang="en-US" dirty="0" smtClean="0">
                <a:sym typeface="Helvetica"/>
              </a:rPr>
              <a:t>Arriving at an agreement that is agreeable to both sides: a </a:t>
            </a:r>
            <a:r>
              <a:rPr lang="en-US" dirty="0" err="1" smtClean="0">
                <a:sym typeface="Helvetica"/>
              </a:rPr>
              <a:t>win:win</a:t>
            </a:r>
            <a:r>
              <a:rPr lang="en-US" dirty="0" smtClean="0">
                <a:sym typeface="Helvetica"/>
              </a:rPr>
              <a:t> situation. Back up your points with logic. Show tact to those you disagree with</a:t>
            </a:r>
          </a:p>
          <a:p>
            <a:pPr lvl="0"/>
            <a:r>
              <a:rPr lang="en-US" b="1" dirty="0" smtClean="0">
                <a:sym typeface="Helvetica"/>
              </a:rPr>
              <a:t>Making a speech in front of an audience:</a:t>
            </a:r>
            <a:r>
              <a:rPr lang="en-US" dirty="0" smtClean="0">
                <a:sym typeface="Helvetica"/>
              </a:rPr>
              <a:t> Presenting your message in an interesting way, structuring your presentation, using audio-visual aids effectively and building a rapport with your audience</a:t>
            </a:r>
          </a:p>
          <a:p>
            <a:pPr lvl="0"/>
            <a:r>
              <a:rPr lang="en-US" dirty="0" smtClean="0">
                <a:sym typeface="Helvetica"/>
              </a:rPr>
              <a:t>Communicating effectively in a </a:t>
            </a:r>
            <a:r>
              <a:rPr lang="en-US" b="1" dirty="0" smtClean="0">
                <a:sym typeface="Helvetica"/>
              </a:rPr>
              <a:t>team</a:t>
            </a:r>
          </a:p>
          <a:p>
            <a:pPr lvl="0"/>
            <a:r>
              <a:rPr lang="en-US" b="1" dirty="0" smtClean="0">
                <a:sym typeface="Helvetica"/>
              </a:rPr>
              <a:t>Ask for help </a:t>
            </a:r>
            <a:r>
              <a:rPr lang="en-US" dirty="0" smtClean="0">
                <a:sym typeface="Helvetica"/>
              </a:rPr>
              <a:t>when you need it. Research suggests that asking for help with something (within reason) makes you more liked by the person you ask!</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solidFill>
                  <a:srgbClr val="C82506"/>
                </a:solidFill>
              </a:rPr>
              <a:t>8.12.2. Listening</a:t>
            </a:r>
            <a:r>
              <a:rPr lang="en-US" dirty="0" smtClean="0">
                <a:solidFill>
                  <a:srgbClr val="C82506"/>
                </a:solidFill>
              </a:rPr>
              <a:t/>
            </a:r>
            <a:br>
              <a:rPr lang="en-US" dirty="0" smtClean="0">
                <a:solidFill>
                  <a:srgbClr val="C82506"/>
                </a:solidFill>
              </a:rPr>
            </a:br>
            <a:endParaRPr lang="en-US" dirty="0"/>
          </a:p>
        </p:txBody>
      </p:sp>
      <p:sp>
        <p:nvSpPr>
          <p:cNvPr id="3" name="Content Placeholder 2"/>
          <p:cNvSpPr>
            <a:spLocks noGrp="1"/>
          </p:cNvSpPr>
          <p:nvPr>
            <p:ph idx="1"/>
          </p:nvPr>
        </p:nvSpPr>
        <p:spPr/>
        <p:txBody>
          <a:bodyPr>
            <a:normAutofit lnSpcReduction="10000"/>
          </a:bodyPr>
          <a:lstStyle/>
          <a:p>
            <a:pPr lvl="0"/>
            <a:r>
              <a:rPr lang="en-US" b="1" dirty="0" smtClean="0">
                <a:sym typeface="Helvetica"/>
              </a:rPr>
              <a:t>Make effective us of body language and speech:</a:t>
            </a:r>
            <a:r>
              <a:rPr lang="en-US" dirty="0" smtClean="0">
                <a:sym typeface="Helvetica"/>
              </a:rPr>
              <a:t> Be sensitive to the other person’s body language as well as what they say: eye contact, gestures, appropriate </a:t>
            </a:r>
            <a:r>
              <a:rPr lang="en-US" dirty="0" err="1" smtClean="0">
                <a:sym typeface="Helvetica"/>
              </a:rPr>
              <a:t>humour</a:t>
            </a:r>
            <a:r>
              <a:rPr lang="en-US" dirty="0" smtClean="0">
                <a:sym typeface="Helvetica"/>
              </a:rPr>
              <a:t> </a:t>
            </a:r>
            <a:r>
              <a:rPr lang="en-US" dirty="0" smtClean="0">
                <a:sym typeface="Helvetica"/>
              </a:rPr>
              <a:t>and analogies</a:t>
            </a:r>
            <a:r>
              <a:rPr lang="en-US" dirty="0" smtClean="0">
                <a:latin typeface="MS PGothic"/>
                <a:ea typeface="MS PGothic"/>
                <a:cs typeface="MS PGothic"/>
                <a:sym typeface="MS PGothic"/>
              </a:rPr>
              <a:t>. </a:t>
            </a:r>
            <a:r>
              <a:rPr lang="en-US" dirty="0" smtClean="0">
                <a:latin typeface="MS PGothic"/>
                <a:ea typeface="MS PGothic"/>
                <a:cs typeface="MS PGothic"/>
                <a:sym typeface="MS PGothic"/>
              </a:rPr>
              <a:t>Use appropriate body language yourself: </a:t>
            </a:r>
            <a:r>
              <a:rPr lang="en-US" b="1" dirty="0" smtClean="0">
                <a:latin typeface="MS PGothic"/>
                <a:ea typeface="MS PGothic"/>
                <a:cs typeface="MS PGothic"/>
                <a:sym typeface="MS PGothic"/>
              </a:rPr>
              <a:t>face the person </a:t>
            </a:r>
            <a:r>
              <a:rPr lang="en-US" dirty="0" smtClean="0">
                <a:latin typeface="MS PGothic"/>
                <a:ea typeface="MS PGothic"/>
                <a:cs typeface="MS PGothic"/>
                <a:sym typeface="MS PGothic"/>
              </a:rPr>
              <a:t>with an open, attentive posture and </a:t>
            </a:r>
            <a:r>
              <a:rPr lang="en-US" b="1" dirty="0" smtClean="0">
                <a:latin typeface="MS PGothic"/>
                <a:ea typeface="MS PGothic"/>
                <a:cs typeface="MS PGothic"/>
                <a:sym typeface="MS PGothic"/>
              </a:rPr>
              <a:t>maintain good eye contact</a:t>
            </a:r>
            <a:r>
              <a:rPr lang="en-US" dirty="0" smtClean="0">
                <a:latin typeface="MS PGothic"/>
                <a:ea typeface="MS PGothic"/>
                <a:cs typeface="MS PGothic"/>
                <a:sym typeface="MS PGothic"/>
              </a:rPr>
              <a:t> ( look at the speaker a lot, but don’t stare all the time ), smiling and nod your head from time to time</a:t>
            </a:r>
          </a:p>
          <a:p>
            <a:pPr lvl="0"/>
            <a:r>
              <a:rPr lang="en-US" b="1" dirty="0" smtClean="0">
                <a:sym typeface="Helvetica"/>
              </a:rPr>
              <a:t>Listen attentively </a:t>
            </a:r>
            <a:r>
              <a:rPr lang="en-US" altLang="zh-CN" dirty="0" smtClean="0">
                <a:sym typeface="Helvetica"/>
              </a:rPr>
              <a:t>.</a:t>
            </a:r>
            <a:r>
              <a:rPr lang="zh-CN" altLang="en-US" b="1" dirty="0" smtClean="0">
                <a:sym typeface="Helvetica"/>
              </a:rPr>
              <a:t> </a:t>
            </a:r>
            <a:r>
              <a:rPr lang="en-US" dirty="0" smtClean="0">
                <a:sym typeface="Helvetica"/>
              </a:rPr>
              <a:t>Express interest in what people are saying and don’t interrupt them</a:t>
            </a:r>
          </a:p>
          <a:p>
            <a:pPr lvl="0"/>
            <a:r>
              <a:rPr lang="en-US" b="1" dirty="0" smtClean="0">
                <a:sym typeface="Helvetica"/>
              </a:rPr>
              <a:t>Good listening </a:t>
            </a:r>
            <a:r>
              <a:rPr lang="en-US" dirty="0" smtClean="0">
                <a:sym typeface="Helvetica"/>
              </a:rPr>
              <a:t>builds a rapport and understanding with the speaker and allows them to freely express their views. It motivates them to say more</a:t>
            </a:r>
          </a:p>
          <a:p>
            <a:pPr lvl="0"/>
            <a:r>
              <a:rPr lang="en-US" dirty="0" smtClean="0">
                <a:sym typeface="Helvetica"/>
              </a:rPr>
              <a:t>Poor listening makes assumptions, creates resistance </a:t>
            </a:r>
            <a:r>
              <a:rPr lang="en-US" dirty="0" smtClean="0">
                <a:sym typeface="Helvetica"/>
              </a:rPr>
              <a:t>and </a:t>
            </a:r>
            <a:r>
              <a:rPr lang="en-US" dirty="0" smtClean="0">
                <a:sym typeface="Helvetica"/>
              </a:rPr>
              <a:t>hostility, </a:t>
            </a:r>
            <a:r>
              <a:rPr lang="en-US" dirty="0" err="1" smtClean="0">
                <a:sym typeface="Helvetica"/>
              </a:rPr>
              <a:t>demotivates</a:t>
            </a:r>
            <a:r>
              <a:rPr lang="en-US" dirty="0" smtClean="0">
                <a:sym typeface="Helvetica"/>
              </a:rPr>
              <a:t> the speaker, inhibits </a:t>
            </a:r>
            <a:r>
              <a:rPr lang="en-US" dirty="0" smtClean="0">
                <a:sym typeface="Helvetica"/>
              </a:rPr>
              <a:t>their </a:t>
            </a:r>
            <a:r>
              <a:rPr lang="en-US" dirty="0" smtClean="0">
                <a:sym typeface="Helvetica"/>
              </a:rPr>
              <a:t>development and creates dependence on the listener</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solidFill>
                  <a:srgbClr val="C82506"/>
                </a:solidFill>
              </a:rPr>
              <a:t>8.12.3. Active </a:t>
            </a:r>
            <a:r>
              <a:rPr lang="en-US" dirty="0" smtClean="0">
                <a:solidFill>
                  <a:srgbClr val="C82506"/>
                </a:solidFill>
              </a:rPr>
              <a:t>Listening</a:t>
            </a:r>
            <a:br>
              <a:rPr lang="en-US" dirty="0" smtClean="0">
                <a:solidFill>
                  <a:srgbClr val="C82506"/>
                </a:solidFill>
              </a:rPr>
            </a:br>
            <a:endParaRPr lang="en-US" dirty="0"/>
          </a:p>
        </p:txBody>
      </p:sp>
      <p:sp>
        <p:nvSpPr>
          <p:cNvPr id="3" name="Content Placeholder 2"/>
          <p:cNvSpPr>
            <a:spLocks noGrp="1"/>
          </p:cNvSpPr>
          <p:nvPr>
            <p:ph idx="1"/>
          </p:nvPr>
        </p:nvSpPr>
        <p:spPr/>
        <p:txBody>
          <a:bodyPr/>
          <a:lstStyle/>
          <a:p>
            <a:pPr lvl="0"/>
            <a:r>
              <a:rPr lang="en-US" b="1" dirty="0" smtClean="0">
                <a:sym typeface="Helvetica"/>
              </a:rPr>
              <a:t>These reflect back what the speaker is saying in other words</a:t>
            </a:r>
            <a:r>
              <a:rPr lang="en-US" dirty="0" smtClean="0">
                <a:sym typeface="Helvetica"/>
              </a:rPr>
              <a:t> to clarify understanding: you paraphrase and repeat back key points</a:t>
            </a:r>
          </a:p>
          <a:p>
            <a:pPr lvl="0"/>
            <a:r>
              <a:rPr lang="en-US" dirty="0" smtClean="0">
                <a:sym typeface="Helvetica"/>
              </a:rPr>
              <a:t>They may </a:t>
            </a:r>
            <a:r>
              <a:rPr lang="en-US" b="1" dirty="0" err="1" smtClean="0">
                <a:sym typeface="Helvetica"/>
              </a:rPr>
              <a:t>summarise</a:t>
            </a:r>
            <a:r>
              <a:rPr lang="en-US" b="1" dirty="0" smtClean="0">
                <a:sym typeface="Helvetica"/>
              </a:rPr>
              <a:t> and bring new interpretation</a:t>
            </a:r>
            <a:r>
              <a:rPr lang="en-US" dirty="0" smtClean="0">
                <a:sym typeface="Helvetica"/>
              </a:rPr>
              <a:t> </a:t>
            </a:r>
            <a:r>
              <a:rPr lang="en-US" dirty="0" smtClean="0">
                <a:sym typeface="Helvetica"/>
              </a:rPr>
              <a:t>to </a:t>
            </a:r>
            <a:r>
              <a:rPr lang="en-US" dirty="0" smtClean="0">
                <a:sym typeface="Helvetica"/>
              </a:rPr>
              <a:t>the speakers words</a:t>
            </a:r>
          </a:p>
          <a:p>
            <a:pPr lvl="0"/>
            <a:r>
              <a:rPr lang="en-US" dirty="0" smtClean="0">
                <a:sym typeface="Helvetica"/>
              </a:rPr>
              <a:t>They </a:t>
            </a:r>
            <a:r>
              <a:rPr lang="en-US" b="1" dirty="0" smtClean="0">
                <a:sym typeface="Helvetica"/>
              </a:rPr>
              <a:t>encourage the speaker to elaborate</a:t>
            </a:r>
            <a:r>
              <a:rPr lang="en-US" dirty="0" smtClean="0">
                <a:sym typeface="Helvetica"/>
              </a:rPr>
              <a:t> </a:t>
            </a:r>
            <a:r>
              <a:rPr lang="en-US" dirty="0" smtClean="0">
                <a:sym typeface="Helvetica"/>
              </a:rPr>
              <a:t>and </a:t>
            </a:r>
            <a:r>
              <a:rPr lang="en-US" dirty="0" smtClean="0">
                <a:sym typeface="Helvetica"/>
              </a:rPr>
              <a:t>to define their problems</a:t>
            </a:r>
          </a:p>
          <a:p>
            <a:pPr lvl="0"/>
            <a:r>
              <a:rPr lang="en-US" dirty="0" smtClean="0">
                <a:sym typeface="Helvetica"/>
              </a:rPr>
              <a:t>It is often </a:t>
            </a:r>
            <a:r>
              <a:rPr lang="en-US" b="1" dirty="0" smtClean="0">
                <a:sym typeface="Helvetica"/>
              </a:rPr>
              <a:t>the most useful way of giving positive feedback to someone</a:t>
            </a:r>
            <a:r>
              <a:rPr lang="en-US" dirty="0" smtClean="0">
                <a:sym typeface="Helvetica"/>
              </a:rPr>
              <a:t>: “I hear what you’re saying and take it </a:t>
            </a:r>
            <a:r>
              <a:rPr lang="en-US" dirty="0" err="1" smtClean="0">
                <a:sym typeface="Helvetica"/>
              </a:rPr>
              <a:t>seriously”.You</a:t>
            </a:r>
            <a:r>
              <a:rPr lang="en-US" dirty="0" smtClean="0">
                <a:sym typeface="Helvetica"/>
              </a:rPr>
              <a:t> can’t keep </a:t>
            </a:r>
            <a:r>
              <a:rPr lang="en-US" dirty="0" err="1" smtClean="0">
                <a:sym typeface="Helvetica"/>
              </a:rPr>
              <a:t>saying”uh</a:t>
            </a:r>
            <a:r>
              <a:rPr lang="en-US" dirty="0" smtClean="0">
                <a:sym typeface="Helvetica"/>
              </a:rPr>
              <a:t>-huh” or “yes” for too long without it sounding false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idx="4294967295"/>
          </p:nvPr>
        </p:nvSpPr>
        <p:spPr>
          <a:xfrm>
            <a:off x="411915" y="80027"/>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smtClean="0"/>
              <a:t>8</a:t>
            </a:r>
            <a:r>
              <a:rPr lang="en-US" dirty="0" smtClean="0"/>
              <a:t>.1. Definition</a:t>
            </a:r>
            <a:endParaRPr dirty="0"/>
          </a:p>
        </p:txBody>
      </p:sp>
      <p:sp>
        <p:nvSpPr>
          <p:cNvPr id="155" name="Shape 155"/>
          <p:cNvSpPr>
            <a:spLocks noGrp="1"/>
          </p:cNvSpPr>
          <p:nvPr>
            <p:ph type="body" idx="4294967295"/>
          </p:nvPr>
        </p:nvSpPr>
        <p:spPr>
          <a:xfrm>
            <a:off x="386601" y="1219201"/>
            <a:ext cx="9879617" cy="5140036"/>
          </a:xfrm>
          <a:prstGeom prst="rect">
            <a:avLst/>
          </a:prstGeom>
        </p:spPr>
        <p:txBody>
          <a:bodyPr lIns="91118" tIns="91118" rIns="91118" bIns="91118" anchor="t">
            <a:normAutofit fontScale="47500" lnSpcReduction="20000"/>
          </a:bodyPr>
          <a:lstStyle/>
          <a:p>
            <a:pPr marL="413384" indent="-413384" defTabSz="376032">
              <a:spcBef>
                <a:spcPts val="1674"/>
              </a:spcBef>
              <a:buSzPct val="45000"/>
              <a:buNone/>
              <a:defRPr sz="4000">
                <a:latin typeface="Helvetica"/>
                <a:ea typeface="Helvetica"/>
                <a:cs typeface="Helvetica"/>
                <a:sym typeface="Helvetica"/>
              </a:defRPr>
            </a:pPr>
            <a:r>
              <a:rPr lang="en-US" dirty="0" smtClean="0"/>
              <a:t>The Definition of Communication</a:t>
            </a:r>
          </a:p>
          <a:p>
            <a:pPr marL="413384" indent="-413384" defTabSz="376032">
              <a:spcBef>
                <a:spcPts val="1674"/>
              </a:spcBef>
              <a:buSzPct val="45000"/>
              <a:buBlip>
                <a:blip r:embed="rId2"/>
              </a:buBlip>
              <a:defRPr sz="4000">
                <a:latin typeface="Helvetica"/>
                <a:ea typeface="Helvetica"/>
                <a:cs typeface="Helvetica"/>
                <a:sym typeface="Helvetica"/>
              </a:defRPr>
            </a:pPr>
            <a:endParaRPr lang="en-US" dirty="0" smtClean="0"/>
          </a:p>
          <a:p>
            <a:pPr marL="413384" indent="-413384" defTabSz="376032">
              <a:spcBef>
                <a:spcPts val="1674"/>
              </a:spcBef>
              <a:buSzPct val="45000"/>
              <a:buBlip>
                <a:blip r:embed="rId2"/>
              </a:buBlip>
              <a:defRPr sz="4000">
                <a:latin typeface="Helvetica"/>
                <a:ea typeface="Helvetica"/>
                <a:cs typeface="Helvetica"/>
                <a:sym typeface="Helvetica"/>
              </a:defRPr>
            </a:pPr>
            <a:r>
              <a:rPr dirty="0" smtClean="0"/>
              <a:t>Communication </a:t>
            </a:r>
            <a:r>
              <a:rPr dirty="0"/>
              <a:t>is the act of conveying information for the purpose of creating a shared understanding.</a:t>
            </a:r>
          </a:p>
          <a:p>
            <a:pPr marL="413384" indent="-413384" defTabSz="376032">
              <a:spcBef>
                <a:spcPts val="1674"/>
              </a:spcBef>
              <a:buSzPct val="45000"/>
              <a:buBlip>
                <a:blip r:embed="rId2"/>
              </a:buBlip>
              <a:defRPr sz="4000">
                <a:latin typeface="Helvetica"/>
                <a:ea typeface="Helvetica"/>
                <a:cs typeface="Helvetica"/>
                <a:sym typeface="Helvetica"/>
              </a:defRPr>
            </a:pPr>
            <a:r>
              <a:rPr dirty="0"/>
              <a:t> It’s something that humans do every day. The word “communication” comes from the Latin “communist,” meaning “to share,” and includes verbal, non-verbal and electronic means of human interaction. </a:t>
            </a:r>
            <a:endParaRPr lang="en-US" dirty="0" smtClean="0"/>
          </a:p>
          <a:p>
            <a:pPr marL="413384" indent="-413384" defTabSz="376032">
              <a:spcBef>
                <a:spcPts val="1674"/>
              </a:spcBef>
              <a:buSzPct val="45000"/>
              <a:buBlip>
                <a:blip r:embed="rId2"/>
              </a:buBlip>
              <a:defRPr sz="4000">
                <a:latin typeface="Helvetica"/>
                <a:ea typeface="Helvetica"/>
                <a:cs typeface="Helvetica"/>
                <a:sym typeface="Helvetica"/>
              </a:defRPr>
            </a:pPr>
            <a:r>
              <a:rPr lang="en-US" dirty="0" smtClean="0"/>
              <a:t>Scholars who study communication </a:t>
            </a:r>
            <a:r>
              <a:rPr lang="en-US" dirty="0" smtClean="0"/>
              <a:t>analyze </a:t>
            </a:r>
            <a:r>
              <a:rPr lang="en-US" dirty="0" smtClean="0"/>
              <a:t>the development of communication skills in humans and </a:t>
            </a:r>
            <a:r>
              <a:rPr lang="en-US" dirty="0" smtClean="0"/>
              <a:t>theories </a:t>
            </a:r>
            <a:r>
              <a:rPr lang="en-US" dirty="0" smtClean="0"/>
              <a:t>about how communication can be made more </a:t>
            </a:r>
            <a:r>
              <a:rPr lang="en-US" dirty="0" smtClean="0"/>
              <a:t>effective</a:t>
            </a:r>
          </a:p>
          <a:p>
            <a:pPr marL="359645" indent="-359645" defTabSz="327148">
              <a:spcBef>
                <a:spcPts val="1423"/>
              </a:spcBef>
              <a:buSzPct val="45000"/>
              <a:buBlip>
                <a:blip r:embed="rId2"/>
              </a:buBlip>
              <a:defRPr sz="3480">
                <a:latin typeface="Helvetica"/>
                <a:ea typeface="Helvetica"/>
                <a:cs typeface="Helvetica"/>
                <a:sym typeface="Helvetica"/>
              </a:defRPr>
            </a:pPr>
            <a:r>
              <a:rPr lang="en-US" dirty="0" smtClean="0"/>
              <a:t>Humans convey information through a variety of methods: speaking, telephones, email, blogs, TV, art, hand gestures, facial expressions, body language and even social contexts. </a:t>
            </a:r>
          </a:p>
          <a:p>
            <a:pPr marL="359645" indent="-359645" defTabSz="327148">
              <a:spcBef>
                <a:spcPts val="1423"/>
              </a:spcBef>
              <a:buSzPct val="45000"/>
              <a:buBlip>
                <a:blip r:embed="rId2"/>
              </a:buBlip>
              <a:defRPr sz="3480">
                <a:latin typeface="Helvetica"/>
                <a:ea typeface="Helvetica"/>
                <a:cs typeface="Helvetica"/>
                <a:sym typeface="Helvetica"/>
              </a:defRPr>
            </a:pPr>
            <a:r>
              <a:rPr lang="en-US" dirty="0" smtClean="0"/>
              <a:t>Communication can occur instantaneously in closed, intimate settings or over great periods of time in large public forums, like the Internet. However, all forms of communication require the same basic elements: a speaker or sender of information, a message, and an audience or recipient. </a:t>
            </a:r>
          </a:p>
          <a:p>
            <a:pPr marL="413384" indent="-413384" defTabSz="376032">
              <a:spcBef>
                <a:spcPts val="1674"/>
              </a:spcBef>
              <a:buSzPct val="45000"/>
              <a:buBlip>
                <a:blip r:embed="rId2"/>
              </a:buBlip>
              <a:defRPr sz="4000">
                <a:latin typeface="Helvetica"/>
                <a:ea typeface="Helvetica"/>
                <a:cs typeface="Helvetica"/>
                <a:sym typeface="Helvetica"/>
              </a:defRPr>
            </a:pPr>
            <a:endParaRPr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82506"/>
                </a:solidFill>
              </a:rPr>
              <a:t>8.12.4. </a:t>
            </a:r>
            <a:r>
              <a:rPr lang="en-US" dirty="0" smtClean="0">
                <a:solidFill>
                  <a:srgbClr val="C82506"/>
                </a:solidFill>
                <a:sym typeface="Helvetica"/>
              </a:rPr>
              <a:t>Empathy</a:t>
            </a:r>
            <a:endParaRPr lang="en-US" dirty="0"/>
          </a:p>
        </p:txBody>
      </p:sp>
      <p:sp>
        <p:nvSpPr>
          <p:cNvPr id="3" name="Content Placeholder 2"/>
          <p:cNvSpPr>
            <a:spLocks noGrp="1"/>
          </p:cNvSpPr>
          <p:nvPr>
            <p:ph idx="1"/>
          </p:nvPr>
        </p:nvSpPr>
        <p:spPr/>
        <p:txBody>
          <a:bodyPr/>
          <a:lstStyle/>
          <a:p>
            <a:pPr lvl="0"/>
            <a:r>
              <a:rPr lang="en-US" dirty="0" err="1" smtClean="0">
                <a:sym typeface="Helvetica"/>
              </a:rPr>
              <a:t>e.g</a:t>
            </a:r>
            <a:r>
              <a:rPr lang="en-US" dirty="0" smtClean="0">
                <a:sym typeface="Helvetica"/>
              </a:rPr>
              <a:t> People with a musical quality to their speech (a big </a:t>
            </a:r>
            <a:r>
              <a:rPr lang="en-US" dirty="0" smtClean="0">
                <a:sym typeface="Helvetica"/>
              </a:rPr>
              <a:t>variation in </a:t>
            </a:r>
            <a:r>
              <a:rPr lang="en-US" dirty="0" smtClean="0">
                <a:sym typeface="Helvetica"/>
              </a:rPr>
              <a:t>pitch and rhythm called prosody) tend to be more empathic. Lisa Aziz-</a:t>
            </a:r>
            <a:r>
              <a:rPr lang="en-US" dirty="0" err="1" smtClean="0">
                <a:sym typeface="Helvetica"/>
              </a:rPr>
              <a:t>Zadeh</a:t>
            </a:r>
            <a:r>
              <a:rPr lang="en-US" dirty="0" smtClean="0">
                <a:sym typeface="Helvetica"/>
              </a:rPr>
              <a:t> of the University of S. California found that people whose speech is most intonated, lilted or "sing-song" have more ability to </a:t>
            </a:r>
            <a:r>
              <a:rPr lang="en-US" dirty="0" err="1" smtClean="0">
                <a:sym typeface="Helvetica"/>
              </a:rPr>
              <a:t>empathise</a:t>
            </a:r>
            <a:r>
              <a:rPr lang="en-US" dirty="0" smtClean="0">
                <a:sym typeface="Helvetica"/>
              </a:rPr>
              <a:t> with others and to convey emotion. Empathy means </a:t>
            </a:r>
            <a:r>
              <a:rPr lang="en-US" b="1" dirty="0" smtClean="0">
                <a:sym typeface="Helvetica"/>
              </a:rPr>
              <a:t>being open to the ideas of others and sensitive to their values and feelings:</a:t>
            </a:r>
            <a:r>
              <a:rPr lang="en-US" dirty="0" smtClean="0">
                <a:sym typeface="Helvetica"/>
              </a:rPr>
              <a:t> trying to see things from the other person's perspective</a:t>
            </a:r>
          </a:p>
          <a:p>
            <a:pPr lvl="0"/>
            <a:r>
              <a:rPr lang="en-US" b="1" dirty="0" smtClean="0">
                <a:sym typeface="Helvetica"/>
              </a:rPr>
              <a:t>Each individual has a unique perspective </a:t>
            </a:r>
            <a:r>
              <a:rPr lang="en-US" dirty="0" smtClean="0">
                <a:sym typeface="Helvetica"/>
              </a:rPr>
              <a:t>which should be valued. We each occupy our own private world and never completely know what’s going on inside other people’s minds</a:t>
            </a:r>
          </a:p>
          <a:p>
            <a:pPr lvl="0"/>
            <a:r>
              <a:rPr lang="en-US" b="1" dirty="0" smtClean="0">
                <a:sym typeface="Helvetica"/>
              </a:rPr>
              <a:t>Be prepared to disclose </a:t>
            </a:r>
            <a:r>
              <a:rPr lang="en-US" b="1" dirty="0" smtClean="0">
                <a:sym typeface="Helvetica"/>
              </a:rPr>
              <a:t>your </a:t>
            </a:r>
            <a:r>
              <a:rPr lang="en-US" b="1" dirty="0" smtClean="0">
                <a:sym typeface="Helvetica"/>
              </a:rPr>
              <a:t>own feelings </a:t>
            </a:r>
            <a:r>
              <a:rPr lang="en-US" dirty="0" smtClean="0">
                <a:sym typeface="Helvetica"/>
              </a:rPr>
              <a:t>and beliefs to encourage others to do the same: be open with other people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82506"/>
                </a:solidFill>
              </a:rPr>
              <a:t>8.12.5. </a:t>
            </a:r>
            <a:r>
              <a:rPr lang="en-US" dirty="0" smtClean="0">
                <a:solidFill>
                  <a:srgbClr val="C82506"/>
                </a:solidFill>
                <a:sym typeface="Helvetica"/>
              </a:rPr>
              <a:t>Confirm </a:t>
            </a:r>
            <a:r>
              <a:rPr lang="en-US" dirty="0" smtClean="0">
                <a:solidFill>
                  <a:srgbClr val="C82506"/>
                </a:solidFill>
                <a:sym typeface="Helvetica"/>
              </a:rPr>
              <a:t>and clarify</a:t>
            </a:r>
            <a:endParaRPr lang="en-US" dirty="0"/>
          </a:p>
        </p:txBody>
      </p:sp>
      <p:sp>
        <p:nvSpPr>
          <p:cNvPr id="3" name="Content Placeholder 2"/>
          <p:cNvSpPr>
            <a:spLocks noGrp="1"/>
          </p:cNvSpPr>
          <p:nvPr>
            <p:ph idx="1"/>
          </p:nvPr>
        </p:nvSpPr>
        <p:spPr/>
        <p:txBody>
          <a:bodyPr/>
          <a:lstStyle/>
          <a:p>
            <a:pPr lvl="0"/>
            <a:r>
              <a:rPr lang="en-US" dirty="0" smtClean="0">
                <a:sym typeface="Helvetica"/>
              </a:rPr>
              <a:t>Ask yourself exactly </a:t>
            </a:r>
            <a:r>
              <a:rPr lang="en-US" b="1" dirty="0" smtClean="0">
                <a:sym typeface="Helvetica"/>
              </a:rPr>
              <a:t>what you want to gain from the conversation</a:t>
            </a:r>
            <a:r>
              <a:rPr lang="en-US" dirty="0" smtClean="0">
                <a:sym typeface="Helvetica"/>
              </a:rPr>
              <a:t>: a lack of clarity can lead to confusion and poor decisions</a:t>
            </a:r>
          </a:p>
          <a:p>
            <a:pPr lvl="0"/>
            <a:r>
              <a:rPr lang="en-US" dirty="0" smtClean="0">
                <a:sym typeface="Helvetica"/>
              </a:rPr>
              <a:t>Asking </a:t>
            </a:r>
            <a:r>
              <a:rPr lang="en-US" b="1" dirty="0" smtClean="0">
                <a:sym typeface="Helvetica"/>
              </a:rPr>
              <a:t>clarifying questions</a:t>
            </a:r>
            <a:r>
              <a:rPr lang="en-US" dirty="0" smtClean="0">
                <a:sym typeface="Helvetica"/>
              </a:rPr>
              <a:t>: "How?", "Why?", "When?", "Who?", "What?", "Where?", will help the other person </a:t>
            </a:r>
            <a:r>
              <a:rPr lang="en-US" dirty="0" smtClean="0">
                <a:sym typeface="Helvetica"/>
              </a:rPr>
              <a:t>crystallize </a:t>
            </a:r>
            <a:r>
              <a:rPr lang="en-US" dirty="0" smtClean="0">
                <a:sym typeface="Helvetica"/>
              </a:rPr>
              <a:t>their thoughts </a:t>
            </a:r>
          </a:p>
          <a:p>
            <a:pPr lvl="0"/>
            <a:r>
              <a:rPr lang="en-US" b="1" dirty="0" smtClean="0">
                <a:sym typeface="Helvetica"/>
              </a:rPr>
              <a:t>Summarize </a:t>
            </a:r>
            <a:r>
              <a:rPr lang="en-US" b="1" dirty="0" smtClean="0">
                <a:sym typeface="Helvetica"/>
              </a:rPr>
              <a:t>the main points</a:t>
            </a:r>
            <a:r>
              <a:rPr lang="en-US" dirty="0" smtClean="0">
                <a:sym typeface="Helvetica"/>
              </a:rPr>
              <a:t> in simple language</a:t>
            </a:r>
          </a:p>
          <a:p>
            <a:pPr lvl="0"/>
            <a:r>
              <a:rPr lang="en-US" b="1" dirty="0" smtClean="0">
                <a:sym typeface="Helvetica"/>
              </a:rPr>
              <a:t>Get the other person's agreement</a:t>
            </a:r>
            <a:r>
              <a:rPr lang="en-US" dirty="0" smtClean="0">
                <a:sym typeface="Helvetica"/>
              </a:rPr>
              <a:t> that your summary is accurate </a:t>
            </a:r>
          </a:p>
          <a:p>
            <a:pPr lvl="0"/>
            <a:r>
              <a:rPr lang="en-US" b="1" dirty="0" smtClean="0">
                <a:sym typeface="Helvetica"/>
              </a:rPr>
              <a:t>Define the problem</a:t>
            </a:r>
            <a:r>
              <a:rPr lang="en-US" dirty="0" smtClean="0">
                <a:sym typeface="Helvetica"/>
              </a:rPr>
              <a:t> and then move the focus to the </a:t>
            </a:r>
            <a:r>
              <a:rPr lang="en-US" b="1" dirty="0" smtClean="0">
                <a:sym typeface="Helvetica"/>
              </a:rPr>
              <a:t>solution</a:t>
            </a:r>
            <a:r>
              <a:rPr lang="en-US" dirty="0" smtClean="0">
                <a:sym typeface="Helvetica"/>
              </a:rPr>
              <a:t>: separate the points that relate to the problem and those that relate to the solution </a:t>
            </a:r>
          </a:p>
          <a:p>
            <a:pPr lvl="0"/>
            <a:r>
              <a:rPr lang="en-US" b="1" dirty="0" smtClean="0">
                <a:sym typeface="Helvetica"/>
              </a:rPr>
              <a:t>Agree on the action you will both take</a:t>
            </a:r>
            <a:r>
              <a:rPr lang="en-US" dirty="0" smtClean="0">
                <a:sym typeface="Helvetica"/>
              </a:rPr>
              <a:t>: even if this is that there will be no action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8.13. Workplace </a:t>
            </a:r>
            <a:r>
              <a:rPr lang="en-US" dirty="0" smtClean="0"/>
              <a:t>communication</a:t>
            </a:r>
            <a:endParaRPr lang="en-US" dirty="0"/>
          </a:p>
        </p:txBody>
      </p:sp>
      <p:sp>
        <p:nvSpPr>
          <p:cNvPr id="3" name="Content Placeholder 2"/>
          <p:cNvSpPr>
            <a:spLocks noGrp="1"/>
          </p:cNvSpPr>
          <p:nvPr>
            <p:ph idx="1"/>
          </p:nvPr>
        </p:nvSpPr>
        <p:spPr/>
        <p:txBody>
          <a:bodyPr>
            <a:normAutofit/>
          </a:bodyPr>
          <a:lstStyle/>
          <a:p>
            <a:r>
              <a:rPr lang="en-US" sz="2000" b="1" dirty="0" smtClean="0">
                <a:latin typeface="Helvetica"/>
                <a:ea typeface="Helvetica"/>
                <a:cs typeface="Helvetica"/>
                <a:sym typeface="Helvetica"/>
              </a:rPr>
              <a:t>Workplace communication</a:t>
            </a:r>
            <a:r>
              <a:rPr lang="en-US" sz="2000" dirty="0" smtClean="0">
                <a:latin typeface="Helvetica"/>
                <a:ea typeface="Helvetica"/>
                <a:cs typeface="Helvetica"/>
                <a:sym typeface="Helvetica"/>
              </a:rPr>
              <a:t> is the process of exchanging information, both verbal and non-verbal, within an </a:t>
            </a:r>
            <a:r>
              <a:rPr lang="en-US" sz="2000" dirty="0" err="1" smtClean="0">
                <a:latin typeface="Helvetica"/>
                <a:ea typeface="Helvetica"/>
                <a:cs typeface="Helvetica"/>
                <a:sym typeface="Helvetica"/>
              </a:rPr>
              <a:t>organisation</a:t>
            </a:r>
            <a:r>
              <a:rPr lang="en-US" sz="2000" dirty="0" smtClean="0">
                <a:latin typeface="Helvetica"/>
                <a:ea typeface="Helvetica"/>
                <a:cs typeface="Helvetica"/>
                <a:sym typeface="Helvetica"/>
              </a:rPr>
              <a:t>. An </a:t>
            </a:r>
            <a:r>
              <a:rPr lang="en-US" sz="2000" dirty="0" err="1" smtClean="0">
                <a:latin typeface="Helvetica"/>
                <a:ea typeface="Helvetica"/>
                <a:cs typeface="Helvetica"/>
                <a:sym typeface="Helvetica"/>
              </a:rPr>
              <a:t>organisation</a:t>
            </a:r>
            <a:r>
              <a:rPr lang="en-US" sz="2000" dirty="0" smtClean="0">
                <a:latin typeface="Helvetica"/>
                <a:ea typeface="Helvetica"/>
                <a:cs typeface="Helvetica"/>
                <a:sym typeface="Helvetica"/>
              </a:rPr>
              <a:t> may consist of employees from different parts of the society. In order to unite the activities of all employees, communication is </a:t>
            </a:r>
            <a:r>
              <a:rPr lang="en-US" sz="2000" dirty="0" smtClean="0">
                <a:latin typeface="Helvetica"/>
                <a:ea typeface="Helvetica"/>
                <a:cs typeface="Helvetica"/>
                <a:sym typeface="Helvetica"/>
              </a:rPr>
              <a:t>crucial</a:t>
            </a:r>
          </a:p>
          <a:p>
            <a:pPr lvl="0"/>
            <a:r>
              <a:rPr lang="en-US" sz="2000" dirty="0" smtClean="0">
                <a:latin typeface="Helvetica"/>
                <a:ea typeface="Helvetica"/>
                <a:cs typeface="Helvetica"/>
                <a:sym typeface="Helvetica"/>
              </a:rPr>
              <a:t>Communicating necessary information to the entire workforce becomes necessary. Effective workplace communication ensures that all the </a:t>
            </a:r>
            <a:r>
              <a:rPr lang="en-US" sz="2000" dirty="0" err="1" smtClean="0">
                <a:latin typeface="Helvetica"/>
                <a:ea typeface="Helvetica"/>
                <a:cs typeface="Helvetica"/>
                <a:sym typeface="Helvetica"/>
              </a:rPr>
              <a:t>organisational</a:t>
            </a:r>
            <a:r>
              <a:rPr lang="en-US" sz="2000" dirty="0" smtClean="0">
                <a:latin typeface="Helvetica"/>
                <a:ea typeface="Helvetica"/>
                <a:cs typeface="Helvetica"/>
                <a:sym typeface="Helvetica"/>
              </a:rPr>
              <a:t> objectives are achieved .(the importance of workplace communication)</a:t>
            </a:r>
          </a:p>
          <a:p>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C82506"/>
                </a:solidFill>
              </a:rPr>
              <a:t>8.13.1</a:t>
            </a:r>
            <a:r>
              <a:rPr lang="en-US" dirty="0" smtClean="0">
                <a:solidFill>
                  <a:srgbClr val="C82506"/>
                </a:solidFill>
              </a:rPr>
              <a:t>. </a:t>
            </a:r>
            <a:r>
              <a:rPr lang="en-US" dirty="0" smtClean="0">
                <a:solidFill>
                  <a:srgbClr val="C82506"/>
                </a:solidFill>
              </a:rPr>
              <a:t>Factors </a:t>
            </a:r>
            <a:r>
              <a:rPr lang="en-US" dirty="0" smtClean="0">
                <a:solidFill>
                  <a:srgbClr val="C82506"/>
                </a:solidFill>
              </a:rPr>
              <a:t>influencing workplace communication</a:t>
            </a:r>
            <a:br>
              <a:rPr lang="en-US" dirty="0" smtClean="0">
                <a:solidFill>
                  <a:srgbClr val="C82506"/>
                </a:solidFill>
              </a:rPr>
            </a:br>
            <a:endParaRPr lang="en-US" dirty="0"/>
          </a:p>
        </p:txBody>
      </p:sp>
      <p:sp>
        <p:nvSpPr>
          <p:cNvPr id="3" name="Content Placeholder 2"/>
          <p:cNvSpPr>
            <a:spLocks noGrp="1"/>
          </p:cNvSpPr>
          <p:nvPr>
            <p:ph idx="1"/>
          </p:nvPr>
        </p:nvSpPr>
        <p:spPr/>
        <p:txBody>
          <a:bodyPr>
            <a:normAutofit lnSpcReduction="10000"/>
          </a:bodyPr>
          <a:lstStyle/>
          <a:p>
            <a:pPr lvl="0"/>
            <a:r>
              <a:rPr lang="en-US" b="1" dirty="0" smtClean="0">
                <a:latin typeface="Helvetica"/>
                <a:ea typeface="Helvetica"/>
                <a:cs typeface="Helvetica"/>
                <a:sym typeface="Helvetica"/>
              </a:rPr>
              <a:t>Method of communication:</a:t>
            </a:r>
          </a:p>
          <a:p>
            <a:pPr>
              <a:buNone/>
            </a:pPr>
            <a:r>
              <a:rPr lang="en-US" dirty="0" smtClean="0">
                <a:latin typeface="Helvetica"/>
                <a:ea typeface="Helvetica"/>
                <a:cs typeface="Helvetica"/>
                <a:sym typeface="Helvetica"/>
              </a:rPr>
              <a:t>	Different </a:t>
            </a:r>
            <a:r>
              <a:rPr lang="en-US" dirty="0" smtClean="0">
                <a:latin typeface="Helvetica"/>
                <a:ea typeface="Helvetica"/>
                <a:cs typeface="Helvetica"/>
                <a:sym typeface="Helvetica"/>
              </a:rPr>
              <a:t>people </a:t>
            </a:r>
            <a:r>
              <a:rPr lang="en-US" dirty="0" smtClean="0">
                <a:latin typeface="Helvetica"/>
                <a:ea typeface="Helvetica"/>
                <a:cs typeface="Helvetica"/>
                <a:sym typeface="Helvetica"/>
              </a:rPr>
              <a:t>absorb </a:t>
            </a:r>
            <a:r>
              <a:rPr lang="en-US" dirty="0" smtClean="0">
                <a:latin typeface="Helvetica"/>
                <a:ea typeface="Helvetica"/>
                <a:cs typeface="Helvetica"/>
                <a:sym typeface="Helvetica"/>
              </a:rPr>
              <a:t>information in different ways. To make sure that the information conveyed is understood by all, the method used for communication needs to be simple and clear. When presenting vital information, using pictures will make way for easy understanding. Preferring  two-ways communication is considered best for communicating. Adequate importance can be given for discussion, questions and </a:t>
            </a:r>
            <a:r>
              <a:rPr lang="en-US" dirty="0" smtClean="0">
                <a:latin typeface="Helvetica"/>
                <a:ea typeface="Helvetica"/>
                <a:cs typeface="Helvetica"/>
                <a:sym typeface="Helvetica"/>
              </a:rPr>
              <a:t>clarifications</a:t>
            </a:r>
            <a:r>
              <a:rPr lang="en-US" baseline="30461" dirty="0" smtClean="0">
                <a:latin typeface="Helvetica"/>
                <a:ea typeface="Helvetica"/>
                <a:cs typeface="Helvetica"/>
                <a:sym typeface="Helvetica"/>
              </a:rPr>
              <a:t>[1</a:t>
            </a:r>
          </a:p>
          <a:p>
            <a:pPr lvl="0">
              <a:buNone/>
            </a:pPr>
            <a:r>
              <a:rPr lang="en-US" b="1" dirty="0" smtClean="0">
                <a:latin typeface="Helvetica"/>
                <a:ea typeface="Helvetica"/>
                <a:cs typeface="Helvetica"/>
                <a:sym typeface="Helvetica"/>
              </a:rPr>
              <a:t>Content:</a:t>
            </a:r>
          </a:p>
          <a:p>
            <a:pPr>
              <a:buNone/>
            </a:pPr>
            <a:r>
              <a:rPr lang="en-US" dirty="0" smtClean="0">
                <a:latin typeface="Helvetica"/>
                <a:ea typeface="Helvetica"/>
                <a:cs typeface="Helvetica"/>
                <a:sym typeface="Helvetica"/>
              </a:rPr>
              <a:t>	The </a:t>
            </a:r>
            <a:r>
              <a:rPr lang="en-US" dirty="0" smtClean="0">
                <a:latin typeface="Helvetica"/>
                <a:ea typeface="Helvetica"/>
                <a:cs typeface="Helvetica"/>
                <a:sym typeface="Helvetica"/>
              </a:rPr>
              <a:t>content of the information plays a major role in workplace communication. The level of detail must be according to the capacity of the </a:t>
            </a:r>
            <a:r>
              <a:rPr lang="en-US" dirty="0" smtClean="0">
                <a:latin typeface="Helvetica"/>
                <a:ea typeface="Helvetica"/>
                <a:cs typeface="Helvetica"/>
                <a:sym typeface="Helvetica"/>
              </a:rPr>
              <a:t>audience.</a:t>
            </a:r>
          </a:p>
          <a:p>
            <a:pPr lvl="0">
              <a:buNone/>
            </a:pPr>
            <a:r>
              <a:rPr lang="en-US" dirty="0" err="1" smtClean="0">
                <a:latin typeface="Rockwell"/>
                <a:ea typeface="Rockwell"/>
                <a:cs typeface="Rockwell"/>
                <a:sym typeface="Rockwell"/>
              </a:rPr>
              <a:t>e.g</a:t>
            </a:r>
            <a:r>
              <a:rPr lang="en-US" dirty="0" smtClean="0">
                <a:latin typeface="Rockwell"/>
                <a:ea typeface="Rockwell"/>
                <a:cs typeface="Rockwell"/>
                <a:sym typeface="Rockwell"/>
              </a:rPr>
              <a:t>  Giving too much detail may get the audience bored and too little detail won’t make them involved. Use of jargon while communicating is not considered good for effective workplace communication</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C82506"/>
                </a:solidFill>
              </a:rPr>
              <a:t>8.13.2. Factors </a:t>
            </a:r>
            <a:r>
              <a:rPr lang="en-US" dirty="0" smtClean="0">
                <a:solidFill>
                  <a:srgbClr val="C82506"/>
                </a:solidFill>
              </a:rPr>
              <a:t>influencing workplace communication</a:t>
            </a:r>
            <a:br>
              <a:rPr lang="en-US" dirty="0" smtClean="0">
                <a:solidFill>
                  <a:srgbClr val="C82506"/>
                </a:solidFill>
              </a:rPr>
            </a:br>
            <a:endParaRPr lang="en-US" dirty="0"/>
          </a:p>
        </p:txBody>
      </p:sp>
      <p:sp>
        <p:nvSpPr>
          <p:cNvPr id="3" name="Content Placeholder 2"/>
          <p:cNvSpPr>
            <a:spLocks noGrp="1"/>
          </p:cNvSpPr>
          <p:nvPr>
            <p:ph idx="1"/>
          </p:nvPr>
        </p:nvSpPr>
        <p:spPr/>
        <p:txBody>
          <a:bodyPr>
            <a:normAutofit fontScale="85000" lnSpcReduction="10000"/>
          </a:bodyPr>
          <a:lstStyle/>
          <a:p>
            <a:pPr marL="0" lvl="0" indent="0" defTabSz="449262">
              <a:spcBef>
                <a:spcPts val="2000"/>
              </a:spcBef>
              <a:buClr>
                <a:srgbClr val="663366"/>
              </a:buClr>
              <a:buSzTx/>
              <a:buFont typeface="Wingdings"/>
              <a:buNone/>
              <a:defRPr sz="1800"/>
            </a:pPr>
            <a:r>
              <a:rPr lang="en-US" sz="2000" b="1" dirty="0" smtClean="0">
                <a:latin typeface="Helvetica"/>
                <a:ea typeface="Helvetica"/>
                <a:cs typeface="Helvetica"/>
                <a:sym typeface="Helvetica"/>
              </a:rPr>
              <a:t>Frequency:</a:t>
            </a:r>
          </a:p>
          <a:p>
            <a:pPr marL="228600" lvl="0" indent="-228600" defTabSz="449262">
              <a:spcBef>
                <a:spcPts val="2000"/>
              </a:spcBef>
              <a:buClr>
                <a:srgbClr val="663366"/>
              </a:buClr>
              <a:buSzTx/>
              <a:buFont typeface="Wingdings"/>
              <a:buNone/>
              <a:defRPr sz="1800"/>
            </a:pPr>
            <a:r>
              <a:rPr lang="en-US" dirty="0" smtClean="0">
                <a:latin typeface="Helvetica"/>
                <a:ea typeface="Helvetica"/>
                <a:cs typeface="Helvetica"/>
                <a:sym typeface="Helvetica"/>
              </a:rPr>
              <a:t>   While formal workplace communication that is done too </a:t>
            </a:r>
            <a:r>
              <a:rPr lang="en-US" dirty="0" err="1" smtClean="0">
                <a:latin typeface="Helvetica"/>
                <a:ea typeface="Helvetica"/>
                <a:cs typeface="Helvetica"/>
                <a:sym typeface="Helvetica"/>
              </a:rPr>
              <a:t>rarely很少</a:t>
            </a:r>
            <a:r>
              <a:rPr lang="en-US" dirty="0" smtClean="0">
                <a:latin typeface="Helvetica"/>
                <a:ea typeface="Helvetica"/>
                <a:cs typeface="Helvetica"/>
                <a:sym typeface="Helvetica"/>
              </a:rPr>
              <a:t> or too often is not good for an organization, frequent informal workplace communication has its benefits. A perfect balance is required for the proper functioning of an organization. Information must be communicated as and when required rather than holding unnecessary meetings frequently. At the same time crucial information must not be held till the last hour or day, instead they have to be communicated as early as possible to get the employees in tune with the objectives of the </a:t>
            </a:r>
            <a:r>
              <a:rPr lang="en-US" dirty="0" smtClean="0">
                <a:latin typeface="Helvetica"/>
                <a:ea typeface="Helvetica"/>
                <a:cs typeface="Helvetica"/>
                <a:sym typeface="Helvetica"/>
              </a:rPr>
              <a:t>organization</a:t>
            </a:r>
          </a:p>
          <a:p>
            <a:pPr marL="0" lvl="0" indent="0" defTabSz="449262">
              <a:spcBef>
                <a:spcPts val="2000"/>
              </a:spcBef>
              <a:buClr>
                <a:srgbClr val="663366"/>
              </a:buClr>
              <a:buSzTx/>
              <a:buFont typeface="Wingdings"/>
              <a:buNone/>
              <a:defRPr sz="1800"/>
            </a:pPr>
            <a:r>
              <a:rPr lang="en-US" sz="2000" b="1" dirty="0" smtClean="0">
                <a:latin typeface="Helvetica"/>
                <a:ea typeface="Helvetica"/>
                <a:cs typeface="Helvetica"/>
                <a:sym typeface="Helvetica"/>
              </a:rPr>
              <a:t>Skills:</a:t>
            </a:r>
            <a:endParaRPr lang="en-US" sz="2000" b="1" dirty="0" smtClean="0">
              <a:latin typeface="Times Roman"/>
              <a:ea typeface="Times Roman"/>
              <a:cs typeface="Times Roman"/>
              <a:sym typeface="Times Roman"/>
            </a:endParaRPr>
          </a:p>
          <a:p>
            <a:pPr marL="228600" lvl="0" indent="-228600" defTabSz="449262">
              <a:spcBef>
                <a:spcPts val="2000"/>
              </a:spcBef>
              <a:buClr>
                <a:srgbClr val="663366"/>
              </a:buClr>
              <a:buSzTx/>
              <a:buFont typeface="Wingdings"/>
              <a:buNone/>
              <a:defRPr sz="1800"/>
            </a:pPr>
            <a:r>
              <a:rPr lang="en-US" sz="1400" dirty="0" smtClean="0">
                <a:latin typeface="Helvetica"/>
                <a:ea typeface="Helvetica"/>
                <a:cs typeface="Helvetica"/>
                <a:sym typeface="Helvetica"/>
              </a:rPr>
              <a:t>  </a:t>
            </a:r>
            <a:r>
              <a:rPr lang="en-US" dirty="0" smtClean="0">
                <a:latin typeface="Helvetica"/>
                <a:ea typeface="Helvetica"/>
                <a:cs typeface="Helvetica"/>
                <a:sym typeface="Helvetica"/>
              </a:rPr>
              <a:t> Getting the message across efficiently depends on the skills of the communicator such </a:t>
            </a:r>
            <a:r>
              <a:rPr lang="en-US" b="1" dirty="0" smtClean="0">
                <a:latin typeface="Helvetica"/>
                <a:ea typeface="Helvetica"/>
                <a:cs typeface="Helvetica"/>
                <a:sym typeface="Helvetica"/>
              </a:rPr>
              <a:t>as presentation skills</a:t>
            </a:r>
            <a:r>
              <a:rPr lang="en-US" dirty="0" smtClean="0">
                <a:latin typeface="Helvetica"/>
                <a:ea typeface="Helvetica"/>
                <a:cs typeface="Helvetica"/>
                <a:sym typeface="Helvetica"/>
              </a:rPr>
              <a:t>, </a:t>
            </a:r>
            <a:r>
              <a:rPr lang="en-US" b="1" dirty="0" smtClean="0">
                <a:latin typeface="Helvetica"/>
                <a:ea typeface="Helvetica"/>
                <a:cs typeface="Helvetica"/>
                <a:sym typeface="Helvetica"/>
              </a:rPr>
              <a:t>group facilitation skills </a:t>
            </a:r>
            <a:r>
              <a:rPr lang="en-US" dirty="0" smtClean="0">
                <a:latin typeface="Helvetica"/>
                <a:ea typeface="Helvetica"/>
                <a:cs typeface="Helvetica"/>
                <a:sym typeface="Helvetica"/>
              </a:rPr>
              <a:t>and </a:t>
            </a:r>
            <a:r>
              <a:rPr lang="en-US" b="1" dirty="0" smtClean="0">
                <a:latin typeface="Helvetica"/>
                <a:ea typeface="Helvetica"/>
                <a:cs typeface="Helvetica"/>
                <a:sym typeface="Helvetica"/>
              </a:rPr>
              <a:t>written communication skills</a:t>
            </a:r>
            <a:r>
              <a:rPr lang="en-US" dirty="0" smtClean="0">
                <a:latin typeface="Helvetica"/>
                <a:ea typeface="Helvetica"/>
                <a:cs typeface="Helvetica"/>
                <a:sym typeface="Helvetica"/>
              </a:rPr>
              <a:t>. Successful communication also depends upon the capacity of the employees to understand the information. This requires providing the employees some basic financial literacy like financial statements, sales, profitability, etc that’s so call support information</a:t>
            </a:r>
          </a:p>
          <a:p>
            <a:pPr marL="228600" lvl="0" indent="-228600" defTabSz="449262">
              <a:spcBef>
                <a:spcPts val="2000"/>
              </a:spcBef>
              <a:buClr>
                <a:srgbClr val="663366"/>
              </a:buClr>
              <a:buSzTx/>
              <a:buFont typeface="Wingdings"/>
              <a:buNone/>
              <a:defRPr sz="1800"/>
            </a:pPr>
            <a:endParaRPr lang="en-US" dirty="0" smtClean="0">
              <a:latin typeface="Helvetica"/>
              <a:ea typeface="Helvetica"/>
              <a:cs typeface="Helvetica"/>
              <a:sym typeface="Helvetica"/>
            </a:endParaRP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8.14. Important for a business to achieve effective communication</a:t>
            </a:r>
            <a:endParaRPr lang="en-US" dirty="0"/>
          </a:p>
        </p:txBody>
      </p:sp>
      <p:sp>
        <p:nvSpPr>
          <p:cNvPr id="3" name="Content Placeholder 2"/>
          <p:cNvSpPr>
            <a:spLocks noGrp="1"/>
          </p:cNvSpPr>
          <p:nvPr>
            <p:ph idx="1"/>
          </p:nvPr>
        </p:nvSpPr>
        <p:spPr>
          <a:xfrm>
            <a:off x="663480" y="2077462"/>
            <a:ext cx="8596668" cy="4143229"/>
          </a:xfrm>
        </p:spPr>
        <p:txBody>
          <a:bodyPr>
            <a:normAutofit fontScale="85000" lnSpcReduction="20000"/>
          </a:bodyPr>
          <a:lstStyle/>
          <a:p>
            <a:r>
              <a:rPr lang="en-US" dirty="0" smtClean="0">
                <a:latin typeface="Helvetica"/>
                <a:ea typeface="Helvetica"/>
                <a:cs typeface="Helvetica"/>
                <a:sym typeface="Helvetica"/>
              </a:rPr>
              <a:t>Motivates employees – helps them feel part of </a:t>
            </a:r>
            <a:r>
              <a:rPr lang="en-US" dirty="0" smtClean="0">
                <a:latin typeface="Helvetica"/>
                <a:ea typeface="Helvetica"/>
                <a:cs typeface="Helvetica"/>
                <a:sym typeface="Helvetica"/>
              </a:rPr>
              <a:t>business</a:t>
            </a:r>
          </a:p>
          <a:p>
            <a:pPr lvl="0"/>
            <a:r>
              <a:rPr lang="en-US" dirty="0" smtClean="0">
                <a:latin typeface="Helvetica"/>
                <a:ea typeface="Helvetica"/>
                <a:cs typeface="Helvetica"/>
                <a:sym typeface="Helvetica"/>
              </a:rPr>
              <a:t> Easier to control and </a:t>
            </a:r>
            <a:r>
              <a:rPr lang="en-US" dirty="0" smtClean="0">
                <a:latin typeface="Helvetica"/>
                <a:ea typeface="Helvetica"/>
                <a:cs typeface="Helvetica"/>
                <a:sym typeface="Helvetica"/>
              </a:rPr>
              <a:t>coordinate</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business </a:t>
            </a:r>
            <a:r>
              <a:rPr lang="en-US" dirty="0" smtClean="0">
                <a:latin typeface="Helvetica"/>
                <a:ea typeface="Helvetica"/>
                <a:cs typeface="Helvetica"/>
                <a:sym typeface="Helvetica"/>
              </a:rPr>
              <a:t>activity – </a:t>
            </a:r>
            <a:r>
              <a:rPr lang="en-US" dirty="0" smtClean="0">
                <a:latin typeface="Helvetica"/>
                <a:ea typeface="Helvetica"/>
                <a:cs typeface="Helvetica"/>
                <a:sym typeface="Helvetica"/>
              </a:rPr>
              <a:t>prevents different </a:t>
            </a:r>
            <a:r>
              <a:rPr lang="en-US" dirty="0" smtClean="0">
                <a:latin typeface="Helvetica"/>
                <a:ea typeface="Helvetica"/>
                <a:cs typeface="Helvetica"/>
                <a:sym typeface="Helvetica"/>
              </a:rPr>
              <a:t>parts of business going in opposite directions</a:t>
            </a:r>
          </a:p>
          <a:p>
            <a:r>
              <a:rPr lang="en-US" dirty="0" smtClean="0"/>
              <a:t> </a:t>
            </a:r>
            <a:r>
              <a:rPr lang="en-US" dirty="0" smtClean="0">
                <a:latin typeface="Helvetica"/>
                <a:ea typeface="Helvetica"/>
                <a:cs typeface="Helvetica"/>
                <a:sym typeface="Helvetica"/>
              </a:rPr>
              <a:t>Makes successful decision making easier – decisions are based on more complete and accurate </a:t>
            </a:r>
            <a:r>
              <a:rPr lang="en-US" dirty="0" smtClean="0">
                <a:latin typeface="Helvetica"/>
                <a:ea typeface="Helvetica"/>
                <a:cs typeface="Helvetica"/>
                <a:sym typeface="Helvetica"/>
              </a:rPr>
              <a:t>information</a:t>
            </a:r>
          </a:p>
          <a:p>
            <a:r>
              <a:rPr lang="en-US" dirty="0" smtClean="0">
                <a:latin typeface="Helvetica"/>
                <a:ea typeface="Helvetica"/>
                <a:cs typeface="Helvetica"/>
                <a:sym typeface="Helvetica"/>
              </a:rPr>
              <a:t>Better communication with customers will increase </a:t>
            </a:r>
            <a:r>
              <a:rPr lang="en-US" dirty="0" smtClean="0">
                <a:latin typeface="Helvetica"/>
                <a:ea typeface="Helvetica"/>
                <a:cs typeface="Helvetica"/>
                <a:sym typeface="Helvetica"/>
              </a:rPr>
              <a:t>sales</a:t>
            </a:r>
          </a:p>
          <a:p>
            <a:r>
              <a:rPr lang="en-US" dirty="0" smtClean="0">
                <a:latin typeface="Helvetica"/>
                <a:ea typeface="Helvetica"/>
                <a:cs typeface="Helvetica"/>
                <a:sym typeface="Helvetica"/>
              </a:rPr>
              <a:t>Improve relationships with </a:t>
            </a:r>
            <a:r>
              <a:rPr lang="en-US" dirty="0" smtClean="0">
                <a:latin typeface="Helvetica"/>
                <a:ea typeface="Helvetica"/>
                <a:cs typeface="Helvetica"/>
                <a:sym typeface="Helvetica"/>
              </a:rPr>
              <a:t>suppliers</a:t>
            </a:r>
          </a:p>
          <a:p>
            <a:r>
              <a:rPr lang="en-US" dirty="0" smtClean="0">
                <a:latin typeface="Helvetica"/>
                <a:ea typeface="Helvetica"/>
                <a:cs typeface="Helvetica"/>
                <a:sym typeface="Helvetica"/>
              </a:rPr>
              <a:t>Improves chances of obtaining finance – e.g. keeping bank up-to-date about how business is </a:t>
            </a:r>
            <a:r>
              <a:rPr lang="en-US" dirty="0" smtClean="0">
                <a:latin typeface="Helvetica"/>
                <a:ea typeface="Helvetica"/>
                <a:cs typeface="Helvetica"/>
                <a:sym typeface="Helvetica"/>
              </a:rPr>
              <a:t>doing</a:t>
            </a:r>
          </a:p>
          <a:p>
            <a:r>
              <a:rPr lang="en-US" dirty="0" smtClean="0">
                <a:latin typeface="Helvetica"/>
                <a:ea typeface="Helvetica"/>
                <a:cs typeface="Helvetica"/>
                <a:sym typeface="Helvetica"/>
              </a:rPr>
              <a:t>The link between communication and motivation is particularly important. Good communication is an important part of motivating employees and the main motivational theorists </a:t>
            </a:r>
            <a:r>
              <a:rPr lang="en-US" dirty="0" smtClean="0">
                <a:latin typeface="Helvetica"/>
                <a:ea typeface="Helvetica"/>
                <a:cs typeface="Helvetica"/>
                <a:sym typeface="Helvetica"/>
              </a:rPr>
              <a:t>recognized </a:t>
            </a:r>
            <a:r>
              <a:rPr lang="en-US" dirty="0" smtClean="0">
                <a:latin typeface="Helvetica"/>
                <a:ea typeface="Helvetica"/>
                <a:cs typeface="Helvetica"/>
                <a:sym typeface="Helvetica"/>
              </a:rPr>
              <a:t>this</a:t>
            </a:r>
            <a:r>
              <a:rPr lang="en-US" dirty="0" smtClean="0">
                <a:latin typeface="Helvetica"/>
                <a:ea typeface="Helvetica"/>
                <a:cs typeface="Helvetica"/>
                <a:sym typeface="Helvetica"/>
              </a:rPr>
              <a:t>:</a:t>
            </a:r>
          </a:p>
          <a:p>
            <a:r>
              <a:rPr lang="en-US" dirty="0" smtClean="0">
                <a:latin typeface="Helvetica"/>
                <a:ea typeface="Helvetica"/>
                <a:cs typeface="Helvetica"/>
                <a:sym typeface="Helvetica"/>
              </a:rPr>
              <a:t>Mayo </a:t>
            </a:r>
            <a:r>
              <a:rPr lang="en-US" dirty="0" smtClean="0">
                <a:latin typeface="Helvetica"/>
                <a:ea typeface="Helvetica"/>
                <a:cs typeface="Helvetica"/>
                <a:sym typeface="Helvetica"/>
              </a:rPr>
              <a:t>emphasized </a:t>
            </a:r>
            <a:r>
              <a:rPr lang="en-US" dirty="0" smtClean="0">
                <a:latin typeface="Helvetica"/>
                <a:ea typeface="Helvetica"/>
                <a:cs typeface="Helvetica"/>
                <a:sym typeface="Helvetica"/>
              </a:rPr>
              <a:t>importance of communication in meeting employees’ social </a:t>
            </a:r>
            <a:r>
              <a:rPr lang="en-US" dirty="0" smtClean="0">
                <a:latin typeface="Helvetica"/>
                <a:ea typeface="Helvetica"/>
                <a:cs typeface="Helvetica"/>
                <a:sym typeface="Helvetica"/>
              </a:rPr>
              <a:t>needs</a:t>
            </a:r>
          </a:p>
          <a:p>
            <a:r>
              <a:rPr lang="en-US" dirty="0" smtClean="0">
                <a:latin typeface="Helvetica"/>
                <a:ea typeface="Helvetica"/>
                <a:cs typeface="Helvetica"/>
                <a:sym typeface="Helvetica"/>
              </a:rPr>
              <a:t>Maslow and Herzberg stressed importance of </a:t>
            </a:r>
            <a:r>
              <a:rPr lang="en-US" dirty="0" smtClean="0">
                <a:latin typeface="Helvetica"/>
                <a:ea typeface="Helvetica"/>
                <a:cs typeface="Helvetica"/>
                <a:sym typeface="Helvetica"/>
              </a:rPr>
              <a:t>recognizing </a:t>
            </a:r>
            <a:r>
              <a:rPr lang="en-US" dirty="0" smtClean="0">
                <a:latin typeface="Helvetica"/>
                <a:ea typeface="Helvetica"/>
                <a:cs typeface="Helvetica"/>
                <a:sym typeface="Helvetica"/>
              </a:rPr>
              <a:t>employee’s achievements and </a:t>
            </a:r>
            <a:r>
              <a:rPr lang="en-US" dirty="0" smtClean="0">
                <a:latin typeface="Helvetica"/>
                <a:ea typeface="Helvetica"/>
                <a:cs typeface="Helvetica"/>
                <a:sym typeface="Helvetica"/>
              </a:rPr>
              <a:t>self-esteem needs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8.14.1. Communicating </a:t>
            </a:r>
            <a:r>
              <a:rPr lang="en-US" dirty="0" smtClean="0"/>
              <a:t>effectively: </a:t>
            </a:r>
            <a:r>
              <a:rPr lang="en-US" dirty="0" smtClean="0"/>
              <a:t>The </a:t>
            </a:r>
            <a:r>
              <a:rPr lang="en-US" dirty="0" smtClean="0"/>
              <a:t>Manager</a:t>
            </a:r>
            <a:br>
              <a:rPr lang="en-US" dirty="0" smtClean="0"/>
            </a:br>
            <a:endParaRPr lang="en-US" dirty="0"/>
          </a:p>
        </p:txBody>
      </p:sp>
      <p:sp>
        <p:nvSpPr>
          <p:cNvPr id="3" name="Content Placeholder 2"/>
          <p:cNvSpPr>
            <a:spLocks noGrp="1"/>
          </p:cNvSpPr>
          <p:nvPr>
            <p:ph idx="1"/>
          </p:nvPr>
        </p:nvSpPr>
        <p:spPr/>
        <p:txBody>
          <a:bodyPr/>
          <a:lstStyle/>
          <a:p>
            <a:r>
              <a:rPr lang="en-US" dirty="0" smtClean="0">
                <a:latin typeface="Helvetica"/>
                <a:ea typeface="Helvetica"/>
                <a:cs typeface="Helvetica"/>
                <a:sym typeface="Helvetica"/>
              </a:rPr>
              <a:t>A manager may be at </a:t>
            </a:r>
            <a:r>
              <a:rPr lang="en-US" dirty="0" smtClean="0">
                <a:latin typeface="Helvetica"/>
                <a:ea typeface="Helvetica"/>
                <a:cs typeface="Helvetica"/>
                <a:sym typeface="Helvetica"/>
              </a:rPr>
              <a:t>risk </a:t>
            </a:r>
            <a:r>
              <a:rPr lang="en-US" dirty="0" smtClean="0">
                <a:latin typeface="Helvetica"/>
                <a:ea typeface="Helvetica"/>
                <a:cs typeface="Helvetica"/>
                <a:sym typeface="Helvetica"/>
              </a:rPr>
              <a:t>if </a:t>
            </a:r>
            <a:r>
              <a:rPr lang="en-US" dirty="0" smtClean="0">
                <a:latin typeface="Helvetica"/>
                <a:ea typeface="Helvetica"/>
                <a:cs typeface="Helvetica"/>
                <a:sym typeface="Helvetica"/>
              </a:rPr>
              <a:t>he/she</a:t>
            </a:r>
          </a:p>
          <a:p>
            <a:pPr lvl="1"/>
            <a:r>
              <a:rPr lang="en-US" dirty="0" smtClean="0">
                <a:latin typeface="Helvetica"/>
                <a:ea typeface="Helvetica"/>
                <a:cs typeface="Helvetica"/>
                <a:sym typeface="Helvetica"/>
              </a:rPr>
              <a:t>Always seems to be </a:t>
            </a:r>
            <a:r>
              <a:rPr lang="en-US" dirty="0" smtClean="0">
                <a:latin typeface="Helvetica"/>
                <a:ea typeface="Helvetica"/>
                <a:cs typeface="Helvetica"/>
                <a:sym typeface="Helvetica"/>
              </a:rPr>
              <a:t>feuding</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with someone or some group in the </a:t>
            </a:r>
            <a:r>
              <a:rPr lang="en-US" dirty="0" smtClean="0">
                <a:latin typeface="Helvetica"/>
                <a:ea typeface="Helvetica"/>
                <a:cs typeface="Helvetica"/>
                <a:sym typeface="Helvetica"/>
              </a:rPr>
              <a:t>organization</a:t>
            </a:r>
          </a:p>
          <a:p>
            <a:pPr lvl="1"/>
            <a:r>
              <a:rPr lang="en-US" dirty="0" smtClean="0">
                <a:latin typeface="Helvetica"/>
                <a:ea typeface="Helvetica"/>
                <a:cs typeface="Helvetica"/>
                <a:sym typeface="Helvetica"/>
              </a:rPr>
              <a:t>Has a </a:t>
            </a:r>
            <a:r>
              <a:rPr lang="en-US" dirty="0" smtClean="0">
                <a:latin typeface="Helvetica"/>
                <a:ea typeface="Helvetica"/>
                <a:cs typeface="Helvetica"/>
                <a:sym typeface="Helvetica"/>
              </a:rPr>
              <a:t>reputation</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for </a:t>
            </a:r>
            <a:r>
              <a:rPr lang="en-US" dirty="0" smtClean="0">
                <a:latin typeface="Helvetica"/>
                <a:ea typeface="Helvetica"/>
                <a:cs typeface="Helvetica"/>
                <a:sym typeface="Helvetica"/>
              </a:rPr>
              <a:t>being </a:t>
            </a:r>
            <a:r>
              <a:rPr lang="en-US" dirty="0" smtClean="0">
                <a:latin typeface="Helvetica"/>
                <a:ea typeface="Helvetica"/>
                <a:cs typeface="Helvetica"/>
                <a:sym typeface="Helvetica"/>
              </a:rPr>
              <a:t>authoritarian</a:t>
            </a:r>
            <a:r>
              <a:rPr lang="en-US" altLang="zh-CN" dirty="0" smtClean="0">
                <a:latin typeface="Helvetica"/>
                <a:ea typeface="Helvetica"/>
                <a:cs typeface="Helvetica"/>
                <a:sym typeface="Helvetica"/>
              </a:rPr>
              <a:t>, </a:t>
            </a:r>
            <a:r>
              <a:rPr lang="en-US" dirty="0" smtClean="0">
                <a:latin typeface="Helvetica"/>
                <a:ea typeface="Helvetica"/>
                <a:cs typeface="Helvetica"/>
                <a:sym typeface="Helvetica"/>
              </a:rPr>
              <a:t>cold, </a:t>
            </a:r>
            <a:r>
              <a:rPr lang="en-US" dirty="0" smtClean="0">
                <a:latin typeface="Helvetica"/>
                <a:ea typeface="Helvetica"/>
                <a:cs typeface="Helvetica"/>
                <a:sym typeface="Helvetica"/>
              </a:rPr>
              <a:t>aloof</a:t>
            </a:r>
            <a:r>
              <a:rPr lang="en-US" altLang="zh-CN" dirty="0" smtClean="0">
                <a:latin typeface="Helvetica"/>
                <a:ea typeface="Helvetica"/>
                <a:cs typeface="Helvetica"/>
                <a:sym typeface="Helvetica"/>
              </a:rPr>
              <a:t>, </a:t>
            </a:r>
            <a:r>
              <a:rPr lang="en-US" dirty="0" smtClean="0">
                <a:latin typeface="Helvetica"/>
                <a:ea typeface="Helvetica"/>
                <a:cs typeface="Helvetica"/>
                <a:sym typeface="Helvetica"/>
              </a:rPr>
              <a:t>arrogant, or </a:t>
            </a:r>
            <a:r>
              <a:rPr lang="en-US" dirty="0" smtClean="0">
                <a:latin typeface="Helvetica"/>
                <a:ea typeface="Helvetica"/>
                <a:cs typeface="Helvetica"/>
                <a:sym typeface="Helvetica"/>
              </a:rPr>
              <a:t>insensitive</a:t>
            </a:r>
          </a:p>
          <a:p>
            <a:pPr lvl="1"/>
            <a:r>
              <a:rPr lang="en-US" dirty="0" smtClean="0">
                <a:latin typeface="Helvetica"/>
                <a:ea typeface="Helvetica"/>
                <a:cs typeface="Helvetica"/>
                <a:sym typeface="Helvetica"/>
              </a:rPr>
              <a:t>Acts as a </a:t>
            </a:r>
            <a:r>
              <a:rPr lang="en-US" dirty="0" err="1" smtClean="0">
                <a:latin typeface="Helvetica"/>
                <a:ea typeface="Helvetica"/>
                <a:cs typeface="Helvetica"/>
                <a:sym typeface="Helvetica"/>
              </a:rPr>
              <a:t>polarising</a:t>
            </a:r>
            <a:r>
              <a:rPr lang="en-US" dirty="0" smtClean="0">
                <a:latin typeface="Helvetica"/>
                <a:ea typeface="Helvetica"/>
                <a:cs typeface="Helvetica"/>
                <a:sym typeface="Helvetica"/>
              </a:rPr>
              <a:t> </a:t>
            </a:r>
            <a:r>
              <a:rPr lang="en-US" dirty="0" smtClean="0">
                <a:latin typeface="Helvetica"/>
                <a:ea typeface="Helvetica"/>
                <a:cs typeface="Helvetica"/>
                <a:sym typeface="Helvetica"/>
              </a:rPr>
              <a:t>force within an </a:t>
            </a:r>
            <a:r>
              <a:rPr lang="en-US" dirty="0" smtClean="0">
                <a:latin typeface="Helvetica"/>
                <a:ea typeface="Helvetica"/>
                <a:cs typeface="Helvetica"/>
                <a:sym typeface="Helvetica"/>
              </a:rPr>
              <a:t>organization</a:t>
            </a:r>
          </a:p>
          <a:p>
            <a:pPr lvl="1"/>
            <a:r>
              <a:rPr lang="en-US" dirty="0" smtClean="0">
                <a:latin typeface="Helvetica"/>
                <a:ea typeface="Helvetica"/>
                <a:cs typeface="Helvetica"/>
                <a:sym typeface="Helvetica"/>
              </a:rPr>
              <a:t>Avoids direct communication or contact with some or all </a:t>
            </a:r>
            <a:r>
              <a:rPr lang="en-US" dirty="0" smtClean="0">
                <a:latin typeface="Helvetica"/>
                <a:ea typeface="Helvetica"/>
                <a:cs typeface="Helvetica"/>
                <a:sym typeface="Helvetica"/>
              </a:rPr>
              <a:t>co-workers</a:t>
            </a:r>
          </a:p>
          <a:p>
            <a:pPr lvl="1"/>
            <a:r>
              <a:rPr lang="en-US" dirty="0" smtClean="0">
                <a:latin typeface="Helvetica"/>
                <a:ea typeface="Helvetica"/>
                <a:cs typeface="Helvetica"/>
                <a:sym typeface="Helvetica"/>
              </a:rPr>
              <a:t>Delivers bad news through e-mail rather than through direct </a:t>
            </a:r>
            <a:r>
              <a:rPr lang="en-US" dirty="0" smtClean="0">
                <a:latin typeface="Helvetica"/>
                <a:ea typeface="Helvetica"/>
                <a:cs typeface="Helvetica"/>
                <a:sym typeface="Helvetica"/>
              </a:rPr>
              <a:t>conversations</a:t>
            </a:r>
          </a:p>
          <a:p>
            <a:pPr lvl="1"/>
            <a:r>
              <a:rPr lang="en-US" dirty="0" smtClean="0">
                <a:latin typeface="Helvetica"/>
                <a:ea typeface="Helvetica"/>
                <a:cs typeface="Helvetica"/>
                <a:sym typeface="Helvetica"/>
              </a:rPr>
              <a:t> Exhibits a hostile attitude towards co-workers who share interdependent goals</a:t>
            </a:r>
          </a:p>
          <a:p>
            <a:pPr lvl="1"/>
            <a:endParaRPr lang="en-US" dirty="0" smtClean="0">
              <a:latin typeface="Helvetica"/>
              <a:ea typeface="Helvetica"/>
              <a:cs typeface="Helvetica"/>
              <a:sym typeface="Helvetica"/>
            </a:endParaRPr>
          </a:p>
          <a:p>
            <a:pPr lvl="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Communicating effectively: T</a:t>
            </a:r>
            <a:r>
              <a:rPr lang="en-US" dirty="0" smtClean="0"/>
              <a:t>he </a:t>
            </a:r>
            <a:r>
              <a:rPr lang="en-US" dirty="0" smtClean="0"/>
              <a:t>Manager</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solidFill>
                  <a:srgbClr val="C82506"/>
                </a:solidFill>
              </a:rPr>
              <a:t>Consider </a:t>
            </a:r>
            <a:r>
              <a:rPr lang="en-US" dirty="0" smtClean="0">
                <a:solidFill>
                  <a:srgbClr val="C82506"/>
                </a:solidFill>
              </a:rPr>
              <a:t>the Situation Before taking Any Action</a:t>
            </a:r>
          </a:p>
          <a:p>
            <a:pPr marL="226313" lvl="0" indent="-226313" defTabSz="444769">
              <a:spcBef>
                <a:spcPts val="1900"/>
              </a:spcBef>
              <a:buClr>
                <a:srgbClr val="663366"/>
              </a:buClr>
              <a:buFont typeface="Wingdings"/>
              <a:defRPr sz="1800"/>
            </a:pPr>
            <a:r>
              <a:rPr lang="en-US" dirty="0" smtClean="0">
                <a:latin typeface="Helvetica"/>
                <a:ea typeface="Helvetica"/>
                <a:cs typeface="Helvetica"/>
                <a:sym typeface="Helvetica"/>
              </a:rPr>
              <a:t>Our emotions </a:t>
            </a:r>
            <a:r>
              <a:rPr lang="en-US" dirty="0" smtClean="0">
                <a:latin typeface="Helvetica"/>
                <a:ea typeface="Helvetica"/>
                <a:cs typeface="Helvetica"/>
                <a:sym typeface="Helvetica"/>
              </a:rPr>
              <a:t>tempt</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us to make quick decisions based upon </a:t>
            </a:r>
            <a:r>
              <a:rPr lang="en-US" dirty="0" smtClean="0">
                <a:latin typeface="Helvetica"/>
                <a:ea typeface="Helvetica"/>
                <a:cs typeface="Helvetica"/>
                <a:sym typeface="Helvetica"/>
              </a:rPr>
              <a:t>superficial</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evidence which may not reflect the true nature of the problem.    </a:t>
            </a:r>
          </a:p>
          <a:p>
            <a:pPr marL="226313" lvl="0" indent="-226313" defTabSz="444769">
              <a:spcBef>
                <a:spcPts val="1900"/>
              </a:spcBef>
              <a:buClr>
                <a:srgbClr val="663366"/>
              </a:buClr>
              <a:buNone/>
              <a:defRPr sz="1800"/>
            </a:pPr>
            <a:r>
              <a:rPr lang="en-US" dirty="0" smtClean="0">
                <a:latin typeface="Helvetica"/>
                <a:ea typeface="Helvetica"/>
                <a:cs typeface="Helvetica"/>
                <a:sym typeface="Helvetica"/>
              </a:rPr>
              <a:t> </a:t>
            </a:r>
            <a:r>
              <a:rPr lang="en-US" dirty="0" smtClean="0">
                <a:latin typeface="Helvetica"/>
                <a:ea typeface="Helvetica"/>
                <a:cs typeface="Helvetica"/>
                <a:sym typeface="Helvetica"/>
              </a:rPr>
              <a:t>For example: The manager assumed that the poor appearance of the store was due to the employees’ lack of effort or attention. He failed to consider that several store employees had been </a:t>
            </a:r>
            <a:r>
              <a:rPr lang="en-US" dirty="0" smtClean="0">
                <a:latin typeface="Helvetica"/>
                <a:ea typeface="Helvetica"/>
                <a:cs typeface="Helvetica"/>
                <a:sym typeface="Helvetica"/>
              </a:rPr>
              <a:t>terminated</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due to the financial situation, while the store’s workload remained the same. Each assistant manager was responsible for more areas with fewer people to do the work. Furthermore, each assistant had been required to take a pay reduction due to the loss of the large customer, and each was concerned that the customer loss would slow their own promotion to store manager. Though not intended, their effort probably suffered due to their own worries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Communicating effectively: The Manager</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smtClean="0">
                <a:solidFill>
                  <a:srgbClr val="C82506"/>
                </a:solidFill>
                <a:latin typeface="Helvetica"/>
                <a:ea typeface="Helvetica"/>
                <a:cs typeface="Helvetica"/>
                <a:sym typeface="Helvetica"/>
              </a:rPr>
              <a:t>Gather and </a:t>
            </a:r>
            <a:r>
              <a:rPr lang="en-US" dirty="0" smtClean="0">
                <a:solidFill>
                  <a:srgbClr val="C82506"/>
                </a:solidFill>
                <a:latin typeface="Helvetica"/>
                <a:ea typeface="Helvetica"/>
                <a:cs typeface="Helvetica"/>
                <a:sym typeface="Helvetica"/>
              </a:rPr>
              <a:t>Confirm Information Before Making a Decision</a:t>
            </a:r>
          </a:p>
          <a:p>
            <a:pPr lvl="1"/>
            <a:r>
              <a:rPr lang="en-US" dirty="0" smtClean="0">
                <a:latin typeface="Helvetica"/>
                <a:ea typeface="Helvetica"/>
                <a:cs typeface="Helvetica"/>
                <a:sym typeface="Helvetica"/>
              </a:rPr>
              <a:t>We have a tendency </a:t>
            </a:r>
            <a:r>
              <a:rPr lang="en-US" dirty="0" smtClean="0">
                <a:latin typeface="Helvetica"/>
                <a:ea typeface="Helvetica"/>
                <a:cs typeface="Helvetica"/>
                <a:sym typeface="Helvetica"/>
              </a:rPr>
              <a:t>to</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confuse </a:t>
            </a:r>
            <a:r>
              <a:rPr lang="en-US" dirty="0" smtClean="0">
                <a:latin typeface="Helvetica"/>
                <a:ea typeface="Helvetica"/>
                <a:cs typeface="Helvetica"/>
                <a:sym typeface="Helvetica"/>
              </a:rPr>
              <a:t>symptoms</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with disease, and consequently treat the symptom rather than the </a:t>
            </a:r>
            <a:r>
              <a:rPr lang="en-US" dirty="0" smtClean="0">
                <a:latin typeface="Helvetica"/>
                <a:ea typeface="Helvetica"/>
                <a:cs typeface="Helvetica"/>
                <a:sym typeface="Helvetica"/>
              </a:rPr>
              <a:t>underlying</a:t>
            </a:r>
            <a:r>
              <a:rPr lang="zh-CN" altLang="en-US" b="1" dirty="0" smtClean="0">
                <a:latin typeface="Helvetica"/>
                <a:ea typeface="Helvetica"/>
                <a:cs typeface="Helvetica"/>
                <a:sym typeface="Helvetica"/>
              </a:rPr>
              <a:t> </a:t>
            </a:r>
            <a:r>
              <a:rPr lang="en-US" dirty="0" smtClean="0">
                <a:latin typeface="Helvetica"/>
                <a:ea typeface="Helvetica"/>
                <a:cs typeface="Helvetica"/>
                <a:sym typeface="Helvetica"/>
              </a:rPr>
              <a:t>illness. Technology enables us to capture massive amounts of data and slice and dice it to make it appear any way we want. But data is a representation of the problem, not the problem itself. Observing the work of the assistants and talking and listening to them about the aspects of their job </a:t>
            </a:r>
            <a:r>
              <a:rPr lang="en-US" dirty="0" smtClean="0">
                <a:latin typeface="Helvetica"/>
                <a:ea typeface="Helvetica"/>
                <a:cs typeface="Helvetica"/>
                <a:sym typeface="Helvetica"/>
              </a:rPr>
              <a:t>might </a:t>
            </a:r>
            <a:r>
              <a:rPr lang="en-US" dirty="0" smtClean="0">
                <a:latin typeface="Helvetica"/>
                <a:ea typeface="Helvetica"/>
                <a:cs typeface="Helvetica"/>
                <a:sym typeface="Helvetica"/>
              </a:rPr>
              <a:t>have led to a different conclusion than the one the manager reached</a:t>
            </a:r>
            <a:r>
              <a:rPr lang="en-US" dirty="0" smtClean="0">
                <a:latin typeface="Helvetica"/>
                <a:ea typeface="Helvetica"/>
                <a:cs typeface="Helvetica"/>
                <a:sym typeface="Helvetica"/>
              </a:rPr>
              <a:t>.</a:t>
            </a:r>
          </a:p>
          <a:p>
            <a:r>
              <a:rPr lang="en-US" dirty="0" smtClean="0">
                <a:solidFill>
                  <a:srgbClr val="C82506"/>
                </a:solidFill>
                <a:latin typeface="Helvetica"/>
                <a:ea typeface="Helvetica"/>
                <a:cs typeface="Helvetica"/>
                <a:sym typeface="Helvetica"/>
              </a:rPr>
              <a:t>Focus </a:t>
            </a:r>
            <a:r>
              <a:rPr lang="en-US" dirty="0" smtClean="0">
                <a:solidFill>
                  <a:srgbClr val="C82506"/>
                </a:solidFill>
                <a:latin typeface="Helvetica"/>
                <a:ea typeface="Helvetica"/>
                <a:cs typeface="Helvetica"/>
                <a:sym typeface="Helvetica"/>
              </a:rPr>
              <a:t>on Problems, Not </a:t>
            </a:r>
            <a:r>
              <a:rPr lang="en-US" dirty="0" smtClean="0">
                <a:solidFill>
                  <a:srgbClr val="C82506"/>
                </a:solidFill>
                <a:latin typeface="Helvetica"/>
                <a:ea typeface="Helvetica"/>
                <a:cs typeface="Helvetica"/>
                <a:sym typeface="Helvetica"/>
              </a:rPr>
              <a:t>Personalities</a:t>
            </a:r>
          </a:p>
          <a:p>
            <a:pPr lvl="1"/>
            <a:r>
              <a:rPr lang="en-US" dirty="0" smtClean="0">
                <a:latin typeface="Helvetica"/>
                <a:ea typeface="Helvetica"/>
                <a:cs typeface="Helvetica"/>
                <a:sym typeface="Helvetica"/>
              </a:rPr>
              <a:t>The manager’s </a:t>
            </a:r>
            <a:r>
              <a:rPr lang="en-US" dirty="0" smtClean="0">
                <a:latin typeface="Helvetica"/>
                <a:ea typeface="Helvetica"/>
                <a:cs typeface="Helvetica"/>
                <a:sym typeface="Helvetica"/>
              </a:rPr>
              <a:t>memo</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attacked the character of each assistant by implying they were lazy, derelict, or had betrayed him. The implications intensified the emotional context of the memo, overshadowing its factual content and purpose.</a:t>
            </a:r>
          </a:p>
          <a:p>
            <a:pPr lvl="1"/>
            <a:r>
              <a:rPr lang="en-US" dirty="0" smtClean="0">
                <a:latin typeface="Helvetica"/>
                <a:ea typeface="Helvetica"/>
                <a:cs typeface="Helvetica"/>
                <a:sym typeface="Helvetica"/>
              </a:rPr>
              <a:t>The assistants, in response, reacted with emotion without stopping to consider the validity </a:t>
            </a:r>
            <a:r>
              <a:rPr lang="en-US" dirty="0" smtClean="0">
                <a:latin typeface="Helvetica"/>
                <a:ea typeface="Helvetica"/>
                <a:cs typeface="Helvetica"/>
                <a:sym typeface="Helvetica"/>
              </a:rPr>
              <a:t>of </a:t>
            </a:r>
            <a:r>
              <a:rPr lang="en-US" dirty="0" smtClean="0">
                <a:latin typeface="Helvetica"/>
                <a:ea typeface="Helvetica"/>
                <a:cs typeface="Helvetica"/>
                <a:sym typeface="Helvetica"/>
              </a:rPr>
              <a:t>the facts or attempting to give the manager any explanations. Whenever dealing with any issue that might have emotional content, the “24-Hour Rule” should be in effect: Don’t send any email, message, letter, memo, or report to others until you’ve had a day to reflect upon its content and are sure it communicates the facts and the tone you wish.</a:t>
            </a:r>
            <a:br>
              <a:rPr lang="en-US" dirty="0" smtClean="0">
                <a:latin typeface="Helvetica"/>
                <a:ea typeface="Helvetica"/>
                <a:cs typeface="Helvetica"/>
                <a:sym typeface="Helvetica"/>
              </a:rPr>
            </a:b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Communicating effectively: The Manager</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C82506"/>
                </a:solidFill>
              </a:rPr>
              <a:t>Manage Individuals, Not </a:t>
            </a:r>
            <a:r>
              <a:rPr lang="en-US" dirty="0" smtClean="0">
                <a:solidFill>
                  <a:srgbClr val="C82506"/>
                </a:solidFill>
              </a:rPr>
              <a:t>Groups</a:t>
            </a:r>
          </a:p>
          <a:p>
            <a:pPr lvl="1"/>
            <a:r>
              <a:rPr lang="en-US" dirty="0" smtClean="0">
                <a:latin typeface="Helvetica"/>
                <a:ea typeface="Helvetica"/>
                <a:cs typeface="Helvetica"/>
                <a:sym typeface="Helvetica"/>
              </a:rPr>
              <a:t>The manager’s memo was directed to everyone and no one. The lack of specificity enabled each recipient to avoid personal responsibility, since each felt his own effort had met expectations. As a consequence, the memo failed to get the desired result and </a:t>
            </a:r>
            <a:r>
              <a:rPr lang="en-US" dirty="0" smtClean="0">
                <a:latin typeface="Helvetica"/>
                <a:ea typeface="Helvetica"/>
                <a:cs typeface="Helvetica"/>
                <a:sym typeface="Helvetica"/>
              </a:rPr>
              <a:t>aggravated</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an already </a:t>
            </a:r>
            <a:r>
              <a:rPr lang="en-US" dirty="0" smtClean="0">
                <a:latin typeface="Helvetica"/>
                <a:ea typeface="Helvetica"/>
                <a:cs typeface="Helvetica"/>
                <a:sym typeface="Helvetica"/>
              </a:rPr>
              <a:t>touchy</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work environment. Group communications are perfect for providing general information, education, and praise; however, they should not be used for individual direction or criticism. Remember, praise in public and </a:t>
            </a:r>
            <a:r>
              <a:rPr lang="en-US" dirty="0" smtClean="0">
                <a:latin typeface="Helvetica"/>
                <a:ea typeface="Helvetica"/>
                <a:cs typeface="Helvetica"/>
                <a:sym typeface="Helvetica"/>
              </a:rPr>
              <a:t>criticize </a:t>
            </a:r>
            <a:r>
              <a:rPr lang="en-US" dirty="0" smtClean="0">
                <a:latin typeface="Helvetica"/>
                <a:ea typeface="Helvetica"/>
                <a:cs typeface="Helvetica"/>
                <a:sym typeface="Helvetica"/>
              </a:rPr>
              <a:t>in private</a:t>
            </a:r>
            <a:r>
              <a:rPr lang="en-US" dirty="0" smtClean="0">
                <a:latin typeface="Helvetica"/>
                <a:ea typeface="Helvetica"/>
                <a:cs typeface="Helvetica"/>
                <a:sym typeface="Helvetica"/>
              </a:rPr>
              <a:t>.</a:t>
            </a:r>
          </a:p>
          <a:p>
            <a:r>
              <a:rPr lang="en-US" dirty="0" smtClean="0">
                <a:solidFill>
                  <a:srgbClr val="C82506"/>
                </a:solidFill>
              </a:rPr>
              <a:t>Meet Subordinates </a:t>
            </a:r>
            <a:r>
              <a:rPr lang="en-US" dirty="0" smtClean="0">
                <a:solidFill>
                  <a:srgbClr val="C82506"/>
                </a:solidFill>
              </a:rPr>
              <a:t>Face-to-Face</a:t>
            </a:r>
          </a:p>
          <a:p>
            <a:pPr marL="228600" lvl="0" indent="-228600" defTabSz="449262">
              <a:spcBef>
                <a:spcPts val="2000"/>
              </a:spcBef>
              <a:buClr>
                <a:srgbClr val="663366"/>
              </a:buClr>
              <a:buFont typeface="Wingdings"/>
              <a:defRPr sz="1800"/>
            </a:pPr>
            <a:r>
              <a:rPr lang="en-US" dirty="0" smtClean="0">
                <a:latin typeface="Helvetica"/>
                <a:ea typeface="Helvetica"/>
                <a:cs typeface="Helvetica"/>
                <a:sym typeface="Helvetica"/>
              </a:rPr>
              <a:t>The meaning and intent of written words without the context of a physical presence is often misunderstood, and can lead to confusion and conflict. There is no substitute for looking someone in the eye and seeing their reaction to your conversation to clarify content and assure comprehension and agreement.</a:t>
            </a:r>
          </a:p>
          <a:p>
            <a:pPr marL="228600" lvl="0" indent="-228600" defTabSz="449262">
              <a:spcBef>
                <a:spcPts val="2000"/>
              </a:spcBef>
              <a:buClr>
                <a:srgbClr val="663366"/>
              </a:buClr>
              <a:buFont typeface="Wingdings"/>
              <a:defRPr sz="1800"/>
            </a:pPr>
            <a:r>
              <a:rPr lang="en-US" dirty="0" smtClean="0">
                <a:latin typeface="Helvetica"/>
                <a:ea typeface="Helvetica"/>
                <a:cs typeface="Helvetica"/>
                <a:sym typeface="Helvetica"/>
              </a:rPr>
              <a:t>   Managers often hide behind memos and notes as if their subordinates were </a:t>
            </a:r>
            <a:r>
              <a:rPr lang="en-US" dirty="0" smtClean="0">
                <a:latin typeface="Helvetica"/>
                <a:ea typeface="Helvetica"/>
                <a:cs typeface="Helvetica"/>
                <a:sym typeface="Helvetica"/>
              </a:rPr>
              <a:t>robots </a:t>
            </a:r>
            <a:r>
              <a:rPr lang="en-US" dirty="0" smtClean="0">
                <a:latin typeface="Helvetica"/>
                <a:ea typeface="Helvetica"/>
                <a:cs typeface="Helvetica"/>
                <a:sym typeface="Helvetica"/>
              </a:rPr>
              <a:t>to be moved into place and programmed. However, successful leaders seek personable commitment and build bridges of trust, mutual respect, and shared experience. Be physically available and “walk the walk,” and let your people know you are with them through the good and the bad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title" idx="4294967295"/>
          </p:nvPr>
        </p:nvSpPr>
        <p:spPr>
          <a:xfrm>
            <a:off x="411915" y="80027"/>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rPr lang="en-US" dirty="0" smtClean="0"/>
              <a:t>Hand gestures, Facial expressions, Body language</a:t>
            </a:r>
            <a:br>
              <a:rPr lang="en-US" dirty="0" smtClean="0"/>
            </a:br>
            <a:endParaRPr dirty="0"/>
          </a:p>
        </p:txBody>
      </p:sp>
      <p:pic>
        <p:nvPicPr>
          <p:cNvPr id="172" name="screen-shot-2012-11-11-at-2-54-17-pm4.png" descr="http://neurocapability.files.wordpress.com/2012/11/screen-shot-2012-11-11-at-2-54-17-pm4.png"/>
          <p:cNvPicPr>
            <a:picLocks noChangeAspect="1"/>
          </p:cNvPicPr>
          <p:nvPr/>
        </p:nvPicPr>
        <p:blipFill>
          <a:blip r:embed="rId2" cstate="print">
            <a:extLst/>
          </a:blip>
          <a:srcRect l="7849" t="3912" b="3912"/>
          <a:stretch>
            <a:fillRect/>
          </a:stretch>
        </p:blipFill>
        <p:spPr>
          <a:xfrm>
            <a:off x="526521" y="4030220"/>
            <a:ext cx="5389369" cy="2575317"/>
          </a:xfrm>
          <a:prstGeom prst="rect">
            <a:avLst/>
          </a:prstGeom>
          <a:ln w="12700">
            <a:miter lim="400000"/>
          </a:ln>
        </p:spPr>
      </p:pic>
      <p:pic>
        <p:nvPicPr>
          <p:cNvPr id="173" name="The-Disadvantages-Of-Verbal-Communication.jpg" descr="http://3.bp.blogspot.com/-Jp0WM0I4HOk/UNFgbF4j0LI/AAAAAAAAAFQ/P51m5NJcJWM/s320/The-Disadvantages-Of-Verbal-Communication.jpg"/>
          <p:cNvPicPr>
            <a:picLocks noChangeAspect="1"/>
          </p:cNvPicPr>
          <p:nvPr/>
        </p:nvPicPr>
        <p:blipFill>
          <a:blip r:embed="rId3" cstate="print">
            <a:extLst/>
          </a:blip>
          <a:srcRect l="21536" t="2801" b="4266"/>
          <a:stretch>
            <a:fillRect/>
          </a:stretch>
        </p:blipFill>
        <p:spPr>
          <a:xfrm>
            <a:off x="5921854" y="3964200"/>
            <a:ext cx="3208291" cy="2847703"/>
          </a:xfrm>
          <a:prstGeom prst="rect">
            <a:avLst/>
          </a:prstGeom>
          <a:ln w="12700">
            <a:miter lim="400000"/>
          </a:ln>
        </p:spPr>
      </p:pic>
      <p:pic>
        <p:nvPicPr>
          <p:cNvPr id="174" name="facial-expressions-t11088.jpg" descr="http://2.bp.blogspot.com/_kNSR1HSJ5D4/S-F4NMRC8pI/AAAAAAAAABI/h0tPvEYUsZw/s1600/facial-expressions-t11088.jpg"/>
          <p:cNvPicPr>
            <a:picLocks noChangeAspect="1"/>
          </p:cNvPicPr>
          <p:nvPr/>
        </p:nvPicPr>
        <p:blipFill>
          <a:blip r:embed="rId4" cstate="print">
            <a:extLst/>
          </a:blip>
          <a:srcRect l="9811" t="59547" r="9501"/>
          <a:stretch>
            <a:fillRect/>
          </a:stretch>
        </p:blipFill>
        <p:spPr>
          <a:xfrm>
            <a:off x="72096" y="1963509"/>
            <a:ext cx="3608097" cy="1915763"/>
          </a:xfrm>
          <a:prstGeom prst="rect">
            <a:avLst/>
          </a:prstGeom>
          <a:ln w="12700">
            <a:miter lim="400000"/>
          </a:ln>
        </p:spPr>
      </p:pic>
      <p:pic>
        <p:nvPicPr>
          <p:cNvPr id="175" name="facial-expressions-t11088.jpg" descr="http://2.bp.blogspot.com/_kNSR1HSJ5D4/S-F4NMRC8pI/AAAAAAAAABI/h0tPvEYUsZw/s1600/facial-expressions-t11088.jpg"/>
          <p:cNvPicPr>
            <a:picLocks noChangeAspect="1"/>
          </p:cNvPicPr>
          <p:nvPr/>
        </p:nvPicPr>
        <p:blipFill>
          <a:blip r:embed="rId4" cstate="print">
            <a:extLst/>
          </a:blip>
          <a:srcRect l="9349" t="1" r="7240" b="60154"/>
          <a:stretch>
            <a:fillRect/>
          </a:stretch>
        </p:blipFill>
        <p:spPr>
          <a:xfrm>
            <a:off x="3482558" y="2028975"/>
            <a:ext cx="3793698" cy="1919569"/>
          </a:xfrm>
          <a:prstGeom prst="rect">
            <a:avLst/>
          </a:prstGeom>
          <a:ln w="12700">
            <a:miter lim="400000"/>
          </a:ln>
        </p:spPr>
      </p:pic>
      <p:pic>
        <p:nvPicPr>
          <p:cNvPr id="176" name="facial-expressions-t11088.jpg" descr="http://2.bp.blogspot.com/_kNSR1HSJ5D4/S-F4NMRC8pI/AAAAAAAAABI/h0tPvEYUsZw/s1600/facial-expressions-t11088.jpg"/>
          <p:cNvPicPr>
            <a:picLocks noChangeAspect="1"/>
          </p:cNvPicPr>
          <p:nvPr/>
        </p:nvPicPr>
        <p:blipFill>
          <a:blip r:embed="rId4" cstate="print">
            <a:extLst/>
          </a:blip>
          <a:srcRect l="10417" t="40643" r="13418" b="40788"/>
          <a:stretch>
            <a:fillRect/>
          </a:stretch>
        </p:blipFill>
        <p:spPr>
          <a:xfrm>
            <a:off x="6953128" y="3032407"/>
            <a:ext cx="3173987" cy="819157"/>
          </a:xfrm>
          <a:prstGeom prst="rect">
            <a:avLst/>
          </a:prstGeom>
          <a:ln w="12700">
            <a:miter lim="400000"/>
          </a:ln>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Communicating effectively: The Manager</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C82506"/>
                </a:solidFill>
              </a:rPr>
              <a:t>Assign Tasks Directly and </a:t>
            </a:r>
            <a:r>
              <a:rPr lang="en-US" dirty="0" smtClean="0">
                <a:solidFill>
                  <a:srgbClr val="C82506"/>
                </a:solidFill>
              </a:rPr>
              <a:t>Clearly</a:t>
            </a:r>
          </a:p>
          <a:p>
            <a:pPr lvl="1"/>
            <a:r>
              <a:rPr lang="en-US" dirty="0" smtClean="0">
                <a:latin typeface="Helvetica"/>
                <a:ea typeface="Helvetica"/>
                <a:cs typeface="Helvetica"/>
                <a:sym typeface="Helvetica"/>
              </a:rPr>
              <a:t>People work best when they know what is expected of them. Good managers identify the goals and measures in simple, understandable terms, assign responsibility </a:t>
            </a:r>
            <a:r>
              <a:rPr lang="en-US" dirty="0" smtClean="0">
                <a:latin typeface="Helvetica"/>
                <a:ea typeface="Helvetica"/>
                <a:cs typeface="Helvetica"/>
                <a:sym typeface="Helvetica"/>
              </a:rPr>
              <a:t>unequivocally, </a:t>
            </a:r>
            <a:r>
              <a:rPr lang="en-US" dirty="0" smtClean="0">
                <a:latin typeface="Helvetica"/>
                <a:ea typeface="Helvetica"/>
                <a:cs typeface="Helvetica"/>
                <a:sym typeface="Helvetica"/>
              </a:rPr>
              <a:t>and confirm that the information is understood by those to whom it is directed. Good managers follow up and give corrective input to ensure that each of his subordinates is on the </a:t>
            </a:r>
            <a:r>
              <a:rPr lang="en-US" dirty="0" smtClean="0">
                <a:latin typeface="Helvetica"/>
                <a:ea typeface="Helvetica"/>
                <a:cs typeface="Helvetica"/>
                <a:sym typeface="Helvetica"/>
              </a:rPr>
              <a:t>same </a:t>
            </a:r>
            <a:r>
              <a:rPr lang="en-US" dirty="0" smtClean="0">
                <a:latin typeface="Helvetica"/>
                <a:ea typeface="Helvetica"/>
                <a:cs typeface="Helvetica"/>
                <a:sym typeface="Helvetica"/>
              </a:rPr>
              <a:t>page and working toward the same </a:t>
            </a:r>
            <a:r>
              <a:rPr lang="en-US" dirty="0" smtClean="0">
                <a:latin typeface="Helvetica"/>
                <a:ea typeface="Helvetica"/>
                <a:cs typeface="Helvetica"/>
                <a:sym typeface="Helvetica"/>
              </a:rPr>
              <a:t>objective</a:t>
            </a:r>
          </a:p>
          <a:p>
            <a:pPr lvl="1"/>
            <a:r>
              <a:rPr lang="en-US" dirty="0" smtClean="0">
                <a:latin typeface="Helvetica"/>
                <a:ea typeface="Helvetica"/>
                <a:cs typeface="Helvetica"/>
                <a:sym typeface="Helvetica"/>
              </a:rPr>
              <a:t> Managers should always remember that no employee takes a job with the expectation that he or she will be overlooked, ignored, or insignificant at work. Employees want to be liked and respected by their peers and proud of their employer. Management’s challenge is to maintain and further develop this employee enthusiasm and commitment, even during times of stress.</a:t>
            </a:r>
            <a:br>
              <a:rPr lang="en-US" dirty="0" smtClean="0">
                <a:latin typeface="Helvetica"/>
                <a:ea typeface="Helvetica"/>
                <a:cs typeface="Helvetica"/>
                <a:sym typeface="Helvetica"/>
              </a:rPr>
            </a:br>
            <a:r>
              <a:rPr lang="en-US" dirty="0" smtClean="0">
                <a:latin typeface="Helvetica"/>
                <a:ea typeface="Helvetica"/>
                <a:cs typeface="Helvetica"/>
                <a:sym typeface="Helvetica"/>
              </a:rPr>
              <a:t/>
            </a:r>
            <a:br>
              <a:rPr lang="en-US" dirty="0" smtClean="0">
                <a:latin typeface="Helvetica"/>
                <a:ea typeface="Helvetica"/>
                <a:cs typeface="Helvetica"/>
                <a:sym typeface="Helvetica"/>
              </a:rPr>
            </a:br>
            <a:r>
              <a:rPr lang="en-US" dirty="0" smtClean="0">
                <a:latin typeface="Helvetica"/>
                <a:ea typeface="Helvetica"/>
                <a:cs typeface="Helvetica"/>
                <a:sym typeface="Helvetica"/>
              </a:rPr>
              <a:t>Mistakes are part of growing, and falling short and correcting the course are regular </a:t>
            </a:r>
            <a:r>
              <a:rPr lang="en-US" dirty="0" smtClean="0">
                <a:latin typeface="Helvetica"/>
                <a:ea typeface="Helvetica"/>
                <a:cs typeface="Helvetica"/>
                <a:sym typeface="Helvetica"/>
              </a:rPr>
              <a:t>occurrences</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in business and in life. Dealing with subordinates the way you would wish to be </a:t>
            </a:r>
            <a:r>
              <a:rPr lang="en-US" dirty="0" smtClean="0">
                <a:latin typeface="Helvetica"/>
                <a:ea typeface="Helvetica"/>
                <a:cs typeface="Helvetica"/>
                <a:sym typeface="Helvetica"/>
              </a:rPr>
              <a:t>dealt</a:t>
            </a:r>
            <a:r>
              <a:rPr lang="zh-CN" altLang="en-US" dirty="0" smtClean="0">
                <a:latin typeface="Helvetica"/>
                <a:ea typeface="Helvetica"/>
                <a:cs typeface="Helvetica"/>
                <a:sym typeface="Helvetica"/>
              </a:rPr>
              <a:t> </a:t>
            </a:r>
            <a:r>
              <a:rPr lang="en-US" dirty="0" smtClean="0">
                <a:latin typeface="Helvetica"/>
                <a:ea typeface="Helvetica"/>
                <a:cs typeface="Helvetica"/>
                <a:sym typeface="Helvetica"/>
              </a:rPr>
              <a:t>with </a:t>
            </a:r>
            <a:r>
              <a:rPr lang="en-US" dirty="0" smtClean="0">
                <a:latin typeface="Helvetica"/>
                <a:ea typeface="Helvetica"/>
                <a:cs typeface="Helvetica"/>
                <a:sym typeface="Helvetica"/>
              </a:rPr>
              <a:t>in a similar situation is the best course any manager can take.</a:t>
            </a:r>
          </a:p>
          <a:p>
            <a:pPr lvl="1"/>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solidFill>
                  <a:srgbClr val="C82506"/>
                </a:solidFill>
                <a:latin typeface="Helvetica"/>
                <a:ea typeface="Helvetica"/>
                <a:cs typeface="Helvetica"/>
                <a:sym typeface="Helvetica"/>
              </a:rPr>
              <a:t>8.15. Remedy</a:t>
            </a:r>
            <a:r>
              <a:rPr lang="zh-CN" altLang="en-US" dirty="0" smtClean="0">
                <a:solidFill>
                  <a:srgbClr val="C82506"/>
                </a:solidFill>
                <a:latin typeface="MS PGothic"/>
                <a:ea typeface="MS PGothic"/>
                <a:cs typeface="Helvetica"/>
                <a:sym typeface="MS PGothic"/>
              </a:rPr>
              <a:t> </a:t>
            </a:r>
            <a:r>
              <a:rPr lang="en-US" dirty="0" smtClean="0">
                <a:solidFill>
                  <a:srgbClr val="C82506"/>
                </a:solidFill>
                <a:latin typeface="Helvetica"/>
                <a:ea typeface="Helvetica"/>
                <a:cs typeface="Helvetica"/>
                <a:sym typeface="Helvetica"/>
              </a:rPr>
              <a:t>Poor </a:t>
            </a:r>
            <a:r>
              <a:rPr lang="en-US" dirty="0" smtClean="0">
                <a:solidFill>
                  <a:srgbClr val="C82506"/>
                </a:solidFill>
                <a:latin typeface="Helvetica"/>
                <a:ea typeface="Helvetica"/>
                <a:cs typeface="Helvetica"/>
                <a:sym typeface="Helvetica"/>
              </a:rPr>
              <a:t>Communication </a:t>
            </a:r>
            <a:r>
              <a:rPr lang="en-US" dirty="0" smtClean="0">
                <a:solidFill>
                  <a:srgbClr val="C82506"/>
                </a:solidFill>
                <a:latin typeface="Helvetica"/>
                <a:ea typeface="Helvetica"/>
                <a:cs typeface="Helvetica"/>
                <a:sym typeface="Helvetica"/>
              </a:rPr>
              <a:t>Skills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Helvetica"/>
                <a:ea typeface="Helvetica"/>
                <a:cs typeface="Helvetica"/>
                <a:sym typeface="Helvetica"/>
              </a:rPr>
              <a:t>To remedy an “at risk” manager, try to understand the true root cause </a:t>
            </a:r>
            <a:r>
              <a:rPr lang="en-US" dirty="0" smtClean="0">
                <a:latin typeface="Helvetica"/>
                <a:ea typeface="Helvetica"/>
                <a:cs typeface="Helvetica"/>
                <a:sym typeface="Helvetica"/>
              </a:rPr>
              <a:t>of </a:t>
            </a:r>
            <a:r>
              <a:rPr lang="en-US" dirty="0" smtClean="0">
                <a:latin typeface="Helvetica"/>
                <a:ea typeface="Helvetica"/>
                <a:cs typeface="Helvetica"/>
                <a:sym typeface="Helvetica"/>
              </a:rPr>
              <a:t>conflict. Does your manager have a personal or political problem with just one or two people, or does your manager have more significant issues with a number of different people? If the conflict stems from a small personal issue then </a:t>
            </a:r>
            <a:r>
              <a:rPr lang="en-US" dirty="0" err="1" smtClean="0">
                <a:latin typeface="Helvetica"/>
                <a:ea typeface="Helvetica"/>
                <a:cs typeface="Helvetica"/>
                <a:sym typeface="Helvetica"/>
              </a:rPr>
              <a:t>mediatea</a:t>
            </a:r>
            <a:r>
              <a:rPr lang="en-US" dirty="0" smtClean="0">
                <a:latin typeface="Helvetica"/>
                <a:ea typeface="Helvetica"/>
                <a:cs typeface="Helvetica"/>
                <a:sym typeface="Helvetica"/>
              </a:rPr>
              <a:t> </a:t>
            </a:r>
            <a:r>
              <a:rPr lang="en-US" dirty="0" smtClean="0">
                <a:latin typeface="Helvetica"/>
                <a:ea typeface="Helvetica"/>
                <a:cs typeface="Helvetica"/>
                <a:sym typeface="Helvetica"/>
              </a:rPr>
              <a:t>resolution immediately rather than letting it fester. If it is a more serious issue, consider relocating or removing that </a:t>
            </a:r>
            <a:r>
              <a:rPr lang="en-US" dirty="0" smtClean="0">
                <a:latin typeface="Helvetica"/>
                <a:ea typeface="Helvetica"/>
                <a:cs typeface="Helvetica"/>
                <a:sym typeface="Helvetica"/>
              </a:rPr>
              <a:t>manager.</a:t>
            </a:r>
          </a:p>
          <a:p>
            <a:r>
              <a:rPr lang="en-US" dirty="0" smtClean="0">
                <a:latin typeface="Helvetica"/>
                <a:ea typeface="Helvetica"/>
                <a:cs typeface="Helvetica"/>
                <a:sym typeface="Helvetica"/>
              </a:rPr>
              <a:t>Understand the manager’s management style and motivation. Some people just aren’t cut out to be managers, although they may be </a:t>
            </a:r>
            <a:r>
              <a:rPr lang="en-US" dirty="0" smtClean="0">
                <a:latin typeface="Helvetica"/>
                <a:ea typeface="Helvetica"/>
                <a:cs typeface="Helvetica"/>
                <a:sym typeface="Helvetica"/>
              </a:rPr>
              <a:t>exceptional</a:t>
            </a:r>
            <a:r>
              <a:rPr lang="en-US" dirty="0" smtClean="0">
                <a:latin typeface="Helvetica"/>
                <a:ea typeface="Helvetica"/>
                <a:cs typeface="Helvetica"/>
                <a:sym typeface="Helvetica"/>
              </a:rPr>
              <a:t> </a:t>
            </a:r>
            <a:r>
              <a:rPr lang="en-US" dirty="0" smtClean="0">
                <a:latin typeface="Helvetica"/>
                <a:ea typeface="Helvetica"/>
                <a:cs typeface="Helvetica"/>
                <a:sym typeface="Helvetica"/>
              </a:rPr>
              <a:t>individual </a:t>
            </a:r>
            <a:r>
              <a:rPr lang="en-US" dirty="0" smtClean="0">
                <a:latin typeface="Helvetica"/>
                <a:ea typeface="Helvetica"/>
                <a:cs typeface="Helvetica"/>
                <a:sym typeface="Helvetica"/>
              </a:rPr>
              <a:t>contributors. Other people just don’t want to be managers. And while some people may have what it takes to lead, they might not have the skills or experience to do the job. If your manager’s issue is the </a:t>
            </a:r>
            <a:r>
              <a:rPr lang="en-US" dirty="0" smtClean="0">
                <a:latin typeface="Helvetica"/>
                <a:ea typeface="Helvetica"/>
                <a:cs typeface="Helvetica"/>
                <a:sym typeface="Helvetica"/>
              </a:rPr>
              <a:t>latter,  </a:t>
            </a:r>
            <a:r>
              <a:rPr lang="en-US" dirty="0" smtClean="0">
                <a:latin typeface="Helvetica"/>
                <a:ea typeface="Helvetica"/>
                <a:cs typeface="Helvetica"/>
                <a:sym typeface="Helvetica"/>
              </a:rPr>
              <a:t>it may be easier to help him develop his skills than it is to train someone who completely lacks the </a:t>
            </a:r>
            <a:r>
              <a:rPr lang="en-US" dirty="0" err="1" smtClean="0">
                <a:latin typeface="Helvetica"/>
                <a:ea typeface="Helvetica"/>
                <a:cs typeface="Helvetica"/>
                <a:sym typeface="Helvetica"/>
              </a:rPr>
              <a:t>behaviours</a:t>
            </a:r>
            <a:r>
              <a:rPr lang="en-US" dirty="0" smtClean="0">
                <a:latin typeface="Helvetica"/>
                <a:ea typeface="Helvetica"/>
                <a:cs typeface="Helvetica"/>
                <a:sym typeface="Helvetica"/>
              </a:rPr>
              <a:t> and interests that lead to </a:t>
            </a:r>
            <a:r>
              <a:rPr lang="en-US" dirty="0" smtClean="0">
                <a:latin typeface="Helvetica"/>
                <a:ea typeface="Helvetica"/>
                <a:cs typeface="Helvetica"/>
                <a:sym typeface="Helvetica"/>
              </a:rPr>
              <a:t>success</a:t>
            </a:r>
          </a:p>
          <a:p>
            <a:pPr marL="226313" lvl="0" indent="-226313" defTabSz="444769">
              <a:spcBef>
                <a:spcPts val="1900"/>
              </a:spcBef>
              <a:buClr>
                <a:srgbClr val="663366"/>
              </a:buClr>
              <a:buSzPct val="100000"/>
              <a:buFont typeface="Wingdings"/>
              <a:buBlip>
                <a:blip r:embed="rId2"/>
              </a:buBlip>
              <a:defRPr sz="1800"/>
            </a:pPr>
            <a:r>
              <a:rPr lang="en-US" dirty="0" smtClean="0">
                <a:latin typeface="Helvetica"/>
                <a:ea typeface="Helvetica"/>
                <a:cs typeface="Helvetica"/>
                <a:sym typeface="Helvetica"/>
              </a:rPr>
              <a:t>Help the manager understand his own management and communication style. In many situations managers simply don’t know what they don’t know. </a:t>
            </a:r>
          </a:p>
          <a:p>
            <a:pPr marL="226313" lvl="0" indent="-226313" defTabSz="444769">
              <a:spcBef>
                <a:spcPts val="1900"/>
              </a:spcBef>
              <a:buClr>
                <a:srgbClr val="663366"/>
              </a:buClr>
              <a:buSzTx/>
              <a:buFont typeface="Wingdings"/>
              <a:buNone/>
              <a:defRPr sz="1800"/>
            </a:pPr>
            <a:r>
              <a:rPr lang="en-US" dirty="0" smtClean="0">
                <a:latin typeface="Helvetica"/>
                <a:ea typeface="Helvetica"/>
                <a:cs typeface="Helvetica"/>
                <a:sym typeface="Helvetica"/>
              </a:rPr>
              <a:t>   </a:t>
            </a:r>
            <a:r>
              <a:rPr lang="en-US" b="1" dirty="0" smtClean="0">
                <a:latin typeface="Helvetica"/>
                <a:ea typeface="Helvetica"/>
                <a:cs typeface="Helvetica"/>
                <a:sym typeface="Helvetica"/>
              </a:rPr>
              <a:t>For example</a:t>
            </a:r>
            <a:r>
              <a:rPr lang="en-US" dirty="0" smtClean="0">
                <a:latin typeface="Helvetica"/>
                <a:ea typeface="Helvetica"/>
                <a:cs typeface="Helvetica"/>
                <a:sym typeface="Helvetica"/>
              </a:rPr>
              <a:t>, if he comes across as insensitive or </a:t>
            </a:r>
            <a:r>
              <a:rPr lang="en-US" dirty="0" smtClean="0">
                <a:latin typeface="Helvetica"/>
                <a:ea typeface="Helvetica"/>
                <a:cs typeface="Helvetica"/>
                <a:sym typeface="Helvetica"/>
              </a:rPr>
              <a:t>aloof</a:t>
            </a:r>
            <a:r>
              <a:rPr lang="en-US" dirty="0" smtClean="0">
                <a:latin typeface="Helvetica"/>
                <a:ea typeface="Helvetica"/>
                <a:cs typeface="Helvetica"/>
                <a:sym typeface="Helvetica"/>
              </a:rPr>
              <a:t>,</a:t>
            </a:r>
            <a:r>
              <a:rPr lang="en-US" dirty="0" smtClean="0">
                <a:latin typeface="Helvetica"/>
                <a:ea typeface="Helvetica"/>
                <a:cs typeface="Helvetica"/>
                <a:sym typeface="Helvetica"/>
              </a:rPr>
              <a:t> </a:t>
            </a:r>
            <a:r>
              <a:rPr lang="en-US" dirty="0" smtClean="0">
                <a:latin typeface="Helvetica"/>
                <a:ea typeface="Helvetica"/>
                <a:cs typeface="Helvetica"/>
                <a:sym typeface="Helvetica"/>
              </a:rPr>
              <a:t>point out the </a:t>
            </a:r>
            <a:r>
              <a:rPr lang="en-US" dirty="0" err="1" smtClean="0">
                <a:latin typeface="Helvetica"/>
                <a:ea typeface="Helvetica"/>
                <a:cs typeface="Helvetica"/>
                <a:sym typeface="Helvetica"/>
              </a:rPr>
              <a:t>behaviour</a:t>
            </a:r>
            <a:r>
              <a:rPr lang="en-US" dirty="0" smtClean="0">
                <a:latin typeface="Helvetica"/>
                <a:ea typeface="Helvetica"/>
                <a:cs typeface="Helvetica"/>
                <a:sym typeface="Helvetica"/>
              </a:rPr>
              <a:t> and help him improve. It is important for the manager to understand his natural management style and how it impacts others both positively and negatively. The manager can’t be expected to improve if he never receives concrete feedback.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idx="4294967295"/>
          </p:nvPr>
        </p:nvSpPr>
        <p:spPr>
          <a:xfrm>
            <a:off x="411915" y="80027"/>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smtClean="0"/>
              <a:t>8</a:t>
            </a:r>
            <a:r>
              <a:rPr lang="en-US" dirty="0" smtClean="0"/>
              <a:t>.2. </a:t>
            </a:r>
            <a:r>
              <a:rPr dirty="0" smtClean="0"/>
              <a:t>What </a:t>
            </a:r>
            <a:r>
              <a:rPr dirty="0"/>
              <a:t>is communication?</a:t>
            </a:r>
          </a:p>
        </p:txBody>
      </p:sp>
      <p:sp>
        <p:nvSpPr>
          <p:cNvPr id="179" name="Shape 179"/>
          <p:cNvSpPr>
            <a:spLocks noGrp="1"/>
          </p:cNvSpPr>
          <p:nvPr>
            <p:ph type="body" idx="4294967295"/>
          </p:nvPr>
        </p:nvSpPr>
        <p:spPr>
          <a:xfrm>
            <a:off x="261909" y="1648691"/>
            <a:ext cx="9270018" cy="4682836"/>
          </a:xfrm>
          <a:prstGeom prst="rect">
            <a:avLst/>
          </a:prstGeom>
        </p:spPr>
        <p:txBody>
          <a:bodyPr lIns="91118" tIns="91118" rIns="91118" bIns="91118" anchor="t">
            <a:normAutofit fontScale="55000" lnSpcReduction="20000"/>
          </a:bodyPr>
          <a:lstStyle/>
          <a:p>
            <a:pPr marL="413384" indent="-413384" defTabSz="376032">
              <a:spcBef>
                <a:spcPts val="1674"/>
              </a:spcBef>
              <a:buSzPct val="45000"/>
              <a:buBlip>
                <a:blip r:embed="rId2"/>
              </a:buBlip>
              <a:defRPr sz="4000">
                <a:latin typeface="Helvetica"/>
                <a:ea typeface="Helvetica"/>
                <a:cs typeface="Helvetica"/>
                <a:sym typeface="Helvetica"/>
              </a:defRPr>
            </a:pPr>
            <a:r>
              <a:rPr dirty="0"/>
              <a:t>Humans convey information through a variety of The </a:t>
            </a:r>
            <a:r>
              <a:rPr b="1" dirty="0"/>
              <a:t>sender </a:t>
            </a:r>
            <a:r>
              <a:rPr dirty="0"/>
              <a:t>and</a:t>
            </a:r>
            <a:r>
              <a:rPr b="1" dirty="0"/>
              <a:t> recipient </a:t>
            </a:r>
            <a:r>
              <a:rPr dirty="0"/>
              <a:t>must also share a common language or means of understanding each other for communication to be successful. As such, a study of communication often examines the development and structure of language, including the mathematical languages used in computer programming</a:t>
            </a:r>
            <a:r>
              <a:rPr dirty="0" smtClean="0"/>
              <a:t>.</a:t>
            </a:r>
            <a:endParaRPr lang="en-US" dirty="0" smtClean="0"/>
          </a:p>
          <a:p>
            <a:pPr marL="413384" indent="-413384" defTabSz="376032">
              <a:spcBef>
                <a:spcPts val="1674"/>
              </a:spcBef>
              <a:buSzPct val="45000"/>
              <a:buBlip>
                <a:blip r:embed="rId2"/>
              </a:buBlip>
              <a:defRPr sz="4000">
                <a:latin typeface="Helvetica"/>
                <a:ea typeface="Helvetica"/>
                <a:cs typeface="Helvetica"/>
                <a:sym typeface="Helvetica"/>
              </a:defRPr>
            </a:pPr>
            <a:r>
              <a:rPr lang="en-US" dirty="0" smtClean="0"/>
              <a:t>The act of communicating draws on several interpersonal and intrapersonal skills. These include speaking, listening, observing, questioning, processing, </a:t>
            </a:r>
            <a:r>
              <a:rPr lang="en-US" dirty="0" smtClean="0"/>
              <a:t>analyzing </a:t>
            </a:r>
            <a:r>
              <a:rPr lang="en-US" dirty="0" smtClean="0"/>
              <a:t>and evaluating. Recipients of a message must be able to identify the sender’s intent, take into account the message’s context, resolve any misunderstandings, accurately decode the information and decide how to act on it. Such skills are essential to learning, forming healthy relationships, creating a sense of community and achieving success in the workplace.</a:t>
            </a:r>
          </a:p>
          <a:p>
            <a:pPr marL="413384" indent="-413384" defTabSz="376032">
              <a:spcBef>
                <a:spcPts val="1674"/>
              </a:spcBef>
              <a:buSzPct val="45000"/>
              <a:buBlip>
                <a:blip r:embed="rId2"/>
              </a:buBlip>
              <a:defRPr sz="4000">
                <a:latin typeface="Helvetica"/>
                <a:ea typeface="Helvetica"/>
                <a:cs typeface="Helvetica"/>
                <a:sym typeface="Helvetica"/>
              </a:defRPr>
            </a:pPr>
            <a:endParaRPr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idx="4294967295"/>
          </p:nvPr>
        </p:nvSpPr>
        <p:spPr>
          <a:xfrm>
            <a:off x="411915" y="80027"/>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What is communication?</a:t>
            </a:r>
          </a:p>
        </p:txBody>
      </p:sp>
      <p:sp>
        <p:nvSpPr>
          <p:cNvPr id="189" name="Shape 189"/>
          <p:cNvSpPr>
            <a:spLocks noGrp="1"/>
          </p:cNvSpPr>
          <p:nvPr>
            <p:ph type="body" idx="4294967295"/>
          </p:nvPr>
        </p:nvSpPr>
        <p:spPr>
          <a:xfrm>
            <a:off x="220347" y="1556913"/>
            <a:ext cx="9394708" cy="4705342"/>
          </a:xfrm>
          <a:prstGeom prst="rect">
            <a:avLst/>
          </a:prstGeom>
        </p:spPr>
        <p:txBody>
          <a:bodyPr lIns="91118" tIns="91118" rIns="91118" bIns="91118" anchor="t">
            <a:normAutofit fontScale="62500" lnSpcReduction="20000"/>
          </a:bodyPr>
          <a:lstStyle>
            <a:lvl1pPr marL="493888" indent="-493888" defTabSz="449262">
              <a:spcBef>
                <a:spcPts val="2000"/>
              </a:spcBef>
              <a:buSzPct val="45000"/>
              <a:buBlip>
                <a:blip r:embed="rId2"/>
              </a:buBlip>
              <a:defRPr sz="4000">
                <a:latin typeface="Helvetica"/>
                <a:ea typeface="Helvetica"/>
                <a:cs typeface="Helvetica"/>
                <a:sym typeface="Helvetica"/>
              </a:defRPr>
            </a:lvl1pPr>
          </a:lstStyle>
          <a:p>
            <a:r>
              <a:rPr dirty="0"/>
              <a:t>As a field of study, communication spans a broad, rich array of subjects, including sociology, psychology, philosophy, political science, linguistics, history, literature, criticism and rhetoric. Although much of the field’s subject matter is theoretical in nature, communication studies have proven applicable to business, film, theatre, composition, advertising, education, foreign policy and computer science</a:t>
            </a:r>
            <a:r>
              <a:rPr dirty="0" smtClean="0"/>
              <a:t>.</a:t>
            </a:r>
            <a:endParaRPr lang="en-US" dirty="0" smtClean="0"/>
          </a:p>
          <a:p>
            <a:r>
              <a:rPr lang="en-US" dirty="0" smtClean="0"/>
              <a:t>In today’s globalised, media-driven world, communication studies have become more relevant and exciting than ever. Web developers seek new, inventive ways to draw Internet users to their websites. Public policy writers debate society’s most pressing issues. Through linguistics, computer scientists are developing programming languages that may someday allow humans to interact directly with computers</a:t>
            </a:r>
            <a:endParaRPr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idx="4294967295"/>
          </p:nvPr>
        </p:nvSpPr>
        <p:spPr>
          <a:xfrm>
            <a:off x="411915" y="80027"/>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smtClean="0"/>
              <a:t>8</a:t>
            </a:r>
            <a:r>
              <a:rPr lang="en-US" dirty="0" smtClean="0"/>
              <a:t>.3. </a:t>
            </a:r>
            <a:r>
              <a:rPr dirty="0" smtClean="0"/>
              <a:t>Communication </a:t>
            </a:r>
            <a:r>
              <a:rPr dirty="0"/>
              <a:t>Cycle</a:t>
            </a:r>
          </a:p>
        </p:txBody>
      </p:sp>
      <p:pic>
        <p:nvPicPr>
          <p:cNvPr id="209" name="image.png"/>
          <p:cNvPicPr>
            <a:picLocks noChangeAspect="1"/>
          </p:cNvPicPr>
          <p:nvPr/>
        </p:nvPicPr>
        <p:blipFill>
          <a:blip r:embed="rId2" cstate="print">
            <a:extLst/>
          </a:blip>
          <a:stretch>
            <a:fillRect/>
          </a:stretch>
        </p:blipFill>
        <p:spPr>
          <a:xfrm>
            <a:off x="-594616" y="1709947"/>
            <a:ext cx="6676761" cy="4067410"/>
          </a:xfrm>
          <a:prstGeom prst="rect">
            <a:avLst/>
          </a:prstGeom>
          <a:ln w="12700">
            <a:miter lim="400000"/>
          </a:ln>
        </p:spPr>
      </p:pic>
      <p:sp>
        <p:nvSpPr>
          <p:cNvPr id="5" name="Shape 204"/>
          <p:cNvSpPr txBox="1">
            <a:spLocks/>
          </p:cNvSpPr>
          <p:nvPr/>
        </p:nvSpPr>
        <p:spPr>
          <a:xfrm>
            <a:off x="5415801" y="1797641"/>
            <a:ext cx="4573326" cy="4755567"/>
          </a:xfrm>
          <a:prstGeom prst="rect">
            <a:avLst/>
          </a:prstGeom>
        </p:spPr>
        <p:txBody>
          <a:bodyPr vert="horz" lIns="91118" tIns="91118" rIns="91118" bIns="91118" rtlCol="0" anchor="t">
            <a:normAutofit/>
          </a:bodyPr>
          <a:lstStyle/>
          <a:p>
            <a:pPr marL="0" marR="0" lvl="0" indent="0" algn="ctr" defTabSz="376032" rtl="0" eaLnBrk="1" fontAlgn="auto" latinLnBrk="0" hangingPunct="1">
              <a:lnSpc>
                <a:spcPct val="100000"/>
              </a:lnSpc>
              <a:spcBef>
                <a:spcPts val="1674"/>
              </a:spcBef>
              <a:spcAft>
                <a:spcPts val="0"/>
              </a:spcAft>
              <a:buClr>
                <a:schemeClr val="accent1"/>
              </a:buClr>
              <a:buSzTx/>
              <a:buFont typeface="Wingdings 3" charset="2"/>
              <a:buNone/>
              <a:tabLst/>
              <a:defRPr>
                <a:latin typeface="Helvetica"/>
                <a:ea typeface="Helvetica"/>
                <a:cs typeface="Helvetica"/>
                <a:sym typeface="Helvetica"/>
              </a:defRPr>
            </a:pPr>
            <a:r>
              <a:rPr kumimoji="0" lang="en-US" sz="1800" b="1"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The Communication Cycle is THE Secret of Effective Leadership</a:t>
            </a:r>
          </a:p>
          <a:p>
            <a:pPr marL="0" marR="0" lvl="0" indent="0" algn="ctr" defTabSz="376032" rtl="0" eaLnBrk="1" fontAlgn="auto" latinLnBrk="0" hangingPunct="1">
              <a:lnSpc>
                <a:spcPct val="100000"/>
              </a:lnSpc>
              <a:spcBef>
                <a:spcPts val="1674"/>
              </a:spcBef>
              <a:spcAft>
                <a:spcPts val="0"/>
              </a:spcAft>
              <a:buClr>
                <a:schemeClr val="accent1"/>
              </a:buClr>
              <a:buSzTx/>
              <a:buFont typeface="Wingdings 3" charset="2"/>
              <a:buNone/>
              <a:tabLst/>
              <a:defRPr>
                <a:latin typeface="Helvetica"/>
                <a:ea typeface="Helvetica"/>
                <a:cs typeface="Helvetica"/>
                <a:sym typeface="Helvetica"/>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If you want to be a highly effective leader one of the most important secrets you need to master is the thorough use of The Communication Cycle.</a:t>
            </a:r>
            <a:br>
              <a:rPr kumimoji="0" lang="en-US" sz="18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br>
            <a:r>
              <a:rPr kumimoji="0" lang="en-US" sz="18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
            </a:r>
            <a:br>
              <a:rPr kumimoji="0" lang="en-US" sz="18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br>
            <a:r>
              <a:rPr kumimoji="0" lang="en-US" sz="18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In this lens I will take you through the six steps of the cycle in detail. By mastering the 6 steps your rating as a leader will improve dramatically in any situation; in any organization whether it be government, business or education.</a:t>
            </a:r>
            <a:endParaRPr kumimoji="0" lang="en-US" sz="1800" b="0" i="0" u="none" strike="noStrike" kern="1200" cap="none" spc="0" normalizeH="0" baseline="0" noProof="0" dirty="0">
              <a:ln>
                <a:noFill/>
              </a:ln>
              <a:solidFill>
                <a:schemeClr val="tx1">
                  <a:lumMod val="75000"/>
                  <a:lumOff val="25000"/>
                </a:schemeClr>
              </a:solidFill>
              <a:effectLst/>
              <a:uLnTx/>
              <a:uFillTx/>
              <a:latin typeface="Helvetica"/>
              <a:ea typeface="Helvetica"/>
              <a:cs typeface="Helvetica"/>
              <a:sym typeface="Helvetica"/>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idx="4294967295"/>
          </p:nvPr>
        </p:nvSpPr>
        <p:spPr>
          <a:xfrm>
            <a:off x="411915" y="80027"/>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Communication Cycle</a:t>
            </a:r>
          </a:p>
        </p:txBody>
      </p:sp>
      <p:sp>
        <p:nvSpPr>
          <p:cNvPr id="212" name="Shape 212"/>
          <p:cNvSpPr>
            <a:spLocks noGrp="1"/>
          </p:cNvSpPr>
          <p:nvPr>
            <p:ph type="body" idx="4294967295"/>
          </p:nvPr>
        </p:nvSpPr>
        <p:spPr>
          <a:xfrm>
            <a:off x="372746" y="1349226"/>
            <a:ext cx="9588672" cy="5148556"/>
          </a:xfrm>
          <a:prstGeom prst="rect">
            <a:avLst/>
          </a:prstGeom>
        </p:spPr>
        <p:txBody>
          <a:bodyPr lIns="91118" tIns="91118" rIns="91118" bIns="91118" anchor="t">
            <a:normAutofit fontScale="47500" lnSpcReduction="20000"/>
          </a:bodyPr>
          <a:lstStyle/>
          <a:p>
            <a:pPr marL="191338" indent="-191338" defTabSz="376032">
              <a:spcBef>
                <a:spcPts val="0"/>
              </a:spcBef>
              <a:buSzTx/>
              <a:buNone/>
              <a:defRPr sz="4000">
                <a:latin typeface="Helvetica"/>
                <a:ea typeface="Helvetica"/>
                <a:cs typeface="Helvetica"/>
                <a:sym typeface="Helvetica"/>
              </a:defRPr>
            </a:pPr>
            <a:r>
              <a:rPr b="1" dirty="0"/>
              <a:t>Step 1</a:t>
            </a:r>
            <a:r>
              <a:rPr dirty="0"/>
              <a:t>: </a:t>
            </a:r>
            <a:br>
              <a:rPr dirty="0"/>
            </a:br>
            <a:r>
              <a:rPr b="1" dirty="0"/>
              <a:t>Aim</a:t>
            </a:r>
            <a:r>
              <a:rPr dirty="0"/>
              <a:t> - Who do you want to talk to and what do you want them to </a:t>
            </a:r>
            <a:r>
              <a:rPr dirty="0" smtClean="0"/>
              <a:t>do?</a:t>
            </a:r>
            <a:endParaRPr lang="en-US" dirty="0" smtClean="0"/>
          </a:p>
          <a:p>
            <a:pPr marL="191338" indent="-191338" defTabSz="376032">
              <a:spcBef>
                <a:spcPts val="0"/>
              </a:spcBef>
              <a:buSzTx/>
              <a:buNone/>
              <a:defRPr sz="4000">
                <a:latin typeface="Helvetica"/>
                <a:ea typeface="Helvetica"/>
                <a:cs typeface="Helvetica"/>
                <a:sym typeface="Helvetica"/>
              </a:defRPr>
            </a:pPr>
            <a:endParaRPr dirty="0" smtClean="0"/>
          </a:p>
          <a:p>
            <a:pPr marL="191338" indent="-191338" defTabSz="376032">
              <a:spcBef>
                <a:spcPts val="0"/>
              </a:spcBef>
              <a:buSzTx/>
              <a:buNone/>
              <a:defRPr sz="4000">
                <a:latin typeface="Helvetica"/>
                <a:ea typeface="Helvetica"/>
                <a:cs typeface="Helvetica"/>
                <a:sym typeface="Helvetica"/>
              </a:defRPr>
            </a:pPr>
            <a:r>
              <a:rPr b="1" dirty="0" smtClean="0"/>
              <a:t>Step 2</a:t>
            </a:r>
            <a:r>
              <a:rPr dirty="0" smtClean="0"/>
              <a:t>:</a:t>
            </a:r>
            <a:br>
              <a:rPr dirty="0" smtClean="0"/>
            </a:br>
            <a:r>
              <a:rPr b="1" dirty="0" smtClean="0"/>
              <a:t>Compose</a:t>
            </a:r>
            <a:r>
              <a:rPr dirty="0" smtClean="0"/>
              <a:t> - What is the best way to talk to your audience in order to get them to do what you want?</a:t>
            </a:r>
            <a:endParaRPr lang="en-US" dirty="0" smtClean="0"/>
          </a:p>
          <a:p>
            <a:pPr marL="191338" indent="-191338" defTabSz="376032">
              <a:spcBef>
                <a:spcPts val="0"/>
              </a:spcBef>
              <a:buSzTx/>
              <a:buNone/>
              <a:defRPr sz="4000">
                <a:latin typeface="Helvetica"/>
                <a:ea typeface="Helvetica"/>
                <a:cs typeface="Helvetica"/>
                <a:sym typeface="Helvetica"/>
              </a:defRPr>
            </a:pPr>
            <a:endParaRPr dirty="0" smtClean="0"/>
          </a:p>
          <a:p>
            <a:pPr marL="191338" indent="-191338" defTabSz="376032">
              <a:spcBef>
                <a:spcPts val="0"/>
              </a:spcBef>
              <a:buSzTx/>
              <a:buNone/>
              <a:defRPr sz="4000">
                <a:latin typeface="Helvetica"/>
                <a:ea typeface="Helvetica"/>
                <a:cs typeface="Helvetica"/>
                <a:sym typeface="Helvetica"/>
              </a:defRPr>
            </a:pPr>
            <a:r>
              <a:rPr b="1" dirty="0" smtClean="0"/>
              <a:t>Step </a:t>
            </a:r>
            <a:r>
              <a:rPr b="1" dirty="0"/>
              <a:t>3</a:t>
            </a:r>
            <a:r>
              <a:rPr dirty="0"/>
              <a:t>:</a:t>
            </a:r>
            <a:br>
              <a:rPr dirty="0"/>
            </a:br>
            <a:r>
              <a:rPr b="1" dirty="0"/>
              <a:t>Transmit</a:t>
            </a:r>
            <a:r>
              <a:rPr dirty="0"/>
              <a:t> - Where and when should you communicate in order to </a:t>
            </a:r>
            <a:r>
              <a:rPr dirty="0" smtClean="0"/>
              <a:t>optimize </a:t>
            </a:r>
            <a:r>
              <a:rPr dirty="0"/>
              <a:t>your results</a:t>
            </a:r>
            <a:r>
              <a:rPr dirty="0" smtClean="0"/>
              <a:t>?</a:t>
            </a:r>
            <a:endParaRPr lang="en-US" dirty="0" smtClean="0"/>
          </a:p>
          <a:p>
            <a:pPr marL="191338" indent="-191338" defTabSz="376032">
              <a:spcBef>
                <a:spcPts val="0"/>
              </a:spcBef>
              <a:buSzTx/>
              <a:buNone/>
              <a:defRPr sz="4000">
                <a:latin typeface="Helvetica"/>
                <a:ea typeface="Helvetica"/>
                <a:cs typeface="Helvetica"/>
                <a:sym typeface="Helvetica"/>
              </a:defRPr>
            </a:pPr>
            <a:endParaRPr lang="en-US" dirty="0" smtClean="0"/>
          </a:p>
          <a:p>
            <a:pPr marL="191338" indent="-191338" defTabSz="376032">
              <a:spcBef>
                <a:spcPts val="0"/>
              </a:spcBef>
              <a:buSzTx/>
              <a:buNone/>
              <a:defRPr sz="4000" b="1">
                <a:latin typeface="Helvetica"/>
                <a:ea typeface="Helvetica"/>
                <a:cs typeface="Helvetica"/>
                <a:sym typeface="Helvetica"/>
              </a:defRPr>
            </a:pPr>
            <a:r>
              <a:rPr lang="en-US" dirty="0" smtClean="0"/>
              <a:t>Step 4:</a:t>
            </a:r>
            <a:br>
              <a:rPr lang="en-US" dirty="0" smtClean="0"/>
            </a:br>
            <a:r>
              <a:rPr lang="en-US" dirty="0" smtClean="0"/>
              <a:t>Feedback - Find out exactly what effect your communication created</a:t>
            </a:r>
            <a:r>
              <a:rPr lang="en-US" dirty="0" smtClean="0"/>
              <a:t>.</a:t>
            </a:r>
          </a:p>
          <a:p>
            <a:pPr marL="191338" indent="-191338" defTabSz="376032">
              <a:spcBef>
                <a:spcPts val="0"/>
              </a:spcBef>
              <a:buSzTx/>
              <a:buNone/>
              <a:defRPr sz="4000" b="1">
                <a:latin typeface="Helvetica"/>
                <a:ea typeface="Helvetica"/>
                <a:cs typeface="Helvetica"/>
                <a:sym typeface="Helvetica"/>
              </a:defRPr>
            </a:pPr>
            <a:endParaRPr lang="en-US" dirty="0" smtClean="0"/>
          </a:p>
          <a:p>
            <a:pPr marL="191338" indent="-191338" defTabSz="376032">
              <a:spcBef>
                <a:spcPts val="0"/>
              </a:spcBef>
              <a:buSzTx/>
              <a:buNone/>
              <a:defRPr sz="4000" b="1">
                <a:latin typeface="Helvetica"/>
                <a:ea typeface="Helvetica"/>
                <a:cs typeface="Helvetica"/>
                <a:sym typeface="Helvetica"/>
              </a:defRPr>
            </a:pPr>
            <a:r>
              <a:rPr lang="en-US" dirty="0" smtClean="0"/>
              <a:t>Step 5:</a:t>
            </a:r>
            <a:br>
              <a:rPr lang="en-US" dirty="0" smtClean="0"/>
            </a:br>
            <a:r>
              <a:rPr lang="en-US" dirty="0" smtClean="0"/>
              <a:t>Analyze/Learn/Change </a:t>
            </a:r>
            <a:r>
              <a:rPr lang="en-US" dirty="0" smtClean="0"/>
              <a:t>- </a:t>
            </a:r>
            <a:r>
              <a:rPr lang="en-US" dirty="0" smtClean="0"/>
              <a:t>Analyze </a:t>
            </a:r>
            <a:r>
              <a:rPr lang="en-US" dirty="0" smtClean="0"/>
              <a:t>and learn from the results your communication created</a:t>
            </a:r>
            <a:r>
              <a:rPr lang="en-US" dirty="0" smtClean="0"/>
              <a:t>.</a:t>
            </a:r>
          </a:p>
          <a:p>
            <a:pPr marL="191338" indent="-191338" defTabSz="376032">
              <a:spcBef>
                <a:spcPts val="0"/>
              </a:spcBef>
              <a:buSzTx/>
              <a:buNone/>
              <a:defRPr sz="4000" b="1">
                <a:latin typeface="Helvetica"/>
                <a:ea typeface="Helvetica"/>
                <a:cs typeface="Helvetica"/>
                <a:sym typeface="Helvetica"/>
              </a:defRPr>
            </a:pPr>
            <a:endParaRPr lang="en-US" dirty="0" smtClean="0"/>
          </a:p>
          <a:p>
            <a:pPr marL="191338" indent="-191338" defTabSz="376032">
              <a:spcBef>
                <a:spcPts val="0"/>
              </a:spcBef>
              <a:buSzTx/>
              <a:buNone/>
              <a:defRPr sz="4000" b="1">
                <a:latin typeface="Helvetica"/>
                <a:ea typeface="Helvetica"/>
                <a:cs typeface="Helvetica"/>
                <a:sym typeface="Helvetica"/>
              </a:defRPr>
            </a:pPr>
            <a:r>
              <a:rPr lang="en-US" dirty="0" smtClean="0"/>
              <a:t>Step 6:</a:t>
            </a:r>
            <a:br>
              <a:rPr lang="en-US" dirty="0" smtClean="0"/>
            </a:br>
            <a:r>
              <a:rPr lang="en-US" dirty="0" smtClean="0"/>
              <a:t>Improve - Change your </a:t>
            </a:r>
            <a:r>
              <a:rPr lang="en-US" dirty="0" smtClean="0"/>
              <a:t>behavior </a:t>
            </a:r>
            <a:r>
              <a:rPr lang="en-US" dirty="0" smtClean="0"/>
              <a:t>as a result of what you have learned</a:t>
            </a:r>
          </a:p>
          <a:p>
            <a:pPr marL="191338" indent="-191338" defTabSz="376032">
              <a:spcBef>
                <a:spcPts val="0"/>
              </a:spcBef>
              <a:buSzTx/>
              <a:buNone/>
              <a:defRPr sz="4000">
                <a:latin typeface="Helvetica"/>
                <a:ea typeface="Helvetica"/>
                <a:cs typeface="Helvetica"/>
                <a:sym typeface="Helvetica"/>
              </a:defRPr>
            </a:pP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xfrm>
            <a:off x="502184" y="272021"/>
            <a:ext cx="8998614" cy="1221978"/>
          </a:xfrm>
          <a:prstGeom prst="rect">
            <a:avLst/>
          </a:prstGeom>
        </p:spPr>
        <p:txBody>
          <a:bodyPr lIns="91118" tIns="91118" rIns="91118" bIns="91118">
            <a:normAutofit fontScale="90000"/>
          </a:bodyPr>
          <a:lstStyle>
            <a:lvl1pPr defTabSz="1066865">
              <a:defRPr sz="5800">
                <a:latin typeface="+mj-lt"/>
                <a:ea typeface="+mj-ea"/>
                <a:cs typeface="+mj-cs"/>
                <a:sym typeface="Helvetica"/>
              </a:defRPr>
            </a:lvl1pPr>
          </a:lstStyle>
          <a:p>
            <a:pPr lvl="0">
              <a:defRPr sz="1800"/>
            </a:pPr>
            <a:r>
              <a:rPr lang="en-US" sz="4900" dirty="0" smtClean="0"/>
              <a:t>8</a:t>
            </a:r>
            <a:r>
              <a:rPr lang="en-US" sz="4900" dirty="0" smtClean="0"/>
              <a:t>.4. </a:t>
            </a:r>
            <a:r>
              <a:rPr sz="4900" dirty="0" smtClean="0"/>
              <a:t>The </a:t>
            </a:r>
            <a:r>
              <a:rPr sz="4900" dirty="0"/>
              <a:t>communication process</a:t>
            </a:r>
          </a:p>
        </p:txBody>
      </p:sp>
      <p:sp>
        <p:nvSpPr>
          <p:cNvPr id="62" name="Shape 62"/>
          <p:cNvSpPr>
            <a:spLocks noGrp="1"/>
          </p:cNvSpPr>
          <p:nvPr>
            <p:ph type="body" idx="1"/>
          </p:nvPr>
        </p:nvSpPr>
        <p:spPr>
          <a:xfrm>
            <a:off x="473174" y="1814945"/>
            <a:ext cx="9557517" cy="4502728"/>
          </a:xfrm>
          <a:prstGeom prst="rect">
            <a:avLst/>
          </a:prstGeom>
        </p:spPr>
        <p:txBody>
          <a:bodyPr lIns="91118" tIns="91118" rIns="91118" bIns="91118" anchor="t">
            <a:normAutofit/>
          </a:bodyPr>
          <a:lstStyle/>
          <a:p>
            <a:pPr marL="704821" indent="-704821" algn="l" defTabSz="484086">
              <a:buSzPct val="45000"/>
              <a:defRPr sz="1800"/>
            </a:pPr>
            <a:r>
              <a:rPr sz="1600" b="1" dirty="0">
                <a:latin typeface="+mj-lt"/>
                <a:ea typeface="+mj-ea"/>
                <a:cs typeface="+mj-cs"/>
                <a:sym typeface="Helvetica"/>
              </a:rPr>
              <a:t>Sender</a:t>
            </a:r>
            <a:r>
              <a:rPr sz="1600" dirty="0">
                <a:latin typeface="+mj-lt"/>
                <a:ea typeface="+mj-ea"/>
                <a:cs typeface="+mj-cs"/>
                <a:sym typeface="Helvetica"/>
              </a:rPr>
              <a:t> – the person who wants to communicate certain information to another party</a:t>
            </a:r>
          </a:p>
          <a:p>
            <a:pPr marL="409251" indent="-409251" algn="l" defTabSz="484086">
              <a:buSzPct val="45000"/>
              <a:defRPr sz="1800"/>
            </a:pPr>
            <a:endParaRPr sz="1600" dirty="0">
              <a:latin typeface="+mj-lt"/>
              <a:ea typeface="+mj-ea"/>
              <a:cs typeface="+mj-cs"/>
              <a:sym typeface="Helvetica"/>
            </a:endParaRPr>
          </a:p>
          <a:p>
            <a:pPr marL="704821" indent="-704821" algn="l" defTabSz="484086">
              <a:buSzPct val="45000"/>
              <a:defRPr sz="1800"/>
            </a:pPr>
            <a:r>
              <a:rPr sz="1600" b="1" dirty="0">
                <a:latin typeface="+mj-lt"/>
                <a:ea typeface="+mj-ea"/>
                <a:cs typeface="+mj-cs"/>
                <a:sym typeface="Helvetica"/>
              </a:rPr>
              <a:t>Encoding</a:t>
            </a:r>
            <a:r>
              <a:rPr sz="1600" dirty="0">
                <a:latin typeface="+mj-lt"/>
                <a:ea typeface="+mj-ea"/>
                <a:cs typeface="+mj-cs"/>
                <a:sym typeface="Helvetica"/>
              </a:rPr>
              <a:t> – selecting appropriate symbols includes words, numbers, other verbal and non-verbal cues</a:t>
            </a:r>
          </a:p>
          <a:p>
            <a:pPr marL="409251" indent="-409251" algn="l" defTabSz="484086">
              <a:buSzPct val="45000"/>
              <a:defRPr sz="1800"/>
            </a:pPr>
            <a:endParaRPr sz="1600" dirty="0">
              <a:latin typeface="+mj-lt"/>
              <a:ea typeface="+mj-ea"/>
              <a:cs typeface="+mj-cs"/>
              <a:sym typeface="Helvetica"/>
            </a:endParaRPr>
          </a:p>
          <a:p>
            <a:pPr marL="704821" indent="-704821" algn="l" defTabSz="484086">
              <a:buSzPct val="45000"/>
              <a:defRPr sz="1800"/>
            </a:pPr>
            <a:r>
              <a:rPr sz="1600" b="1" dirty="0">
                <a:latin typeface="+mj-lt"/>
                <a:ea typeface="+mj-ea"/>
                <a:cs typeface="+mj-cs"/>
                <a:sym typeface="Helvetica"/>
              </a:rPr>
              <a:t>Message</a:t>
            </a:r>
            <a:r>
              <a:rPr sz="1600" dirty="0">
                <a:latin typeface="+mj-lt"/>
                <a:ea typeface="+mj-ea"/>
                <a:cs typeface="+mj-cs"/>
                <a:sym typeface="Helvetica"/>
              </a:rPr>
              <a:t> – is encoded by the sender into symbols and gestures that the receiver can </a:t>
            </a:r>
            <a:r>
              <a:rPr sz="1600" dirty="0" smtClean="0">
                <a:latin typeface="+mj-lt"/>
                <a:ea typeface="+mj-ea"/>
                <a:cs typeface="+mj-cs"/>
                <a:sym typeface="Helvetica"/>
              </a:rPr>
              <a:t>understand</a:t>
            </a:r>
            <a:endParaRPr lang="en-US" sz="1600" dirty="0" smtClean="0">
              <a:latin typeface="+mj-lt"/>
              <a:ea typeface="+mj-ea"/>
              <a:cs typeface="+mj-cs"/>
              <a:sym typeface="Helvetica"/>
            </a:endParaRPr>
          </a:p>
          <a:p>
            <a:pPr marL="704821" indent="-704821" algn="l" defTabSz="484086">
              <a:buSzPct val="45000"/>
              <a:defRPr sz="1800"/>
            </a:pPr>
            <a:endParaRPr lang="en-US" sz="1600" dirty="0" smtClean="0">
              <a:latin typeface="+mj-lt"/>
              <a:ea typeface="+mj-ea"/>
              <a:cs typeface="+mj-cs"/>
              <a:sym typeface="Helvetica"/>
            </a:endParaRPr>
          </a:p>
          <a:p>
            <a:pPr marL="660082" indent="-660082" algn="l" defTabSz="484086">
              <a:buSzPct val="45000"/>
              <a:defRPr sz="1800"/>
            </a:pPr>
            <a:r>
              <a:rPr lang="en-US" sz="1600" b="1" dirty="0" smtClean="0">
                <a:sym typeface="Helvetica"/>
              </a:rPr>
              <a:t>Medium</a:t>
            </a:r>
            <a:r>
              <a:rPr lang="en-US" sz="1600" dirty="0" smtClean="0">
                <a:sym typeface="Helvetica"/>
              </a:rPr>
              <a:t> – is the mode of transmission; this could be written or oral, such as reports or interviews</a:t>
            </a:r>
          </a:p>
          <a:p>
            <a:pPr marL="409251" indent="-409251" algn="l" defTabSz="484086">
              <a:buSzPct val="45000"/>
              <a:defRPr sz="1800"/>
            </a:pPr>
            <a:endParaRPr lang="en-US" sz="1600" dirty="0" smtClean="0">
              <a:sym typeface="Helvetica"/>
            </a:endParaRPr>
          </a:p>
          <a:p>
            <a:pPr marL="660082" indent="-660082" algn="l" defTabSz="484086">
              <a:buSzPct val="45000"/>
              <a:defRPr sz="1800"/>
            </a:pPr>
            <a:r>
              <a:rPr lang="en-US" sz="1600" b="1" dirty="0" smtClean="0">
                <a:sym typeface="Helvetica"/>
              </a:rPr>
              <a:t>Receiver</a:t>
            </a:r>
            <a:r>
              <a:rPr lang="en-US" sz="1600" dirty="0" smtClean="0">
                <a:sym typeface="Helvetica"/>
              </a:rPr>
              <a:t> – the receiver has to decode the message and translate it into information that is meaningful to him</a:t>
            </a:r>
          </a:p>
          <a:p>
            <a:pPr marL="409251" indent="-409251" algn="l" defTabSz="484086">
              <a:buSzPct val="45000"/>
              <a:defRPr sz="1800"/>
            </a:pPr>
            <a:endParaRPr lang="en-US" sz="1600" dirty="0" smtClean="0">
              <a:sym typeface="Helvetica"/>
            </a:endParaRPr>
          </a:p>
          <a:p>
            <a:pPr marL="660082" indent="-660082" algn="l" defTabSz="484086">
              <a:buSzPct val="45000"/>
              <a:defRPr sz="1800"/>
            </a:pPr>
            <a:r>
              <a:rPr lang="en-US" sz="1600" b="1" dirty="0" smtClean="0">
                <a:sym typeface="Helvetica"/>
              </a:rPr>
              <a:t>Decoding </a:t>
            </a:r>
            <a:r>
              <a:rPr lang="en-US" sz="1600" dirty="0" smtClean="0">
                <a:sym typeface="Helvetica"/>
              </a:rPr>
              <a:t>– translating and attempting to understand the </a:t>
            </a:r>
            <a:r>
              <a:rPr lang="en-US" sz="1600" dirty="0" smtClean="0">
                <a:sym typeface="Helvetica"/>
              </a:rPr>
              <a:t>message</a:t>
            </a:r>
          </a:p>
          <a:p>
            <a:pPr marL="660082" indent="-660082" algn="l" defTabSz="484086">
              <a:buSzPct val="45000"/>
              <a:defRPr sz="1800"/>
            </a:pPr>
            <a:endParaRPr lang="en-US" sz="1600" dirty="0" smtClean="0">
              <a:sym typeface="Helvetica"/>
            </a:endParaRPr>
          </a:p>
          <a:p>
            <a:pPr marL="751026" indent="-751026" algn="l" defTabSz="484086">
              <a:buSzPct val="45000"/>
              <a:defRPr sz="1800"/>
            </a:pPr>
            <a:r>
              <a:rPr lang="en-US" sz="1600" b="1" dirty="0" smtClean="0">
                <a:sym typeface="Helvetica"/>
              </a:rPr>
              <a:t>Noise</a:t>
            </a:r>
            <a:r>
              <a:rPr lang="en-US" sz="1600" dirty="0" smtClean="0">
                <a:sym typeface="Helvetica"/>
              </a:rPr>
              <a:t> – any factor that disturbs, confuses or interferes with communication</a:t>
            </a:r>
          </a:p>
          <a:p>
            <a:pPr marL="409251" indent="-409251" algn="l" defTabSz="484086">
              <a:buSzPct val="45000"/>
              <a:defRPr sz="1800"/>
            </a:pPr>
            <a:endParaRPr lang="en-US" sz="1600" dirty="0" smtClean="0">
              <a:sym typeface="Helvetica"/>
            </a:endParaRPr>
          </a:p>
          <a:p>
            <a:pPr marL="751026" indent="-751026" algn="l" defTabSz="484086">
              <a:buSzPct val="45000"/>
              <a:defRPr sz="1800"/>
            </a:pPr>
            <a:r>
              <a:rPr lang="en-US" sz="1600" b="1" dirty="0" smtClean="0">
                <a:sym typeface="Helvetica"/>
              </a:rPr>
              <a:t>Feedback </a:t>
            </a:r>
            <a:r>
              <a:rPr lang="en-US" sz="1600" dirty="0" smtClean="0">
                <a:sym typeface="Helvetica"/>
              </a:rPr>
              <a:t>– the sender needs to receive feedback to ensure that the message has been received and understood</a:t>
            </a:r>
          </a:p>
          <a:p>
            <a:pPr marL="660082" indent="-660082" algn="l" defTabSz="484086">
              <a:buSzPct val="45000"/>
              <a:defRPr sz="1800"/>
            </a:pPr>
            <a:endParaRPr lang="en-US" sz="1600" dirty="0" smtClean="0">
              <a:sym typeface="Helvetica"/>
            </a:endParaRPr>
          </a:p>
          <a:p>
            <a:pPr marL="704821" indent="-704821" algn="l" defTabSz="484086">
              <a:buSzPct val="45000"/>
              <a:defRPr sz="1800"/>
            </a:pPr>
            <a:endParaRPr sz="1600" dirty="0">
              <a:latin typeface="+mj-lt"/>
              <a:ea typeface="+mj-ea"/>
              <a:cs typeface="+mj-cs"/>
              <a:sym typeface="Helvetica"/>
            </a:endParaRPr>
          </a:p>
        </p:txBody>
      </p:sp>
    </p:spTree>
  </p:cSld>
  <p:clrMapOvr>
    <a:masterClrMapping/>
  </p:clrMapOvr>
  <p:transition spd="med"/>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674</TotalTime>
  <Words>3410</Words>
  <Application>Microsoft Office PowerPoint</Application>
  <PresentationFormat>Custom</PresentationFormat>
  <Paragraphs>322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Facet</vt:lpstr>
      <vt:lpstr>8.0. Business  Communication</vt:lpstr>
      <vt:lpstr>8.0. Introduction to Communication</vt:lpstr>
      <vt:lpstr>8.1. Definition</vt:lpstr>
      <vt:lpstr>Hand gestures, Facial expressions, Body language </vt:lpstr>
      <vt:lpstr>8.2. What is communication?</vt:lpstr>
      <vt:lpstr>What is communication?</vt:lpstr>
      <vt:lpstr>8.3. Communication Cycle</vt:lpstr>
      <vt:lpstr>Communication Cycle</vt:lpstr>
      <vt:lpstr>8.4. The communication process</vt:lpstr>
      <vt:lpstr>8.5. Types of communication</vt:lpstr>
      <vt:lpstr>Types of communication</vt:lpstr>
      <vt:lpstr>8.6. Types of communication</vt:lpstr>
      <vt:lpstr>Types of communication</vt:lpstr>
      <vt:lpstr>8.7. Organizational Communication</vt:lpstr>
      <vt:lpstr>8.8. Effective communication</vt:lpstr>
      <vt:lpstr>8.9. Feedback</vt:lpstr>
      <vt:lpstr>Feedback</vt:lpstr>
      <vt:lpstr>8.9.1. Feedback cycle</vt:lpstr>
      <vt:lpstr>8. 10. Levels of communication</vt:lpstr>
      <vt:lpstr>Levels of communication</vt:lpstr>
      <vt:lpstr>Levels of communication</vt:lpstr>
      <vt:lpstr>Levels of communication</vt:lpstr>
      <vt:lpstr>8.11. Balance of interpersonal communication</vt:lpstr>
      <vt:lpstr>Balance of interpersonal communication</vt:lpstr>
      <vt:lpstr>8.12. Communication Skill</vt:lpstr>
      <vt:lpstr>Types of communication skill</vt:lpstr>
      <vt:lpstr>8.12.1. Spoken communication </vt:lpstr>
      <vt:lpstr>8.12.2. Listening </vt:lpstr>
      <vt:lpstr>8.12.3. Active Listening </vt:lpstr>
      <vt:lpstr>8.12.4. Empathy</vt:lpstr>
      <vt:lpstr>8.12.5. Confirm and clarify</vt:lpstr>
      <vt:lpstr>8.13. Workplace communication</vt:lpstr>
      <vt:lpstr>8.13.1. Factors influencing workplace communication </vt:lpstr>
      <vt:lpstr>8.13.2. Factors influencing workplace communication </vt:lpstr>
      <vt:lpstr>8.14. Important for a business to achieve effective communication</vt:lpstr>
      <vt:lpstr>8.14.1. Communicating effectively: The Manager </vt:lpstr>
      <vt:lpstr>Communicating effectively: The Manager </vt:lpstr>
      <vt:lpstr>Communicating effectively: The Manager </vt:lpstr>
      <vt:lpstr>Communicating effectively: The Manager </vt:lpstr>
      <vt:lpstr>Communicating effectively: The Manager </vt:lpstr>
      <vt:lpstr>8.15. Remedy Poor Communication Skills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ad</cp:lastModifiedBy>
  <cp:revision>61</cp:revision>
  <dcterms:created xsi:type="dcterms:W3CDTF">2017-03-22T11:34:53Z</dcterms:created>
  <dcterms:modified xsi:type="dcterms:W3CDTF">2017-03-30T08:03:52Z</dcterms:modified>
</cp:coreProperties>
</file>