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660"/>
  </p:normalViewPr>
  <p:slideViewPr>
    <p:cSldViewPr snapToGrid="0">
      <p:cViewPr varScale="1">
        <p:scale>
          <a:sx n="46" d="100"/>
          <a:sy n="46"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4B7210-6FE5-4518-9004-E3B00F60B7CE}" type="doc">
      <dgm:prSet loTypeId="urn:microsoft.com/office/officeart/2011/layout/HexagonRadial" loCatId="cycle" qsTypeId="urn:microsoft.com/office/officeart/2005/8/quickstyle/3d1" qsCatId="3D" csTypeId="urn:microsoft.com/office/officeart/2005/8/colors/colorful4" csCatId="colorful" phldr="1"/>
      <dgm:spPr/>
      <dgm:t>
        <a:bodyPr/>
        <a:lstStyle/>
        <a:p>
          <a:endParaRPr lang="en-US"/>
        </a:p>
      </dgm:t>
    </dgm:pt>
    <dgm:pt modelId="{A8ED9CCE-0667-4925-BB17-02B25F78EB54}">
      <dgm:prSet phldrT="[Text]"/>
      <dgm:spPr/>
      <dgm:t>
        <a:bodyPr/>
        <a:lstStyle/>
        <a:p>
          <a:r>
            <a:rPr lang="en-US" b="1" dirty="0" smtClean="0">
              <a:solidFill>
                <a:schemeClr val="tx1"/>
              </a:solidFill>
            </a:rPr>
            <a:t>Accounting cycle</a:t>
          </a:r>
          <a:endParaRPr lang="en-US" b="1" dirty="0">
            <a:solidFill>
              <a:schemeClr val="tx1"/>
            </a:solidFill>
          </a:endParaRPr>
        </a:p>
      </dgm:t>
    </dgm:pt>
    <dgm:pt modelId="{7E77EF2E-05B4-4417-BC75-F2375806517D}" type="parTrans" cxnId="{47A1F3FA-48A0-484E-8EBF-82FB3B3A166D}">
      <dgm:prSet/>
      <dgm:spPr/>
      <dgm:t>
        <a:bodyPr/>
        <a:lstStyle/>
        <a:p>
          <a:endParaRPr lang="en-US"/>
        </a:p>
      </dgm:t>
    </dgm:pt>
    <dgm:pt modelId="{12D38C32-A340-4703-A68D-073761A7ADFF}" type="sibTrans" cxnId="{47A1F3FA-48A0-484E-8EBF-82FB3B3A166D}">
      <dgm:prSet/>
      <dgm:spPr/>
      <dgm:t>
        <a:bodyPr/>
        <a:lstStyle/>
        <a:p>
          <a:endParaRPr lang="en-US"/>
        </a:p>
      </dgm:t>
    </dgm:pt>
    <dgm:pt modelId="{47799800-5BFD-4B37-A6F6-D8EA5A674196}">
      <dgm:prSet phldrT="[Text]"/>
      <dgm:spPr/>
      <dgm:t>
        <a:bodyPr/>
        <a:lstStyle/>
        <a:p>
          <a:r>
            <a:rPr lang="en-US" dirty="0" smtClean="0"/>
            <a:t>1)Analysis of business transaction</a:t>
          </a:r>
          <a:endParaRPr lang="en-US" dirty="0"/>
        </a:p>
      </dgm:t>
    </dgm:pt>
    <dgm:pt modelId="{BF09D6A2-7E63-4F45-9138-422F076CC90F}" type="parTrans" cxnId="{1FB36C1F-1690-4EAB-8BE7-9D57343FC481}">
      <dgm:prSet/>
      <dgm:spPr/>
      <dgm:t>
        <a:bodyPr/>
        <a:lstStyle/>
        <a:p>
          <a:endParaRPr lang="en-US"/>
        </a:p>
      </dgm:t>
    </dgm:pt>
    <dgm:pt modelId="{70CE6F63-B319-4904-9587-DB6B1F25C789}" type="sibTrans" cxnId="{1FB36C1F-1690-4EAB-8BE7-9D57343FC481}">
      <dgm:prSet/>
      <dgm:spPr/>
      <dgm:t>
        <a:bodyPr/>
        <a:lstStyle/>
        <a:p>
          <a:endParaRPr lang="en-US"/>
        </a:p>
      </dgm:t>
    </dgm:pt>
    <dgm:pt modelId="{2394D88D-179D-40E7-8365-655559C944C2}">
      <dgm:prSet phldrT="[Text]"/>
      <dgm:spPr/>
      <dgm:t>
        <a:bodyPr/>
        <a:lstStyle/>
        <a:p>
          <a:r>
            <a:rPr lang="en-US" dirty="0" smtClean="0"/>
            <a:t>2)Make journal entries</a:t>
          </a:r>
          <a:endParaRPr lang="en-US" dirty="0"/>
        </a:p>
      </dgm:t>
    </dgm:pt>
    <dgm:pt modelId="{1BCD5702-EE80-4026-A11F-C8CB5C6870DC}" type="parTrans" cxnId="{B5CF5DB3-AFDC-4D6B-8ADF-9ABC501452DD}">
      <dgm:prSet/>
      <dgm:spPr/>
      <dgm:t>
        <a:bodyPr/>
        <a:lstStyle/>
        <a:p>
          <a:endParaRPr lang="en-US"/>
        </a:p>
      </dgm:t>
    </dgm:pt>
    <dgm:pt modelId="{0B51BABD-0496-4DA8-A84A-9565FC546D9A}" type="sibTrans" cxnId="{B5CF5DB3-AFDC-4D6B-8ADF-9ABC501452DD}">
      <dgm:prSet/>
      <dgm:spPr/>
      <dgm:t>
        <a:bodyPr/>
        <a:lstStyle/>
        <a:p>
          <a:endParaRPr lang="en-US"/>
        </a:p>
      </dgm:t>
    </dgm:pt>
    <dgm:pt modelId="{7A238850-E602-4E72-91D8-6716A2D40638}">
      <dgm:prSet phldrT="[Text]"/>
      <dgm:spPr/>
      <dgm:t>
        <a:bodyPr/>
        <a:lstStyle/>
        <a:p>
          <a:r>
            <a:rPr lang="en-US" dirty="0" smtClean="0"/>
            <a:t>3)Make adjusting entries</a:t>
          </a:r>
          <a:endParaRPr lang="en-US" dirty="0"/>
        </a:p>
      </dgm:t>
    </dgm:pt>
    <dgm:pt modelId="{7A712E0D-D48D-48C1-99E6-C673BAF972A8}" type="parTrans" cxnId="{D054AB15-CCCF-45A6-90FE-88515ED8B990}">
      <dgm:prSet/>
      <dgm:spPr/>
      <dgm:t>
        <a:bodyPr/>
        <a:lstStyle/>
        <a:p>
          <a:endParaRPr lang="en-US"/>
        </a:p>
      </dgm:t>
    </dgm:pt>
    <dgm:pt modelId="{F258DE2F-C8A8-4627-A179-B32A370C975C}" type="sibTrans" cxnId="{D054AB15-CCCF-45A6-90FE-88515ED8B990}">
      <dgm:prSet/>
      <dgm:spPr/>
      <dgm:t>
        <a:bodyPr/>
        <a:lstStyle/>
        <a:p>
          <a:endParaRPr lang="en-US"/>
        </a:p>
      </dgm:t>
    </dgm:pt>
    <dgm:pt modelId="{562140D3-3827-4072-8036-61BE3D87C45E}">
      <dgm:prSet phldrT="[Text]"/>
      <dgm:spPr/>
      <dgm:t>
        <a:bodyPr/>
        <a:lstStyle/>
        <a:p>
          <a:r>
            <a:rPr lang="en-US" dirty="0" smtClean="0"/>
            <a:t>4)Adjust trial balance</a:t>
          </a:r>
          <a:endParaRPr lang="en-US" dirty="0"/>
        </a:p>
      </dgm:t>
    </dgm:pt>
    <dgm:pt modelId="{C29348FE-C729-4084-A030-9FDC673EFAF2}" type="parTrans" cxnId="{00867159-2A3C-4BB3-8F99-B097573C5A6E}">
      <dgm:prSet/>
      <dgm:spPr/>
      <dgm:t>
        <a:bodyPr/>
        <a:lstStyle/>
        <a:p>
          <a:endParaRPr lang="en-US"/>
        </a:p>
      </dgm:t>
    </dgm:pt>
    <dgm:pt modelId="{9B753235-4573-4A01-B134-273319A44BF4}" type="sibTrans" cxnId="{00867159-2A3C-4BB3-8F99-B097573C5A6E}">
      <dgm:prSet/>
      <dgm:spPr/>
      <dgm:t>
        <a:bodyPr/>
        <a:lstStyle/>
        <a:p>
          <a:endParaRPr lang="en-US"/>
        </a:p>
      </dgm:t>
    </dgm:pt>
    <dgm:pt modelId="{C6E88180-F0D4-4F81-B7E0-E8F1BA5748B4}">
      <dgm:prSet phldrT="[Text]"/>
      <dgm:spPr/>
      <dgm:t>
        <a:bodyPr/>
        <a:lstStyle/>
        <a:p>
          <a:r>
            <a:rPr lang="en-US" dirty="0" smtClean="0"/>
            <a:t>5)Prepare financial statements</a:t>
          </a:r>
          <a:endParaRPr lang="en-US" dirty="0"/>
        </a:p>
      </dgm:t>
    </dgm:pt>
    <dgm:pt modelId="{AFC4FE47-3870-4ADA-A49E-9B01C5C1CF8F}" type="parTrans" cxnId="{DAD51DF6-D5CD-4FB5-A68B-513C2B7FDCC6}">
      <dgm:prSet/>
      <dgm:spPr/>
      <dgm:t>
        <a:bodyPr/>
        <a:lstStyle/>
        <a:p>
          <a:endParaRPr lang="en-US"/>
        </a:p>
      </dgm:t>
    </dgm:pt>
    <dgm:pt modelId="{A2B3BC4B-64F0-4DBD-ABE2-6386B095992A}" type="sibTrans" cxnId="{DAD51DF6-D5CD-4FB5-A68B-513C2B7FDCC6}">
      <dgm:prSet/>
      <dgm:spPr/>
      <dgm:t>
        <a:bodyPr/>
        <a:lstStyle/>
        <a:p>
          <a:endParaRPr lang="en-US"/>
        </a:p>
      </dgm:t>
    </dgm:pt>
    <dgm:pt modelId="{79B471EA-B1E9-46FE-8B5B-1EFE6DFC15DF}" type="pres">
      <dgm:prSet presAssocID="{194B7210-6FE5-4518-9004-E3B00F60B7CE}" presName="Name0" presStyleCnt="0">
        <dgm:presLayoutVars>
          <dgm:chMax val="1"/>
          <dgm:chPref val="1"/>
          <dgm:dir/>
          <dgm:animOne val="branch"/>
          <dgm:animLvl val="lvl"/>
        </dgm:presLayoutVars>
      </dgm:prSet>
      <dgm:spPr/>
      <dgm:t>
        <a:bodyPr/>
        <a:lstStyle/>
        <a:p>
          <a:endParaRPr lang="en-US"/>
        </a:p>
      </dgm:t>
    </dgm:pt>
    <dgm:pt modelId="{B1C593C4-786B-4F23-9154-981CDE857374}" type="pres">
      <dgm:prSet presAssocID="{A8ED9CCE-0667-4925-BB17-02B25F78EB54}" presName="Parent" presStyleLbl="node0" presStyleIdx="0" presStyleCnt="1">
        <dgm:presLayoutVars>
          <dgm:chMax val="6"/>
          <dgm:chPref val="6"/>
        </dgm:presLayoutVars>
      </dgm:prSet>
      <dgm:spPr/>
      <dgm:t>
        <a:bodyPr/>
        <a:lstStyle/>
        <a:p>
          <a:endParaRPr lang="en-US"/>
        </a:p>
      </dgm:t>
    </dgm:pt>
    <dgm:pt modelId="{30960A43-6B56-48A4-A541-27040CB8B14E}" type="pres">
      <dgm:prSet presAssocID="{47799800-5BFD-4B37-A6F6-D8EA5A674196}" presName="Accent1" presStyleCnt="0"/>
      <dgm:spPr/>
    </dgm:pt>
    <dgm:pt modelId="{2ED725DA-C3DC-4587-9484-3622339E6DA2}" type="pres">
      <dgm:prSet presAssocID="{47799800-5BFD-4B37-A6F6-D8EA5A674196}" presName="Accent" presStyleLbl="bgShp" presStyleIdx="0" presStyleCnt="5"/>
      <dgm:spPr/>
    </dgm:pt>
    <dgm:pt modelId="{AC20BBF6-E281-4A33-89E9-3A82D2CA1329}" type="pres">
      <dgm:prSet presAssocID="{47799800-5BFD-4B37-A6F6-D8EA5A674196}" presName="Child1" presStyleLbl="node1" presStyleIdx="0" presStyleCnt="5">
        <dgm:presLayoutVars>
          <dgm:chMax val="0"/>
          <dgm:chPref val="0"/>
          <dgm:bulletEnabled val="1"/>
        </dgm:presLayoutVars>
      </dgm:prSet>
      <dgm:spPr/>
      <dgm:t>
        <a:bodyPr/>
        <a:lstStyle/>
        <a:p>
          <a:endParaRPr lang="en-US"/>
        </a:p>
      </dgm:t>
    </dgm:pt>
    <dgm:pt modelId="{DBED5F39-D16B-416F-B83E-122B4F2825FA}" type="pres">
      <dgm:prSet presAssocID="{2394D88D-179D-40E7-8365-655559C944C2}" presName="Accent2" presStyleCnt="0"/>
      <dgm:spPr/>
    </dgm:pt>
    <dgm:pt modelId="{4638FAE9-967B-487C-856A-CAACCFF556B2}" type="pres">
      <dgm:prSet presAssocID="{2394D88D-179D-40E7-8365-655559C944C2}" presName="Accent" presStyleLbl="bgShp" presStyleIdx="1" presStyleCnt="5"/>
      <dgm:spPr/>
    </dgm:pt>
    <dgm:pt modelId="{CF0BB101-BE38-4876-B606-695BBB098E81}" type="pres">
      <dgm:prSet presAssocID="{2394D88D-179D-40E7-8365-655559C944C2}" presName="Child2" presStyleLbl="node1" presStyleIdx="1" presStyleCnt="5">
        <dgm:presLayoutVars>
          <dgm:chMax val="0"/>
          <dgm:chPref val="0"/>
          <dgm:bulletEnabled val="1"/>
        </dgm:presLayoutVars>
      </dgm:prSet>
      <dgm:spPr/>
      <dgm:t>
        <a:bodyPr/>
        <a:lstStyle/>
        <a:p>
          <a:endParaRPr lang="en-US"/>
        </a:p>
      </dgm:t>
    </dgm:pt>
    <dgm:pt modelId="{AF3BC442-6DC0-4405-B2F0-261205021C59}" type="pres">
      <dgm:prSet presAssocID="{7A238850-E602-4E72-91D8-6716A2D40638}" presName="Accent3" presStyleCnt="0"/>
      <dgm:spPr/>
    </dgm:pt>
    <dgm:pt modelId="{6E6068F4-8AF5-4056-AED7-A665A18E0F97}" type="pres">
      <dgm:prSet presAssocID="{7A238850-E602-4E72-91D8-6716A2D40638}" presName="Accent" presStyleLbl="bgShp" presStyleIdx="2" presStyleCnt="5"/>
      <dgm:spPr/>
    </dgm:pt>
    <dgm:pt modelId="{5C1B6266-F84C-4857-8386-479C39D493FF}" type="pres">
      <dgm:prSet presAssocID="{7A238850-E602-4E72-91D8-6716A2D40638}" presName="Child3" presStyleLbl="node1" presStyleIdx="2" presStyleCnt="5">
        <dgm:presLayoutVars>
          <dgm:chMax val="0"/>
          <dgm:chPref val="0"/>
          <dgm:bulletEnabled val="1"/>
        </dgm:presLayoutVars>
      </dgm:prSet>
      <dgm:spPr/>
      <dgm:t>
        <a:bodyPr/>
        <a:lstStyle/>
        <a:p>
          <a:endParaRPr lang="en-US"/>
        </a:p>
      </dgm:t>
    </dgm:pt>
    <dgm:pt modelId="{60392B7A-4CBF-4D83-97B6-C4EAB4221C1B}" type="pres">
      <dgm:prSet presAssocID="{562140D3-3827-4072-8036-61BE3D87C45E}" presName="Accent4" presStyleCnt="0"/>
      <dgm:spPr/>
    </dgm:pt>
    <dgm:pt modelId="{837FE84E-45D4-4024-B76A-ABDDEC691DCD}" type="pres">
      <dgm:prSet presAssocID="{562140D3-3827-4072-8036-61BE3D87C45E}" presName="Accent" presStyleLbl="bgShp" presStyleIdx="3" presStyleCnt="5"/>
      <dgm:spPr/>
    </dgm:pt>
    <dgm:pt modelId="{CE328D19-EA6F-47B9-912A-A689B13BFE2B}" type="pres">
      <dgm:prSet presAssocID="{562140D3-3827-4072-8036-61BE3D87C45E}" presName="Child4" presStyleLbl="node1" presStyleIdx="3" presStyleCnt="5">
        <dgm:presLayoutVars>
          <dgm:chMax val="0"/>
          <dgm:chPref val="0"/>
          <dgm:bulletEnabled val="1"/>
        </dgm:presLayoutVars>
      </dgm:prSet>
      <dgm:spPr/>
      <dgm:t>
        <a:bodyPr/>
        <a:lstStyle/>
        <a:p>
          <a:endParaRPr lang="en-US"/>
        </a:p>
      </dgm:t>
    </dgm:pt>
    <dgm:pt modelId="{ADD565AF-91AE-4DB9-8AB5-5F2ECDA598F8}" type="pres">
      <dgm:prSet presAssocID="{C6E88180-F0D4-4F81-B7E0-E8F1BA5748B4}" presName="Accent5" presStyleCnt="0"/>
      <dgm:spPr/>
    </dgm:pt>
    <dgm:pt modelId="{98249E16-1154-4177-A268-E26F1533E7C1}" type="pres">
      <dgm:prSet presAssocID="{C6E88180-F0D4-4F81-B7E0-E8F1BA5748B4}" presName="Accent" presStyleLbl="bgShp" presStyleIdx="4" presStyleCnt="5"/>
      <dgm:spPr/>
    </dgm:pt>
    <dgm:pt modelId="{F8BD1FFF-2539-4001-820F-53CDE03D64CE}" type="pres">
      <dgm:prSet presAssocID="{C6E88180-F0D4-4F81-B7E0-E8F1BA5748B4}" presName="Child5" presStyleLbl="node1" presStyleIdx="4" presStyleCnt="5">
        <dgm:presLayoutVars>
          <dgm:chMax val="0"/>
          <dgm:chPref val="0"/>
          <dgm:bulletEnabled val="1"/>
        </dgm:presLayoutVars>
      </dgm:prSet>
      <dgm:spPr/>
      <dgm:t>
        <a:bodyPr/>
        <a:lstStyle/>
        <a:p>
          <a:endParaRPr lang="en-US"/>
        </a:p>
      </dgm:t>
    </dgm:pt>
  </dgm:ptLst>
  <dgm:cxnLst>
    <dgm:cxn modelId="{2C4100E8-5A70-4CBE-AE1F-E1A41A4E68FF}" type="presOf" srcId="{194B7210-6FE5-4518-9004-E3B00F60B7CE}" destId="{79B471EA-B1E9-46FE-8B5B-1EFE6DFC15DF}" srcOrd="0" destOrd="0" presId="urn:microsoft.com/office/officeart/2011/layout/HexagonRadial"/>
    <dgm:cxn modelId="{00867159-2A3C-4BB3-8F99-B097573C5A6E}" srcId="{A8ED9CCE-0667-4925-BB17-02B25F78EB54}" destId="{562140D3-3827-4072-8036-61BE3D87C45E}" srcOrd="3" destOrd="0" parTransId="{C29348FE-C729-4084-A030-9FDC673EFAF2}" sibTransId="{9B753235-4573-4A01-B134-273319A44BF4}"/>
    <dgm:cxn modelId="{47A1F3FA-48A0-484E-8EBF-82FB3B3A166D}" srcId="{194B7210-6FE5-4518-9004-E3B00F60B7CE}" destId="{A8ED9CCE-0667-4925-BB17-02B25F78EB54}" srcOrd="0" destOrd="0" parTransId="{7E77EF2E-05B4-4417-BC75-F2375806517D}" sibTransId="{12D38C32-A340-4703-A68D-073761A7ADFF}"/>
    <dgm:cxn modelId="{F341BD0F-99D3-4D6E-9810-B6B1D1B61786}" type="presOf" srcId="{47799800-5BFD-4B37-A6F6-D8EA5A674196}" destId="{AC20BBF6-E281-4A33-89E9-3A82D2CA1329}" srcOrd="0" destOrd="0" presId="urn:microsoft.com/office/officeart/2011/layout/HexagonRadial"/>
    <dgm:cxn modelId="{B5CF5DB3-AFDC-4D6B-8ADF-9ABC501452DD}" srcId="{A8ED9CCE-0667-4925-BB17-02B25F78EB54}" destId="{2394D88D-179D-40E7-8365-655559C944C2}" srcOrd="1" destOrd="0" parTransId="{1BCD5702-EE80-4026-A11F-C8CB5C6870DC}" sibTransId="{0B51BABD-0496-4DA8-A84A-9565FC546D9A}"/>
    <dgm:cxn modelId="{D121F169-C247-4C4B-967C-07C54AB26134}" type="presOf" srcId="{562140D3-3827-4072-8036-61BE3D87C45E}" destId="{CE328D19-EA6F-47B9-912A-A689B13BFE2B}" srcOrd="0" destOrd="0" presId="urn:microsoft.com/office/officeart/2011/layout/HexagonRadial"/>
    <dgm:cxn modelId="{00AFB1EC-2C1B-43F3-863E-F452C83C5E6A}" type="presOf" srcId="{2394D88D-179D-40E7-8365-655559C944C2}" destId="{CF0BB101-BE38-4876-B606-695BBB098E81}" srcOrd="0" destOrd="0" presId="urn:microsoft.com/office/officeart/2011/layout/HexagonRadial"/>
    <dgm:cxn modelId="{1FB36C1F-1690-4EAB-8BE7-9D57343FC481}" srcId="{A8ED9CCE-0667-4925-BB17-02B25F78EB54}" destId="{47799800-5BFD-4B37-A6F6-D8EA5A674196}" srcOrd="0" destOrd="0" parTransId="{BF09D6A2-7E63-4F45-9138-422F076CC90F}" sibTransId="{70CE6F63-B319-4904-9587-DB6B1F25C789}"/>
    <dgm:cxn modelId="{DAD51DF6-D5CD-4FB5-A68B-513C2B7FDCC6}" srcId="{A8ED9CCE-0667-4925-BB17-02B25F78EB54}" destId="{C6E88180-F0D4-4F81-B7E0-E8F1BA5748B4}" srcOrd="4" destOrd="0" parTransId="{AFC4FE47-3870-4ADA-A49E-9B01C5C1CF8F}" sibTransId="{A2B3BC4B-64F0-4DBD-ABE2-6386B095992A}"/>
    <dgm:cxn modelId="{D054AB15-CCCF-45A6-90FE-88515ED8B990}" srcId="{A8ED9CCE-0667-4925-BB17-02B25F78EB54}" destId="{7A238850-E602-4E72-91D8-6716A2D40638}" srcOrd="2" destOrd="0" parTransId="{7A712E0D-D48D-48C1-99E6-C673BAF972A8}" sibTransId="{F258DE2F-C8A8-4627-A179-B32A370C975C}"/>
    <dgm:cxn modelId="{8DD67745-090B-4E19-9238-A251E286991F}" type="presOf" srcId="{A8ED9CCE-0667-4925-BB17-02B25F78EB54}" destId="{B1C593C4-786B-4F23-9154-981CDE857374}" srcOrd="0" destOrd="0" presId="urn:microsoft.com/office/officeart/2011/layout/HexagonRadial"/>
    <dgm:cxn modelId="{D105D485-999C-4E5C-94C1-4255976FEC8E}" type="presOf" srcId="{C6E88180-F0D4-4F81-B7E0-E8F1BA5748B4}" destId="{F8BD1FFF-2539-4001-820F-53CDE03D64CE}" srcOrd="0" destOrd="0" presId="urn:microsoft.com/office/officeart/2011/layout/HexagonRadial"/>
    <dgm:cxn modelId="{FC416DF9-5793-4527-94C1-B5BD1E4CACED}" type="presOf" srcId="{7A238850-E602-4E72-91D8-6716A2D40638}" destId="{5C1B6266-F84C-4857-8386-479C39D493FF}" srcOrd="0" destOrd="0" presId="urn:microsoft.com/office/officeart/2011/layout/HexagonRadial"/>
    <dgm:cxn modelId="{06BB330E-949B-4C58-B970-918C125859EE}" type="presParOf" srcId="{79B471EA-B1E9-46FE-8B5B-1EFE6DFC15DF}" destId="{B1C593C4-786B-4F23-9154-981CDE857374}" srcOrd="0" destOrd="0" presId="urn:microsoft.com/office/officeart/2011/layout/HexagonRadial"/>
    <dgm:cxn modelId="{FC67E886-5022-47AC-B7E4-17E0DAF6FF2F}" type="presParOf" srcId="{79B471EA-B1E9-46FE-8B5B-1EFE6DFC15DF}" destId="{30960A43-6B56-48A4-A541-27040CB8B14E}" srcOrd="1" destOrd="0" presId="urn:microsoft.com/office/officeart/2011/layout/HexagonRadial"/>
    <dgm:cxn modelId="{3684554E-38D2-4743-8B96-4E0CDA7FE58F}" type="presParOf" srcId="{30960A43-6B56-48A4-A541-27040CB8B14E}" destId="{2ED725DA-C3DC-4587-9484-3622339E6DA2}" srcOrd="0" destOrd="0" presId="urn:microsoft.com/office/officeart/2011/layout/HexagonRadial"/>
    <dgm:cxn modelId="{0F381A99-888F-483E-92E5-A27233503A7C}" type="presParOf" srcId="{79B471EA-B1E9-46FE-8B5B-1EFE6DFC15DF}" destId="{AC20BBF6-E281-4A33-89E9-3A82D2CA1329}" srcOrd="2" destOrd="0" presId="urn:microsoft.com/office/officeart/2011/layout/HexagonRadial"/>
    <dgm:cxn modelId="{01BBA63B-1AF1-44EA-A5F6-F4AC562609E8}" type="presParOf" srcId="{79B471EA-B1E9-46FE-8B5B-1EFE6DFC15DF}" destId="{DBED5F39-D16B-416F-B83E-122B4F2825FA}" srcOrd="3" destOrd="0" presId="urn:microsoft.com/office/officeart/2011/layout/HexagonRadial"/>
    <dgm:cxn modelId="{9F892E91-6E3D-4100-9146-E0FEBBD59FA4}" type="presParOf" srcId="{DBED5F39-D16B-416F-B83E-122B4F2825FA}" destId="{4638FAE9-967B-487C-856A-CAACCFF556B2}" srcOrd="0" destOrd="0" presId="urn:microsoft.com/office/officeart/2011/layout/HexagonRadial"/>
    <dgm:cxn modelId="{680B2F08-81E4-4D8E-AEE2-E1EDF5C53525}" type="presParOf" srcId="{79B471EA-B1E9-46FE-8B5B-1EFE6DFC15DF}" destId="{CF0BB101-BE38-4876-B606-695BBB098E81}" srcOrd="4" destOrd="0" presId="urn:microsoft.com/office/officeart/2011/layout/HexagonRadial"/>
    <dgm:cxn modelId="{9E62557C-4178-4E9F-88FE-F7D740DB681D}" type="presParOf" srcId="{79B471EA-B1E9-46FE-8B5B-1EFE6DFC15DF}" destId="{AF3BC442-6DC0-4405-B2F0-261205021C59}" srcOrd="5" destOrd="0" presId="urn:microsoft.com/office/officeart/2011/layout/HexagonRadial"/>
    <dgm:cxn modelId="{766CCFD2-90E1-4F7B-88D2-9FD82C03007E}" type="presParOf" srcId="{AF3BC442-6DC0-4405-B2F0-261205021C59}" destId="{6E6068F4-8AF5-4056-AED7-A665A18E0F97}" srcOrd="0" destOrd="0" presId="urn:microsoft.com/office/officeart/2011/layout/HexagonRadial"/>
    <dgm:cxn modelId="{25C1CB68-7075-4CC3-B86C-D6EADC2BBD52}" type="presParOf" srcId="{79B471EA-B1E9-46FE-8B5B-1EFE6DFC15DF}" destId="{5C1B6266-F84C-4857-8386-479C39D493FF}" srcOrd="6" destOrd="0" presId="urn:microsoft.com/office/officeart/2011/layout/HexagonRadial"/>
    <dgm:cxn modelId="{7D606D29-54AC-48C7-8646-4F109D46FE42}" type="presParOf" srcId="{79B471EA-B1E9-46FE-8B5B-1EFE6DFC15DF}" destId="{60392B7A-4CBF-4D83-97B6-C4EAB4221C1B}" srcOrd="7" destOrd="0" presId="urn:microsoft.com/office/officeart/2011/layout/HexagonRadial"/>
    <dgm:cxn modelId="{24E01485-F141-44DD-BC08-A6933C6C67CA}" type="presParOf" srcId="{60392B7A-4CBF-4D83-97B6-C4EAB4221C1B}" destId="{837FE84E-45D4-4024-B76A-ABDDEC691DCD}" srcOrd="0" destOrd="0" presId="urn:microsoft.com/office/officeart/2011/layout/HexagonRadial"/>
    <dgm:cxn modelId="{A0CA13A3-D3BC-4D47-AFC7-1DC7E91D6991}" type="presParOf" srcId="{79B471EA-B1E9-46FE-8B5B-1EFE6DFC15DF}" destId="{CE328D19-EA6F-47B9-912A-A689B13BFE2B}" srcOrd="8" destOrd="0" presId="urn:microsoft.com/office/officeart/2011/layout/HexagonRadial"/>
    <dgm:cxn modelId="{7B51D200-F520-4AC8-AE85-1FEE7AB95A6E}" type="presParOf" srcId="{79B471EA-B1E9-46FE-8B5B-1EFE6DFC15DF}" destId="{ADD565AF-91AE-4DB9-8AB5-5F2ECDA598F8}" srcOrd="9" destOrd="0" presId="urn:microsoft.com/office/officeart/2011/layout/HexagonRadial"/>
    <dgm:cxn modelId="{E2FAD41B-8E28-40EB-AFE0-A147A2E5535C}" type="presParOf" srcId="{ADD565AF-91AE-4DB9-8AB5-5F2ECDA598F8}" destId="{98249E16-1154-4177-A268-E26F1533E7C1}" srcOrd="0" destOrd="0" presId="urn:microsoft.com/office/officeart/2011/layout/HexagonRadial"/>
    <dgm:cxn modelId="{1268C445-28B9-4413-95EC-02FF96C0D946}" type="presParOf" srcId="{79B471EA-B1E9-46FE-8B5B-1EFE6DFC15DF}" destId="{F8BD1FFF-2539-4001-820F-53CDE03D64CE}" srcOrd="1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593C4-786B-4F23-9154-981CDE857374}">
      <dsp:nvSpPr>
        <dsp:cNvPr id="0" name=""/>
        <dsp:cNvSpPr/>
      </dsp:nvSpPr>
      <dsp:spPr>
        <a:xfrm>
          <a:off x="4365484" y="1403741"/>
          <a:ext cx="1784216" cy="1543419"/>
        </a:xfrm>
        <a:prstGeom prst="hexagon">
          <a:avLst>
            <a:gd name="adj" fmla="val 2857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tx1"/>
              </a:solidFill>
            </a:rPr>
            <a:t>Accounting cycle</a:t>
          </a:r>
          <a:endParaRPr lang="en-US" sz="1900" b="1" kern="1200" dirty="0">
            <a:solidFill>
              <a:schemeClr val="tx1"/>
            </a:solidFill>
          </a:endParaRPr>
        </a:p>
      </dsp:txBody>
      <dsp:txXfrm>
        <a:off x="4661154" y="1659507"/>
        <a:ext cx="1192876" cy="1031887"/>
      </dsp:txXfrm>
    </dsp:sp>
    <dsp:sp modelId="{4638FAE9-967B-487C-856A-CAACCFF556B2}">
      <dsp:nvSpPr>
        <dsp:cNvPr id="0" name=""/>
        <dsp:cNvSpPr/>
      </dsp:nvSpPr>
      <dsp:spPr>
        <a:xfrm>
          <a:off x="5482746" y="665319"/>
          <a:ext cx="673179" cy="580033"/>
        </a:xfrm>
        <a:prstGeom prst="hexagon">
          <a:avLst>
            <a:gd name="adj" fmla="val 28900"/>
            <a:gd name="vf" fmla="val 11547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C20BBF6-E281-4A33-89E9-3A82D2CA1329}">
      <dsp:nvSpPr>
        <dsp:cNvPr id="0" name=""/>
        <dsp:cNvSpPr/>
      </dsp:nvSpPr>
      <dsp:spPr>
        <a:xfrm>
          <a:off x="4529836" y="0"/>
          <a:ext cx="1462152" cy="1264933"/>
        </a:xfrm>
        <a:prstGeom prst="hexagon">
          <a:avLst>
            <a:gd name="adj" fmla="val 2857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1)Analysis of business transaction</a:t>
          </a:r>
          <a:endParaRPr lang="en-US" sz="1600" kern="1200" dirty="0"/>
        </a:p>
      </dsp:txBody>
      <dsp:txXfrm>
        <a:off x="4772146" y="209626"/>
        <a:ext cx="977532" cy="845681"/>
      </dsp:txXfrm>
    </dsp:sp>
    <dsp:sp modelId="{6E6068F4-8AF5-4056-AED7-A665A18E0F97}">
      <dsp:nvSpPr>
        <dsp:cNvPr id="0" name=""/>
        <dsp:cNvSpPr/>
      </dsp:nvSpPr>
      <dsp:spPr>
        <a:xfrm>
          <a:off x="6268399" y="1749673"/>
          <a:ext cx="673179" cy="580033"/>
        </a:xfrm>
        <a:prstGeom prst="hexagon">
          <a:avLst>
            <a:gd name="adj" fmla="val 28900"/>
            <a:gd name="vf" fmla="val 11547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F0BB101-BE38-4876-B606-695BBB098E81}">
      <dsp:nvSpPr>
        <dsp:cNvPr id="0" name=""/>
        <dsp:cNvSpPr/>
      </dsp:nvSpPr>
      <dsp:spPr>
        <a:xfrm>
          <a:off x="5870800" y="778019"/>
          <a:ext cx="1462152" cy="1264933"/>
        </a:xfrm>
        <a:prstGeom prst="hexagon">
          <a:avLst>
            <a:gd name="adj" fmla="val 28570"/>
            <a:gd name="vf" fmla="val 115470"/>
          </a:avLst>
        </a:prstGeom>
        <a:gradFill rotWithShape="0">
          <a:gsLst>
            <a:gs pos="0">
              <a:schemeClr val="accent4">
                <a:hueOff val="2598923"/>
                <a:satOff val="-11992"/>
                <a:lumOff val="441"/>
                <a:alphaOff val="0"/>
                <a:satMod val="103000"/>
                <a:lumMod val="102000"/>
                <a:tint val="94000"/>
              </a:schemeClr>
            </a:gs>
            <a:gs pos="50000">
              <a:schemeClr val="accent4">
                <a:hueOff val="2598923"/>
                <a:satOff val="-11992"/>
                <a:lumOff val="441"/>
                <a:alphaOff val="0"/>
                <a:satMod val="110000"/>
                <a:lumMod val="100000"/>
                <a:shade val="100000"/>
              </a:schemeClr>
            </a:gs>
            <a:gs pos="100000">
              <a:schemeClr val="accent4">
                <a:hueOff val="2598923"/>
                <a:satOff val="-11992"/>
                <a:lumOff val="4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2)Make journal entries</a:t>
          </a:r>
          <a:endParaRPr lang="en-US" sz="1600" kern="1200" dirty="0"/>
        </a:p>
      </dsp:txBody>
      <dsp:txXfrm>
        <a:off x="6113110" y="987645"/>
        <a:ext cx="977532" cy="845681"/>
      </dsp:txXfrm>
    </dsp:sp>
    <dsp:sp modelId="{837FE84E-45D4-4024-B76A-ABDDEC691DCD}">
      <dsp:nvSpPr>
        <dsp:cNvPr id="0" name=""/>
        <dsp:cNvSpPr/>
      </dsp:nvSpPr>
      <dsp:spPr>
        <a:xfrm>
          <a:off x="5722634" y="2973704"/>
          <a:ext cx="673179" cy="580033"/>
        </a:xfrm>
        <a:prstGeom prst="hexagon">
          <a:avLst>
            <a:gd name="adj" fmla="val 28900"/>
            <a:gd name="vf" fmla="val 11547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C1B6266-F84C-4857-8386-479C39D493FF}">
      <dsp:nvSpPr>
        <dsp:cNvPr id="0" name=""/>
        <dsp:cNvSpPr/>
      </dsp:nvSpPr>
      <dsp:spPr>
        <a:xfrm>
          <a:off x="5870800" y="2307514"/>
          <a:ext cx="1462152" cy="1264933"/>
        </a:xfrm>
        <a:prstGeom prst="hexagon">
          <a:avLst>
            <a:gd name="adj" fmla="val 28570"/>
            <a:gd name="vf" fmla="val 11547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3)Make adjusting entries</a:t>
          </a:r>
          <a:endParaRPr lang="en-US" sz="1600" kern="1200" dirty="0"/>
        </a:p>
      </dsp:txBody>
      <dsp:txXfrm>
        <a:off x="6113110" y="2517140"/>
        <a:ext cx="977532" cy="845681"/>
      </dsp:txXfrm>
    </dsp:sp>
    <dsp:sp modelId="{98249E16-1154-4177-A268-E26F1533E7C1}">
      <dsp:nvSpPr>
        <dsp:cNvPr id="0" name=""/>
        <dsp:cNvSpPr/>
      </dsp:nvSpPr>
      <dsp:spPr>
        <a:xfrm>
          <a:off x="4368804" y="3100763"/>
          <a:ext cx="673179" cy="580033"/>
        </a:xfrm>
        <a:prstGeom prst="hexagon">
          <a:avLst>
            <a:gd name="adj" fmla="val 28900"/>
            <a:gd name="vf" fmla="val 115470"/>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CE328D19-EA6F-47B9-912A-A689B13BFE2B}">
      <dsp:nvSpPr>
        <dsp:cNvPr id="0" name=""/>
        <dsp:cNvSpPr/>
      </dsp:nvSpPr>
      <dsp:spPr>
        <a:xfrm>
          <a:off x="4529836" y="3086404"/>
          <a:ext cx="1462152" cy="1264933"/>
        </a:xfrm>
        <a:prstGeom prst="hexagon">
          <a:avLst>
            <a:gd name="adj" fmla="val 28570"/>
            <a:gd name="vf" fmla="val 115470"/>
          </a:avLst>
        </a:prstGeom>
        <a:gradFill rotWithShape="0">
          <a:gsLst>
            <a:gs pos="0">
              <a:schemeClr val="accent4">
                <a:hueOff val="7796769"/>
                <a:satOff val="-35976"/>
                <a:lumOff val="1324"/>
                <a:alphaOff val="0"/>
                <a:satMod val="103000"/>
                <a:lumMod val="102000"/>
                <a:tint val="94000"/>
              </a:schemeClr>
            </a:gs>
            <a:gs pos="50000">
              <a:schemeClr val="accent4">
                <a:hueOff val="7796769"/>
                <a:satOff val="-35976"/>
                <a:lumOff val="1324"/>
                <a:alphaOff val="0"/>
                <a:satMod val="110000"/>
                <a:lumMod val="100000"/>
                <a:shade val="100000"/>
              </a:schemeClr>
            </a:gs>
            <a:gs pos="100000">
              <a:schemeClr val="accent4">
                <a:hueOff val="7796769"/>
                <a:satOff val="-35976"/>
                <a:lumOff val="13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4)Adjust trial balance</a:t>
          </a:r>
          <a:endParaRPr lang="en-US" sz="1600" kern="1200" dirty="0"/>
        </a:p>
      </dsp:txBody>
      <dsp:txXfrm>
        <a:off x="4772146" y="3296030"/>
        <a:ext cx="977532" cy="845681"/>
      </dsp:txXfrm>
    </dsp:sp>
    <dsp:sp modelId="{F8BD1FFF-2539-4001-820F-53CDE03D64CE}">
      <dsp:nvSpPr>
        <dsp:cNvPr id="0" name=""/>
        <dsp:cNvSpPr/>
      </dsp:nvSpPr>
      <dsp:spPr>
        <a:xfrm>
          <a:off x="3182646" y="2308384"/>
          <a:ext cx="1462152" cy="1264933"/>
        </a:xfrm>
        <a:prstGeom prst="hexagon">
          <a:avLst>
            <a:gd name="adj" fmla="val 28570"/>
            <a:gd name="vf" fmla="val 11547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5)Prepare financial statements</a:t>
          </a:r>
          <a:endParaRPr lang="en-US" sz="1600" kern="1200" dirty="0"/>
        </a:p>
      </dsp:txBody>
      <dsp:txXfrm>
        <a:off x="3424956" y="2518010"/>
        <a:ext cx="977532" cy="845681"/>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C316187-FA53-4955-9C66-A5D663A80A2D}" type="datetimeFigureOut">
              <a:rPr lang="en-SG" smtClean="0"/>
              <a:t>16/8/2017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101423-2E29-4044-8BF7-6937ED7481A5}" type="slidenum">
              <a:rPr lang="en-SG" smtClean="0"/>
              <a:t>‹#›</a:t>
            </a:fld>
            <a:endParaRPr lang="en-SG"/>
          </a:p>
        </p:txBody>
      </p:sp>
    </p:spTree>
    <p:extLst>
      <p:ext uri="{BB962C8B-B14F-4D97-AF65-F5344CB8AC3E}">
        <p14:creationId xmlns:p14="http://schemas.microsoft.com/office/powerpoint/2010/main" val="323584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C316187-FA53-4955-9C66-A5D663A80A2D}" type="datetimeFigureOut">
              <a:rPr lang="en-SG" smtClean="0"/>
              <a:t>16/8/2017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101423-2E29-4044-8BF7-6937ED7481A5}" type="slidenum">
              <a:rPr lang="en-SG" smtClean="0"/>
              <a:t>‹#›</a:t>
            </a:fld>
            <a:endParaRPr lang="en-SG"/>
          </a:p>
        </p:txBody>
      </p:sp>
    </p:spTree>
    <p:extLst>
      <p:ext uri="{BB962C8B-B14F-4D97-AF65-F5344CB8AC3E}">
        <p14:creationId xmlns:p14="http://schemas.microsoft.com/office/powerpoint/2010/main" val="3406726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C316187-FA53-4955-9C66-A5D663A80A2D}" type="datetimeFigureOut">
              <a:rPr lang="en-SG" smtClean="0"/>
              <a:t>16/8/2017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101423-2E29-4044-8BF7-6937ED7481A5}" type="slidenum">
              <a:rPr lang="en-SG" smtClean="0"/>
              <a:t>‹#›</a:t>
            </a:fld>
            <a:endParaRPr lang="en-SG"/>
          </a:p>
        </p:txBody>
      </p:sp>
    </p:spTree>
    <p:extLst>
      <p:ext uri="{BB962C8B-B14F-4D97-AF65-F5344CB8AC3E}">
        <p14:creationId xmlns:p14="http://schemas.microsoft.com/office/powerpoint/2010/main" val="122944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C316187-FA53-4955-9C66-A5D663A80A2D}" type="datetimeFigureOut">
              <a:rPr lang="en-SG" smtClean="0"/>
              <a:t>16/8/2017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101423-2E29-4044-8BF7-6937ED7481A5}" type="slidenum">
              <a:rPr lang="en-SG" smtClean="0"/>
              <a:t>‹#›</a:t>
            </a:fld>
            <a:endParaRPr lang="en-SG"/>
          </a:p>
        </p:txBody>
      </p:sp>
    </p:spTree>
    <p:extLst>
      <p:ext uri="{BB962C8B-B14F-4D97-AF65-F5344CB8AC3E}">
        <p14:creationId xmlns:p14="http://schemas.microsoft.com/office/powerpoint/2010/main" val="85214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316187-FA53-4955-9C66-A5D663A80A2D}" type="datetimeFigureOut">
              <a:rPr lang="en-SG" smtClean="0"/>
              <a:t>16/8/2017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1101423-2E29-4044-8BF7-6937ED7481A5}" type="slidenum">
              <a:rPr lang="en-SG" smtClean="0"/>
              <a:t>‹#›</a:t>
            </a:fld>
            <a:endParaRPr lang="en-SG"/>
          </a:p>
        </p:txBody>
      </p:sp>
    </p:spTree>
    <p:extLst>
      <p:ext uri="{BB962C8B-B14F-4D97-AF65-F5344CB8AC3E}">
        <p14:creationId xmlns:p14="http://schemas.microsoft.com/office/powerpoint/2010/main" val="151754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C316187-FA53-4955-9C66-A5D663A80A2D}" type="datetimeFigureOut">
              <a:rPr lang="en-SG" smtClean="0"/>
              <a:t>16/8/2017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1101423-2E29-4044-8BF7-6937ED7481A5}" type="slidenum">
              <a:rPr lang="en-SG" smtClean="0"/>
              <a:t>‹#›</a:t>
            </a:fld>
            <a:endParaRPr lang="en-SG"/>
          </a:p>
        </p:txBody>
      </p:sp>
    </p:spTree>
    <p:extLst>
      <p:ext uri="{BB962C8B-B14F-4D97-AF65-F5344CB8AC3E}">
        <p14:creationId xmlns:p14="http://schemas.microsoft.com/office/powerpoint/2010/main" val="409009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C316187-FA53-4955-9C66-A5D663A80A2D}" type="datetimeFigureOut">
              <a:rPr lang="en-SG" smtClean="0"/>
              <a:t>16/8/2017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1101423-2E29-4044-8BF7-6937ED7481A5}" type="slidenum">
              <a:rPr lang="en-SG" smtClean="0"/>
              <a:t>‹#›</a:t>
            </a:fld>
            <a:endParaRPr lang="en-SG"/>
          </a:p>
        </p:txBody>
      </p:sp>
    </p:spTree>
    <p:extLst>
      <p:ext uri="{BB962C8B-B14F-4D97-AF65-F5344CB8AC3E}">
        <p14:creationId xmlns:p14="http://schemas.microsoft.com/office/powerpoint/2010/main" val="367583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C316187-FA53-4955-9C66-A5D663A80A2D}" type="datetimeFigureOut">
              <a:rPr lang="en-SG" smtClean="0"/>
              <a:t>16/8/2017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1101423-2E29-4044-8BF7-6937ED7481A5}" type="slidenum">
              <a:rPr lang="en-SG" smtClean="0"/>
              <a:t>‹#›</a:t>
            </a:fld>
            <a:endParaRPr lang="en-SG"/>
          </a:p>
        </p:txBody>
      </p:sp>
    </p:spTree>
    <p:extLst>
      <p:ext uri="{BB962C8B-B14F-4D97-AF65-F5344CB8AC3E}">
        <p14:creationId xmlns:p14="http://schemas.microsoft.com/office/powerpoint/2010/main" val="61111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16187-FA53-4955-9C66-A5D663A80A2D}" type="datetimeFigureOut">
              <a:rPr lang="en-SG" smtClean="0"/>
              <a:t>16/8/2017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1101423-2E29-4044-8BF7-6937ED7481A5}" type="slidenum">
              <a:rPr lang="en-SG" smtClean="0"/>
              <a:t>‹#›</a:t>
            </a:fld>
            <a:endParaRPr lang="en-SG"/>
          </a:p>
        </p:txBody>
      </p:sp>
    </p:spTree>
    <p:extLst>
      <p:ext uri="{BB962C8B-B14F-4D97-AF65-F5344CB8AC3E}">
        <p14:creationId xmlns:p14="http://schemas.microsoft.com/office/powerpoint/2010/main" val="351176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316187-FA53-4955-9C66-A5D663A80A2D}" type="datetimeFigureOut">
              <a:rPr lang="en-SG" smtClean="0"/>
              <a:t>16/8/2017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1101423-2E29-4044-8BF7-6937ED7481A5}" type="slidenum">
              <a:rPr lang="en-SG" smtClean="0"/>
              <a:t>‹#›</a:t>
            </a:fld>
            <a:endParaRPr lang="en-SG"/>
          </a:p>
        </p:txBody>
      </p:sp>
    </p:spTree>
    <p:extLst>
      <p:ext uri="{BB962C8B-B14F-4D97-AF65-F5344CB8AC3E}">
        <p14:creationId xmlns:p14="http://schemas.microsoft.com/office/powerpoint/2010/main" val="381911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C316187-FA53-4955-9C66-A5D663A80A2D}" type="datetimeFigureOut">
              <a:rPr lang="en-SG" smtClean="0"/>
              <a:t>16/8/2017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1101423-2E29-4044-8BF7-6937ED7481A5}" type="slidenum">
              <a:rPr lang="en-SG" smtClean="0"/>
              <a:t>‹#›</a:t>
            </a:fld>
            <a:endParaRPr lang="en-SG"/>
          </a:p>
        </p:txBody>
      </p:sp>
    </p:spTree>
    <p:extLst>
      <p:ext uri="{BB962C8B-B14F-4D97-AF65-F5344CB8AC3E}">
        <p14:creationId xmlns:p14="http://schemas.microsoft.com/office/powerpoint/2010/main" val="634656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16187-FA53-4955-9C66-A5D663A80A2D}" type="datetimeFigureOut">
              <a:rPr lang="en-SG" smtClean="0"/>
              <a:t>16/8/2017</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01423-2E29-4044-8BF7-6937ED7481A5}" type="slidenum">
              <a:rPr lang="en-SG" smtClean="0"/>
              <a:t>‹#›</a:t>
            </a:fld>
            <a:endParaRPr lang="en-SG"/>
          </a:p>
        </p:txBody>
      </p:sp>
    </p:spTree>
    <p:extLst>
      <p:ext uri="{BB962C8B-B14F-4D97-AF65-F5344CB8AC3E}">
        <p14:creationId xmlns:p14="http://schemas.microsoft.com/office/powerpoint/2010/main" val="2717958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accountingcoach.com/blog/profit-credit-on-balance-sheet" TargetMode="External"/><Relationship Id="rId2" Type="http://schemas.openxmlformats.org/officeDocument/2006/relationships/hyperlink" Target="https://www.accountingcoach.com/balance-sheet/explanation/1" TargetMode="External"/><Relationship Id="rId1" Type="http://schemas.openxmlformats.org/officeDocument/2006/relationships/slideLayout" Target="../slideLayouts/slideLayout2.xml"/><Relationship Id="rId6" Type="http://schemas.openxmlformats.org/officeDocument/2006/relationships/hyperlink" Target="http://accounting-simplified.com/financial/bank-reconciliation/" TargetMode="External"/><Relationship Id="rId5" Type="http://schemas.openxmlformats.org/officeDocument/2006/relationships/hyperlink" Target="https://www.accountingtools.com/articles/2017/5/17/bank-reconciliation" TargetMode="External"/><Relationship Id="rId4" Type="http://schemas.openxmlformats.org/officeDocument/2006/relationships/hyperlink" Target="http://www.accountingexplanation.com/final_accounts_explanation.htm" TargetMode="Externa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p:nvPr/>
        </p:nvPicPr>
        <p:blipFill>
          <a:blip r:embed="rId2" cstate="print">
            <a:extLst>
              <a:ext uri="{28A0092B-C50C-407E-A947-70E740481C1C}">
                <a14:useLocalDpi xmlns:a14="http://schemas.microsoft.com/office/drawing/2010/main" val="0"/>
              </a:ext>
            </a:extLst>
          </a:blip>
          <a:stretch>
            <a:fillRect/>
          </a:stretch>
        </p:blipFill>
        <p:spPr>
          <a:xfrm>
            <a:off x="3251200" y="0"/>
            <a:ext cx="4934857" cy="3701143"/>
          </a:xfrm>
          <a:prstGeom prst="rect">
            <a:avLst/>
          </a:prstGeom>
        </p:spPr>
      </p:pic>
      <p:sp>
        <p:nvSpPr>
          <p:cNvPr id="18" name="Rectangle 17"/>
          <p:cNvSpPr/>
          <p:nvPr/>
        </p:nvSpPr>
        <p:spPr>
          <a:xfrm>
            <a:off x="1901370" y="3614057"/>
            <a:ext cx="9477829" cy="2862322"/>
          </a:xfrm>
          <a:prstGeom prst="rect">
            <a:avLst/>
          </a:prstGeom>
        </p:spPr>
        <p:txBody>
          <a:bodyPr wrap="square">
            <a:spAutoFit/>
          </a:bodyPr>
          <a:lstStyle/>
          <a:p>
            <a:endParaRPr lang="en-SG" dirty="0" smtClean="0"/>
          </a:p>
          <a:p>
            <a:r>
              <a:rPr lang="en-SG" dirty="0" smtClean="0"/>
              <a:t>Name: </a:t>
            </a:r>
            <a:r>
              <a:rPr lang="en-SG" dirty="0" err="1" smtClean="0"/>
              <a:t>Renugha</a:t>
            </a:r>
            <a:r>
              <a:rPr lang="en-SG" dirty="0" smtClean="0"/>
              <a:t> Sai d/o </a:t>
            </a:r>
            <a:r>
              <a:rPr lang="en-SG" dirty="0" err="1" smtClean="0"/>
              <a:t>M.Suresh</a:t>
            </a:r>
            <a:endParaRPr lang="en-SG" dirty="0" smtClean="0"/>
          </a:p>
          <a:p>
            <a:r>
              <a:rPr lang="en-SG" dirty="0" smtClean="0"/>
              <a:t>Login ID: </a:t>
            </a:r>
            <a:r>
              <a:rPr lang="en-SG" dirty="0" smtClean="0"/>
              <a:t>renughai@oasis-portal.com</a:t>
            </a:r>
            <a:endParaRPr lang="en-SG" dirty="0" smtClean="0"/>
          </a:p>
          <a:p>
            <a:r>
              <a:rPr lang="en-SG" dirty="0" smtClean="0"/>
              <a:t>Course title: Accounting Fundamentals</a:t>
            </a:r>
          </a:p>
          <a:p>
            <a:r>
              <a:rPr lang="en-SG" dirty="0" smtClean="0"/>
              <a:t>Subject Code: BMH03</a:t>
            </a:r>
          </a:p>
          <a:p>
            <a:endParaRPr lang="en-SG" dirty="0" smtClean="0"/>
          </a:p>
          <a:p>
            <a:endParaRPr lang="en-SG" dirty="0" smtClean="0"/>
          </a:p>
          <a:p>
            <a:endParaRPr lang="en-SG" dirty="0" smtClean="0"/>
          </a:p>
          <a:p>
            <a:endParaRPr lang="en-SG" dirty="0" smtClean="0"/>
          </a:p>
          <a:p>
            <a:pPr algn="r"/>
            <a:r>
              <a:rPr lang="en-SG" dirty="0" smtClean="0"/>
              <a:t>Submitted date:</a:t>
            </a:r>
            <a:endParaRPr lang="en-SG" dirty="0"/>
          </a:p>
        </p:txBody>
      </p:sp>
    </p:spTree>
    <p:extLst>
      <p:ext uri="{BB962C8B-B14F-4D97-AF65-F5344CB8AC3E}">
        <p14:creationId xmlns:p14="http://schemas.microsoft.com/office/powerpoint/2010/main" val="1792347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41565" y="1122363"/>
            <a:ext cx="9069977" cy="2104163"/>
          </a:xfrm>
        </p:spPr>
        <p:txBody>
          <a:bodyPr>
            <a:normAutofit/>
          </a:bodyPr>
          <a:lstStyle/>
          <a:p>
            <a:r>
              <a:rPr lang="en-SG" sz="3600" b="1" dirty="0" smtClean="0"/>
              <a:t>Example of account payable and account receivable</a:t>
            </a:r>
            <a:endParaRPr lang="en-SG" sz="3600" b="1" dirty="0"/>
          </a:p>
        </p:txBody>
      </p:sp>
      <p:sp>
        <p:nvSpPr>
          <p:cNvPr id="8" name="Subtitle 7"/>
          <p:cNvSpPr>
            <a:spLocks noGrp="1"/>
          </p:cNvSpPr>
          <p:nvPr>
            <p:ph type="subTitle" idx="1"/>
          </p:nvPr>
        </p:nvSpPr>
        <p:spPr>
          <a:xfrm>
            <a:off x="1641565" y="3461657"/>
            <a:ext cx="9370424" cy="2769325"/>
          </a:xfrm>
        </p:spPr>
        <p:txBody>
          <a:bodyPr>
            <a:normAutofit/>
          </a:bodyPr>
          <a:lstStyle/>
          <a:p>
            <a:r>
              <a:rPr lang="en-SG" dirty="0"/>
              <a:t>For an example of this account payable and account receivable  transaction , if a creditor sells their company’s goods to a grocery shop seller on 1</a:t>
            </a:r>
            <a:r>
              <a:rPr lang="en-SG" baseline="30000" dirty="0"/>
              <a:t>st</a:t>
            </a:r>
            <a:r>
              <a:rPr lang="en-SG" dirty="0"/>
              <a:t> January 2017 and the seller are allowed to pay in 30days . The creditor will record a sale and record an account receivable until the creditor receives the total amount of money . On the other hand , the grocery shop seller will record the purchase and also record an account payable </a:t>
            </a:r>
            <a:r>
              <a:rPr lang="en-SG" dirty="0" smtClean="0"/>
              <a:t>.</a:t>
            </a:r>
            <a:endParaRPr lang="en-SG" dirty="0"/>
          </a:p>
        </p:txBody>
      </p:sp>
    </p:spTree>
    <p:extLst>
      <p:ext uri="{BB962C8B-B14F-4D97-AF65-F5344CB8AC3E}">
        <p14:creationId xmlns:p14="http://schemas.microsoft.com/office/powerpoint/2010/main" val="3784155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3200" b="1" u="sng" dirty="0" smtClean="0"/>
              <a:t>QUESTION</a:t>
            </a:r>
            <a:r>
              <a:rPr lang="en-SG" b="1" u="sng" dirty="0" smtClean="0"/>
              <a:t> </a:t>
            </a:r>
            <a:r>
              <a:rPr lang="en-SG" sz="3600" b="1" u="sng" dirty="0" smtClean="0"/>
              <a:t>3</a:t>
            </a:r>
            <a:endParaRPr lang="en-SG" sz="3600" b="1" u="sng" dirty="0"/>
          </a:p>
        </p:txBody>
      </p:sp>
      <p:sp>
        <p:nvSpPr>
          <p:cNvPr id="3" name="Content Placeholder 2"/>
          <p:cNvSpPr>
            <a:spLocks noGrp="1"/>
          </p:cNvSpPr>
          <p:nvPr>
            <p:ph idx="1"/>
          </p:nvPr>
        </p:nvSpPr>
        <p:spPr>
          <a:xfrm>
            <a:off x="838199" y="1489166"/>
            <a:ext cx="10552611" cy="4715691"/>
          </a:xfrm>
        </p:spPr>
        <p:txBody>
          <a:bodyPr>
            <a:normAutofit/>
          </a:bodyPr>
          <a:lstStyle/>
          <a:p>
            <a:pPr marL="0" indent="0">
              <a:buNone/>
            </a:pPr>
            <a:r>
              <a:rPr lang="en-SG" sz="3200" dirty="0" smtClean="0"/>
              <a:t>Why does a company’s profit appear as a credit on its balance sheet?</a:t>
            </a:r>
          </a:p>
          <a:p>
            <a:r>
              <a:rPr lang="en-SG" sz="2400" dirty="0" smtClean="0"/>
              <a:t>A balance sheet Is a financial statement of a business which summarizes a company’s assets , liability and stakeholder’s equity in a specific date.</a:t>
            </a:r>
          </a:p>
          <a:p>
            <a:r>
              <a:rPr lang="en-SG" sz="2400" dirty="0" smtClean="0"/>
              <a:t>A balance sheet can also describe as a ‘</a:t>
            </a:r>
            <a:r>
              <a:rPr lang="en-SG" sz="2400" b="1" dirty="0" smtClean="0"/>
              <a:t>snapshot</a:t>
            </a:r>
            <a:r>
              <a:rPr lang="en-SG" sz="2400" dirty="0" smtClean="0"/>
              <a:t>’ of a company’s financial condition.</a:t>
            </a:r>
          </a:p>
          <a:p>
            <a:r>
              <a:rPr lang="en-SG" sz="2400" dirty="0" smtClean="0"/>
              <a:t>Balance sheet has 2 main heads which are called as assets and liabilities.</a:t>
            </a:r>
          </a:p>
          <a:p>
            <a:pPr marL="0" indent="0">
              <a:buNone/>
            </a:pPr>
            <a:endParaRPr lang="en-SG" sz="3200" dirty="0"/>
          </a:p>
        </p:txBody>
      </p:sp>
    </p:spTree>
    <p:extLst>
      <p:ext uri="{BB962C8B-B14F-4D97-AF65-F5344CB8AC3E}">
        <p14:creationId xmlns:p14="http://schemas.microsoft.com/office/powerpoint/2010/main" val="2567096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u="sng" dirty="0" smtClean="0"/>
              <a:t>Assets</a:t>
            </a:r>
            <a:r>
              <a:rPr lang="en-SG" dirty="0" smtClean="0"/>
              <a:t> </a:t>
            </a:r>
            <a:endParaRPr lang="en-SG" dirty="0"/>
          </a:p>
        </p:txBody>
      </p:sp>
      <p:sp>
        <p:nvSpPr>
          <p:cNvPr id="3" name="Content Placeholder 2"/>
          <p:cNvSpPr>
            <a:spLocks noGrp="1"/>
          </p:cNvSpPr>
          <p:nvPr>
            <p:ph idx="1"/>
          </p:nvPr>
        </p:nvSpPr>
        <p:spPr>
          <a:xfrm>
            <a:off x="838200" y="1397726"/>
            <a:ext cx="10515600" cy="4779237"/>
          </a:xfrm>
        </p:spPr>
        <p:txBody>
          <a:bodyPr/>
          <a:lstStyle/>
          <a:p>
            <a:r>
              <a:rPr lang="en-SG" dirty="0" smtClean="0"/>
              <a:t>Assets are resources that a company can own. Assets included concrete items such as cash ,marketable securities , prepaid expenses , account receivable , inventory and fixed assets.</a:t>
            </a:r>
          </a:p>
          <a:p>
            <a:r>
              <a:rPr lang="en-SG" dirty="0" smtClean="0"/>
              <a:t>Assets are listed in 2 categories which is a current asset  and a fixed asset .</a:t>
            </a:r>
          </a:p>
          <a:p>
            <a:r>
              <a:rPr lang="en-SG" b="1" dirty="0" smtClean="0"/>
              <a:t>Current</a:t>
            </a:r>
            <a:r>
              <a:rPr lang="en-SG" dirty="0" smtClean="0"/>
              <a:t> </a:t>
            </a:r>
            <a:r>
              <a:rPr lang="en-SG" b="1" dirty="0" smtClean="0"/>
              <a:t>asset</a:t>
            </a:r>
            <a:r>
              <a:rPr lang="en-SG" dirty="0" smtClean="0"/>
              <a:t> are cash , account receivable , and also short term investments.</a:t>
            </a:r>
          </a:p>
          <a:p>
            <a:r>
              <a:rPr lang="en-SG" b="1" dirty="0" smtClean="0"/>
              <a:t>Fixed</a:t>
            </a:r>
            <a:r>
              <a:rPr lang="en-SG" dirty="0" smtClean="0"/>
              <a:t> </a:t>
            </a:r>
            <a:r>
              <a:rPr lang="en-SG" b="1" dirty="0" smtClean="0"/>
              <a:t>asset </a:t>
            </a:r>
            <a:r>
              <a:rPr lang="en-SG" dirty="0" smtClean="0"/>
              <a:t>are buildings and equipment.</a:t>
            </a:r>
            <a:endParaRPr lang="en-SG" b="1" dirty="0"/>
          </a:p>
        </p:txBody>
      </p:sp>
    </p:spTree>
    <p:extLst>
      <p:ext uri="{BB962C8B-B14F-4D97-AF65-F5344CB8AC3E}">
        <p14:creationId xmlns:p14="http://schemas.microsoft.com/office/powerpoint/2010/main" val="2291013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u="sng" dirty="0" smtClean="0"/>
              <a:t>liabilities</a:t>
            </a:r>
            <a:endParaRPr lang="en-SG" b="1" u="sng" dirty="0"/>
          </a:p>
        </p:txBody>
      </p:sp>
      <p:sp>
        <p:nvSpPr>
          <p:cNvPr id="3" name="Content Placeholder 2"/>
          <p:cNvSpPr>
            <a:spLocks noGrp="1"/>
          </p:cNvSpPr>
          <p:nvPr>
            <p:ph idx="1"/>
          </p:nvPr>
        </p:nvSpPr>
        <p:spPr/>
        <p:txBody>
          <a:bodyPr/>
          <a:lstStyle/>
          <a:p>
            <a:r>
              <a:rPr lang="en-SG" dirty="0" smtClean="0"/>
              <a:t>Liabilities are debts or obligations of a company owes to it’s creditors. This includes amounts owed on loans , account payable ,wages ,taxes or any other debts . Liabilities can be categories as current liabilities and long term liabilities.</a:t>
            </a:r>
          </a:p>
          <a:p>
            <a:r>
              <a:rPr lang="en-SG" dirty="0" smtClean="0"/>
              <a:t>Current liabilities usually due within a year of a balance sheet’s date and will be list at the top right-hand column and then totalled . Long term liabilities usually will be due more than a year.</a:t>
            </a:r>
          </a:p>
          <a:p>
            <a:pPr marL="0" indent="0">
              <a:buNone/>
            </a:pPr>
            <a:endParaRPr lang="en-SG" dirty="0"/>
          </a:p>
        </p:txBody>
      </p:sp>
    </p:spTree>
    <p:extLst>
      <p:ext uri="{BB962C8B-B14F-4D97-AF65-F5344CB8AC3E}">
        <p14:creationId xmlns:p14="http://schemas.microsoft.com/office/powerpoint/2010/main" val="1865461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SG" b="1" u="sng" dirty="0" err="1" smtClean="0">
                <a:effectLst>
                  <a:outerShdw blurRad="38100" dist="38100" dir="2700000" algn="tl">
                    <a:srgbClr val="000000">
                      <a:alpha val="43137"/>
                    </a:srgbClr>
                  </a:outerShdw>
                </a:effectLst>
              </a:rPr>
              <a:t>Example:Credit</a:t>
            </a:r>
            <a:r>
              <a:rPr lang="en-SG" b="1" u="sng" dirty="0" smtClean="0">
                <a:effectLst>
                  <a:outerShdw blurRad="38100" dist="38100" dir="2700000" algn="tl">
                    <a:srgbClr val="000000">
                      <a:alpha val="43137"/>
                    </a:srgbClr>
                  </a:outerShdw>
                </a:effectLst>
              </a:rPr>
              <a:t> side of Balance sheet</a:t>
            </a:r>
            <a:endParaRPr lang="en-SG" b="1" u="sng" dirty="0">
              <a:effectLst>
                <a:outerShdw blurRad="38100" dist="38100" dir="2700000" algn="tl">
                  <a:srgbClr val="000000">
                    <a:alpha val="43137"/>
                  </a:srgbClr>
                </a:outerShdw>
              </a:effectLst>
            </a:endParaRPr>
          </a:p>
        </p:txBody>
      </p:sp>
      <p:sp>
        <p:nvSpPr>
          <p:cNvPr id="6" name="Text Placeholder 5"/>
          <p:cNvSpPr>
            <a:spLocks noGrp="1"/>
          </p:cNvSpPr>
          <p:nvPr>
            <p:ph type="body" idx="1"/>
          </p:nvPr>
        </p:nvSpPr>
        <p:spPr/>
        <p:txBody>
          <a:bodyPr/>
          <a:lstStyle/>
          <a:p>
            <a:pPr algn="ctr"/>
            <a:r>
              <a:rPr lang="en-SG" sz="4800" dirty="0"/>
              <a:t>A</a:t>
            </a:r>
            <a:r>
              <a:rPr lang="en-SG" sz="4800" dirty="0" smtClean="0"/>
              <a:t>ssets</a:t>
            </a:r>
            <a:endParaRPr lang="en-SG" sz="4800" dirty="0"/>
          </a:p>
        </p:txBody>
      </p:sp>
      <p:sp>
        <p:nvSpPr>
          <p:cNvPr id="7" name="Content Placeholder 6"/>
          <p:cNvSpPr>
            <a:spLocks noGrp="1"/>
          </p:cNvSpPr>
          <p:nvPr>
            <p:ph sz="half" idx="2"/>
          </p:nvPr>
        </p:nvSpPr>
        <p:spPr/>
        <p:txBody>
          <a:bodyPr/>
          <a:lstStyle/>
          <a:p>
            <a:endParaRPr lang="en-SG" dirty="0"/>
          </a:p>
        </p:txBody>
      </p:sp>
      <p:sp>
        <p:nvSpPr>
          <p:cNvPr id="8" name="Text Placeholder 7"/>
          <p:cNvSpPr>
            <a:spLocks noGrp="1"/>
          </p:cNvSpPr>
          <p:nvPr>
            <p:ph type="body" sz="quarter" idx="3"/>
          </p:nvPr>
        </p:nvSpPr>
        <p:spPr/>
        <p:txBody>
          <a:bodyPr>
            <a:normAutofit/>
          </a:bodyPr>
          <a:lstStyle/>
          <a:p>
            <a:pPr algn="ctr"/>
            <a:r>
              <a:rPr lang="en-SG" sz="4800" dirty="0"/>
              <a:t>L</a:t>
            </a:r>
            <a:r>
              <a:rPr lang="en-SG" sz="4800" dirty="0" smtClean="0"/>
              <a:t>iability</a:t>
            </a:r>
            <a:endParaRPr lang="en-SG" sz="4800" dirty="0"/>
          </a:p>
        </p:txBody>
      </p:sp>
      <p:sp>
        <p:nvSpPr>
          <p:cNvPr id="9" name="Content Placeholder 8"/>
          <p:cNvSpPr>
            <a:spLocks noGrp="1"/>
          </p:cNvSpPr>
          <p:nvPr>
            <p:ph sz="quarter" idx="4"/>
          </p:nvPr>
        </p:nvSpPr>
        <p:spPr/>
        <p:txBody>
          <a:bodyPr/>
          <a:lstStyle/>
          <a:p>
            <a:r>
              <a:rPr lang="en-SG" dirty="0" smtClean="0"/>
              <a:t>Equity and capital </a:t>
            </a:r>
          </a:p>
          <a:p>
            <a:pPr marL="0" indent="0">
              <a:buNone/>
            </a:pPr>
            <a:r>
              <a:rPr lang="en-SG" dirty="0" smtClean="0"/>
              <a:t>Capital                                      </a:t>
            </a:r>
            <a:r>
              <a:rPr lang="en-SG" dirty="0" err="1" smtClean="0"/>
              <a:t>xxxxx</a:t>
            </a:r>
            <a:r>
              <a:rPr lang="en-SG" dirty="0" smtClean="0"/>
              <a:t>   [+]net profit@[-]net loss      </a:t>
            </a:r>
            <a:r>
              <a:rPr lang="en-SG" u="sng" dirty="0" err="1" smtClean="0"/>
              <a:t>xxxxxx</a:t>
            </a:r>
            <a:endParaRPr lang="en-SG" u="sng" dirty="0" smtClean="0"/>
          </a:p>
          <a:p>
            <a:pPr marL="0" indent="0">
              <a:buNone/>
            </a:pPr>
            <a:r>
              <a:rPr lang="en-SG" dirty="0"/>
              <a:t> </a:t>
            </a:r>
            <a:r>
              <a:rPr lang="en-SG" dirty="0" smtClean="0"/>
              <a:t>                                                  </a:t>
            </a:r>
            <a:r>
              <a:rPr lang="en-SG" dirty="0" err="1" smtClean="0"/>
              <a:t>xxxxx</a:t>
            </a:r>
            <a:endParaRPr lang="en-SG" dirty="0" smtClean="0"/>
          </a:p>
          <a:p>
            <a:pPr marL="0" indent="0">
              <a:buNone/>
            </a:pPr>
            <a:r>
              <a:rPr lang="en-SG" dirty="0" smtClean="0"/>
              <a:t>[-]drawings                           [</a:t>
            </a:r>
            <a:r>
              <a:rPr lang="en-SG" u="sng" dirty="0" err="1" smtClean="0"/>
              <a:t>xxxxxx</a:t>
            </a:r>
            <a:r>
              <a:rPr lang="en-SG" dirty="0" smtClean="0"/>
              <a:t>]</a:t>
            </a:r>
          </a:p>
          <a:p>
            <a:pPr marL="0" indent="0">
              <a:buNone/>
            </a:pPr>
            <a:r>
              <a:rPr lang="en-SG" dirty="0"/>
              <a:t> </a:t>
            </a:r>
            <a:r>
              <a:rPr lang="en-SG" dirty="0" smtClean="0"/>
              <a:t>                                                </a:t>
            </a:r>
            <a:r>
              <a:rPr lang="en-SG" dirty="0" err="1" smtClean="0"/>
              <a:t>xxxxxx</a:t>
            </a:r>
            <a:endParaRPr lang="en-SG" dirty="0"/>
          </a:p>
        </p:txBody>
      </p:sp>
    </p:spTree>
    <p:extLst>
      <p:ext uri="{BB962C8B-B14F-4D97-AF65-F5344CB8AC3E}">
        <p14:creationId xmlns:p14="http://schemas.microsoft.com/office/powerpoint/2010/main" val="255021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b="1" u="sng" dirty="0" smtClean="0">
                <a:effectLst>
                  <a:outerShdw blurRad="38100" dist="38100" dir="2700000" algn="tl">
                    <a:srgbClr val="000000">
                      <a:alpha val="43137"/>
                    </a:srgbClr>
                  </a:outerShdw>
                </a:effectLst>
              </a:rPr>
              <a:t>ACCOUNTING EQUATION</a:t>
            </a:r>
            <a:endParaRPr lang="en-S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SG" dirty="0" smtClean="0"/>
              <a:t>Accounting equation is the foundation equation of double entry accounting . All the assets in this accounting equations are financed by borrowing or paying money with the company’s shareholder.</a:t>
            </a:r>
          </a:p>
          <a:p>
            <a:r>
              <a:rPr lang="en-SG" dirty="0" smtClean="0"/>
              <a:t>Accounting equation could be written in 2 simple way to understand how these three amounts related to each other. </a:t>
            </a:r>
          </a:p>
          <a:p>
            <a:r>
              <a:rPr lang="en-SG" dirty="0" smtClean="0"/>
              <a:t>The accounting equation for sole proprietorship is :</a:t>
            </a:r>
          </a:p>
          <a:p>
            <a:pPr marL="0" indent="0" algn="ctr">
              <a:buNone/>
            </a:pPr>
            <a:r>
              <a:rPr lang="en-SG" b="1" dirty="0"/>
              <a:t> </a:t>
            </a:r>
            <a:r>
              <a:rPr lang="en-SG" b="1" dirty="0" smtClean="0"/>
              <a:t>     ASSETS=LIABILITIES+OWNER’S EQUITY</a:t>
            </a:r>
          </a:p>
          <a:p>
            <a:r>
              <a:rPr lang="en-SG" dirty="0" smtClean="0"/>
              <a:t>The accounting equation for corporation is :</a:t>
            </a:r>
          </a:p>
          <a:p>
            <a:pPr marL="0" indent="0" algn="ctr">
              <a:buNone/>
            </a:pPr>
            <a:r>
              <a:rPr lang="en-SG" b="1" dirty="0" smtClean="0"/>
              <a:t>ASSETS=LIABILITIES+STOCKHOLDER’s EQUITY</a:t>
            </a:r>
            <a:endParaRPr lang="en-SG" b="1" dirty="0"/>
          </a:p>
        </p:txBody>
      </p:sp>
    </p:spTree>
    <p:extLst>
      <p:ext uri="{BB962C8B-B14F-4D97-AF65-F5344CB8AC3E}">
        <p14:creationId xmlns:p14="http://schemas.microsoft.com/office/powerpoint/2010/main" val="947599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b="1" u="sng" dirty="0" smtClean="0">
                <a:effectLst>
                  <a:outerShdw blurRad="38100" dist="38100" dir="2700000" algn="tl">
                    <a:srgbClr val="000000">
                      <a:alpha val="43137"/>
                    </a:srgbClr>
                  </a:outerShdw>
                </a:effectLst>
              </a:rPr>
              <a:t>TRADING PROFIT AND LOSS ACCOUNT</a:t>
            </a:r>
            <a:endParaRPr lang="en-S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SG" dirty="0" smtClean="0"/>
              <a:t>Trading accounts is an account which can determine gross profit and loss profit of a business concern. After adding other  income and deducting various expenses , profit and loss account of the business can be shown in this profit and loss account.</a:t>
            </a:r>
            <a:endParaRPr lang="en-SG" dirty="0"/>
          </a:p>
        </p:txBody>
      </p:sp>
    </p:spTree>
    <p:extLst>
      <p:ext uri="{BB962C8B-B14F-4D97-AF65-F5344CB8AC3E}">
        <p14:creationId xmlns:p14="http://schemas.microsoft.com/office/powerpoint/2010/main" val="69865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b="1" u="sng" dirty="0">
                <a:effectLst>
                  <a:outerShdw blurRad="38100" dist="38100" dir="2700000" algn="tl">
                    <a:srgbClr val="000000">
                      <a:alpha val="43137"/>
                    </a:srgbClr>
                  </a:outerShdw>
                </a:effectLst>
              </a:rPr>
              <a:t>TRADING ACCOUNT</a:t>
            </a:r>
            <a:endParaRPr lang="en-SG" dirty="0"/>
          </a:p>
        </p:txBody>
      </p:sp>
      <p:sp>
        <p:nvSpPr>
          <p:cNvPr id="3" name="Content Placeholder 2"/>
          <p:cNvSpPr>
            <a:spLocks noGrp="1"/>
          </p:cNvSpPr>
          <p:nvPr>
            <p:ph idx="1"/>
          </p:nvPr>
        </p:nvSpPr>
        <p:spPr/>
        <p:txBody>
          <a:bodyPr/>
          <a:lstStyle/>
          <a:p>
            <a:pPr marL="0" indent="0">
              <a:buNone/>
            </a:pPr>
            <a:r>
              <a:rPr lang="en-SG" dirty="0" smtClean="0"/>
              <a:t>           Dr                                                                                                Cr</a:t>
            </a:r>
          </a:p>
          <a:p>
            <a:pPr marL="0" indent="0">
              <a:buNone/>
            </a:pPr>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1530224618"/>
              </p:ext>
            </p:extLst>
          </p:nvPr>
        </p:nvGraphicFramePr>
        <p:xfrm>
          <a:off x="1737360" y="2287209"/>
          <a:ext cx="8733246" cy="3564951"/>
        </p:xfrm>
        <a:graphic>
          <a:graphicData uri="http://schemas.openxmlformats.org/drawingml/2006/table">
            <a:tbl>
              <a:tblPr firstRow="1" bandRow="1">
                <a:tableStyleId>{5C22544A-7EE6-4342-B048-85BDC9FD1C3A}</a:tableStyleId>
              </a:tblPr>
              <a:tblGrid>
                <a:gridCol w="4366623">
                  <a:extLst>
                    <a:ext uri="{9D8B030D-6E8A-4147-A177-3AD203B41FA5}">
                      <a16:colId xmlns:a16="http://schemas.microsoft.com/office/drawing/2014/main" val="3981038247"/>
                    </a:ext>
                  </a:extLst>
                </a:gridCol>
                <a:gridCol w="4366623">
                  <a:extLst>
                    <a:ext uri="{9D8B030D-6E8A-4147-A177-3AD203B41FA5}">
                      <a16:colId xmlns:a16="http://schemas.microsoft.com/office/drawing/2014/main" val="2196608182"/>
                    </a:ext>
                  </a:extLst>
                </a:gridCol>
              </a:tblGrid>
              <a:tr h="3564951">
                <a:tc>
                  <a:txBody>
                    <a:bodyPr/>
                    <a:lstStyle/>
                    <a:p>
                      <a:r>
                        <a:rPr lang="en-SG" dirty="0" smtClean="0"/>
                        <a:t>Opening stock                                             </a:t>
                      </a:r>
                      <a:r>
                        <a:rPr lang="en-SG" dirty="0" err="1" smtClean="0"/>
                        <a:t>xxxx</a:t>
                      </a:r>
                      <a:endParaRPr lang="en-SG" dirty="0" smtClean="0"/>
                    </a:p>
                    <a:p>
                      <a:r>
                        <a:rPr lang="en-SG" dirty="0" smtClean="0"/>
                        <a:t>[+]purchases</a:t>
                      </a:r>
                      <a:r>
                        <a:rPr lang="en-SG" baseline="0" dirty="0" smtClean="0"/>
                        <a:t>                                  </a:t>
                      </a:r>
                      <a:r>
                        <a:rPr lang="en-SG" baseline="0" dirty="0" err="1" smtClean="0"/>
                        <a:t>xxxxx</a:t>
                      </a:r>
                      <a:endParaRPr lang="en-SG" baseline="0" dirty="0" smtClean="0"/>
                    </a:p>
                    <a:p>
                      <a:r>
                        <a:rPr lang="en-SG" baseline="0" dirty="0" smtClean="0"/>
                        <a:t>[-]purchases return                      (</a:t>
                      </a:r>
                      <a:r>
                        <a:rPr lang="en-SG" baseline="0" dirty="0" err="1" smtClean="0"/>
                        <a:t>xxxx</a:t>
                      </a:r>
                      <a:r>
                        <a:rPr lang="en-SG" baseline="0" dirty="0" smtClean="0"/>
                        <a:t>)    </a:t>
                      </a:r>
                      <a:r>
                        <a:rPr lang="en-SG" baseline="0" dirty="0" err="1" smtClean="0"/>
                        <a:t>xxxx</a:t>
                      </a:r>
                      <a:endParaRPr lang="en-SG" baseline="0" dirty="0" smtClean="0"/>
                    </a:p>
                    <a:p>
                      <a:r>
                        <a:rPr lang="en-SG" baseline="0" dirty="0" smtClean="0"/>
                        <a:t>(+)carriage inwards                                   </a:t>
                      </a:r>
                      <a:r>
                        <a:rPr lang="en-SG" baseline="0" dirty="0" err="1" smtClean="0"/>
                        <a:t>xxxxx</a:t>
                      </a:r>
                      <a:endParaRPr lang="en-SG" baseline="0" dirty="0" smtClean="0"/>
                    </a:p>
                    <a:p>
                      <a:r>
                        <a:rPr lang="en-SG" baseline="0" dirty="0" smtClean="0"/>
                        <a:t>                                                                     </a:t>
                      </a:r>
                      <a:r>
                        <a:rPr lang="en-SG" baseline="0" dirty="0" err="1" smtClean="0"/>
                        <a:t>xxxxx</a:t>
                      </a:r>
                      <a:endParaRPr lang="en-SG" baseline="0" dirty="0" smtClean="0"/>
                    </a:p>
                    <a:p>
                      <a:r>
                        <a:rPr lang="en-SG" baseline="0" dirty="0" smtClean="0"/>
                        <a:t>(-)closing stocks                                        (</a:t>
                      </a:r>
                      <a:r>
                        <a:rPr lang="en-SG" baseline="0" dirty="0" err="1" smtClean="0"/>
                        <a:t>xxxx</a:t>
                      </a:r>
                      <a:r>
                        <a:rPr lang="en-SG" baseline="0" dirty="0" smtClean="0"/>
                        <a:t>)</a:t>
                      </a:r>
                    </a:p>
                    <a:p>
                      <a:r>
                        <a:rPr lang="en-SG" baseline="0" dirty="0" smtClean="0"/>
                        <a:t>Cost of sales                                                  xxx</a:t>
                      </a:r>
                    </a:p>
                    <a:p>
                      <a:endParaRPr lang="en-SG" baseline="0" dirty="0" smtClean="0"/>
                    </a:p>
                    <a:p>
                      <a:r>
                        <a:rPr lang="en-SG" baseline="0" dirty="0" smtClean="0"/>
                        <a:t>Gross profit                                              </a:t>
                      </a:r>
                      <a:r>
                        <a:rPr lang="en-SG" baseline="0" dirty="0" err="1" smtClean="0"/>
                        <a:t>xxxxx</a:t>
                      </a:r>
                      <a:endParaRPr lang="en-SG" baseline="0" dirty="0" smtClean="0"/>
                    </a:p>
                    <a:p>
                      <a:r>
                        <a:rPr lang="en-SG" baseline="0" dirty="0" smtClean="0"/>
                        <a:t>                                                                   </a:t>
                      </a:r>
                      <a:r>
                        <a:rPr lang="en-SG" baseline="0" dirty="0" err="1" smtClean="0"/>
                        <a:t>xxxxx</a:t>
                      </a:r>
                      <a:endParaRPr lang="en-SG" dirty="0"/>
                    </a:p>
                  </a:txBody>
                  <a:tcPr/>
                </a:tc>
                <a:tc>
                  <a:txBody>
                    <a:bodyPr/>
                    <a:lstStyle/>
                    <a:p>
                      <a:endParaRPr lang="en-SG" dirty="0" smtClean="0"/>
                    </a:p>
                    <a:p>
                      <a:r>
                        <a:rPr lang="en-SG" dirty="0" smtClean="0"/>
                        <a:t>Revenue/sales                                         </a:t>
                      </a:r>
                      <a:r>
                        <a:rPr lang="en-SG" dirty="0" err="1" smtClean="0"/>
                        <a:t>xxxxxx</a:t>
                      </a:r>
                      <a:endParaRPr lang="en-SG" dirty="0" smtClean="0"/>
                    </a:p>
                    <a:p>
                      <a:r>
                        <a:rPr lang="en-SG" dirty="0" smtClean="0"/>
                        <a:t>(-)sales return                                        (</a:t>
                      </a:r>
                      <a:r>
                        <a:rPr lang="en-SG" dirty="0" err="1" smtClean="0"/>
                        <a:t>xxxxx</a:t>
                      </a:r>
                      <a:r>
                        <a:rPr lang="en-SG" dirty="0" smtClean="0"/>
                        <a:t>)</a:t>
                      </a:r>
                    </a:p>
                    <a:p>
                      <a:r>
                        <a:rPr lang="en-SG" dirty="0" smtClean="0"/>
                        <a:t>                                                                   </a:t>
                      </a:r>
                      <a:r>
                        <a:rPr lang="en-SG" dirty="0" err="1" smtClean="0"/>
                        <a:t>xxxxx</a:t>
                      </a:r>
                      <a:endParaRPr lang="en-SG" dirty="0" smtClean="0"/>
                    </a:p>
                    <a:p>
                      <a:endParaRPr lang="en-SG" dirty="0" smtClean="0"/>
                    </a:p>
                    <a:p>
                      <a:endParaRPr lang="en-SG" dirty="0" smtClean="0"/>
                    </a:p>
                    <a:p>
                      <a:endParaRPr lang="en-SG" dirty="0" smtClean="0"/>
                    </a:p>
                    <a:p>
                      <a:endParaRPr lang="en-SG" dirty="0" smtClean="0"/>
                    </a:p>
                    <a:p>
                      <a:endParaRPr lang="en-SG" dirty="0" smtClean="0"/>
                    </a:p>
                    <a:p>
                      <a:r>
                        <a:rPr lang="en-SG" baseline="0" dirty="0" smtClean="0"/>
                        <a:t>                                                                   </a:t>
                      </a:r>
                      <a:r>
                        <a:rPr lang="en-SG" baseline="0" dirty="0" err="1" smtClean="0"/>
                        <a:t>xxxxxx</a:t>
                      </a:r>
                      <a:endParaRPr lang="en-SG" dirty="0" smtClean="0"/>
                    </a:p>
                  </a:txBody>
                  <a:tcPr/>
                </a:tc>
                <a:extLst>
                  <a:ext uri="{0D108BD9-81ED-4DB2-BD59-A6C34878D82A}">
                    <a16:rowId xmlns:a16="http://schemas.microsoft.com/office/drawing/2014/main" val="3486003796"/>
                  </a:ext>
                </a:extLst>
              </a:tr>
            </a:tbl>
          </a:graphicData>
        </a:graphic>
      </p:graphicFrame>
    </p:spTree>
    <p:extLst>
      <p:ext uri="{BB962C8B-B14F-4D97-AF65-F5344CB8AC3E}">
        <p14:creationId xmlns:p14="http://schemas.microsoft.com/office/powerpoint/2010/main" val="263037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b="1" u="sng" dirty="0" smtClean="0">
                <a:effectLst>
                  <a:outerShdw blurRad="38100" dist="38100" dir="2700000" algn="tl">
                    <a:srgbClr val="000000">
                      <a:alpha val="43137"/>
                    </a:srgbClr>
                  </a:outerShdw>
                </a:effectLst>
              </a:rPr>
              <a:t>PROFIT AND LOSS ACCOUNT</a:t>
            </a:r>
            <a:endParaRPr lang="en-S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SG" dirty="0" smtClean="0"/>
              <a:t>               Dr                                                                                         Cr</a:t>
            </a:r>
          </a:p>
          <a:p>
            <a:pPr marL="0" indent="0">
              <a:buNone/>
            </a:pPr>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981102873"/>
              </p:ext>
            </p:extLst>
          </p:nvPr>
        </p:nvGraphicFramePr>
        <p:xfrm>
          <a:off x="2015308" y="2470089"/>
          <a:ext cx="8161384" cy="3841811"/>
        </p:xfrm>
        <a:graphic>
          <a:graphicData uri="http://schemas.openxmlformats.org/drawingml/2006/table">
            <a:tbl>
              <a:tblPr firstRow="1" bandRow="1">
                <a:tableStyleId>{5C22544A-7EE6-4342-B048-85BDC9FD1C3A}</a:tableStyleId>
              </a:tblPr>
              <a:tblGrid>
                <a:gridCol w="4080692">
                  <a:extLst>
                    <a:ext uri="{9D8B030D-6E8A-4147-A177-3AD203B41FA5}">
                      <a16:colId xmlns:a16="http://schemas.microsoft.com/office/drawing/2014/main" val="3561982887"/>
                    </a:ext>
                  </a:extLst>
                </a:gridCol>
                <a:gridCol w="4080692">
                  <a:extLst>
                    <a:ext uri="{9D8B030D-6E8A-4147-A177-3AD203B41FA5}">
                      <a16:colId xmlns:a16="http://schemas.microsoft.com/office/drawing/2014/main" val="1362935413"/>
                    </a:ext>
                  </a:extLst>
                </a:gridCol>
              </a:tblGrid>
              <a:tr h="3841811">
                <a:tc>
                  <a:txBody>
                    <a:bodyPr/>
                    <a:lstStyle/>
                    <a:p>
                      <a:r>
                        <a:rPr lang="en-SG" dirty="0" smtClean="0"/>
                        <a:t>(-) Expenses                                                  $</a:t>
                      </a:r>
                    </a:p>
                    <a:p>
                      <a:endParaRPr lang="en-SG" dirty="0" smtClean="0"/>
                    </a:p>
                    <a:p>
                      <a:r>
                        <a:rPr lang="en-SG" dirty="0" smtClean="0"/>
                        <a:t>Rent pad                                              </a:t>
                      </a:r>
                      <a:r>
                        <a:rPr lang="en-SG" dirty="0" err="1" smtClean="0"/>
                        <a:t>xxxxx</a:t>
                      </a:r>
                      <a:endParaRPr lang="en-SG" dirty="0" smtClean="0"/>
                    </a:p>
                    <a:p>
                      <a:r>
                        <a:rPr lang="en-SG" dirty="0" smtClean="0"/>
                        <a:t>Salaries                                                 </a:t>
                      </a:r>
                      <a:r>
                        <a:rPr lang="en-SG" dirty="0" err="1" smtClean="0"/>
                        <a:t>xxxxx</a:t>
                      </a:r>
                      <a:endParaRPr lang="en-SG" dirty="0" smtClean="0"/>
                    </a:p>
                    <a:p>
                      <a:r>
                        <a:rPr lang="en-SG" dirty="0" smtClean="0"/>
                        <a:t>Wages                                                   </a:t>
                      </a:r>
                      <a:r>
                        <a:rPr lang="en-SG" dirty="0" err="1" smtClean="0"/>
                        <a:t>xxxxx</a:t>
                      </a:r>
                      <a:endParaRPr lang="en-SG" dirty="0" smtClean="0"/>
                    </a:p>
                    <a:p>
                      <a:r>
                        <a:rPr lang="en-SG" dirty="0" smtClean="0"/>
                        <a:t>Carriage outwards                              </a:t>
                      </a:r>
                      <a:r>
                        <a:rPr lang="en-SG" dirty="0" err="1" smtClean="0"/>
                        <a:t>xxxxx</a:t>
                      </a:r>
                      <a:endParaRPr lang="en-SG" dirty="0" smtClean="0"/>
                    </a:p>
                    <a:p>
                      <a:r>
                        <a:rPr lang="en-SG" dirty="0" smtClean="0"/>
                        <a:t>Bad</a:t>
                      </a:r>
                      <a:r>
                        <a:rPr lang="en-SG" baseline="0" dirty="0" smtClean="0"/>
                        <a:t> debits                                           </a:t>
                      </a:r>
                      <a:r>
                        <a:rPr lang="en-SG" baseline="0" dirty="0" err="1" smtClean="0"/>
                        <a:t>xxxxx</a:t>
                      </a:r>
                      <a:endParaRPr lang="en-SG" baseline="0" dirty="0" smtClean="0"/>
                    </a:p>
                    <a:p>
                      <a:r>
                        <a:rPr lang="en-SG" baseline="0" dirty="0" smtClean="0"/>
                        <a:t>Discount given                                     </a:t>
                      </a:r>
                      <a:r>
                        <a:rPr lang="en-SG" baseline="0" dirty="0" err="1" smtClean="0"/>
                        <a:t>xxxxx</a:t>
                      </a:r>
                      <a:endParaRPr lang="en-SG" baseline="0" dirty="0" smtClean="0"/>
                    </a:p>
                    <a:p>
                      <a:endParaRPr lang="en-SG" baseline="0" dirty="0" smtClean="0"/>
                    </a:p>
                    <a:p>
                      <a:r>
                        <a:rPr lang="en-SG" baseline="0" dirty="0" smtClean="0"/>
                        <a:t>Net profit                                               </a:t>
                      </a:r>
                      <a:r>
                        <a:rPr lang="en-SG" baseline="0" dirty="0" err="1" smtClean="0"/>
                        <a:t>xxxx</a:t>
                      </a:r>
                      <a:endParaRPr lang="en-SG" baseline="0" dirty="0" smtClean="0"/>
                    </a:p>
                    <a:p>
                      <a:r>
                        <a:rPr lang="en-SG" baseline="0" dirty="0" smtClean="0"/>
                        <a:t>     </a:t>
                      </a:r>
                    </a:p>
                    <a:p>
                      <a:endParaRPr lang="en-SG" baseline="0" dirty="0" smtClean="0"/>
                    </a:p>
                    <a:p>
                      <a:r>
                        <a:rPr lang="en-SG" baseline="0" dirty="0" smtClean="0"/>
                        <a:t>                                                         </a:t>
                      </a:r>
                      <a:r>
                        <a:rPr lang="en-SG" u="sng" baseline="0" dirty="0" err="1" smtClean="0"/>
                        <a:t>xxxxxxxx</a:t>
                      </a:r>
                      <a:endParaRPr lang="en-SG" u="sng" dirty="0"/>
                    </a:p>
                  </a:txBody>
                  <a:tcPr/>
                </a:tc>
                <a:tc>
                  <a:txBody>
                    <a:bodyPr/>
                    <a:lstStyle/>
                    <a:p>
                      <a:r>
                        <a:rPr lang="en-SG" baseline="0" dirty="0" smtClean="0"/>
                        <a:t>                                                                      </a:t>
                      </a:r>
                      <a:r>
                        <a:rPr lang="en-SG"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Gross profit                                        </a:t>
                      </a:r>
                      <a:r>
                        <a:rPr lang="en-SG" dirty="0" err="1" smtClean="0"/>
                        <a:t>xxxxx</a:t>
                      </a:r>
                      <a:r>
                        <a:rPr lang="en-SG" dirty="0" smtClean="0"/>
                        <a:t>  </a:t>
                      </a:r>
                    </a:p>
                    <a:p>
                      <a:endParaRPr lang="en-SG" dirty="0" smtClean="0"/>
                    </a:p>
                    <a:p>
                      <a:r>
                        <a:rPr lang="en-SG" dirty="0" smtClean="0"/>
                        <a:t>(+)incomes </a:t>
                      </a:r>
                    </a:p>
                    <a:p>
                      <a:endParaRPr lang="en-SG" dirty="0" smtClean="0"/>
                    </a:p>
                    <a:p>
                      <a:r>
                        <a:rPr lang="en-SG" dirty="0" smtClean="0"/>
                        <a:t>Discount received                                 </a:t>
                      </a:r>
                      <a:r>
                        <a:rPr lang="en-SG" dirty="0" err="1" smtClean="0"/>
                        <a:t>xxxx</a:t>
                      </a:r>
                      <a:endParaRPr lang="en-SG" dirty="0" smtClean="0"/>
                    </a:p>
                    <a:p>
                      <a:r>
                        <a:rPr lang="en-SG" dirty="0" smtClean="0"/>
                        <a:t>Commission received                        </a:t>
                      </a:r>
                      <a:r>
                        <a:rPr lang="en-SG" dirty="0" err="1" smtClean="0"/>
                        <a:t>xxxxxx</a:t>
                      </a:r>
                      <a:endParaRPr lang="en-SG" dirty="0" smtClean="0"/>
                    </a:p>
                    <a:p>
                      <a:r>
                        <a:rPr lang="en-SG" dirty="0" smtClean="0"/>
                        <a:t>Rent received                                          xxx</a:t>
                      </a:r>
                    </a:p>
                    <a:p>
                      <a:r>
                        <a:rPr lang="en-SG" dirty="0" smtClean="0"/>
                        <a:t>Net loss                                             </a:t>
                      </a:r>
                      <a:r>
                        <a:rPr lang="en-SG" dirty="0" err="1" smtClean="0"/>
                        <a:t>xxxxxxx</a:t>
                      </a:r>
                      <a:endParaRPr lang="en-SG" dirty="0" smtClean="0"/>
                    </a:p>
                    <a:p>
                      <a:r>
                        <a:rPr lang="en-SG" dirty="0" smtClean="0"/>
                        <a:t>                                       </a:t>
                      </a:r>
                    </a:p>
                    <a:p>
                      <a:endParaRPr lang="en-SG" dirty="0" smtClean="0"/>
                    </a:p>
                    <a:p>
                      <a:endParaRPr lang="en-SG" dirty="0" smtClean="0"/>
                    </a:p>
                    <a:p>
                      <a:r>
                        <a:rPr lang="en-SG" dirty="0" smtClean="0"/>
                        <a:t>                                                         </a:t>
                      </a:r>
                      <a:r>
                        <a:rPr lang="en-SG" u="sng" dirty="0" err="1" smtClean="0"/>
                        <a:t>xxxxxxxx</a:t>
                      </a:r>
                      <a:r>
                        <a:rPr lang="en-SG" dirty="0" smtClean="0"/>
                        <a:t> </a:t>
                      </a:r>
                      <a:endParaRPr lang="en-SG" dirty="0"/>
                    </a:p>
                  </a:txBody>
                  <a:tcPr/>
                </a:tc>
                <a:extLst>
                  <a:ext uri="{0D108BD9-81ED-4DB2-BD59-A6C34878D82A}">
                    <a16:rowId xmlns:a16="http://schemas.microsoft.com/office/drawing/2014/main" val="809289481"/>
                  </a:ext>
                </a:extLst>
              </a:tr>
            </a:tbl>
          </a:graphicData>
        </a:graphic>
      </p:graphicFrame>
    </p:spTree>
    <p:extLst>
      <p:ext uri="{BB962C8B-B14F-4D97-AF65-F5344CB8AC3E}">
        <p14:creationId xmlns:p14="http://schemas.microsoft.com/office/powerpoint/2010/main" val="3147005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u="sng" dirty="0" smtClean="0"/>
              <a:t>Question 4</a:t>
            </a:r>
            <a:endParaRPr lang="en-SG" b="1" u="sng" dirty="0"/>
          </a:p>
        </p:txBody>
      </p:sp>
      <p:sp>
        <p:nvSpPr>
          <p:cNvPr id="3" name="Content Placeholder 2"/>
          <p:cNvSpPr>
            <a:spLocks noGrp="1"/>
          </p:cNvSpPr>
          <p:nvPr>
            <p:ph idx="1"/>
          </p:nvPr>
        </p:nvSpPr>
        <p:spPr>
          <a:xfrm>
            <a:off x="720635" y="1690688"/>
            <a:ext cx="10515600" cy="4351338"/>
          </a:xfrm>
        </p:spPr>
        <p:txBody>
          <a:bodyPr/>
          <a:lstStyle/>
          <a:p>
            <a:pPr marL="0" indent="0">
              <a:buNone/>
            </a:pPr>
            <a:r>
              <a:rPr lang="en-SG" b="1" dirty="0" smtClean="0"/>
              <a:t>What is meant by reconciling an account ?</a:t>
            </a:r>
          </a:p>
          <a:p>
            <a:pPr>
              <a:buFontTx/>
              <a:buChar char="-"/>
            </a:pPr>
            <a:r>
              <a:rPr lang="en-SG" dirty="0" smtClean="0"/>
              <a:t>Reconciling an account meant a bank reconciliation statement . </a:t>
            </a:r>
            <a:r>
              <a:rPr lang="en-SG" dirty="0"/>
              <a:t>I</a:t>
            </a:r>
            <a:r>
              <a:rPr lang="en-SG" dirty="0" smtClean="0"/>
              <a:t>t is a process of ensuring payments have been processed successfully and cash collections have been deposited into the bank account . </a:t>
            </a:r>
          </a:p>
          <a:p>
            <a:pPr>
              <a:buFontTx/>
              <a:buChar char="-"/>
            </a:pPr>
            <a:r>
              <a:rPr lang="en-SG" dirty="0" smtClean="0"/>
              <a:t>bank reconciliation statement also helps identifying difference between bank balance and book balance’s adjustments . </a:t>
            </a:r>
            <a:endParaRPr lang="en-SG" dirty="0"/>
          </a:p>
          <a:p>
            <a:pPr>
              <a:buFontTx/>
              <a:buChar char="-"/>
            </a:pPr>
            <a:r>
              <a:rPr lang="en-SG" dirty="0" smtClean="0"/>
              <a:t>Bank reconciliation statement is also a process of retaining  a copy of this report foe each month.</a:t>
            </a:r>
          </a:p>
          <a:p>
            <a:endParaRPr lang="en-SG" b="1" dirty="0"/>
          </a:p>
        </p:txBody>
      </p:sp>
    </p:spTree>
    <p:extLst>
      <p:ext uri="{BB962C8B-B14F-4D97-AF65-F5344CB8AC3E}">
        <p14:creationId xmlns:p14="http://schemas.microsoft.com/office/powerpoint/2010/main" val="357988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endParaRPr lang="en-SG" sz="1400" dirty="0"/>
          </a:p>
        </p:txBody>
      </p:sp>
      <p:sp>
        <p:nvSpPr>
          <p:cNvPr id="3" name="Subtitle 2"/>
          <p:cNvSpPr>
            <a:spLocks noGrp="1"/>
          </p:cNvSpPr>
          <p:nvPr>
            <p:ph type="subTitle" idx="1"/>
          </p:nvPr>
        </p:nvSpPr>
        <p:spPr/>
        <p:txBody>
          <a:bodyPr/>
          <a:lstStyle/>
          <a:p>
            <a:endParaRPr lang="en-SG" dirty="0"/>
          </a:p>
        </p:txBody>
      </p:sp>
      <p:graphicFrame>
        <p:nvGraphicFramePr>
          <p:cNvPr id="5" name="Table 4"/>
          <p:cNvGraphicFramePr>
            <a:graphicFrameLocks noGrp="1"/>
          </p:cNvGraphicFramePr>
          <p:nvPr>
            <p:extLst>
              <p:ext uri="{D42A27DB-BD31-4B8C-83A1-F6EECF244321}">
                <p14:modId xmlns:p14="http://schemas.microsoft.com/office/powerpoint/2010/main" val="51103212"/>
              </p:ext>
            </p:extLst>
          </p:nvPr>
        </p:nvGraphicFramePr>
        <p:xfrm>
          <a:off x="1524000" y="522519"/>
          <a:ext cx="8403771" cy="6335483"/>
        </p:xfrm>
        <a:graphic>
          <a:graphicData uri="http://schemas.openxmlformats.org/drawingml/2006/table">
            <a:tbl>
              <a:tblPr firstRow="1" bandRow="1">
                <a:tableStyleId>{073A0DAA-6AF3-43AB-8588-CEC1D06C72B9}</a:tableStyleId>
              </a:tblPr>
              <a:tblGrid>
                <a:gridCol w="2801257">
                  <a:extLst>
                    <a:ext uri="{9D8B030D-6E8A-4147-A177-3AD203B41FA5}">
                      <a16:colId xmlns:a16="http://schemas.microsoft.com/office/drawing/2014/main" val="3837020422"/>
                    </a:ext>
                  </a:extLst>
                </a:gridCol>
                <a:gridCol w="2801257">
                  <a:extLst>
                    <a:ext uri="{9D8B030D-6E8A-4147-A177-3AD203B41FA5}">
                      <a16:colId xmlns:a16="http://schemas.microsoft.com/office/drawing/2014/main" val="3914656679"/>
                    </a:ext>
                  </a:extLst>
                </a:gridCol>
                <a:gridCol w="2801257">
                  <a:extLst>
                    <a:ext uri="{9D8B030D-6E8A-4147-A177-3AD203B41FA5}">
                      <a16:colId xmlns:a16="http://schemas.microsoft.com/office/drawing/2014/main" val="3269492092"/>
                    </a:ext>
                  </a:extLst>
                </a:gridCol>
              </a:tblGrid>
              <a:tr h="389713">
                <a:tc>
                  <a:txBody>
                    <a:bodyPr/>
                    <a:lstStyle/>
                    <a:p>
                      <a:r>
                        <a:rPr lang="en-SG" baseline="0" dirty="0" smtClean="0"/>
                        <a:t>                  NO</a:t>
                      </a:r>
                      <a:endParaRPr lang="en-SG" dirty="0">
                        <a:solidFill>
                          <a:schemeClr val="tx1"/>
                        </a:solidFill>
                      </a:endParaRPr>
                    </a:p>
                  </a:txBody>
                  <a:tcPr/>
                </a:tc>
                <a:tc>
                  <a:txBody>
                    <a:bodyPr/>
                    <a:lstStyle/>
                    <a:p>
                      <a:pPr algn="ctr"/>
                      <a:r>
                        <a:rPr lang="en-SG" dirty="0" smtClean="0"/>
                        <a:t>DETAILS</a:t>
                      </a:r>
                      <a:endParaRPr lang="en-SG" dirty="0">
                        <a:solidFill>
                          <a:schemeClr val="tx1"/>
                        </a:solidFill>
                      </a:endParaRPr>
                    </a:p>
                  </a:txBody>
                  <a:tcPr/>
                </a:tc>
                <a:tc>
                  <a:txBody>
                    <a:bodyPr/>
                    <a:lstStyle/>
                    <a:p>
                      <a:pPr algn="ctr"/>
                      <a:r>
                        <a:rPr lang="en-SG" dirty="0" smtClean="0"/>
                        <a:t>PAGE</a:t>
                      </a:r>
                      <a:endParaRPr lang="en-SG" dirty="0">
                        <a:solidFill>
                          <a:schemeClr val="tx1"/>
                        </a:solidFill>
                      </a:endParaRPr>
                    </a:p>
                  </a:txBody>
                  <a:tcPr/>
                </a:tc>
                <a:extLst>
                  <a:ext uri="{0D108BD9-81ED-4DB2-BD59-A6C34878D82A}">
                    <a16:rowId xmlns:a16="http://schemas.microsoft.com/office/drawing/2014/main" val="4239803900"/>
                  </a:ext>
                </a:extLst>
              </a:tr>
              <a:tr h="594577">
                <a:tc>
                  <a:txBody>
                    <a:bodyPr/>
                    <a:lstStyle/>
                    <a:p>
                      <a:pPr algn="ctr"/>
                      <a:r>
                        <a:rPr lang="en-SG" sz="2000" dirty="0" smtClean="0"/>
                        <a:t>1</a:t>
                      </a:r>
                      <a:endParaRPr lang="en-SG" sz="2000" dirty="0"/>
                    </a:p>
                  </a:txBody>
                  <a:tcPr/>
                </a:tc>
                <a:tc>
                  <a:txBody>
                    <a:bodyPr/>
                    <a:lstStyle/>
                    <a:p>
                      <a:pPr algn="ctr"/>
                      <a:r>
                        <a:rPr lang="en-SG" baseline="0" dirty="0" smtClean="0"/>
                        <a:t>  EXECUTIVE SUMMARY</a:t>
                      </a:r>
                      <a:endParaRPr lang="en-SG" dirty="0"/>
                    </a:p>
                  </a:txBody>
                  <a:tcPr/>
                </a:tc>
                <a:tc>
                  <a:txBody>
                    <a:bodyPr/>
                    <a:lstStyle/>
                    <a:p>
                      <a:pPr algn="ctr"/>
                      <a:r>
                        <a:rPr lang="en-SG" dirty="0" smtClean="0"/>
                        <a:t>3</a:t>
                      </a:r>
                      <a:endParaRPr lang="en-SG" dirty="0"/>
                    </a:p>
                  </a:txBody>
                  <a:tcPr/>
                </a:tc>
                <a:extLst>
                  <a:ext uri="{0D108BD9-81ED-4DB2-BD59-A6C34878D82A}">
                    <a16:rowId xmlns:a16="http://schemas.microsoft.com/office/drawing/2014/main" val="3084436524"/>
                  </a:ext>
                </a:extLst>
              </a:tr>
              <a:tr h="594577">
                <a:tc>
                  <a:txBody>
                    <a:bodyPr/>
                    <a:lstStyle/>
                    <a:p>
                      <a:r>
                        <a:rPr lang="en-SG" dirty="0" smtClean="0"/>
                        <a:t>                       2</a:t>
                      </a:r>
                      <a:endParaRPr lang="en-SG" dirty="0"/>
                    </a:p>
                  </a:txBody>
                  <a:tcPr/>
                </a:tc>
                <a:tc>
                  <a:txBody>
                    <a:bodyPr/>
                    <a:lstStyle/>
                    <a:p>
                      <a:pPr algn="ctr"/>
                      <a:r>
                        <a:rPr lang="en-SG" dirty="0" smtClean="0"/>
                        <a:t>   INTRODUCTION</a:t>
                      </a:r>
                      <a:endParaRPr lang="en-SG" dirty="0"/>
                    </a:p>
                  </a:txBody>
                  <a:tcPr/>
                </a:tc>
                <a:tc>
                  <a:txBody>
                    <a:bodyPr/>
                    <a:lstStyle/>
                    <a:p>
                      <a:pPr algn="ctr"/>
                      <a:r>
                        <a:rPr lang="en-SG" dirty="0" smtClean="0"/>
                        <a:t>4</a:t>
                      </a:r>
                      <a:endParaRPr lang="en-SG" dirty="0"/>
                    </a:p>
                  </a:txBody>
                  <a:tcPr/>
                </a:tc>
                <a:extLst>
                  <a:ext uri="{0D108BD9-81ED-4DB2-BD59-A6C34878D82A}">
                    <a16:rowId xmlns:a16="http://schemas.microsoft.com/office/drawing/2014/main" val="841460121"/>
                  </a:ext>
                </a:extLst>
              </a:tr>
              <a:tr h="594577">
                <a:tc>
                  <a:txBody>
                    <a:bodyPr/>
                    <a:lstStyle/>
                    <a:p>
                      <a:pPr algn="ctr"/>
                      <a:r>
                        <a:rPr lang="en-SG" dirty="0" smtClean="0"/>
                        <a:t>3</a:t>
                      </a:r>
                      <a:endParaRPr lang="en-SG" dirty="0"/>
                    </a:p>
                  </a:txBody>
                  <a:tcPr/>
                </a:tc>
                <a:tc>
                  <a:txBody>
                    <a:bodyPr/>
                    <a:lstStyle/>
                    <a:p>
                      <a:pPr algn="ctr"/>
                      <a:r>
                        <a:rPr lang="en-SG" dirty="0" smtClean="0"/>
                        <a:t>ASSIGNMENT QUESTIONS</a:t>
                      </a:r>
                      <a:endParaRPr lang="en-SG" dirty="0"/>
                    </a:p>
                  </a:txBody>
                  <a:tcPr/>
                </a:tc>
                <a:tc>
                  <a:txBody>
                    <a:bodyPr/>
                    <a:lstStyle/>
                    <a:p>
                      <a:pPr algn="ctr"/>
                      <a:endParaRPr lang="en-SG" dirty="0"/>
                    </a:p>
                  </a:txBody>
                  <a:tcPr/>
                </a:tc>
                <a:extLst>
                  <a:ext uri="{0D108BD9-81ED-4DB2-BD59-A6C34878D82A}">
                    <a16:rowId xmlns:a16="http://schemas.microsoft.com/office/drawing/2014/main" val="1556611426"/>
                  </a:ext>
                </a:extLst>
              </a:tr>
              <a:tr h="594577">
                <a:tc>
                  <a:txBody>
                    <a:bodyPr/>
                    <a:lstStyle/>
                    <a:p>
                      <a:pPr algn="ctr"/>
                      <a:endParaRPr lang="en-SG" dirty="0"/>
                    </a:p>
                  </a:txBody>
                  <a:tcPr/>
                </a:tc>
                <a:tc>
                  <a:txBody>
                    <a:bodyPr/>
                    <a:lstStyle/>
                    <a:p>
                      <a:pPr algn="ctr"/>
                      <a:r>
                        <a:rPr lang="en-SG" dirty="0" smtClean="0"/>
                        <a:t>PART 1</a:t>
                      </a:r>
                      <a:endParaRPr lang="en-SG" dirty="0"/>
                    </a:p>
                  </a:txBody>
                  <a:tcPr/>
                </a:tc>
                <a:tc>
                  <a:txBody>
                    <a:bodyPr/>
                    <a:lstStyle/>
                    <a:p>
                      <a:pPr algn="ctr"/>
                      <a:r>
                        <a:rPr lang="en-SG" dirty="0" smtClean="0"/>
                        <a:t>5-8</a:t>
                      </a:r>
                      <a:endParaRPr lang="en-SG" dirty="0"/>
                    </a:p>
                  </a:txBody>
                  <a:tcPr/>
                </a:tc>
                <a:extLst>
                  <a:ext uri="{0D108BD9-81ED-4DB2-BD59-A6C34878D82A}">
                    <a16:rowId xmlns:a16="http://schemas.microsoft.com/office/drawing/2014/main" val="235632112"/>
                  </a:ext>
                </a:extLst>
              </a:tr>
              <a:tr h="594577">
                <a:tc>
                  <a:txBody>
                    <a:bodyPr/>
                    <a:lstStyle/>
                    <a:p>
                      <a:pPr algn="ctr"/>
                      <a:endParaRPr lang="en-SG" dirty="0"/>
                    </a:p>
                  </a:txBody>
                  <a:tcPr/>
                </a:tc>
                <a:tc>
                  <a:txBody>
                    <a:bodyPr/>
                    <a:lstStyle/>
                    <a:p>
                      <a:pPr algn="ctr"/>
                      <a:r>
                        <a:rPr lang="en-SG" dirty="0" smtClean="0"/>
                        <a:t>PART</a:t>
                      </a:r>
                      <a:r>
                        <a:rPr lang="en-SG" baseline="0" dirty="0" smtClean="0"/>
                        <a:t> 2</a:t>
                      </a:r>
                      <a:endParaRPr lang="en-SG" dirty="0"/>
                    </a:p>
                  </a:txBody>
                  <a:tcPr/>
                </a:tc>
                <a:tc>
                  <a:txBody>
                    <a:bodyPr/>
                    <a:lstStyle/>
                    <a:p>
                      <a:pPr algn="ctr"/>
                      <a:r>
                        <a:rPr lang="en-SG" dirty="0" smtClean="0"/>
                        <a:t>9-10</a:t>
                      </a:r>
                      <a:endParaRPr lang="en-SG" dirty="0"/>
                    </a:p>
                  </a:txBody>
                  <a:tcPr/>
                </a:tc>
                <a:extLst>
                  <a:ext uri="{0D108BD9-81ED-4DB2-BD59-A6C34878D82A}">
                    <a16:rowId xmlns:a16="http://schemas.microsoft.com/office/drawing/2014/main" val="829943035"/>
                  </a:ext>
                </a:extLst>
              </a:tr>
              <a:tr h="594577">
                <a:tc>
                  <a:txBody>
                    <a:bodyPr/>
                    <a:lstStyle/>
                    <a:p>
                      <a:pPr algn="ctr"/>
                      <a:endParaRPr lang="en-SG" dirty="0"/>
                    </a:p>
                  </a:txBody>
                  <a:tcPr/>
                </a:tc>
                <a:tc>
                  <a:txBody>
                    <a:bodyPr/>
                    <a:lstStyle/>
                    <a:p>
                      <a:pPr algn="ctr"/>
                      <a:r>
                        <a:rPr lang="en-SG" dirty="0" smtClean="0"/>
                        <a:t>PART 3</a:t>
                      </a:r>
                      <a:endParaRPr lang="en-SG" dirty="0"/>
                    </a:p>
                  </a:txBody>
                  <a:tcPr/>
                </a:tc>
                <a:tc>
                  <a:txBody>
                    <a:bodyPr/>
                    <a:lstStyle/>
                    <a:p>
                      <a:pPr algn="ctr"/>
                      <a:r>
                        <a:rPr lang="en-SG" dirty="0" smtClean="0"/>
                        <a:t>11-18</a:t>
                      </a:r>
                      <a:endParaRPr lang="en-SG" dirty="0"/>
                    </a:p>
                  </a:txBody>
                  <a:tcPr/>
                </a:tc>
                <a:extLst>
                  <a:ext uri="{0D108BD9-81ED-4DB2-BD59-A6C34878D82A}">
                    <a16:rowId xmlns:a16="http://schemas.microsoft.com/office/drawing/2014/main" val="226397260"/>
                  </a:ext>
                </a:extLst>
              </a:tr>
              <a:tr h="594577">
                <a:tc>
                  <a:txBody>
                    <a:bodyPr/>
                    <a:lstStyle/>
                    <a:p>
                      <a:endParaRPr lang="en-SG"/>
                    </a:p>
                  </a:txBody>
                  <a:tcPr/>
                </a:tc>
                <a:tc>
                  <a:txBody>
                    <a:bodyPr/>
                    <a:lstStyle/>
                    <a:p>
                      <a:pPr algn="ctr"/>
                      <a:r>
                        <a:rPr lang="en-SG" dirty="0" smtClean="0"/>
                        <a:t>PART 4</a:t>
                      </a:r>
                      <a:endParaRPr lang="en-SG" dirty="0"/>
                    </a:p>
                  </a:txBody>
                  <a:tcPr/>
                </a:tc>
                <a:tc>
                  <a:txBody>
                    <a:bodyPr/>
                    <a:lstStyle/>
                    <a:p>
                      <a:pPr algn="ctr"/>
                      <a:r>
                        <a:rPr lang="en-SG" dirty="0" smtClean="0"/>
                        <a:t>19-24</a:t>
                      </a:r>
                      <a:endParaRPr lang="en-SG" dirty="0"/>
                    </a:p>
                  </a:txBody>
                  <a:tcPr/>
                </a:tc>
                <a:extLst>
                  <a:ext uri="{0D108BD9-81ED-4DB2-BD59-A6C34878D82A}">
                    <a16:rowId xmlns:a16="http://schemas.microsoft.com/office/drawing/2014/main" val="919353472"/>
                  </a:ext>
                </a:extLst>
              </a:tr>
              <a:tr h="594577">
                <a:tc>
                  <a:txBody>
                    <a:bodyPr/>
                    <a:lstStyle/>
                    <a:p>
                      <a:pPr algn="ctr"/>
                      <a:r>
                        <a:rPr lang="en-SG" dirty="0" smtClean="0"/>
                        <a:t>4</a:t>
                      </a:r>
                      <a:endParaRPr lang="en-SG" dirty="0"/>
                    </a:p>
                  </a:txBody>
                  <a:tcPr/>
                </a:tc>
                <a:tc>
                  <a:txBody>
                    <a:bodyPr/>
                    <a:lstStyle/>
                    <a:p>
                      <a:pPr algn="ctr"/>
                      <a:r>
                        <a:rPr lang="en-SG" dirty="0" smtClean="0"/>
                        <a:t>CONCLUSION</a:t>
                      </a:r>
                      <a:endParaRPr lang="en-SG" dirty="0"/>
                    </a:p>
                  </a:txBody>
                  <a:tcPr/>
                </a:tc>
                <a:tc>
                  <a:txBody>
                    <a:bodyPr/>
                    <a:lstStyle/>
                    <a:p>
                      <a:pPr algn="ctr"/>
                      <a:r>
                        <a:rPr lang="en-SG" dirty="0" smtClean="0"/>
                        <a:t>25</a:t>
                      </a:r>
                      <a:endParaRPr lang="en-SG" dirty="0"/>
                    </a:p>
                  </a:txBody>
                  <a:tcPr/>
                </a:tc>
                <a:extLst>
                  <a:ext uri="{0D108BD9-81ED-4DB2-BD59-A6C34878D82A}">
                    <a16:rowId xmlns:a16="http://schemas.microsoft.com/office/drawing/2014/main" val="2479135881"/>
                  </a:ext>
                </a:extLst>
              </a:tr>
              <a:tr h="594577">
                <a:tc>
                  <a:txBody>
                    <a:bodyPr/>
                    <a:lstStyle/>
                    <a:p>
                      <a:pPr algn="ctr"/>
                      <a:r>
                        <a:rPr lang="en-SG" dirty="0" smtClean="0"/>
                        <a:t>5</a:t>
                      </a:r>
                      <a:endParaRPr lang="en-SG" dirty="0"/>
                    </a:p>
                  </a:txBody>
                  <a:tcPr/>
                </a:tc>
                <a:tc>
                  <a:txBody>
                    <a:bodyPr/>
                    <a:lstStyle/>
                    <a:p>
                      <a:pPr algn="ctr"/>
                      <a:r>
                        <a:rPr lang="en-SG" dirty="0" smtClean="0"/>
                        <a:t>REFERENCE</a:t>
                      </a:r>
                      <a:endParaRPr lang="en-SG" dirty="0"/>
                    </a:p>
                  </a:txBody>
                  <a:tcPr/>
                </a:tc>
                <a:tc>
                  <a:txBody>
                    <a:bodyPr/>
                    <a:lstStyle/>
                    <a:p>
                      <a:pPr algn="ctr"/>
                      <a:r>
                        <a:rPr lang="en-SG" dirty="0" smtClean="0"/>
                        <a:t>26</a:t>
                      </a:r>
                      <a:endParaRPr lang="en-SG" dirty="0"/>
                    </a:p>
                  </a:txBody>
                  <a:tcPr/>
                </a:tc>
                <a:extLst>
                  <a:ext uri="{0D108BD9-81ED-4DB2-BD59-A6C34878D82A}">
                    <a16:rowId xmlns:a16="http://schemas.microsoft.com/office/drawing/2014/main" val="2722680876"/>
                  </a:ext>
                </a:extLst>
              </a:tr>
              <a:tr h="594577">
                <a:tc>
                  <a:txBody>
                    <a:bodyPr/>
                    <a:lstStyle/>
                    <a:p>
                      <a:pPr algn="ctr"/>
                      <a:r>
                        <a:rPr lang="en-SG" dirty="0" smtClean="0"/>
                        <a:t>6</a:t>
                      </a:r>
                      <a:endParaRPr lang="en-SG" dirty="0"/>
                    </a:p>
                  </a:txBody>
                  <a:tcPr/>
                </a:tc>
                <a:tc>
                  <a:txBody>
                    <a:bodyPr/>
                    <a:lstStyle/>
                    <a:p>
                      <a:pPr algn="ctr"/>
                      <a:r>
                        <a:rPr lang="en-SG" dirty="0" smtClean="0"/>
                        <a:t>APPENDIX</a:t>
                      </a:r>
                      <a:endParaRPr lang="en-SG" dirty="0"/>
                    </a:p>
                  </a:txBody>
                  <a:tcPr/>
                </a:tc>
                <a:tc>
                  <a:txBody>
                    <a:bodyPr/>
                    <a:lstStyle/>
                    <a:p>
                      <a:pPr algn="ctr"/>
                      <a:r>
                        <a:rPr lang="en-SG" dirty="0" smtClean="0"/>
                        <a:t>27</a:t>
                      </a:r>
                      <a:endParaRPr lang="en-SG" dirty="0"/>
                    </a:p>
                  </a:txBody>
                  <a:tcPr/>
                </a:tc>
                <a:extLst>
                  <a:ext uri="{0D108BD9-81ED-4DB2-BD59-A6C34878D82A}">
                    <a16:rowId xmlns:a16="http://schemas.microsoft.com/office/drawing/2014/main" val="2718342780"/>
                  </a:ext>
                </a:extLst>
              </a:tr>
            </a:tbl>
          </a:graphicData>
        </a:graphic>
      </p:graphicFrame>
    </p:spTree>
    <p:extLst>
      <p:ext uri="{BB962C8B-B14F-4D97-AF65-F5344CB8AC3E}">
        <p14:creationId xmlns:p14="http://schemas.microsoft.com/office/powerpoint/2010/main" val="103074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52696" y="-130628"/>
            <a:ext cx="11229886" cy="4950822"/>
          </a:xfrm>
        </p:spPr>
        <p:txBody>
          <a:bodyPr>
            <a:normAutofit/>
          </a:bodyPr>
          <a:lstStyle/>
          <a:p>
            <a:r>
              <a:rPr lang="en-SG" sz="2400" dirty="0" smtClean="0"/>
              <a:t>The purpose of bank reconciliation statement is to compare and ensure the records of bank balance of a company’s cash account matches  the company’s bank account after using all the necessary adjustments in the company.</a:t>
            </a:r>
            <a:br>
              <a:rPr lang="en-SG" sz="2400" dirty="0" smtClean="0"/>
            </a:br>
            <a:r>
              <a:rPr lang="en-SG" sz="2400" dirty="0" smtClean="0"/>
              <a:t>This purpose of comparing both cash account and bank account is to avoid any errors of both account .</a:t>
            </a:r>
            <a:br>
              <a:rPr lang="en-SG" sz="2400" dirty="0" smtClean="0"/>
            </a:br>
            <a:r>
              <a:rPr lang="en-SG" sz="2400" dirty="0" smtClean="0"/>
              <a:t>In this statement , the cash account records is known as the book balance while the bank account is known as bank balance</a:t>
            </a:r>
            <a:br>
              <a:rPr lang="en-SG" sz="2400" dirty="0" smtClean="0"/>
            </a:br>
            <a:r>
              <a:rPr lang="en-SG" sz="2400" dirty="0" smtClean="0"/>
              <a:t/>
            </a:r>
            <a:br>
              <a:rPr lang="en-SG" sz="2400" dirty="0" smtClean="0"/>
            </a:br>
            <a:endParaRPr lang="en-SG" sz="2400" dirty="0"/>
          </a:p>
        </p:txBody>
      </p:sp>
      <p:sp>
        <p:nvSpPr>
          <p:cNvPr id="12" name="Text Placeholder 11"/>
          <p:cNvSpPr>
            <a:spLocks noGrp="1"/>
          </p:cNvSpPr>
          <p:nvPr>
            <p:ph type="body" idx="1"/>
          </p:nvPr>
        </p:nvSpPr>
        <p:spPr>
          <a:xfrm flipV="1">
            <a:off x="627019" y="6413862"/>
            <a:ext cx="10955563" cy="45719"/>
          </a:xfrm>
        </p:spPr>
        <p:txBody>
          <a:bodyPr>
            <a:normAutofit fontScale="25000" lnSpcReduction="20000"/>
          </a:bodyPr>
          <a:lstStyle/>
          <a:p>
            <a:endParaRPr lang="en-SG" dirty="0"/>
          </a:p>
        </p:txBody>
      </p:sp>
    </p:spTree>
    <p:extLst>
      <p:ext uri="{BB962C8B-B14F-4D97-AF65-F5344CB8AC3E}">
        <p14:creationId xmlns:p14="http://schemas.microsoft.com/office/powerpoint/2010/main" val="1000801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SG" sz="2800" dirty="0" smtClean="0"/>
              <a:t>Reconciling a bank statement is very important because by this statement a company can easily compare what is in the company’s accounting records and what is actually in the bank. </a:t>
            </a:r>
            <a:br>
              <a:rPr lang="en-SG" sz="2800" dirty="0" smtClean="0"/>
            </a:br>
            <a:r>
              <a:rPr lang="en-SG" sz="2800" dirty="0" smtClean="0"/>
              <a:t>This statement gives the company an accurate information about the amount of money in the company’s account to make financial choices in future.</a:t>
            </a:r>
            <a:br>
              <a:rPr lang="en-SG" sz="2800" dirty="0" smtClean="0"/>
            </a:br>
            <a:r>
              <a:rPr lang="en-SG" sz="2800" dirty="0" smtClean="0"/>
              <a:t>Besides that ,by having a reconciliation bank statement the company can always ensure that all the transactions are in ledger.</a:t>
            </a:r>
            <a:endParaRPr lang="en-SG" sz="2800" dirty="0"/>
          </a:p>
        </p:txBody>
      </p:sp>
      <p:sp>
        <p:nvSpPr>
          <p:cNvPr id="7" name="Subtitle 6"/>
          <p:cNvSpPr>
            <a:spLocks noGrp="1"/>
          </p:cNvSpPr>
          <p:nvPr>
            <p:ph type="subTitle" idx="1"/>
          </p:nvPr>
        </p:nvSpPr>
        <p:spPr>
          <a:xfrm flipV="1">
            <a:off x="1524000" y="5257799"/>
            <a:ext cx="9144000" cy="489857"/>
          </a:xfrm>
        </p:spPr>
        <p:txBody>
          <a:bodyPr/>
          <a:lstStyle/>
          <a:p>
            <a:endParaRPr lang="en-SG" dirty="0"/>
          </a:p>
        </p:txBody>
      </p:sp>
    </p:spTree>
    <p:extLst>
      <p:ext uri="{BB962C8B-B14F-4D97-AF65-F5344CB8AC3E}">
        <p14:creationId xmlns:p14="http://schemas.microsoft.com/office/powerpoint/2010/main" val="288135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200" b="1" u="sng" dirty="0" smtClean="0">
                <a:effectLst>
                  <a:outerShdw blurRad="38100" dist="38100" dir="2700000" algn="tl">
                    <a:srgbClr val="000000">
                      <a:alpha val="43137"/>
                    </a:srgbClr>
                  </a:outerShdw>
                </a:effectLst>
              </a:rPr>
              <a:t>The differences between cash book and bank statement</a:t>
            </a:r>
            <a:endParaRPr lang="en-SG" sz="32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384663"/>
            <a:ext cx="10515600" cy="4792300"/>
          </a:xfrm>
        </p:spPr>
        <p:txBody>
          <a:bodyPr/>
          <a:lstStyle/>
          <a:p>
            <a:r>
              <a:rPr lang="en-SG" dirty="0" smtClean="0"/>
              <a:t>A  cash book can be define as a financial written material because it contains cash receipts and payments , that includes bank deposits and withdrawals.</a:t>
            </a:r>
          </a:p>
          <a:p>
            <a:r>
              <a:rPr lang="en-SG" dirty="0" smtClean="0"/>
              <a:t>A bank statement can be define as a statement that sent to a company or the account holder all transactions and checks paid , interest earned , service charges ,penalties incurred on an account.</a:t>
            </a:r>
            <a:endParaRPr lang="en-SG" dirty="0"/>
          </a:p>
        </p:txBody>
      </p:sp>
    </p:spTree>
    <p:extLst>
      <p:ext uri="{BB962C8B-B14F-4D97-AF65-F5344CB8AC3E}">
        <p14:creationId xmlns:p14="http://schemas.microsoft.com/office/powerpoint/2010/main" val="337445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Format of bank reconciliation statement.</a:t>
            </a:r>
            <a:endParaRPr lang="en-SG" dirty="0"/>
          </a:p>
        </p:txBody>
      </p:sp>
      <p:sp>
        <p:nvSpPr>
          <p:cNvPr id="3" name="Content Placeholder 2"/>
          <p:cNvSpPr>
            <a:spLocks noGrp="1"/>
          </p:cNvSpPr>
          <p:nvPr>
            <p:ph idx="1"/>
          </p:nvPr>
        </p:nvSpPr>
        <p:spPr/>
        <p:txBody>
          <a:bodyPr/>
          <a:lstStyle/>
          <a:p>
            <a:r>
              <a:rPr lang="en-SG" dirty="0" smtClean="0"/>
              <a:t>Cash book</a:t>
            </a:r>
          </a:p>
          <a:p>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2366936138"/>
              </p:ext>
            </p:extLst>
          </p:nvPr>
        </p:nvGraphicFramePr>
        <p:xfrm>
          <a:off x="1031965" y="2652968"/>
          <a:ext cx="8043818" cy="2781181"/>
        </p:xfrm>
        <a:graphic>
          <a:graphicData uri="http://schemas.openxmlformats.org/drawingml/2006/table">
            <a:tbl>
              <a:tblPr firstRow="1" bandRow="1">
                <a:tableStyleId>{073A0DAA-6AF3-43AB-8588-CEC1D06C72B9}</a:tableStyleId>
              </a:tblPr>
              <a:tblGrid>
                <a:gridCol w="4021909">
                  <a:extLst>
                    <a:ext uri="{9D8B030D-6E8A-4147-A177-3AD203B41FA5}">
                      <a16:colId xmlns:a16="http://schemas.microsoft.com/office/drawing/2014/main" val="74814729"/>
                    </a:ext>
                  </a:extLst>
                </a:gridCol>
                <a:gridCol w="4021909">
                  <a:extLst>
                    <a:ext uri="{9D8B030D-6E8A-4147-A177-3AD203B41FA5}">
                      <a16:colId xmlns:a16="http://schemas.microsoft.com/office/drawing/2014/main" val="1690294358"/>
                    </a:ext>
                  </a:extLst>
                </a:gridCol>
              </a:tblGrid>
              <a:tr h="2781181">
                <a:tc>
                  <a:txBody>
                    <a:bodyPr/>
                    <a:lstStyle/>
                    <a:p>
                      <a:r>
                        <a:rPr lang="en-SG" dirty="0" smtClean="0"/>
                        <a:t>                                                                     $</a:t>
                      </a:r>
                    </a:p>
                    <a:p>
                      <a:r>
                        <a:rPr lang="en-SG" dirty="0" smtClean="0"/>
                        <a:t>Balance from cash book                     </a:t>
                      </a:r>
                      <a:r>
                        <a:rPr lang="en-SG" dirty="0" err="1" smtClean="0"/>
                        <a:t>xxxx</a:t>
                      </a:r>
                      <a:endParaRPr lang="en-SG" dirty="0" smtClean="0"/>
                    </a:p>
                    <a:p>
                      <a:endParaRPr lang="en-SG" dirty="0" smtClean="0"/>
                    </a:p>
                    <a:p>
                      <a:r>
                        <a:rPr lang="en-SG" baseline="0" dirty="0" smtClean="0"/>
                        <a:t>                   (+)</a:t>
                      </a:r>
                    </a:p>
                    <a:p>
                      <a:endParaRPr lang="en-SG" baseline="0" dirty="0" smtClean="0"/>
                    </a:p>
                    <a:p>
                      <a:r>
                        <a:rPr lang="en-SG" baseline="0" dirty="0" smtClean="0"/>
                        <a:t>(DR) Bank statement                           </a:t>
                      </a:r>
                      <a:r>
                        <a:rPr lang="en-SG" baseline="0" dirty="0" err="1" smtClean="0"/>
                        <a:t>xxxx</a:t>
                      </a:r>
                      <a:endParaRPr lang="en-SG" baseline="0" dirty="0" smtClean="0"/>
                    </a:p>
                    <a:p>
                      <a:endParaRPr lang="en-SG" baseline="0" dirty="0" smtClean="0"/>
                    </a:p>
                    <a:p>
                      <a:r>
                        <a:rPr lang="en-SG" baseline="0" dirty="0" smtClean="0"/>
                        <a:t>                                                     (b/d) </a:t>
                      </a:r>
                      <a:r>
                        <a:rPr lang="en-SG" baseline="0" dirty="0" err="1" smtClean="0"/>
                        <a:t>xxxxx</a:t>
                      </a:r>
                      <a:endParaRPr lang="en-SG" dirty="0"/>
                    </a:p>
                  </a:txBody>
                  <a:tcPr/>
                </a:tc>
                <a:tc>
                  <a:txBody>
                    <a:bodyPr/>
                    <a:lstStyle/>
                    <a:p>
                      <a:r>
                        <a:rPr lang="en-SG" dirty="0" smtClean="0"/>
                        <a:t>                                                                       $</a:t>
                      </a:r>
                    </a:p>
                    <a:p>
                      <a:endParaRPr lang="en-SG" dirty="0" smtClean="0"/>
                    </a:p>
                    <a:p>
                      <a:endParaRPr lang="en-SG" dirty="0" smtClean="0"/>
                    </a:p>
                    <a:p>
                      <a:endParaRPr lang="en-SG" dirty="0" smtClean="0"/>
                    </a:p>
                    <a:p>
                      <a:endParaRPr lang="en-SG" dirty="0" smtClean="0"/>
                    </a:p>
                    <a:p>
                      <a:r>
                        <a:rPr lang="en-SG" dirty="0" smtClean="0"/>
                        <a:t>(-)  (CR) /</a:t>
                      </a:r>
                      <a:r>
                        <a:rPr lang="en-SG" baseline="0" dirty="0" smtClean="0"/>
                        <a:t> bank statement                   </a:t>
                      </a:r>
                      <a:r>
                        <a:rPr lang="en-SG" baseline="0" dirty="0" err="1" smtClean="0"/>
                        <a:t>xxxx</a:t>
                      </a:r>
                      <a:endParaRPr lang="en-SG" baseline="0" dirty="0" smtClean="0"/>
                    </a:p>
                    <a:p>
                      <a:endParaRPr lang="en-SG" baseline="0" dirty="0" smtClean="0"/>
                    </a:p>
                    <a:p>
                      <a:r>
                        <a:rPr lang="en-SG" baseline="0" dirty="0" smtClean="0"/>
                        <a:t>                                                       (c/d) </a:t>
                      </a:r>
                      <a:r>
                        <a:rPr lang="en-SG" u="sng" baseline="0" dirty="0" err="1" smtClean="0"/>
                        <a:t>xxxx</a:t>
                      </a:r>
                      <a:endParaRPr lang="en-SG" u="sng" baseline="0" dirty="0" smtClean="0"/>
                    </a:p>
                    <a:p>
                      <a:r>
                        <a:rPr lang="en-SG" u="none" baseline="0" dirty="0" smtClean="0"/>
                        <a:t>                                                               </a:t>
                      </a:r>
                      <a:r>
                        <a:rPr lang="en-SG" u="none" baseline="0" dirty="0" err="1" smtClean="0"/>
                        <a:t>xxxxx</a:t>
                      </a:r>
                      <a:endParaRPr lang="en-SG" u="none" dirty="0" smtClean="0"/>
                    </a:p>
                  </a:txBody>
                  <a:tcPr/>
                </a:tc>
                <a:extLst>
                  <a:ext uri="{0D108BD9-81ED-4DB2-BD59-A6C34878D82A}">
                    <a16:rowId xmlns:a16="http://schemas.microsoft.com/office/drawing/2014/main" val="3656225687"/>
                  </a:ext>
                </a:extLst>
              </a:tr>
            </a:tbl>
          </a:graphicData>
        </a:graphic>
      </p:graphicFrame>
    </p:spTree>
    <p:extLst>
      <p:ext uri="{BB962C8B-B14F-4D97-AF65-F5344CB8AC3E}">
        <p14:creationId xmlns:p14="http://schemas.microsoft.com/office/powerpoint/2010/main" val="3190937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p:txBody>
          <a:bodyPr/>
          <a:lstStyle/>
          <a:p>
            <a:r>
              <a:rPr lang="en-SG" dirty="0" smtClean="0"/>
              <a:t>Bank reconciliation statement</a:t>
            </a:r>
          </a:p>
          <a:p>
            <a:endParaRPr lang="en-SG" dirty="0"/>
          </a:p>
        </p:txBody>
      </p:sp>
      <p:graphicFrame>
        <p:nvGraphicFramePr>
          <p:cNvPr id="4" name="Table 3"/>
          <p:cNvGraphicFramePr>
            <a:graphicFrameLocks noGrp="1"/>
          </p:cNvGraphicFramePr>
          <p:nvPr>
            <p:extLst>
              <p:ext uri="{D42A27DB-BD31-4B8C-83A1-F6EECF244321}">
                <p14:modId xmlns:p14="http://schemas.microsoft.com/office/powerpoint/2010/main" val="1991103480"/>
              </p:ext>
            </p:extLst>
          </p:nvPr>
        </p:nvGraphicFramePr>
        <p:xfrm>
          <a:off x="1162594" y="2609396"/>
          <a:ext cx="5914570" cy="3303694"/>
        </p:xfrm>
        <a:graphic>
          <a:graphicData uri="http://schemas.openxmlformats.org/drawingml/2006/table">
            <a:tbl>
              <a:tblPr firstRow="1" bandRow="1">
                <a:tableStyleId>{073A0DAA-6AF3-43AB-8588-CEC1D06C72B9}</a:tableStyleId>
              </a:tblPr>
              <a:tblGrid>
                <a:gridCol w="5914570">
                  <a:extLst>
                    <a:ext uri="{9D8B030D-6E8A-4147-A177-3AD203B41FA5}">
                      <a16:colId xmlns:a16="http://schemas.microsoft.com/office/drawing/2014/main" val="3631320721"/>
                    </a:ext>
                  </a:extLst>
                </a:gridCol>
              </a:tblGrid>
              <a:tr h="3303694">
                <a:tc>
                  <a:txBody>
                    <a:bodyPr/>
                    <a:lstStyle/>
                    <a:p>
                      <a:r>
                        <a:rPr lang="en-SG" dirty="0" smtClean="0"/>
                        <a:t>                                                                                                           $</a:t>
                      </a:r>
                    </a:p>
                    <a:p>
                      <a:r>
                        <a:rPr lang="en-SG" dirty="0" smtClean="0"/>
                        <a:t>Debit balance</a:t>
                      </a:r>
                      <a:r>
                        <a:rPr lang="en-SG" baseline="0" dirty="0" smtClean="0"/>
                        <a:t> in cash book                                                    </a:t>
                      </a:r>
                      <a:r>
                        <a:rPr lang="en-SG" baseline="0" dirty="0" err="1" smtClean="0"/>
                        <a:t>xxxx</a:t>
                      </a:r>
                      <a:endParaRPr lang="en-SG" baseline="0" dirty="0" smtClean="0"/>
                    </a:p>
                    <a:p>
                      <a:r>
                        <a:rPr lang="en-SG" baseline="0" dirty="0" smtClean="0"/>
                        <a:t>                      (+)</a:t>
                      </a:r>
                    </a:p>
                    <a:p>
                      <a:r>
                        <a:rPr lang="en-SG" baseline="0" dirty="0" smtClean="0"/>
                        <a:t>Unpresented cheque                                                               </a:t>
                      </a:r>
                      <a:r>
                        <a:rPr lang="en-SG" baseline="0" dirty="0" err="1" smtClean="0"/>
                        <a:t>xxxx</a:t>
                      </a:r>
                      <a:endParaRPr lang="en-SG" baseline="0" dirty="0" smtClean="0"/>
                    </a:p>
                    <a:p>
                      <a:r>
                        <a:rPr lang="en-SG" baseline="0" dirty="0" smtClean="0"/>
                        <a:t>                                                                                                     xxx</a:t>
                      </a:r>
                    </a:p>
                    <a:p>
                      <a:endParaRPr lang="en-SG" baseline="0" dirty="0" smtClean="0"/>
                    </a:p>
                    <a:p>
                      <a:r>
                        <a:rPr lang="en-SG" baseline="0" dirty="0" smtClean="0"/>
                        <a:t>(-)uncredited deposit                                                          (</a:t>
                      </a:r>
                      <a:r>
                        <a:rPr lang="en-SG" u="sng" baseline="0" dirty="0" smtClean="0"/>
                        <a:t>XXXX</a:t>
                      </a:r>
                      <a:r>
                        <a:rPr lang="en-SG" baseline="0" dirty="0" smtClean="0"/>
                        <a:t>)   credit balance                                                                      </a:t>
                      </a:r>
                      <a:r>
                        <a:rPr lang="en-SG" baseline="0" dirty="0" err="1" smtClean="0"/>
                        <a:t>xxxxxx</a:t>
                      </a:r>
                      <a:endParaRPr lang="en-SG" dirty="0"/>
                    </a:p>
                  </a:txBody>
                  <a:tcPr/>
                </a:tc>
                <a:extLst>
                  <a:ext uri="{0D108BD9-81ED-4DB2-BD59-A6C34878D82A}">
                    <a16:rowId xmlns:a16="http://schemas.microsoft.com/office/drawing/2014/main" val="1111161763"/>
                  </a:ext>
                </a:extLst>
              </a:tr>
            </a:tbl>
          </a:graphicData>
        </a:graphic>
      </p:graphicFrame>
    </p:spTree>
    <p:extLst>
      <p:ext uri="{BB962C8B-B14F-4D97-AF65-F5344CB8AC3E}">
        <p14:creationId xmlns:p14="http://schemas.microsoft.com/office/powerpoint/2010/main" val="2238308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b="1" u="sng" dirty="0" smtClean="0">
                <a:effectLst>
                  <a:outerShdw blurRad="38100" dist="38100" dir="2700000" algn="tl">
                    <a:srgbClr val="000000">
                      <a:alpha val="43137"/>
                    </a:srgbClr>
                  </a:outerShdw>
                </a:effectLst>
              </a:rPr>
              <a:t>conclusion</a:t>
            </a:r>
            <a:endParaRPr lang="en-SG"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436914"/>
            <a:ext cx="10515600" cy="4740049"/>
          </a:xfrm>
        </p:spPr>
        <p:txBody>
          <a:bodyPr>
            <a:normAutofit lnSpcReduction="10000"/>
          </a:bodyPr>
          <a:lstStyle/>
          <a:p>
            <a:pPr marL="0" indent="0">
              <a:buNone/>
            </a:pPr>
            <a:r>
              <a:rPr lang="en-SG" dirty="0" smtClean="0"/>
              <a:t>In this assignment , I learned a lot about accounting fundamental’s knowledge and the importance . In the first question ,the major activity of accounting fundamental described. </a:t>
            </a:r>
            <a:r>
              <a:rPr lang="en-SG" dirty="0"/>
              <a:t>I</a:t>
            </a:r>
            <a:r>
              <a:rPr lang="en-SG" dirty="0" smtClean="0"/>
              <a:t>n this question I defined about accounting concept</a:t>
            </a:r>
            <a:r>
              <a:rPr lang="en-SG" dirty="0"/>
              <a:t> </a:t>
            </a:r>
            <a:r>
              <a:rPr lang="en-SG" dirty="0" smtClean="0"/>
              <a:t>and explain about double entry . Next , in the second question, I have define the differences between accounts payable and accounts receivable. In the third question , I have define about balance sheet ,accounting equation , trading profit and loss account and I have also draft about the credit side balance sheet and the way to calculate trading profit and loss account . </a:t>
            </a:r>
            <a:r>
              <a:rPr lang="en-SG" dirty="0"/>
              <a:t>L</a:t>
            </a:r>
            <a:r>
              <a:rPr lang="en-SG" dirty="0" smtClean="0"/>
              <a:t>ast but not least, in the forth question I have explain about the bank reconciliation statement , the purpose and importance if the bank reconciliation statement, the differences between cashbook and bank statement and finally I did the format of bank reconciliation statement.                                 </a:t>
            </a:r>
            <a:endParaRPr lang="en-SG" dirty="0"/>
          </a:p>
          <a:p>
            <a:pPr marL="0" indent="0">
              <a:buNone/>
            </a:pPr>
            <a:endParaRPr lang="en-SG" dirty="0"/>
          </a:p>
        </p:txBody>
      </p:sp>
    </p:spTree>
    <p:extLst>
      <p:ext uri="{BB962C8B-B14F-4D97-AF65-F5344CB8AC3E}">
        <p14:creationId xmlns:p14="http://schemas.microsoft.com/office/powerpoint/2010/main" val="2381916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SG" sz="5400" b="1" u="sng" dirty="0" smtClean="0">
                <a:latin typeface="Berlin Sans FB Demi" panose="020E0802020502020306" pitchFamily="34" charset="0"/>
              </a:rPr>
              <a:t>references</a:t>
            </a:r>
            <a:endParaRPr lang="en-SG" sz="5400" b="1" u="sng" dirty="0">
              <a:latin typeface="Berlin Sans FB Demi" panose="020E0802020502020306" pitchFamily="34" charset="0"/>
            </a:endParaRPr>
          </a:p>
        </p:txBody>
      </p:sp>
      <p:sp>
        <p:nvSpPr>
          <p:cNvPr id="3" name="Content Placeholder 2"/>
          <p:cNvSpPr>
            <a:spLocks noGrp="1"/>
          </p:cNvSpPr>
          <p:nvPr>
            <p:ph idx="1"/>
          </p:nvPr>
        </p:nvSpPr>
        <p:spPr/>
        <p:txBody>
          <a:bodyPr>
            <a:normAutofit lnSpcReduction="10000"/>
          </a:bodyPr>
          <a:lstStyle/>
          <a:p>
            <a:r>
              <a:rPr lang="en-SG" dirty="0" smtClean="0">
                <a:hlinkClick r:id="rId2"/>
              </a:rPr>
              <a:t>https://saylordotorg.github.io/text_exploring-business-v2.0/s16-01-the-role-of-accounting.html</a:t>
            </a:r>
          </a:p>
          <a:p>
            <a:r>
              <a:rPr lang="en-SG" dirty="0" smtClean="0">
                <a:hlinkClick r:id="rId2"/>
              </a:rPr>
              <a:t>https://www.accountingcoach.com/balance-sheet/explanation/1</a:t>
            </a:r>
            <a:endParaRPr lang="en-SG" dirty="0" smtClean="0"/>
          </a:p>
          <a:p>
            <a:r>
              <a:rPr lang="en-SG" dirty="0" smtClean="0">
                <a:hlinkClick r:id="rId3"/>
              </a:rPr>
              <a:t>https://www.accountingcoach.com/blog/profit-credit-on-balance-sheet</a:t>
            </a:r>
            <a:endParaRPr lang="en-SG" dirty="0" smtClean="0"/>
          </a:p>
          <a:p>
            <a:r>
              <a:rPr lang="en-SG" dirty="0" smtClean="0">
                <a:hlinkClick r:id="rId4"/>
              </a:rPr>
              <a:t>http://www.accountingexplanation.com/final_accounts_explanation.htm</a:t>
            </a:r>
            <a:endParaRPr lang="en-SG" dirty="0" smtClean="0"/>
          </a:p>
          <a:p>
            <a:r>
              <a:rPr lang="en-SG" dirty="0" smtClean="0">
                <a:hlinkClick r:id="rId5"/>
              </a:rPr>
              <a:t>https://www.accountingtools.com/articles/2017/5/17/bank-reconciliation</a:t>
            </a:r>
            <a:endParaRPr lang="en-SG" dirty="0" smtClean="0"/>
          </a:p>
          <a:p>
            <a:r>
              <a:rPr lang="en-SG" dirty="0" smtClean="0">
                <a:hlinkClick r:id="rId6"/>
              </a:rPr>
              <a:t>http://accounting-simplified.com/financial/bank-reconciliation/</a:t>
            </a:r>
            <a:endParaRPr lang="en-SG" dirty="0" smtClean="0"/>
          </a:p>
          <a:p>
            <a:endParaRPr lang="en-SG" dirty="0"/>
          </a:p>
        </p:txBody>
      </p:sp>
    </p:spTree>
    <p:extLst>
      <p:ext uri="{BB962C8B-B14F-4D97-AF65-F5344CB8AC3E}">
        <p14:creationId xmlns:p14="http://schemas.microsoft.com/office/powerpoint/2010/main" val="489086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b="1" u="sng" dirty="0">
                <a:effectLst>
                  <a:outerShdw blurRad="38100" dist="38100" dir="2700000" algn="tl">
                    <a:srgbClr val="000000">
                      <a:alpha val="43137"/>
                    </a:srgbClr>
                  </a:outerShdw>
                </a:effectLst>
              </a:rPr>
              <a:t>Appendix</a:t>
            </a:r>
            <a:endParaRPr lang="en-S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73483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67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6932"/>
          </a:xfrm>
        </p:spPr>
        <p:txBody>
          <a:bodyPr>
            <a:noAutofit/>
          </a:bodyPr>
          <a:lstStyle/>
          <a:p>
            <a:pPr algn="ctr"/>
            <a:r>
              <a:rPr lang="en-SG" sz="10000" b="1" u="sng" dirty="0" smtClean="0">
                <a:effectLst>
                  <a:outerShdw blurRad="38100" dist="38100" dir="2700000" algn="tl">
                    <a:srgbClr val="000000">
                      <a:alpha val="43137"/>
                    </a:srgbClr>
                  </a:outerShdw>
                </a:effectLst>
              </a:rPr>
              <a:t>THE END</a:t>
            </a:r>
            <a:endParaRPr lang="en-SG" sz="100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052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456" y="362857"/>
            <a:ext cx="10363201" cy="6096000"/>
          </a:xfrm>
        </p:spPr>
        <p:txBody>
          <a:bodyPr>
            <a:normAutofit/>
          </a:bodyPr>
          <a:lstStyle/>
          <a:p>
            <a:pPr algn="ctr"/>
            <a:r>
              <a:rPr lang="en-SG" dirty="0" smtClean="0">
                <a:effectLst>
                  <a:outerShdw blurRad="38100" dist="38100" dir="2700000" algn="tl">
                    <a:srgbClr val="000000">
                      <a:alpha val="43137"/>
                    </a:srgbClr>
                  </a:outerShdw>
                </a:effectLst>
              </a:rPr>
              <a:t>EXECUTIVE</a:t>
            </a:r>
            <a:r>
              <a:rPr lang="en-SG" dirty="0" smtClean="0"/>
              <a:t> </a:t>
            </a:r>
            <a:r>
              <a:rPr lang="en-SG" dirty="0" smtClean="0">
                <a:effectLst>
                  <a:outerShdw blurRad="38100" dist="38100" dir="2700000" algn="tl">
                    <a:srgbClr val="000000">
                      <a:alpha val="43137"/>
                    </a:srgbClr>
                  </a:outerShdw>
                </a:effectLst>
              </a:rPr>
              <a:t>SUMMARY</a:t>
            </a:r>
            <a:br>
              <a:rPr lang="en-SG" dirty="0" smtClean="0">
                <a:effectLst>
                  <a:outerShdw blurRad="38100" dist="38100" dir="2700000" algn="tl">
                    <a:srgbClr val="000000">
                      <a:alpha val="43137"/>
                    </a:srgbClr>
                  </a:outerShdw>
                </a:effectLst>
              </a:rPr>
            </a:br>
            <a:r>
              <a:rPr lang="en-SG" dirty="0">
                <a:effectLst>
                  <a:outerShdw blurRad="38100" dist="38100" dir="2700000" algn="tl">
                    <a:srgbClr val="000000">
                      <a:alpha val="43137"/>
                    </a:srgbClr>
                  </a:outerShdw>
                </a:effectLst>
              </a:rPr>
              <a:t/>
            </a:r>
            <a:br>
              <a:rPr lang="en-SG" dirty="0">
                <a:effectLst>
                  <a:outerShdw blurRad="38100" dist="38100" dir="2700000" algn="tl">
                    <a:srgbClr val="000000">
                      <a:alpha val="43137"/>
                    </a:srgbClr>
                  </a:outerShdw>
                </a:effectLst>
              </a:rPr>
            </a:br>
            <a:r>
              <a:rPr lang="en-SG" sz="2000" dirty="0" smtClean="0">
                <a:effectLst>
                  <a:outerShdw blurRad="38100" dist="38100" dir="2700000" algn="tl">
                    <a:srgbClr val="000000">
                      <a:alpha val="43137"/>
                    </a:srgbClr>
                  </a:outerShdw>
                </a:effectLst>
              </a:rPr>
              <a:t>In the module, I covered the topic about ACCOUNTING FUNDAMENTALS. In first part, In a brief but comprehensive response , I have define the role of accounting . In second part , I have explain the differences between account payable and account receivable. In the third part , I have explain  the reason  why does a company’s profit appear as credit on its balance sheet . Last but not least , in the forth part I have explain the meant of reconciling an account . </a:t>
            </a:r>
            <a:endParaRPr lang="en-S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17492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11972" cy="3568246"/>
          </a:xfrm>
        </p:spPr>
        <p:txBody>
          <a:bodyPr>
            <a:noAutofit/>
          </a:bodyPr>
          <a:lstStyle/>
          <a:p>
            <a:pPr algn="ctr"/>
            <a:r>
              <a:rPr lang="en-SG" sz="2400" dirty="0" smtClean="0">
                <a:effectLst>
                  <a:outerShdw blurRad="38100" dist="38100" dir="2700000" algn="tl">
                    <a:srgbClr val="000000">
                      <a:alpha val="43137"/>
                    </a:srgbClr>
                  </a:outerShdw>
                </a:effectLst>
              </a:rPr>
              <a:t/>
            </a:r>
            <a:br>
              <a:rPr lang="en-SG" sz="2400" dirty="0" smtClean="0">
                <a:effectLst>
                  <a:outerShdw blurRad="38100" dist="38100" dir="2700000" algn="tl">
                    <a:srgbClr val="000000">
                      <a:alpha val="43137"/>
                    </a:srgbClr>
                  </a:outerShdw>
                </a:effectLst>
              </a:rPr>
            </a:br>
            <a:r>
              <a:rPr lang="en-SG" sz="2400" dirty="0"/>
              <a:t/>
            </a:r>
            <a:br>
              <a:rPr lang="en-SG" sz="2400" dirty="0"/>
            </a:br>
            <a:r>
              <a:rPr lang="en-SG" b="1" u="sng" dirty="0">
                <a:effectLst>
                  <a:outerShdw blurRad="38100" dist="38100" dir="2700000" algn="tl">
                    <a:srgbClr val="000000">
                      <a:alpha val="43137"/>
                    </a:srgbClr>
                  </a:outerShdw>
                </a:effectLst>
              </a:rPr>
              <a:t>INTRODUCTION</a:t>
            </a:r>
            <a:r>
              <a:rPr lang="en-SG" sz="2400" dirty="0"/>
              <a:t/>
            </a:r>
            <a:br>
              <a:rPr lang="en-SG" sz="2400" dirty="0"/>
            </a:br>
            <a:r>
              <a:rPr lang="en-SG" sz="2400" dirty="0" smtClean="0"/>
              <a:t>Accounting is </a:t>
            </a:r>
            <a:r>
              <a:rPr lang="en-SG" sz="2400" dirty="0"/>
              <a:t>a system for measuring and summarizing business activities , interpreting financial information and communicating the results to the higher management and the other decision maker as well.</a:t>
            </a:r>
            <a:br>
              <a:rPr lang="en-SG" sz="2400" dirty="0"/>
            </a:br>
            <a:r>
              <a:rPr lang="en-SG" sz="2400" dirty="0"/>
              <a:t/>
            </a:r>
            <a:br>
              <a:rPr lang="en-SG" sz="2400" dirty="0"/>
            </a:br>
            <a:r>
              <a:rPr lang="en-SG" sz="2400" dirty="0"/>
              <a:t/>
            </a:r>
            <a:br>
              <a:rPr lang="en-SG" sz="2400" dirty="0"/>
            </a:br>
            <a:r>
              <a:rPr lang="en-SG" sz="2400" dirty="0" smtClean="0">
                <a:effectLst>
                  <a:outerShdw blurRad="38100" dist="38100" dir="2700000" algn="tl">
                    <a:srgbClr val="000000">
                      <a:alpha val="43137"/>
                    </a:srgbClr>
                  </a:outerShdw>
                </a:effectLst>
              </a:rPr>
              <a:t/>
            </a:r>
            <a:br>
              <a:rPr lang="en-SG" sz="2400" dirty="0" smtClean="0">
                <a:effectLst>
                  <a:outerShdw blurRad="38100" dist="38100" dir="2700000" algn="tl">
                    <a:srgbClr val="000000">
                      <a:alpha val="43137"/>
                    </a:srgbClr>
                  </a:outerShdw>
                </a:effectLst>
              </a:rPr>
            </a:br>
            <a:r>
              <a:rPr lang="en-SG" sz="2400" dirty="0" smtClean="0">
                <a:effectLst>
                  <a:outerShdw blurRad="38100" dist="38100" dir="2700000" algn="tl">
                    <a:srgbClr val="000000">
                      <a:alpha val="43137"/>
                    </a:srgbClr>
                  </a:outerShdw>
                </a:effectLst>
              </a:rPr>
              <a:t/>
            </a:r>
            <a:br>
              <a:rPr lang="en-SG" sz="2400" dirty="0" smtClean="0">
                <a:effectLst>
                  <a:outerShdw blurRad="38100" dist="38100" dir="2700000" algn="tl">
                    <a:srgbClr val="000000">
                      <a:alpha val="43137"/>
                    </a:srgbClr>
                  </a:outerShdw>
                </a:effectLst>
              </a:rPr>
            </a:br>
            <a:r>
              <a:rPr lang="en-SG" sz="2400" dirty="0">
                <a:effectLst>
                  <a:outerShdw blurRad="38100" dist="38100" dir="2700000" algn="tl">
                    <a:srgbClr val="000000">
                      <a:alpha val="43137"/>
                    </a:srgbClr>
                  </a:outerShdw>
                </a:effectLst>
              </a:rPr>
              <a:t/>
            </a:r>
            <a:br>
              <a:rPr lang="en-SG" sz="2400" dirty="0">
                <a:effectLst>
                  <a:outerShdw blurRad="38100" dist="38100" dir="2700000" algn="tl">
                    <a:srgbClr val="000000">
                      <a:alpha val="43137"/>
                    </a:srgbClr>
                  </a:outerShdw>
                </a:effectLst>
              </a:rPr>
            </a:br>
            <a:r>
              <a:rPr lang="en-SG" sz="2400" dirty="0" smtClean="0">
                <a:effectLst>
                  <a:outerShdw blurRad="38100" dist="38100" dir="2700000" algn="tl">
                    <a:srgbClr val="000000">
                      <a:alpha val="43137"/>
                    </a:srgbClr>
                  </a:outerShdw>
                </a:effectLst>
              </a:rPr>
              <a:t/>
            </a:r>
            <a:br>
              <a:rPr lang="en-SG" sz="2400" dirty="0" smtClean="0">
                <a:effectLst>
                  <a:outerShdw blurRad="38100" dist="38100" dir="2700000" algn="tl">
                    <a:srgbClr val="000000">
                      <a:alpha val="43137"/>
                    </a:srgbClr>
                  </a:outerShdw>
                </a:effectLst>
              </a:rPr>
            </a:br>
            <a:r>
              <a:rPr lang="en-SG" sz="2400" dirty="0">
                <a:effectLst>
                  <a:outerShdw blurRad="38100" dist="38100" dir="2700000" algn="tl">
                    <a:srgbClr val="000000">
                      <a:alpha val="43137"/>
                    </a:srgbClr>
                  </a:outerShdw>
                </a:effectLst>
              </a:rPr>
              <a:t/>
            </a:r>
            <a:br>
              <a:rPr lang="en-SG" sz="2400" dirty="0">
                <a:effectLst>
                  <a:outerShdw blurRad="38100" dist="38100" dir="2700000" algn="tl">
                    <a:srgbClr val="000000">
                      <a:alpha val="43137"/>
                    </a:srgbClr>
                  </a:outerShdw>
                </a:effectLst>
              </a:rPr>
            </a:br>
            <a:endParaRPr lang="en-SG"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7622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fontScale="90000"/>
          </a:bodyPr>
          <a:lstStyle/>
          <a:p>
            <a:pPr algn="ctr"/>
            <a:r>
              <a:rPr lang="en-SG" sz="6000" u="sng" dirty="0" smtClean="0">
                <a:effectLst>
                  <a:outerShdw blurRad="38100" dist="38100" dir="2700000" algn="tl">
                    <a:srgbClr val="000000">
                      <a:alpha val="43137"/>
                    </a:srgbClr>
                  </a:outerShdw>
                </a:effectLst>
              </a:rPr>
              <a:t>ASSIGNMENT</a:t>
            </a:r>
            <a:r>
              <a:rPr lang="en-SG" sz="4800" u="sng" dirty="0" smtClean="0">
                <a:effectLst>
                  <a:outerShdw blurRad="38100" dist="38100" dir="2700000" algn="tl">
                    <a:srgbClr val="000000">
                      <a:alpha val="43137"/>
                    </a:srgbClr>
                  </a:outerShdw>
                </a:effectLst>
              </a:rPr>
              <a:t> </a:t>
            </a:r>
            <a:r>
              <a:rPr lang="en-SG" sz="6000" u="sng" dirty="0" smtClean="0">
                <a:effectLst>
                  <a:outerShdw blurRad="38100" dist="38100" dir="2700000" algn="tl">
                    <a:srgbClr val="000000">
                      <a:alpha val="43137"/>
                    </a:srgbClr>
                  </a:outerShdw>
                </a:effectLst>
              </a:rPr>
              <a:t>QUESTIONS</a:t>
            </a:r>
            <a:r>
              <a:rPr lang="en-SG" sz="4800" dirty="0" smtClean="0">
                <a:effectLst>
                  <a:outerShdw blurRad="38100" dist="38100" dir="2700000" algn="tl">
                    <a:srgbClr val="000000">
                      <a:alpha val="43137"/>
                    </a:srgbClr>
                  </a:outerShdw>
                </a:effectLst>
              </a:rPr>
              <a:t/>
            </a:r>
            <a:br>
              <a:rPr lang="en-SG" sz="4800" dirty="0" smtClean="0">
                <a:effectLst>
                  <a:outerShdw blurRad="38100" dist="38100" dir="2700000" algn="tl">
                    <a:srgbClr val="000000">
                      <a:alpha val="43137"/>
                    </a:srgbClr>
                  </a:outerShdw>
                </a:effectLst>
              </a:rPr>
            </a:br>
            <a:r>
              <a:rPr lang="en-SG" sz="4800" dirty="0" smtClean="0">
                <a:effectLst>
                  <a:outerShdw blurRad="38100" dist="38100" dir="2700000" algn="tl">
                    <a:srgbClr val="000000">
                      <a:alpha val="43137"/>
                    </a:srgbClr>
                  </a:outerShdw>
                </a:effectLst>
              </a:rPr>
              <a:t/>
            </a:r>
            <a:br>
              <a:rPr lang="en-SG" sz="4800" dirty="0" smtClean="0">
                <a:effectLst>
                  <a:outerShdw blurRad="38100" dist="38100" dir="2700000" algn="tl">
                    <a:srgbClr val="000000">
                      <a:alpha val="43137"/>
                    </a:srgbClr>
                  </a:outerShdw>
                </a:effectLst>
              </a:rPr>
            </a:br>
            <a:r>
              <a:rPr lang="en-SG" sz="1800" dirty="0" smtClean="0">
                <a:effectLst>
                  <a:outerShdw blurRad="38100" dist="38100" dir="2700000" algn="tl">
                    <a:srgbClr val="000000">
                      <a:alpha val="43137"/>
                    </a:srgbClr>
                  </a:outerShdw>
                </a:effectLst>
              </a:rPr>
              <a:t/>
            </a:r>
            <a:br>
              <a:rPr lang="en-SG" sz="1800" dirty="0" smtClean="0">
                <a:effectLst>
                  <a:outerShdw blurRad="38100" dist="38100" dir="2700000" algn="tl">
                    <a:srgbClr val="000000">
                      <a:alpha val="43137"/>
                    </a:srgbClr>
                  </a:outerShdw>
                </a:effectLst>
              </a:rPr>
            </a:br>
            <a:endParaRPr lang="en-SG" sz="4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SG" b="1" u="sng" dirty="0" smtClean="0"/>
              <a:t>QUESTION 1</a:t>
            </a:r>
            <a:endParaRPr lang="en-SG" b="1" u="sng" dirty="0"/>
          </a:p>
          <a:p>
            <a:pPr marL="0" indent="0">
              <a:buNone/>
            </a:pPr>
            <a:r>
              <a:rPr lang="en-SG" b="1" u="sng" dirty="0" smtClean="0"/>
              <a:t> </a:t>
            </a:r>
            <a:r>
              <a:rPr lang="en-SG" b="1" dirty="0"/>
              <a:t> </a:t>
            </a:r>
            <a:endParaRPr lang="en-SG" b="1" dirty="0" smtClean="0"/>
          </a:p>
          <a:p>
            <a:pPr marL="0" indent="0">
              <a:buNone/>
            </a:pPr>
            <a:r>
              <a:rPr lang="en-SG" b="1" dirty="0" smtClean="0"/>
              <a:t>In a brief but comprehensive response , define the role of accounting.</a:t>
            </a:r>
          </a:p>
          <a:p>
            <a:pPr marL="0" indent="0">
              <a:buNone/>
            </a:pPr>
            <a:r>
              <a:rPr lang="en-SG" dirty="0" smtClean="0"/>
              <a:t>-A</a:t>
            </a:r>
            <a:r>
              <a:rPr lang="en-SG" sz="2000" dirty="0" smtClean="0"/>
              <a:t>ccounting has been hailed by many as the Language of Business , because to form a company’s financial performance accounting have to communicate more information to the Owner  , Managers, and Investors . These owners , managers , and investors usually called as stakeholders in a business, this is because they plays a very concern and independent role in business they are handling.</a:t>
            </a:r>
          </a:p>
          <a:p>
            <a:pPr marL="0" indent="0">
              <a:buNone/>
            </a:pPr>
            <a:endParaRPr lang="en-SG" sz="2000" b="1" dirty="0"/>
          </a:p>
          <a:p>
            <a:pPr marL="0" indent="0">
              <a:buNone/>
            </a:pPr>
            <a:r>
              <a:rPr lang="en-SG" sz="2000" dirty="0" smtClean="0"/>
              <a:t>In fact, the purpose of accounting is to help the stakeholders make a perfect business  decision and planning  by providing then with financial information . These financial information usually prepared by an accountant ,to help those stakeholders to run a business decision and planning in an accurate time.</a:t>
            </a:r>
          </a:p>
          <a:p>
            <a:pPr marL="0" indent="0">
              <a:buNone/>
            </a:pPr>
            <a:endParaRPr lang="en-SG" b="1" dirty="0"/>
          </a:p>
          <a:p>
            <a:pPr marL="0" indent="0">
              <a:buNone/>
            </a:pPr>
            <a:endParaRPr lang="en-SG" sz="1800" b="1" dirty="0"/>
          </a:p>
        </p:txBody>
      </p:sp>
    </p:spTree>
    <p:extLst>
      <p:ext uri="{BB962C8B-B14F-4D97-AF65-F5344CB8AC3E}">
        <p14:creationId xmlns:p14="http://schemas.microsoft.com/office/powerpoint/2010/main" val="3377985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999" y="492851"/>
            <a:ext cx="10758715" cy="6108246"/>
          </a:xfrm>
        </p:spPr>
        <p:txBody>
          <a:bodyPr>
            <a:normAutofit/>
          </a:bodyPr>
          <a:lstStyle/>
          <a:p>
            <a:r>
              <a:rPr lang="en-SG" sz="2000" dirty="0" smtClean="0"/>
              <a:t>Accountants are responsible to make sure that stakeholders understands the meaning of financial information and work with both individuals and organizations to help them use financial information to deal with business problem that occurred.</a:t>
            </a:r>
            <a:br>
              <a:rPr lang="en-SG" sz="2000" dirty="0" smtClean="0"/>
            </a:br>
            <a:r>
              <a:rPr lang="en-SG" sz="2000" dirty="0"/>
              <a:t/>
            </a:r>
            <a:br>
              <a:rPr lang="en-SG" sz="2000" dirty="0"/>
            </a:br>
            <a:r>
              <a:rPr lang="en-SG" sz="2000" dirty="0" smtClean="0"/>
              <a:t>Accounting is also a system of recording the transaction of the business. It is the process of summarizing , analysing , and reporting financial transactions . This is also one of the main function of the organization because it reveals financial positions during the period.</a:t>
            </a:r>
            <a:br>
              <a:rPr lang="en-SG" sz="2000" dirty="0" smtClean="0"/>
            </a:br>
            <a:r>
              <a:rPr lang="en-SG" sz="2000" dirty="0"/>
              <a:t/>
            </a:r>
            <a:br>
              <a:rPr lang="en-SG" sz="2000" dirty="0"/>
            </a:br>
            <a:r>
              <a:rPr lang="en-SG" sz="2000" dirty="0" smtClean="0"/>
              <a:t>Accounting can be easily summarize as a system for measuring and summarizing business activities , interpreting financial information and communicating the results to the higher management and the other decision maker as well.</a:t>
            </a:r>
            <a:br>
              <a:rPr lang="en-SG" sz="2000" dirty="0" smtClean="0"/>
            </a:br>
            <a:r>
              <a:rPr lang="en-SG" sz="2000" dirty="0" smtClean="0"/>
              <a:t/>
            </a:r>
            <a:br>
              <a:rPr lang="en-SG" sz="2000" dirty="0" smtClean="0"/>
            </a:br>
            <a:r>
              <a:rPr lang="en-SG" sz="2000" dirty="0"/>
              <a:t/>
            </a:r>
            <a:br>
              <a:rPr lang="en-SG" sz="2000" dirty="0"/>
            </a:br>
            <a:endParaRPr lang="en-SG" sz="2000" dirty="0"/>
          </a:p>
        </p:txBody>
      </p:sp>
    </p:spTree>
    <p:extLst>
      <p:ext uri="{BB962C8B-B14F-4D97-AF65-F5344CB8AC3E}">
        <p14:creationId xmlns:p14="http://schemas.microsoft.com/office/powerpoint/2010/main" val="3592397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SG" sz="3200" b="1" dirty="0" smtClean="0"/>
              <a:t>FIELDS OF ACCOUNTING</a:t>
            </a:r>
            <a:br>
              <a:rPr lang="en-SG" sz="3200" b="1" dirty="0" smtClean="0"/>
            </a:br>
            <a:r>
              <a:rPr lang="en-SG" sz="3200" b="1" dirty="0" smtClean="0"/>
              <a:t/>
            </a:r>
            <a:br>
              <a:rPr lang="en-SG" sz="3200" b="1" dirty="0" smtClean="0"/>
            </a:br>
            <a:endParaRPr lang="en-SG" sz="3200" b="1" dirty="0"/>
          </a:p>
        </p:txBody>
      </p:sp>
      <p:sp>
        <p:nvSpPr>
          <p:cNvPr id="3" name="Subtitle 2"/>
          <p:cNvSpPr>
            <a:spLocks noGrp="1"/>
          </p:cNvSpPr>
          <p:nvPr>
            <p:ph type="subTitle" idx="1"/>
          </p:nvPr>
        </p:nvSpPr>
        <p:spPr>
          <a:xfrm>
            <a:off x="667657" y="2772230"/>
            <a:ext cx="11146971" cy="4085770"/>
          </a:xfrm>
        </p:spPr>
        <p:txBody>
          <a:bodyPr/>
          <a:lstStyle/>
          <a:p>
            <a:pPr algn="l"/>
            <a:r>
              <a:rPr lang="en-SG" dirty="0" smtClean="0"/>
              <a:t>-Accountants typically works in two major fields , which is called as </a:t>
            </a:r>
            <a:r>
              <a:rPr lang="en-SG" b="1" dirty="0" smtClean="0"/>
              <a:t>Management</a:t>
            </a:r>
            <a:r>
              <a:rPr lang="en-SG" dirty="0" smtClean="0"/>
              <a:t> </a:t>
            </a:r>
            <a:r>
              <a:rPr lang="en-SG" b="1" dirty="0" smtClean="0"/>
              <a:t>Accountant</a:t>
            </a:r>
            <a:r>
              <a:rPr lang="en-SG" dirty="0" smtClean="0"/>
              <a:t> and </a:t>
            </a:r>
            <a:r>
              <a:rPr lang="en-SG" b="1" dirty="0" smtClean="0"/>
              <a:t>Financial</a:t>
            </a:r>
            <a:r>
              <a:rPr lang="en-SG" dirty="0" smtClean="0"/>
              <a:t> </a:t>
            </a:r>
            <a:r>
              <a:rPr lang="en-SG" b="1" dirty="0" smtClean="0"/>
              <a:t>Accountant</a:t>
            </a:r>
            <a:r>
              <a:rPr lang="en-SG" dirty="0" smtClean="0"/>
              <a:t> . </a:t>
            </a:r>
          </a:p>
          <a:p>
            <a:pPr algn="l"/>
            <a:r>
              <a:rPr lang="en-SG" dirty="0" smtClean="0"/>
              <a:t>-</a:t>
            </a:r>
            <a:r>
              <a:rPr lang="en-SG" b="1" dirty="0" smtClean="0"/>
              <a:t>Management</a:t>
            </a:r>
            <a:r>
              <a:rPr lang="en-SG" dirty="0" smtClean="0"/>
              <a:t> </a:t>
            </a:r>
            <a:r>
              <a:rPr lang="en-SG" b="1" dirty="0" smtClean="0"/>
              <a:t>accountant</a:t>
            </a:r>
            <a:r>
              <a:rPr lang="en-SG" dirty="0" smtClean="0"/>
              <a:t> usually provides information and analysis an organization to decision makers in order to help them run the business.</a:t>
            </a:r>
          </a:p>
          <a:p>
            <a:pPr algn="l"/>
            <a:r>
              <a:rPr lang="en-SG" dirty="0" smtClean="0"/>
              <a:t>-</a:t>
            </a:r>
            <a:r>
              <a:rPr lang="en-SG" b="1" dirty="0" smtClean="0"/>
              <a:t>Financial</a:t>
            </a:r>
            <a:r>
              <a:rPr lang="en-SG" dirty="0" smtClean="0"/>
              <a:t> </a:t>
            </a:r>
            <a:r>
              <a:rPr lang="en-SG" b="1" dirty="0" smtClean="0"/>
              <a:t>accountant</a:t>
            </a:r>
            <a:r>
              <a:rPr lang="en-SG" dirty="0" smtClean="0"/>
              <a:t> usually works to furnish information to individual and groups in order to help them access its financial performance.</a:t>
            </a:r>
          </a:p>
          <a:p>
            <a:pPr algn="l"/>
            <a:endParaRPr lang="en-SG" dirty="0"/>
          </a:p>
        </p:txBody>
      </p:sp>
    </p:spTree>
    <p:extLst>
      <p:ext uri="{BB962C8B-B14F-4D97-AF65-F5344CB8AC3E}">
        <p14:creationId xmlns:p14="http://schemas.microsoft.com/office/powerpoint/2010/main" val="136578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4321"/>
            <a:ext cx="8834846" cy="862148"/>
          </a:xfrm>
        </p:spPr>
        <p:txBody>
          <a:bodyPr>
            <a:normAutofit/>
          </a:bodyPr>
          <a:lstStyle/>
          <a:p>
            <a:r>
              <a:rPr lang="en-SG" sz="4000" b="1" u="sng" dirty="0" smtClean="0">
                <a:effectLst>
                  <a:outerShdw blurRad="38100" dist="38100" dir="2700000" algn="tl">
                    <a:srgbClr val="000000">
                      <a:alpha val="43137"/>
                    </a:srgbClr>
                  </a:outerShdw>
                </a:effectLst>
              </a:rPr>
              <a:t>DOUBLE ENTRY</a:t>
            </a:r>
            <a:endParaRPr lang="en-SG" sz="4000" b="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1358537"/>
            <a:ext cx="9305109" cy="5499463"/>
          </a:xfrm>
        </p:spPr>
        <p:txBody>
          <a:bodyPr/>
          <a:lstStyle/>
          <a:p>
            <a:r>
              <a:rPr lang="en-SG" dirty="0" smtClean="0"/>
              <a:t>The fundamental concept of underlying present-day bookkeeping and accounting is called as Double Entry . Every of this financial transaction which has equal and opposite effects in 2 different account are usually based on double entry accounting . Both of this transaction is used to satisfy the equation of </a:t>
            </a:r>
            <a:r>
              <a:rPr lang="en-SG" b="1" dirty="0" smtClean="0"/>
              <a:t>Asset=Liability + Equity</a:t>
            </a:r>
            <a:endParaRPr lang="en-SG" b="1" dirty="0"/>
          </a:p>
          <a:p>
            <a:endParaRPr lang="en-SG" b="1" dirty="0"/>
          </a:p>
        </p:txBody>
      </p:sp>
      <p:graphicFrame>
        <p:nvGraphicFramePr>
          <p:cNvPr id="7" name="Table 6"/>
          <p:cNvGraphicFramePr>
            <a:graphicFrameLocks noGrp="1"/>
          </p:cNvGraphicFramePr>
          <p:nvPr>
            <p:extLst>
              <p:ext uri="{D42A27DB-BD31-4B8C-83A1-F6EECF244321}">
                <p14:modId xmlns:p14="http://schemas.microsoft.com/office/powerpoint/2010/main" val="3985650912"/>
              </p:ext>
            </p:extLst>
          </p:nvPr>
        </p:nvGraphicFramePr>
        <p:xfrm>
          <a:off x="1984828" y="3449804"/>
          <a:ext cx="7913190" cy="2689740"/>
        </p:xfrm>
        <a:graphic>
          <a:graphicData uri="http://schemas.openxmlformats.org/drawingml/2006/table">
            <a:tbl>
              <a:tblPr firstRow="1" bandRow="1">
                <a:tableStyleId>{073A0DAA-6AF3-43AB-8588-CEC1D06C72B9}</a:tableStyleId>
              </a:tblPr>
              <a:tblGrid>
                <a:gridCol w="3956595">
                  <a:extLst>
                    <a:ext uri="{9D8B030D-6E8A-4147-A177-3AD203B41FA5}">
                      <a16:colId xmlns:a16="http://schemas.microsoft.com/office/drawing/2014/main" val="2290955709"/>
                    </a:ext>
                  </a:extLst>
                </a:gridCol>
                <a:gridCol w="3956595">
                  <a:extLst>
                    <a:ext uri="{9D8B030D-6E8A-4147-A177-3AD203B41FA5}">
                      <a16:colId xmlns:a16="http://schemas.microsoft.com/office/drawing/2014/main" val="3016781193"/>
                    </a:ext>
                  </a:extLst>
                </a:gridCol>
              </a:tblGrid>
              <a:tr h="896580">
                <a:tc>
                  <a:txBody>
                    <a:bodyPr/>
                    <a:lstStyle/>
                    <a:p>
                      <a:pPr algn="ctr"/>
                      <a:r>
                        <a:rPr lang="en-SG" sz="3200" dirty="0" smtClean="0"/>
                        <a:t>TRANSACTION</a:t>
                      </a:r>
                      <a:endParaRPr lang="en-SG" sz="3200" dirty="0"/>
                    </a:p>
                  </a:txBody>
                  <a:tcPr/>
                </a:tc>
                <a:tc>
                  <a:txBody>
                    <a:bodyPr/>
                    <a:lstStyle/>
                    <a:p>
                      <a:pPr algn="ctr"/>
                      <a:r>
                        <a:rPr lang="en-SG" sz="3200" dirty="0" smtClean="0"/>
                        <a:t>TWO-SIDED</a:t>
                      </a:r>
                      <a:r>
                        <a:rPr lang="en-SG" sz="3200" baseline="0" dirty="0" smtClean="0"/>
                        <a:t> EFFECT</a:t>
                      </a:r>
                      <a:endParaRPr lang="en-SG" sz="3200" dirty="0"/>
                    </a:p>
                  </a:txBody>
                  <a:tcPr/>
                </a:tc>
                <a:extLst>
                  <a:ext uri="{0D108BD9-81ED-4DB2-BD59-A6C34878D82A}">
                    <a16:rowId xmlns:a16="http://schemas.microsoft.com/office/drawing/2014/main" val="416581732"/>
                  </a:ext>
                </a:extLst>
              </a:tr>
              <a:tr h="896580">
                <a:tc>
                  <a:txBody>
                    <a:bodyPr/>
                    <a:lstStyle/>
                    <a:p>
                      <a:pPr algn="ctr"/>
                      <a:r>
                        <a:rPr lang="en-SG" sz="2000" dirty="0" smtClean="0"/>
                        <a:t>-Goods</a:t>
                      </a:r>
                      <a:r>
                        <a:rPr lang="en-SG" sz="2000" baseline="0" dirty="0" smtClean="0"/>
                        <a:t> bought on cash</a:t>
                      </a:r>
                      <a:endParaRPr lang="en-SG" sz="2000" dirty="0"/>
                    </a:p>
                  </a:txBody>
                  <a:tcPr/>
                </a:tc>
                <a:tc>
                  <a:txBody>
                    <a:bodyPr/>
                    <a:lstStyle/>
                    <a:p>
                      <a:pPr algn="ctr"/>
                      <a:r>
                        <a:rPr lang="en-SG" sz="2000" dirty="0" smtClean="0"/>
                        <a:t>-Decrease in one</a:t>
                      </a:r>
                      <a:r>
                        <a:rPr lang="en-SG" sz="2000" baseline="0" dirty="0" smtClean="0"/>
                        <a:t> asset , Increase in another asset</a:t>
                      </a:r>
                      <a:endParaRPr lang="en-SG" sz="2000" dirty="0"/>
                    </a:p>
                  </a:txBody>
                  <a:tcPr/>
                </a:tc>
                <a:extLst>
                  <a:ext uri="{0D108BD9-81ED-4DB2-BD59-A6C34878D82A}">
                    <a16:rowId xmlns:a16="http://schemas.microsoft.com/office/drawing/2014/main" val="3721012887"/>
                  </a:ext>
                </a:extLst>
              </a:tr>
              <a:tr h="896580">
                <a:tc>
                  <a:txBody>
                    <a:bodyPr/>
                    <a:lstStyle/>
                    <a:p>
                      <a:pPr algn="ctr"/>
                      <a:r>
                        <a:rPr lang="en-SG" sz="2000" dirty="0" smtClean="0"/>
                        <a:t>-Take</a:t>
                      </a:r>
                      <a:r>
                        <a:rPr lang="en-SG" sz="2000" baseline="0" dirty="0" smtClean="0"/>
                        <a:t> a loan in cash</a:t>
                      </a:r>
                      <a:endParaRPr lang="en-SG" sz="2000" dirty="0"/>
                    </a:p>
                  </a:txBody>
                  <a:tcPr/>
                </a:tc>
                <a:tc>
                  <a:txBody>
                    <a:bodyPr/>
                    <a:lstStyle/>
                    <a:p>
                      <a:pPr algn="ctr"/>
                      <a:r>
                        <a:rPr lang="en-SG" dirty="0" smtClean="0"/>
                        <a:t>-</a:t>
                      </a:r>
                      <a:r>
                        <a:rPr lang="en-SG" sz="2000" dirty="0" smtClean="0"/>
                        <a:t>Increase</a:t>
                      </a:r>
                      <a:r>
                        <a:rPr lang="en-SG" sz="2000" baseline="0" dirty="0" smtClean="0"/>
                        <a:t> in an asset , increase in liability</a:t>
                      </a:r>
                      <a:endParaRPr lang="en-SG" dirty="0"/>
                    </a:p>
                  </a:txBody>
                  <a:tcPr/>
                </a:tc>
                <a:extLst>
                  <a:ext uri="{0D108BD9-81ED-4DB2-BD59-A6C34878D82A}">
                    <a16:rowId xmlns:a16="http://schemas.microsoft.com/office/drawing/2014/main" val="1758659864"/>
                  </a:ext>
                </a:extLst>
              </a:tr>
            </a:tbl>
          </a:graphicData>
        </a:graphic>
      </p:graphicFrame>
    </p:spTree>
    <p:extLst>
      <p:ext uri="{BB962C8B-B14F-4D97-AF65-F5344CB8AC3E}">
        <p14:creationId xmlns:p14="http://schemas.microsoft.com/office/powerpoint/2010/main" val="558438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207" y="300445"/>
            <a:ext cx="9862458" cy="679269"/>
          </a:xfrm>
        </p:spPr>
        <p:txBody>
          <a:bodyPr>
            <a:normAutofit/>
          </a:bodyPr>
          <a:lstStyle/>
          <a:p>
            <a:pPr algn="l"/>
            <a:r>
              <a:rPr lang="en-SG" sz="3200" b="1" u="sng" dirty="0" smtClean="0"/>
              <a:t>QUESTION 2</a:t>
            </a:r>
            <a:endParaRPr lang="en-SG" sz="3200" b="1" u="sng" dirty="0"/>
          </a:p>
        </p:txBody>
      </p:sp>
      <p:sp>
        <p:nvSpPr>
          <p:cNvPr id="3" name="Subtitle 2"/>
          <p:cNvSpPr>
            <a:spLocks noGrp="1"/>
          </p:cNvSpPr>
          <p:nvPr>
            <p:ph type="subTitle" idx="1"/>
          </p:nvPr>
        </p:nvSpPr>
        <p:spPr>
          <a:xfrm>
            <a:off x="666207" y="1097280"/>
            <a:ext cx="10450284" cy="5460274"/>
          </a:xfrm>
        </p:spPr>
        <p:txBody>
          <a:bodyPr>
            <a:normAutofit/>
          </a:bodyPr>
          <a:lstStyle/>
          <a:p>
            <a:pPr algn="l"/>
            <a:r>
              <a:rPr lang="en-SG" sz="3200" dirty="0" smtClean="0"/>
              <a:t>What is the difference between accounts payable and accounts receivable?</a:t>
            </a:r>
          </a:p>
          <a:p>
            <a:pPr algn="l"/>
            <a:r>
              <a:rPr lang="en-SG" sz="2000" dirty="0" smtClean="0"/>
              <a:t>-</a:t>
            </a:r>
            <a:r>
              <a:rPr lang="en-SG" sz="2000" b="1" dirty="0" smtClean="0"/>
              <a:t>Account</a:t>
            </a:r>
            <a:r>
              <a:rPr lang="en-SG" sz="2000" dirty="0" smtClean="0"/>
              <a:t> </a:t>
            </a:r>
            <a:r>
              <a:rPr lang="en-SG" sz="2000" b="1" dirty="0" smtClean="0"/>
              <a:t>payable</a:t>
            </a:r>
            <a:r>
              <a:rPr lang="en-SG" sz="2000" dirty="0" smtClean="0"/>
              <a:t> is a responsibility to a vendor or a supplier who provides goods and services to a company in an advance of payment on credit . In accounting payable system , the firm’s debts comes out with two major categories which is </a:t>
            </a:r>
            <a:r>
              <a:rPr lang="en-SG" sz="2000" b="1" dirty="0" smtClean="0"/>
              <a:t>Current</a:t>
            </a:r>
            <a:r>
              <a:rPr lang="en-SG" sz="2000" dirty="0" smtClean="0"/>
              <a:t> </a:t>
            </a:r>
            <a:r>
              <a:rPr lang="en-SG" sz="2000" b="1" dirty="0" smtClean="0"/>
              <a:t>liability</a:t>
            </a:r>
            <a:r>
              <a:rPr lang="en-SG" sz="2000" dirty="0" smtClean="0"/>
              <a:t> </a:t>
            </a:r>
            <a:r>
              <a:rPr lang="en-SG" sz="2000" b="1" dirty="0" smtClean="0"/>
              <a:t>account</a:t>
            </a:r>
            <a:r>
              <a:rPr lang="en-SG" sz="2000" dirty="0" smtClean="0"/>
              <a:t> . This is a short term debt , which means settling the payment within a year or less than a year. Next is </a:t>
            </a:r>
            <a:r>
              <a:rPr lang="en-SG" sz="2000" b="1" dirty="0" smtClean="0"/>
              <a:t>Non-current</a:t>
            </a:r>
            <a:r>
              <a:rPr lang="en-SG" sz="2000" dirty="0" smtClean="0"/>
              <a:t> </a:t>
            </a:r>
            <a:r>
              <a:rPr lang="en-SG" sz="2000" b="1" dirty="0" smtClean="0"/>
              <a:t>liability. </a:t>
            </a:r>
            <a:r>
              <a:rPr lang="en-SG" sz="2000" dirty="0" smtClean="0"/>
              <a:t>This</a:t>
            </a:r>
            <a:r>
              <a:rPr lang="en-SG" sz="2000" b="1" dirty="0" smtClean="0"/>
              <a:t> </a:t>
            </a:r>
            <a:r>
              <a:rPr lang="en-SG" sz="2000" dirty="0" smtClean="0"/>
              <a:t>is</a:t>
            </a:r>
            <a:r>
              <a:rPr lang="en-SG" sz="2000" b="1" dirty="0" smtClean="0"/>
              <a:t> </a:t>
            </a:r>
            <a:r>
              <a:rPr lang="en-SG" sz="2000" dirty="0" smtClean="0"/>
              <a:t>a</a:t>
            </a:r>
            <a:r>
              <a:rPr lang="en-SG" sz="2000" b="1" dirty="0" smtClean="0"/>
              <a:t> </a:t>
            </a:r>
            <a:r>
              <a:rPr lang="en-SG" sz="2000" dirty="0" smtClean="0"/>
              <a:t>long term liability. These debts are not due for complete a payment within a year and it can be payed after a year or more than it. </a:t>
            </a:r>
            <a:r>
              <a:rPr lang="en-SG" sz="2000" b="1" dirty="0" smtClean="0"/>
              <a:t>Account</a:t>
            </a:r>
            <a:r>
              <a:rPr lang="en-SG" sz="2000" dirty="0" smtClean="0"/>
              <a:t> </a:t>
            </a:r>
            <a:r>
              <a:rPr lang="en-SG" sz="2000" b="1" dirty="0" smtClean="0"/>
              <a:t>receivable </a:t>
            </a:r>
            <a:r>
              <a:rPr lang="en-SG" sz="2000" dirty="0" smtClean="0"/>
              <a:t>are the money a company receive by providing the needs of a debtor with goods and services. Account receivable are assets . This assets comes out with two major categories which is a </a:t>
            </a:r>
            <a:r>
              <a:rPr lang="en-SG" sz="2000" b="1" dirty="0" smtClean="0"/>
              <a:t>non-current</a:t>
            </a:r>
            <a:r>
              <a:rPr lang="en-SG" sz="2000" dirty="0" smtClean="0"/>
              <a:t> </a:t>
            </a:r>
            <a:r>
              <a:rPr lang="en-SG" sz="2000" b="1" dirty="0" smtClean="0"/>
              <a:t>asset</a:t>
            </a:r>
            <a:r>
              <a:rPr lang="en-SG" sz="2000" dirty="0" smtClean="0"/>
              <a:t> and  </a:t>
            </a:r>
            <a:r>
              <a:rPr lang="en-SG" sz="2000" b="1" dirty="0" smtClean="0"/>
              <a:t>a</a:t>
            </a:r>
            <a:r>
              <a:rPr lang="en-SG" sz="2000" dirty="0" smtClean="0"/>
              <a:t> </a:t>
            </a:r>
            <a:r>
              <a:rPr lang="en-SG" sz="2000" b="1" dirty="0" smtClean="0"/>
              <a:t>current</a:t>
            </a:r>
            <a:r>
              <a:rPr lang="en-SG" sz="2000" dirty="0" smtClean="0"/>
              <a:t> </a:t>
            </a:r>
            <a:r>
              <a:rPr lang="en-SG" sz="2000" b="1" dirty="0" smtClean="0"/>
              <a:t>asset</a:t>
            </a:r>
            <a:r>
              <a:rPr lang="en-SG" sz="2000" dirty="0" smtClean="0"/>
              <a:t> . Non current asset are fixed asset which last longs for more than a year . Current asset is a short term asset that can be only used within a year.</a:t>
            </a:r>
          </a:p>
          <a:p>
            <a:pPr algn="l"/>
            <a:r>
              <a:rPr lang="en-SG" sz="2000" b="1" dirty="0" smtClean="0"/>
              <a:t>Account payable </a:t>
            </a:r>
            <a:r>
              <a:rPr lang="en-SG" sz="2000" dirty="0" smtClean="0"/>
              <a:t>and</a:t>
            </a:r>
            <a:r>
              <a:rPr lang="en-SG" sz="2000" b="1" dirty="0" smtClean="0"/>
              <a:t> account receivable </a:t>
            </a:r>
            <a:r>
              <a:rPr lang="en-SG" sz="2000" dirty="0" smtClean="0"/>
              <a:t>has two different sides of transactions. Let’s assume ,if a company A receives a sale and a account receivable, so the other side company will receive a purchase and a account payable.</a:t>
            </a:r>
            <a:endParaRPr lang="en-SG" sz="2000" b="1" dirty="0"/>
          </a:p>
        </p:txBody>
      </p:sp>
    </p:spTree>
    <p:extLst>
      <p:ext uri="{BB962C8B-B14F-4D97-AF65-F5344CB8AC3E}">
        <p14:creationId xmlns:p14="http://schemas.microsoft.com/office/powerpoint/2010/main" val="1708299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1657</Words>
  <Application>Microsoft Office PowerPoint</Application>
  <PresentationFormat>Widescreen</PresentationFormat>
  <Paragraphs>200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Berlin Sans FB Demi</vt:lpstr>
      <vt:lpstr>Calibri</vt:lpstr>
      <vt:lpstr>Calibri Light</vt:lpstr>
      <vt:lpstr>Office Theme</vt:lpstr>
      <vt:lpstr>PowerPoint Presentation</vt:lpstr>
      <vt:lpstr>PowerPoint Presentation</vt:lpstr>
      <vt:lpstr>EXECUTIVE SUMMARY  In the module, I covered the topic about ACCOUNTING FUNDAMENTALS. In first part, In a brief but comprehensive response , I have define the role of accounting . In second part , I have explain the differences between account payable and account receivable. In the third part , I have explain  the reason  why does a company’s profit appear as credit on its balance sheet . Last but not least , in the forth part I have explain the meant of reconciling an account . </vt:lpstr>
      <vt:lpstr>  INTRODUCTION Accounting is a system for measuring and summarizing business activities , interpreting financial information and communicating the results to the higher management and the other decision maker as well.        </vt:lpstr>
      <vt:lpstr>ASSIGNMENT QUESTIONS   </vt:lpstr>
      <vt:lpstr>Accountants are responsible to make sure that stakeholders understands the meaning of financial information and work with both individuals and organizations to help them use financial information to deal with business problem that occurred.  Accounting is also a system of recording the transaction of the business. It is the process of summarizing , analysing , and reporting financial transactions . This is also one of the main function of the organization because it reveals financial positions during the period.  Accounting can be easily summarize as a system for measuring and summarizing business activities , interpreting financial information and communicating the results to the higher management and the other decision maker as well.   </vt:lpstr>
      <vt:lpstr>FIELDS OF ACCOUNTING  </vt:lpstr>
      <vt:lpstr>DOUBLE ENTRY</vt:lpstr>
      <vt:lpstr>QUESTION 2</vt:lpstr>
      <vt:lpstr>Example of account payable and account receivable</vt:lpstr>
      <vt:lpstr>QUESTION 3</vt:lpstr>
      <vt:lpstr>Assets </vt:lpstr>
      <vt:lpstr>liabilities</vt:lpstr>
      <vt:lpstr>Example:Credit side of Balance sheet</vt:lpstr>
      <vt:lpstr>ACCOUNTING EQUATION</vt:lpstr>
      <vt:lpstr>TRADING PROFIT AND LOSS ACCOUNT</vt:lpstr>
      <vt:lpstr>TRADING ACCOUNT</vt:lpstr>
      <vt:lpstr>PROFIT AND LOSS ACCOUNT</vt:lpstr>
      <vt:lpstr>Question 4</vt:lpstr>
      <vt:lpstr>The purpose of bank reconciliation statement is to compare and ensure the records of bank balance of a company’s cash account matches  the company’s bank account after using all the necessary adjustments in the company. This purpose of comparing both cash account and bank account is to avoid any errors of both account . In this statement , the cash account records is known as the book balance while the bank account is known as bank balance  </vt:lpstr>
      <vt:lpstr>Reconciling a bank statement is very important because by this statement a company can easily compare what is in the company’s accounting records and what is actually in the bank.  This statement gives the company an accurate information about the amount of money in the company’s account to make financial choices in future. Besides that ,by having a reconciliation bank statement the company can always ensure that all the transactions are in ledger.</vt:lpstr>
      <vt:lpstr>The differences between cash book and bank statement</vt:lpstr>
      <vt:lpstr>Format of bank reconciliation statement.</vt:lpstr>
      <vt:lpstr>PowerPoint Presentation</vt:lpstr>
      <vt:lpstr>conclusion</vt:lpstr>
      <vt:lpstr>references</vt:lpstr>
      <vt:lpstr>Appendix</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51</cp:revision>
  <dcterms:created xsi:type="dcterms:W3CDTF">2017-08-14T12:28:10Z</dcterms:created>
  <dcterms:modified xsi:type="dcterms:W3CDTF">2017-08-16T04:21:48Z</dcterms:modified>
</cp:coreProperties>
</file>