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D6059-7193-4C97-B7B4-084205232DF0}" type="datetimeFigureOut">
              <a:rPr lang="it-IT" smtClean="0"/>
              <a:t>17/05/2017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B85EF-386E-49A9-A33E-B3A03BEF3B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384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0049-987A-4A5F-943E-7B2637219FCB}" type="datetime1">
              <a:rPr lang="it-IT" smtClean="0"/>
              <a:t>17/05/2017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774-DE63-4C45-BFA4-DD0036AD5D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4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B85B-ADB3-483F-83D0-979C82D14F33}" type="datetime1">
              <a:rPr lang="it-IT" smtClean="0"/>
              <a:t>17/05/2017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774-DE63-4C45-BFA4-DD0036AD5D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255702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B85B-ADB3-483F-83D0-979C82D14F33}" type="datetime1">
              <a:rPr lang="it-IT" smtClean="0"/>
              <a:t>17/05/2017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774-DE63-4C45-BFA4-DD0036AD5D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0761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B85B-ADB3-483F-83D0-979C82D14F33}" type="datetime1">
              <a:rPr lang="it-IT" smtClean="0"/>
              <a:t>17/05/2017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774-DE63-4C45-BFA4-DD0036AD5D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19372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B85B-ADB3-483F-83D0-979C82D14F33}" type="datetime1">
              <a:rPr lang="it-IT" smtClean="0"/>
              <a:t>17/05/2017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774-DE63-4C45-BFA4-DD0036AD5D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47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B85B-ADB3-483F-83D0-979C82D14F33}" type="datetime1">
              <a:rPr lang="it-IT" smtClean="0"/>
              <a:t>17/05/2017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774-DE63-4C45-BFA4-DD0036AD5D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772319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B85B-ADB3-483F-83D0-979C82D14F33}" type="datetime1">
              <a:rPr lang="it-IT" smtClean="0"/>
              <a:t>17/05/2017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774-DE63-4C45-BFA4-DD0036AD5D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601579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4712-B678-4A46-A17E-2738DAAD461C}" type="datetime1">
              <a:rPr lang="it-IT" smtClean="0"/>
              <a:t>17/05/2017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774-DE63-4C45-BFA4-DD0036AD5D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6889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F3A-4DEE-489C-91DB-79B2A6093BB4}" type="datetime1">
              <a:rPr lang="it-IT" smtClean="0"/>
              <a:t>17/05/2017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774-DE63-4C45-BFA4-DD0036AD5D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30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8BAF-23F5-46C6-8EAB-2E755F921FC8}" type="datetime1">
              <a:rPr lang="it-IT" smtClean="0"/>
              <a:t>17/05/2017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7016774-DE63-4C45-BFA4-DD0036AD5D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94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3E51-4249-446A-BCDD-D325409CDFB7}" type="datetime1">
              <a:rPr lang="it-IT" smtClean="0"/>
              <a:t>17/05/2017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774-DE63-4C45-BFA4-DD0036AD5D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17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0FF-39A7-4620-B750-26C4A7894B76}" type="datetime1">
              <a:rPr lang="it-IT" smtClean="0"/>
              <a:t>17/05/2017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774-DE63-4C45-BFA4-DD0036AD5D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10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A4EF-331D-4052-8CAA-F1172193E24E}" type="datetime1">
              <a:rPr lang="it-IT" smtClean="0"/>
              <a:t>17/05/2017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774-DE63-4C45-BFA4-DD0036AD5D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42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783-06CA-4C84-BBD4-0FC24C6E2D88}" type="datetime1">
              <a:rPr lang="it-IT" smtClean="0"/>
              <a:t>17/05/2017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774-DE63-4C45-BFA4-DD0036AD5D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72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3525-1F04-401B-9E57-11FE692C0C7C}" type="datetime1">
              <a:rPr lang="it-IT" smtClean="0"/>
              <a:t>17/05/2017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774-DE63-4C45-BFA4-DD0036AD5D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43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AC38-C329-4F38-B8A7-78923A526870}" type="datetime1">
              <a:rPr lang="it-IT" smtClean="0"/>
              <a:t>17/05/2017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774-DE63-4C45-BFA4-DD0036AD5D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02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05D4-C3A3-4273-9AFA-78AD87BF7094}" type="datetime1">
              <a:rPr lang="it-IT" smtClean="0"/>
              <a:t>17/05/2017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774-DE63-4C45-BFA4-DD0036AD5D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4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EFB85B-ADB3-483F-83D0-979C82D14F33}" type="datetime1">
              <a:rPr lang="it-IT" smtClean="0"/>
              <a:t>17/05/2017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it-IT"/>
              <a:t>Riccardo Romanello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016774-DE63-4C45-BFA4-DD0036AD5D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22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2315066"/>
            <a:ext cx="9144000" cy="2387600"/>
          </a:xfrm>
        </p:spPr>
        <p:txBody>
          <a:bodyPr/>
          <a:lstStyle/>
          <a:p>
            <a:r>
              <a:rPr lang="it-IT" dirty="0"/>
              <a:t>Espressioni regolari </a:t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038600" y="6217920"/>
            <a:ext cx="4114800" cy="50355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Riccardo Romanello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97" y="455942"/>
            <a:ext cx="5982535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11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it-IT" dirty="0"/>
              <a:t>Classi di caratteri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484311" y="1941342"/>
            <a:ext cx="10220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Come identificatore delle classi di caratteri viene utilizzato anche il punto (‘.’)</a:t>
            </a:r>
          </a:p>
          <a:p>
            <a:endParaRPr lang="it-IT" sz="2000" dirty="0"/>
          </a:p>
          <a:p>
            <a:r>
              <a:rPr lang="it-IT" sz="2000" dirty="0"/>
              <a:t>Tramite il punto è possibile identificare un carattere qualsiasi</a:t>
            </a:r>
          </a:p>
        </p:txBody>
      </p:sp>
    </p:spTree>
    <p:extLst>
      <p:ext uri="{BB962C8B-B14F-4D97-AF65-F5344CB8AC3E}">
        <p14:creationId xmlns:p14="http://schemas.microsoft.com/office/powerpoint/2010/main" val="402365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98378" y="0"/>
            <a:ext cx="10018713" cy="1752599"/>
          </a:xfrm>
        </p:spPr>
        <p:txBody>
          <a:bodyPr/>
          <a:lstStyle/>
          <a:p>
            <a:r>
              <a:rPr lang="it-IT" dirty="0"/>
              <a:t>Quantificatori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617785" y="1899138"/>
            <a:ext cx="10156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 quantificatori vengono utilizzati per indicare il numero di occorrenze di un carattere o di un gruppo di caratteri.</a:t>
            </a:r>
          </a:p>
          <a:p>
            <a:endParaRPr lang="it-IT" sz="2000" dirty="0"/>
          </a:p>
          <a:p>
            <a:r>
              <a:rPr lang="it-IT" sz="2000" b="1" dirty="0"/>
              <a:t>? 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       Zero oppure una occorrenza </a:t>
            </a:r>
          </a:p>
          <a:p>
            <a:r>
              <a:rPr lang="it-IT" sz="2000" b="1" dirty="0">
                <a:sym typeface="Wingdings" panose="05000000000000000000" pitchFamily="2" charset="2"/>
              </a:rPr>
              <a:t>+</a:t>
            </a:r>
            <a:r>
              <a:rPr lang="it-IT" sz="2000" dirty="0">
                <a:sym typeface="Wingdings" panose="05000000000000000000" pitchFamily="2" charset="2"/>
              </a:rPr>
              <a:t> 	 Una oppure più occorrenze </a:t>
            </a:r>
          </a:p>
          <a:p>
            <a:r>
              <a:rPr lang="it-IT" sz="2000" dirty="0">
                <a:sym typeface="Wingdings" panose="05000000000000000000" pitchFamily="2" charset="2"/>
              </a:rPr>
              <a:t> </a:t>
            </a:r>
            <a:r>
              <a:rPr lang="it-IT" sz="2000" b="1" dirty="0">
                <a:sym typeface="Wingdings" panose="05000000000000000000" pitchFamily="2" charset="2"/>
              </a:rPr>
              <a:t>*       </a:t>
            </a:r>
            <a:r>
              <a:rPr lang="it-IT" sz="2000" dirty="0">
                <a:sym typeface="Wingdings" panose="05000000000000000000" pitchFamily="2" charset="2"/>
              </a:rPr>
              <a:t>Zero oppure più occorrenze </a:t>
            </a:r>
          </a:p>
          <a:p>
            <a:endParaRPr lang="it-IT" sz="2000" b="1" dirty="0">
              <a:sym typeface="Wingdings" panose="05000000000000000000" pitchFamily="2" charset="2"/>
            </a:endParaRPr>
          </a:p>
          <a:p>
            <a:r>
              <a:rPr lang="it-IT" sz="2000" b="1" dirty="0">
                <a:sym typeface="Wingdings" panose="05000000000000000000" pitchFamily="2" charset="2"/>
              </a:rPr>
              <a:t>{n}     </a:t>
            </a:r>
            <a:r>
              <a:rPr lang="it-IT" sz="2000" dirty="0">
                <a:sym typeface="Wingdings" panose="05000000000000000000" pitchFamily="2" charset="2"/>
              </a:rPr>
              <a:t>Esattamente n occorrenze</a:t>
            </a:r>
          </a:p>
          <a:p>
            <a:r>
              <a:rPr lang="it-IT" sz="2000" b="1" dirty="0">
                <a:sym typeface="Wingdings" panose="05000000000000000000" pitchFamily="2" charset="2"/>
              </a:rPr>
              <a:t>{n, m} </a:t>
            </a:r>
            <a:r>
              <a:rPr lang="it-IT" sz="2000" dirty="0">
                <a:sym typeface="Wingdings" panose="05000000000000000000" pitchFamily="2" charset="2"/>
              </a:rPr>
              <a:t>Tra n ed m occorrenze </a:t>
            </a:r>
          </a:p>
          <a:p>
            <a:endParaRPr lang="it-IT" b="1" dirty="0">
              <a:sym typeface="Wingdings" panose="05000000000000000000" pitchFamily="2" charset="2"/>
            </a:endParaRPr>
          </a:p>
          <a:p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15014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7191" y="0"/>
            <a:ext cx="10018713" cy="1752599"/>
          </a:xfrm>
        </p:spPr>
        <p:txBody>
          <a:bodyPr/>
          <a:lstStyle/>
          <a:p>
            <a:r>
              <a:rPr lang="it-IT" dirty="0"/>
              <a:t>Gruppi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899138" y="1800665"/>
            <a:ext cx="97867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Esistono inoltre i gruppi, che vengono utilizzati per definire stringhe prefissate da ricercare.</a:t>
            </a:r>
          </a:p>
          <a:p>
            <a:endParaRPr lang="it-IT" sz="2000" dirty="0"/>
          </a:p>
          <a:p>
            <a:r>
              <a:rPr lang="it-IT" sz="2000" dirty="0"/>
              <a:t>Vengono identificati tramite parentesi tonde ().</a:t>
            </a:r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Es.: (</a:t>
            </a:r>
            <a:r>
              <a:rPr lang="it-IT" sz="2000" dirty="0" err="1"/>
              <a:t>dis</a:t>
            </a:r>
            <a:r>
              <a:rPr lang="it-IT" sz="2000" dirty="0"/>
              <a:t>)?abilita </a:t>
            </a:r>
          </a:p>
          <a:p>
            <a:r>
              <a:rPr lang="it-IT" sz="2000" dirty="0"/>
              <a:t>	Cerca la stringa disabilita oppure abilita</a:t>
            </a:r>
          </a:p>
        </p:txBody>
      </p:sp>
    </p:spTree>
    <p:extLst>
      <p:ext uri="{BB962C8B-B14F-4D97-AF65-F5344CB8AC3E}">
        <p14:creationId xmlns:p14="http://schemas.microsoft.com/office/powerpoint/2010/main" val="116593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it-IT" dirty="0"/>
              <a:t>Gruppi: le alternative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484309" y="1589649"/>
            <a:ext cx="1016374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All’interno dei gruppi è anche possibile definire delle alternative di ricerca usando il carattere |</a:t>
            </a:r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Es.: (</a:t>
            </a:r>
            <a:r>
              <a:rPr lang="it-IT" sz="2000" dirty="0" err="1"/>
              <a:t>dis|ri</a:t>
            </a:r>
            <a:r>
              <a:rPr lang="it-IT" sz="2000" dirty="0"/>
              <a:t>)?abilita </a:t>
            </a:r>
          </a:p>
          <a:p>
            <a:r>
              <a:rPr lang="it-IT" sz="2000" dirty="0"/>
              <a:t>	Cerca le parole </a:t>
            </a:r>
            <a:r>
              <a:rPr lang="it-IT" sz="2000" b="1" dirty="0"/>
              <a:t>dis</a:t>
            </a:r>
            <a:r>
              <a:rPr lang="it-IT" sz="2000" dirty="0"/>
              <a:t>abilita, </a:t>
            </a:r>
            <a:r>
              <a:rPr lang="it-IT" sz="2000" b="1" dirty="0"/>
              <a:t>ri</a:t>
            </a:r>
            <a:r>
              <a:rPr lang="it-IT" sz="2000" dirty="0"/>
              <a:t>abilita o abilita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276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43319"/>
            <a:ext cx="10018713" cy="1752599"/>
          </a:xfrm>
        </p:spPr>
        <p:txBody>
          <a:bodyPr/>
          <a:lstStyle/>
          <a:p>
            <a:r>
              <a:rPr lang="it-IT" dirty="0"/>
              <a:t>Ancore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484310" y="1795918"/>
            <a:ext cx="103888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Quando si scrive un pattern di ricerca, questo viene individuato in qualsiasi posizione della stringa.</a:t>
            </a:r>
          </a:p>
          <a:p>
            <a:endParaRPr lang="it-IT" sz="2000" dirty="0"/>
          </a:p>
          <a:p>
            <a:r>
              <a:rPr lang="it-IT" sz="2000" dirty="0"/>
              <a:t>Tramite le ancore è possibile ancorare la ricerca ad un punto preciso della stringa: con il </a:t>
            </a:r>
            <a:r>
              <a:rPr lang="it-IT" sz="2000" b="1" dirty="0"/>
              <a:t>^ </a:t>
            </a:r>
            <a:r>
              <a:rPr lang="it-IT" sz="2000" dirty="0"/>
              <a:t>si cerca all’inizio della stringa, con </a:t>
            </a:r>
            <a:r>
              <a:rPr lang="it-IT" sz="2000" b="1" dirty="0"/>
              <a:t>$</a:t>
            </a:r>
            <a:r>
              <a:rPr lang="it-IT" sz="2000" dirty="0"/>
              <a:t> alla fine.</a:t>
            </a:r>
          </a:p>
        </p:txBody>
      </p:sp>
    </p:spTree>
    <p:extLst>
      <p:ext uri="{BB962C8B-B14F-4D97-AF65-F5344CB8AC3E}">
        <p14:creationId xmlns:p14="http://schemas.microsoft.com/office/powerpoint/2010/main" val="330992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it-IT" dirty="0"/>
              <a:t>Esempio</a:t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617785" y="1356856"/>
            <a:ext cx="100865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" [a-zA-Z0-9.]{1,64}[@][a-z]{1,8}([.][a-z]{2,4})+"</a:t>
            </a:r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Ad esempio, con questa espressione regolare descriviamo un indirizzo mail del tipo: </a:t>
            </a:r>
          </a:p>
          <a:p>
            <a:r>
              <a:rPr lang="it-IT" sz="2000" dirty="0"/>
              <a:t>	</a:t>
            </a:r>
            <a:r>
              <a:rPr lang="it-IT" sz="2000" dirty="0" err="1"/>
              <a:t>stringa@gestore.domini</a:t>
            </a:r>
            <a:endParaRPr lang="it-IT" sz="2000" dirty="0"/>
          </a:p>
          <a:p>
            <a:r>
              <a:rPr lang="it-IT" sz="2000" dirty="0"/>
              <a:t>Dove: </a:t>
            </a:r>
          </a:p>
          <a:p>
            <a:r>
              <a:rPr lang="it-IT" sz="2000" dirty="0"/>
              <a:t>	stringa, descritta dalla sotto </a:t>
            </a:r>
            <a:r>
              <a:rPr lang="it-IT" sz="2000" dirty="0" err="1"/>
              <a:t>e.r</a:t>
            </a:r>
            <a:r>
              <a:rPr lang="it-IT" sz="2000" dirty="0"/>
              <a:t>. [a-zA-Z0-9.]{1,64}, è fatta di caratteri alfanumerici o 	punto (da 1 a 64 caratteri)</a:t>
            </a:r>
          </a:p>
          <a:p>
            <a:r>
              <a:rPr lang="it-IT" sz="2000" dirty="0"/>
              <a:t>	</a:t>
            </a:r>
          </a:p>
          <a:p>
            <a:r>
              <a:rPr lang="it-IT" sz="2000" dirty="0"/>
              <a:t>	gestore, descritto dalla sotto </a:t>
            </a:r>
            <a:r>
              <a:rPr lang="it-IT" sz="2000" dirty="0" err="1"/>
              <a:t>e.r</a:t>
            </a:r>
            <a:r>
              <a:rPr lang="it-IT" sz="2000" dirty="0"/>
              <a:t>. [@][a-z]{1,8}, è fatto da lettere minuscole (al massimo 8, 	minimo 1) precedute da una @</a:t>
            </a:r>
          </a:p>
          <a:p>
            <a:endParaRPr lang="it-IT" sz="2000" dirty="0"/>
          </a:p>
          <a:p>
            <a:r>
              <a:rPr lang="it-IT" sz="2000" dirty="0"/>
              <a:t>	domini, descritto dalla sotto </a:t>
            </a:r>
            <a:r>
              <a:rPr lang="it-IT" sz="2000" dirty="0" err="1"/>
              <a:t>e.r</a:t>
            </a:r>
            <a:r>
              <a:rPr lang="it-IT" sz="2000" dirty="0"/>
              <a:t>. ([.][a-z]{2,4})+, è una serie di domini separati da . (ogni 	dominio lungo da 2 a 4 caratteri) </a:t>
            </a:r>
          </a:p>
        </p:txBody>
      </p:sp>
    </p:spTree>
    <p:extLst>
      <p:ext uri="{BB962C8B-B14F-4D97-AF65-F5344CB8AC3E}">
        <p14:creationId xmlns:p14="http://schemas.microsoft.com/office/powerpoint/2010/main" val="88393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it-IT" dirty="0"/>
              <a:t>Esempio di utilizzo: JavaScript</a:t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484310" y="1463040"/>
            <a:ext cx="1022001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JavaScript mette a disposizione vari metodi per la gestione delle espressioni regolari, il più utilizzato però è il metodo </a:t>
            </a:r>
            <a:r>
              <a:rPr lang="it-IT" sz="2000" dirty="0" err="1"/>
              <a:t>search</a:t>
            </a:r>
            <a:r>
              <a:rPr lang="it-IT" sz="2000" dirty="0"/>
              <a:t>, con la seguente sintassi: </a:t>
            </a:r>
          </a:p>
          <a:p>
            <a:r>
              <a:rPr lang="it-IT" sz="2000" dirty="0"/>
              <a:t>			</a:t>
            </a:r>
          </a:p>
          <a:p>
            <a:r>
              <a:rPr lang="it-IT" sz="2000" dirty="0"/>
              <a:t>						</a:t>
            </a:r>
            <a:r>
              <a:rPr lang="it-IT" sz="2000" dirty="0" err="1"/>
              <a:t>string.search</a:t>
            </a:r>
            <a:r>
              <a:rPr lang="it-IT" sz="2000" dirty="0"/>
              <a:t>(pattern)</a:t>
            </a:r>
          </a:p>
          <a:p>
            <a:endParaRPr lang="it-IT" sz="2000" dirty="0"/>
          </a:p>
          <a:p>
            <a:r>
              <a:rPr lang="it-IT" sz="2000" dirty="0"/>
              <a:t>Dove: </a:t>
            </a:r>
          </a:p>
          <a:p>
            <a:r>
              <a:rPr lang="it-IT" sz="2000" dirty="0"/>
              <a:t>	</a:t>
            </a:r>
            <a:r>
              <a:rPr lang="it-IT" sz="2000" dirty="0" err="1"/>
              <a:t>string</a:t>
            </a:r>
            <a:r>
              <a:rPr lang="it-IT" sz="2000" dirty="0"/>
              <a:t>: è una variabile che contiene la stringa di cui testare la validità</a:t>
            </a:r>
          </a:p>
          <a:p>
            <a:r>
              <a:rPr lang="it-IT" sz="2000" dirty="0"/>
              <a:t>	pattern: è una variabile che contiene l’espressione regolare che vogliamo utilizzare </a:t>
            </a:r>
          </a:p>
          <a:p>
            <a:endParaRPr lang="it-IT" sz="2000" dirty="0"/>
          </a:p>
          <a:p>
            <a:r>
              <a:rPr lang="it-IT" sz="2000" dirty="0"/>
              <a:t>Questo metodo ritorna un intero: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Maggiore o uguale a zero: indice del carattere della stringa da cui la </a:t>
            </a:r>
            <a:r>
              <a:rPr lang="it-IT" sz="2000" dirty="0" err="1"/>
              <a:t>regex</a:t>
            </a:r>
            <a:r>
              <a:rPr lang="it-IT" sz="2000" dirty="0"/>
              <a:t> ha avuto successo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-1 : la </a:t>
            </a:r>
            <a:r>
              <a:rPr lang="it-IT" sz="2000" dirty="0" err="1"/>
              <a:t>regex</a:t>
            </a:r>
            <a:r>
              <a:rPr lang="it-IT" sz="2000" dirty="0"/>
              <a:t> non ha avuto successo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707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70244" y="0"/>
            <a:ext cx="10018713" cy="1752599"/>
          </a:xfrm>
        </p:spPr>
        <p:txBody>
          <a:bodyPr/>
          <a:lstStyle/>
          <a:p>
            <a:r>
              <a:rPr lang="it-IT" dirty="0"/>
              <a:t>Definizione	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470244" y="2174630"/>
            <a:ext cx="101778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Le espressioni regolari (</a:t>
            </a:r>
            <a:r>
              <a:rPr lang="it-IT" sz="2000" dirty="0" err="1"/>
              <a:t>e.r</a:t>
            </a:r>
            <a:r>
              <a:rPr lang="it-IT" sz="2000" dirty="0"/>
              <a:t>.) sono un insieme di caratteri che descrive una serie di stringhe.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/>
              <a:t>Tramite le espressioni regolari definiamo un </a:t>
            </a:r>
            <a:r>
              <a:rPr lang="it-IT" sz="2000" i="1" dirty="0"/>
              <a:t>pattern </a:t>
            </a:r>
            <a:r>
              <a:rPr lang="it-IT" sz="2000" dirty="0"/>
              <a:t>che vogliamo essere rispettato dalle stringhe che trattiamo.</a:t>
            </a:r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 </a:t>
            </a:r>
          </a:p>
          <a:p>
            <a:pPr algn="just"/>
            <a:r>
              <a:rPr lang="it-IT" dirty="0"/>
              <a:t> 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600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8040" y="0"/>
            <a:ext cx="10018713" cy="1752599"/>
          </a:xfrm>
        </p:spPr>
        <p:txBody>
          <a:bodyPr/>
          <a:lstStyle/>
          <a:p>
            <a:r>
              <a:rPr lang="it-IT" dirty="0"/>
              <a:t>Teoria delle espressioni regolari 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428040" y="2138289"/>
            <a:ext cx="1031848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In campo teorico vengono utilizzate per descrivere i linguaggi accettati dagli automi a stati finiti, ovvero i linguaggi regolari. </a:t>
            </a:r>
          </a:p>
          <a:p>
            <a:r>
              <a:rPr lang="it-IT" sz="2000" dirty="0"/>
              <a:t> </a:t>
            </a:r>
          </a:p>
          <a:p>
            <a:r>
              <a:rPr lang="it-IT" sz="2000" dirty="0"/>
              <a:t>Ogni espressione regolare descrive in maniera univoca una macchina a stati.</a:t>
            </a:r>
          </a:p>
          <a:p>
            <a:endParaRPr lang="it-IT" sz="2000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1438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5087" y="0"/>
            <a:ext cx="10018713" cy="1752599"/>
          </a:xfrm>
        </p:spPr>
        <p:txBody>
          <a:bodyPr/>
          <a:lstStyle/>
          <a:p>
            <a:r>
              <a:rPr lang="it-IT" dirty="0"/>
              <a:t>Sintassi teorica delle </a:t>
            </a:r>
            <a:r>
              <a:rPr lang="it-IT" dirty="0" err="1"/>
              <a:t>e.r</a:t>
            </a:r>
            <a:r>
              <a:rPr lang="it-IT" dirty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2572279" y="6192783"/>
            <a:ext cx="7084177" cy="365125"/>
          </a:xfrm>
        </p:spPr>
        <p:txBody>
          <a:bodyPr/>
          <a:lstStyle/>
          <a:p>
            <a:r>
              <a:rPr lang="it-IT" dirty="0"/>
              <a:t>Riccardo Romanello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2752311"/>
                  </p:ext>
                </p:extLst>
              </p:nvPr>
            </p:nvGraphicFramePr>
            <p:xfrm>
              <a:off x="1335087" y="1372771"/>
              <a:ext cx="10515600" cy="38199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96175">
                      <a:extLst>
                        <a:ext uri="{9D8B030D-6E8A-4147-A177-3AD203B41FA5}">
                          <a16:colId xmlns:a16="http://schemas.microsoft.com/office/drawing/2014/main" val="2017585333"/>
                        </a:ext>
                      </a:extLst>
                    </a:gridCol>
                    <a:gridCol w="7119425">
                      <a:extLst>
                        <a:ext uri="{9D8B030D-6E8A-4147-A177-3AD203B41FA5}">
                          <a16:colId xmlns:a16="http://schemas.microsoft.com/office/drawing/2014/main" val="241233341"/>
                        </a:ext>
                      </a:extLst>
                    </a:gridCol>
                  </a:tblGrid>
                  <a:tr h="474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rgbClr val="FF0000"/>
                              </a:solidFill>
                            </a:rPr>
                            <a:t>Simbolo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rgbClr val="FF0000"/>
                              </a:solidFill>
                            </a:rPr>
                            <a:t>Descrizione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0252235"/>
                      </a:ext>
                    </a:extLst>
                  </a:tr>
                  <a:tr h="474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Espressione regolare che descrive </a:t>
                          </a:r>
                          <a:r>
                            <a:rPr lang="it-IT" i="1" dirty="0"/>
                            <a:t>l’insieme vuoto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331824"/>
                      </a:ext>
                    </a:extLst>
                  </a:tr>
                  <a:tr h="474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2400" dirty="0"/>
                            <a:t>ε</a:t>
                          </a:r>
                          <a:endParaRPr lang="it-IT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Espressione regolare che descrive </a:t>
                          </a:r>
                          <a:r>
                            <a:rPr lang="it-IT" i="1" dirty="0"/>
                            <a:t>la stringa vuota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207257"/>
                      </a:ext>
                    </a:extLst>
                  </a:tr>
                  <a:tr h="4749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Espressione regolare che descrive la stringa composta dal </a:t>
                          </a:r>
                          <a:r>
                            <a:rPr lang="it-IT" i="1" dirty="0"/>
                            <a:t>solo carattere </a:t>
                          </a:r>
                          <a14:m>
                            <m:oMath xmlns:m="http://schemas.openxmlformats.org/officeDocument/2006/math"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it-IT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7364273"/>
                      </a:ext>
                    </a:extLst>
                  </a:tr>
                  <a:tr h="474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Espressione regolare che descrive tutte le stringhe composte da una stringa appartenente a R seguita da una appartenente ad 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1703096"/>
                      </a:ext>
                    </a:extLst>
                  </a:tr>
                  <a:tr h="474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R </a:t>
                          </a:r>
                          <a:r>
                            <a:rPr lang="it-IT" i="1" dirty="0"/>
                            <a:t>U </a:t>
                          </a:r>
                          <a:r>
                            <a:rPr lang="it-IT" i="0" dirty="0"/>
                            <a:t>S</a:t>
                          </a:r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Espressione regolare che descrive tutte le stringhe che fanno parte di R unite  a tutte le stringhe che fanno parte di S. (indicato con il simbolo +)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2338402"/>
                      </a:ext>
                    </a:extLst>
                  </a:tr>
                  <a:tr h="474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R*</a:t>
                          </a:r>
                          <a:endParaRPr lang="it-IT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Espressione regolare che descrive una stringa di R ripetuta da zero a infinite volte.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00185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2752311"/>
                  </p:ext>
                </p:extLst>
              </p:nvPr>
            </p:nvGraphicFramePr>
            <p:xfrm>
              <a:off x="1335087" y="1372771"/>
              <a:ext cx="10515600" cy="38199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96175">
                      <a:extLst>
                        <a:ext uri="{9D8B030D-6E8A-4147-A177-3AD203B41FA5}">
                          <a16:colId xmlns:a16="http://schemas.microsoft.com/office/drawing/2014/main" val="2017585333"/>
                        </a:ext>
                      </a:extLst>
                    </a:gridCol>
                    <a:gridCol w="7119425">
                      <a:extLst>
                        <a:ext uri="{9D8B030D-6E8A-4147-A177-3AD203B41FA5}">
                          <a16:colId xmlns:a16="http://schemas.microsoft.com/office/drawing/2014/main" val="241233341"/>
                        </a:ext>
                      </a:extLst>
                    </a:gridCol>
                  </a:tblGrid>
                  <a:tr h="474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rgbClr val="FF0000"/>
                              </a:solidFill>
                            </a:rPr>
                            <a:t>Simbolo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rgbClr val="FF0000"/>
                              </a:solidFill>
                            </a:rPr>
                            <a:t>Descrizione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0252235"/>
                      </a:ext>
                    </a:extLst>
                  </a:tr>
                  <a:tr h="474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Espressione regolare che descrive </a:t>
                          </a:r>
                          <a:r>
                            <a:rPr lang="it-IT" i="1" dirty="0"/>
                            <a:t>l’insieme vuoto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331824"/>
                      </a:ext>
                    </a:extLst>
                  </a:tr>
                  <a:tr h="474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2400" dirty="0"/>
                            <a:t>ε</a:t>
                          </a:r>
                          <a:endParaRPr lang="it-IT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Espressione regolare che descrive </a:t>
                          </a:r>
                          <a:r>
                            <a:rPr lang="it-IT" i="1" dirty="0"/>
                            <a:t>la stringa vuota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207257"/>
                      </a:ext>
                    </a:extLst>
                  </a:tr>
                  <a:tr h="47492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9" t="-306410" r="-210233" b="-4243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819" t="-306410" r="-171" b="-424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736427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Espressione regolare che descrive tutte le stringhe composte da una stringa appartenente a R seguita da una appartenente ad 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17030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R </a:t>
                          </a:r>
                          <a:r>
                            <a:rPr lang="it-IT" i="1" dirty="0"/>
                            <a:t>U </a:t>
                          </a:r>
                          <a:r>
                            <a:rPr lang="it-IT" i="0" dirty="0"/>
                            <a:t>S</a:t>
                          </a:r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Espressione regolare che descrive tutte le stringhe che fanno parte di R unite  a tutte le stringhe che fanno parte di S. (indicato con il simbolo +)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23384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R*</a:t>
                          </a:r>
                          <a:endParaRPr lang="it-IT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Espressione regolare che descrive una stringa di R ripetuta da zero a infinite volte.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00185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085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3362178" y="3868615"/>
                <a:ext cx="64430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dirty="0"/>
                  <a:t>Espressione regolare: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it-IT" sz="2200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178" y="3868615"/>
                <a:ext cx="6443004" cy="769441"/>
              </a:xfrm>
              <a:prstGeom prst="rect">
                <a:avLst/>
              </a:prstGeom>
              <a:blipFill>
                <a:blip r:embed="rId2"/>
                <a:stretch>
                  <a:fillRect l="-1231" t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38" y="1150862"/>
            <a:ext cx="4114348" cy="208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0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98378" y="14858"/>
            <a:ext cx="10018713" cy="1752599"/>
          </a:xfrm>
        </p:spPr>
        <p:txBody>
          <a:bodyPr/>
          <a:lstStyle/>
          <a:p>
            <a:r>
              <a:rPr lang="it-IT" dirty="0" err="1"/>
              <a:t>Pumping</a:t>
            </a:r>
            <a:r>
              <a:rPr lang="it-IT" dirty="0"/>
              <a:t> lemma 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1716258" y="1674055"/>
                <a:ext cx="9800833" cy="3426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Teorema che identifica i linguaggi regolari, esprimibili tramite macchine a stati</a:t>
                </a:r>
              </a:p>
              <a:p>
                <a:endParaRPr lang="it-IT" sz="2000" dirty="0"/>
              </a:p>
              <a:p>
                <a:r>
                  <a:rPr lang="it-IT" sz="2000" dirty="0"/>
                  <a:t>Descrive cosa si può e cosa non si può fare con le espressioni regolari.</a:t>
                </a:r>
              </a:p>
              <a:p>
                <a:endParaRPr lang="it-IT" sz="2000" dirty="0"/>
              </a:p>
              <a:p>
                <a:r>
                  <a:rPr lang="it-IT" sz="2000" dirty="0"/>
                  <a:t>Risultati importanti: </a:t>
                </a:r>
              </a:p>
              <a:p>
                <a:r>
                  <a:rPr lang="it-IT" sz="2000" dirty="0"/>
                  <a:t>		con le espressioni regolari NON si può contare, dato che il linguaggio </a:t>
                </a:r>
              </a:p>
              <a:p>
                <a:r>
                  <a:rPr lang="it-IT" sz="2000" dirty="0"/>
                  <a:t>			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it-IT" sz="2000" dirty="0"/>
              </a:p>
              <a:p>
                <a:r>
                  <a:rPr lang="it-IT" sz="2000" dirty="0"/>
                  <a:t>	   	NON è regolare.</a:t>
                </a:r>
              </a:p>
              <a:p>
                <a:endParaRPr lang="it-IT" sz="2000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58" y="1674055"/>
                <a:ext cx="9800833" cy="3426323"/>
              </a:xfrm>
              <a:prstGeom prst="rect">
                <a:avLst/>
              </a:prstGeom>
              <a:blipFill>
                <a:blip r:embed="rId2"/>
                <a:stretch>
                  <a:fillRect l="-685" t="-10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69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it-IT" dirty="0"/>
              <a:t>Espressioni regolari ad alto livello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856935" y="2550759"/>
            <a:ext cx="9646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Utilizzate nei linguaggi di programmazione per validare/verificare stringhe trattate dal programma.</a:t>
            </a:r>
          </a:p>
          <a:p>
            <a:endParaRPr lang="it-IT" sz="2000" dirty="0"/>
          </a:p>
          <a:p>
            <a:r>
              <a:rPr lang="it-IT" sz="2000" dirty="0"/>
              <a:t>Esempio: validazione delle email all’interno dei </a:t>
            </a:r>
            <a:r>
              <a:rPr lang="it-IT" sz="2000" dirty="0" err="1"/>
              <a:t>form</a:t>
            </a:r>
            <a:r>
              <a:rPr lang="it-I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375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3646" y="0"/>
            <a:ext cx="10018713" cy="1752599"/>
          </a:xfrm>
        </p:spPr>
        <p:txBody>
          <a:bodyPr/>
          <a:lstStyle/>
          <a:p>
            <a:r>
              <a:rPr lang="it-IT" dirty="0"/>
              <a:t>Sintassi ad alto livello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688123" y="1477108"/>
            <a:ext cx="95097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Ci sono pochi elementi sintattici che costituiscono la base delle espressioni regolari 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Classi di caratteri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Quantificatori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Gruppi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Alternative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Ancore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20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it-IT" dirty="0"/>
              <a:t>Classi di caratteri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Romanello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484311" y="2067951"/>
            <a:ext cx="103747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Le classi di caratteri si scrivono tra parentesi quadre e servono per identificare un carattere qualsiasi tra quelli indicati </a:t>
            </a:r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Esempio: </a:t>
            </a:r>
            <a:r>
              <a:rPr lang="it-IT" sz="2000" dirty="0" err="1"/>
              <a:t>tutt</a:t>
            </a:r>
            <a:r>
              <a:rPr lang="it-IT" sz="2000" dirty="0"/>
              <a:t>[</a:t>
            </a:r>
            <a:r>
              <a:rPr lang="it-IT" sz="2000" dirty="0" err="1"/>
              <a:t>aoie</a:t>
            </a:r>
            <a:r>
              <a:rPr lang="it-IT" sz="2000" dirty="0"/>
              <a:t>] </a:t>
            </a:r>
          </a:p>
          <a:p>
            <a:r>
              <a:rPr lang="it-IT" sz="2000" dirty="0"/>
              <a:t>		serve per trovare tutta tutto tutti tutte </a:t>
            </a:r>
          </a:p>
          <a:p>
            <a:endParaRPr lang="it-IT" sz="2000" dirty="0"/>
          </a:p>
          <a:p>
            <a:r>
              <a:rPr lang="it-IT" sz="2000" dirty="0"/>
              <a:t>		[a-zA-Z0-9] </a:t>
            </a:r>
          </a:p>
          <a:p>
            <a:r>
              <a:rPr lang="it-IT" sz="2000" dirty="0"/>
              <a:t>		serve per trovare una lettera qualsiasi (minuscola o maiuscola) o una cifra</a:t>
            </a:r>
          </a:p>
          <a:p>
            <a:endParaRPr lang="it-IT" sz="2000" dirty="0"/>
          </a:p>
          <a:p>
            <a:r>
              <a:rPr lang="it-I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5965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542</TotalTime>
  <Words>549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Corbel</vt:lpstr>
      <vt:lpstr>Wingdings</vt:lpstr>
      <vt:lpstr>Parallasse</vt:lpstr>
      <vt:lpstr>Espressioni regolari  </vt:lpstr>
      <vt:lpstr>Definizione </vt:lpstr>
      <vt:lpstr>Teoria delle espressioni regolari </vt:lpstr>
      <vt:lpstr>Sintassi teorica delle e.r.</vt:lpstr>
      <vt:lpstr>Presentazione standard di PowerPoint</vt:lpstr>
      <vt:lpstr>Pumping lemma </vt:lpstr>
      <vt:lpstr>Espressioni regolari ad alto livello</vt:lpstr>
      <vt:lpstr>Sintassi ad alto livello</vt:lpstr>
      <vt:lpstr>Classi di caratteri</vt:lpstr>
      <vt:lpstr>Classi di caratteri</vt:lpstr>
      <vt:lpstr>Quantificatori</vt:lpstr>
      <vt:lpstr>Gruppi</vt:lpstr>
      <vt:lpstr>Gruppi: le alternative</vt:lpstr>
      <vt:lpstr>Ancore</vt:lpstr>
      <vt:lpstr>Esempio </vt:lpstr>
      <vt:lpstr>Esempio di utilizzo: JavaScript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Espressioni regolari  </dc:title>
  <dc:creator>Riccardo Romanello</dc:creator>
  <cp:lastModifiedBy>Riccardo Romanello</cp:lastModifiedBy>
  <cp:revision>35</cp:revision>
  <cp:lastPrinted>2017-04-20T15:14:41Z</cp:lastPrinted>
  <dcterms:created xsi:type="dcterms:W3CDTF">2017-04-20T12:26:25Z</dcterms:created>
  <dcterms:modified xsi:type="dcterms:W3CDTF">2017-05-17T13:55:15Z</dcterms:modified>
</cp:coreProperties>
</file>