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1889ebca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1889ebca7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91889ebca7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1889ebca7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91889ebca7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91889ebca7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238e38703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238e38703_2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rgbClr val="040C28"/>
                </a:solidFill>
                <a:latin typeface="Arial"/>
                <a:ea typeface="Arial"/>
                <a:cs typeface="Arial"/>
                <a:sym typeface="Arial"/>
              </a:rPr>
              <a:t>Mel-frequency cepstral coefficients</a:t>
            </a:r>
            <a:r>
              <a:rPr lang="en-US" sz="1500">
                <a:solidFill>
                  <a:srgbClr val="202124"/>
                </a:solidFill>
                <a:highlight>
                  <a:srgbClr val="FFFFFF"/>
                </a:highlight>
                <a:latin typeface="Arial"/>
                <a:ea typeface="Arial"/>
                <a:cs typeface="Arial"/>
                <a:sym typeface="Arial"/>
              </a:rPr>
              <a:t> (MFCCs) are coefficients that collectively make up an MFC. They are derived from a type of cepstral representation of the audio clip (a nonlinear "spectrum-of-a-spectrum").</a:t>
            </a:r>
            <a:endParaRPr/>
          </a:p>
        </p:txBody>
      </p:sp>
      <p:sp>
        <p:nvSpPr>
          <p:cNvPr id="282" name="Google Shape;282;g26238e38703_2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238e38703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238e38703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26238e38703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1889ebca7_1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1889ebca7_1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91889ebca7_1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0a6da3965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0a6da3965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90a6da3965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91889ebca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91889ebca7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91889ebca7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1889ebca7_2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1889ebca7_2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91889ebca7_2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238a0fa4b_0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238a0fa4b_0_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6238a0fa4b_0_1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238e38703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238e38703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6238e38703_1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1889ebca7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1889ebca7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91889ebca7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238e3870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238e38703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6238e38703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91889ebca7_1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91889ebca7_1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91889ebca7_1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238a0fa4b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238a0fa4b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6238a0fa4b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1889ebca7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1889ebca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91889ebca7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238a0fa4b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238a0fa4b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6238a0fa4b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238e3870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6238e3870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26238e3870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238e38703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238e38703_1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26238e38703_1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ef2f8439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9ef2f8439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9ef2f8439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238e38703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6238e38703_1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6238e38703_1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e881ce1e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e881ce1e_1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4fe881ce1e_1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1889ebca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1889ebca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291889ebca7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1889ebca7_1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1889ebca7_1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91889ebca7_1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fe881ce1e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4fe881ce1e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238a0fa4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6238a0fa4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1889ebca7_1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1889ebca7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91889ebca7_1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7" name="Google Shape;17;p2"/>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2" name="Google Shape;22;p2"/>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sp>
        <p:nvSpPr>
          <p:cNvPr id="23" name="Google Shape;23;p2"/>
          <p:cNvSpPr txBox="1"/>
          <p:nvPr/>
        </p:nvSpPr>
        <p:spPr>
          <a:xfrm>
            <a:off x="-76200" y="5257800"/>
            <a:ext cx="22098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a:p>
        </p:txBody>
      </p:sp>
      <p:sp>
        <p:nvSpPr>
          <p:cNvPr id="24" name="Google Shape;24;p2"/>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Hyderabad Campus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32" name="Shape 132"/>
        <p:cNvGrpSpPr/>
        <p:nvPr/>
      </p:nvGrpSpPr>
      <p:grpSpPr>
        <a:xfrm>
          <a:off x="0" y="0"/>
          <a:ext cx="0" cy="0"/>
          <a:chOff x="0" y="0"/>
          <a:chExt cx="0" cy="0"/>
        </a:xfrm>
      </p:grpSpPr>
      <p:sp>
        <p:nvSpPr>
          <p:cNvPr id="133" name="Google Shape;133;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11"/>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35" name="Google Shape;135;p11"/>
          <p:cNvGrpSpPr/>
          <p:nvPr/>
        </p:nvGrpSpPr>
        <p:grpSpPr>
          <a:xfrm>
            <a:off x="0" y="1295400"/>
            <a:ext cx="7010400" cy="45719"/>
            <a:chOff x="1905000" y="6553200"/>
            <a:chExt cx="7010400" cy="45719"/>
          </a:xfrm>
        </p:grpSpPr>
        <p:sp>
          <p:nvSpPr>
            <p:cNvPr id="136" name="Google Shape;136;p11"/>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7" name="Google Shape;137;p1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8" name="Google Shape;138;p11"/>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39" name="Google Shape;139;p11"/>
          <p:cNvGrpSpPr/>
          <p:nvPr/>
        </p:nvGrpSpPr>
        <p:grpSpPr>
          <a:xfrm>
            <a:off x="2133600" y="6553200"/>
            <a:ext cx="7010400" cy="45719"/>
            <a:chOff x="1905000" y="6553200"/>
            <a:chExt cx="7010400" cy="45719"/>
          </a:xfrm>
        </p:grpSpPr>
        <p:sp>
          <p:nvSpPr>
            <p:cNvPr id="140" name="Google Shape;140;p11"/>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1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11"/>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43" name="Google Shape;143;p11"/>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44" name="Google Shape;144;p11"/>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45" name="Shape 145"/>
        <p:cNvGrpSpPr/>
        <p:nvPr/>
      </p:nvGrpSpPr>
      <p:grpSpPr>
        <a:xfrm>
          <a:off x="0" y="0"/>
          <a:ext cx="0" cy="0"/>
          <a:chOff x="0" y="0"/>
          <a:chExt cx="0" cy="0"/>
        </a:xfrm>
      </p:grpSpPr>
      <p:sp>
        <p:nvSpPr>
          <p:cNvPr id="146" name="Google Shape;146;p12"/>
          <p:cNvSpPr txBox="1"/>
          <p:nvPr>
            <p:ph idx="1" type="body"/>
          </p:nvPr>
        </p:nvSpPr>
        <p:spPr>
          <a:xfrm rot="5400000">
            <a:off x="1303338" y="296862"/>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12"/>
          <p:cNvSpPr txBox="1"/>
          <p:nvPr>
            <p:ph idx="2" type="body"/>
          </p:nvPr>
        </p:nvSpPr>
        <p:spPr>
          <a:xfrm rot="5400000">
            <a:off x="5410200" y="2743200"/>
            <a:ext cx="58674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48" name="Google Shape;148;p12"/>
          <p:cNvGrpSpPr/>
          <p:nvPr/>
        </p:nvGrpSpPr>
        <p:grpSpPr>
          <a:xfrm rot="5400000">
            <a:off x="5006340" y="2567940"/>
            <a:ext cx="5181600" cy="45719"/>
            <a:chOff x="1905000" y="6553200"/>
            <a:chExt cx="7010400" cy="45719"/>
          </a:xfrm>
        </p:grpSpPr>
        <p:sp>
          <p:nvSpPr>
            <p:cNvPr id="149" name="Google Shape;149;p12"/>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0" name="Google Shape;150;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1" name="Google Shape;151;p12"/>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52" name="Google Shape;152;p12"/>
          <p:cNvPicPr preferRelativeResize="0"/>
          <p:nvPr/>
        </p:nvPicPr>
        <p:blipFill rotWithShape="1">
          <a:blip r:embed="rId2">
            <a:alphaModFix/>
          </a:blip>
          <a:srcRect b="5335" l="1923" r="0" t="0"/>
          <a:stretch/>
        </p:blipFill>
        <p:spPr>
          <a:xfrm rot="5400000">
            <a:off x="-758715" y="1131248"/>
            <a:ext cx="2193193" cy="692697"/>
          </a:xfrm>
          <a:prstGeom prst="rect">
            <a:avLst/>
          </a:prstGeom>
          <a:noFill/>
          <a:ln>
            <a:noFill/>
          </a:ln>
        </p:spPr>
      </p:pic>
      <p:sp>
        <p:nvSpPr>
          <p:cNvPr id="153" name="Google Shape;153;p12"/>
          <p:cNvSpPr txBox="1"/>
          <p:nvPr/>
        </p:nvSpPr>
        <p:spPr>
          <a:xfrm rot="5400000">
            <a:off x="-2794428" y="3808884"/>
            <a:ext cx="5867400"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idx="1" type="body"/>
          </p:nvPr>
        </p:nvSpPr>
        <p:spPr>
          <a:xfrm>
            <a:off x="304800" y="1493837"/>
            <a:ext cx="8229600" cy="45261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8" name="Google Shape;28;p3"/>
          <p:cNvGrpSpPr/>
          <p:nvPr/>
        </p:nvGrpSpPr>
        <p:grpSpPr>
          <a:xfrm>
            <a:off x="2083888" y="6550671"/>
            <a:ext cx="7060112" cy="48665"/>
            <a:chOff x="2083888" y="6550671"/>
            <a:chExt cx="7060112" cy="48665"/>
          </a:xfrm>
        </p:grpSpPr>
        <p:sp>
          <p:nvSpPr>
            <p:cNvPr id="29" name="Google Shape;29;p3"/>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 name="Google Shape;30;p3"/>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1" name="Google Shape;31;p3"/>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32" name="Google Shape;32;p3"/>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grpSp>
        <p:nvGrpSpPr>
          <p:cNvPr id="33" name="Google Shape;33;p3"/>
          <p:cNvGrpSpPr/>
          <p:nvPr/>
        </p:nvGrpSpPr>
        <p:grpSpPr>
          <a:xfrm>
            <a:off x="2133600" y="6553200"/>
            <a:ext cx="7010400" cy="45719"/>
            <a:chOff x="1905000" y="6553200"/>
            <a:chExt cx="7010400" cy="45719"/>
          </a:xfrm>
        </p:grpSpPr>
        <p:sp>
          <p:nvSpPr>
            <p:cNvPr id="34" name="Google Shape;34;p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 name="Google Shape;35;p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 name="Google Shape;36;p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7" name="Google Shape;37;p3"/>
          <p:cNvGrpSpPr/>
          <p:nvPr/>
        </p:nvGrpSpPr>
        <p:grpSpPr>
          <a:xfrm>
            <a:off x="0" y="1295400"/>
            <a:ext cx="7010400" cy="45719"/>
            <a:chOff x="1905000" y="6553200"/>
            <a:chExt cx="7010400" cy="45719"/>
          </a:xfrm>
        </p:grpSpPr>
        <p:sp>
          <p:nvSpPr>
            <p:cNvPr id="38" name="Google Shape;38;p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 name="Google Shape;39;p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1" name="Google Shape;41;p3"/>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4"/>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4" name="Google Shape;44;p4"/>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 name="Google Shape;45;p4"/>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p4"/>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BITS_university_logo_whitevert.png" id="47" name="Google Shape;47;p4"/>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sp>
        <p:nvSpPr>
          <p:cNvPr id="48" name="Google Shape;48;p4"/>
          <p:cNvSpPr txBox="1"/>
          <p:nvPr/>
        </p:nvSpPr>
        <p:spPr>
          <a:xfrm>
            <a:off x="-76200" y="5257800"/>
            <a:ext cx="22098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rgbClr val="FFFFFF"/>
                </a:solidFill>
                <a:latin typeface="Arial"/>
                <a:ea typeface="Arial"/>
                <a:cs typeface="Arial"/>
                <a:sym typeface="Arial"/>
              </a:rPr>
              <a:t>BITS</a:t>
            </a:r>
            <a:r>
              <a:rPr lang="en-US" sz="2900">
                <a:solidFill>
                  <a:srgbClr val="FFFFFF"/>
                </a:solidFill>
                <a:latin typeface="Arial"/>
                <a:ea typeface="Arial"/>
                <a:cs typeface="Arial"/>
                <a:sym typeface="Arial"/>
              </a:rPr>
              <a:t> Pilani</a:t>
            </a:r>
            <a:endParaRPr/>
          </a:p>
        </p:txBody>
      </p:sp>
      <p:sp>
        <p:nvSpPr>
          <p:cNvPr id="49" name="Google Shape;49;p4"/>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FFFFF"/>
                </a:solidFill>
                <a:latin typeface="Arial"/>
                <a:ea typeface="Arial"/>
                <a:cs typeface="Arial"/>
                <a:sym typeface="Arial"/>
              </a:rPr>
              <a:t>Hyderabad Campus</a:t>
            </a:r>
            <a:endParaRPr/>
          </a:p>
        </p:txBody>
      </p:sp>
      <p:sp>
        <p:nvSpPr>
          <p:cNvPr id="50" name="Google Shape;50;p4"/>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1" name="Shape 51"/>
        <p:cNvGrpSpPr/>
        <p:nvPr/>
      </p:nvGrpSpPr>
      <p:grpSpPr>
        <a:xfrm>
          <a:off x="0" y="0"/>
          <a:ext cx="0" cy="0"/>
          <a:chOff x="0" y="0"/>
          <a:chExt cx="0" cy="0"/>
        </a:xfrm>
      </p:grpSpPr>
      <p:pic>
        <p:nvPicPr>
          <p:cNvPr descr="\\Server\D\jyoti\FI023_BITS_v1\styleguide img\IMG_5627_b.jpg" id="52" name="Google Shape;52;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3" name="Google Shape;53;p5"/>
          <p:cNvSpPr/>
          <p:nvPr/>
        </p:nvSpPr>
        <p:spPr>
          <a:xfrm>
            <a:off x="0" y="4282182"/>
            <a:ext cx="9144000" cy="2575818"/>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icture 7.png" id="54" name="Google Shape;54;p5"/>
          <p:cNvPicPr preferRelativeResize="0"/>
          <p:nvPr/>
        </p:nvPicPr>
        <p:blipFill rotWithShape="1">
          <a:blip r:embed="rId3">
            <a:alphaModFix/>
          </a:blip>
          <a:srcRect b="5335" l="1923" r="0" t="0"/>
          <a:stretch/>
        </p:blipFill>
        <p:spPr>
          <a:xfrm>
            <a:off x="6629400" y="-1"/>
            <a:ext cx="2193193" cy="692697"/>
          </a:xfrm>
          <a:prstGeom prst="rect">
            <a:avLst/>
          </a:prstGeom>
          <a:noFill/>
          <a:ln>
            <a:noFill/>
          </a:ln>
        </p:spPr>
      </p:pic>
      <p:sp>
        <p:nvSpPr>
          <p:cNvPr id="55" name="Google Shape;55;p5"/>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5"/>
          <p:cNvSpPr/>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 name="Google Shape;57;p5"/>
          <p:cNvSpPr/>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 name="Google Shape;58;p5"/>
          <p:cNvSpPr/>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9" name="Google Shape;59;p5"/>
          <p:cNvSpPr txBox="1"/>
          <p:nvPr/>
        </p:nvSpPr>
        <p:spPr>
          <a:xfrm>
            <a:off x="6858000" y="762000"/>
            <a:ext cx="22098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rgbClr val="FFFFFF"/>
                </a:solidFill>
                <a:latin typeface="Arial"/>
                <a:ea typeface="Arial"/>
                <a:cs typeface="Arial"/>
                <a:sym typeface="Arial"/>
              </a:rPr>
              <a:t>BITS</a:t>
            </a:r>
            <a:r>
              <a:rPr lang="en-US" sz="2900">
                <a:solidFill>
                  <a:srgbClr val="FFFFFF"/>
                </a:solidFill>
                <a:latin typeface="Arial"/>
                <a:ea typeface="Arial"/>
                <a:cs typeface="Arial"/>
                <a:sym typeface="Arial"/>
              </a:rPr>
              <a:t> Pilani</a:t>
            </a:r>
            <a:endParaRPr/>
          </a:p>
        </p:txBody>
      </p:sp>
      <p:sp>
        <p:nvSpPr>
          <p:cNvPr id="60" name="Google Shape;60;p5"/>
          <p:cNvSpPr txBox="1"/>
          <p:nvPr/>
        </p:nvSpPr>
        <p:spPr>
          <a:xfrm>
            <a:off x="7086600" y="11708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FFFFF"/>
                </a:solidFill>
                <a:latin typeface="Arial"/>
                <a:ea typeface="Arial"/>
                <a:cs typeface="Arial"/>
                <a:sym typeface="Arial"/>
              </a:rPr>
              <a:t>Hyderabad Campus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pic>
        <p:nvPicPr>
          <p:cNvPr descr="Picture 7.png" id="62" name="Google Shape;62;p6"/>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63" name="Google Shape;63;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6"/>
          <p:cNvSpPr txBox="1"/>
          <p:nvPr>
            <p:ph idx="2" type="body"/>
          </p:nvPr>
        </p:nvSpPr>
        <p:spPr>
          <a:xfrm>
            <a:off x="4953000" y="1600200"/>
            <a:ext cx="4038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6"/>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66" name="Google Shape;66;p6"/>
          <p:cNvGrpSpPr/>
          <p:nvPr/>
        </p:nvGrpSpPr>
        <p:grpSpPr>
          <a:xfrm>
            <a:off x="0" y="1295400"/>
            <a:ext cx="7010400" cy="45719"/>
            <a:chOff x="1905000" y="6553200"/>
            <a:chExt cx="7010400" cy="45719"/>
          </a:xfrm>
        </p:grpSpPr>
        <p:sp>
          <p:nvSpPr>
            <p:cNvPr id="67" name="Google Shape;67;p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8" name="Google Shape;6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 name="Google Shape;69;p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70" name="Google Shape;70;p6"/>
          <p:cNvGrpSpPr/>
          <p:nvPr/>
        </p:nvGrpSpPr>
        <p:grpSpPr>
          <a:xfrm>
            <a:off x="2133600" y="6553200"/>
            <a:ext cx="7010400" cy="45719"/>
            <a:chOff x="1905000" y="6553200"/>
            <a:chExt cx="7010400" cy="45719"/>
          </a:xfrm>
        </p:grpSpPr>
        <p:sp>
          <p:nvSpPr>
            <p:cNvPr id="71" name="Google Shape;71;p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 name="Google Shape;7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 name="Google Shape;73;p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74" name="Google Shape;74;p6"/>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5" name="Shape 75"/>
        <p:cNvGrpSpPr/>
        <p:nvPr/>
      </p:nvGrpSpPr>
      <p:grpSpPr>
        <a:xfrm>
          <a:off x="0" y="0"/>
          <a:ext cx="0" cy="0"/>
          <a:chOff x="0" y="0"/>
          <a:chExt cx="0" cy="0"/>
        </a:xfrm>
      </p:grpSpPr>
      <p:sp>
        <p:nvSpPr>
          <p:cNvPr id="76" name="Google Shape;76;p7"/>
          <p:cNvSpPr txBox="1"/>
          <p:nvPr>
            <p:ph idx="1" type="body"/>
          </p:nvPr>
        </p:nvSpPr>
        <p:spPr>
          <a:xfrm>
            <a:off x="457200" y="1535112"/>
            <a:ext cx="4040188" cy="827087"/>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7" name="Google Shape;77;p7"/>
          <p:cNvSpPr txBox="1"/>
          <p:nvPr>
            <p:ph idx="2" type="body"/>
          </p:nvPr>
        </p:nvSpPr>
        <p:spPr>
          <a:xfrm>
            <a:off x="457200" y="2362199"/>
            <a:ext cx="4040188" cy="3763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8" name="Google Shape;78;p7"/>
          <p:cNvSpPr txBox="1"/>
          <p:nvPr>
            <p:ph idx="3" type="body"/>
          </p:nvPr>
        </p:nvSpPr>
        <p:spPr>
          <a:xfrm>
            <a:off x="4645025" y="1535112"/>
            <a:ext cx="4041775" cy="827087"/>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9" name="Google Shape;79;p7"/>
          <p:cNvSpPr txBox="1"/>
          <p:nvPr>
            <p:ph idx="4" type="body"/>
          </p:nvPr>
        </p:nvSpPr>
        <p:spPr>
          <a:xfrm>
            <a:off x="4645025" y="2362199"/>
            <a:ext cx="4041775" cy="3763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0" name="Google Shape;80;p7"/>
          <p:cNvSpPr txBox="1"/>
          <p:nvPr>
            <p:ph idx="5"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81" name="Google Shape;81;p7"/>
          <p:cNvGrpSpPr/>
          <p:nvPr/>
        </p:nvGrpSpPr>
        <p:grpSpPr>
          <a:xfrm>
            <a:off x="0" y="1295400"/>
            <a:ext cx="7010400" cy="45719"/>
            <a:chOff x="1905000" y="6553200"/>
            <a:chExt cx="7010400" cy="45719"/>
          </a:xfrm>
        </p:grpSpPr>
        <p:sp>
          <p:nvSpPr>
            <p:cNvPr id="82" name="Google Shape;82;p7"/>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3" name="Google Shape;8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4" name="Google Shape;84;p7"/>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85" name="Google Shape;85;p7"/>
          <p:cNvGrpSpPr/>
          <p:nvPr/>
        </p:nvGrpSpPr>
        <p:grpSpPr>
          <a:xfrm>
            <a:off x="2133600" y="6553200"/>
            <a:ext cx="7010400" cy="45719"/>
            <a:chOff x="1905000" y="6553200"/>
            <a:chExt cx="7010400" cy="45719"/>
          </a:xfrm>
        </p:grpSpPr>
        <p:sp>
          <p:nvSpPr>
            <p:cNvPr id="86" name="Google Shape;86;p7"/>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7" name="Google Shape;87;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8" name="Google Shape;88;p7"/>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89" name="Google Shape;89;p7"/>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90" name="Google Shape;90;p7"/>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1" name="Shape 91"/>
        <p:cNvGrpSpPr/>
        <p:nvPr/>
      </p:nvGrpSpPr>
      <p:grpSpPr>
        <a:xfrm>
          <a:off x="0" y="0"/>
          <a:ext cx="0" cy="0"/>
          <a:chOff x="0" y="0"/>
          <a:chExt cx="0" cy="0"/>
        </a:xfrm>
      </p:grpSpPr>
      <p:sp>
        <p:nvSpPr>
          <p:cNvPr id="92" name="Google Shape;92;p8"/>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93" name="Google Shape;93;p8"/>
          <p:cNvGrpSpPr/>
          <p:nvPr/>
        </p:nvGrpSpPr>
        <p:grpSpPr>
          <a:xfrm>
            <a:off x="0" y="1295400"/>
            <a:ext cx="7010400" cy="45719"/>
            <a:chOff x="1905000" y="6553200"/>
            <a:chExt cx="7010400" cy="45719"/>
          </a:xfrm>
        </p:grpSpPr>
        <p:sp>
          <p:nvSpPr>
            <p:cNvPr id="94" name="Google Shape;94;p8"/>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5" name="Google Shape;95;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6" name="Google Shape;96;p8"/>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97" name="Google Shape;97;p8"/>
          <p:cNvGrpSpPr/>
          <p:nvPr/>
        </p:nvGrpSpPr>
        <p:grpSpPr>
          <a:xfrm>
            <a:off x="2133600" y="6553200"/>
            <a:ext cx="7010400" cy="45719"/>
            <a:chOff x="1905000" y="6553200"/>
            <a:chExt cx="7010400" cy="45719"/>
          </a:xfrm>
        </p:grpSpPr>
        <p:sp>
          <p:nvSpPr>
            <p:cNvPr id="98" name="Google Shape;98;p8"/>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9" name="Google Shape;99;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0" name="Google Shape;100;p8"/>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01" name="Google Shape;101;p8"/>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02" name="Google Shape;102;p8"/>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3" name="Shape 103"/>
        <p:cNvGrpSpPr/>
        <p:nvPr/>
      </p:nvGrpSpPr>
      <p:grpSpPr>
        <a:xfrm>
          <a:off x="0" y="0"/>
          <a:ext cx="0" cy="0"/>
          <a:chOff x="0" y="0"/>
          <a:chExt cx="0" cy="0"/>
        </a:xfrm>
      </p:grpSpPr>
      <p:sp>
        <p:nvSpPr>
          <p:cNvPr id="104" name="Google Shape;104;p9"/>
          <p:cNvSpPr txBox="1"/>
          <p:nvPr>
            <p:ph idx="1" type="body"/>
          </p:nvPr>
        </p:nvSpPr>
        <p:spPr>
          <a:xfrm>
            <a:off x="3575050" y="1600200"/>
            <a:ext cx="511175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5" name="Google Shape;105;p9"/>
          <p:cNvSpPr txBox="1"/>
          <p:nvPr>
            <p:ph idx="2" type="body"/>
          </p:nvPr>
        </p:nvSpPr>
        <p:spPr>
          <a:xfrm>
            <a:off x="457200" y="1600200"/>
            <a:ext cx="3008313"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6" name="Google Shape;106;p9"/>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07" name="Google Shape;107;p9"/>
          <p:cNvGrpSpPr/>
          <p:nvPr/>
        </p:nvGrpSpPr>
        <p:grpSpPr>
          <a:xfrm>
            <a:off x="0" y="1295400"/>
            <a:ext cx="7010400" cy="45719"/>
            <a:chOff x="1905000" y="6553200"/>
            <a:chExt cx="7010400" cy="45719"/>
          </a:xfrm>
        </p:grpSpPr>
        <p:sp>
          <p:nvSpPr>
            <p:cNvPr id="108" name="Google Shape;108;p9"/>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0" name="Google Shape;110;p9"/>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11" name="Google Shape;111;p9"/>
          <p:cNvGrpSpPr/>
          <p:nvPr/>
        </p:nvGrpSpPr>
        <p:grpSpPr>
          <a:xfrm>
            <a:off x="2133600" y="6553200"/>
            <a:ext cx="7010400" cy="45719"/>
            <a:chOff x="1905000" y="6553200"/>
            <a:chExt cx="7010400" cy="45719"/>
          </a:xfrm>
        </p:grpSpPr>
        <p:sp>
          <p:nvSpPr>
            <p:cNvPr id="112" name="Google Shape;112;p9"/>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 name="Google Shape;11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4" name="Google Shape;114;p9"/>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15" name="Google Shape;115;p9"/>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16" name="Google Shape;116;p9"/>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7" name="Shape 117"/>
        <p:cNvGrpSpPr/>
        <p:nvPr/>
      </p:nvGrpSpPr>
      <p:grpSpPr>
        <a:xfrm>
          <a:off x="0" y="0"/>
          <a:ext cx="0" cy="0"/>
          <a:chOff x="0" y="0"/>
          <a:chExt cx="0" cy="0"/>
        </a:xfrm>
      </p:grpSpPr>
      <p:sp>
        <p:nvSpPr>
          <p:cNvPr id="118" name="Google Shape;118;p10"/>
          <p:cNvSpPr txBox="1"/>
          <p:nvPr>
            <p:ph type="title"/>
          </p:nvPr>
        </p:nvSpPr>
        <p:spPr>
          <a:xfrm>
            <a:off x="1792288" y="5407025"/>
            <a:ext cx="5486400" cy="304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0"/>
          <p:cNvSpPr/>
          <p:nvPr>
            <p:ph idx="2" type="pic"/>
          </p:nvPr>
        </p:nvSpPr>
        <p:spPr>
          <a:xfrm>
            <a:off x="1792288" y="1828800"/>
            <a:ext cx="5486400" cy="3429000"/>
          </a:xfrm>
          <a:prstGeom prst="rect">
            <a:avLst/>
          </a:prstGeom>
          <a:solidFill>
            <a:schemeClr val="lt1"/>
          </a:solidFill>
          <a:ln cap="flat" cmpd="sng" w="57150">
            <a:solidFill>
              <a:srgbClr val="DAE5F1"/>
            </a:solidFill>
            <a:prstDash val="solid"/>
            <a:round/>
            <a:headEnd len="sm" w="sm" type="none"/>
            <a:tailEnd len="sm" w="sm" type="none"/>
          </a:ln>
        </p:spPr>
      </p:sp>
      <p:sp>
        <p:nvSpPr>
          <p:cNvPr id="120" name="Google Shape;120;p10"/>
          <p:cNvSpPr txBox="1"/>
          <p:nvPr>
            <p:ph idx="1" type="body"/>
          </p:nvPr>
        </p:nvSpPr>
        <p:spPr>
          <a:xfrm>
            <a:off x="1792288" y="5711825"/>
            <a:ext cx="54864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1" name="Google Shape;121;p10"/>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22" name="Google Shape;122;p10"/>
          <p:cNvGrpSpPr/>
          <p:nvPr/>
        </p:nvGrpSpPr>
        <p:grpSpPr>
          <a:xfrm>
            <a:off x="0" y="1295400"/>
            <a:ext cx="7010400" cy="45719"/>
            <a:chOff x="1905000" y="6553200"/>
            <a:chExt cx="7010400" cy="45719"/>
          </a:xfrm>
        </p:grpSpPr>
        <p:sp>
          <p:nvSpPr>
            <p:cNvPr id="123" name="Google Shape;123;p1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5" name="Google Shape;125;p1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26" name="Google Shape;126;p10"/>
          <p:cNvGrpSpPr/>
          <p:nvPr/>
        </p:nvGrpSpPr>
        <p:grpSpPr>
          <a:xfrm>
            <a:off x="2133600" y="6553200"/>
            <a:ext cx="7010400" cy="45719"/>
            <a:chOff x="1905000" y="6553200"/>
            <a:chExt cx="7010400" cy="45719"/>
          </a:xfrm>
        </p:grpSpPr>
        <p:sp>
          <p:nvSpPr>
            <p:cNvPr id="127" name="Google Shape;127;p1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8" name="Google Shape;128;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9" name="Google Shape;129;p1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30" name="Google Shape;130;p10"/>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31" name="Google Shape;131;p10"/>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www.linkedin.com/pulse/what-convolutional-neural-network-cnn-deep-learning-nafiz-shahriar" TargetMode="External"/><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6.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hyperlink" Target="http://drive.google.com/file/d/1aZvJoyvdUpAMy5YJ7N_KX9na7qLkJtF-/view" TargetMode="External"/><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drive.google.com/file/d/1PubqfgmuWHRctOcwBpgvZpALi9XrviX7/view" TargetMode="External"/><Relationship Id="rId4"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42.png"/><Relationship Id="rId7" Type="http://schemas.openxmlformats.org/officeDocument/2006/relationships/image" Target="../media/image38.png"/><Relationship Id="rId8"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2133600" y="3811925"/>
            <a:ext cx="6395400" cy="1935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3000"/>
              <a:t>Emotion Detection</a:t>
            </a:r>
            <a:endParaRPr sz="3000"/>
          </a:p>
          <a:p>
            <a:pPr indent="0" lvl="0" marL="0" rtl="0" algn="l">
              <a:lnSpc>
                <a:spcPct val="100000"/>
              </a:lnSpc>
              <a:spcBef>
                <a:spcPts val="0"/>
              </a:spcBef>
              <a:spcAft>
                <a:spcPts val="0"/>
              </a:spcAft>
              <a:buClr>
                <a:schemeClr val="dk1"/>
              </a:buClr>
              <a:buSzPts val="1100"/>
              <a:buFont typeface="Arial"/>
              <a:buNone/>
            </a:pPr>
            <a:br>
              <a:rPr lang="en-US" sz="1800"/>
            </a:br>
            <a:r>
              <a:rPr lang="en-US" sz="1800"/>
              <a:t>    By Kota Shashidhar - 2020AAPS0369H</a:t>
            </a:r>
            <a:endParaRPr sz="1800"/>
          </a:p>
          <a:p>
            <a:pPr indent="0" lvl="0" marL="0" rtl="0" algn="l">
              <a:lnSpc>
                <a:spcPct val="100000"/>
              </a:lnSpc>
              <a:spcBef>
                <a:spcPts val="0"/>
              </a:spcBef>
              <a:spcAft>
                <a:spcPts val="0"/>
              </a:spcAft>
              <a:buClr>
                <a:schemeClr val="dk1"/>
              </a:buClr>
              <a:buSzPts val="1100"/>
              <a:buFont typeface="Arial"/>
              <a:buNone/>
            </a:pPr>
            <a:r>
              <a:rPr lang="en-US" sz="1800"/>
              <a:t>         Tarun Rajkumar - 2020A8PS1447H</a:t>
            </a:r>
            <a:endParaRPr sz="1800"/>
          </a:p>
          <a:p>
            <a:pPr indent="0" lvl="0" marL="0" rtl="0" algn="l">
              <a:lnSpc>
                <a:spcPct val="100000"/>
              </a:lnSpc>
              <a:spcBef>
                <a:spcPts val="0"/>
              </a:spcBef>
              <a:spcAft>
                <a:spcPts val="0"/>
              </a:spcAft>
              <a:buClr>
                <a:schemeClr val="dk1"/>
              </a:buClr>
              <a:buSzPts val="1100"/>
              <a:buFont typeface="Arial"/>
              <a:buNone/>
            </a:pPr>
            <a:r>
              <a:rPr lang="en-US" sz="1800"/>
              <a:t>         Thathapudi Sanjeev Paul Joel - 2020AAPS0120H</a:t>
            </a:r>
            <a:endParaRPr sz="1800"/>
          </a:p>
        </p:txBody>
      </p:sp>
      <p:sp>
        <p:nvSpPr>
          <p:cNvPr id="159" name="Google Shape;159;p13"/>
          <p:cNvSpPr/>
          <p:nvPr/>
        </p:nvSpPr>
        <p:spPr>
          <a:xfrm>
            <a:off x="0" y="6172200"/>
            <a:ext cx="91440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idx="1" type="body"/>
          </p:nvPr>
        </p:nvSpPr>
        <p:spPr>
          <a:xfrm>
            <a:off x="3575050" y="1600200"/>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US" sz="1300" u="sng">
                <a:solidFill>
                  <a:schemeClr val="hlink"/>
                </a:solidFill>
                <a:hlinkClick r:id="rId3"/>
              </a:rPr>
              <a:t>https://www.linkedin.com/pulse/what-convolutional-neural-network-cnn-deep-learning-nafiz-shahriar</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p:txBody>
      </p:sp>
      <p:sp>
        <p:nvSpPr>
          <p:cNvPr id="263" name="Google Shape;263;p22"/>
          <p:cNvSpPr txBox="1"/>
          <p:nvPr>
            <p:ph idx="2" type="body"/>
          </p:nvPr>
        </p:nvSpPr>
        <p:spPr>
          <a:xfrm>
            <a:off x="457200" y="1600200"/>
            <a:ext cx="3008400" cy="4526100"/>
          </a:xfrm>
          <a:prstGeom prst="rect">
            <a:avLst/>
          </a:prstGeom>
        </p:spPr>
        <p:txBody>
          <a:bodyPr anchorCtr="0" anchor="t" bIns="45700" lIns="91425" spcFirstLastPara="1" rIns="91425" wrap="square" tIns="45700">
            <a:normAutofit fontScale="92500" lnSpcReduction="20000"/>
          </a:bodyPr>
          <a:lstStyle/>
          <a:p>
            <a:pPr indent="-369570" lvl="0" marL="457200" rtl="0" algn="l">
              <a:spcBef>
                <a:spcPts val="480"/>
              </a:spcBef>
              <a:spcAft>
                <a:spcPts val="0"/>
              </a:spcAft>
              <a:buClr>
                <a:srgbClr val="101141"/>
              </a:buClr>
              <a:buSzPct val="100000"/>
              <a:buChar char="●"/>
            </a:pPr>
            <a:r>
              <a:rPr lang="en-US" sz="2400" u="sng"/>
              <a:t>Convolutional Neural Networks(CNN)</a:t>
            </a:r>
            <a:r>
              <a:rPr lang="en-US" sz="2400"/>
              <a:t> are well suited for application which use spatial data such as images.</a:t>
            </a:r>
            <a:endParaRPr sz="2400"/>
          </a:p>
          <a:p>
            <a:pPr indent="-369570" lvl="0" marL="457200" rtl="0" algn="l">
              <a:spcBef>
                <a:spcPts val="0"/>
              </a:spcBef>
              <a:spcAft>
                <a:spcPts val="0"/>
              </a:spcAft>
              <a:buClr>
                <a:srgbClr val="101141"/>
              </a:buClr>
              <a:buSzPct val="100000"/>
              <a:buChar char="●"/>
            </a:pPr>
            <a:r>
              <a:rPr lang="en-US" sz="2400"/>
              <a:t>It is divided into three layers-the convolution layer, the pooling layer and the fully connected layer.</a:t>
            </a:r>
            <a:endParaRPr sz="2400"/>
          </a:p>
          <a:p>
            <a:pPr indent="0" lvl="0" marL="457200" rtl="0" algn="l">
              <a:spcBef>
                <a:spcPts val="480"/>
              </a:spcBef>
              <a:spcAft>
                <a:spcPts val="0"/>
              </a:spcAft>
              <a:buNone/>
            </a:pPr>
            <a:r>
              <a:t/>
            </a:r>
            <a:endParaRPr sz="2400"/>
          </a:p>
          <a:p>
            <a:pPr indent="0" lvl="0" marL="0" rtl="0" algn="l">
              <a:spcBef>
                <a:spcPts val="280"/>
              </a:spcBef>
              <a:spcAft>
                <a:spcPts val="0"/>
              </a:spcAft>
              <a:buNone/>
            </a:pPr>
            <a:r>
              <a:t/>
            </a:r>
            <a:endParaRPr/>
          </a:p>
        </p:txBody>
      </p:sp>
      <p:sp>
        <p:nvSpPr>
          <p:cNvPr id="264" name="Google Shape;264;p22"/>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Convolutional Neural Networks</a:t>
            </a:r>
            <a:endParaRPr sz="3200"/>
          </a:p>
          <a:p>
            <a:pPr indent="0" lvl="0" marL="0" rtl="0" algn="l">
              <a:spcBef>
                <a:spcPts val="0"/>
              </a:spcBef>
              <a:spcAft>
                <a:spcPts val="0"/>
              </a:spcAft>
              <a:buNone/>
            </a:pPr>
            <a:r>
              <a:t/>
            </a:r>
            <a:endParaRPr/>
          </a:p>
        </p:txBody>
      </p:sp>
      <p:pic>
        <p:nvPicPr>
          <p:cNvPr id="265" name="Google Shape;265;p22"/>
          <p:cNvPicPr preferRelativeResize="0"/>
          <p:nvPr/>
        </p:nvPicPr>
        <p:blipFill>
          <a:blip r:embed="rId4">
            <a:alphaModFix/>
          </a:blip>
          <a:stretch>
            <a:fillRect/>
          </a:stretch>
        </p:blipFill>
        <p:spPr>
          <a:xfrm>
            <a:off x="3655475" y="1750426"/>
            <a:ext cx="4950852" cy="2213725"/>
          </a:xfrm>
          <a:prstGeom prst="rect">
            <a:avLst/>
          </a:prstGeom>
          <a:noFill/>
          <a:ln>
            <a:noFill/>
          </a:ln>
        </p:spPr>
      </p:pic>
      <p:pic>
        <p:nvPicPr>
          <p:cNvPr id="266" name="Google Shape;266;p22"/>
          <p:cNvPicPr preferRelativeResize="0"/>
          <p:nvPr/>
        </p:nvPicPr>
        <p:blipFill>
          <a:blip r:embed="rId5">
            <a:alphaModFix/>
          </a:blip>
          <a:stretch>
            <a:fillRect/>
          </a:stretch>
        </p:blipFill>
        <p:spPr>
          <a:xfrm>
            <a:off x="4212775" y="4579800"/>
            <a:ext cx="3543025" cy="1546500"/>
          </a:xfrm>
          <a:prstGeom prst="rect">
            <a:avLst/>
          </a:prstGeom>
          <a:noFill/>
          <a:ln>
            <a:noFill/>
          </a:ln>
        </p:spPr>
      </p:pic>
      <p:pic>
        <p:nvPicPr>
          <p:cNvPr id="267" name="Google Shape;267;p22"/>
          <p:cNvPicPr preferRelativeResize="0"/>
          <p:nvPr/>
        </p:nvPicPr>
        <p:blipFill>
          <a:blip r:embed="rId6">
            <a:alphaModFix/>
          </a:blip>
          <a:stretch>
            <a:fillRect/>
          </a:stretch>
        </p:blipFill>
        <p:spPr>
          <a:xfrm>
            <a:off x="562225" y="5211900"/>
            <a:ext cx="3093244" cy="914400"/>
          </a:xfrm>
          <a:prstGeom prst="rect">
            <a:avLst/>
          </a:prstGeom>
          <a:noFill/>
          <a:ln>
            <a:noFill/>
          </a:ln>
        </p:spPr>
      </p:pic>
      <p:sp>
        <p:nvSpPr>
          <p:cNvPr id="268" name="Google Shape;268;p22"/>
          <p:cNvSpPr txBox="1"/>
          <p:nvPr/>
        </p:nvSpPr>
        <p:spPr>
          <a:xfrm>
            <a:off x="4876200" y="6126300"/>
            <a:ext cx="42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Convolution Operation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idx="1" type="body"/>
          </p:nvPr>
        </p:nvSpPr>
        <p:spPr>
          <a:xfrm>
            <a:off x="3575050" y="1600200"/>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275" name="Google Shape;275;p23"/>
          <p:cNvSpPr txBox="1"/>
          <p:nvPr>
            <p:ph idx="2" type="body"/>
          </p:nvPr>
        </p:nvSpPr>
        <p:spPr>
          <a:xfrm>
            <a:off x="457200" y="1600200"/>
            <a:ext cx="3008400" cy="4526100"/>
          </a:xfrm>
          <a:prstGeom prst="rect">
            <a:avLst/>
          </a:prstGeom>
        </p:spPr>
        <p:txBody>
          <a:bodyPr anchorCtr="0" anchor="t" bIns="45700" lIns="91425" spcFirstLastPara="1" rIns="91425" wrap="square" tIns="45700">
            <a:noAutofit/>
          </a:bodyPr>
          <a:lstStyle/>
          <a:p>
            <a:pPr indent="-304006" lvl="0" marL="457200" rtl="0" algn="l">
              <a:lnSpc>
                <a:spcPct val="90000"/>
              </a:lnSpc>
              <a:spcBef>
                <a:spcPts val="480"/>
              </a:spcBef>
              <a:spcAft>
                <a:spcPts val="0"/>
              </a:spcAft>
              <a:buClr>
                <a:srgbClr val="101141"/>
              </a:buClr>
              <a:buSzPts val="1188"/>
              <a:buChar char="●"/>
            </a:pPr>
            <a:r>
              <a:rPr lang="en-US" sz="1187"/>
              <a:t>An activation function, like </a:t>
            </a:r>
            <a:r>
              <a:rPr lang="en-US" sz="1187" u="sng"/>
              <a:t>ReLU</a:t>
            </a:r>
            <a:r>
              <a:rPr lang="en-US" sz="1187"/>
              <a:t> is used, to process the output from the convolution layer. This function introduces non-linearity to the model, enabling it to acquire more intricate representations of the input data.</a:t>
            </a:r>
            <a:endParaRPr sz="1187"/>
          </a:p>
          <a:p>
            <a:pPr indent="-304006" lvl="0" marL="457200" rtl="0" algn="l">
              <a:lnSpc>
                <a:spcPct val="90000"/>
              </a:lnSpc>
              <a:spcBef>
                <a:spcPts val="0"/>
              </a:spcBef>
              <a:spcAft>
                <a:spcPts val="0"/>
              </a:spcAft>
              <a:buClr>
                <a:srgbClr val="101141"/>
              </a:buClr>
              <a:buSzPts val="1188"/>
              <a:buChar char="●"/>
            </a:pPr>
            <a:r>
              <a:rPr lang="en-US" sz="1187"/>
              <a:t>The </a:t>
            </a:r>
            <a:r>
              <a:rPr lang="en-US" sz="1187" u="sng"/>
              <a:t>pooling layer</a:t>
            </a:r>
            <a:r>
              <a:rPr lang="en-US" sz="1187"/>
              <a:t> is used to reduce the dimension of the feature maps generated by the convolution layer to minimize the computation required and extract the most prominent feature from the feature map.</a:t>
            </a:r>
            <a:endParaRPr sz="1187"/>
          </a:p>
          <a:p>
            <a:pPr indent="-304006" lvl="0" marL="457200" rtl="0" algn="l">
              <a:lnSpc>
                <a:spcPct val="90000"/>
              </a:lnSpc>
              <a:spcBef>
                <a:spcPts val="480"/>
              </a:spcBef>
              <a:spcAft>
                <a:spcPts val="0"/>
              </a:spcAft>
              <a:buClr>
                <a:srgbClr val="101141"/>
              </a:buClr>
              <a:buSzPts val="1188"/>
              <a:buChar char="●"/>
            </a:pPr>
            <a:r>
              <a:rPr lang="en-US" sz="1187"/>
              <a:t>The </a:t>
            </a:r>
            <a:r>
              <a:rPr lang="en-US" sz="1187" u="sng"/>
              <a:t>fully connected layer</a:t>
            </a:r>
            <a:r>
              <a:rPr lang="en-US" sz="1187"/>
              <a:t> is basically a simple ANN that may be used to either predict a value (regression) or give a linguistic label (classification) using the input image.</a:t>
            </a:r>
            <a:endParaRPr sz="1187"/>
          </a:p>
          <a:p>
            <a:pPr indent="-304006" lvl="0" marL="457200" rtl="0" algn="l">
              <a:lnSpc>
                <a:spcPct val="90000"/>
              </a:lnSpc>
              <a:spcBef>
                <a:spcPts val="480"/>
              </a:spcBef>
              <a:spcAft>
                <a:spcPts val="0"/>
              </a:spcAft>
              <a:buClr>
                <a:srgbClr val="101141"/>
              </a:buClr>
              <a:buSzPts val="1188"/>
              <a:buChar char="●"/>
            </a:pPr>
            <a:r>
              <a:rPr lang="en-US" sz="1187"/>
              <a:t>This layer's role is to combine the features acquired through the convolutional and pooling layers in order to make predictions.</a:t>
            </a:r>
            <a:endParaRPr sz="1187"/>
          </a:p>
          <a:p>
            <a:pPr indent="0" lvl="0" marL="0" rtl="0" algn="l">
              <a:lnSpc>
                <a:spcPct val="90000"/>
              </a:lnSpc>
              <a:spcBef>
                <a:spcPts val="280"/>
              </a:spcBef>
              <a:spcAft>
                <a:spcPts val="0"/>
              </a:spcAft>
              <a:buSzPts val="688"/>
              <a:buNone/>
            </a:pPr>
            <a:r>
              <a:t/>
            </a:r>
            <a:endParaRPr sz="875"/>
          </a:p>
        </p:txBody>
      </p:sp>
      <p:sp>
        <p:nvSpPr>
          <p:cNvPr id="276" name="Google Shape;276;p23"/>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fontScale="70000"/>
          </a:bodyPr>
          <a:lstStyle/>
          <a:p>
            <a:pPr indent="0" lvl="0" marL="0" rtl="0" algn="l">
              <a:spcBef>
                <a:spcPts val="0"/>
              </a:spcBef>
              <a:spcAft>
                <a:spcPts val="0"/>
              </a:spcAft>
              <a:buClr>
                <a:schemeClr val="dk1"/>
              </a:buClr>
              <a:buSzPts val="770"/>
              <a:buFont typeface="Arial"/>
              <a:buNone/>
            </a:pPr>
            <a:r>
              <a:rPr lang="en-US" sz="4600"/>
              <a:t>Convolutional Neural Networks</a:t>
            </a:r>
            <a:endParaRPr sz="4600"/>
          </a:p>
          <a:p>
            <a:pPr indent="0" lvl="0" marL="0" rtl="0" algn="l">
              <a:spcBef>
                <a:spcPts val="0"/>
              </a:spcBef>
              <a:spcAft>
                <a:spcPts val="0"/>
              </a:spcAft>
              <a:buNone/>
            </a:pPr>
            <a:r>
              <a:t/>
            </a:r>
            <a:endParaRPr/>
          </a:p>
        </p:txBody>
      </p:sp>
      <p:pic>
        <p:nvPicPr>
          <p:cNvPr id="277" name="Google Shape;277;p23"/>
          <p:cNvPicPr preferRelativeResize="0"/>
          <p:nvPr/>
        </p:nvPicPr>
        <p:blipFill>
          <a:blip r:embed="rId3">
            <a:alphaModFix/>
          </a:blip>
          <a:stretch>
            <a:fillRect/>
          </a:stretch>
        </p:blipFill>
        <p:spPr>
          <a:xfrm>
            <a:off x="3882000" y="1850977"/>
            <a:ext cx="4497801" cy="1877100"/>
          </a:xfrm>
          <a:prstGeom prst="rect">
            <a:avLst/>
          </a:prstGeom>
          <a:noFill/>
          <a:ln>
            <a:noFill/>
          </a:ln>
        </p:spPr>
      </p:pic>
      <p:pic>
        <p:nvPicPr>
          <p:cNvPr id="278" name="Google Shape;278;p23"/>
          <p:cNvPicPr preferRelativeResize="0"/>
          <p:nvPr/>
        </p:nvPicPr>
        <p:blipFill>
          <a:blip r:embed="rId4">
            <a:alphaModFix/>
          </a:blip>
          <a:stretch>
            <a:fillRect/>
          </a:stretch>
        </p:blipFill>
        <p:spPr>
          <a:xfrm>
            <a:off x="4291168" y="3949475"/>
            <a:ext cx="3851776" cy="156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t>MFCC Based Feature Extraction</a:t>
            </a:r>
            <a:endParaRPr/>
          </a:p>
        </p:txBody>
      </p:sp>
      <p:pic>
        <p:nvPicPr>
          <p:cNvPr id="285" name="Google Shape;285;p24"/>
          <p:cNvPicPr preferRelativeResize="0"/>
          <p:nvPr/>
        </p:nvPicPr>
        <p:blipFill>
          <a:blip r:embed="rId3">
            <a:alphaModFix/>
          </a:blip>
          <a:stretch>
            <a:fillRect/>
          </a:stretch>
        </p:blipFill>
        <p:spPr>
          <a:xfrm>
            <a:off x="1756350" y="1675975"/>
            <a:ext cx="5336100" cy="1625950"/>
          </a:xfrm>
          <a:prstGeom prst="rect">
            <a:avLst/>
          </a:prstGeom>
          <a:noFill/>
          <a:ln>
            <a:noFill/>
          </a:ln>
        </p:spPr>
      </p:pic>
      <p:sp>
        <p:nvSpPr>
          <p:cNvPr id="286" name="Google Shape;286;p24"/>
          <p:cNvSpPr txBox="1"/>
          <p:nvPr/>
        </p:nvSpPr>
        <p:spPr>
          <a:xfrm>
            <a:off x="284175" y="3940500"/>
            <a:ext cx="8859900" cy="2443800"/>
          </a:xfrm>
          <a:prstGeom prst="rect">
            <a:avLst/>
          </a:prstGeom>
          <a:noFill/>
          <a:ln>
            <a:noFill/>
          </a:ln>
        </p:spPr>
        <p:txBody>
          <a:bodyPr anchorCtr="0" anchor="t" bIns="91425" lIns="91425" spcFirstLastPara="1" rIns="91425" wrap="square" tIns="91425">
            <a:noAutofit/>
          </a:bodyPr>
          <a:lstStyle/>
          <a:p>
            <a:pPr indent="-317500" lvl="0" marL="457200" rtl="0" algn="l">
              <a:spcBef>
                <a:spcPts val="280"/>
              </a:spcBef>
              <a:spcAft>
                <a:spcPts val="0"/>
              </a:spcAft>
              <a:buClr>
                <a:schemeClr val="dk1"/>
              </a:buClr>
              <a:buSzPts val="1400"/>
              <a:buChar char="●"/>
            </a:pPr>
            <a:r>
              <a:rPr lang="en-US">
                <a:solidFill>
                  <a:schemeClr val="dk1"/>
                </a:solidFill>
              </a:rPr>
              <a:t>MFCC is used widely to extract features from audio signals that will be used for speech recognition models.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Audio signals in time domain are converted into frequency domain so that the information in the signals are better understood.</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audio signal is windowed into frames and Fast Fourier Transforms are used to convert the signal into frequency domain.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signal’s frequency is scaled using the MEL frequency scale.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Its logarithmic value is taken to get the log spectrum.</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Finally the MFCC values are computed by applying Discrete Cosine Transform on the log spectrum to compress the information.</a:t>
            </a:r>
            <a:endParaRPr>
              <a:solidFill>
                <a:schemeClr val="dk1"/>
              </a:solidFill>
            </a:endParaRPr>
          </a:p>
          <a:p>
            <a:pPr indent="0" lvl="0" marL="457200" rtl="0" algn="l">
              <a:spcBef>
                <a:spcPts val="28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idx="2" type="body"/>
          </p:nvPr>
        </p:nvSpPr>
        <p:spPr>
          <a:xfrm>
            <a:off x="457200" y="1600200"/>
            <a:ext cx="3008400" cy="5011500"/>
          </a:xfrm>
          <a:prstGeom prst="rect">
            <a:avLst/>
          </a:prstGeom>
        </p:spPr>
        <p:txBody>
          <a:bodyPr anchorCtr="0" anchor="t" bIns="45700" lIns="91425" spcFirstLastPara="1" rIns="91425" wrap="square" tIns="45700">
            <a:noAutofit/>
          </a:bodyPr>
          <a:lstStyle/>
          <a:p>
            <a:pPr indent="-304165" lvl="0" marL="457200" rtl="0" algn="l">
              <a:lnSpc>
                <a:spcPct val="90000"/>
              </a:lnSpc>
              <a:spcBef>
                <a:spcPts val="280"/>
              </a:spcBef>
              <a:spcAft>
                <a:spcPts val="0"/>
              </a:spcAft>
              <a:buSzPts val="1190"/>
              <a:buChar char="●"/>
            </a:pPr>
            <a:r>
              <a:rPr lang="en-US" sz="1190"/>
              <a:t>LSTM Networks are a commonly used variation of Recurrent neural networks(RNN).</a:t>
            </a:r>
            <a:endParaRPr sz="1190"/>
          </a:p>
          <a:p>
            <a:pPr indent="0" lvl="0" marL="457200" rtl="0" algn="l">
              <a:lnSpc>
                <a:spcPct val="90000"/>
              </a:lnSpc>
              <a:spcBef>
                <a:spcPts val="280"/>
              </a:spcBef>
              <a:spcAft>
                <a:spcPts val="0"/>
              </a:spcAft>
              <a:buSzPts val="935"/>
              <a:buNone/>
            </a:pPr>
            <a:r>
              <a:t/>
            </a:r>
            <a:endParaRPr sz="1190"/>
          </a:p>
          <a:p>
            <a:pPr indent="-304165" lvl="0" marL="457200" rtl="0" algn="l">
              <a:lnSpc>
                <a:spcPct val="90000"/>
              </a:lnSpc>
              <a:spcBef>
                <a:spcPts val="280"/>
              </a:spcBef>
              <a:spcAft>
                <a:spcPts val="0"/>
              </a:spcAft>
              <a:buSzPts val="1190"/>
              <a:buChar char="●"/>
            </a:pPr>
            <a:r>
              <a:rPr lang="en-US" sz="1190"/>
              <a:t>They are used to make predictions based on sequential data.</a:t>
            </a:r>
            <a:endParaRPr sz="1190"/>
          </a:p>
          <a:p>
            <a:pPr indent="0" lvl="0" marL="457200" rtl="0" algn="l">
              <a:lnSpc>
                <a:spcPct val="90000"/>
              </a:lnSpc>
              <a:spcBef>
                <a:spcPts val="280"/>
              </a:spcBef>
              <a:spcAft>
                <a:spcPts val="0"/>
              </a:spcAft>
              <a:buSzPts val="935"/>
              <a:buNone/>
            </a:pPr>
            <a:r>
              <a:t/>
            </a:r>
            <a:endParaRPr sz="1190"/>
          </a:p>
          <a:p>
            <a:pPr indent="-304165" lvl="0" marL="457200" rtl="0" algn="l">
              <a:lnSpc>
                <a:spcPct val="90000"/>
              </a:lnSpc>
              <a:spcBef>
                <a:spcPts val="280"/>
              </a:spcBef>
              <a:spcAft>
                <a:spcPts val="0"/>
              </a:spcAft>
              <a:buSzPts val="1190"/>
              <a:buChar char="●"/>
            </a:pPr>
            <a:r>
              <a:rPr lang="en-US" sz="1190"/>
              <a:t>The major parts of an LSTM are memory cell,input gates and forget gates.</a:t>
            </a:r>
            <a:endParaRPr sz="1190"/>
          </a:p>
          <a:p>
            <a:pPr indent="0" lvl="0" marL="457200" rtl="0" algn="l">
              <a:lnSpc>
                <a:spcPct val="90000"/>
              </a:lnSpc>
              <a:spcBef>
                <a:spcPts val="280"/>
              </a:spcBef>
              <a:spcAft>
                <a:spcPts val="0"/>
              </a:spcAft>
              <a:buSzPts val="935"/>
              <a:buNone/>
            </a:pPr>
            <a:r>
              <a:t/>
            </a:r>
            <a:endParaRPr sz="1190"/>
          </a:p>
          <a:p>
            <a:pPr indent="-304165" lvl="0" marL="457200" rtl="0" algn="l">
              <a:lnSpc>
                <a:spcPct val="90000"/>
              </a:lnSpc>
              <a:spcBef>
                <a:spcPts val="280"/>
              </a:spcBef>
              <a:spcAft>
                <a:spcPts val="0"/>
              </a:spcAft>
              <a:buSzPts val="1190"/>
              <a:buChar char="●"/>
            </a:pPr>
            <a:r>
              <a:rPr lang="en-US" sz="1190"/>
              <a:t>The forget gate is used to determine how much of the previous cell  state is required to be remembered.</a:t>
            </a:r>
            <a:endParaRPr sz="1190"/>
          </a:p>
          <a:p>
            <a:pPr indent="0" lvl="0" marL="457200" rtl="0" algn="l">
              <a:lnSpc>
                <a:spcPct val="90000"/>
              </a:lnSpc>
              <a:spcBef>
                <a:spcPts val="280"/>
              </a:spcBef>
              <a:spcAft>
                <a:spcPts val="0"/>
              </a:spcAft>
              <a:buSzPts val="935"/>
              <a:buNone/>
            </a:pPr>
            <a:r>
              <a:t/>
            </a:r>
            <a:endParaRPr sz="1190"/>
          </a:p>
          <a:p>
            <a:pPr indent="-304165" lvl="0" marL="457200" rtl="0" algn="l">
              <a:lnSpc>
                <a:spcPct val="90000"/>
              </a:lnSpc>
              <a:spcBef>
                <a:spcPts val="280"/>
              </a:spcBef>
              <a:spcAft>
                <a:spcPts val="0"/>
              </a:spcAft>
              <a:buSzPts val="1190"/>
              <a:buChar char="●"/>
            </a:pPr>
            <a:r>
              <a:rPr lang="en-US" sz="1190"/>
              <a:t>The input gate determines how much of the current input and the previous output is used to update the next cell state.</a:t>
            </a:r>
            <a:br>
              <a:rPr lang="en-US" sz="1190"/>
            </a:br>
            <a:endParaRPr sz="1190"/>
          </a:p>
          <a:p>
            <a:pPr indent="-304165" lvl="0" marL="457200" rtl="0" algn="l">
              <a:lnSpc>
                <a:spcPct val="90000"/>
              </a:lnSpc>
              <a:spcBef>
                <a:spcPts val="0"/>
              </a:spcBef>
              <a:spcAft>
                <a:spcPts val="0"/>
              </a:spcAft>
              <a:buSzPts val="1190"/>
              <a:buChar char="●"/>
            </a:pPr>
            <a:r>
              <a:rPr lang="en-US" sz="1190"/>
              <a:t>The output gate is another activation function which decides how much of the current state passes as output.</a:t>
            </a:r>
            <a:endParaRPr sz="1190"/>
          </a:p>
          <a:p>
            <a:pPr indent="0" lvl="0" marL="0" rtl="0" algn="l">
              <a:lnSpc>
                <a:spcPct val="90000"/>
              </a:lnSpc>
              <a:spcBef>
                <a:spcPts val="280"/>
              </a:spcBef>
              <a:spcAft>
                <a:spcPts val="0"/>
              </a:spcAft>
              <a:buSzPts val="935"/>
              <a:buNone/>
            </a:pPr>
            <a:r>
              <a:t/>
            </a:r>
            <a:endParaRPr sz="1190"/>
          </a:p>
        </p:txBody>
      </p:sp>
      <p:sp>
        <p:nvSpPr>
          <p:cNvPr id="293" name="Google Shape;293;p25"/>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LSTM Networks</a:t>
            </a:r>
            <a:endParaRPr/>
          </a:p>
        </p:txBody>
      </p:sp>
      <p:pic>
        <p:nvPicPr>
          <p:cNvPr id="294" name="Google Shape;294;p25"/>
          <p:cNvPicPr preferRelativeResize="0"/>
          <p:nvPr/>
        </p:nvPicPr>
        <p:blipFill>
          <a:blip r:embed="rId3">
            <a:alphaModFix/>
          </a:blip>
          <a:stretch>
            <a:fillRect/>
          </a:stretch>
        </p:blipFill>
        <p:spPr>
          <a:xfrm>
            <a:off x="4186775" y="1608363"/>
            <a:ext cx="3593623" cy="1109959"/>
          </a:xfrm>
          <a:prstGeom prst="rect">
            <a:avLst/>
          </a:prstGeom>
          <a:noFill/>
          <a:ln>
            <a:noFill/>
          </a:ln>
        </p:spPr>
      </p:pic>
      <p:pic>
        <p:nvPicPr>
          <p:cNvPr id="295" name="Google Shape;295;p25"/>
          <p:cNvPicPr preferRelativeResize="0"/>
          <p:nvPr/>
        </p:nvPicPr>
        <p:blipFill>
          <a:blip r:embed="rId4">
            <a:alphaModFix/>
          </a:blip>
          <a:stretch>
            <a:fillRect/>
          </a:stretch>
        </p:blipFill>
        <p:spPr>
          <a:xfrm>
            <a:off x="4186775" y="2824587"/>
            <a:ext cx="3593636" cy="1109962"/>
          </a:xfrm>
          <a:prstGeom prst="rect">
            <a:avLst/>
          </a:prstGeom>
          <a:noFill/>
          <a:ln>
            <a:noFill/>
          </a:ln>
        </p:spPr>
      </p:pic>
      <p:pic>
        <p:nvPicPr>
          <p:cNvPr id="296" name="Google Shape;296;p25"/>
          <p:cNvPicPr preferRelativeResize="0"/>
          <p:nvPr/>
        </p:nvPicPr>
        <p:blipFill>
          <a:blip r:embed="rId5">
            <a:alphaModFix/>
          </a:blip>
          <a:stretch>
            <a:fillRect/>
          </a:stretch>
        </p:blipFill>
        <p:spPr>
          <a:xfrm>
            <a:off x="4280613" y="4040801"/>
            <a:ext cx="3700562" cy="1143000"/>
          </a:xfrm>
          <a:prstGeom prst="rect">
            <a:avLst/>
          </a:prstGeom>
          <a:noFill/>
          <a:ln>
            <a:noFill/>
          </a:ln>
        </p:spPr>
      </p:pic>
      <p:pic>
        <p:nvPicPr>
          <p:cNvPr id="297" name="Google Shape;297;p25"/>
          <p:cNvPicPr preferRelativeResize="0"/>
          <p:nvPr/>
        </p:nvPicPr>
        <p:blipFill>
          <a:blip r:embed="rId6">
            <a:alphaModFix/>
          </a:blip>
          <a:stretch>
            <a:fillRect/>
          </a:stretch>
        </p:blipFill>
        <p:spPr>
          <a:xfrm>
            <a:off x="4334088" y="5290047"/>
            <a:ext cx="3593623" cy="1109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idx="1" type="body"/>
          </p:nvPr>
        </p:nvSpPr>
        <p:spPr>
          <a:xfrm>
            <a:off x="3465600" y="1600188"/>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304" name="Google Shape;304;p26"/>
          <p:cNvSpPr txBox="1"/>
          <p:nvPr>
            <p:ph idx="2" type="body"/>
          </p:nvPr>
        </p:nvSpPr>
        <p:spPr>
          <a:xfrm>
            <a:off x="457200" y="1600200"/>
            <a:ext cx="3008400" cy="4526100"/>
          </a:xfrm>
          <a:prstGeom prst="rect">
            <a:avLst/>
          </a:prstGeom>
        </p:spPr>
        <p:txBody>
          <a:bodyPr anchorCtr="0" anchor="t" bIns="45700" lIns="91425" spcFirstLastPara="1" rIns="91425" wrap="square" tIns="45700">
            <a:normAutofit/>
          </a:bodyPr>
          <a:lstStyle/>
          <a:p>
            <a:pPr indent="0" lvl="0" marL="0" rtl="0" algn="l">
              <a:spcBef>
                <a:spcPts val="280"/>
              </a:spcBef>
              <a:spcAft>
                <a:spcPts val="0"/>
              </a:spcAft>
              <a:buNone/>
            </a:pPr>
            <a:r>
              <a:rPr lang="en-US" sz="1900" u="sng"/>
              <a:t>Softmax function</a:t>
            </a:r>
            <a:r>
              <a:rPr lang="en-US" sz="1900"/>
              <a:t>: </a:t>
            </a:r>
            <a:r>
              <a:rPr lang="en-US" sz="1900"/>
              <a:t>This activation function is particularly useful in multiclass classification problem, where we have to ensure that the sum of probabilities equals ‘1’.</a:t>
            </a:r>
            <a:endParaRPr sz="1900"/>
          </a:p>
          <a:p>
            <a:pPr indent="0" lvl="0" marL="0" rtl="0" algn="l">
              <a:spcBef>
                <a:spcPts val="280"/>
              </a:spcBef>
              <a:spcAft>
                <a:spcPts val="0"/>
              </a:spcAft>
              <a:buNone/>
            </a:pPr>
            <a:r>
              <a:t/>
            </a:r>
            <a:endParaRPr sz="1900"/>
          </a:p>
          <a:p>
            <a:pPr indent="0" lvl="0" marL="0" rtl="0" algn="l">
              <a:spcBef>
                <a:spcPts val="280"/>
              </a:spcBef>
              <a:spcAft>
                <a:spcPts val="0"/>
              </a:spcAft>
              <a:buNone/>
            </a:pPr>
            <a:r>
              <a:rPr lang="en-US" sz="1900" u="sng"/>
              <a:t>Sparse Categorical Cross-entropy</a:t>
            </a:r>
            <a:r>
              <a:rPr lang="en-US" sz="1900"/>
              <a:t>: This function uses the true class indices to evaluate the loss and doesn’t necessarily have to be one-hot encoded.</a:t>
            </a:r>
            <a:endParaRPr sz="1900"/>
          </a:p>
        </p:txBody>
      </p:sp>
      <p:sp>
        <p:nvSpPr>
          <p:cNvPr id="305" name="Google Shape;305;p26"/>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t>Mathematics Involved</a:t>
            </a:r>
            <a:endParaRPr/>
          </a:p>
          <a:p>
            <a:pPr indent="0" lvl="0" marL="0" rtl="0" algn="l">
              <a:spcBef>
                <a:spcPts val="0"/>
              </a:spcBef>
              <a:spcAft>
                <a:spcPts val="0"/>
              </a:spcAft>
              <a:buNone/>
            </a:pPr>
            <a:r>
              <a:t/>
            </a:r>
            <a:endParaRPr/>
          </a:p>
        </p:txBody>
      </p:sp>
      <p:pic>
        <p:nvPicPr>
          <p:cNvPr id="306" name="Google Shape;306;p26"/>
          <p:cNvPicPr preferRelativeResize="0"/>
          <p:nvPr/>
        </p:nvPicPr>
        <p:blipFill>
          <a:blip r:embed="rId3">
            <a:alphaModFix/>
          </a:blip>
          <a:stretch>
            <a:fillRect/>
          </a:stretch>
        </p:blipFill>
        <p:spPr>
          <a:xfrm>
            <a:off x="3901538" y="1686800"/>
            <a:ext cx="4458725" cy="2292525"/>
          </a:xfrm>
          <a:prstGeom prst="rect">
            <a:avLst/>
          </a:prstGeom>
          <a:noFill/>
          <a:ln>
            <a:noFill/>
          </a:ln>
        </p:spPr>
      </p:pic>
      <p:pic>
        <p:nvPicPr>
          <p:cNvPr id="307" name="Google Shape;307;p26"/>
          <p:cNvPicPr preferRelativeResize="0"/>
          <p:nvPr/>
        </p:nvPicPr>
        <p:blipFill>
          <a:blip r:embed="rId4">
            <a:alphaModFix/>
          </a:blip>
          <a:stretch>
            <a:fillRect/>
          </a:stretch>
        </p:blipFill>
        <p:spPr>
          <a:xfrm>
            <a:off x="3509113" y="4688225"/>
            <a:ext cx="5243599" cy="97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CNN Model Specs</a:t>
            </a:r>
            <a:endParaRPr/>
          </a:p>
        </p:txBody>
      </p:sp>
      <p:pic>
        <p:nvPicPr>
          <p:cNvPr id="314" name="Google Shape;314;p27"/>
          <p:cNvPicPr preferRelativeResize="0"/>
          <p:nvPr/>
        </p:nvPicPr>
        <p:blipFill>
          <a:blip r:embed="rId3">
            <a:alphaModFix/>
          </a:blip>
          <a:stretch>
            <a:fillRect/>
          </a:stretch>
        </p:blipFill>
        <p:spPr>
          <a:xfrm>
            <a:off x="58300" y="1592600"/>
            <a:ext cx="5449475" cy="2564950"/>
          </a:xfrm>
          <a:prstGeom prst="rect">
            <a:avLst/>
          </a:prstGeom>
          <a:noFill/>
          <a:ln>
            <a:noFill/>
          </a:ln>
        </p:spPr>
      </p:pic>
      <p:pic>
        <p:nvPicPr>
          <p:cNvPr id="315" name="Google Shape;315;p27"/>
          <p:cNvPicPr preferRelativeResize="0"/>
          <p:nvPr/>
        </p:nvPicPr>
        <p:blipFill>
          <a:blip r:embed="rId4">
            <a:alphaModFix/>
          </a:blip>
          <a:stretch>
            <a:fillRect/>
          </a:stretch>
        </p:blipFill>
        <p:spPr>
          <a:xfrm>
            <a:off x="58300" y="4454750"/>
            <a:ext cx="5449475" cy="1594736"/>
          </a:xfrm>
          <a:prstGeom prst="rect">
            <a:avLst/>
          </a:prstGeom>
          <a:noFill/>
          <a:ln>
            <a:noFill/>
          </a:ln>
        </p:spPr>
      </p:pic>
      <p:sp>
        <p:nvSpPr>
          <p:cNvPr id="316" name="Google Shape;316;p27"/>
          <p:cNvSpPr txBox="1"/>
          <p:nvPr/>
        </p:nvSpPr>
        <p:spPr>
          <a:xfrm>
            <a:off x="5507775" y="1422750"/>
            <a:ext cx="3176400" cy="49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CNN model uses 3x3 filters with a pooling of 2x2 size.</a:t>
            </a:r>
            <a:endParaRPr/>
          </a:p>
          <a:p>
            <a:pPr indent="0" lvl="0" marL="0" rtl="0" algn="l">
              <a:spcBef>
                <a:spcPts val="0"/>
              </a:spcBef>
              <a:spcAft>
                <a:spcPts val="0"/>
              </a:spcAft>
              <a:buNone/>
            </a:pPr>
            <a:r>
              <a:rPr lang="en-US"/>
              <a:t>Activation functions for the convolutional layers are all relu activation functions. A relu function is basically a ramp function only for positive values and returns 0 if the input is negative.</a:t>
            </a:r>
            <a:endParaRPr/>
          </a:p>
          <a:p>
            <a:pPr indent="0" lvl="0" marL="0" rtl="0" algn="l">
              <a:spcBef>
                <a:spcPts val="0"/>
              </a:spcBef>
              <a:spcAft>
                <a:spcPts val="0"/>
              </a:spcAft>
              <a:buNone/>
            </a:pPr>
            <a:r>
              <a:rPr lang="en-US"/>
              <a:t>Last layer is a dense layer that has 7 neurons because we have 7 classes we would like to classify the images into</a:t>
            </a:r>
            <a:endParaRPr/>
          </a:p>
          <a:p>
            <a:pPr indent="0" lvl="0" marL="0" rtl="0" algn="l">
              <a:spcBef>
                <a:spcPts val="0"/>
              </a:spcBef>
              <a:spcAft>
                <a:spcPts val="0"/>
              </a:spcAft>
              <a:buNone/>
            </a:pPr>
            <a:r>
              <a:rPr lang="en-US"/>
              <a:t>‘adam’ optimizer is used so that it is automatically adapted during training.</a:t>
            </a:r>
            <a:endParaRPr/>
          </a:p>
          <a:p>
            <a:pPr indent="0" lvl="0" marL="0" rtl="0" algn="l">
              <a:spcBef>
                <a:spcPts val="0"/>
              </a:spcBef>
              <a:spcAft>
                <a:spcPts val="0"/>
              </a:spcAft>
              <a:buNone/>
            </a:pPr>
            <a:r>
              <a:rPr lang="en-US"/>
              <a:t>This snippet showcases the training accuracy of the model at 27-30 epochs. It can be observed that as loss decreases, the accuracy increases and finally accuracy settles at 97.32%.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CNN Model Specs</a:t>
            </a:r>
            <a:endParaRPr/>
          </a:p>
        </p:txBody>
      </p:sp>
      <p:pic>
        <p:nvPicPr>
          <p:cNvPr id="323" name="Google Shape;323;p28"/>
          <p:cNvPicPr preferRelativeResize="0"/>
          <p:nvPr/>
        </p:nvPicPr>
        <p:blipFill>
          <a:blip r:embed="rId3">
            <a:alphaModFix/>
          </a:blip>
          <a:stretch>
            <a:fillRect/>
          </a:stretch>
        </p:blipFill>
        <p:spPr>
          <a:xfrm>
            <a:off x="304800" y="1666750"/>
            <a:ext cx="4267199" cy="3865489"/>
          </a:xfrm>
          <a:prstGeom prst="rect">
            <a:avLst/>
          </a:prstGeom>
          <a:noFill/>
          <a:ln>
            <a:noFill/>
          </a:ln>
        </p:spPr>
      </p:pic>
      <p:sp>
        <p:nvSpPr>
          <p:cNvPr id="324" name="Google Shape;324;p28"/>
          <p:cNvSpPr txBox="1"/>
          <p:nvPr/>
        </p:nvSpPr>
        <p:spPr>
          <a:xfrm>
            <a:off x="5264900" y="2474700"/>
            <a:ext cx="3176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This summary shows the size of each layer in the CNN.</a:t>
            </a:r>
            <a:endParaRPr/>
          </a:p>
          <a:p>
            <a:pPr indent="0" lvl="0" marL="0" rtl="0" algn="l">
              <a:spcBef>
                <a:spcPts val="0"/>
              </a:spcBef>
              <a:spcAft>
                <a:spcPts val="0"/>
              </a:spcAft>
              <a:buNone/>
            </a:pPr>
            <a:r>
              <a:rPr lang="en-US"/>
              <a:t>For example, look at the change in size after the 2nd convolution layer and the shape after 2nd pooling layer. It essentially translates to the number of neurons and number of inputs to them.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idx="2" type="body"/>
          </p:nvPr>
        </p:nvSpPr>
        <p:spPr>
          <a:xfrm>
            <a:off x="304800" y="152400"/>
            <a:ext cx="6324600" cy="342900"/>
          </a:xfrm>
          <a:prstGeom prst="rect">
            <a:avLst/>
          </a:prstGeom>
        </p:spPr>
        <p:txBody>
          <a:bodyPr anchorCtr="0" anchor="ctr" bIns="45700" lIns="91425" spcFirstLastPara="1" rIns="91425" wrap="square" tIns="45700">
            <a:normAutofit fontScale="55000" lnSpcReduction="20000"/>
          </a:bodyPr>
          <a:lstStyle/>
          <a:p>
            <a:pPr indent="0" lvl="0" marL="0" rtl="0" algn="l">
              <a:spcBef>
                <a:spcPts val="0"/>
              </a:spcBef>
              <a:spcAft>
                <a:spcPts val="0"/>
              </a:spcAft>
              <a:buNone/>
            </a:pPr>
            <a:r>
              <a:rPr lang="en-US"/>
              <a:t>Custom CNN Model architecture</a:t>
            </a:r>
            <a:endParaRPr/>
          </a:p>
        </p:txBody>
      </p:sp>
      <p:pic>
        <p:nvPicPr>
          <p:cNvPr id="331" name="Google Shape;331;p29"/>
          <p:cNvPicPr preferRelativeResize="0"/>
          <p:nvPr/>
        </p:nvPicPr>
        <p:blipFill>
          <a:blip r:embed="rId3">
            <a:alphaModFix/>
          </a:blip>
          <a:stretch>
            <a:fillRect/>
          </a:stretch>
        </p:blipFill>
        <p:spPr>
          <a:xfrm>
            <a:off x="482675" y="495300"/>
            <a:ext cx="4089326" cy="6057900"/>
          </a:xfrm>
          <a:prstGeom prst="rect">
            <a:avLst/>
          </a:prstGeom>
          <a:noFill/>
          <a:ln>
            <a:noFill/>
          </a:ln>
        </p:spPr>
      </p:pic>
      <p:sp>
        <p:nvSpPr>
          <p:cNvPr id="332" name="Google Shape;332;p29"/>
          <p:cNvSpPr txBox="1"/>
          <p:nvPr/>
        </p:nvSpPr>
        <p:spPr>
          <a:xfrm>
            <a:off x="5400900" y="2423550"/>
            <a:ext cx="3176400" cy="20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This is a visual </a:t>
            </a:r>
            <a:r>
              <a:rPr lang="en-US"/>
              <a:t>representation</a:t>
            </a:r>
            <a:r>
              <a:rPr lang="en-US"/>
              <a:t> of the CNN architecture. From here, we can clearly see the way the model takes a 64x64 color image and then finally gives us a estimated </a:t>
            </a:r>
            <a:r>
              <a:rPr lang="en-US"/>
              <a:t>likelihood</a:t>
            </a:r>
            <a:r>
              <a:rPr lang="en-US"/>
              <a:t> of the each emotion and that is why we have 7 output neurons at the last dense layers.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idx="1" type="body"/>
          </p:nvPr>
        </p:nvSpPr>
        <p:spPr>
          <a:xfrm>
            <a:off x="304800" y="1493837"/>
            <a:ext cx="8229600" cy="4526100"/>
          </a:xfrm>
          <a:prstGeom prst="rect">
            <a:avLst/>
          </a:prstGeom>
        </p:spPr>
        <p:txBody>
          <a:bodyPr anchorCtr="0" anchor="t" bIns="45700" lIns="91425" spcFirstLastPara="1" rIns="91425" wrap="square" tIns="45700">
            <a:normAutofit/>
          </a:bodyPr>
          <a:lstStyle/>
          <a:p>
            <a:pPr indent="-381000" lvl="0" marL="457200" rtl="0" algn="l">
              <a:spcBef>
                <a:spcPts val="480"/>
              </a:spcBef>
              <a:spcAft>
                <a:spcPts val="0"/>
              </a:spcAft>
              <a:buSzPts val="2400"/>
              <a:buChar char="●"/>
            </a:pPr>
            <a:r>
              <a:rPr lang="en-US"/>
              <a:t>Speech was used to identify emotion</a:t>
            </a:r>
            <a:endParaRPr/>
          </a:p>
          <a:p>
            <a:pPr indent="-381000" lvl="0" marL="457200" rtl="0" algn="l">
              <a:spcBef>
                <a:spcPts val="0"/>
              </a:spcBef>
              <a:spcAft>
                <a:spcPts val="0"/>
              </a:spcAft>
              <a:buSzPts val="2400"/>
              <a:buChar char="●"/>
            </a:pPr>
            <a:r>
              <a:rPr lang="en-US"/>
              <a:t>Pure LSTM Model was used</a:t>
            </a:r>
            <a:endParaRPr/>
          </a:p>
          <a:p>
            <a:pPr indent="0" lvl="0" marL="457200" rtl="0" algn="l">
              <a:spcBef>
                <a:spcPts val="480"/>
              </a:spcBef>
              <a:spcAft>
                <a:spcPts val="0"/>
              </a:spcAft>
              <a:buNone/>
            </a:pPr>
            <a:r>
              <a:t/>
            </a:r>
            <a:endParaRPr/>
          </a:p>
        </p:txBody>
      </p:sp>
      <p:sp>
        <p:nvSpPr>
          <p:cNvPr id="339" name="Google Shape;339;p30"/>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Speech Emotion Detection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LSTM Model</a:t>
            </a:r>
            <a:endParaRPr/>
          </a:p>
        </p:txBody>
      </p:sp>
      <p:pic>
        <p:nvPicPr>
          <p:cNvPr id="346" name="Google Shape;346;p31"/>
          <p:cNvPicPr preferRelativeResize="0"/>
          <p:nvPr/>
        </p:nvPicPr>
        <p:blipFill>
          <a:blip r:embed="rId3">
            <a:alphaModFix/>
          </a:blip>
          <a:stretch>
            <a:fillRect/>
          </a:stretch>
        </p:blipFill>
        <p:spPr>
          <a:xfrm>
            <a:off x="304800" y="1491750"/>
            <a:ext cx="8374225" cy="343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idx="1" type="body"/>
          </p:nvPr>
        </p:nvSpPr>
        <p:spPr>
          <a:xfrm>
            <a:off x="304800" y="4648200"/>
            <a:ext cx="8458200" cy="160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US"/>
              <a:t>PROJECT 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LSTM Model</a:t>
            </a:r>
            <a:endParaRPr/>
          </a:p>
        </p:txBody>
      </p:sp>
      <p:pic>
        <p:nvPicPr>
          <p:cNvPr id="353" name="Google Shape;353;p32"/>
          <p:cNvPicPr preferRelativeResize="0"/>
          <p:nvPr/>
        </p:nvPicPr>
        <p:blipFill>
          <a:blip r:embed="rId3">
            <a:alphaModFix/>
          </a:blip>
          <a:stretch>
            <a:fillRect/>
          </a:stretch>
        </p:blipFill>
        <p:spPr>
          <a:xfrm>
            <a:off x="1577588" y="1438275"/>
            <a:ext cx="5988826" cy="475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idx="1" type="body"/>
          </p:nvPr>
        </p:nvSpPr>
        <p:spPr>
          <a:xfrm>
            <a:off x="342900" y="4475025"/>
            <a:ext cx="8458200" cy="1600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RESULTS AND INFERENCES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0"/>
              </a:spcAft>
              <a:buNone/>
            </a:pPr>
            <a:r>
              <a:rPr lang="en-US"/>
              <a:t>Training Results of CNN Model</a:t>
            </a:r>
            <a:endParaRPr/>
          </a:p>
        </p:txBody>
      </p:sp>
      <p:pic>
        <p:nvPicPr>
          <p:cNvPr id="366" name="Google Shape;366;p34"/>
          <p:cNvPicPr preferRelativeResize="0"/>
          <p:nvPr/>
        </p:nvPicPr>
        <p:blipFill>
          <a:blip r:embed="rId3">
            <a:alphaModFix/>
          </a:blip>
          <a:stretch>
            <a:fillRect/>
          </a:stretch>
        </p:blipFill>
        <p:spPr>
          <a:xfrm>
            <a:off x="152400" y="1447800"/>
            <a:ext cx="4063424" cy="3056374"/>
          </a:xfrm>
          <a:prstGeom prst="rect">
            <a:avLst/>
          </a:prstGeom>
          <a:noFill/>
          <a:ln>
            <a:noFill/>
          </a:ln>
        </p:spPr>
      </p:pic>
      <p:pic>
        <p:nvPicPr>
          <p:cNvPr id="367" name="Google Shape;367;p34"/>
          <p:cNvPicPr preferRelativeResize="0"/>
          <p:nvPr/>
        </p:nvPicPr>
        <p:blipFill>
          <a:blip r:embed="rId4">
            <a:alphaModFix/>
          </a:blip>
          <a:stretch>
            <a:fillRect/>
          </a:stretch>
        </p:blipFill>
        <p:spPr>
          <a:xfrm>
            <a:off x="4572000" y="1430175"/>
            <a:ext cx="4044000" cy="3091625"/>
          </a:xfrm>
          <a:prstGeom prst="rect">
            <a:avLst/>
          </a:prstGeom>
          <a:noFill/>
          <a:ln>
            <a:noFill/>
          </a:ln>
        </p:spPr>
      </p:pic>
      <p:pic>
        <p:nvPicPr>
          <p:cNvPr id="368" name="Google Shape;368;p34"/>
          <p:cNvPicPr preferRelativeResize="0"/>
          <p:nvPr/>
        </p:nvPicPr>
        <p:blipFill>
          <a:blip r:embed="rId5">
            <a:alphaModFix/>
          </a:blip>
          <a:stretch>
            <a:fillRect/>
          </a:stretch>
        </p:blipFill>
        <p:spPr>
          <a:xfrm>
            <a:off x="152388" y="4731100"/>
            <a:ext cx="6638925" cy="144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5"/>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Testing an Image</a:t>
            </a:r>
            <a:endParaRPr/>
          </a:p>
        </p:txBody>
      </p:sp>
      <p:sp>
        <p:nvSpPr>
          <p:cNvPr id="375" name="Google Shape;375;p35"/>
          <p:cNvSpPr txBox="1"/>
          <p:nvPr/>
        </p:nvSpPr>
        <p:spPr>
          <a:xfrm>
            <a:off x="156750" y="1547950"/>
            <a:ext cx="8856600" cy="48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r>
              <a:rPr lang="en-US" sz="1900">
                <a:solidFill>
                  <a:schemeClr val="dk1"/>
                </a:solidFill>
              </a:rPr>
              <a:t>List of Classes Used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640"/>
              </a:spcBef>
              <a:spcAft>
                <a:spcPts val="0"/>
              </a:spcAft>
              <a:buNone/>
            </a:pPr>
            <a:r>
              <a:rPr lang="en-US">
                <a:solidFill>
                  <a:schemeClr val="dk1"/>
                </a:solidFill>
              </a:rPr>
              <a:t>    </a:t>
            </a:r>
            <a:r>
              <a:rPr lang="en-US">
                <a:solidFill>
                  <a:schemeClr val="dk1"/>
                </a:solidFill>
              </a:rPr>
              <a:t>Image representing a sad person</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ctr">
              <a:spcBef>
                <a:spcPts val="640"/>
              </a:spcBef>
              <a:spcAft>
                <a:spcPts val="0"/>
              </a:spcAft>
              <a:buNone/>
            </a:pPr>
            <a:r>
              <a:rPr lang="en-US">
                <a:solidFill>
                  <a:schemeClr val="dk1"/>
                </a:solidFill>
              </a:rPr>
              <a:t>CNN Output  representing a sad person</a:t>
            </a:r>
            <a:endParaRPr>
              <a:solidFill>
                <a:schemeClr val="dk1"/>
              </a:solidFill>
            </a:endParaRPr>
          </a:p>
          <a:p>
            <a:pPr indent="0" lvl="0" marL="0" rtl="0" algn="ctr">
              <a:spcBef>
                <a:spcPts val="640"/>
              </a:spcBef>
              <a:spcAft>
                <a:spcPts val="0"/>
              </a:spcAft>
              <a:buClr>
                <a:schemeClr val="dk1"/>
              </a:buClr>
              <a:buSzPts val="1100"/>
              <a:buFont typeface="Arial"/>
              <a:buNone/>
            </a:pPr>
            <a:r>
              <a:t/>
            </a:r>
            <a:endParaRPr>
              <a:solidFill>
                <a:schemeClr val="dk1"/>
              </a:solidFill>
            </a:endParaRPr>
          </a:p>
        </p:txBody>
      </p:sp>
      <p:pic>
        <p:nvPicPr>
          <p:cNvPr id="376" name="Google Shape;376;p35"/>
          <p:cNvPicPr preferRelativeResize="0"/>
          <p:nvPr/>
        </p:nvPicPr>
        <p:blipFill>
          <a:blip r:embed="rId3">
            <a:alphaModFix/>
          </a:blip>
          <a:stretch>
            <a:fillRect/>
          </a:stretch>
        </p:blipFill>
        <p:spPr>
          <a:xfrm>
            <a:off x="765274" y="1921174"/>
            <a:ext cx="1723200" cy="1723200"/>
          </a:xfrm>
          <a:prstGeom prst="rect">
            <a:avLst/>
          </a:prstGeom>
          <a:noFill/>
          <a:ln>
            <a:noFill/>
          </a:ln>
        </p:spPr>
      </p:pic>
      <p:pic>
        <p:nvPicPr>
          <p:cNvPr id="377" name="Google Shape;377;p35"/>
          <p:cNvPicPr preferRelativeResize="0"/>
          <p:nvPr/>
        </p:nvPicPr>
        <p:blipFill>
          <a:blip r:embed="rId4">
            <a:alphaModFix/>
          </a:blip>
          <a:stretch>
            <a:fillRect/>
          </a:stretch>
        </p:blipFill>
        <p:spPr>
          <a:xfrm>
            <a:off x="4404800" y="2058325"/>
            <a:ext cx="3008400" cy="775709"/>
          </a:xfrm>
          <a:prstGeom prst="rect">
            <a:avLst/>
          </a:prstGeom>
          <a:noFill/>
          <a:ln>
            <a:noFill/>
          </a:ln>
        </p:spPr>
      </p:pic>
      <p:pic>
        <p:nvPicPr>
          <p:cNvPr id="378" name="Google Shape;378;p35"/>
          <p:cNvPicPr preferRelativeResize="0"/>
          <p:nvPr/>
        </p:nvPicPr>
        <p:blipFill>
          <a:blip r:embed="rId5">
            <a:alphaModFix/>
          </a:blip>
          <a:stretch>
            <a:fillRect/>
          </a:stretch>
        </p:blipFill>
        <p:spPr>
          <a:xfrm>
            <a:off x="2316764" y="4270150"/>
            <a:ext cx="4510476" cy="949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0"/>
              </a:spcAft>
              <a:buNone/>
            </a:pPr>
            <a:r>
              <a:rPr lang="en-US"/>
              <a:t>Training Results of LSTM Model</a:t>
            </a:r>
            <a:endParaRPr/>
          </a:p>
        </p:txBody>
      </p:sp>
      <p:pic>
        <p:nvPicPr>
          <p:cNvPr id="385" name="Google Shape;385;p36"/>
          <p:cNvPicPr preferRelativeResize="0"/>
          <p:nvPr/>
        </p:nvPicPr>
        <p:blipFill>
          <a:blip r:embed="rId3">
            <a:alphaModFix/>
          </a:blip>
          <a:stretch>
            <a:fillRect/>
          </a:stretch>
        </p:blipFill>
        <p:spPr>
          <a:xfrm>
            <a:off x="132975" y="1404875"/>
            <a:ext cx="4189700" cy="3183000"/>
          </a:xfrm>
          <a:prstGeom prst="rect">
            <a:avLst/>
          </a:prstGeom>
          <a:noFill/>
          <a:ln>
            <a:noFill/>
          </a:ln>
        </p:spPr>
      </p:pic>
      <p:pic>
        <p:nvPicPr>
          <p:cNvPr id="386" name="Google Shape;386;p36"/>
          <p:cNvPicPr preferRelativeResize="0"/>
          <p:nvPr/>
        </p:nvPicPr>
        <p:blipFill>
          <a:blip r:embed="rId4">
            <a:alphaModFix/>
          </a:blip>
          <a:stretch>
            <a:fillRect/>
          </a:stretch>
        </p:blipFill>
        <p:spPr>
          <a:xfrm>
            <a:off x="4801900" y="1404875"/>
            <a:ext cx="4189700" cy="31441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Testing an Audio</a:t>
            </a:r>
            <a:endParaRPr/>
          </a:p>
        </p:txBody>
      </p:sp>
      <p:pic>
        <p:nvPicPr>
          <p:cNvPr id="393" name="Google Shape;393;p37"/>
          <p:cNvPicPr preferRelativeResize="0"/>
          <p:nvPr/>
        </p:nvPicPr>
        <p:blipFill>
          <a:blip r:embed="rId3">
            <a:alphaModFix/>
          </a:blip>
          <a:stretch>
            <a:fillRect/>
          </a:stretch>
        </p:blipFill>
        <p:spPr>
          <a:xfrm>
            <a:off x="1483200" y="4216250"/>
            <a:ext cx="5981700" cy="1190625"/>
          </a:xfrm>
          <a:prstGeom prst="rect">
            <a:avLst/>
          </a:prstGeom>
          <a:noFill/>
          <a:ln>
            <a:noFill/>
          </a:ln>
        </p:spPr>
      </p:pic>
      <p:pic>
        <p:nvPicPr>
          <p:cNvPr id="394" name="Google Shape;394;p37" title="OAF_base_sad.wav">
            <a:hlinkClick r:id="rId4"/>
          </p:cNvPr>
          <p:cNvPicPr preferRelativeResize="0"/>
          <p:nvPr/>
        </p:nvPicPr>
        <p:blipFill>
          <a:blip r:embed="rId5">
            <a:alphaModFix/>
          </a:blip>
          <a:stretch>
            <a:fillRect/>
          </a:stretch>
        </p:blipFill>
        <p:spPr>
          <a:xfrm>
            <a:off x="152400" y="1447800"/>
            <a:ext cx="1330800" cy="1330800"/>
          </a:xfrm>
          <a:prstGeom prst="rect">
            <a:avLst/>
          </a:prstGeom>
          <a:noFill/>
          <a:ln>
            <a:noFill/>
          </a:ln>
        </p:spPr>
      </p:pic>
      <p:sp>
        <p:nvSpPr>
          <p:cNvPr id="395" name="Google Shape;395;p37"/>
          <p:cNvSpPr txBox="1"/>
          <p:nvPr/>
        </p:nvSpPr>
        <p:spPr>
          <a:xfrm>
            <a:off x="4176950" y="1670400"/>
            <a:ext cx="3992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The</a:t>
            </a:r>
            <a:r>
              <a:rPr lang="en-US" sz="2000">
                <a:solidFill>
                  <a:schemeClr val="dk1"/>
                </a:solidFill>
              </a:rPr>
              <a:t> audio is in a sad tone</a:t>
            </a:r>
            <a:endParaRPr sz="2000">
              <a:solidFill>
                <a:schemeClr val="dk1"/>
              </a:solidFill>
            </a:endParaRPr>
          </a:p>
          <a:p>
            <a:pPr indent="0" lvl="0" marL="0" rtl="0" algn="l">
              <a:spcBef>
                <a:spcPts val="0"/>
              </a:spcBef>
              <a:spcAft>
                <a:spcPts val="0"/>
              </a:spcAft>
              <a:buNone/>
            </a:pPr>
            <a:r>
              <a:rPr lang="en-US" sz="2000">
                <a:solidFill>
                  <a:schemeClr val="dk1"/>
                </a:solidFill>
              </a:rPr>
              <a:t>The model predicts a 97.87% likelihood of sad</a:t>
            </a:r>
            <a:endParaRPr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on a Sample Video</a:t>
            </a:r>
            <a:endParaRPr/>
          </a:p>
        </p:txBody>
      </p:sp>
      <p:pic>
        <p:nvPicPr>
          <p:cNvPr id="402" name="Google Shape;402;p38"/>
          <p:cNvPicPr preferRelativeResize="0"/>
          <p:nvPr/>
        </p:nvPicPr>
        <p:blipFill>
          <a:blip r:embed="rId3">
            <a:alphaModFix/>
          </a:blip>
          <a:stretch>
            <a:fillRect/>
          </a:stretch>
        </p:blipFill>
        <p:spPr>
          <a:xfrm>
            <a:off x="152400" y="1447800"/>
            <a:ext cx="7153275" cy="4772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Video Sample taken</a:t>
            </a:r>
            <a:endParaRPr/>
          </a:p>
        </p:txBody>
      </p:sp>
      <p:pic>
        <p:nvPicPr>
          <p:cNvPr id="409" name="Google Shape;409;p39" title="02-01-05-02-01-01-01.mp4">
            <a:hlinkClick r:id="rId3"/>
          </p:cNvPr>
          <p:cNvPicPr preferRelativeResize="0"/>
          <p:nvPr/>
        </p:nvPicPr>
        <p:blipFill>
          <a:blip r:embed="rId4">
            <a:alphaModFix/>
          </a:blip>
          <a:stretch>
            <a:fillRect/>
          </a:stretch>
        </p:blipFill>
        <p:spPr>
          <a:xfrm>
            <a:off x="767050" y="1150575"/>
            <a:ext cx="7609900" cy="5707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40"/>
          <p:cNvPicPr preferRelativeResize="0"/>
          <p:nvPr/>
        </p:nvPicPr>
        <p:blipFill>
          <a:blip r:embed="rId3">
            <a:alphaModFix/>
          </a:blip>
          <a:stretch>
            <a:fillRect/>
          </a:stretch>
        </p:blipFill>
        <p:spPr>
          <a:xfrm>
            <a:off x="0" y="0"/>
            <a:ext cx="3089125" cy="2421508"/>
          </a:xfrm>
          <a:prstGeom prst="rect">
            <a:avLst/>
          </a:prstGeom>
          <a:noFill/>
          <a:ln>
            <a:noFill/>
          </a:ln>
        </p:spPr>
      </p:pic>
      <p:pic>
        <p:nvPicPr>
          <p:cNvPr id="416" name="Google Shape;416;p40"/>
          <p:cNvPicPr preferRelativeResize="0"/>
          <p:nvPr/>
        </p:nvPicPr>
        <p:blipFill>
          <a:blip r:embed="rId4">
            <a:alphaModFix/>
          </a:blip>
          <a:stretch>
            <a:fillRect/>
          </a:stretch>
        </p:blipFill>
        <p:spPr>
          <a:xfrm>
            <a:off x="3153450" y="-23875"/>
            <a:ext cx="2837075" cy="2271650"/>
          </a:xfrm>
          <a:prstGeom prst="rect">
            <a:avLst/>
          </a:prstGeom>
          <a:noFill/>
          <a:ln>
            <a:noFill/>
          </a:ln>
        </p:spPr>
      </p:pic>
      <p:pic>
        <p:nvPicPr>
          <p:cNvPr id="417" name="Google Shape;417;p40"/>
          <p:cNvPicPr preferRelativeResize="0"/>
          <p:nvPr/>
        </p:nvPicPr>
        <p:blipFill>
          <a:blip r:embed="rId5">
            <a:alphaModFix/>
          </a:blip>
          <a:stretch>
            <a:fillRect/>
          </a:stretch>
        </p:blipFill>
        <p:spPr>
          <a:xfrm>
            <a:off x="0" y="4614600"/>
            <a:ext cx="2837075" cy="2243398"/>
          </a:xfrm>
          <a:prstGeom prst="rect">
            <a:avLst/>
          </a:prstGeom>
          <a:noFill/>
          <a:ln>
            <a:noFill/>
          </a:ln>
        </p:spPr>
      </p:pic>
      <p:pic>
        <p:nvPicPr>
          <p:cNvPr id="418" name="Google Shape;418;p40"/>
          <p:cNvPicPr preferRelativeResize="0"/>
          <p:nvPr/>
        </p:nvPicPr>
        <p:blipFill>
          <a:blip r:embed="rId6">
            <a:alphaModFix/>
          </a:blip>
          <a:stretch>
            <a:fillRect/>
          </a:stretch>
        </p:blipFill>
        <p:spPr>
          <a:xfrm>
            <a:off x="3248684" y="4652262"/>
            <a:ext cx="2741840" cy="2168075"/>
          </a:xfrm>
          <a:prstGeom prst="rect">
            <a:avLst/>
          </a:prstGeom>
          <a:noFill/>
          <a:ln>
            <a:noFill/>
          </a:ln>
        </p:spPr>
      </p:pic>
      <p:pic>
        <p:nvPicPr>
          <p:cNvPr id="419" name="Google Shape;419;p40"/>
          <p:cNvPicPr preferRelativeResize="0"/>
          <p:nvPr/>
        </p:nvPicPr>
        <p:blipFill>
          <a:blip r:embed="rId7">
            <a:alphaModFix/>
          </a:blip>
          <a:stretch>
            <a:fillRect/>
          </a:stretch>
        </p:blipFill>
        <p:spPr>
          <a:xfrm>
            <a:off x="6054840" y="-23850"/>
            <a:ext cx="2972610" cy="2271651"/>
          </a:xfrm>
          <a:prstGeom prst="rect">
            <a:avLst/>
          </a:prstGeom>
          <a:noFill/>
          <a:ln>
            <a:noFill/>
          </a:ln>
        </p:spPr>
      </p:pic>
      <p:pic>
        <p:nvPicPr>
          <p:cNvPr id="420" name="Google Shape;420;p40"/>
          <p:cNvPicPr preferRelativeResize="0"/>
          <p:nvPr/>
        </p:nvPicPr>
        <p:blipFill>
          <a:blip r:embed="rId8">
            <a:alphaModFix/>
          </a:blip>
          <a:stretch>
            <a:fillRect/>
          </a:stretch>
        </p:blipFill>
        <p:spPr>
          <a:xfrm>
            <a:off x="6054850" y="4436403"/>
            <a:ext cx="2972600" cy="2303472"/>
          </a:xfrm>
          <a:prstGeom prst="rect">
            <a:avLst/>
          </a:prstGeom>
          <a:noFill/>
          <a:ln>
            <a:noFill/>
          </a:ln>
        </p:spPr>
      </p:pic>
      <p:pic>
        <p:nvPicPr>
          <p:cNvPr id="421" name="Google Shape;421;p40"/>
          <p:cNvPicPr preferRelativeResize="0"/>
          <p:nvPr/>
        </p:nvPicPr>
        <p:blipFill>
          <a:blip r:embed="rId9">
            <a:alphaModFix/>
          </a:blip>
          <a:stretch>
            <a:fillRect/>
          </a:stretch>
        </p:blipFill>
        <p:spPr>
          <a:xfrm>
            <a:off x="3157600" y="2331800"/>
            <a:ext cx="2788595" cy="227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None/>
            </a:pPr>
            <a:r>
              <a:rPr lang="en-US">
                <a:solidFill>
                  <a:srgbClr val="17365D"/>
                </a:solidFill>
              </a:rPr>
              <a:t>INFERENCES</a:t>
            </a:r>
            <a:endParaRPr>
              <a:solidFill>
                <a:srgbClr val="17365D"/>
              </a:solidFill>
            </a:endParaRPr>
          </a:p>
        </p:txBody>
      </p:sp>
      <p:grpSp>
        <p:nvGrpSpPr>
          <p:cNvPr id="427" name="Google Shape;427;p41"/>
          <p:cNvGrpSpPr/>
          <p:nvPr/>
        </p:nvGrpSpPr>
        <p:grpSpPr>
          <a:xfrm>
            <a:off x="2294051" y="1562203"/>
            <a:ext cx="4780474" cy="4395322"/>
            <a:chOff x="1680701" y="-495209"/>
            <a:chExt cx="4780474" cy="4395322"/>
          </a:xfrm>
        </p:grpSpPr>
        <p:sp>
          <p:nvSpPr>
            <p:cNvPr id="428" name="Google Shape;428;p41"/>
            <p:cNvSpPr/>
            <p:nvPr/>
          </p:nvSpPr>
          <p:spPr>
            <a:xfrm rot="10800000">
              <a:off x="2301675" y="-495087"/>
              <a:ext cx="4159500" cy="1129200"/>
            </a:xfrm>
            <a:prstGeom prst="homePlate">
              <a:avLst>
                <a:gd fmla="val 50000"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a:off x="1680701" y="-495209"/>
              <a:ext cx="1251300" cy="1129200"/>
            </a:xfrm>
            <a:prstGeom prst="ellipse">
              <a:avLst/>
            </a:prstGeom>
            <a:solidFill>
              <a:srgbClr val="C0DAE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rot="10800000">
              <a:off x="2471475" y="2631713"/>
              <a:ext cx="3989700" cy="1268400"/>
            </a:xfrm>
            <a:prstGeom prst="homePlate">
              <a:avLst>
                <a:gd fmla="val 50000" name="adj"/>
              </a:avLst>
            </a:prstGeom>
            <a:solidFill>
              <a:srgbClr val="F6944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1680701" y="2694412"/>
              <a:ext cx="1251300" cy="1143000"/>
            </a:xfrm>
            <a:prstGeom prst="ellipse">
              <a:avLst/>
            </a:prstGeom>
            <a:solidFill>
              <a:srgbClr val="FBD2B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41"/>
          <p:cNvGrpSpPr/>
          <p:nvPr/>
        </p:nvGrpSpPr>
        <p:grpSpPr>
          <a:xfrm>
            <a:off x="2294051" y="3195203"/>
            <a:ext cx="4780474" cy="1129322"/>
            <a:chOff x="1680701" y="-495209"/>
            <a:chExt cx="4780474" cy="1129322"/>
          </a:xfrm>
        </p:grpSpPr>
        <p:sp>
          <p:nvSpPr>
            <p:cNvPr id="433" name="Google Shape;433;p41"/>
            <p:cNvSpPr/>
            <p:nvPr/>
          </p:nvSpPr>
          <p:spPr>
            <a:xfrm rot="10800000">
              <a:off x="2301675" y="-495087"/>
              <a:ext cx="4159500" cy="1129200"/>
            </a:xfrm>
            <a:prstGeom prst="homePlate">
              <a:avLst>
                <a:gd fmla="val 50000"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1680701" y="-495209"/>
              <a:ext cx="1251300" cy="1129200"/>
            </a:xfrm>
            <a:prstGeom prst="ellipse">
              <a:avLst/>
            </a:prstGeom>
            <a:solidFill>
              <a:srgbClr val="C0DAE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41"/>
          <p:cNvSpPr txBox="1"/>
          <p:nvPr/>
        </p:nvSpPr>
        <p:spPr>
          <a:xfrm>
            <a:off x="3586400" y="1570975"/>
            <a:ext cx="3488100" cy="1052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700">
                <a:solidFill>
                  <a:schemeClr val="lt1"/>
                </a:solidFill>
                <a:latin typeface="Calibri"/>
                <a:ea typeface="Calibri"/>
                <a:cs typeface="Calibri"/>
                <a:sym typeface="Calibri"/>
              </a:rPr>
              <a:t>The</a:t>
            </a:r>
            <a:r>
              <a:rPr lang="en-US" sz="1700">
                <a:solidFill>
                  <a:schemeClr val="lt1"/>
                </a:solidFill>
                <a:latin typeface="Calibri"/>
                <a:ea typeface="Calibri"/>
                <a:cs typeface="Calibri"/>
                <a:sym typeface="Calibri"/>
              </a:rPr>
              <a:t> transfer learning model involves more computational burden as compared to the custom model.</a:t>
            </a:r>
            <a:endParaRPr sz="3200">
              <a:solidFill>
                <a:schemeClr val="dk1"/>
              </a:solidFill>
            </a:endParaRPr>
          </a:p>
        </p:txBody>
      </p:sp>
      <p:sp>
        <p:nvSpPr>
          <p:cNvPr id="436" name="Google Shape;436;p41"/>
          <p:cNvSpPr txBox="1"/>
          <p:nvPr/>
        </p:nvSpPr>
        <p:spPr>
          <a:xfrm>
            <a:off x="3586400" y="3110325"/>
            <a:ext cx="3488100" cy="10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700">
                <a:solidFill>
                  <a:srgbClr val="F9F9F9"/>
                </a:solidFill>
              </a:rPr>
              <a:t>Emotions can be clustered into +ve and -ve emotions/responses and thus increase the likelihood of correct prediction</a:t>
            </a:r>
            <a:endParaRPr sz="1700">
              <a:solidFill>
                <a:srgbClr val="F9F9F9"/>
              </a:solidFill>
            </a:endParaRPr>
          </a:p>
        </p:txBody>
      </p:sp>
      <p:sp>
        <p:nvSpPr>
          <p:cNvPr id="437" name="Google Shape;437;p41"/>
          <p:cNvSpPr txBox="1"/>
          <p:nvPr/>
        </p:nvSpPr>
        <p:spPr>
          <a:xfrm>
            <a:off x="3739175" y="4711400"/>
            <a:ext cx="3335400" cy="12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lt1"/>
                </a:solidFill>
              </a:rPr>
              <a:t>Probability v/s frames distributions for videos give idea about different emotions displayed in real time</a:t>
            </a:r>
            <a:endParaRPr sz="17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idx="1" type="body"/>
          </p:nvPr>
        </p:nvSpPr>
        <p:spPr>
          <a:xfrm>
            <a:off x="304800" y="1493837"/>
            <a:ext cx="8229600" cy="45261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en-US"/>
              <a:t>In </a:t>
            </a:r>
            <a:r>
              <a:rPr lang="en-US"/>
              <a:t>the modern world, where every sector is becoming automated through the power of AI and ML, emotion recognition is no exception. It can be incorporated directly into a number of applications mostly in the health sector like: health monitoring of patients, interpreting expressions of autism patients, etc.</a:t>
            </a:r>
            <a:endParaRPr/>
          </a:p>
          <a:p>
            <a:pPr indent="0" lvl="0" marL="0" rtl="0" algn="l">
              <a:spcBef>
                <a:spcPts val="480"/>
              </a:spcBef>
              <a:spcAft>
                <a:spcPts val="0"/>
              </a:spcAft>
              <a:buNone/>
            </a:pPr>
            <a:r>
              <a:rPr lang="en-US"/>
              <a:t>Meanwhile, emotion recognition is used indirectly in a multitude of applications like:</a:t>
            </a:r>
            <a:endParaRPr/>
          </a:p>
          <a:p>
            <a:pPr indent="-381000" lvl="0" marL="457200" rtl="0" algn="l">
              <a:spcBef>
                <a:spcPts val="480"/>
              </a:spcBef>
              <a:spcAft>
                <a:spcPts val="0"/>
              </a:spcAft>
              <a:buSzPts val="2400"/>
              <a:buAutoNum type="arabicPeriod"/>
            </a:pPr>
            <a:r>
              <a:rPr lang="en-US"/>
              <a:t>Adjustment of teaching methods based on real-time emotions displayed by the students.</a:t>
            </a:r>
            <a:endParaRPr/>
          </a:p>
          <a:p>
            <a:pPr indent="-381000" lvl="0" marL="457200" rtl="0" algn="l">
              <a:spcBef>
                <a:spcPts val="0"/>
              </a:spcBef>
              <a:spcAft>
                <a:spcPts val="0"/>
              </a:spcAft>
              <a:buSzPts val="2400"/>
              <a:buAutoNum type="arabicPeriod"/>
            </a:pPr>
            <a:r>
              <a:rPr lang="en-US"/>
              <a:t>An alert system for detecting driver fatigue, and so on.</a:t>
            </a:r>
            <a:endParaRPr/>
          </a:p>
        </p:txBody>
      </p:sp>
      <p:sp>
        <p:nvSpPr>
          <p:cNvPr id="172" name="Google Shape;172;p15"/>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17365D"/>
                </a:solidFill>
              </a:rPr>
              <a:t>INTRODUCTION</a:t>
            </a:r>
            <a:endParaRPr>
              <a:solidFill>
                <a:srgbClr val="1736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2"/>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17365D"/>
                </a:solidFill>
              </a:rPr>
              <a:t>FUTURE SCOPE</a:t>
            </a:r>
            <a:endParaRPr>
              <a:solidFill>
                <a:srgbClr val="17365D"/>
              </a:solidFill>
            </a:endParaRPr>
          </a:p>
        </p:txBody>
      </p:sp>
      <p:grpSp>
        <p:nvGrpSpPr>
          <p:cNvPr id="444" name="Google Shape;444;p42"/>
          <p:cNvGrpSpPr/>
          <p:nvPr/>
        </p:nvGrpSpPr>
        <p:grpSpPr>
          <a:xfrm>
            <a:off x="-4831117" y="764398"/>
            <a:ext cx="13436945" cy="6093600"/>
            <a:chOff x="-5116967" y="-783865"/>
            <a:chExt cx="13436945" cy="6093600"/>
          </a:xfrm>
        </p:grpSpPr>
        <p:sp>
          <p:nvSpPr>
            <p:cNvPr id="445" name="Google Shape;445;p42"/>
            <p:cNvSpPr/>
            <p:nvPr/>
          </p:nvSpPr>
          <p:spPr>
            <a:xfrm>
              <a:off x="-5116967" y="-783865"/>
              <a:ext cx="6093600" cy="6093600"/>
            </a:xfrm>
            <a:prstGeom prst="blockArc">
              <a:avLst>
                <a:gd fmla="val 18900000" name="adj1"/>
                <a:gd fmla="val 2700000" name="adj2"/>
                <a:gd fmla="val 354" name="adj3"/>
              </a:avLst>
            </a:prstGeom>
            <a:no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780978" y="818446"/>
              <a:ext cx="7539000" cy="905100"/>
            </a:xfrm>
            <a:prstGeom prst="rect">
              <a:avLst/>
            </a:prstGeom>
            <a:gradFill>
              <a:gsLst>
                <a:gs pos="0">
                  <a:srgbClr val="99EAFF"/>
                </a:gs>
                <a:gs pos="35000">
                  <a:srgbClr val="B8F1FF"/>
                </a:gs>
                <a:gs pos="100000">
                  <a:srgbClr val="E2FBFF"/>
                </a:gs>
              </a:gsLst>
              <a:lin ang="16200038" scaled="0"/>
            </a:gradFill>
            <a:ln>
              <a:noFill/>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txBox="1"/>
            <p:nvPr/>
          </p:nvSpPr>
          <p:spPr>
            <a:xfrm>
              <a:off x="780978" y="818446"/>
              <a:ext cx="7539000" cy="905100"/>
            </a:xfrm>
            <a:prstGeom prst="rect">
              <a:avLst/>
            </a:prstGeom>
            <a:noFill/>
            <a:ln>
              <a:noFill/>
            </a:ln>
          </p:spPr>
          <p:txBody>
            <a:bodyPr anchorCtr="0" anchor="ctr" bIns="60950" lIns="718475" spcFirstLastPara="1" rIns="60950" wrap="square" tIns="60950">
              <a:noAutofit/>
            </a:bodyPr>
            <a:lstStyle/>
            <a:p>
              <a:pPr indent="0" lvl="0" marL="0" marR="0" rtl="0" algn="l">
                <a:lnSpc>
                  <a:spcPct val="90000"/>
                </a:lnSpc>
                <a:spcBef>
                  <a:spcPts val="0"/>
                </a:spcBef>
                <a:spcAft>
                  <a:spcPts val="0"/>
                </a:spcAft>
                <a:buClr>
                  <a:schemeClr val="dk1"/>
                </a:buClr>
                <a:buSzPts val="2400"/>
                <a:buFont typeface="Arial"/>
                <a:buNone/>
              </a:pPr>
              <a:r>
                <a:rPr lang="en-US" sz="2400"/>
                <a:t>Potential to develop a hybrid model that combines both CNN and LSTM models</a:t>
              </a:r>
              <a:endParaRPr sz="2400"/>
            </a:p>
          </p:txBody>
        </p:sp>
        <p:sp>
          <p:nvSpPr>
            <p:cNvPr id="448" name="Google Shape;448;p42"/>
            <p:cNvSpPr/>
            <p:nvPr/>
          </p:nvSpPr>
          <p:spPr>
            <a:xfrm>
              <a:off x="181283" y="705197"/>
              <a:ext cx="1131600" cy="1131600"/>
            </a:xfrm>
            <a:prstGeom prst="ellipse">
              <a:avLst/>
            </a:prstGeom>
            <a:gradFill>
              <a:gsLst>
                <a:gs pos="0">
                  <a:schemeClr val="lt1"/>
                </a:gs>
                <a:gs pos="35000">
                  <a:schemeClr val="lt1"/>
                </a:gs>
                <a:gs pos="100000">
                  <a:schemeClr val="lt1"/>
                </a:gs>
              </a:gsLst>
              <a:lin ang="16200038" scaled="0"/>
            </a:gradFill>
            <a:ln cap="flat" cmpd="sng" w="9525">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780978" y="2794849"/>
              <a:ext cx="7539000" cy="905100"/>
            </a:xfrm>
            <a:prstGeom prst="rect">
              <a:avLst/>
            </a:prstGeom>
            <a:gradFill>
              <a:gsLst>
                <a:gs pos="0">
                  <a:srgbClr val="FFBB82"/>
                </a:gs>
                <a:gs pos="35000">
                  <a:srgbClr val="FFCFA8"/>
                </a:gs>
                <a:gs pos="100000">
                  <a:srgbClr val="FFEBD9"/>
                </a:gs>
              </a:gsLst>
              <a:lin ang="16200038" scaled="0"/>
            </a:gradFill>
            <a:ln>
              <a:noFill/>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txBox="1"/>
            <p:nvPr/>
          </p:nvSpPr>
          <p:spPr>
            <a:xfrm>
              <a:off x="780975" y="2794837"/>
              <a:ext cx="7539000" cy="905100"/>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Clr>
                  <a:schemeClr val="dk1"/>
                </a:buClr>
                <a:buSzPts val="1100"/>
                <a:buFont typeface="Arial"/>
                <a:buNone/>
              </a:pPr>
              <a:r>
                <a:rPr lang="en-US" sz="2400">
                  <a:solidFill>
                    <a:schemeClr val="dk1"/>
                  </a:solidFill>
                </a:rPr>
                <a:t>Video surveillance can be used to predict human emotions</a:t>
              </a:r>
              <a:endParaRPr sz="2400">
                <a:solidFill>
                  <a:schemeClr val="dk1"/>
                </a:solidFill>
              </a:endParaRPr>
            </a:p>
          </p:txBody>
        </p:sp>
        <p:sp>
          <p:nvSpPr>
            <p:cNvPr id="451" name="Google Shape;451;p42"/>
            <p:cNvSpPr/>
            <p:nvPr/>
          </p:nvSpPr>
          <p:spPr>
            <a:xfrm>
              <a:off x="181283" y="2681575"/>
              <a:ext cx="1131600" cy="1131600"/>
            </a:xfrm>
            <a:prstGeom prst="ellipse">
              <a:avLst/>
            </a:prstGeom>
            <a:gradFill>
              <a:gsLst>
                <a:gs pos="0">
                  <a:schemeClr val="lt1"/>
                </a:gs>
                <a:gs pos="35000">
                  <a:schemeClr val="lt1"/>
                </a:gs>
                <a:gs pos="100000">
                  <a:schemeClr val="lt1"/>
                </a:gs>
              </a:gsLst>
              <a:lin ang="16200038" scaled="0"/>
            </a:gradFill>
            <a:ln cap="flat" cmpd="sng" w="9525">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43"/>
          <p:cNvPicPr preferRelativeResize="0"/>
          <p:nvPr/>
        </p:nvPicPr>
        <p:blipFill>
          <a:blip r:embed="rId3">
            <a:alphaModFix/>
          </a:blip>
          <a:stretch>
            <a:fillRect/>
          </a:stretch>
        </p:blipFill>
        <p:spPr>
          <a:xfrm>
            <a:off x="0" y="948062"/>
            <a:ext cx="9144000" cy="51524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idx="2" type="body"/>
          </p:nvPr>
        </p:nvSpPr>
        <p:spPr>
          <a:xfrm>
            <a:off x="228600" y="2286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17365D"/>
              </a:buClr>
              <a:buSzPts val="3600"/>
              <a:buNone/>
            </a:pPr>
            <a:r>
              <a:rPr lang="en-US">
                <a:solidFill>
                  <a:srgbClr val="17365D"/>
                </a:solidFill>
              </a:rPr>
              <a:t>OBJECTIVES</a:t>
            </a:r>
            <a:endParaRPr/>
          </a:p>
        </p:txBody>
      </p:sp>
      <p:grpSp>
        <p:nvGrpSpPr>
          <p:cNvPr id="178" name="Google Shape;178;p16"/>
          <p:cNvGrpSpPr/>
          <p:nvPr/>
        </p:nvGrpSpPr>
        <p:grpSpPr>
          <a:xfrm>
            <a:off x="-4416820" y="795310"/>
            <a:ext cx="11515474" cy="6257980"/>
            <a:chOff x="-5255020" y="-804890"/>
            <a:chExt cx="11515474" cy="6257980"/>
          </a:xfrm>
        </p:grpSpPr>
        <p:sp>
          <p:nvSpPr>
            <p:cNvPr id="179" name="Google Shape;179;p16"/>
            <p:cNvSpPr/>
            <p:nvPr/>
          </p:nvSpPr>
          <p:spPr>
            <a:xfrm>
              <a:off x="-5255020" y="-804890"/>
              <a:ext cx="6257980" cy="6257980"/>
            </a:xfrm>
            <a:prstGeom prst="blockArc">
              <a:avLst>
                <a:gd fmla="val 18900000" name="adj1"/>
                <a:gd fmla="val 2700000" name="adj2"/>
                <a:gd fmla="val 345" name="adj3"/>
              </a:avLst>
            </a:pr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12769" y="493871"/>
              <a:ext cx="5615284" cy="929640"/>
            </a:xfrm>
            <a:prstGeom prst="rect">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txBox="1"/>
            <p:nvPr/>
          </p:nvSpPr>
          <p:spPr>
            <a:xfrm>
              <a:off x="612769" y="493871"/>
              <a:ext cx="5615400" cy="929700"/>
            </a:xfrm>
            <a:prstGeom prst="rect">
              <a:avLst/>
            </a:prstGeom>
            <a:noFill/>
            <a:ln>
              <a:noFill/>
            </a:ln>
          </p:spPr>
          <p:txBody>
            <a:bodyPr anchorCtr="0" anchor="ctr" bIns="71100" lIns="737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lang="en-US" sz="2600">
                  <a:solidFill>
                    <a:schemeClr val="lt1"/>
                  </a:solidFill>
                  <a:latin typeface="Calibri"/>
                  <a:ea typeface="Calibri"/>
                  <a:cs typeface="Calibri"/>
                  <a:sym typeface="Calibri"/>
                </a:rPr>
                <a:t>Build and Test CNN Classifier Models for Facial Image Dataset</a:t>
              </a:r>
              <a:endParaRPr sz="1200"/>
            </a:p>
          </p:txBody>
        </p:sp>
        <p:sp>
          <p:nvSpPr>
            <p:cNvPr id="182" name="Google Shape;182;p16"/>
            <p:cNvSpPr/>
            <p:nvPr/>
          </p:nvSpPr>
          <p:spPr>
            <a:xfrm>
              <a:off x="86131" y="348615"/>
              <a:ext cx="1162050" cy="1162050"/>
            </a:xfrm>
            <a:prstGeom prst="ellipse">
              <a:avLst/>
            </a:prstGeom>
            <a:solidFill>
              <a:schemeClr val="lt1"/>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983094" y="1859280"/>
              <a:ext cx="5277360" cy="929640"/>
            </a:xfrm>
            <a:prstGeom prst="rect">
              <a:avLst/>
            </a:prstGeom>
            <a:solidFill>
              <a:srgbClr val="BB995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txBox="1"/>
            <p:nvPr/>
          </p:nvSpPr>
          <p:spPr>
            <a:xfrm>
              <a:off x="983094" y="1859280"/>
              <a:ext cx="5277300" cy="929700"/>
            </a:xfrm>
            <a:prstGeom prst="rect">
              <a:avLst/>
            </a:prstGeom>
            <a:noFill/>
            <a:ln>
              <a:noFill/>
            </a:ln>
          </p:spPr>
          <p:txBody>
            <a:bodyPr anchorCtr="0" anchor="ctr" bIns="71100" lIns="737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lang="en-US" sz="2600">
                  <a:solidFill>
                    <a:schemeClr val="lt1"/>
                  </a:solidFill>
                  <a:latin typeface="Calibri"/>
                  <a:ea typeface="Calibri"/>
                  <a:cs typeface="Calibri"/>
                  <a:sym typeface="Calibri"/>
                </a:rPr>
                <a:t>Build and Test LSTM Model for Speech Datasets </a:t>
              </a:r>
              <a:endParaRPr sz="1200"/>
            </a:p>
          </p:txBody>
        </p:sp>
        <p:sp>
          <p:nvSpPr>
            <p:cNvPr id="185" name="Google Shape;185;p16"/>
            <p:cNvSpPr/>
            <p:nvPr/>
          </p:nvSpPr>
          <p:spPr>
            <a:xfrm>
              <a:off x="402069" y="1743075"/>
              <a:ext cx="1162050" cy="1162050"/>
            </a:xfrm>
            <a:prstGeom prst="ellipse">
              <a:avLst/>
            </a:prstGeom>
            <a:solidFill>
              <a:schemeClr val="lt1"/>
            </a:solidFill>
            <a:ln cap="flat" cmpd="sng" w="25400">
              <a:solidFill>
                <a:srgbClr val="BB9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645170" y="3253740"/>
              <a:ext cx="5615284" cy="929640"/>
            </a:xfrm>
            <a:prstGeom prst="rect">
              <a:avLst/>
            </a:prstGeom>
            <a:solidFill>
              <a:srgbClr val="99B95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txBox="1"/>
            <p:nvPr/>
          </p:nvSpPr>
          <p:spPr>
            <a:xfrm>
              <a:off x="645170" y="3253740"/>
              <a:ext cx="5615284" cy="929640"/>
            </a:xfrm>
            <a:prstGeom prst="rect">
              <a:avLst/>
            </a:prstGeom>
            <a:noFill/>
            <a:ln>
              <a:noFill/>
            </a:ln>
          </p:spPr>
          <p:txBody>
            <a:bodyPr anchorCtr="0" anchor="ctr" bIns="71100" lIns="737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lang="en-US" sz="2600">
                  <a:solidFill>
                    <a:schemeClr val="lt1"/>
                  </a:solidFill>
                  <a:latin typeface="Calibri"/>
                  <a:ea typeface="Calibri"/>
                  <a:cs typeface="Calibri"/>
                  <a:sym typeface="Calibri"/>
                </a:rPr>
                <a:t>Test and predict emotions of Video Samples by using both the models</a:t>
              </a:r>
              <a:endParaRPr sz="2600">
                <a:solidFill>
                  <a:schemeClr val="lt1"/>
                </a:solidFill>
                <a:latin typeface="Calibri"/>
                <a:ea typeface="Calibri"/>
                <a:cs typeface="Calibri"/>
                <a:sym typeface="Calibri"/>
              </a:endParaRPr>
            </a:p>
          </p:txBody>
        </p:sp>
        <p:sp>
          <p:nvSpPr>
            <p:cNvPr id="188" name="Google Shape;188;p16"/>
            <p:cNvSpPr/>
            <p:nvPr/>
          </p:nvSpPr>
          <p:spPr>
            <a:xfrm>
              <a:off x="64145" y="3137535"/>
              <a:ext cx="1162050" cy="1162050"/>
            </a:xfrm>
            <a:prstGeom prst="ellipse">
              <a:avLst/>
            </a:prstGeom>
            <a:solidFill>
              <a:schemeClr val="lt1"/>
            </a:solidFill>
            <a:ln cap="flat" cmpd="sng" w="25400">
              <a:solidFill>
                <a:srgbClr val="99B9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idx="2" type="body"/>
          </p:nvPr>
        </p:nvSpPr>
        <p:spPr>
          <a:xfrm>
            <a:off x="228600" y="228600"/>
            <a:ext cx="6324600" cy="11430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00000"/>
              </a:lnSpc>
              <a:spcBef>
                <a:spcPts val="0"/>
              </a:spcBef>
              <a:spcAft>
                <a:spcPts val="0"/>
              </a:spcAft>
              <a:buClr>
                <a:srgbClr val="17365D"/>
              </a:buClr>
              <a:buSzPts val="3600"/>
              <a:buNone/>
            </a:pPr>
            <a:r>
              <a:rPr lang="en-US">
                <a:solidFill>
                  <a:srgbClr val="17365D"/>
                </a:solidFill>
              </a:rPr>
              <a:t>ACTIVITIES BEFORE </a:t>
            </a:r>
            <a:endParaRPr/>
          </a:p>
          <a:p>
            <a:pPr indent="0" lvl="0" marL="0" rtl="0" algn="l">
              <a:lnSpc>
                <a:spcPct val="100000"/>
              </a:lnSpc>
              <a:spcBef>
                <a:spcPts val="0"/>
              </a:spcBef>
              <a:spcAft>
                <a:spcPts val="0"/>
              </a:spcAft>
              <a:buClr>
                <a:srgbClr val="17365D"/>
              </a:buClr>
              <a:buSzPts val="3600"/>
              <a:buNone/>
            </a:pPr>
            <a:r>
              <a:rPr lang="en-US">
                <a:solidFill>
                  <a:srgbClr val="17365D"/>
                </a:solidFill>
              </a:rPr>
              <a:t>MID - SEM:</a:t>
            </a:r>
            <a:endParaRPr>
              <a:solidFill>
                <a:srgbClr val="17365D"/>
              </a:solidFill>
            </a:endParaRPr>
          </a:p>
        </p:txBody>
      </p:sp>
      <p:grpSp>
        <p:nvGrpSpPr>
          <p:cNvPr id="194" name="Google Shape;194;p17"/>
          <p:cNvGrpSpPr/>
          <p:nvPr/>
        </p:nvGrpSpPr>
        <p:grpSpPr>
          <a:xfrm>
            <a:off x="-4502880" y="782204"/>
            <a:ext cx="12667326" cy="6360300"/>
            <a:chOff x="-5341080" y="-817996"/>
            <a:chExt cx="12667326" cy="6360300"/>
          </a:xfrm>
        </p:grpSpPr>
        <p:sp>
          <p:nvSpPr>
            <p:cNvPr id="195" name="Google Shape;195;p17"/>
            <p:cNvSpPr/>
            <p:nvPr/>
          </p:nvSpPr>
          <p:spPr>
            <a:xfrm>
              <a:off x="-5341080" y="-817996"/>
              <a:ext cx="6360300" cy="6360300"/>
            </a:xfrm>
            <a:prstGeom prst="blockArc">
              <a:avLst>
                <a:gd fmla="val 18900000" name="adj1"/>
                <a:gd fmla="val 2700000" name="adj2"/>
                <a:gd fmla="val 340" name="adj3"/>
              </a:avLst>
            </a:pr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617258" y="501967"/>
              <a:ext cx="6670500" cy="945000"/>
            </a:xfrm>
            <a:prstGeom prst="rect">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txBox="1"/>
            <p:nvPr/>
          </p:nvSpPr>
          <p:spPr>
            <a:xfrm>
              <a:off x="617258" y="501967"/>
              <a:ext cx="66705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Learnt about the basic architectural elements of a Convolutional Neural Network (CNN)</a:t>
              </a:r>
              <a:endParaRPr/>
            </a:p>
          </p:txBody>
        </p:sp>
        <p:sp>
          <p:nvSpPr>
            <p:cNvPr id="198" name="Google Shape;198;p17"/>
            <p:cNvSpPr/>
            <p:nvPr/>
          </p:nvSpPr>
          <p:spPr>
            <a:xfrm>
              <a:off x="87543" y="354330"/>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999210" y="1889759"/>
              <a:ext cx="6327000" cy="945000"/>
            </a:xfrm>
            <a:prstGeom prst="rect">
              <a:avLst/>
            </a:prstGeom>
            <a:solidFill>
              <a:srgbClr val="D9959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txBox="1"/>
            <p:nvPr/>
          </p:nvSpPr>
          <p:spPr>
            <a:xfrm>
              <a:off x="999210" y="1889759"/>
              <a:ext cx="63270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Researched on their importance and applications in various fields</a:t>
              </a:r>
              <a:endParaRPr/>
            </a:p>
          </p:txBody>
        </p:sp>
        <p:sp>
          <p:nvSpPr>
            <p:cNvPr id="201" name="Google Shape;201;p17"/>
            <p:cNvSpPr/>
            <p:nvPr/>
          </p:nvSpPr>
          <p:spPr>
            <a:xfrm>
              <a:off x="408660" y="1771649"/>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55746" y="3307080"/>
              <a:ext cx="6670500" cy="945000"/>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txBox="1"/>
            <p:nvPr/>
          </p:nvSpPr>
          <p:spPr>
            <a:xfrm>
              <a:off x="655746" y="3307080"/>
              <a:ext cx="66705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Built custom &amp; transfer learning models for detecting facial emotions and compared their performance</a:t>
              </a:r>
              <a:endParaRPr/>
            </a:p>
          </p:txBody>
        </p:sp>
        <p:sp>
          <p:nvSpPr>
            <p:cNvPr id="204" name="Google Shape;204;p17"/>
            <p:cNvSpPr/>
            <p:nvPr/>
          </p:nvSpPr>
          <p:spPr>
            <a:xfrm>
              <a:off x="65196" y="3188970"/>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idx="2" type="body"/>
          </p:nvPr>
        </p:nvSpPr>
        <p:spPr>
          <a:xfrm>
            <a:off x="228600" y="228600"/>
            <a:ext cx="6324600" cy="11430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00000"/>
              </a:lnSpc>
              <a:spcBef>
                <a:spcPts val="0"/>
              </a:spcBef>
              <a:spcAft>
                <a:spcPts val="0"/>
              </a:spcAft>
              <a:buClr>
                <a:srgbClr val="17365D"/>
              </a:buClr>
              <a:buSzPts val="3600"/>
              <a:buNone/>
            </a:pPr>
            <a:r>
              <a:rPr lang="en-US">
                <a:solidFill>
                  <a:srgbClr val="17365D"/>
                </a:solidFill>
              </a:rPr>
              <a:t>ACTIVITIES AFTER</a:t>
            </a:r>
            <a:endParaRPr/>
          </a:p>
          <a:p>
            <a:pPr indent="0" lvl="0" marL="0" rtl="0" algn="l">
              <a:lnSpc>
                <a:spcPct val="100000"/>
              </a:lnSpc>
              <a:spcBef>
                <a:spcPts val="0"/>
              </a:spcBef>
              <a:spcAft>
                <a:spcPts val="0"/>
              </a:spcAft>
              <a:buClr>
                <a:srgbClr val="17365D"/>
              </a:buClr>
              <a:buSzPts val="3600"/>
              <a:buNone/>
            </a:pPr>
            <a:r>
              <a:rPr lang="en-US">
                <a:solidFill>
                  <a:srgbClr val="17365D"/>
                </a:solidFill>
              </a:rPr>
              <a:t>MID - SEM:</a:t>
            </a:r>
            <a:endParaRPr>
              <a:solidFill>
                <a:srgbClr val="17365D"/>
              </a:solidFill>
            </a:endParaRPr>
          </a:p>
        </p:txBody>
      </p:sp>
      <p:grpSp>
        <p:nvGrpSpPr>
          <p:cNvPr id="210" name="Google Shape;210;p18"/>
          <p:cNvGrpSpPr/>
          <p:nvPr/>
        </p:nvGrpSpPr>
        <p:grpSpPr>
          <a:xfrm>
            <a:off x="-4502880" y="782204"/>
            <a:ext cx="12667326" cy="6360300"/>
            <a:chOff x="-5341080" y="-817996"/>
            <a:chExt cx="12667326" cy="6360300"/>
          </a:xfrm>
        </p:grpSpPr>
        <p:sp>
          <p:nvSpPr>
            <p:cNvPr id="211" name="Google Shape;211;p18"/>
            <p:cNvSpPr/>
            <p:nvPr/>
          </p:nvSpPr>
          <p:spPr>
            <a:xfrm>
              <a:off x="-5341080" y="-817996"/>
              <a:ext cx="6360300" cy="6360300"/>
            </a:xfrm>
            <a:prstGeom prst="blockArc">
              <a:avLst>
                <a:gd fmla="val 18900000" name="adj1"/>
                <a:gd fmla="val 2700000" name="adj2"/>
                <a:gd fmla="val 340" name="adj3"/>
              </a:avLst>
            </a:pr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617258" y="501967"/>
              <a:ext cx="6670500" cy="945000"/>
            </a:xfrm>
            <a:prstGeom prst="rect">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txBox="1"/>
            <p:nvPr/>
          </p:nvSpPr>
          <p:spPr>
            <a:xfrm>
              <a:off x="617258" y="501967"/>
              <a:ext cx="6670500" cy="945000"/>
            </a:xfrm>
            <a:prstGeom prst="rect">
              <a:avLst/>
            </a:prstGeom>
            <a:noFill/>
            <a:ln>
              <a:noFill/>
            </a:ln>
          </p:spPr>
          <p:txBody>
            <a:bodyPr anchorCtr="0" anchor="ctr" bIns="53325" lIns="749975" spcFirstLastPara="1" rIns="53325" wrap="square" tIns="53325">
              <a:noAutofit/>
            </a:bodyPr>
            <a:lstStyle/>
            <a:p>
              <a:pPr indent="0" lvl="0" marL="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Learnt about LSTM models and their use in speech detection.</a:t>
              </a:r>
              <a:endParaRPr>
                <a:solidFill>
                  <a:schemeClr val="dk1"/>
                </a:solidFill>
              </a:endParaRPr>
            </a:p>
            <a:p>
              <a:pPr indent="0" lvl="0" marL="0" marR="0" rtl="0" algn="l">
                <a:lnSpc>
                  <a:spcPct val="90000"/>
                </a:lnSpc>
                <a:spcBef>
                  <a:spcPts val="0"/>
                </a:spcBef>
                <a:spcAft>
                  <a:spcPts val="0"/>
                </a:spcAft>
                <a:buClr>
                  <a:schemeClr val="lt1"/>
                </a:buClr>
                <a:buSzPts val="2100"/>
                <a:buFont typeface="Calibri"/>
                <a:buNone/>
              </a:pPr>
              <a:r>
                <a:t/>
              </a:r>
              <a:endParaRPr/>
            </a:p>
          </p:txBody>
        </p:sp>
        <p:sp>
          <p:nvSpPr>
            <p:cNvPr id="214" name="Google Shape;214;p18"/>
            <p:cNvSpPr/>
            <p:nvPr/>
          </p:nvSpPr>
          <p:spPr>
            <a:xfrm>
              <a:off x="87543" y="354330"/>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999210" y="1889759"/>
              <a:ext cx="6327000" cy="945000"/>
            </a:xfrm>
            <a:prstGeom prst="rect">
              <a:avLst/>
            </a:prstGeom>
            <a:solidFill>
              <a:srgbClr val="D9959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txBox="1"/>
            <p:nvPr/>
          </p:nvSpPr>
          <p:spPr>
            <a:xfrm>
              <a:off x="999210" y="1889759"/>
              <a:ext cx="6327000" cy="945000"/>
            </a:xfrm>
            <a:prstGeom prst="rect">
              <a:avLst/>
            </a:prstGeom>
            <a:noFill/>
            <a:ln>
              <a:noFill/>
            </a:ln>
          </p:spPr>
          <p:txBody>
            <a:bodyPr anchorCtr="0" anchor="ctr" bIns="53325" lIns="749975" spcFirstLastPara="1" rIns="53325" wrap="square" tIns="53325">
              <a:noAutofit/>
            </a:bodyPr>
            <a:lstStyle/>
            <a:p>
              <a:pPr indent="0" lvl="0" marL="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CNN model to detect emotions from speech(Audio)</a:t>
              </a:r>
              <a:endParaRPr/>
            </a:p>
          </p:txBody>
        </p:sp>
        <p:sp>
          <p:nvSpPr>
            <p:cNvPr id="217" name="Google Shape;217;p18"/>
            <p:cNvSpPr/>
            <p:nvPr/>
          </p:nvSpPr>
          <p:spPr>
            <a:xfrm>
              <a:off x="408660" y="1771649"/>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55746" y="3307080"/>
              <a:ext cx="6670500" cy="945000"/>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txBox="1"/>
            <p:nvPr/>
          </p:nvSpPr>
          <p:spPr>
            <a:xfrm>
              <a:off x="655746" y="3307080"/>
              <a:ext cx="66705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Use fuzzy estimates of both models to detect emotions with a closer likelihood.</a:t>
              </a:r>
              <a:endParaRPr/>
            </a:p>
          </p:txBody>
        </p:sp>
        <p:sp>
          <p:nvSpPr>
            <p:cNvPr id="220" name="Google Shape;220;p18"/>
            <p:cNvSpPr/>
            <p:nvPr/>
          </p:nvSpPr>
          <p:spPr>
            <a:xfrm>
              <a:off x="65196" y="3188970"/>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19"/>
          <p:cNvGrpSpPr/>
          <p:nvPr/>
        </p:nvGrpSpPr>
        <p:grpSpPr>
          <a:xfrm>
            <a:off x="-4812167" y="709973"/>
            <a:ext cx="13284108" cy="6093694"/>
            <a:chOff x="-5116967" y="-783865"/>
            <a:chExt cx="13284108" cy="6093694"/>
          </a:xfrm>
        </p:grpSpPr>
        <p:sp>
          <p:nvSpPr>
            <p:cNvPr id="226" name="Google Shape;226;p19"/>
            <p:cNvSpPr/>
            <p:nvPr/>
          </p:nvSpPr>
          <p:spPr>
            <a:xfrm>
              <a:off x="-5116967" y="-783865"/>
              <a:ext cx="6093694" cy="6093694"/>
            </a:xfrm>
            <a:prstGeom prst="blockArc">
              <a:avLst>
                <a:gd fmla="val 18900000" name="adj1"/>
                <a:gd fmla="val 2700000" name="adj2"/>
                <a:gd fmla="val 354" name="adj3"/>
              </a:avLst>
            </a:prstGeom>
            <a:no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628203" y="452596"/>
              <a:ext cx="7538938" cy="905192"/>
            </a:xfrm>
            <a:prstGeom prst="rect">
              <a:avLst/>
            </a:prstGeom>
            <a:gradFill>
              <a:gsLst>
                <a:gs pos="0">
                  <a:srgbClr val="99EAFF"/>
                </a:gs>
                <a:gs pos="35000">
                  <a:srgbClr val="B8F1FF"/>
                </a:gs>
                <a:gs pos="100000">
                  <a:srgbClr val="E2FB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txBox="1"/>
            <p:nvPr/>
          </p:nvSpPr>
          <p:spPr>
            <a:xfrm>
              <a:off x="628203" y="452596"/>
              <a:ext cx="7538938" cy="905192"/>
            </a:xfrm>
            <a:prstGeom prst="rect">
              <a:avLst/>
            </a:prstGeom>
            <a:noFill/>
            <a:ln>
              <a:noFill/>
            </a:ln>
          </p:spPr>
          <p:txBody>
            <a:bodyPr anchorCtr="0" anchor="ctr" bIns="60950" lIns="718475" spcFirstLastPara="1" rIns="60950" wrap="square" tIns="60950">
              <a:noAutofit/>
            </a:bodyPr>
            <a:lstStyle/>
            <a:p>
              <a:pPr indent="0" lvl="0" marL="0" marR="0" rtl="0" algn="l">
                <a:lnSpc>
                  <a:spcPct val="90000"/>
                </a:lnSpc>
                <a:spcBef>
                  <a:spcPts val="0"/>
                </a:spcBef>
                <a:spcAft>
                  <a:spcPts val="0"/>
                </a:spcAft>
                <a:buClr>
                  <a:schemeClr val="dk1"/>
                </a:buClr>
                <a:buSzPts val="2400"/>
                <a:buFont typeface="Arial"/>
                <a:buNone/>
              </a:pPr>
              <a:r>
                <a:rPr lang="en-US" sz="2400"/>
                <a:t>Understanding the </a:t>
              </a:r>
              <a:r>
                <a:rPr lang="en-US" sz="2400"/>
                <a:t>methodology</a:t>
              </a:r>
              <a:r>
                <a:rPr lang="en-US" sz="2400"/>
                <a:t> and math behind a Neural Network, CNN and LSTM</a:t>
              </a:r>
              <a:endParaRPr sz="2400"/>
            </a:p>
          </p:txBody>
        </p:sp>
        <p:sp>
          <p:nvSpPr>
            <p:cNvPr id="229" name="Google Shape;229;p19"/>
            <p:cNvSpPr/>
            <p:nvPr/>
          </p:nvSpPr>
          <p:spPr>
            <a:xfrm>
              <a:off x="62458" y="339447"/>
              <a:ext cx="1131490" cy="1131490"/>
            </a:xfrm>
            <a:prstGeom prst="ellipse">
              <a:avLst/>
            </a:prstGeom>
            <a:gradFill>
              <a:gsLst>
                <a:gs pos="0">
                  <a:schemeClr val="lt1"/>
                </a:gs>
                <a:gs pos="35000">
                  <a:schemeClr val="lt1"/>
                </a:gs>
                <a:gs pos="100000">
                  <a:schemeClr val="lt1"/>
                </a:gs>
              </a:gsLst>
              <a:lin ang="16200000" scaled="0"/>
            </a:gradFill>
            <a:ln cap="flat" cmpd="sng" w="9525">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957241" y="1810385"/>
              <a:ext cx="7209900" cy="905192"/>
            </a:xfrm>
            <a:prstGeom prst="rect">
              <a:avLst/>
            </a:prstGeom>
            <a:gradFill>
              <a:gsLst>
                <a:gs pos="0">
                  <a:srgbClr val="99FF8D"/>
                </a:gs>
                <a:gs pos="35000">
                  <a:srgbClr val="B9FFB0"/>
                </a:gs>
                <a:gs pos="100000">
                  <a:srgbClr val="E1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txBox="1"/>
            <p:nvPr/>
          </p:nvSpPr>
          <p:spPr>
            <a:xfrm>
              <a:off x="957241" y="1866947"/>
              <a:ext cx="7209900" cy="905100"/>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Clr>
                  <a:schemeClr val="dk1"/>
                </a:buClr>
                <a:buSzPts val="2400"/>
                <a:buFont typeface="Arial"/>
                <a:buNone/>
              </a:pPr>
              <a:r>
                <a:rPr lang="en-US" sz="2400">
                  <a:solidFill>
                    <a:schemeClr val="dk1"/>
                  </a:solidFill>
                </a:rPr>
                <a:t>Using Python to build, train and test CNN and LSTM Models</a:t>
              </a:r>
              <a:endParaRPr>
                <a:solidFill>
                  <a:schemeClr val="dk1"/>
                </a:solidFill>
              </a:endParaRPr>
            </a:p>
          </p:txBody>
        </p:sp>
        <p:sp>
          <p:nvSpPr>
            <p:cNvPr id="232" name="Google Shape;232;p19"/>
            <p:cNvSpPr/>
            <p:nvPr/>
          </p:nvSpPr>
          <p:spPr>
            <a:xfrm>
              <a:off x="443720" y="1640661"/>
              <a:ext cx="1131600" cy="1131600"/>
            </a:xfrm>
            <a:prstGeom prst="ellipse">
              <a:avLst/>
            </a:prstGeom>
            <a:gradFill>
              <a:gsLst>
                <a:gs pos="0">
                  <a:schemeClr val="lt1"/>
                </a:gs>
                <a:gs pos="35000">
                  <a:schemeClr val="lt1"/>
                </a:gs>
                <a:gs pos="100000">
                  <a:schemeClr val="lt1"/>
                </a:gs>
              </a:gsLst>
              <a:lin ang="16200000" scaled="0"/>
            </a:gradFill>
            <a:ln cap="flat" cmpd="sng" w="9525">
              <a:solidFill>
                <a:srgbClr val="5FDF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628203" y="3168174"/>
              <a:ext cx="7538938" cy="905192"/>
            </a:xfrm>
            <a:prstGeom prst="rect">
              <a:avLst/>
            </a:prstGeom>
            <a:gradFill>
              <a:gsLst>
                <a:gs pos="0">
                  <a:srgbClr val="FFBB82"/>
                </a:gs>
                <a:gs pos="35000">
                  <a:srgbClr val="FFCFA8"/>
                </a:gs>
                <a:gs pos="100000">
                  <a:srgbClr val="FFEB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txBox="1"/>
            <p:nvPr/>
          </p:nvSpPr>
          <p:spPr>
            <a:xfrm>
              <a:off x="628203" y="3168174"/>
              <a:ext cx="7538938" cy="905192"/>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Clr>
                  <a:schemeClr val="dk1"/>
                </a:buClr>
                <a:buSzPts val="2400"/>
                <a:buFont typeface="Arial"/>
                <a:buNone/>
              </a:pPr>
              <a:r>
                <a:rPr lang="en-US" sz="2400">
                  <a:solidFill>
                    <a:schemeClr val="dk1"/>
                  </a:solidFill>
                </a:rPr>
                <a:t>Understanding how the entities like output layer, </a:t>
              </a:r>
              <a:r>
                <a:rPr lang="en-US" sz="2400">
                  <a:solidFill>
                    <a:schemeClr val="dk1"/>
                  </a:solidFill>
                </a:rPr>
                <a:t>loss functions, </a:t>
              </a:r>
              <a:r>
                <a:rPr lang="en-US" sz="2400">
                  <a:solidFill>
                    <a:schemeClr val="dk1"/>
                  </a:solidFill>
                </a:rPr>
                <a:t>etc., are defined and how training &amp; testing losses are analysed in classifier models</a:t>
              </a:r>
              <a:endParaRPr sz="2400">
                <a:solidFill>
                  <a:schemeClr val="dk1"/>
                </a:solidFill>
              </a:endParaRPr>
            </a:p>
          </p:txBody>
        </p:sp>
        <p:sp>
          <p:nvSpPr>
            <p:cNvPr id="235" name="Google Shape;235;p19"/>
            <p:cNvSpPr/>
            <p:nvPr/>
          </p:nvSpPr>
          <p:spPr>
            <a:xfrm>
              <a:off x="62458" y="3055025"/>
              <a:ext cx="1131490" cy="1131490"/>
            </a:xfrm>
            <a:prstGeom prst="ellipse">
              <a:avLst/>
            </a:prstGeom>
            <a:gradFill>
              <a:gsLst>
                <a:gs pos="0">
                  <a:schemeClr val="lt1"/>
                </a:gs>
                <a:gs pos="35000">
                  <a:schemeClr val="lt1"/>
                </a:gs>
                <a:gs pos="100000">
                  <a:schemeClr val="lt1"/>
                </a:gs>
              </a:gsLst>
              <a:lin ang="16200000" scaled="0"/>
            </a:gradFill>
            <a:ln cap="flat" cmpd="sng" w="9525">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9"/>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81818"/>
              </a:lnSpc>
              <a:spcBef>
                <a:spcPts val="0"/>
              </a:spcBef>
              <a:spcAft>
                <a:spcPts val="0"/>
              </a:spcAft>
              <a:buClr>
                <a:srgbClr val="FF0000"/>
              </a:buClr>
              <a:buSzPts val="4400"/>
              <a:buNone/>
            </a:pPr>
            <a:r>
              <a:rPr lang="en-US" sz="4400">
                <a:solidFill>
                  <a:srgbClr val="FF0000"/>
                </a:solidFill>
              </a:rPr>
              <a:t>Learning Outcome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idx="1" type="body"/>
          </p:nvPr>
        </p:nvSpPr>
        <p:spPr>
          <a:xfrm>
            <a:off x="342900" y="4258525"/>
            <a:ext cx="8458200" cy="160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US"/>
              <a:t>MATHEMATICS AND 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C00000"/>
              </a:buClr>
              <a:buSzPts val="3600"/>
              <a:buNone/>
            </a:pPr>
            <a:r>
              <a:rPr lang="en-US">
                <a:solidFill>
                  <a:srgbClr val="C00000"/>
                </a:solidFill>
                <a:latin typeface="Calibri"/>
                <a:ea typeface="Calibri"/>
                <a:cs typeface="Calibri"/>
                <a:sym typeface="Calibri"/>
              </a:rPr>
              <a:t>Methodology</a:t>
            </a:r>
            <a:endParaRPr/>
          </a:p>
        </p:txBody>
      </p:sp>
      <p:grpSp>
        <p:nvGrpSpPr>
          <p:cNvPr id="248" name="Google Shape;248;p21"/>
          <p:cNvGrpSpPr/>
          <p:nvPr/>
        </p:nvGrpSpPr>
        <p:grpSpPr>
          <a:xfrm>
            <a:off x="1517224" y="2149802"/>
            <a:ext cx="5802790" cy="3244856"/>
            <a:chOff x="1517224" y="1485952"/>
            <a:chExt cx="5802790" cy="3244856"/>
          </a:xfrm>
        </p:grpSpPr>
        <p:sp>
          <p:nvSpPr>
            <p:cNvPr id="249" name="Google Shape;249;p21"/>
            <p:cNvSpPr/>
            <p:nvPr/>
          </p:nvSpPr>
          <p:spPr>
            <a:xfrm>
              <a:off x="1848634" y="1485952"/>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FFA09D"/>
                </a:gs>
                <a:gs pos="35000">
                  <a:srgbClr val="FFBCBC"/>
                </a:gs>
                <a:gs pos="100000">
                  <a:srgbClr val="FFE2E2"/>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1: Literature Review</a:t>
              </a:r>
              <a:endParaRPr/>
            </a:p>
          </p:txBody>
        </p:sp>
        <p:sp>
          <p:nvSpPr>
            <p:cNvPr id="250" name="Google Shape;250;p21"/>
            <p:cNvSpPr/>
            <p:nvPr/>
          </p:nvSpPr>
          <p:spPr>
            <a:xfrm>
              <a:off x="1517224" y="1485953"/>
              <a:ext cx="662700" cy="662700"/>
            </a:xfrm>
            <a:prstGeom prst="ellipse">
              <a:avLst/>
            </a:prstGeom>
            <a:solidFill>
              <a:srgbClr val="E1C1C0"/>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1848634" y="2346631"/>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DAFEA4"/>
                </a:gs>
                <a:gs pos="35000">
                  <a:srgbClr val="E3FEBF"/>
                </a:gs>
                <a:gs pos="100000">
                  <a:srgbClr val="F4FEE6"/>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2: </a:t>
              </a:r>
              <a:r>
                <a:rPr b="1" lang="en-US" sz="1600">
                  <a:latin typeface="Calibri"/>
                  <a:ea typeface="Calibri"/>
                  <a:cs typeface="Calibri"/>
                  <a:sym typeface="Calibri"/>
                </a:rPr>
                <a:t>Collection, Preprocessing, &amp; </a:t>
              </a:r>
              <a:r>
                <a:rPr b="1" lang="en-US" sz="1600">
                  <a:latin typeface="Calibri"/>
                  <a:ea typeface="Calibri"/>
                  <a:cs typeface="Calibri"/>
                  <a:sym typeface="Calibri"/>
                </a:rPr>
                <a:t>Visualization</a:t>
              </a:r>
              <a:r>
                <a:rPr b="1" lang="en-US" sz="1600">
                  <a:latin typeface="Calibri"/>
                  <a:ea typeface="Calibri"/>
                  <a:cs typeface="Calibri"/>
                  <a:sym typeface="Calibri"/>
                </a:rPr>
                <a:t> of Image Data</a:t>
              </a:r>
              <a:endParaRPr sz="1600">
                <a:solidFill>
                  <a:srgbClr val="000000"/>
                </a:solidFill>
                <a:latin typeface="Calibri"/>
                <a:ea typeface="Calibri"/>
                <a:cs typeface="Calibri"/>
                <a:sym typeface="Calibri"/>
              </a:endParaRPr>
            </a:p>
          </p:txBody>
        </p:sp>
        <p:sp>
          <p:nvSpPr>
            <p:cNvPr id="252" name="Google Shape;252;p21"/>
            <p:cNvSpPr/>
            <p:nvPr/>
          </p:nvSpPr>
          <p:spPr>
            <a:xfrm>
              <a:off x="1517224" y="2346632"/>
              <a:ext cx="662700" cy="662700"/>
            </a:xfrm>
            <a:prstGeom prst="ellipse">
              <a:avLst/>
            </a:prstGeom>
            <a:solidFill>
              <a:srgbClr val="D4DFC1"/>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1848634" y="3207309"/>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C8B2E9"/>
                </a:gs>
                <a:gs pos="35000">
                  <a:srgbClr val="D6CAED"/>
                </a:gs>
                <a:gs pos="100000">
                  <a:srgbClr val="EFE8FA"/>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3: </a:t>
              </a:r>
              <a:r>
                <a:rPr b="1" lang="en-US" sz="1600">
                  <a:latin typeface="Calibri"/>
                  <a:ea typeface="Calibri"/>
                  <a:cs typeface="Calibri"/>
                  <a:sym typeface="Calibri"/>
                </a:rPr>
                <a:t>Building CNN Custom &amp; Transfer Learning, LSTM Classifier Models</a:t>
              </a:r>
              <a:endParaRPr sz="1600">
                <a:solidFill>
                  <a:srgbClr val="000000"/>
                </a:solidFill>
                <a:latin typeface="Calibri"/>
                <a:ea typeface="Calibri"/>
                <a:cs typeface="Calibri"/>
                <a:sym typeface="Calibri"/>
              </a:endParaRPr>
            </a:p>
          </p:txBody>
        </p:sp>
        <p:sp>
          <p:nvSpPr>
            <p:cNvPr id="254" name="Google Shape;254;p21"/>
            <p:cNvSpPr/>
            <p:nvPr/>
          </p:nvSpPr>
          <p:spPr>
            <a:xfrm>
              <a:off x="1517224" y="3207310"/>
              <a:ext cx="662700" cy="662700"/>
            </a:xfrm>
            <a:prstGeom prst="ellipse">
              <a:avLst/>
            </a:prstGeom>
            <a:solidFill>
              <a:srgbClr val="CCC5D7"/>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848634" y="4067987"/>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99EAFF"/>
                </a:gs>
                <a:gs pos="35000">
                  <a:srgbClr val="B8F1FF"/>
                </a:gs>
                <a:gs pos="100000">
                  <a:srgbClr val="E2FBFF"/>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4: </a:t>
              </a:r>
              <a:r>
                <a:rPr b="1" lang="en-US" sz="1600">
                  <a:latin typeface="Calibri"/>
                  <a:ea typeface="Calibri"/>
                  <a:cs typeface="Calibri"/>
                  <a:sym typeface="Calibri"/>
                </a:rPr>
                <a:t>Using the models saved to predict the emotion of few sample images</a:t>
              </a:r>
              <a:endParaRPr sz="1600">
                <a:solidFill>
                  <a:srgbClr val="000000"/>
                </a:solidFill>
                <a:latin typeface="Calibri"/>
                <a:ea typeface="Calibri"/>
                <a:cs typeface="Calibri"/>
                <a:sym typeface="Calibri"/>
              </a:endParaRPr>
            </a:p>
          </p:txBody>
        </p:sp>
        <p:sp>
          <p:nvSpPr>
            <p:cNvPr id="256" name="Google Shape;256;p21"/>
            <p:cNvSpPr/>
            <p:nvPr/>
          </p:nvSpPr>
          <p:spPr>
            <a:xfrm>
              <a:off x="1517224" y="4067988"/>
              <a:ext cx="662700" cy="662700"/>
            </a:xfrm>
            <a:prstGeom prst="ellipse">
              <a:avLst/>
            </a:prstGeom>
            <a:solidFill>
              <a:srgbClr val="C0DAE5"/>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