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1889ebca7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91889ebca7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91889ebca7_0_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238a0f9ff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238a0f9ff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26238a0f9ff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91889ebca7_1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91889ebca7_1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291889ebca7_1_4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91889ebca7_1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91889ebca7_1_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291889ebca7_1_5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90a6da3965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90a6da3965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290a6da3965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91889ebca7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91889ebca7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291889ebca7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1889ebca7_2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91889ebca7_2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291889ebca7_2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91889ebca7_1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91889ebca7_1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291889ebca7_1_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91889ebca7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91889ebca7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291889ebca7_0_5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1889ebca7_1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1889ebca7_1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91889ebca7_1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91889ebca7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91889ebca7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291889ebca7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91889ebca7_1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91889ebca7_1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291889ebca7_1_6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fe881ce1e_1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fe881ce1e_1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4fe881ce1e_1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fe881ce1e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24fe881ce1e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1889ebca7_1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91889ebca7_1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91889ebca7_1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91889ebca7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91889ebca7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91889ebca7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p:nvPr/>
        </p:nvSpPr>
        <p:spPr>
          <a:xfrm>
            <a:off x="0" y="3352800"/>
            <a:ext cx="86868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17" name="Google Shape;17;p2"/>
          <p:cNvSpPr/>
          <p:nvPr/>
        </p:nvSpPr>
        <p:spPr>
          <a:xfrm>
            <a:off x="2895600" y="609600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 name="Google Shape;18;p2"/>
          <p:cNvSpPr/>
          <p:nvPr/>
        </p:nvSpPr>
        <p:spPr>
          <a:xfrm>
            <a:off x="0" y="609600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 name="Google Shape;19;p2"/>
          <p:cNvSpPr/>
          <p:nvPr/>
        </p:nvSpPr>
        <p:spPr>
          <a:xfrm>
            <a:off x="5791200" y="609600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 name="Google Shape;20;p2"/>
          <p:cNvSpPr txBox="1"/>
          <p:nvPr>
            <p:ph idx="1" type="body"/>
          </p:nvPr>
        </p:nvSpPr>
        <p:spPr>
          <a:xfrm>
            <a:off x="2514600" y="5410200"/>
            <a:ext cx="6019800" cy="533400"/>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lt1"/>
              </a:buClr>
              <a:buSzPts val="1800"/>
              <a:buNone/>
              <a:defRPr sz="1800">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2"/>
          <p:cNvSpPr txBox="1"/>
          <p:nvPr>
            <p:ph type="title"/>
          </p:nvPr>
        </p:nvSpPr>
        <p:spPr>
          <a:xfrm>
            <a:off x="2514600" y="3810000"/>
            <a:ext cx="6019800" cy="1524000"/>
          </a:xfrm>
          <a:prstGeom prst="rect">
            <a:avLst/>
          </a:prstGeom>
          <a:noFill/>
          <a:ln>
            <a:noFill/>
          </a:ln>
        </p:spPr>
        <p:txBody>
          <a:bodyPr anchorCtr="0" anchor="ctr" bIns="45700" lIns="91425" spcFirstLastPara="1" rIns="91425" wrap="square" tIns="4570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BITS_university_logo_whitevert.png" id="22" name="Google Shape;22;p2"/>
          <p:cNvPicPr preferRelativeResize="0"/>
          <p:nvPr/>
        </p:nvPicPr>
        <p:blipFill rotWithShape="1">
          <a:blip r:embed="rId3">
            <a:alphaModFix/>
          </a:blip>
          <a:srcRect b="28592" l="0" r="0" t="2"/>
          <a:stretch/>
        </p:blipFill>
        <p:spPr>
          <a:xfrm>
            <a:off x="76200" y="3352800"/>
            <a:ext cx="2057400" cy="1980000"/>
          </a:xfrm>
          <a:prstGeom prst="rect">
            <a:avLst/>
          </a:prstGeom>
          <a:noFill/>
          <a:ln>
            <a:noFill/>
          </a:ln>
        </p:spPr>
      </p:pic>
      <p:sp>
        <p:nvSpPr>
          <p:cNvPr id="23" name="Google Shape;23;p2"/>
          <p:cNvSpPr txBox="1"/>
          <p:nvPr/>
        </p:nvSpPr>
        <p:spPr>
          <a:xfrm>
            <a:off x="-76200" y="5257800"/>
            <a:ext cx="2209800"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900" u="none" cap="none" strike="noStrike">
                <a:solidFill>
                  <a:srgbClr val="FFFFFF"/>
                </a:solidFill>
                <a:latin typeface="Arial"/>
                <a:ea typeface="Arial"/>
                <a:cs typeface="Arial"/>
                <a:sym typeface="Arial"/>
              </a:rPr>
              <a:t>BITS</a:t>
            </a:r>
            <a:r>
              <a:rPr b="0" i="0" lang="en-US" sz="2900" u="none" cap="none" strike="noStrike">
                <a:solidFill>
                  <a:srgbClr val="FFFFFF"/>
                </a:solidFill>
                <a:latin typeface="Arial"/>
                <a:ea typeface="Arial"/>
                <a:cs typeface="Arial"/>
                <a:sym typeface="Arial"/>
              </a:rPr>
              <a:t> Pilani</a:t>
            </a:r>
            <a:endParaRPr/>
          </a:p>
        </p:txBody>
      </p:sp>
      <p:sp>
        <p:nvSpPr>
          <p:cNvPr id="24" name="Google Shape;24;p2"/>
          <p:cNvSpPr txBox="1"/>
          <p:nvPr/>
        </p:nvSpPr>
        <p:spPr>
          <a:xfrm>
            <a:off x="152400" y="5666601"/>
            <a:ext cx="19050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rgbClr val="FFFFFF"/>
                </a:solidFill>
                <a:latin typeface="Arial"/>
                <a:ea typeface="Arial"/>
                <a:cs typeface="Arial"/>
                <a:sym typeface="Arial"/>
              </a:rPr>
              <a:t>Hyderabad Campus</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32" name="Shape 132"/>
        <p:cNvGrpSpPr/>
        <p:nvPr/>
      </p:nvGrpSpPr>
      <p:grpSpPr>
        <a:xfrm>
          <a:off x="0" y="0"/>
          <a:ext cx="0" cy="0"/>
          <a:chOff x="0" y="0"/>
          <a:chExt cx="0" cy="0"/>
        </a:xfrm>
      </p:grpSpPr>
      <p:sp>
        <p:nvSpPr>
          <p:cNvPr id="133" name="Google Shape;133;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4" name="Google Shape;134;p11"/>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135" name="Google Shape;135;p11"/>
          <p:cNvGrpSpPr/>
          <p:nvPr/>
        </p:nvGrpSpPr>
        <p:grpSpPr>
          <a:xfrm>
            <a:off x="0" y="1295400"/>
            <a:ext cx="7010400" cy="45719"/>
            <a:chOff x="1905000" y="6553200"/>
            <a:chExt cx="7010400" cy="45719"/>
          </a:xfrm>
        </p:grpSpPr>
        <p:sp>
          <p:nvSpPr>
            <p:cNvPr id="136" name="Google Shape;136;p11"/>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7" name="Google Shape;137;p11"/>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8" name="Google Shape;138;p11"/>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139" name="Google Shape;139;p11"/>
          <p:cNvGrpSpPr/>
          <p:nvPr/>
        </p:nvGrpSpPr>
        <p:grpSpPr>
          <a:xfrm>
            <a:off x="2133600" y="6553200"/>
            <a:ext cx="7010400" cy="45719"/>
            <a:chOff x="1905000" y="6553200"/>
            <a:chExt cx="7010400" cy="45719"/>
          </a:xfrm>
        </p:grpSpPr>
        <p:sp>
          <p:nvSpPr>
            <p:cNvPr id="140" name="Google Shape;140;p11"/>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1" name="Google Shape;141;p11"/>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2" name="Google Shape;142;p11"/>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descr="Picture 7.png" id="143" name="Google Shape;143;p11"/>
          <p:cNvPicPr preferRelativeResize="0"/>
          <p:nvPr/>
        </p:nvPicPr>
        <p:blipFill rotWithShape="1">
          <a:blip r:embed="rId2">
            <a:alphaModFix/>
          </a:blip>
          <a:srcRect b="5335" l="1923" r="0" t="0"/>
          <a:stretch/>
        </p:blipFill>
        <p:spPr>
          <a:xfrm>
            <a:off x="6629400" y="-1"/>
            <a:ext cx="2193193" cy="692697"/>
          </a:xfrm>
          <a:prstGeom prst="rect">
            <a:avLst/>
          </a:prstGeom>
          <a:noFill/>
          <a:ln>
            <a:noFill/>
          </a:ln>
        </p:spPr>
      </p:pic>
      <p:sp>
        <p:nvSpPr>
          <p:cNvPr id="144" name="Google Shape;144;p11"/>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45" name="Shape 145"/>
        <p:cNvGrpSpPr/>
        <p:nvPr/>
      </p:nvGrpSpPr>
      <p:grpSpPr>
        <a:xfrm>
          <a:off x="0" y="0"/>
          <a:ext cx="0" cy="0"/>
          <a:chOff x="0" y="0"/>
          <a:chExt cx="0" cy="0"/>
        </a:xfrm>
      </p:grpSpPr>
      <p:sp>
        <p:nvSpPr>
          <p:cNvPr id="146" name="Google Shape;146;p12"/>
          <p:cNvSpPr txBox="1"/>
          <p:nvPr>
            <p:ph idx="1" type="body"/>
          </p:nvPr>
        </p:nvSpPr>
        <p:spPr>
          <a:xfrm rot="5400000">
            <a:off x="1303338" y="296862"/>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7" name="Google Shape;147;p12"/>
          <p:cNvSpPr txBox="1"/>
          <p:nvPr>
            <p:ph idx="2" type="body"/>
          </p:nvPr>
        </p:nvSpPr>
        <p:spPr>
          <a:xfrm rot="5400000">
            <a:off x="5410200" y="2743200"/>
            <a:ext cx="58674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148" name="Google Shape;148;p12"/>
          <p:cNvGrpSpPr/>
          <p:nvPr/>
        </p:nvGrpSpPr>
        <p:grpSpPr>
          <a:xfrm rot="5400000">
            <a:off x="5006340" y="2567940"/>
            <a:ext cx="5181600" cy="45719"/>
            <a:chOff x="1905000" y="6553200"/>
            <a:chExt cx="7010400" cy="45719"/>
          </a:xfrm>
        </p:grpSpPr>
        <p:sp>
          <p:nvSpPr>
            <p:cNvPr id="149" name="Google Shape;149;p12"/>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0" name="Google Shape;150;p12"/>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1" name="Google Shape;151;p12"/>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descr="Picture 7.png" id="152" name="Google Shape;152;p12"/>
          <p:cNvPicPr preferRelativeResize="0"/>
          <p:nvPr/>
        </p:nvPicPr>
        <p:blipFill rotWithShape="1">
          <a:blip r:embed="rId2">
            <a:alphaModFix/>
          </a:blip>
          <a:srcRect b="5335" l="1923" r="0" t="0"/>
          <a:stretch/>
        </p:blipFill>
        <p:spPr>
          <a:xfrm rot="5400000">
            <a:off x="-758715" y="1131248"/>
            <a:ext cx="2193193" cy="692697"/>
          </a:xfrm>
          <a:prstGeom prst="rect">
            <a:avLst/>
          </a:prstGeom>
          <a:noFill/>
          <a:ln>
            <a:noFill/>
          </a:ln>
        </p:spPr>
      </p:pic>
      <p:sp>
        <p:nvSpPr>
          <p:cNvPr id="153" name="Google Shape;153;p12"/>
          <p:cNvSpPr txBox="1"/>
          <p:nvPr/>
        </p:nvSpPr>
        <p:spPr>
          <a:xfrm rot="5400000">
            <a:off x="-2794428" y="3808884"/>
            <a:ext cx="5867400" cy="2308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900">
                <a:solidFill>
                  <a:srgbClr val="101141"/>
                </a:solidFill>
                <a:latin typeface="Arial"/>
                <a:ea typeface="Arial"/>
                <a:cs typeface="Arial"/>
                <a:sym typeface="Arial"/>
              </a:rPr>
              <a:t>BITS </a:t>
            </a:r>
            <a:r>
              <a:rPr lang="en-US" sz="900">
                <a:solidFill>
                  <a:srgbClr val="101141"/>
                </a:solidFill>
                <a:latin typeface="Arial"/>
                <a:ea typeface="Arial"/>
                <a:cs typeface="Arial"/>
                <a:sym typeface="Arial"/>
              </a:rPr>
              <a:t>Pilani, Hyderabad Campus</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3"/>
          <p:cNvSpPr txBox="1"/>
          <p:nvPr>
            <p:ph idx="1" type="body"/>
          </p:nvPr>
        </p:nvSpPr>
        <p:spPr>
          <a:xfrm>
            <a:off x="304800" y="1493837"/>
            <a:ext cx="82296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3"/>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grpSp>
        <p:nvGrpSpPr>
          <p:cNvPr id="28" name="Google Shape;28;p3"/>
          <p:cNvGrpSpPr/>
          <p:nvPr/>
        </p:nvGrpSpPr>
        <p:grpSpPr>
          <a:xfrm>
            <a:off x="2083888" y="6550671"/>
            <a:ext cx="7060112" cy="48665"/>
            <a:chOff x="2083888" y="6550671"/>
            <a:chExt cx="7060112" cy="48665"/>
          </a:xfrm>
        </p:grpSpPr>
        <p:sp>
          <p:nvSpPr>
            <p:cNvPr id="29" name="Google Shape;29;p3"/>
            <p:cNvSpPr/>
            <p:nvPr/>
          </p:nvSpPr>
          <p:spPr>
            <a:xfrm>
              <a:off x="4630476" y="6550672"/>
              <a:ext cx="2328591" cy="48664"/>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0" name="Google Shape;30;p3"/>
            <p:cNvSpPr/>
            <p:nvPr/>
          </p:nvSpPr>
          <p:spPr>
            <a:xfrm>
              <a:off x="6907874" y="6550671"/>
              <a:ext cx="2236126" cy="45719"/>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1" name="Google Shape;31;p3"/>
            <p:cNvSpPr/>
            <p:nvPr/>
          </p:nvSpPr>
          <p:spPr>
            <a:xfrm>
              <a:off x="2083888" y="6550672"/>
              <a:ext cx="2580680" cy="48664"/>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descr="Picture 7.png" id="32" name="Google Shape;32;p3"/>
          <p:cNvPicPr preferRelativeResize="0"/>
          <p:nvPr/>
        </p:nvPicPr>
        <p:blipFill rotWithShape="1">
          <a:blip r:embed="rId2">
            <a:alphaModFix/>
          </a:blip>
          <a:srcRect b="5335" l="1923" r="0" t="0"/>
          <a:stretch/>
        </p:blipFill>
        <p:spPr>
          <a:xfrm>
            <a:off x="6629400" y="-1"/>
            <a:ext cx="2193193" cy="692697"/>
          </a:xfrm>
          <a:prstGeom prst="rect">
            <a:avLst/>
          </a:prstGeom>
          <a:noFill/>
          <a:ln>
            <a:noFill/>
          </a:ln>
        </p:spPr>
      </p:pic>
      <p:grpSp>
        <p:nvGrpSpPr>
          <p:cNvPr id="33" name="Google Shape;33;p3"/>
          <p:cNvGrpSpPr/>
          <p:nvPr/>
        </p:nvGrpSpPr>
        <p:grpSpPr>
          <a:xfrm>
            <a:off x="2133600" y="6553200"/>
            <a:ext cx="7010400" cy="45719"/>
            <a:chOff x="1905000" y="6553200"/>
            <a:chExt cx="7010400" cy="45719"/>
          </a:xfrm>
        </p:grpSpPr>
        <p:sp>
          <p:nvSpPr>
            <p:cNvPr id="34" name="Google Shape;34;p3"/>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 name="Google Shape;35;p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6" name="Google Shape;36;p3"/>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37" name="Google Shape;37;p3"/>
          <p:cNvGrpSpPr/>
          <p:nvPr/>
        </p:nvGrpSpPr>
        <p:grpSpPr>
          <a:xfrm>
            <a:off x="0" y="1295400"/>
            <a:ext cx="7010400" cy="45719"/>
            <a:chOff x="1905000" y="6553200"/>
            <a:chExt cx="7010400" cy="45719"/>
          </a:xfrm>
        </p:grpSpPr>
        <p:sp>
          <p:nvSpPr>
            <p:cNvPr id="38" name="Google Shape;38;p3"/>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 name="Google Shape;39;p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 name="Google Shape;40;p3"/>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41" name="Google Shape;41;p3"/>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4"/>
          <p:cNvSpPr/>
          <p:nvPr/>
        </p:nvSpPr>
        <p:spPr>
          <a:xfrm>
            <a:off x="0" y="3352800"/>
            <a:ext cx="86868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44" name="Google Shape;44;p4"/>
          <p:cNvSpPr/>
          <p:nvPr/>
        </p:nvSpPr>
        <p:spPr>
          <a:xfrm>
            <a:off x="2895600" y="609600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5" name="Google Shape;45;p4"/>
          <p:cNvSpPr/>
          <p:nvPr/>
        </p:nvSpPr>
        <p:spPr>
          <a:xfrm>
            <a:off x="0" y="609600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6" name="Google Shape;46;p4"/>
          <p:cNvSpPr/>
          <p:nvPr/>
        </p:nvSpPr>
        <p:spPr>
          <a:xfrm>
            <a:off x="5791200" y="609600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descr="BITS_university_logo_whitevert.png" id="47" name="Google Shape;47;p4"/>
          <p:cNvPicPr preferRelativeResize="0"/>
          <p:nvPr/>
        </p:nvPicPr>
        <p:blipFill rotWithShape="1">
          <a:blip r:embed="rId3">
            <a:alphaModFix/>
          </a:blip>
          <a:srcRect b="28592" l="0" r="0" t="2"/>
          <a:stretch/>
        </p:blipFill>
        <p:spPr>
          <a:xfrm>
            <a:off x="76200" y="3352800"/>
            <a:ext cx="2057400" cy="1980000"/>
          </a:xfrm>
          <a:prstGeom prst="rect">
            <a:avLst/>
          </a:prstGeom>
          <a:noFill/>
          <a:ln>
            <a:noFill/>
          </a:ln>
        </p:spPr>
      </p:pic>
      <p:sp>
        <p:nvSpPr>
          <p:cNvPr id="48" name="Google Shape;48;p4"/>
          <p:cNvSpPr txBox="1"/>
          <p:nvPr/>
        </p:nvSpPr>
        <p:spPr>
          <a:xfrm>
            <a:off x="-76200" y="5257800"/>
            <a:ext cx="2209800"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900">
                <a:solidFill>
                  <a:srgbClr val="FFFFFF"/>
                </a:solidFill>
                <a:latin typeface="Arial"/>
                <a:ea typeface="Arial"/>
                <a:cs typeface="Arial"/>
                <a:sym typeface="Arial"/>
              </a:rPr>
              <a:t>BITS</a:t>
            </a:r>
            <a:r>
              <a:rPr lang="en-US" sz="2900">
                <a:solidFill>
                  <a:srgbClr val="FFFFFF"/>
                </a:solidFill>
                <a:latin typeface="Arial"/>
                <a:ea typeface="Arial"/>
                <a:cs typeface="Arial"/>
                <a:sym typeface="Arial"/>
              </a:rPr>
              <a:t> Pilani</a:t>
            </a:r>
            <a:endParaRPr/>
          </a:p>
        </p:txBody>
      </p:sp>
      <p:sp>
        <p:nvSpPr>
          <p:cNvPr id="49" name="Google Shape;49;p4"/>
          <p:cNvSpPr txBox="1"/>
          <p:nvPr/>
        </p:nvSpPr>
        <p:spPr>
          <a:xfrm>
            <a:off x="152400" y="5666601"/>
            <a:ext cx="19050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FFFFFF"/>
                </a:solidFill>
                <a:latin typeface="Arial"/>
                <a:ea typeface="Arial"/>
                <a:cs typeface="Arial"/>
                <a:sym typeface="Arial"/>
              </a:rPr>
              <a:t>Hyderabad Campus</a:t>
            </a:r>
            <a:endParaRPr/>
          </a:p>
        </p:txBody>
      </p:sp>
      <p:sp>
        <p:nvSpPr>
          <p:cNvPr id="50" name="Google Shape;50;p4"/>
          <p:cNvSpPr txBox="1"/>
          <p:nvPr>
            <p:ph type="title"/>
          </p:nvPr>
        </p:nvSpPr>
        <p:spPr>
          <a:xfrm>
            <a:off x="2514600" y="3810000"/>
            <a:ext cx="6019800" cy="1524000"/>
          </a:xfrm>
          <a:prstGeom prst="rect">
            <a:avLst/>
          </a:prstGeom>
          <a:noFill/>
          <a:ln>
            <a:noFill/>
          </a:ln>
        </p:spPr>
        <p:txBody>
          <a:bodyPr anchorCtr="0" anchor="ctr" bIns="45700" lIns="91425" spcFirstLastPara="1" rIns="91425" wrap="square" tIns="4570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1" name="Shape 51"/>
        <p:cNvGrpSpPr/>
        <p:nvPr/>
      </p:nvGrpSpPr>
      <p:grpSpPr>
        <a:xfrm>
          <a:off x="0" y="0"/>
          <a:ext cx="0" cy="0"/>
          <a:chOff x="0" y="0"/>
          <a:chExt cx="0" cy="0"/>
        </a:xfrm>
      </p:grpSpPr>
      <p:pic>
        <p:nvPicPr>
          <p:cNvPr descr="\\Server\D\jyoti\FI023_BITS_v1\styleguide img\IMG_5627_b.jpg" id="52" name="Google Shape;52;p5"/>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53" name="Google Shape;53;p5"/>
          <p:cNvSpPr/>
          <p:nvPr/>
        </p:nvSpPr>
        <p:spPr>
          <a:xfrm>
            <a:off x="0" y="4282182"/>
            <a:ext cx="9144000" cy="2575818"/>
          </a:xfrm>
          <a:prstGeom prst="rect">
            <a:avLst/>
          </a:prstGeom>
          <a:solidFill>
            <a:schemeClr val="lt1"/>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descr="Picture 7.png" id="54" name="Google Shape;54;p5"/>
          <p:cNvPicPr preferRelativeResize="0"/>
          <p:nvPr/>
        </p:nvPicPr>
        <p:blipFill rotWithShape="1">
          <a:blip r:embed="rId3">
            <a:alphaModFix/>
          </a:blip>
          <a:srcRect b="5335" l="1923" r="0" t="0"/>
          <a:stretch/>
        </p:blipFill>
        <p:spPr>
          <a:xfrm>
            <a:off x="6629400" y="-1"/>
            <a:ext cx="2193193" cy="692697"/>
          </a:xfrm>
          <a:prstGeom prst="rect">
            <a:avLst/>
          </a:prstGeom>
          <a:noFill/>
          <a:ln>
            <a:noFill/>
          </a:ln>
        </p:spPr>
      </p:pic>
      <p:sp>
        <p:nvSpPr>
          <p:cNvPr id="55" name="Google Shape;55;p5"/>
          <p:cNvSpPr txBox="1"/>
          <p:nvPr>
            <p:ph idx="1" type="body"/>
          </p:nvPr>
        </p:nvSpPr>
        <p:spPr>
          <a:xfrm>
            <a:off x="304800" y="4648200"/>
            <a:ext cx="8458200" cy="1600200"/>
          </a:xfrm>
          <a:prstGeom prst="rect">
            <a:avLst/>
          </a:prstGeom>
          <a:noFill/>
          <a:ln>
            <a:noFill/>
          </a:ln>
        </p:spPr>
        <p:txBody>
          <a:bodyPr anchorCtr="0" anchor="t" bIns="45700" lIns="91425" spcFirstLastPara="1" rIns="91425" wrap="square" tIns="45700">
            <a:noAutofit/>
          </a:bodyPr>
          <a:lstStyle>
            <a:lvl1pPr indent="-228600" lvl="0" marL="457200" algn="l">
              <a:lnSpc>
                <a:spcPct val="104999"/>
              </a:lnSpc>
              <a:spcBef>
                <a:spcPts val="0"/>
              </a:spcBef>
              <a:spcAft>
                <a:spcPts val="0"/>
              </a:spcAft>
              <a:buClr>
                <a:schemeClr val="dk1"/>
              </a:buClr>
              <a:buSzPts val="4000"/>
              <a:buNone/>
              <a:defRPr b="1" sz="40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 name="Google Shape;56;p5"/>
          <p:cNvSpPr/>
          <p:nvPr/>
        </p:nvSpPr>
        <p:spPr>
          <a:xfrm>
            <a:off x="2882900" y="677545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7" name="Google Shape;57;p5"/>
          <p:cNvSpPr/>
          <p:nvPr/>
        </p:nvSpPr>
        <p:spPr>
          <a:xfrm>
            <a:off x="-12700" y="677545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8" name="Google Shape;58;p5"/>
          <p:cNvSpPr/>
          <p:nvPr/>
        </p:nvSpPr>
        <p:spPr>
          <a:xfrm>
            <a:off x="5778500" y="677545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9" name="Google Shape;59;p5"/>
          <p:cNvSpPr txBox="1"/>
          <p:nvPr/>
        </p:nvSpPr>
        <p:spPr>
          <a:xfrm>
            <a:off x="6858000" y="762000"/>
            <a:ext cx="2209800"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900">
                <a:solidFill>
                  <a:srgbClr val="FFFFFF"/>
                </a:solidFill>
                <a:latin typeface="Arial"/>
                <a:ea typeface="Arial"/>
                <a:cs typeface="Arial"/>
                <a:sym typeface="Arial"/>
              </a:rPr>
              <a:t>BITS</a:t>
            </a:r>
            <a:r>
              <a:rPr lang="en-US" sz="2900">
                <a:solidFill>
                  <a:srgbClr val="FFFFFF"/>
                </a:solidFill>
                <a:latin typeface="Arial"/>
                <a:ea typeface="Arial"/>
                <a:cs typeface="Arial"/>
                <a:sym typeface="Arial"/>
              </a:rPr>
              <a:t> Pilani</a:t>
            </a:r>
            <a:endParaRPr/>
          </a:p>
        </p:txBody>
      </p:sp>
      <p:sp>
        <p:nvSpPr>
          <p:cNvPr id="60" name="Google Shape;60;p5"/>
          <p:cNvSpPr txBox="1"/>
          <p:nvPr/>
        </p:nvSpPr>
        <p:spPr>
          <a:xfrm>
            <a:off x="7086600" y="1170801"/>
            <a:ext cx="19050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FFFFFF"/>
                </a:solidFill>
                <a:latin typeface="Arial"/>
                <a:ea typeface="Arial"/>
                <a:cs typeface="Arial"/>
                <a:sym typeface="Arial"/>
              </a:rPr>
              <a:t>Hyderabad Campus</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1" name="Shape 61"/>
        <p:cNvGrpSpPr/>
        <p:nvPr/>
      </p:nvGrpSpPr>
      <p:grpSpPr>
        <a:xfrm>
          <a:off x="0" y="0"/>
          <a:ext cx="0" cy="0"/>
          <a:chOff x="0" y="0"/>
          <a:chExt cx="0" cy="0"/>
        </a:xfrm>
      </p:grpSpPr>
      <p:pic>
        <p:nvPicPr>
          <p:cNvPr descr="Picture 7.png" id="62" name="Google Shape;62;p6"/>
          <p:cNvPicPr preferRelativeResize="0"/>
          <p:nvPr/>
        </p:nvPicPr>
        <p:blipFill rotWithShape="1">
          <a:blip r:embed="rId2">
            <a:alphaModFix/>
          </a:blip>
          <a:srcRect b="5335" l="1923" r="0" t="0"/>
          <a:stretch/>
        </p:blipFill>
        <p:spPr>
          <a:xfrm>
            <a:off x="6629400" y="-1"/>
            <a:ext cx="2193193" cy="692697"/>
          </a:xfrm>
          <a:prstGeom prst="rect">
            <a:avLst/>
          </a:prstGeom>
          <a:noFill/>
          <a:ln>
            <a:noFill/>
          </a:ln>
        </p:spPr>
      </p:pic>
      <p:sp>
        <p:nvSpPr>
          <p:cNvPr id="63" name="Google Shape;63;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560"/>
              </a:spcBef>
              <a:spcAft>
                <a:spcPts val="0"/>
              </a:spcAft>
              <a:buClr>
                <a:srgbClr val="101141"/>
              </a:buClr>
              <a:buSzPts val="2800"/>
              <a:buFont typeface="Arial"/>
              <a:buNone/>
              <a:defRPr sz="2800"/>
            </a:lvl1pPr>
            <a:lvl2pPr indent="-330200" lvl="1" marL="914400" marR="0" algn="l">
              <a:lnSpc>
                <a:spcPct val="100000"/>
              </a:lnSpc>
              <a:spcBef>
                <a:spcPts val="320"/>
              </a:spcBef>
              <a:spcAft>
                <a:spcPts val="0"/>
              </a:spcAft>
              <a:buClr>
                <a:schemeClr val="dk1"/>
              </a:buClr>
              <a:buSzPts val="1600"/>
              <a:buFont typeface="Arial"/>
              <a:buChar char="–"/>
              <a:defRPr sz="16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4" name="Google Shape;64;p6"/>
          <p:cNvSpPr txBox="1"/>
          <p:nvPr>
            <p:ph idx="2" type="body"/>
          </p:nvPr>
        </p:nvSpPr>
        <p:spPr>
          <a:xfrm>
            <a:off x="4953000" y="1600200"/>
            <a:ext cx="40386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560"/>
              </a:spcBef>
              <a:spcAft>
                <a:spcPts val="0"/>
              </a:spcAft>
              <a:buClr>
                <a:srgbClr val="101141"/>
              </a:buClr>
              <a:buSzPts val="2800"/>
              <a:buFont typeface="Arial"/>
              <a:buNone/>
              <a:defRPr sz="2800"/>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5" name="Google Shape;65;p6"/>
          <p:cNvSpPr txBox="1"/>
          <p:nvPr>
            <p:ph idx="3"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66" name="Google Shape;66;p6"/>
          <p:cNvGrpSpPr/>
          <p:nvPr/>
        </p:nvGrpSpPr>
        <p:grpSpPr>
          <a:xfrm>
            <a:off x="0" y="1295400"/>
            <a:ext cx="7010400" cy="45719"/>
            <a:chOff x="1905000" y="6553200"/>
            <a:chExt cx="7010400" cy="45719"/>
          </a:xfrm>
        </p:grpSpPr>
        <p:sp>
          <p:nvSpPr>
            <p:cNvPr id="67" name="Google Shape;67;p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8" name="Google Shape;68;p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9" name="Google Shape;69;p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70" name="Google Shape;70;p6"/>
          <p:cNvGrpSpPr/>
          <p:nvPr/>
        </p:nvGrpSpPr>
        <p:grpSpPr>
          <a:xfrm>
            <a:off x="2133600" y="6553200"/>
            <a:ext cx="7010400" cy="45719"/>
            <a:chOff x="1905000" y="6553200"/>
            <a:chExt cx="7010400" cy="45719"/>
          </a:xfrm>
        </p:grpSpPr>
        <p:sp>
          <p:nvSpPr>
            <p:cNvPr id="71" name="Google Shape;71;p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2" name="Google Shape;72;p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3" name="Google Shape;73;p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74" name="Google Shape;74;p6"/>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5" name="Shape 75"/>
        <p:cNvGrpSpPr/>
        <p:nvPr/>
      </p:nvGrpSpPr>
      <p:grpSpPr>
        <a:xfrm>
          <a:off x="0" y="0"/>
          <a:ext cx="0" cy="0"/>
          <a:chOff x="0" y="0"/>
          <a:chExt cx="0" cy="0"/>
        </a:xfrm>
      </p:grpSpPr>
      <p:sp>
        <p:nvSpPr>
          <p:cNvPr id="76" name="Google Shape;76;p7"/>
          <p:cNvSpPr txBox="1"/>
          <p:nvPr>
            <p:ph idx="1" type="body"/>
          </p:nvPr>
        </p:nvSpPr>
        <p:spPr>
          <a:xfrm>
            <a:off x="457200" y="1535112"/>
            <a:ext cx="4040188" cy="827087"/>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7" name="Google Shape;77;p7"/>
          <p:cNvSpPr txBox="1"/>
          <p:nvPr>
            <p:ph idx="2" type="body"/>
          </p:nvPr>
        </p:nvSpPr>
        <p:spPr>
          <a:xfrm>
            <a:off x="457200" y="2362199"/>
            <a:ext cx="4040188" cy="3763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8" name="Google Shape;78;p7"/>
          <p:cNvSpPr txBox="1"/>
          <p:nvPr>
            <p:ph idx="3" type="body"/>
          </p:nvPr>
        </p:nvSpPr>
        <p:spPr>
          <a:xfrm>
            <a:off x="4645025" y="1535112"/>
            <a:ext cx="4041775" cy="827087"/>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9" name="Google Shape;79;p7"/>
          <p:cNvSpPr txBox="1"/>
          <p:nvPr>
            <p:ph idx="4" type="body"/>
          </p:nvPr>
        </p:nvSpPr>
        <p:spPr>
          <a:xfrm>
            <a:off x="4645025" y="2362199"/>
            <a:ext cx="4041775" cy="3763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0" name="Google Shape;80;p7"/>
          <p:cNvSpPr txBox="1"/>
          <p:nvPr>
            <p:ph idx="5"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81" name="Google Shape;81;p7"/>
          <p:cNvGrpSpPr/>
          <p:nvPr/>
        </p:nvGrpSpPr>
        <p:grpSpPr>
          <a:xfrm>
            <a:off x="0" y="1295400"/>
            <a:ext cx="7010400" cy="45719"/>
            <a:chOff x="1905000" y="6553200"/>
            <a:chExt cx="7010400" cy="45719"/>
          </a:xfrm>
        </p:grpSpPr>
        <p:sp>
          <p:nvSpPr>
            <p:cNvPr id="82" name="Google Shape;82;p7"/>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3" name="Google Shape;83;p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4" name="Google Shape;84;p7"/>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85" name="Google Shape;85;p7"/>
          <p:cNvGrpSpPr/>
          <p:nvPr/>
        </p:nvGrpSpPr>
        <p:grpSpPr>
          <a:xfrm>
            <a:off x="2133600" y="6553200"/>
            <a:ext cx="7010400" cy="45719"/>
            <a:chOff x="1905000" y="6553200"/>
            <a:chExt cx="7010400" cy="45719"/>
          </a:xfrm>
        </p:grpSpPr>
        <p:sp>
          <p:nvSpPr>
            <p:cNvPr id="86" name="Google Shape;86;p7"/>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7" name="Google Shape;87;p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8" name="Google Shape;88;p7"/>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descr="Picture 7.png" id="89" name="Google Shape;89;p7"/>
          <p:cNvPicPr preferRelativeResize="0"/>
          <p:nvPr/>
        </p:nvPicPr>
        <p:blipFill rotWithShape="1">
          <a:blip r:embed="rId2">
            <a:alphaModFix/>
          </a:blip>
          <a:srcRect b="5335" l="1923" r="0" t="0"/>
          <a:stretch/>
        </p:blipFill>
        <p:spPr>
          <a:xfrm>
            <a:off x="6629400" y="-1"/>
            <a:ext cx="2193193" cy="692697"/>
          </a:xfrm>
          <a:prstGeom prst="rect">
            <a:avLst/>
          </a:prstGeom>
          <a:noFill/>
          <a:ln>
            <a:noFill/>
          </a:ln>
        </p:spPr>
      </p:pic>
      <p:sp>
        <p:nvSpPr>
          <p:cNvPr id="90" name="Google Shape;90;p7"/>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1" name="Shape 91"/>
        <p:cNvGrpSpPr/>
        <p:nvPr/>
      </p:nvGrpSpPr>
      <p:grpSpPr>
        <a:xfrm>
          <a:off x="0" y="0"/>
          <a:ext cx="0" cy="0"/>
          <a:chOff x="0" y="0"/>
          <a:chExt cx="0" cy="0"/>
        </a:xfrm>
      </p:grpSpPr>
      <p:sp>
        <p:nvSpPr>
          <p:cNvPr id="92" name="Google Shape;92;p8"/>
          <p:cNvSpPr txBox="1"/>
          <p:nvPr>
            <p:ph idx="1"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93" name="Google Shape;93;p8"/>
          <p:cNvGrpSpPr/>
          <p:nvPr/>
        </p:nvGrpSpPr>
        <p:grpSpPr>
          <a:xfrm>
            <a:off x="0" y="1295400"/>
            <a:ext cx="7010400" cy="45719"/>
            <a:chOff x="1905000" y="6553200"/>
            <a:chExt cx="7010400" cy="45719"/>
          </a:xfrm>
        </p:grpSpPr>
        <p:sp>
          <p:nvSpPr>
            <p:cNvPr id="94" name="Google Shape;94;p8"/>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5" name="Google Shape;95;p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6" name="Google Shape;96;p8"/>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97" name="Google Shape;97;p8"/>
          <p:cNvGrpSpPr/>
          <p:nvPr/>
        </p:nvGrpSpPr>
        <p:grpSpPr>
          <a:xfrm>
            <a:off x="2133600" y="6553200"/>
            <a:ext cx="7010400" cy="45719"/>
            <a:chOff x="1905000" y="6553200"/>
            <a:chExt cx="7010400" cy="45719"/>
          </a:xfrm>
        </p:grpSpPr>
        <p:sp>
          <p:nvSpPr>
            <p:cNvPr id="98" name="Google Shape;98;p8"/>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9" name="Google Shape;99;p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0" name="Google Shape;100;p8"/>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descr="Picture 7.png" id="101" name="Google Shape;101;p8"/>
          <p:cNvPicPr preferRelativeResize="0"/>
          <p:nvPr/>
        </p:nvPicPr>
        <p:blipFill rotWithShape="1">
          <a:blip r:embed="rId2">
            <a:alphaModFix/>
          </a:blip>
          <a:srcRect b="5335" l="1923" r="0" t="0"/>
          <a:stretch/>
        </p:blipFill>
        <p:spPr>
          <a:xfrm>
            <a:off x="6629400" y="-1"/>
            <a:ext cx="2193193" cy="692697"/>
          </a:xfrm>
          <a:prstGeom prst="rect">
            <a:avLst/>
          </a:prstGeom>
          <a:noFill/>
          <a:ln>
            <a:noFill/>
          </a:ln>
        </p:spPr>
      </p:pic>
      <p:sp>
        <p:nvSpPr>
          <p:cNvPr id="102" name="Google Shape;102;p8"/>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03" name="Shape 103"/>
        <p:cNvGrpSpPr/>
        <p:nvPr/>
      </p:nvGrpSpPr>
      <p:grpSpPr>
        <a:xfrm>
          <a:off x="0" y="0"/>
          <a:ext cx="0" cy="0"/>
          <a:chOff x="0" y="0"/>
          <a:chExt cx="0" cy="0"/>
        </a:xfrm>
      </p:grpSpPr>
      <p:sp>
        <p:nvSpPr>
          <p:cNvPr id="104" name="Google Shape;104;p9"/>
          <p:cNvSpPr txBox="1"/>
          <p:nvPr>
            <p:ph idx="1" type="body"/>
          </p:nvPr>
        </p:nvSpPr>
        <p:spPr>
          <a:xfrm>
            <a:off x="3575050" y="1600200"/>
            <a:ext cx="5111750" cy="45259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5" name="Google Shape;105;p9"/>
          <p:cNvSpPr txBox="1"/>
          <p:nvPr>
            <p:ph idx="2" type="body"/>
          </p:nvPr>
        </p:nvSpPr>
        <p:spPr>
          <a:xfrm>
            <a:off x="457200" y="1600200"/>
            <a:ext cx="3008313" cy="45259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6" name="Google Shape;106;p9"/>
          <p:cNvSpPr txBox="1"/>
          <p:nvPr>
            <p:ph idx="3"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107" name="Google Shape;107;p9"/>
          <p:cNvGrpSpPr/>
          <p:nvPr/>
        </p:nvGrpSpPr>
        <p:grpSpPr>
          <a:xfrm>
            <a:off x="0" y="1295400"/>
            <a:ext cx="7010400" cy="45719"/>
            <a:chOff x="1905000" y="6553200"/>
            <a:chExt cx="7010400" cy="45719"/>
          </a:xfrm>
        </p:grpSpPr>
        <p:sp>
          <p:nvSpPr>
            <p:cNvPr id="108" name="Google Shape;108;p9"/>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9" name="Google Shape;109;p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0" name="Google Shape;110;p9"/>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111" name="Google Shape;111;p9"/>
          <p:cNvGrpSpPr/>
          <p:nvPr/>
        </p:nvGrpSpPr>
        <p:grpSpPr>
          <a:xfrm>
            <a:off x="2133600" y="6553200"/>
            <a:ext cx="7010400" cy="45719"/>
            <a:chOff x="1905000" y="6553200"/>
            <a:chExt cx="7010400" cy="45719"/>
          </a:xfrm>
        </p:grpSpPr>
        <p:sp>
          <p:nvSpPr>
            <p:cNvPr id="112" name="Google Shape;112;p9"/>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3" name="Google Shape;113;p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4" name="Google Shape;114;p9"/>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descr="Picture 7.png" id="115" name="Google Shape;115;p9"/>
          <p:cNvPicPr preferRelativeResize="0"/>
          <p:nvPr/>
        </p:nvPicPr>
        <p:blipFill rotWithShape="1">
          <a:blip r:embed="rId2">
            <a:alphaModFix/>
          </a:blip>
          <a:srcRect b="5335" l="1923" r="0" t="0"/>
          <a:stretch/>
        </p:blipFill>
        <p:spPr>
          <a:xfrm>
            <a:off x="6629400" y="-1"/>
            <a:ext cx="2193193" cy="692697"/>
          </a:xfrm>
          <a:prstGeom prst="rect">
            <a:avLst/>
          </a:prstGeom>
          <a:noFill/>
          <a:ln>
            <a:noFill/>
          </a:ln>
        </p:spPr>
      </p:pic>
      <p:sp>
        <p:nvSpPr>
          <p:cNvPr id="116" name="Google Shape;116;p9"/>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17" name="Shape 117"/>
        <p:cNvGrpSpPr/>
        <p:nvPr/>
      </p:nvGrpSpPr>
      <p:grpSpPr>
        <a:xfrm>
          <a:off x="0" y="0"/>
          <a:ext cx="0" cy="0"/>
          <a:chOff x="0" y="0"/>
          <a:chExt cx="0" cy="0"/>
        </a:xfrm>
      </p:grpSpPr>
      <p:sp>
        <p:nvSpPr>
          <p:cNvPr id="118" name="Google Shape;118;p10"/>
          <p:cNvSpPr txBox="1"/>
          <p:nvPr>
            <p:ph type="title"/>
          </p:nvPr>
        </p:nvSpPr>
        <p:spPr>
          <a:xfrm>
            <a:off x="1792288" y="5407025"/>
            <a:ext cx="5486400" cy="304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0"/>
          <p:cNvSpPr/>
          <p:nvPr>
            <p:ph idx="2" type="pic"/>
          </p:nvPr>
        </p:nvSpPr>
        <p:spPr>
          <a:xfrm>
            <a:off x="1792288" y="1828800"/>
            <a:ext cx="5486400" cy="3429000"/>
          </a:xfrm>
          <a:prstGeom prst="rect">
            <a:avLst/>
          </a:prstGeom>
          <a:solidFill>
            <a:schemeClr val="lt1"/>
          </a:solidFill>
          <a:ln cap="flat" cmpd="sng" w="57150">
            <a:solidFill>
              <a:srgbClr val="DAE5F1"/>
            </a:solidFill>
            <a:prstDash val="solid"/>
            <a:round/>
            <a:headEnd len="sm" w="sm" type="none"/>
            <a:tailEnd len="sm" w="sm" type="none"/>
          </a:ln>
        </p:spPr>
      </p:sp>
      <p:sp>
        <p:nvSpPr>
          <p:cNvPr id="120" name="Google Shape;120;p10"/>
          <p:cNvSpPr txBox="1"/>
          <p:nvPr>
            <p:ph idx="1" type="body"/>
          </p:nvPr>
        </p:nvSpPr>
        <p:spPr>
          <a:xfrm>
            <a:off x="1792288" y="5711825"/>
            <a:ext cx="5486400" cy="3048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1" name="Google Shape;121;p10"/>
          <p:cNvSpPr txBox="1"/>
          <p:nvPr>
            <p:ph idx="3"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122" name="Google Shape;122;p10"/>
          <p:cNvGrpSpPr/>
          <p:nvPr/>
        </p:nvGrpSpPr>
        <p:grpSpPr>
          <a:xfrm>
            <a:off x="0" y="1295400"/>
            <a:ext cx="7010400" cy="45719"/>
            <a:chOff x="1905000" y="6553200"/>
            <a:chExt cx="7010400" cy="45719"/>
          </a:xfrm>
        </p:grpSpPr>
        <p:sp>
          <p:nvSpPr>
            <p:cNvPr id="123" name="Google Shape;123;p10"/>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4" name="Google Shape;124;p1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5" name="Google Shape;125;p10"/>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126" name="Google Shape;126;p10"/>
          <p:cNvGrpSpPr/>
          <p:nvPr/>
        </p:nvGrpSpPr>
        <p:grpSpPr>
          <a:xfrm>
            <a:off x="2133600" y="6553200"/>
            <a:ext cx="7010400" cy="45719"/>
            <a:chOff x="1905000" y="6553200"/>
            <a:chExt cx="7010400" cy="45719"/>
          </a:xfrm>
        </p:grpSpPr>
        <p:sp>
          <p:nvSpPr>
            <p:cNvPr id="127" name="Google Shape;127;p10"/>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8" name="Google Shape;128;p1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9" name="Google Shape;129;p10"/>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descr="Picture 7.png" id="130" name="Google Shape;130;p10"/>
          <p:cNvPicPr preferRelativeResize="0"/>
          <p:nvPr/>
        </p:nvPicPr>
        <p:blipFill rotWithShape="1">
          <a:blip r:embed="rId2">
            <a:alphaModFix/>
          </a:blip>
          <a:srcRect b="5335" l="1923" r="0" t="0"/>
          <a:stretch/>
        </p:blipFill>
        <p:spPr>
          <a:xfrm>
            <a:off x="6629400" y="-1"/>
            <a:ext cx="2193193" cy="692697"/>
          </a:xfrm>
          <a:prstGeom prst="rect">
            <a:avLst/>
          </a:prstGeom>
          <a:noFill/>
          <a:ln>
            <a:noFill/>
          </a:ln>
        </p:spPr>
      </p:pic>
      <p:sp>
        <p:nvSpPr>
          <p:cNvPr id="131" name="Google Shape;131;p10"/>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Hyderabad Campus</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hyperlink" Target="https://www.linkedin.com/pulse/what-convolutional-neural-network-cnn-deep-learning-nafiz-shahriar" TargetMode="External"/><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2133600" y="3811925"/>
            <a:ext cx="6395400" cy="1935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sz="3000"/>
              <a:t>Facial Emotion Detection using CNNs</a:t>
            </a:r>
            <a:endParaRPr sz="3000"/>
          </a:p>
          <a:p>
            <a:pPr indent="0" lvl="0" marL="0" rtl="0" algn="l">
              <a:lnSpc>
                <a:spcPct val="100000"/>
              </a:lnSpc>
              <a:spcBef>
                <a:spcPts val="0"/>
              </a:spcBef>
              <a:spcAft>
                <a:spcPts val="0"/>
              </a:spcAft>
              <a:buClr>
                <a:schemeClr val="dk1"/>
              </a:buClr>
              <a:buSzPts val="1100"/>
              <a:buFont typeface="Arial"/>
              <a:buNone/>
            </a:pPr>
            <a:br>
              <a:rPr lang="en-US" sz="1800"/>
            </a:br>
            <a:r>
              <a:rPr lang="en-US" sz="1800"/>
              <a:t>    By Kota Shashidhar - 2020AAPS0369H</a:t>
            </a:r>
            <a:endParaRPr sz="1800"/>
          </a:p>
          <a:p>
            <a:pPr indent="0" lvl="0" marL="0" rtl="0" algn="l">
              <a:lnSpc>
                <a:spcPct val="100000"/>
              </a:lnSpc>
              <a:spcBef>
                <a:spcPts val="0"/>
              </a:spcBef>
              <a:spcAft>
                <a:spcPts val="0"/>
              </a:spcAft>
              <a:buClr>
                <a:schemeClr val="dk1"/>
              </a:buClr>
              <a:buSzPts val="1100"/>
              <a:buFont typeface="Arial"/>
              <a:buNone/>
            </a:pPr>
            <a:r>
              <a:rPr lang="en-US" sz="1800"/>
              <a:t>         Tarun Rajkumar - 2020A8PS1447H</a:t>
            </a:r>
            <a:endParaRPr sz="1800"/>
          </a:p>
          <a:p>
            <a:pPr indent="0" lvl="0" marL="0" rtl="0" algn="l">
              <a:lnSpc>
                <a:spcPct val="100000"/>
              </a:lnSpc>
              <a:spcBef>
                <a:spcPts val="0"/>
              </a:spcBef>
              <a:spcAft>
                <a:spcPts val="0"/>
              </a:spcAft>
              <a:buClr>
                <a:schemeClr val="dk1"/>
              </a:buClr>
              <a:buSzPts val="1100"/>
              <a:buFont typeface="Arial"/>
              <a:buNone/>
            </a:pPr>
            <a:r>
              <a:rPr lang="en-US" sz="1800"/>
              <a:t>         Thathapudi Sanjeev Paul Joel - 2020AAPS0120H</a:t>
            </a:r>
            <a:endParaRPr sz="1800"/>
          </a:p>
        </p:txBody>
      </p:sp>
      <p:sp>
        <p:nvSpPr>
          <p:cNvPr id="159" name="Google Shape;159;p13"/>
          <p:cNvSpPr/>
          <p:nvPr/>
        </p:nvSpPr>
        <p:spPr>
          <a:xfrm>
            <a:off x="0" y="6172200"/>
            <a:ext cx="914400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2"/>
          <p:cNvSpPr txBox="1"/>
          <p:nvPr>
            <p:ph idx="1" type="body"/>
          </p:nvPr>
        </p:nvSpPr>
        <p:spPr>
          <a:xfrm>
            <a:off x="3575050" y="1600200"/>
            <a:ext cx="5111700" cy="45261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p:txBody>
      </p:sp>
      <p:sp>
        <p:nvSpPr>
          <p:cNvPr id="259" name="Google Shape;259;p22"/>
          <p:cNvSpPr txBox="1"/>
          <p:nvPr>
            <p:ph idx="2" type="body"/>
          </p:nvPr>
        </p:nvSpPr>
        <p:spPr>
          <a:xfrm>
            <a:off x="457200" y="1600200"/>
            <a:ext cx="3008400" cy="4526100"/>
          </a:xfrm>
          <a:prstGeom prst="rect">
            <a:avLst/>
          </a:prstGeom>
        </p:spPr>
        <p:txBody>
          <a:bodyPr anchorCtr="0" anchor="t" bIns="45700" lIns="91425" spcFirstLastPara="1" rIns="91425" wrap="square" tIns="45700">
            <a:noAutofit/>
          </a:bodyPr>
          <a:lstStyle/>
          <a:p>
            <a:pPr indent="-304006" lvl="0" marL="457200" rtl="0" algn="l">
              <a:lnSpc>
                <a:spcPct val="90000"/>
              </a:lnSpc>
              <a:spcBef>
                <a:spcPts val="480"/>
              </a:spcBef>
              <a:spcAft>
                <a:spcPts val="0"/>
              </a:spcAft>
              <a:buClr>
                <a:srgbClr val="101141"/>
              </a:buClr>
              <a:buSzPts val="1188"/>
              <a:buChar char="●"/>
            </a:pPr>
            <a:r>
              <a:rPr lang="en-US" sz="1187"/>
              <a:t>An activation function, like </a:t>
            </a:r>
            <a:r>
              <a:rPr lang="en-US" sz="1187" u="sng"/>
              <a:t>ReLU</a:t>
            </a:r>
            <a:r>
              <a:rPr lang="en-US" sz="1187"/>
              <a:t> is used, to process the output from the convolution layer. This function introduces non-linearity to the model, enabling it to acquire more intricate representations of the input data.</a:t>
            </a:r>
            <a:endParaRPr sz="1187"/>
          </a:p>
          <a:p>
            <a:pPr indent="-304006" lvl="0" marL="457200" rtl="0" algn="l">
              <a:lnSpc>
                <a:spcPct val="90000"/>
              </a:lnSpc>
              <a:spcBef>
                <a:spcPts val="0"/>
              </a:spcBef>
              <a:spcAft>
                <a:spcPts val="0"/>
              </a:spcAft>
              <a:buClr>
                <a:srgbClr val="101141"/>
              </a:buClr>
              <a:buSzPts val="1188"/>
              <a:buChar char="●"/>
            </a:pPr>
            <a:r>
              <a:rPr lang="en-US" sz="1187"/>
              <a:t>The </a:t>
            </a:r>
            <a:r>
              <a:rPr lang="en-US" sz="1187" u="sng"/>
              <a:t>pooling layer</a:t>
            </a:r>
            <a:r>
              <a:rPr lang="en-US" sz="1187"/>
              <a:t> is used to reduce the dimension of the feature maps generated by the convolution layer to minimize the computation required and extract the most prominent feature from the feature map.</a:t>
            </a:r>
            <a:endParaRPr sz="1187"/>
          </a:p>
          <a:p>
            <a:pPr indent="-304006" lvl="0" marL="457200" rtl="0" algn="l">
              <a:lnSpc>
                <a:spcPct val="90000"/>
              </a:lnSpc>
              <a:spcBef>
                <a:spcPts val="480"/>
              </a:spcBef>
              <a:spcAft>
                <a:spcPts val="0"/>
              </a:spcAft>
              <a:buClr>
                <a:srgbClr val="101141"/>
              </a:buClr>
              <a:buSzPts val="1188"/>
              <a:buChar char="●"/>
            </a:pPr>
            <a:r>
              <a:rPr lang="en-US" sz="1187"/>
              <a:t>The </a:t>
            </a:r>
            <a:r>
              <a:rPr lang="en-US" sz="1187" u="sng"/>
              <a:t>fully connected layer</a:t>
            </a:r>
            <a:r>
              <a:rPr lang="en-US" sz="1187"/>
              <a:t> is basically a simple ANN that may be used to either predict a value (regression) or give a linguistic label (classification) using the input image.</a:t>
            </a:r>
            <a:endParaRPr sz="1187"/>
          </a:p>
          <a:p>
            <a:pPr indent="-304006" lvl="0" marL="457200" rtl="0" algn="l">
              <a:lnSpc>
                <a:spcPct val="90000"/>
              </a:lnSpc>
              <a:spcBef>
                <a:spcPts val="480"/>
              </a:spcBef>
              <a:spcAft>
                <a:spcPts val="0"/>
              </a:spcAft>
              <a:buClr>
                <a:srgbClr val="101141"/>
              </a:buClr>
              <a:buSzPts val="1188"/>
              <a:buChar char="●"/>
            </a:pPr>
            <a:r>
              <a:rPr lang="en-US" sz="1187"/>
              <a:t>This layer's role is to combine the features acquired through the convolutional and pooling layers in order to make predictions.</a:t>
            </a:r>
            <a:endParaRPr sz="1187"/>
          </a:p>
          <a:p>
            <a:pPr indent="0" lvl="0" marL="0" rtl="0" algn="l">
              <a:lnSpc>
                <a:spcPct val="90000"/>
              </a:lnSpc>
              <a:spcBef>
                <a:spcPts val="280"/>
              </a:spcBef>
              <a:spcAft>
                <a:spcPts val="0"/>
              </a:spcAft>
              <a:buSzPts val="688"/>
              <a:buNone/>
            </a:pPr>
            <a:r>
              <a:t/>
            </a:r>
            <a:endParaRPr sz="875"/>
          </a:p>
        </p:txBody>
      </p:sp>
      <p:sp>
        <p:nvSpPr>
          <p:cNvPr id="260" name="Google Shape;260;p22"/>
          <p:cNvSpPr txBox="1"/>
          <p:nvPr>
            <p:ph idx="3" type="body"/>
          </p:nvPr>
        </p:nvSpPr>
        <p:spPr>
          <a:xfrm>
            <a:off x="304800" y="152400"/>
            <a:ext cx="6324600" cy="1143000"/>
          </a:xfrm>
          <a:prstGeom prst="rect">
            <a:avLst/>
          </a:prstGeom>
        </p:spPr>
        <p:txBody>
          <a:bodyPr anchorCtr="0" anchor="ctr" bIns="45700" lIns="91425" spcFirstLastPara="1" rIns="91425" wrap="square" tIns="45700">
            <a:normAutofit fontScale="70000"/>
          </a:bodyPr>
          <a:lstStyle/>
          <a:p>
            <a:pPr indent="0" lvl="0" marL="0" rtl="0" algn="l">
              <a:spcBef>
                <a:spcPts val="0"/>
              </a:spcBef>
              <a:spcAft>
                <a:spcPts val="0"/>
              </a:spcAft>
              <a:buClr>
                <a:schemeClr val="dk1"/>
              </a:buClr>
              <a:buSzPts val="770"/>
              <a:buFont typeface="Arial"/>
              <a:buNone/>
            </a:pPr>
            <a:r>
              <a:rPr lang="en-US" sz="4600"/>
              <a:t>Convolutional Neural Networks</a:t>
            </a:r>
            <a:endParaRPr sz="4600"/>
          </a:p>
          <a:p>
            <a:pPr indent="0" lvl="0" marL="0" rtl="0" algn="l">
              <a:spcBef>
                <a:spcPts val="0"/>
              </a:spcBef>
              <a:spcAft>
                <a:spcPts val="0"/>
              </a:spcAft>
              <a:buNone/>
            </a:pPr>
            <a:r>
              <a:t/>
            </a:r>
            <a:endParaRPr/>
          </a:p>
        </p:txBody>
      </p:sp>
      <p:pic>
        <p:nvPicPr>
          <p:cNvPr id="261" name="Google Shape;261;p22"/>
          <p:cNvPicPr preferRelativeResize="0"/>
          <p:nvPr/>
        </p:nvPicPr>
        <p:blipFill>
          <a:blip r:embed="rId3">
            <a:alphaModFix/>
          </a:blip>
          <a:stretch>
            <a:fillRect/>
          </a:stretch>
        </p:blipFill>
        <p:spPr>
          <a:xfrm>
            <a:off x="3882000" y="1850977"/>
            <a:ext cx="4497801" cy="1877100"/>
          </a:xfrm>
          <a:prstGeom prst="rect">
            <a:avLst/>
          </a:prstGeom>
          <a:noFill/>
          <a:ln>
            <a:noFill/>
          </a:ln>
        </p:spPr>
      </p:pic>
      <p:pic>
        <p:nvPicPr>
          <p:cNvPr id="262" name="Google Shape;262;p22"/>
          <p:cNvPicPr preferRelativeResize="0"/>
          <p:nvPr/>
        </p:nvPicPr>
        <p:blipFill>
          <a:blip r:embed="rId4">
            <a:alphaModFix/>
          </a:blip>
          <a:stretch>
            <a:fillRect/>
          </a:stretch>
        </p:blipFill>
        <p:spPr>
          <a:xfrm>
            <a:off x="4291168" y="3949475"/>
            <a:ext cx="3851776" cy="1567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3"/>
          <p:cNvSpPr txBox="1"/>
          <p:nvPr>
            <p:ph idx="1" type="body"/>
          </p:nvPr>
        </p:nvSpPr>
        <p:spPr>
          <a:xfrm>
            <a:off x="3575050" y="1600200"/>
            <a:ext cx="5111700" cy="45261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t/>
            </a:r>
            <a:endParaRPr/>
          </a:p>
        </p:txBody>
      </p:sp>
      <p:sp>
        <p:nvSpPr>
          <p:cNvPr id="269" name="Google Shape;269;p23"/>
          <p:cNvSpPr txBox="1"/>
          <p:nvPr>
            <p:ph idx="2" type="body"/>
          </p:nvPr>
        </p:nvSpPr>
        <p:spPr>
          <a:xfrm>
            <a:off x="457200" y="1600200"/>
            <a:ext cx="3008400" cy="4526100"/>
          </a:xfrm>
          <a:prstGeom prst="rect">
            <a:avLst/>
          </a:prstGeom>
        </p:spPr>
        <p:txBody>
          <a:bodyPr anchorCtr="0" anchor="t" bIns="45700" lIns="91425" spcFirstLastPara="1" rIns="91425" wrap="square" tIns="45700">
            <a:normAutofit/>
          </a:bodyPr>
          <a:lstStyle/>
          <a:p>
            <a:pPr indent="-317500" lvl="0" marL="457200" rtl="0" algn="l">
              <a:spcBef>
                <a:spcPts val="280"/>
              </a:spcBef>
              <a:spcAft>
                <a:spcPts val="0"/>
              </a:spcAft>
              <a:buSzPts val="1400"/>
              <a:buChar char="●"/>
            </a:pPr>
            <a:r>
              <a:rPr lang="en-US"/>
              <a:t>LSTM Networks are a commonly used variation of Recurrent neural networks(RNN).</a:t>
            </a:r>
            <a:endParaRPr/>
          </a:p>
          <a:p>
            <a:pPr indent="-317500" lvl="0" marL="457200" rtl="0" algn="l">
              <a:spcBef>
                <a:spcPts val="0"/>
              </a:spcBef>
              <a:spcAft>
                <a:spcPts val="0"/>
              </a:spcAft>
              <a:buSzPts val="1400"/>
              <a:buChar char="●"/>
            </a:pPr>
            <a:r>
              <a:rPr lang="en-US"/>
              <a:t>They are used to make predictions based on sequential data</a:t>
            </a:r>
            <a:endParaRPr/>
          </a:p>
        </p:txBody>
      </p:sp>
      <p:sp>
        <p:nvSpPr>
          <p:cNvPr id="270" name="Google Shape;270;p23"/>
          <p:cNvSpPr txBox="1"/>
          <p:nvPr>
            <p:ph idx="3"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idx="1" type="body"/>
          </p:nvPr>
        </p:nvSpPr>
        <p:spPr>
          <a:xfrm>
            <a:off x="3465600" y="1600188"/>
            <a:ext cx="5111700" cy="45261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p:txBody>
      </p:sp>
      <p:sp>
        <p:nvSpPr>
          <p:cNvPr id="277" name="Google Shape;277;p24"/>
          <p:cNvSpPr txBox="1"/>
          <p:nvPr>
            <p:ph idx="2" type="body"/>
          </p:nvPr>
        </p:nvSpPr>
        <p:spPr>
          <a:xfrm>
            <a:off x="457200" y="1600200"/>
            <a:ext cx="3008400" cy="4526100"/>
          </a:xfrm>
          <a:prstGeom prst="rect">
            <a:avLst/>
          </a:prstGeom>
        </p:spPr>
        <p:txBody>
          <a:bodyPr anchorCtr="0" anchor="t" bIns="45700" lIns="91425" spcFirstLastPara="1" rIns="91425" wrap="square" tIns="45700">
            <a:normAutofit/>
          </a:bodyPr>
          <a:lstStyle/>
          <a:p>
            <a:pPr indent="0" lvl="0" marL="0" rtl="0" algn="l">
              <a:spcBef>
                <a:spcPts val="280"/>
              </a:spcBef>
              <a:spcAft>
                <a:spcPts val="0"/>
              </a:spcAft>
              <a:buNone/>
            </a:pPr>
            <a:r>
              <a:rPr lang="en-US" sz="1900" u="sng"/>
              <a:t>Softmax function</a:t>
            </a:r>
            <a:r>
              <a:rPr lang="en-US" sz="1900"/>
              <a:t>: </a:t>
            </a:r>
            <a:r>
              <a:rPr lang="en-US" sz="1900"/>
              <a:t>This activation function is particularly useful in multiclass classification problem, where we have to ensure that the sum of probabilities equals ‘1’.</a:t>
            </a:r>
            <a:endParaRPr sz="1900"/>
          </a:p>
          <a:p>
            <a:pPr indent="0" lvl="0" marL="0" rtl="0" algn="l">
              <a:spcBef>
                <a:spcPts val="280"/>
              </a:spcBef>
              <a:spcAft>
                <a:spcPts val="0"/>
              </a:spcAft>
              <a:buNone/>
            </a:pPr>
            <a:r>
              <a:t/>
            </a:r>
            <a:endParaRPr sz="1900"/>
          </a:p>
          <a:p>
            <a:pPr indent="0" lvl="0" marL="0" rtl="0" algn="l">
              <a:spcBef>
                <a:spcPts val="280"/>
              </a:spcBef>
              <a:spcAft>
                <a:spcPts val="0"/>
              </a:spcAft>
              <a:buNone/>
            </a:pPr>
            <a:r>
              <a:rPr lang="en-US" sz="1900" u="sng"/>
              <a:t>Sparse Categorical Cross-entropy</a:t>
            </a:r>
            <a:r>
              <a:rPr lang="en-US" sz="1900"/>
              <a:t>: This function uses the true class indices to evaluate the loss and doesn’t necessarily have to be one-hot encoded.</a:t>
            </a:r>
            <a:endParaRPr sz="1900"/>
          </a:p>
        </p:txBody>
      </p:sp>
      <p:sp>
        <p:nvSpPr>
          <p:cNvPr id="278" name="Google Shape;278;p24"/>
          <p:cNvSpPr txBox="1"/>
          <p:nvPr>
            <p:ph idx="3" type="body"/>
          </p:nvPr>
        </p:nvSpPr>
        <p:spPr>
          <a:xfrm>
            <a:off x="304800" y="152400"/>
            <a:ext cx="6324600" cy="1143000"/>
          </a:xfrm>
          <a:prstGeom prst="rect">
            <a:avLst/>
          </a:prstGeom>
        </p:spPr>
        <p:txBody>
          <a:bodyPr anchorCtr="0" anchor="ctr" bIns="45700" lIns="91425" spcFirstLastPara="1" rIns="91425" wrap="square" tIns="45700">
            <a:normAutofit lnSpcReduction="10000"/>
          </a:bodyPr>
          <a:lstStyle/>
          <a:p>
            <a:pPr indent="0" lvl="0" marL="0" rtl="0" algn="l">
              <a:spcBef>
                <a:spcPts val="0"/>
              </a:spcBef>
              <a:spcAft>
                <a:spcPts val="0"/>
              </a:spcAft>
              <a:buClr>
                <a:schemeClr val="dk1"/>
              </a:buClr>
              <a:buSzPts val="1100"/>
              <a:buFont typeface="Arial"/>
              <a:buNone/>
            </a:pPr>
            <a:r>
              <a:rPr lang="en-US"/>
              <a:t>Mathematics Involved</a:t>
            </a:r>
            <a:endParaRPr/>
          </a:p>
          <a:p>
            <a:pPr indent="0" lvl="0" marL="0" rtl="0" algn="l">
              <a:spcBef>
                <a:spcPts val="0"/>
              </a:spcBef>
              <a:spcAft>
                <a:spcPts val="0"/>
              </a:spcAft>
              <a:buNone/>
            </a:pPr>
            <a:r>
              <a:t/>
            </a:r>
            <a:endParaRPr/>
          </a:p>
        </p:txBody>
      </p:sp>
      <p:pic>
        <p:nvPicPr>
          <p:cNvPr id="279" name="Google Shape;279;p24"/>
          <p:cNvPicPr preferRelativeResize="0"/>
          <p:nvPr/>
        </p:nvPicPr>
        <p:blipFill>
          <a:blip r:embed="rId3">
            <a:alphaModFix/>
          </a:blip>
          <a:stretch>
            <a:fillRect/>
          </a:stretch>
        </p:blipFill>
        <p:spPr>
          <a:xfrm>
            <a:off x="3901538" y="1686800"/>
            <a:ext cx="4458725" cy="2292525"/>
          </a:xfrm>
          <a:prstGeom prst="rect">
            <a:avLst/>
          </a:prstGeom>
          <a:noFill/>
          <a:ln>
            <a:noFill/>
          </a:ln>
        </p:spPr>
      </p:pic>
      <p:pic>
        <p:nvPicPr>
          <p:cNvPr id="280" name="Google Shape;280;p24"/>
          <p:cNvPicPr preferRelativeResize="0"/>
          <p:nvPr/>
        </p:nvPicPr>
        <p:blipFill>
          <a:blip r:embed="rId4">
            <a:alphaModFix/>
          </a:blip>
          <a:stretch>
            <a:fillRect/>
          </a:stretch>
        </p:blipFill>
        <p:spPr>
          <a:xfrm>
            <a:off x="3509113" y="4688225"/>
            <a:ext cx="5243599" cy="979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txBox="1"/>
          <p:nvPr>
            <p:ph idx="1" type="body"/>
          </p:nvPr>
        </p:nvSpPr>
        <p:spPr>
          <a:xfrm>
            <a:off x="3465600" y="1600188"/>
            <a:ext cx="5111700" cy="45261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p:txBody>
      </p:sp>
      <p:sp>
        <p:nvSpPr>
          <p:cNvPr id="287" name="Google Shape;287;p25"/>
          <p:cNvSpPr txBox="1"/>
          <p:nvPr>
            <p:ph idx="2" type="body"/>
          </p:nvPr>
        </p:nvSpPr>
        <p:spPr>
          <a:xfrm>
            <a:off x="457200" y="1600200"/>
            <a:ext cx="3008400" cy="4526100"/>
          </a:xfrm>
          <a:prstGeom prst="rect">
            <a:avLst/>
          </a:prstGeom>
        </p:spPr>
        <p:txBody>
          <a:bodyPr anchorCtr="0" anchor="t" bIns="45700" lIns="91425" spcFirstLastPara="1" rIns="91425" wrap="square" tIns="45700">
            <a:normAutofit lnSpcReduction="10000"/>
          </a:bodyPr>
          <a:lstStyle/>
          <a:p>
            <a:pPr indent="0" lvl="0" marL="0" rtl="0" algn="l">
              <a:spcBef>
                <a:spcPts val="280"/>
              </a:spcBef>
              <a:spcAft>
                <a:spcPts val="0"/>
              </a:spcAft>
              <a:buNone/>
            </a:pPr>
            <a:r>
              <a:rPr lang="en-US" sz="1900" u="sng"/>
              <a:t>Adam Optimizer</a:t>
            </a:r>
            <a:r>
              <a:rPr lang="en-US" sz="1900"/>
              <a:t>: Based on SGD, Adam employs adaptive learning rate to improve the convergence speed and training accuracy.</a:t>
            </a:r>
            <a:endParaRPr sz="1900"/>
          </a:p>
          <a:p>
            <a:pPr indent="0" lvl="0" marL="0" rtl="0" algn="l">
              <a:spcBef>
                <a:spcPts val="280"/>
              </a:spcBef>
              <a:spcAft>
                <a:spcPts val="0"/>
              </a:spcAft>
              <a:buNone/>
            </a:pPr>
            <a:r>
              <a:rPr lang="en-US" sz="1900"/>
              <a:t>The idea behind the Adam optimizer is adjusting the learning rate adaptively for each parameter in the model based on the history of gradients calculated for that parameter.</a:t>
            </a:r>
            <a:endParaRPr sz="1900"/>
          </a:p>
          <a:p>
            <a:pPr indent="0" lvl="0" marL="0" rtl="0" algn="l">
              <a:spcBef>
                <a:spcPts val="280"/>
              </a:spcBef>
              <a:spcAft>
                <a:spcPts val="0"/>
              </a:spcAft>
              <a:buNone/>
            </a:pPr>
            <a:r>
              <a:t/>
            </a:r>
            <a:endParaRPr sz="1900"/>
          </a:p>
          <a:p>
            <a:pPr indent="0" lvl="0" marL="0" rtl="0" algn="l">
              <a:spcBef>
                <a:spcPts val="280"/>
              </a:spcBef>
              <a:spcAft>
                <a:spcPts val="0"/>
              </a:spcAft>
              <a:buNone/>
            </a:pPr>
            <a:r>
              <a:t/>
            </a:r>
            <a:endParaRPr sz="1900"/>
          </a:p>
        </p:txBody>
      </p:sp>
      <p:sp>
        <p:nvSpPr>
          <p:cNvPr id="288" name="Google Shape;288;p25"/>
          <p:cNvSpPr txBox="1"/>
          <p:nvPr>
            <p:ph idx="3" type="body"/>
          </p:nvPr>
        </p:nvSpPr>
        <p:spPr>
          <a:xfrm>
            <a:off x="304800" y="152400"/>
            <a:ext cx="6324600" cy="1143000"/>
          </a:xfrm>
          <a:prstGeom prst="rect">
            <a:avLst/>
          </a:prstGeom>
        </p:spPr>
        <p:txBody>
          <a:bodyPr anchorCtr="0" anchor="ctr" bIns="45700" lIns="91425" spcFirstLastPara="1" rIns="91425" wrap="square" tIns="45700">
            <a:normAutofit lnSpcReduction="10000"/>
          </a:bodyPr>
          <a:lstStyle/>
          <a:p>
            <a:pPr indent="0" lvl="0" marL="0" rtl="0" algn="l">
              <a:spcBef>
                <a:spcPts val="0"/>
              </a:spcBef>
              <a:spcAft>
                <a:spcPts val="0"/>
              </a:spcAft>
              <a:buClr>
                <a:schemeClr val="dk1"/>
              </a:buClr>
              <a:buSzPts val="1100"/>
              <a:buFont typeface="Arial"/>
              <a:buNone/>
            </a:pPr>
            <a:r>
              <a:rPr lang="en-US"/>
              <a:t>Mathematics Involved</a:t>
            </a:r>
            <a:endParaRPr/>
          </a:p>
          <a:p>
            <a:pPr indent="0" lvl="0" marL="0" rtl="0" algn="l">
              <a:spcBef>
                <a:spcPts val="0"/>
              </a:spcBef>
              <a:spcAft>
                <a:spcPts val="0"/>
              </a:spcAft>
              <a:buNone/>
            </a:pPr>
            <a:r>
              <a:t/>
            </a:r>
            <a:endParaRPr/>
          </a:p>
        </p:txBody>
      </p:sp>
      <p:pic>
        <p:nvPicPr>
          <p:cNvPr id="289" name="Google Shape;289;p25"/>
          <p:cNvPicPr preferRelativeResize="0"/>
          <p:nvPr/>
        </p:nvPicPr>
        <p:blipFill>
          <a:blip r:embed="rId3">
            <a:alphaModFix/>
          </a:blip>
          <a:stretch>
            <a:fillRect/>
          </a:stretch>
        </p:blipFill>
        <p:spPr>
          <a:xfrm>
            <a:off x="3630937" y="1783075"/>
            <a:ext cx="4781024" cy="2689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6"/>
          <p:cNvSpPr txBox="1"/>
          <p:nvPr>
            <p:ph idx="2"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CNN Model Specs</a:t>
            </a:r>
            <a:endParaRPr/>
          </a:p>
        </p:txBody>
      </p:sp>
      <p:pic>
        <p:nvPicPr>
          <p:cNvPr id="296" name="Google Shape;296;p26"/>
          <p:cNvPicPr preferRelativeResize="0"/>
          <p:nvPr/>
        </p:nvPicPr>
        <p:blipFill>
          <a:blip r:embed="rId3">
            <a:alphaModFix/>
          </a:blip>
          <a:stretch>
            <a:fillRect/>
          </a:stretch>
        </p:blipFill>
        <p:spPr>
          <a:xfrm>
            <a:off x="58300" y="1592600"/>
            <a:ext cx="5449475" cy="2564950"/>
          </a:xfrm>
          <a:prstGeom prst="rect">
            <a:avLst/>
          </a:prstGeom>
          <a:noFill/>
          <a:ln>
            <a:noFill/>
          </a:ln>
        </p:spPr>
      </p:pic>
      <p:pic>
        <p:nvPicPr>
          <p:cNvPr id="297" name="Google Shape;297;p26"/>
          <p:cNvPicPr preferRelativeResize="0"/>
          <p:nvPr/>
        </p:nvPicPr>
        <p:blipFill>
          <a:blip r:embed="rId4">
            <a:alphaModFix/>
          </a:blip>
          <a:stretch>
            <a:fillRect/>
          </a:stretch>
        </p:blipFill>
        <p:spPr>
          <a:xfrm>
            <a:off x="58300" y="4454750"/>
            <a:ext cx="5449475" cy="1594736"/>
          </a:xfrm>
          <a:prstGeom prst="rect">
            <a:avLst/>
          </a:prstGeom>
          <a:noFill/>
          <a:ln>
            <a:noFill/>
          </a:ln>
        </p:spPr>
      </p:pic>
      <p:sp>
        <p:nvSpPr>
          <p:cNvPr id="298" name="Google Shape;298;p26"/>
          <p:cNvSpPr txBox="1"/>
          <p:nvPr/>
        </p:nvSpPr>
        <p:spPr>
          <a:xfrm>
            <a:off x="5507775" y="1422750"/>
            <a:ext cx="3176400" cy="49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The CNN model uses 3x3 filters with a pooling of 2x2 size.</a:t>
            </a:r>
            <a:endParaRPr/>
          </a:p>
          <a:p>
            <a:pPr indent="0" lvl="0" marL="0" rtl="0" algn="l">
              <a:spcBef>
                <a:spcPts val="0"/>
              </a:spcBef>
              <a:spcAft>
                <a:spcPts val="0"/>
              </a:spcAft>
              <a:buNone/>
            </a:pPr>
            <a:r>
              <a:rPr lang="en-US"/>
              <a:t>Activation functions for the convolutional layers are all relu activation functions. A relu function is basically a ramp function only for positive values and returns 0 if the input is negative.</a:t>
            </a:r>
            <a:endParaRPr/>
          </a:p>
          <a:p>
            <a:pPr indent="0" lvl="0" marL="0" rtl="0" algn="l">
              <a:spcBef>
                <a:spcPts val="0"/>
              </a:spcBef>
              <a:spcAft>
                <a:spcPts val="0"/>
              </a:spcAft>
              <a:buNone/>
            </a:pPr>
            <a:r>
              <a:rPr lang="en-US"/>
              <a:t>Last layer is a dense layer that has 7 neurons because we have 7 classes we would like to classify the images into</a:t>
            </a:r>
            <a:endParaRPr/>
          </a:p>
          <a:p>
            <a:pPr indent="0" lvl="0" marL="0" rtl="0" algn="l">
              <a:spcBef>
                <a:spcPts val="0"/>
              </a:spcBef>
              <a:spcAft>
                <a:spcPts val="0"/>
              </a:spcAft>
              <a:buNone/>
            </a:pPr>
            <a:r>
              <a:rPr lang="en-US"/>
              <a:t>‘adam’ optimizer is used so that it is automatically adapted during training.</a:t>
            </a:r>
            <a:endParaRPr/>
          </a:p>
          <a:p>
            <a:pPr indent="0" lvl="0" marL="0" rtl="0" algn="l">
              <a:spcBef>
                <a:spcPts val="0"/>
              </a:spcBef>
              <a:spcAft>
                <a:spcPts val="0"/>
              </a:spcAft>
              <a:buNone/>
            </a:pPr>
            <a:r>
              <a:rPr lang="en-US"/>
              <a:t>This snippet showcases the training accuracy of the model at 27-30 epochs. It can be observed that as loss decreases, the accuracy increases and finally accuracy settles at 97.32%.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7"/>
          <p:cNvSpPr txBox="1"/>
          <p:nvPr>
            <p:ph idx="2"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CNN Model Specs</a:t>
            </a:r>
            <a:endParaRPr/>
          </a:p>
        </p:txBody>
      </p:sp>
      <p:pic>
        <p:nvPicPr>
          <p:cNvPr id="305" name="Google Shape;305;p27"/>
          <p:cNvPicPr preferRelativeResize="0"/>
          <p:nvPr/>
        </p:nvPicPr>
        <p:blipFill>
          <a:blip r:embed="rId3">
            <a:alphaModFix/>
          </a:blip>
          <a:stretch>
            <a:fillRect/>
          </a:stretch>
        </p:blipFill>
        <p:spPr>
          <a:xfrm>
            <a:off x="304800" y="1666750"/>
            <a:ext cx="4267199" cy="3865489"/>
          </a:xfrm>
          <a:prstGeom prst="rect">
            <a:avLst/>
          </a:prstGeom>
          <a:noFill/>
          <a:ln>
            <a:noFill/>
          </a:ln>
        </p:spPr>
      </p:pic>
      <p:sp>
        <p:nvSpPr>
          <p:cNvPr id="306" name="Google Shape;306;p27"/>
          <p:cNvSpPr txBox="1"/>
          <p:nvPr/>
        </p:nvSpPr>
        <p:spPr>
          <a:xfrm>
            <a:off x="5264900" y="2474700"/>
            <a:ext cx="3176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This summary shows the size of each layer in the CNN.</a:t>
            </a:r>
            <a:endParaRPr/>
          </a:p>
          <a:p>
            <a:pPr indent="0" lvl="0" marL="0" rtl="0" algn="l">
              <a:spcBef>
                <a:spcPts val="0"/>
              </a:spcBef>
              <a:spcAft>
                <a:spcPts val="0"/>
              </a:spcAft>
              <a:buNone/>
            </a:pPr>
            <a:r>
              <a:rPr lang="en-US"/>
              <a:t>For example, look at the change in size after the 2nd convolution layer and the shape after 2nd pooling layer. It essentially translates to the number of neurons and number of inputs to them.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8"/>
          <p:cNvSpPr txBox="1"/>
          <p:nvPr>
            <p:ph idx="2" type="body"/>
          </p:nvPr>
        </p:nvSpPr>
        <p:spPr>
          <a:xfrm>
            <a:off x="304800" y="152400"/>
            <a:ext cx="6324600" cy="342900"/>
          </a:xfrm>
          <a:prstGeom prst="rect">
            <a:avLst/>
          </a:prstGeom>
        </p:spPr>
        <p:txBody>
          <a:bodyPr anchorCtr="0" anchor="ctr" bIns="45700" lIns="91425" spcFirstLastPara="1" rIns="91425" wrap="square" tIns="45700">
            <a:normAutofit fontScale="55000" lnSpcReduction="20000"/>
          </a:bodyPr>
          <a:lstStyle/>
          <a:p>
            <a:pPr indent="0" lvl="0" marL="0" rtl="0" algn="l">
              <a:spcBef>
                <a:spcPts val="0"/>
              </a:spcBef>
              <a:spcAft>
                <a:spcPts val="0"/>
              </a:spcAft>
              <a:buNone/>
            </a:pPr>
            <a:r>
              <a:rPr lang="en-US"/>
              <a:t>Custom CNN Model architecture</a:t>
            </a:r>
            <a:endParaRPr/>
          </a:p>
        </p:txBody>
      </p:sp>
      <p:pic>
        <p:nvPicPr>
          <p:cNvPr id="313" name="Google Shape;313;p28"/>
          <p:cNvPicPr preferRelativeResize="0"/>
          <p:nvPr/>
        </p:nvPicPr>
        <p:blipFill>
          <a:blip r:embed="rId3">
            <a:alphaModFix/>
          </a:blip>
          <a:stretch>
            <a:fillRect/>
          </a:stretch>
        </p:blipFill>
        <p:spPr>
          <a:xfrm>
            <a:off x="482675" y="495300"/>
            <a:ext cx="4089326" cy="6057900"/>
          </a:xfrm>
          <a:prstGeom prst="rect">
            <a:avLst/>
          </a:prstGeom>
          <a:noFill/>
          <a:ln>
            <a:noFill/>
          </a:ln>
        </p:spPr>
      </p:pic>
      <p:sp>
        <p:nvSpPr>
          <p:cNvPr id="314" name="Google Shape;314;p28"/>
          <p:cNvSpPr txBox="1"/>
          <p:nvPr/>
        </p:nvSpPr>
        <p:spPr>
          <a:xfrm>
            <a:off x="5400900" y="2423550"/>
            <a:ext cx="3176400" cy="20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This is a visual </a:t>
            </a:r>
            <a:r>
              <a:rPr lang="en-US"/>
              <a:t>representation</a:t>
            </a:r>
            <a:r>
              <a:rPr lang="en-US"/>
              <a:t> of the CNN architecture. From here, we can clearly see the way the model takes a 64x64 color image and then finally gives us a estimated </a:t>
            </a:r>
            <a:r>
              <a:rPr lang="en-US"/>
              <a:t>likelihood</a:t>
            </a:r>
            <a:r>
              <a:rPr lang="en-US"/>
              <a:t> of the each emotion and that is why we have 7 output neurons at the last dense layers.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9"/>
          <p:cNvSpPr txBox="1"/>
          <p:nvPr>
            <p:ph idx="1" type="body"/>
          </p:nvPr>
        </p:nvSpPr>
        <p:spPr>
          <a:xfrm>
            <a:off x="342900" y="4475025"/>
            <a:ext cx="8458200" cy="16002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US"/>
              <a:t>RESULTS AND INFERENCES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0"/>
          <p:cNvSpPr txBox="1"/>
          <p:nvPr>
            <p:ph idx="1"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of Testing an Image</a:t>
            </a:r>
            <a:endParaRPr/>
          </a:p>
        </p:txBody>
      </p:sp>
      <p:sp>
        <p:nvSpPr>
          <p:cNvPr id="327" name="Google Shape;327;p30"/>
          <p:cNvSpPr txBox="1"/>
          <p:nvPr/>
        </p:nvSpPr>
        <p:spPr>
          <a:xfrm>
            <a:off x="156750" y="1547950"/>
            <a:ext cx="8856600" cy="48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r>
              <a:rPr lang="en-US" sz="1900">
                <a:solidFill>
                  <a:schemeClr val="dk1"/>
                </a:solidFill>
              </a:rPr>
              <a:t>List of Classes Used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640"/>
              </a:spcBef>
              <a:spcAft>
                <a:spcPts val="0"/>
              </a:spcAft>
              <a:buNone/>
            </a:pPr>
            <a:r>
              <a:rPr lang="en-US">
                <a:solidFill>
                  <a:schemeClr val="dk1"/>
                </a:solidFill>
              </a:rPr>
              <a:t>    </a:t>
            </a:r>
            <a:r>
              <a:rPr lang="en-US">
                <a:solidFill>
                  <a:schemeClr val="dk1"/>
                </a:solidFill>
              </a:rPr>
              <a:t>Image representing a sad person</a:t>
            </a:r>
            <a:endParaRPr>
              <a:solidFill>
                <a:schemeClr val="dk1"/>
              </a:solidFill>
            </a:endParaRPr>
          </a:p>
          <a:p>
            <a:pPr indent="0" lvl="0" marL="0" rtl="0" algn="l">
              <a:spcBef>
                <a:spcPts val="640"/>
              </a:spcBef>
              <a:spcAft>
                <a:spcPts val="0"/>
              </a:spcAft>
              <a:buNone/>
            </a:pPr>
            <a:r>
              <a:t/>
            </a:r>
            <a:endParaRPr>
              <a:solidFill>
                <a:schemeClr val="dk1"/>
              </a:solidFill>
            </a:endParaRPr>
          </a:p>
          <a:p>
            <a:pPr indent="0" lvl="0" marL="0" rtl="0" algn="l">
              <a:spcBef>
                <a:spcPts val="640"/>
              </a:spcBef>
              <a:spcAft>
                <a:spcPts val="0"/>
              </a:spcAft>
              <a:buNone/>
            </a:pPr>
            <a:r>
              <a:t/>
            </a:r>
            <a:endParaRPr>
              <a:solidFill>
                <a:schemeClr val="dk1"/>
              </a:solidFill>
            </a:endParaRPr>
          </a:p>
          <a:p>
            <a:pPr indent="0" lvl="0" marL="0" rtl="0" algn="l">
              <a:spcBef>
                <a:spcPts val="640"/>
              </a:spcBef>
              <a:spcAft>
                <a:spcPts val="0"/>
              </a:spcAft>
              <a:buNone/>
            </a:pPr>
            <a:r>
              <a:t/>
            </a:r>
            <a:endParaRPr>
              <a:solidFill>
                <a:schemeClr val="dk1"/>
              </a:solidFill>
            </a:endParaRPr>
          </a:p>
          <a:p>
            <a:pPr indent="0" lvl="0" marL="0" rtl="0" algn="l">
              <a:spcBef>
                <a:spcPts val="640"/>
              </a:spcBef>
              <a:spcAft>
                <a:spcPts val="0"/>
              </a:spcAft>
              <a:buNone/>
            </a:pPr>
            <a:r>
              <a:t/>
            </a:r>
            <a:endParaRPr>
              <a:solidFill>
                <a:schemeClr val="dk1"/>
              </a:solidFill>
            </a:endParaRPr>
          </a:p>
          <a:p>
            <a:pPr indent="0" lvl="0" marL="0" rtl="0" algn="ctr">
              <a:spcBef>
                <a:spcPts val="640"/>
              </a:spcBef>
              <a:spcAft>
                <a:spcPts val="0"/>
              </a:spcAft>
              <a:buNone/>
            </a:pPr>
            <a:r>
              <a:rPr lang="en-US">
                <a:solidFill>
                  <a:schemeClr val="dk1"/>
                </a:solidFill>
              </a:rPr>
              <a:t>CNN Output  representing a sad person</a:t>
            </a:r>
            <a:endParaRPr>
              <a:solidFill>
                <a:schemeClr val="dk1"/>
              </a:solidFill>
            </a:endParaRPr>
          </a:p>
          <a:p>
            <a:pPr indent="0" lvl="0" marL="0" rtl="0" algn="ctr">
              <a:spcBef>
                <a:spcPts val="640"/>
              </a:spcBef>
              <a:spcAft>
                <a:spcPts val="0"/>
              </a:spcAft>
              <a:buClr>
                <a:schemeClr val="dk1"/>
              </a:buClr>
              <a:buSzPts val="1100"/>
              <a:buFont typeface="Arial"/>
              <a:buNone/>
            </a:pPr>
            <a:r>
              <a:t/>
            </a:r>
            <a:endParaRPr>
              <a:solidFill>
                <a:schemeClr val="dk1"/>
              </a:solidFill>
            </a:endParaRPr>
          </a:p>
        </p:txBody>
      </p:sp>
      <p:pic>
        <p:nvPicPr>
          <p:cNvPr id="328" name="Google Shape;328;p30"/>
          <p:cNvPicPr preferRelativeResize="0"/>
          <p:nvPr/>
        </p:nvPicPr>
        <p:blipFill>
          <a:blip r:embed="rId3">
            <a:alphaModFix/>
          </a:blip>
          <a:stretch>
            <a:fillRect/>
          </a:stretch>
        </p:blipFill>
        <p:spPr>
          <a:xfrm>
            <a:off x="765274" y="1921174"/>
            <a:ext cx="1723200" cy="1723200"/>
          </a:xfrm>
          <a:prstGeom prst="rect">
            <a:avLst/>
          </a:prstGeom>
          <a:noFill/>
          <a:ln>
            <a:noFill/>
          </a:ln>
        </p:spPr>
      </p:pic>
      <p:pic>
        <p:nvPicPr>
          <p:cNvPr id="329" name="Google Shape;329;p30"/>
          <p:cNvPicPr preferRelativeResize="0"/>
          <p:nvPr/>
        </p:nvPicPr>
        <p:blipFill>
          <a:blip r:embed="rId4">
            <a:alphaModFix/>
          </a:blip>
          <a:stretch>
            <a:fillRect/>
          </a:stretch>
        </p:blipFill>
        <p:spPr>
          <a:xfrm>
            <a:off x="4404800" y="2058325"/>
            <a:ext cx="3008400" cy="775709"/>
          </a:xfrm>
          <a:prstGeom prst="rect">
            <a:avLst/>
          </a:prstGeom>
          <a:noFill/>
          <a:ln>
            <a:noFill/>
          </a:ln>
        </p:spPr>
      </p:pic>
      <p:pic>
        <p:nvPicPr>
          <p:cNvPr id="330" name="Google Shape;330;p30"/>
          <p:cNvPicPr preferRelativeResize="0"/>
          <p:nvPr/>
        </p:nvPicPr>
        <p:blipFill>
          <a:blip r:embed="rId5">
            <a:alphaModFix/>
          </a:blip>
          <a:stretch>
            <a:fillRect/>
          </a:stretch>
        </p:blipFill>
        <p:spPr>
          <a:xfrm>
            <a:off x="2316764" y="4270150"/>
            <a:ext cx="4510476" cy="949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grpSp>
        <p:nvGrpSpPr>
          <p:cNvPr id="335" name="Google Shape;335;p31"/>
          <p:cNvGrpSpPr/>
          <p:nvPr/>
        </p:nvGrpSpPr>
        <p:grpSpPr>
          <a:xfrm>
            <a:off x="1684704" y="2060147"/>
            <a:ext cx="5850791" cy="3834667"/>
            <a:chOff x="846504" y="2747"/>
            <a:chExt cx="5850791" cy="3834667"/>
          </a:xfrm>
        </p:grpSpPr>
        <p:sp>
          <p:nvSpPr>
            <p:cNvPr id="336" name="Google Shape;336;p31"/>
            <p:cNvSpPr/>
            <p:nvPr/>
          </p:nvSpPr>
          <p:spPr>
            <a:xfrm rot="10800000">
              <a:off x="1680668" y="2747"/>
              <a:ext cx="5016627" cy="1668329"/>
            </a:xfrm>
            <a:prstGeom prst="homePlate">
              <a:avLst>
                <a:gd fmla="val 50000" name="adj"/>
              </a:avLst>
            </a:prstGeom>
            <a:solidFill>
              <a:srgbClr val="49ACC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txBox="1"/>
            <p:nvPr/>
          </p:nvSpPr>
          <p:spPr>
            <a:xfrm>
              <a:off x="2097750" y="2747"/>
              <a:ext cx="4599545" cy="1668329"/>
            </a:xfrm>
            <a:prstGeom prst="rect">
              <a:avLst/>
            </a:prstGeom>
            <a:noFill/>
            <a:ln>
              <a:noFill/>
            </a:ln>
          </p:spPr>
          <p:txBody>
            <a:bodyPr anchorCtr="0" anchor="ctr" bIns="80000" lIns="735675" spcFirstLastPara="1" rIns="149350" wrap="square" tIns="80000">
              <a:noAutofit/>
            </a:bodyPr>
            <a:lstStyle/>
            <a:p>
              <a:pPr indent="0" lvl="0" marL="0" marR="0" rtl="0" algn="ctr">
                <a:lnSpc>
                  <a:spcPct val="90000"/>
                </a:lnSpc>
                <a:spcBef>
                  <a:spcPts val="0"/>
                </a:spcBef>
                <a:spcAft>
                  <a:spcPts val="0"/>
                </a:spcAft>
                <a:buClr>
                  <a:schemeClr val="lt1"/>
                </a:buClr>
                <a:buSzPts val="2100"/>
                <a:buFont typeface="Calibri"/>
                <a:buNone/>
              </a:pPr>
              <a:r>
                <a:rPr lang="en-US" sz="2100">
                  <a:solidFill>
                    <a:schemeClr val="lt1"/>
                  </a:solidFill>
                  <a:latin typeface="Calibri"/>
                  <a:ea typeface="Calibri"/>
                  <a:cs typeface="Calibri"/>
                  <a:sym typeface="Calibri"/>
                </a:rPr>
                <a:t>We found that the transfer learning model involves more computational burden as compared to the custom model.</a:t>
              </a:r>
              <a:endParaRPr/>
            </a:p>
          </p:txBody>
        </p:sp>
        <p:sp>
          <p:nvSpPr>
            <p:cNvPr id="338" name="Google Shape;338;p31"/>
            <p:cNvSpPr/>
            <p:nvPr/>
          </p:nvSpPr>
          <p:spPr>
            <a:xfrm>
              <a:off x="846504" y="2747"/>
              <a:ext cx="1668329" cy="1668329"/>
            </a:xfrm>
            <a:prstGeom prst="ellipse">
              <a:avLst/>
            </a:prstGeom>
            <a:solidFill>
              <a:srgbClr val="C0DAE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rot="10800000">
              <a:off x="1680668" y="2169085"/>
              <a:ext cx="5016627" cy="1668329"/>
            </a:xfrm>
            <a:prstGeom prst="homePlate">
              <a:avLst>
                <a:gd fmla="val 50000" name="adj"/>
              </a:avLst>
            </a:prstGeom>
            <a:solidFill>
              <a:srgbClr val="F6944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txBox="1"/>
            <p:nvPr/>
          </p:nvSpPr>
          <p:spPr>
            <a:xfrm>
              <a:off x="2097750" y="2169085"/>
              <a:ext cx="4599545" cy="1668329"/>
            </a:xfrm>
            <a:prstGeom prst="rect">
              <a:avLst/>
            </a:prstGeom>
            <a:noFill/>
            <a:ln>
              <a:noFill/>
            </a:ln>
          </p:spPr>
          <p:txBody>
            <a:bodyPr anchorCtr="0" anchor="ctr" bIns="80000" lIns="735675" spcFirstLastPara="1" rIns="149350" wrap="square" tIns="80000">
              <a:noAutofit/>
            </a:bodyPr>
            <a:lstStyle/>
            <a:p>
              <a:pPr indent="0" lvl="0" marL="0" marR="0" rtl="0" algn="ctr">
                <a:lnSpc>
                  <a:spcPct val="90000"/>
                </a:lnSpc>
                <a:spcBef>
                  <a:spcPts val="0"/>
                </a:spcBef>
                <a:spcAft>
                  <a:spcPts val="0"/>
                </a:spcAft>
                <a:buClr>
                  <a:schemeClr val="lt1"/>
                </a:buClr>
                <a:buSzPts val="2100"/>
                <a:buFont typeface="Calibri"/>
                <a:buNone/>
              </a:pPr>
              <a:r>
                <a:rPr lang="en-US" sz="2100">
                  <a:solidFill>
                    <a:schemeClr val="lt1"/>
                  </a:solidFill>
                  <a:latin typeface="Calibri"/>
                  <a:ea typeface="Calibri"/>
                  <a:cs typeface="Calibri"/>
                  <a:sym typeface="Calibri"/>
                </a:rPr>
                <a:t>Implementing the CNN to classify facial images and extract features was very efficient (97% accuracy)</a:t>
              </a:r>
              <a:endParaRPr/>
            </a:p>
          </p:txBody>
        </p:sp>
        <p:sp>
          <p:nvSpPr>
            <p:cNvPr id="341" name="Google Shape;341;p31"/>
            <p:cNvSpPr/>
            <p:nvPr/>
          </p:nvSpPr>
          <p:spPr>
            <a:xfrm>
              <a:off x="846504" y="2169085"/>
              <a:ext cx="1668329" cy="1668329"/>
            </a:xfrm>
            <a:prstGeom prst="ellipse">
              <a:avLst/>
            </a:prstGeom>
            <a:solidFill>
              <a:srgbClr val="FBD2B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31"/>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None/>
            </a:pPr>
            <a:r>
              <a:rPr lang="en-US">
                <a:solidFill>
                  <a:srgbClr val="17365D"/>
                </a:solidFill>
              </a:rPr>
              <a:t>INFERENCES</a:t>
            </a:r>
            <a:endParaRPr>
              <a:solidFill>
                <a:srgbClr val="17365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idx="1" type="body"/>
          </p:nvPr>
        </p:nvSpPr>
        <p:spPr>
          <a:xfrm>
            <a:off x="304800" y="4648200"/>
            <a:ext cx="8458200" cy="1600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US"/>
              <a:t>PROJECT 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2"/>
          <p:cNvSpPr txBox="1"/>
          <p:nvPr>
            <p:ph idx="2"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17365D"/>
                </a:solidFill>
              </a:rPr>
              <a:t>FUTURE SCOPE</a:t>
            </a:r>
            <a:endParaRPr>
              <a:solidFill>
                <a:srgbClr val="17365D"/>
              </a:solidFill>
            </a:endParaRPr>
          </a:p>
        </p:txBody>
      </p:sp>
      <p:grpSp>
        <p:nvGrpSpPr>
          <p:cNvPr id="349" name="Google Shape;349;p32"/>
          <p:cNvGrpSpPr/>
          <p:nvPr/>
        </p:nvGrpSpPr>
        <p:grpSpPr>
          <a:xfrm>
            <a:off x="-4812167" y="709973"/>
            <a:ext cx="13284170" cy="6093600"/>
            <a:chOff x="-5116967" y="-783865"/>
            <a:chExt cx="13284170" cy="6093600"/>
          </a:xfrm>
        </p:grpSpPr>
        <p:sp>
          <p:nvSpPr>
            <p:cNvPr id="350" name="Google Shape;350;p32"/>
            <p:cNvSpPr/>
            <p:nvPr/>
          </p:nvSpPr>
          <p:spPr>
            <a:xfrm>
              <a:off x="-5116967" y="-783865"/>
              <a:ext cx="6093600" cy="6093600"/>
            </a:xfrm>
            <a:prstGeom prst="blockArc">
              <a:avLst>
                <a:gd fmla="val 18900000" name="adj1"/>
                <a:gd fmla="val 2700000" name="adj2"/>
                <a:gd fmla="val 354" name="adj3"/>
              </a:avLst>
            </a:prstGeom>
            <a:noFill/>
            <a:ln cap="flat" cmpd="sng" w="25400">
              <a:solidFill>
                <a:srgbClr val="F795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628203" y="452596"/>
              <a:ext cx="7539000" cy="905100"/>
            </a:xfrm>
            <a:prstGeom prst="rect">
              <a:avLst/>
            </a:prstGeom>
            <a:gradFill>
              <a:gsLst>
                <a:gs pos="0">
                  <a:srgbClr val="99EAFF"/>
                </a:gs>
                <a:gs pos="35000">
                  <a:srgbClr val="B8F1FF"/>
                </a:gs>
                <a:gs pos="100000">
                  <a:srgbClr val="E2FBFF"/>
                </a:gs>
              </a:gsLst>
              <a:lin ang="16200038" scaled="0"/>
            </a:gradFill>
            <a:ln>
              <a:noFill/>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txBox="1"/>
            <p:nvPr/>
          </p:nvSpPr>
          <p:spPr>
            <a:xfrm>
              <a:off x="628203" y="452596"/>
              <a:ext cx="7539000" cy="905100"/>
            </a:xfrm>
            <a:prstGeom prst="rect">
              <a:avLst/>
            </a:prstGeom>
            <a:noFill/>
            <a:ln>
              <a:noFill/>
            </a:ln>
          </p:spPr>
          <p:txBody>
            <a:bodyPr anchorCtr="0" anchor="ctr" bIns="60950" lIns="718475" spcFirstLastPara="1" rIns="60950" wrap="square" tIns="60950">
              <a:noAutofit/>
            </a:bodyPr>
            <a:lstStyle/>
            <a:p>
              <a:pPr indent="0" lvl="0" marL="0" marR="0" rtl="0" algn="l">
                <a:lnSpc>
                  <a:spcPct val="90000"/>
                </a:lnSpc>
                <a:spcBef>
                  <a:spcPts val="0"/>
                </a:spcBef>
                <a:spcAft>
                  <a:spcPts val="0"/>
                </a:spcAft>
                <a:buClr>
                  <a:schemeClr val="dk1"/>
                </a:buClr>
                <a:buSzPts val="2400"/>
                <a:buFont typeface="Arial"/>
                <a:buNone/>
              </a:pPr>
              <a:r>
                <a:rPr lang="en-US" sz="2400"/>
                <a:t>Use fuzzy c-means clustering to divide the emotions in </a:t>
              </a:r>
              <a:r>
                <a:rPr lang="en-US" sz="2400"/>
                <a:t>terms of the similarity in features</a:t>
              </a:r>
              <a:endParaRPr sz="2400"/>
            </a:p>
          </p:txBody>
        </p:sp>
        <p:sp>
          <p:nvSpPr>
            <p:cNvPr id="353" name="Google Shape;353;p32"/>
            <p:cNvSpPr/>
            <p:nvPr/>
          </p:nvSpPr>
          <p:spPr>
            <a:xfrm>
              <a:off x="62458" y="339447"/>
              <a:ext cx="1131600" cy="1131600"/>
            </a:xfrm>
            <a:prstGeom prst="ellipse">
              <a:avLst/>
            </a:prstGeom>
            <a:gradFill>
              <a:gsLst>
                <a:gs pos="0">
                  <a:schemeClr val="lt1"/>
                </a:gs>
                <a:gs pos="35000">
                  <a:schemeClr val="lt1"/>
                </a:gs>
                <a:gs pos="100000">
                  <a:schemeClr val="lt1"/>
                </a:gs>
              </a:gsLst>
              <a:lin ang="16200038" scaled="0"/>
            </a:gradFill>
            <a:ln cap="flat" cmpd="sng" w="9525">
              <a:solidFill>
                <a:srgbClr val="49AC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957241" y="1810385"/>
              <a:ext cx="7209900" cy="905100"/>
            </a:xfrm>
            <a:prstGeom prst="rect">
              <a:avLst/>
            </a:prstGeom>
            <a:gradFill>
              <a:gsLst>
                <a:gs pos="0">
                  <a:srgbClr val="99FF8D"/>
                </a:gs>
                <a:gs pos="35000">
                  <a:srgbClr val="B9FFB0"/>
                </a:gs>
                <a:gs pos="100000">
                  <a:srgbClr val="E1FFDD"/>
                </a:gs>
              </a:gsLst>
              <a:lin ang="16200038" scaled="0"/>
            </a:gradFill>
            <a:ln>
              <a:noFill/>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txBox="1"/>
            <p:nvPr/>
          </p:nvSpPr>
          <p:spPr>
            <a:xfrm>
              <a:off x="957241" y="1866947"/>
              <a:ext cx="7209900" cy="905100"/>
            </a:xfrm>
            <a:prstGeom prst="rect">
              <a:avLst/>
            </a:prstGeom>
            <a:noFill/>
            <a:ln>
              <a:noFill/>
            </a:ln>
          </p:spPr>
          <p:txBody>
            <a:bodyPr anchorCtr="0" anchor="ctr" bIns="60950" lIns="718475" spcFirstLastPara="1" rIns="60950" wrap="square" tIns="60950">
              <a:noAutofit/>
            </a:bodyPr>
            <a:lstStyle/>
            <a:p>
              <a:pPr indent="0" lvl="0" marL="0" rtl="0" algn="l">
                <a:lnSpc>
                  <a:spcPct val="90000"/>
                </a:lnSpc>
                <a:spcBef>
                  <a:spcPts val="0"/>
                </a:spcBef>
                <a:spcAft>
                  <a:spcPts val="0"/>
                </a:spcAft>
                <a:buNone/>
              </a:pPr>
              <a:r>
                <a:rPr lang="en-US" sz="2400">
                  <a:solidFill>
                    <a:schemeClr val="dk1"/>
                  </a:solidFill>
                </a:rPr>
                <a:t>Hybridize the CNN Classifier Model with an LSTM for better performance</a:t>
              </a:r>
              <a:endParaRPr sz="2400">
                <a:solidFill>
                  <a:schemeClr val="dk1"/>
                </a:solidFill>
              </a:endParaRPr>
            </a:p>
          </p:txBody>
        </p:sp>
        <p:sp>
          <p:nvSpPr>
            <p:cNvPr id="356" name="Google Shape;356;p32"/>
            <p:cNvSpPr/>
            <p:nvPr/>
          </p:nvSpPr>
          <p:spPr>
            <a:xfrm>
              <a:off x="443720" y="1640661"/>
              <a:ext cx="1131600" cy="1131600"/>
            </a:xfrm>
            <a:prstGeom prst="ellipse">
              <a:avLst/>
            </a:prstGeom>
            <a:gradFill>
              <a:gsLst>
                <a:gs pos="0">
                  <a:schemeClr val="lt1"/>
                </a:gs>
                <a:gs pos="35000">
                  <a:schemeClr val="lt1"/>
                </a:gs>
                <a:gs pos="100000">
                  <a:schemeClr val="lt1"/>
                </a:gs>
              </a:gsLst>
              <a:lin ang="16200038" scaled="0"/>
            </a:gradFill>
            <a:ln cap="flat" cmpd="sng" w="9525">
              <a:solidFill>
                <a:srgbClr val="5FDF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628203" y="3168174"/>
              <a:ext cx="7539000" cy="905100"/>
            </a:xfrm>
            <a:prstGeom prst="rect">
              <a:avLst/>
            </a:prstGeom>
            <a:gradFill>
              <a:gsLst>
                <a:gs pos="0">
                  <a:srgbClr val="FFBB82"/>
                </a:gs>
                <a:gs pos="35000">
                  <a:srgbClr val="FFCFA8"/>
                </a:gs>
                <a:gs pos="100000">
                  <a:srgbClr val="FFEBD9"/>
                </a:gs>
              </a:gsLst>
              <a:lin ang="16200038" scaled="0"/>
            </a:gradFill>
            <a:ln>
              <a:noFill/>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txBox="1"/>
            <p:nvPr/>
          </p:nvSpPr>
          <p:spPr>
            <a:xfrm>
              <a:off x="628200" y="3168162"/>
              <a:ext cx="7539000" cy="905100"/>
            </a:xfrm>
            <a:prstGeom prst="rect">
              <a:avLst/>
            </a:prstGeom>
            <a:noFill/>
            <a:ln>
              <a:noFill/>
            </a:ln>
          </p:spPr>
          <p:txBody>
            <a:bodyPr anchorCtr="0" anchor="ctr" bIns="60950" lIns="718475" spcFirstLastPara="1" rIns="60950" wrap="square" tIns="60950">
              <a:noAutofit/>
            </a:bodyPr>
            <a:lstStyle/>
            <a:p>
              <a:pPr indent="0" lvl="0" marL="0" rtl="0" algn="l">
                <a:lnSpc>
                  <a:spcPct val="90000"/>
                </a:lnSpc>
                <a:spcBef>
                  <a:spcPts val="0"/>
                </a:spcBef>
                <a:spcAft>
                  <a:spcPts val="0"/>
                </a:spcAft>
                <a:buClr>
                  <a:schemeClr val="dk1"/>
                </a:buClr>
                <a:buSzPts val="2400"/>
                <a:buFont typeface="Arial"/>
                <a:buNone/>
              </a:pPr>
              <a:r>
                <a:rPr lang="en-US" sz="2400">
                  <a:solidFill>
                    <a:schemeClr val="dk1"/>
                  </a:solidFill>
                </a:rPr>
                <a:t>Use a fuzzy inference system to predict the outcome to be taken in emotion detection based applications</a:t>
              </a:r>
              <a:endParaRPr sz="2400">
                <a:solidFill>
                  <a:schemeClr val="dk1"/>
                </a:solidFill>
              </a:endParaRPr>
            </a:p>
          </p:txBody>
        </p:sp>
        <p:sp>
          <p:nvSpPr>
            <p:cNvPr id="359" name="Google Shape;359;p32"/>
            <p:cNvSpPr/>
            <p:nvPr/>
          </p:nvSpPr>
          <p:spPr>
            <a:xfrm>
              <a:off x="62458" y="3055025"/>
              <a:ext cx="1131600" cy="1131600"/>
            </a:xfrm>
            <a:prstGeom prst="ellipse">
              <a:avLst/>
            </a:prstGeom>
            <a:gradFill>
              <a:gsLst>
                <a:gs pos="0">
                  <a:schemeClr val="lt1"/>
                </a:gs>
                <a:gs pos="35000">
                  <a:schemeClr val="lt1"/>
                </a:gs>
                <a:gs pos="100000">
                  <a:schemeClr val="lt1"/>
                </a:gs>
              </a:gsLst>
              <a:lin ang="16200038" scaled="0"/>
            </a:gradFill>
            <a:ln cap="flat" cmpd="sng" w="9525">
              <a:solidFill>
                <a:srgbClr val="F69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33"/>
          <p:cNvPicPr preferRelativeResize="0"/>
          <p:nvPr/>
        </p:nvPicPr>
        <p:blipFill>
          <a:blip r:embed="rId3">
            <a:alphaModFix/>
          </a:blip>
          <a:stretch>
            <a:fillRect/>
          </a:stretch>
        </p:blipFill>
        <p:spPr>
          <a:xfrm>
            <a:off x="0" y="948062"/>
            <a:ext cx="9144000" cy="51524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ph idx="1" type="body"/>
          </p:nvPr>
        </p:nvSpPr>
        <p:spPr>
          <a:xfrm>
            <a:off x="304800" y="1493837"/>
            <a:ext cx="8229600" cy="4526100"/>
          </a:xfrm>
          <a:prstGeom prst="rect">
            <a:avLst/>
          </a:prstGeom>
        </p:spPr>
        <p:txBody>
          <a:bodyPr anchorCtr="0" anchor="t" bIns="45700" lIns="91425" spcFirstLastPara="1" rIns="91425" wrap="square" tIns="45700">
            <a:normAutofit/>
          </a:bodyPr>
          <a:lstStyle/>
          <a:p>
            <a:pPr indent="0" lvl="0" marL="0" rtl="0" algn="l">
              <a:spcBef>
                <a:spcPts val="480"/>
              </a:spcBef>
              <a:spcAft>
                <a:spcPts val="0"/>
              </a:spcAft>
              <a:buNone/>
            </a:pPr>
            <a:r>
              <a:rPr lang="en-US"/>
              <a:t>In </a:t>
            </a:r>
            <a:r>
              <a:rPr lang="en-US"/>
              <a:t>the modern world, where every sector is becoming automated through the power of AI and ML, emotion recognition is no exception. It can be incorporated directly into a number of applications mostly in the health sector like: health monitoring of patients, interpreting expressions of autism patients, etc.</a:t>
            </a:r>
            <a:endParaRPr/>
          </a:p>
          <a:p>
            <a:pPr indent="0" lvl="0" marL="0" rtl="0" algn="l">
              <a:spcBef>
                <a:spcPts val="480"/>
              </a:spcBef>
              <a:spcAft>
                <a:spcPts val="0"/>
              </a:spcAft>
              <a:buNone/>
            </a:pPr>
            <a:r>
              <a:rPr lang="en-US"/>
              <a:t>Meanwhile, emotion recognition is used indirectly in a multitude of applications like:</a:t>
            </a:r>
            <a:endParaRPr/>
          </a:p>
          <a:p>
            <a:pPr indent="-381000" lvl="0" marL="457200" rtl="0" algn="l">
              <a:spcBef>
                <a:spcPts val="480"/>
              </a:spcBef>
              <a:spcAft>
                <a:spcPts val="0"/>
              </a:spcAft>
              <a:buSzPts val="2400"/>
              <a:buAutoNum type="arabicPeriod"/>
            </a:pPr>
            <a:r>
              <a:rPr lang="en-US"/>
              <a:t>Adjustment of learning techniques based on real-time emotions displayed.</a:t>
            </a:r>
            <a:endParaRPr/>
          </a:p>
          <a:p>
            <a:pPr indent="-381000" lvl="0" marL="457200" rtl="0" algn="l">
              <a:spcBef>
                <a:spcPts val="0"/>
              </a:spcBef>
              <a:spcAft>
                <a:spcPts val="0"/>
              </a:spcAft>
              <a:buSzPts val="2400"/>
              <a:buAutoNum type="arabicPeriod"/>
            </a:pPr>
            <a:r>
              <a:rPr lang="en-US"/>
              <a:t>An alert system for detecting driver fatigue, and so on.</a:t>
            </a:r>
            <a:endParaRPr/>
          </a:p>
        </p:txBody>
      </p:sp>
      <p:sp>
        <p:nvSpPr>
          <p:cNvPr id="172" name="Google Shape;172;p15"/>
          <p:cNvSpPr txBox="1"/>
          <p:nvPr>
            <p:ph idx="2"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17365D"/>
                </a:solidFill>
              </a:rPr>
              <a:t>INTRODUCTION</a:t>
            </a:r>
            <a:endParaRPr>
              <a:solidFill>
                <a:srgbClr val="17365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idx="2" type="body"/>
          </p:nvPr>
        </p:nvSpPr>
        <p:spPr>
          <a:xfrm>
            <a:off x="228600" y="228600"/>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17365D"/>
              </a:buClr>
              <a:buSzPts val="3600"/>
              <a:buNone/>
            </a:pPr>
            <a:r>
              <a:rPr lang="en-US">
                <a:solidFill>
                  <a:srgbClr val="17365D"/>
                </a:solidFill>
              </a:rPr>
              <a:t>OBJECTIVES</a:t>
            </a:r>
            <a:endParaRPr/>
          </a:p>
        </p:txBody>
      </p:sp>
      <p:grpSp>
        <p:nvGrpSpPr>
          <p:cNvPr id="178" name="Google Shape;178;p16"/>
          <p:cNvGrpSpPr/>
          <p:nvPr/>
        </p:nvGrpSpPr>
        <p:grpSpPr>
          <a:xfrm>
            <a:off x="-4416820" y="795310"/>
            <a:ext cx="11515474" cy="6257980"/>
            <a:chOff x="-5255020" y="-804890"/>
            <a:chExt cx="11515474" cy="6257980"/>
          </a:xfrm>
        </p:grpSpPr>
        <p:sp>
          <p:nvSpPr>
            <p:cNvPr id="179" name="Google Shape;179;p16"/>
            <p:cNvSpPr/>
            <p:nvPr/>
          </p:nvSpPr>
          <p:spPr>
            <a:xfrm>
              <a:off x="-5255020" y="-804890"/>
              <a:ext cx="6257980" cy="6257980"/>
            </a:xfrm>
            <a:prstGeom prst="blockArc">
              <a:avLst>
                <a:gd fmla="val 18900000" name="adj1"/>
                <a:gd fmla="val 2700000" name="adj2"/>
                <a:gd fmla="val 345" name="adj3"/>
              </a:avLst>
            </a:prstGeom>
            <a:no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612769" y="493871"/>
              <a:ext cx="5615284" cy="929640"/>
            </a:xfrm>
            <a:prstGeom prst="rect">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txBox="1"/>
            <p:nvPr/>
          </p:nvSpPr>
          <p:spPr>
            <a:xfrm>
              <a:off x="612769" y="493871"/>
              <a:ext cx="5615284" cy="929640"/>
            </a:xfrm>
            <a:prstGeom prst="rect">
              <a:avLst/>
            </a:prstGeom>
            <a:noFill/>
            <a:ln>
              <a:noFill/>
            </a:ln>
          </p:spPr>
          <p:txBody>
            <a:bodyPr anchorCtr="0" anchor="ctr" bIns="71100" lIns="737900" spcFirstLastPara="1" rIns="71100" wrap="square" tIns="71100">
              <a:noAutofit/>
            </a:bodyPr>
            <a:lstStyle/>
            <a:p>
              <a:pPr indent="0" lvl="0" marL="0" marR="0" rtl="0" algn="l">
                <a:lnSpc>
                  <a:spcPct val="90000"/>
                </a:lnSpc>
                <a:spcBef>
                  <a:spcPts val="0"/>
                </a:spcBef>
                <a:spcAft>
                  <a:spcPts val="0"/>
                </a:spcAft>
                <a:buClr>
                  <a:schemeClr val="lt1"/>
                </a:buClr>
                <a:buSzPts val="2800"/>
                <a:buFont typeface="Calibri"/>
                <a:buNone/>
              </a:pPr>
              <a:r>
                <a:rPr lang="en-US" sz="2800">
                  <a:solidFill>
                    <a:schemeClr val="lt1"/>
                  </a:solidFill>
                  <a:latin typeface="Calibri"/>
                  <a:ea typeface="Calibri"/>
                  <a:cs typeface="Calibri"/>
                  <a:sym typeface="Calibri"/>
                </a:rPr>
                <a:t>Build and Test CNN Classifier Models for  Facial Image Dataset</a:t>
              </a:r>
              <a:endParaRPr/>
            </a:p>
          </p:txBody>
        </p:sp>
        <p:sp>
          <p:nvSpPr>
            <p:cNvPr id="182" name="Google Shape;182;p16"/>
            <p:cNvSpPr/>
            <p:nvPr/>
          </p:nvSpPr>
          <p:spPr>
            <a:xfrm>
              <a:off x="86131" y="348615"/>
              <a:ext cx="1162050" cy="1162050"/>
            </a:xfrm>
            <a:prstGeom prst="ellipse">
              <a:avLst/>
            </a:prstGeom>
            <a:solidFill>
              <a:schemeClr val="lt1"/>
            </a:solidFill>
            <a:ln cap="flat" cmpd="sng" w="25400">
              <a:solidFill>
                <a:srgbClr val="BF5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983094" y="1859280"/>
              <a:ext cx="5277360" cy="929640"/>
            </a:xfrm>
            <a:prstGeom prst="rect">
              <a:avLst/>
            </a:prstGeom>
            <a:solidFill>
              <a:srgbClr val="BB995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txBox="1"/>
            <p:nvPr/>
          </p:nvSpPr>
          <p:spPr>
            <a:xfrm>
              <a:off x="983094" y="1859280"/>
              <a:ext cx="5277360" cy="929640"/>
            </a:xfrm>
            <a:prstGeom prst="rect">
              <a:avLst/>
            </a:prstGeom>
            <a:noFill/>
            <a:ln>
              <a:noFill/>
            </a:ln>
          </p:spPr>
          <p:txBody>
            <a:bodyPr anchorCtr="0" anchor="ctr" bIns="71100" lIns="737900" spcFirstLastPara="1" rIns="71100" wrap="square" tIns="71100">
              <a:noAutofit/>
            </a:bodyPr>
            <a:lstStyle/>
            <a:p>
              <a:pPr indent="0" lvl="0" marL="0" marR="0" rtl="0" algn="l">
                <a:lnSpc>
                  <a:spcPct val="90000"/>
                </a:lnSpc>
                <a:spcBef>
                  <a:spcPts val="0"/>
                </a:spcBef>
                <a:spcAft>
                  <a:spcPts val="0"/>
                </a:spcAft>
                <a:buClr>
                  <a:schemeClr val="lt1"/>
                </a:buClr>
                <a:buSzPts val="2800"/>
                <a:buFont typeface="Calibri"/>
                <a:buNone/>
              </a:pPr>
              <a:r>
                <a:rPr lang="en-US" sz="2800">
                  <a:solidFill>
                    <a:schemeClr val="lt1"/>
                  </a:solidFill>
                  <a:latin typeface="Calibri"/>
                  <a:ea typeface="Calibri"/>
                  <a:cs typeface="Calibri"/>
                  <a:sym typeface="Calibri"/>
                </a:rPr>
                <a:t>Train the CNN model and extract features</a:t>
              </a:r>
              <a:endParaRPr/>
            </a:p>
          </p:txBody>
        </p:sp>
        <p:sp>
          <p:nvSpPr>
            <p:cNvPr id="185" name="Google Shape;185;p16"/>
            <p:cNvSpPr/>
            <p:nvPr/>
          </p:nvSpPr>
          <p:spPr>
            <a:xfrm>
              <a:off x="402069" y="1743075"/>
              <a:ext cx="1162050" cy="1162050"/>
            </a:xfrm>
            <a:prstGeom prst="ellipse">
              <a:avLst/>
            </a:prstGeom>
            <a:solidFill>
              <a:schemeClr val="lt1"/>
            </a:solidFill>
            <a:ln cap="flat" cmpd="sng" w="25400">
              <a:solidFill>
                <a:srgbClr val="BB9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645170" y="3253740"/>
              <a:ext cx="5615284" cy="929640"/>
            </a:xfrm>
            <a:prstGeom prst="rect">
              <a:avLst/>
            </a:prstGeom>
            <a:solidFill>
              <a:srgbClr val="99B95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txBox="1"/>
            <p:nvPr/>
          </p:nvSpPr>
          <p:spPr>
            <a:xfrm>
              <a:off x="645170" y="3253740"/>
              <a:ext cx="5615284" cy="929640"/>
            </a:xfrm>
            <a:prstGeom prst="rect">
              <a:avLst/>
            </a:prstGeom>
            <a:noFill/>
            <a:ln>
              <a:noFill/>
            </a:ln>
          </p:spPr>
          <p:txBody>
            <a:bodyPr anchorCtr="0" anchor="ctr" bIns="71100" lIns="737900" spcFirstLastPara="1" rIns="71100" wrap="square" tIns="71100">
              <a:noAutofit/>
            </a:bodyPr>
            <a:lstStyle/>
            <a:p>
              <a:pPr indent="0" lvl="0" marL="0" marR="0" rtl="0" algn="l">
                <a:lnSpc>
                  <a:spcPct val="90000"/>
                </a:lnSpc>
                <a:spcBef>
                  <a:spcPts val="0"/>
                </a:spcBef>
                <a:spcAft>
                  <a:spcPts val="0"/>
                </a:spcAft>
                <a:buClr>
                  <a:schemeClr val="lt1"/>
                </a:buClr>
                <a:buSzPts val="2800"/>
                <a:buFont typeface="Calibri"/>
                <a:buNone/>
              </a:pPr>
              <a:r>
                <a:rPr lang="en-US" sz="2800">
                  <a:solidFill>
                    <a:schemeClr val="lt1"/>
                  </a:solidFill>
                  <a:latin typeface="Calibri"/>
                  <a:ea typeface="Calibri"/>
                  <a:cs typeface="Calibri"/>
                  <a:sym typeface="Calibri"/>
                </a:rPr>
                <a:t>Test and predict emotions on example facial images</a:t>
              </a:r>
              <a:endParaRPr sz="2800">
                <a:solidFill>
                  <a:schemeClr val="lt1"/>
                </a:solidFill>
                <a:latin typeface="Calibri"/>
                <a:ea typeface="Calibri"/>
                <a:cs typeface="Calibri"/>
                <a:sym typeface="Calibri"/>
              </a:endParaRPr>
            </a:p>
          </p:txBody>
        </p:sp>
        <p:sp>
          <p:nvSpPr>
            <p:cNvPr id="188" name="Google Shape;188;p16"/>
            <p:cNvSpPr/>
            <p:nvPr/>
          </p:nvSpPr>
          <p:spPr>
            <a:xfrm>
              <a:off x="64145" y="3137535"/>
              <a:ext cx="1162050" cy="1162050"/>
            </a:xfrm>
            <a:prstGeom prst="ellipse">
              <a:avLst/>
            </a:prstGeom>
            <a:solidFill>
              <a:schemeClr val="lt1"/>
            </a:solidFill>
            <a:ln cap="flat" cmpd="sng" w="25400">
              <a:solidFill>
                <a:srgbClr val="99B9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idx="2" type="body"/>
          </p:nvPr>
        </p:nvSpPr>
        <p:spPr>
          <a:xfrm>
            <a:off x="228600" y="228600"/>
            <a:ext cx="6324600" cy="1143000"/>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00000"/>
              </a:lnSpc>
              <a:spcBef>
                <a:spcPts val="0"/>
              </a:spcBef>
              <a:spcAft>
                <a:spcPts val="0"/>
              </a:spcAft>
              <a:buClr>
                <a:srgbClr val="17365D"/>
              </a:buClr>
              <a:buSzPts val="3600"/>
              <a:buNone/>
            </a:pPr>
            <a:r>
              <a:rPr lang="en-US">
                <a:solidFill>
                  <a:srgbClr val="17365D"/>
                </a:solidFill>
              </a:rPr>
              <a:t>ACTIVITIES BEFORE </a:t>
            </a:r>
            <a:endParaRPr/>
          </a:p>
          <a:p>
            <a:pPr indent="0" lvl="0" marL="0" rtl="0" algn="l">
              <a:lnSpc>
                <a:spcPct val="100000"/>
              </a:lnSpc>
              <a:spcBef>
                <a:spcPts val="0"/>
              </a:spcBef>
              <a:spcAft>
                <a:spcPts val="0"/>
              </a:spcAft>
              <a:buClr>
                <a:srgbClr val="17365D"/>
              </a:buClr>
              <a:buSzPts val="3600"/>
              <a:buNone/>
            </a:pPr>
            <a:r>
              <a:rPr lang="en-US">
                <a:solidFill>
                  <a:srgbClr val="17365D"/>
                </a:solidFill>
              </a:rPr>
              <a:t>MID - SEM:</a:t>
            </a:r>
            <a:endParaRPr>
              <a:solidFill>
                <a:srgbClr val="17365D"/>
              </a:solidFill>
            </a:endParaRPr>
          </a:p>
        </p:txBody>
      </p:sp>
      <p:grpSp>
        <p:nvGrpSpPr>
          <p:cNvPr id="194" name="Google Shape;194;p17"/>
          <p:cNvGrpSpPr/>
          <p:nvPr/>
        </p:nvGrpSpPr>
        <p:grpSpPr>
          <a:xfrm>
            <a:off x="-4502880" y="782204"/>
            <a:ext cx="12667326" cy="6360300"/>
            <a:chOff x="-5341080" y="-817996"/>
            <a:chExt cx="12667326" cy="6360300"/>
          </a:xfrm>
        </p:grpSpPr>
        <p:sp>
          <p:nvSpPr>
            <p:cNvPr id="195" name="Google Shape;195;p17"/>
            <p:cNvSpPr/>
            <p:nvPr/>
          </p:nvSpPr>
          <p:spPr>
            <a:xfrm>
              <a:off x="-5341080" y="-817996"/>
              <a:ext cx="6360300" cy="6360300"/>
            </a:xfrm>
            <a:prstGeom prst="blockArc">
              <a:avLst>
                <a:gd fmla="val 18900000" name="adj1"/>
                <a:gd fmla="val 2700000" name="adj2"/>
                <a:gd fmla="val 340" name="adj3"/>
              </a:avLst>
            </a:pr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617258" y="501967"/>
              <a:ext cx="6670500" cy="945000"/>
            </a:xfrm>
            <a:prstGeom prst="rect">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txBox="1"/>
            <p:nvPr/>
          </p:nvSpPr>
          <p:spPr>
            <a:xfrm>
              <a:off x="617258" y="501967"/>
              <a:ext cx="6670500" cy="945000"/>
            </a:xfrm>
            <a:prstGeom prst="rect">
              <a:avLst/>
            </a:prstGeom>
            <a:noFill/>
            <a:ln>
              <a:noFill/>
            </a:ln>
          </p:spPr>
          <p:txBody>
            <a:bodyPr anchorCtr="0" anchor="ctr" bIns="53325" lIns="749975" spcFirstLastPara="1" rIns="53325" wrap="square" tIns="53325">
              <a:noAutofit/>
            </a:bodyPr>
            <a:lstStyle/>
            <a:p>
              <a:pPr indent="0" lvl="0" marL="0" marR="0" rtl="0" algn="l">
                <a:lnSpc>
                  <a:spcPct val="90000"/>
                </a:lnSpc>
                <a:spcBef>
                  <a:spcPts val="0"/>
                </a:spcBef>
                <a:spcAft>
                  <a:spcPts val="0"/>
                </a:spcAft>
                <a:buClr>
                  <a:schemeClr val="lt1"/>
                </a:buClr>
                <a:buSzPts val="2100"/>
                <a:buFont typeface="Calibri"/>
                <a:buNone/>
              </a:pPr>
              <a:r>
                <a:rPr lang="en-US" sz="2100">
                  <a:solidFill>
                    <a:schemeClr val="lt1"/>
                  </a:solidFill>
                  <a:latin typeface="Calibri"/>
                  <a:ea typeface="Calibri"/>
                  <a:cs typeface="Calibri"/>
                  <a:sym typeface="Calibri"/>
                </a:rPr>
                <a:t>Learnt about the basic architectural elements of a Convolutional Neural Network (CNN)</a:t>
              </a:r>
              <a:endParaRPr/>
            </a:p>
          </p:txBody>
        </p:sp>
        <p:sp>
          <p:nvSpPr>
            <p:cNvPr id="198" name="Google Shape;198;p17"/>
            <p:cNvSpPr/>
            <p:nvPr/>
          </p:nvSpPr>
          <p:spPr>
            <a:xfrm>
              <a:off x="87543" y="354330"/>
              <a:ext cx="1181100" cy="1181100"/>
            </a:xfrm>
            <a:prstGeom prst="ellipse">
              <a:avLst/>
            </a:prstGeom>
            <a:solidFill>
              <a:srgbClr val="D8D8D8"/>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999210" y="1889759"/>
              <a:ext cx="6327000" cy="945000"/>
            </a:xfrm>
            <a:prstGeom prst="rect">
              <a:avLst/>
            </a:prstGeom>
            <a:solidFill>
              <a:srgbClr val="D9959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txBox="1"/>
            <p:nvPr/>
          </p:nvSpPr>
          <p:spPr>
            <a:xfrm>
              <a:off x="999210" y="1889759"/>
              <a:ext cx="6327000" cy="945000"/>
            </a:xfrm>
            <a:prstGeom prst="rect">
              <a:avLst/>
            </a:prstGeom>
            <a:noFill/>
            <a:ln>
              <a:noFill/>
            </a:ln>
          </p:spPr>
          <p:txBody>
            <a:bodyPr anchorCtr="0" anchor="ctr" bIns="53325" lIns="749975" spcFirstLastPara="1" rIns="53325" wrap="square" tIns="53325">
              <a:noAutofit/>
            </a:bodyPr>
            <a:lstStyle/>
            <a:p>
              <a:pPr indent="0" lvl="0" marL="0" marR="0" rtl="0" algn="l">
                <a:lnSpc>
                  <a:spcPct val="90000"/>
                </a:lnSpc>
                <a:spcBef>
                  <a:spcPts val="0"/>
                </a:spcBef>
                <a:spcAft>
                  <a:spcPts val="0"/>
                </a:spcAft>
                <a:buClr>
                  <a:schemeClr val="lt1"/>
                </a:buClr>
                <a:buSzPts val="2100"/>
                <a:buFont typeface="Calibri"/>
                <a:buNone/>
              </a:pPr>
              <a:r>
                <a:rPr lang="en-US" sz="2100">
                  <a:solidFill>
                    <a:schemeClr val="lt1"/>
                  </a:solidFill>
                  <a:latin typeface="Calibri"/>
                  <a:ea typeface="Calibri"/>
                  <a:cs typeface="Calibri"/>
                  <a:sym typeface="Calibri"/>
                </a:rPr>
                <a:t>Researched on their importance and applications in various fields</a:t>
              </a:r>
              <a:endParaRPr/>
            </a:p>
          </p:txBody>
        </p:sp>
        <p:sp>
          <p:nvSpPr>
            <p:cNvPr id="201" name="Google Shape;201;p17"/>
            <p:cNvSpPr/>
            <p:nvPr/>
          </p:nvSpPr>
          <p:spPr>
            <a:xfrm>
              <a:off x="408660" y="1771649"/>
              <a:ext cx="1181100" cy="1181100"/>
            </a:xfrm>
            <a:prstGeom prst="ellipse">
              <a:avLst/>
            </a:prstGeom>
            <a:solidFill>
              <a:srgbClr val="D8D8D8"/>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655746" y="3307080"/>
              <a:ext cx="6670500" cy="945000"/>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txBox="1"/>
            <p:nvPr/>
          </p:nvSpPr>
          <p:spPr>
            <a:xfrm>
              <a:off x="655746" y="3307080"/>
              <a:ext cx="6670500" cy="945000"/>
            </a:xfrm>
            <a:prstGeom prst="rect">
              <a:avLst/>
            </a:prstGeom>
            <a:noFill/>
            <a:ln>
              <a:noFill/>
            </a:ln>
          </p:spPr>
          <p:txBody>
            <a:bodyPr anchorCtr="0" anchor="ctr" bIns="53325" lIns="749975" spcFirstLastPara="1" rIns="53325" wrap="square" tIns="53325">
              <a:noAutofit/>
            </a:bodyPr>
            <a:lstStyle/>
            <a:p>
              <a:pPr indent="0" lvl="0" marL="0" marR="0" rtl="0" algn="l">
                <a:lnSpc>
                  <a:spcPct val="90000"/>
                </a:lnSpc>
                <a:spcBef>
                  <a:spcPts val="0"/>
                </a:spcBef>
                <a:spcAft>
                  <a:spcPts val="0"/>
                </a:spcAft>
                <a:buClr>
                  <a:schemeClr val="lt1"/>
                </a:buClr>
                <a:buSzPts val="2100"/>
                <a:buFont typeface="Calibri"/>
                <a:buNone/>
              </a:pPr>
              <a:r>
                <a:rPr lang="en-US" sz="2100">
                  <a:solidFill>
                    <a:schemeClr val="lt1"/>
                  </a:solidFill>
                  <a:latin typeface="Calibri"/>
                  <a:ea typeface="Calibri"/>
                  <a:cs typeface="Calibri"/>
                  <a:sym typeface="Calibri"/>
                </a:rPr>
                <a:t>Built custom &amp; transfer learning models for detecting facial emotions and compared their performance</a:t>
              </a:r>
              <a:endParaRPr/>
            </a:p>
          </p:txBody>
        </p:sp>
        <p:sp>
          <p:nvSpPr>
            <p:cNvPr id="204" name="Google Shape;204;p17"/>
            <p:cNvSpPr/>
            <p:nvPr/>
          </p:nvSpPr>
          <p:spPr>
            <a:xfrm>
              <a:off x="65196" y="3188970"/>
              <a:ext cx="1181100" cy="1181100"/>
            </a:xfrm>
            <a:prstGeom prst="ellipse">
              <a:avLst/>
            </a:prstGeom>
            <a:solidFill>
              <a:srgbClr val="D8D8D8"/>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pSp>
        <p:nvGrpSpPr>
          <p:cNvPr id="209" name="Google Shape;209;p18"/>
          <p:cNvGrpSpPr/>
          <p:nvPr/>
        </p:nvGrpSpPr>
        <p:grpSpPr>
          <a:xfrm>
            <a:off x="-4812167" y="709973"/>
            <a:ext cx="13284108" cy="6093694"/>
            <a:chOff x="-5116967" y="-783865"/>
            <a:chExt cx="13284108" cy="6093694"/>
          </a:xfrm>
        </p:grpSpPr>
        <p:sp>
          <p:nvSpPr>
            <p:cNvPr id="210" name="Google Shape;210;p18"/>
            <p:cNvSpPr/>
            <p:nvPr/>
          </p:nvSpPr>
          <p:spPr>
            <a:xfrm>
              <a:off x="-5116967" y="-783865"/>
              <a:ext cx="6093694" cy="6093694"/>
            </a:xfrm>
            <a:prstGeom prst="blockArc">
              <a:avLst>
                <a:gd fmla="val 18900000" name="adj1"/>
                <a:gd fmla="val 2700000" name="adj2"/>
                <a:gd fmla="val 354" name="adj3"/>
              </a:avLst>
            </a:prstGeom>
            <a:noFill/>
            <a:ln cap="flat" cmpd="sng" w="25400">
              <a:solidFill>
                <a:srgbClr val="F795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a:off x="628203" y="452596"/>
              <a:ext cx="7538938" cy="905192"/>
            </a:xfrm>
            <a:prstGeom prst="rect">
              <a:avLst/>
            </a:prstGeom>
            <a:gradFill>
              <a:gsLst>
                <a:gs pos="0">
                  <a:srgbClr val="99EAFF"/>
                </a:gs>
                <a:gs pos="35000">
                  <a:srgbClr val="B8F1FF"/>
                </a:gs>
                <a:gs pos="100000">
                  <a:srgbClr val="E2FB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txBox="1"/>
            <p:nvPr/>
          </p:nvSpPr>
          <p:spPr>
            <a:xfrm>
              <a:off x="628203" y="452596"/>
              <a:ext cx="7538938" cy="905192"/>
            </a:xfrm>
            <a:prstGeom prst="rect">
              <a:avLst/>
            </a:prstGeom>
            <a:noFill/>
            <a:ln>
              <a:noFill/>
            </a:ln>
          </p:spPr>
          <p:txBody>
            <a:bodyPr anchorCtr="0" anchor="ctr" bIns="60950" lIns="718475" spcFirstLastPara="1" rIns="60950" wrap="square" tIns="60950">
              <a:noAutofit/>
            </a:bodyPr>
            <a:lstStyle/>
            <a:p>
              <a:pPr indent="0" lvl="0" marL="0" marR="0" rtl="0" algn="l">
                <a:lnSpc>
                  <a:spcPct val="90000"/>
                </a:lnSpc>
                <a:spcBef>
                  <a:spcPts val="0"/>
                </a:spcBef>
                <a:spcAft>
                  <a:spcPts val="0"/>
                </a:spcAft>
                <a:buClr>
                  <a:schemeClr val="dk1"/>
                </a:buClr>
                <a:buSzPts val="2400"/>
                <a:buFont typeface="Arial"/>
                <a:buNone/>
              </a:pPr>
              <a:r>
                <a:rPr lang="en-US" sz="2400"/>
                <a:t>Understanding the </a:t>
              </a:r>
              <a:r>
                <a:rPr lang="en-US" sz="2400"/>
                <a:t>methodology</a:t>
              </a:r>
              <a:r>
                <a:rPr lang="en-US" sz="2400"/>
                <a:t> and math behind a Neural Network</a:t>
              </a:r>
              <a:endParaRPr sz="2400"/>
            </a:p>
          </p:txBody>
        </p:sp>
        <p:sp>
          <p:nvSpPr>
            <p:cNvPr id="213" name="Google Shape;213;p18"/>
            <p:cNvSpPr/>
            <p:nvPr/>
          </p:nvSpPr>
          <p:spPr>
            <a:xfrm>
              <a:off x="62458" y="339447"/>
              <a:ext cx="1131490" cy="1131490"/>
            </a:xfrm>
            <a:prstGeom prst="ellipse">
              <a:avLst/>
            </a:prstGeom>
            <a:gradFill>
              <a:gsLst>
                <a:gs pos="0">
                  <a:schemeClr val="lt1"/>
                </a:gs>
                <a:gs pos="35000">
                  <a:schemeClr val="lt1"/>
                </a:gs>
                <a:gs pos="100000">
                  <a:schemeClr val="lt1"/>
                </a:gs>
              </a:gsLst>
              <a:lin ang="16200000" scaled="0"/>
            </a:gradFill>
            <a:ln cap="flat" cmpd="sng" w="9525">
              <a:solidFill>
                <a:srgbClr val="49AC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957241" y="1810385"/>
              <a:ext cx="7209900" cy="905192"/>
            </a:xfrm>
            <a:prstGeom prst="rect">
              <a:avLst/>
            </a:prstGeom>
            <a:gradFill>
              <a:gsLst>
                <a:gs pos="0">
                  <a:srgbClr val="99FF8D"/>
                </a:gs>
                <a:gs pos="35000">
                  <a:srgbClr val="B9FFB0"/>
                </a:gs>
                <a:gs pos="100000">
                  <a:srgbClr val="E1FFDD"/>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txBox="1"/>
            <p:nvPr/>
          </p:nvSpPr>
          <p:spPr>
            <a:xfrm>
              <a:off x="957241" y="1866947"/>
              <a:ext cx="7209900" cy="905100"/>
            </a:xfrm>
            <a:prstGeom prst="rect">
              <a:avLst/>
            </a:prstGeom>
            <a:noFill/>
            <a:ln>
              <a:noFill/>
            </a:ln>
          </p:spPr>
          <p:txBody>
            <a:bodyPr anchorCtr="0" anchor="ctr" bIns="60950" lIns="718475" spcFirstLastPara="1" rIns="60950" wrap="square" tIns="60950">
              <a:noAutofit/>
            </a:bodyPr>
            <a:lstStyle/>
            <a:p>
              <a:pPr indent="0" lvl="0" marL="0" rtl="0" algn="l">
                <a:lnSpc>
                  <a:spcPct val="90000"/>
                </a:lnSpc>
                <a:spcBef>
                  <a:spcPts val="0"/>
                </a:spcBef>
                <a:spcAft>
                  <a:spcPts val="0"/>
                </a:spcAft>
                <a:buClr>
                  <a:schemeClr val="dk1"/>
                </a:buClr>
                <a:buSzPts val="2400"/>
                <a:buFont typeface="Arial"/>
                <a:buNone/>
              </a:pPr>
              <a:r>
                <a:rPr lang="en-US" sz="2400">
                  <a:solidFill>
                    <a:schemeClr val="dk1"/>
                  </a:solidFill>
                </a:rPr>
                <a:t>Using Python to build, train and test CNN models</a:t>
              </a:r>
              <a:endParaRPr>
                <a:solidFill>
                  <a:schemeClr val="dk1"/>
                </a:solidFill>
              </a:endParaRPr>
            </a:p>
          </p:txBody>
        </p:sp>
        <p:sp>
          <p:nvSpPr>
            <p:cNvPr id="216" name="Google Shape;216;p18"/>
            <p:cNvSpPr/>
            <p:nvPr/>
          </p:nvSpPr>
          <p:spPr>
            <a:xfrm>
              <a:off x="443720" y="1640661"/>
              <a:ext cx="1131600" cy="1131600"/>
            </a:xfrm>
            <a:prstGeom prst="ellipse">
              <a:avLst/>
            </a:prstGeom>
            <a:gradFill>
              <a:gsLst>
                <a:gs pos="0">
                  <a:schemeClr val="lt1"/>
                </a:gs>
                <a:gs pos="35000">
                  <a:schemeClr val="lt1"/>
                </a:gs>
                <a:gs pos="100000">
                  <a:schemeClr val="lt1"/>
                </a:gs>
              </a:gsLst>
              <a:lin ang="16200000" scaled="0"/>
            </a:gradFill>
            <a:ln cap="flat" cmpd="sng" w="9525">
              <a:solidFill>
                <a:srgbClr val="5FDF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628203" y="3168174"/>
              <a:ext cx="7538938" cy="905192"/>
            </a:xfrm>
            <a:prstGeom prst="rect">
              <a:avLst/>
            </a:prstGeom>
            <a:gradFill>
              <a:gsLst>
                <a:gs pos="0">
                  <a:srgbClr val="FFBB82"/>
                </a:gs>
                <a:gs pos="35000">
                  <a:srgbClr val="FFCFA8"/>
                </a:gs>
                <a:gs pos="100000">
                  <a:srgbClr val="FFEBD9"/>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txBox="1"/>
            <p:nvPr/>
          </p:nvSpPr>
          <p:spPr>
            <a:xfrm>
              <a:off x="628203" y="3168174"/>
              <a:ext cx="7538938" cy="905192"/>
            </a:xfrm>
            <a:prstGeom prst="rect">
              <a:avLst/>
            </a:prstGeom>
            <a:noFill/>
            <a:ln>
              <a:noFill/>
            </a:ln>
          </p:spPr>
          <p:txBody>
            <a:bodyPr anchorCtr="0" anchor="ctr" bIns="60950" lIns="718475" spcFirstLastPara="1" rIns="60950" wrap="square" tIns="60950">
              <a:noAutofit/>
            </a:bodyPr>
            <a:lstStyle/>
            <a:p>
              <a:pPr indent="0" lvl="0" marL="0" rtl="0" algn="l">
                <a:lnSpc>
                  <a:spcPct val="90000"/>
                </a:lnSpc>
                <a:spcBef>
                  <a:spcPts val="0"/>
                </a:spcBef>
                <a:spcAft>
                  <a:spcPts val="0"/>
                </a:spcAft>
                <a:buClr>
                  <a:schemeClr val="dk1"/>
                </a:buClr>
                <a:buSzPts val="2400"/>
                <a:buFont typeface="Arial"/>
                <a:buNone/>
              </a:pPr>
              <a:r>
                <a:rPr lang="en-US" sz="2400">
                  <a:solidFill>
                    <a:schemeClr val="dk1"/>
                  </a:solidFill>
                </a:rPr>
                <a:t>Understand how CNN is used for image classification</a:t>
              </a:r>
              <a:endParaRPr sz="2400">
                <a:solidFill>
                  <a:schemeClr val="dk1"/>
                </a:solidFill>
              </a:endParaRPr>
            </a:p>
          </p:txBody>
        </p:sp>
        <p:sp>
          <p:nvSpPr>
            <p:cNvPr id="219" name="Google Shape;219;p18"/>
            <p:cNvSpPr/>
            <p:nvPr/>
          </p:nvSpPr>
          <p:spPr>
            <a:xfrm>
              <a:off x="62458" y="3055025"/>
              <a:ext cx="1131490" cy="1131490"/>
            </a:xfrm>
            <a:prstGeom prst="ellipse">
              <a:avLst/>
            </a:prstGeom>
            <a:gradFill>
              <a:gsLst>
                <a:gs pos="0">
                  <a:schemeClr val="lt1"/>
                </a:gs>
                <a:gs pos="35000">
                  <a:schemeClr val="lt1"/>
                </a:gs>
                <a:gs pos="100000">
                  <a:schemeClr val="lt1"/>
                </a:gs>
              </a:gsLst>
              <a:lin ang="16200000" scaled="0"/>
            </a:gradFill>
            <a:ln cap="flat" cmpd="sng" w="9525">
              <a:solidFill>
                <a:srgbClr val="F69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18"/>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81818"/>
              </a:lnSpc>
              <a:spcBef>
                <a:spcPts val="0"/>
              </a:spcBef>
              <a:spcAft>
                <a:spcPts val="0"/>
              </a:spcAft>
              <a:buClr>
                <a:srgbClr val="FF0000"/>
              </a:buClr>
              <a:buSzPts val="4400"/>
              <a:buNone/>
            </a:pPr>
            <a:r>
              <a:rPr lang="en-US" sz="4400">
                <a:solidFill>
                  <a:srgbClr val="FF0000"/>
                </a:solidFill>
              </a:rPr>
              <a:t>Learning Outcome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9"/>
          <p:cNvSpPr txBox="1"/>
          <p:nvPr>
            <p:ph idx="1" type="body"/>
          </p:nvPr>
        </p:nvSpPr>
        <p:spPr>
          <a:xfrm>
            <a:off x="342900" y="4258525"/>
            <a:ext cx="8458200" cy="1600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US"/>
              <a:t>MATHEMATICS AND METHODOLOGY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C00000"/>
              </a:buClr>
              <a:buSzPts val="3600"/>
              <a:buNone/>
            </a:pPr>
            <a:r>
              <a:rPr lang="en-US">
                <a:solidFill>
                  <a:srgbClr val="C00000"/>
                </a:solidFill>
                <a:latin typeface="Calibri"/>
                <a:ea typeface="Calibri"/>
                <a:cs typeface="Calibri"/>
                <a:sym typeface="Calibri"/>
              </a:rPr>
              <a:t>Methodology</a:t>
            </a:r>
            <a:endParaRPr/>
          </a:p>
        </p:txBody>
      </p:sp>
      <p:grpSp>
        <p:nvGrpSpPr>
          <p:cNvPr id="232" name="Google Shape;232;p20"/>
          <p:cNvGrpSpPr/>
          <p:nvPr/>
        </p:nvGrpSpPr>
        <p:grpSpPr>
          <a:xfrm>
            <a:off x="1517224" y="2149802"/>
            <a:ext cx="5802790" cy="3244856"/>
            <a:chOff x="1517224" y="1485952"/>
            <a:chExt cx="5802790" cy="3244856"/>
          </a:xfrm>
        </p:grpSpPr>
        <p:sp>
          <p:nvSpPr>
            <p:cNvPr id="233" name="Google Shape;233;p20"/>
            <p:cNvSpPr/>
            <p:nvPr/>
          </p:nvSpPr>
          <p:spPr>
            <a:xfrm>
              <a:off x="1848634" y="1485952"/>
              <a:ext cx="5471380" cy="662821"/>
            </a:xfrm>
            <a:custGeom>
              <a:rect b="b" l="l" r="r" t="t"/>
              <a:pathLst>
                <a:path extrusionOk="0" h="662821" w="5471380">
                  <a:moveTo>
                    <a:pt x="5471380" y="662820"/>
                  </a:moveTo>
                  <a:lnTo>
                    <a:pt x="331410" y="662820"/>
                  </a:lnTo>
                  <a:lnTo>
                    <a:pt x="0" y="331410"/>
                  </a:lnTo>
                  <a:lnTo>
                    <a:pt x="331410" y="1"/>
                  </a:lnTo>
                  <a:lnTo>
                    <a:pt x="5471380" y="1"/>
                  </a:lnTo>
                  <a:lnTo>
                    <a:pt x="5471380" y="662820"/>
                  </a:lnTo>
                  <a:close/>
                </a:path>
              </a:pathLst>
            </a:custGeom>
            <a:gradFill>
              <a:gsLst>
                <a:gs pos="0">
                  <a:srgbClr val="FFA09D"/>
                </a:gs>
                <a:gs pos="35000">
                  <a:srgbClr val="FFBCBC"/>
                </a:gs>
                <a:gs pos="100000">
                  <a:srgbClr val="FFE2E2"/>
                </a:gs>
              </a:gsLst>
              <a:lin ang="16200038" scaled="0"/>
            </a:gradFill>
            <a:ln>
              <a:noFill/>
            </a:ln>
            <a:effectLst>
              <a:outerShdw blurRad="40000" rotWithShape="0" dir="5400000" dist="20000">
                <a:srgbClr val="000000">
                  <a:alpha val="37650"/>
                </a:srgbClr>
              </a:outerShdw>
            </a:effectLst>
          </p:spPr>
          <p:txBody>
            <a:bodyPr anchorCtr="0" anchor="ctr" bIns="60950" lIns="457975" spcFirstLastPara="1" rIns="113775" wrap="square" tIns="60950">
              <a:noAutofit/>
            </a:bodyPr>
            <a:lstStyle/>
            <a:p>
              <a:pPr indent="0" lvl="0" marL="0" marR="0" rtl="0" algn="ctr">
                <a:lnSpc>
                  <a:spcPct val="90000"/>
                </a:lnSpc>
                <a:spcBef>
                  <a:spcPts val="0"/>
                </a:spcBef>
                <a:spcAft>
                  <a:spcPts val="0"/>
                </a:spcAft>
                <a:buNone/>
              </a:pPr>
              <a:r>
                <a:rPr b="1" lang="en-US" sz="1600">
                  <a:solidFill>
                    <a:srgbClr val="000000"/>
                  </a:solidFill>
                  <a:latin typeface="Calibri"/>
                  <a:ea typeface="Calibri"/>
                  <a:cs typeface="Calibri"/>
                  <a:sym typeface="Calibri"/>
                </a:rPr>
                <a:t>Phase 1: Literature Review</a:t>
              </a:r>
              <a:endParaRPr/>
            </a:p>
          </p:txBody>
        </p:sp>
        <p:sp>
          <p:nvSpPr>
            <p:cNvPr id="234" name="Google Shape;234;p20"/>
            <p:cNvSpPr/>
            <p:nvPr/>
          </p:nvSpPr>
          <p:spPr>
            <a:xfrm>
              <a:off x="1517224" y="1485953"/>
              <a:ext cx="662700" cy="662700"/>
            </a:xfrm>
            <a:prstGeom prst="ellipse">
              <a:avLst/>
            </a:prstGeom>
            <a:solidFill>
              <a:srgbClr val="E1C1C0"/>
            </a:solidFill>
            <a:ln cap="flat" cmpd="sng" w="9525">
              <a:solidFill>
                <a:srgbClr val="F9F9F9"/>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a:off x="1848634" y="2346631"/>
              <a:ext cx="5471380" cy="662821"/>
            </a:xfrm>
            <a:custGeom>
              <a:rect b="b" l="l" r="r" t="t"/>
              <a:pathLst>
                <a:path extrusionOk="0" h="662821" w="5471380">
                  <a:moveTo>
                    <a:pt x="5471380" y="662820"/>
                  </a:moveTo>
                  <a:lnTo>
                    <a:pt x="331410" y="662820"/>
                  </a:lnTo>
                  <a:lnTo>
                    <a:pt x="0" y="331410"/>
                  </a:lnTo>
                  <a:lnTo>
                    <a:pt x="331410" y="1"/>
                  </a:lnTo>
                  <a:lnTo>
                    <a:pt x="5471380" y="1"/>
                  </a:lnTo>
                  <a:lnTo>
                    <a:pt x="5471380" y="662820"/>
                  </a:lnTo>
                  <a:close/>
                </a:path>
              </a:pathLst>
            </a:custGeom>
            <a:gradFill>
              <a:gsLst>
                <a:gs pos="0">
                  <a:srgbClr val="DAFEA4"/>
                </a:gs>
                <a:gs pos="35000">
                  <a:srgbClr val="E3FEBF"/>
                </a:gs>
                <a:gs pos="100000">
                  <a:srgbClr val="F4FEE6"/>
                </a:gs>
              </a:gsLst>
              <a:lin ang="16200038" scaled="0"/>
            </a:gradFill>
            <a:ln>
              <a:noFill/>
            </a:ln>
            <a:effectLst>
              <a:outerShdw blurRad="40000" rotWithShape="0" dir="5400000" dist="20000">
                <a:srgbClr val="000000">
                  <a:alpha val="37650"/>
                </a:srgbClr>
              </a:outerShdw>
            </a:effectLst>
          </p:spPr>
          <p:txBody>
            <a:bodyPr anchorCtr="0" anchor="ctr" bIns="60950" lIns="457975" spcFirstLastPara="1" rIns="113775" wrap="square" tIns="60950">
              <a:noAutofit/>
            </a:bodyPr>
            <a:lstStyle/>
            <a:p>
              <a:pPr indent="0" lvl="0" marL="0" marR="0" rtl="0" algn="ctr">
                <a:lnSpc>
                  <a:spcPct val="90000"/>
                </a:lnSpc>
                <a:spcBef>
                  <a:spcPts val="0"/>
                </a:spcBef>
                <a:spcAft>
                  <a:spcPts val="0"/>
                </a:spcAft>
                <a:buNone/>
              </a:pPr>
              <a:r>
                <a:rPr b="1" lang="en-US" sz="1600">
                  <a:solidFill>
                    <a:srgbClr val="000000"/>
                  </a:solidFill>
                  <a:latin typeface="Calibri"/>
                  <a:ea typeface="Calibri"/>
                  <a:cs typeface="Calibri"/>
                  <a:sym typeface="Calibri"/>
                </a:rPr>
                <a:t>Phase 2: </a:t>
              </a:r>
              <a:r>
                <a:rPr b="1" lang="en-US" sz="1600">
                  <a:latin typeface="Calibri"/>
                  <a:ea typeface="Calibri"/>
                  <a:cs typeface="Calibri"/>
                  <a:sym typeface="Calibri"/>
                </a:rPr>
                <a:t>Collection, Preprocessing, &amp; </a:t>
              </a:r>
              <a:r>
                <a:rPr b="1" lang="en-US" sz="1600">
                  <a:latin typeface="Calibri"/>
                  <a:ea typeface="Calibri"/>
                  <a:cs typeface="Calibri"/>
                  <a:sym typeface="Calibri"/>
                </a:rPr>
                <a:t>Visualization</a:t>
              </a:r>
              <a:r>
                <a:rPr b="1" lang="en-US" sz="1600">
                  <a:latin typeface="Calibri"/>
                  <a:ea typeface="Calibri"/>
                  <a:cs typeface="Calibri"/>
                  <a:sym typeface="Calibri"/>
                </a:rPr>
                <a:t> of Image Data</a:t>
              </a:r>
              <a:endParaRPr sz="1600">
                <a:solidFill>
                  <a:srgbClr val="000000"/>
                </a:solidFill>
                <a:latin typeface="Calibri"/>
                <a:ea typeface="Calibri"/>
                <a:cs typeface="Calibri"/>
                <a:sym typeface="Calibri"/>
              </a:endParaRPr>
            </a:p>
          </p:txBody>
        </p:sp>
        <p:sp>
          <p:nvSpPr>
            <p:cNvPr id="236" name="Google Shape;236;p20"/>
            <p:cNvSpPr/>
            <p:nvPr/>
          </p:nvSpPr>
          <p:spPr>
            <a:xfrm>
              <a:off x="1517224" y="2346632"/>
              <a:ext cx="662700" cy="662700"/>
            </a:xfrm>
            <a:prstGeom prst="ellipse">
              <a:avLst/>
            </a:prstGeom>
            <a:solidFill>
              <a:srgbClr val="D4DFC1"/>
            </a:solidFill>
            <a:ln cap="flat" cmpd="sng" w="9525">
              <a:solidFill>
                <a:srgbClr val="F9F9F9"/>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p:nvPr/>
          </p:nvSpPr>
          <p:spPr>
            <a:xfrm>
              <a:off x="1848634" y="3207309"/>
              <a:ext cx="5471380" cy="662821"/>
            </a:xfrm>
            <a:custGeom>
              <a:rect b="b" l="l" r="r" t="t"/>
              <a:pathLst>
                <a:path extrusionOk="0" h="662821" w="5471380">
                  <a:moveTo>
                    <a:pt x="5471380" y="662820"/>
                  </a:moveTo>
                  <a:lnTo>
                    <a:pt x="331410" y="662820"/>
                  </a:lnTo>
                  <a:lnTo>
                    <a:pt x="0" y="331410"/>
                  </a:lnTo>
                  <a:lnTo>
                    <a:pt x="331410" y="1"/>
                  </a:lnTo>
                  <a:lnTo>
                    <a:pt x="5471380" y="1"/>
                  </a:lnTo>
                  <a:lnTo>
                    <a:pt x="5471380" y="662820"/>
                  </a:lnTo>
                  <a:close/>
                </a:path>
              </a:pathLst>
            </a:custGeom>
            <a:gradFill>
              <a:gsLst>
                <a:gs pos="0">
                  <a:srgbClr val="C8B2E9"/>
                </a:gs>
                <a:gs pos="35000">
                  <a:srgbClr val="D6CAED"/>
                </a:gs>
                <a:gs pos="100000">
                  <a:srgbClr val="EFE8FA"/>
                </a:gs>
              </a:gsLst>
              <a:lin ang="16200038" scaled="0"/>
            </a:gradFill>
            <a:ln>
              <a:noFill/>
            </a:ln>
            <a:effectLst>
              <a:outerShdw blurRad="40000" rotWithShape="0" dir="5400000" dist="20000">
                <a:srgbClr val="000000">
                  <a:alpha val="37650"/>
                </a:srgbClr>
              </a:outerShdw>
            </a:effectLst>
          </p:spPr>
          <p:txBody>
            <a:bodyPr anchorCtr="0" anchor="ctr" bIns="60950" lIns="457975" spcFirstLastPara="1" rIns="113775" wrap="square" tIns="60950">
              <a:noAutofit/>
            </a:bodyPr>
            <a:lstStyle/>
            <a:p>
              <a:pPr indent="0" lvl="0" marL="0" marR="0" rtl="0" algn="ctr">
                <a:lnSpc>
                  <a:spcPct val="90000"/>
                </a:lnSpc>
                <a:spcBef>
                  <a:spcPts val="0"/>
                </a:spcBef>
                <a:spcAft>
                  <a:spcPts val="0"/>
                </a:spcAft>
                <a:buNone/>
              </a:pPr>
              <a:r>
                <a:rPr b="1" lang="en-US" sz="1600">
                  <a:solidFill>
                    <a:srgbClr val="000000"/>
                  </a:solidFill>
                  <a:latin typeface="Calibri"/>
                  <a:ea typeface="Calibri"/>
                  <a:cs typeface="Calibri"/>
                  <a:sym typeface="Calibri"/>
                </a:rPr>
                <a:t>Phase 3: </a:t>
              </a:r>
              <a:r>
                <a:rPr b="1" lang="en-US" sz="1600">
                  <a:latin typeface="Calibri"/>
                  <a:ea typeface="Calibri"/>
                  <a:cs typeface="Calibri"/>
                  <a:sym typeface="Calibri"/>
                </a:rPr>
                <a:t>Building CNN Custom and Transfer Learning Classifier Models</a:t>
              </a:r>
              <a:endParaRPr sz="1600">
                <a:solidFill>
                  <a:srgbClr val="000000"/>
                </a:solidFill>
                <a:latin typeface="Calibri"/>
                <a:ea typeface="Calibri"/>
                <a:cs typeface="Calibri"/>
                <a:sym typeface="Calibri"/>
              </a:endParaRPr>
            </a:p>
          </p:txBody>
        </p:sp>
        <p:sp>
          <p:nvSpPr>
            <p:cNvPr id="238" name="Google Shape;238;p20"/>
            <p:cNvSpPr/>
            <p:nvPr/>
          </p:nvSpPr>
          <p:spPr>
            <a:xfrm>
              <a:off x="1517224" y="3207310"/>
              <a:ext cx="662700" cy="662700"/>
            </a:xfrm>
            <a:prstGeom prst="ellipse">
              <a:avLst/>
            </a:prstGeom>
            <a:solidFill>
              <a:srgbClr val="CCC5D7"/>
            </a:solidFill>
            <a:ln cap="flat" cmpd="sng" w="9525">
              <a:solidFill>
                <a:srgbClr val="F9F9F9"/>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
            <p:cNvSpPr/>
            <p:nvPr/>
          </p:nvSpPr>
          <p:spPr>
            <a:xfrm>
              <a:off x="1848634" y="4067987"/>
              <a:ext cx="5471380" cy="662821"/>
            </a:xfrm>
            <a:custGeom>
              <a:rect b="b" l="l" r="r" t="t"/>
              <a:pathLst>
                <a:path extrusionOk="0" h="662821" w="5471380">
                  <a:moveTo>
                    <a:pt x="5471380" y="662820"/>
                  </a:moveTo>
                  <a:lnTo>
                    <a:pt x="331410" y="662820"/>
                  </a:lnTo>
                  <a:lnTo>
                    <a:pt x="0" y="331410"/>
                  </a:lnTo>
                  <a:lnTo>
                    <a:pt x="331410" y="1"/>
                  </a:lnTo>
                  <a:lnTo>
                    <a:pt x="5471380" y="1"/>
                  </a:lnTo>
                  <a:lnTo>
                    <a:pt x="5471380" y="662820"/>
                  </a:lnTo>
                  <a:close/>
                </a:path>
              </a:pathLst>
            </a:custGeom>
            <a:gradFill>
              <a:gsLst>
                <a:gs pos="0">
                  <a:srgbClr val="99EAFF"/>
                </a:gs>
                <a:gs pos="35000">
                  <a:srgbClr val="B8F1FF"/>
                </a:gs>
                <a:gs pos="100000">
                  <a:srgbClr val="E2FBFF"/>
                </a:gs>
              </a:gsLst>
              <a:lin ang="16200038" scaled="0"/>
            </a:gradFill>
            <a:ln>
              <a:noFill/>
            </a:ln>
            <a:effectLst>
              <a:outerShdw blurRad="40000" rotWithShape="0" dir="5400000" dist="20000">
                <a:srgbClr val="000000">
                  <a:alpha val="37650"/>
                </a:srgbClr>
              </a:outerShdw>
            </a:effectLst>
          </p:spPr>
          <p:txBody>
            <a:bodyPr anchorCtr="0" anchor="ctr" bIns="60950" lIns="457975" spcFirstLastPara="1" rIns="113775" wrap="square" tIns="60950">
              <a:noAutofit/>
            </a:bodyPr>
            <a:lstStyle/>
            <a:p>
              <a:pPr indent="0" lvl="0" marL="0" marR="0" rtl="0" algn="ctr">
                <a:lnSpc>
                  <a:spcPct val="90000"/>
                </a:lnSpc>
                <a:spcBef>
                  <a:spcPts val="0"/>
                </a:spcBef>
                <a:spcAft>
                  <a:spcPts val="0"/>
                </a:spcAft>
                <a:buNone/>
              </a:pPr>
              <a:r>
                <a:rPr b="1" lang="en-US" sz="1600">
                  <a:solidFill>
                    <a:srgbClr val="000000"/>
                  </a:solidFill>
                  <a:latin typeface="Calibri"/>
                  <a:ea typeface="Calibri"/>
                  <a:cs typeface="Calibri"/>
                  <a:sym typeface="Calibri"/>
                </a:rPr>
                <a:t>Phase 4: </a:t>
              </a:r>
              <a:r>
                <a:rPr b="1" lang="en-US" sz="1600">
                  <a:latin typeface="Calibri"/>
                  <a:ea typeface="Calibri"/>
                  <a:cs typeface="Calibri"/>
                  <a:sym typeface="Calibri"/>
                </a:rPr>
                <a:t>Using the model saved to predict the emotion of few sample images</a:t>
              </a:r>
              <a:endParaRPr sz="1600">
                <a:solidFill>
                  <a:srgbClr val="000000"/>
                </a:solidFill>
                <a:latin typeface="Calibri"/>
                <a:ea typeface="Calibri"/>
                <a:cs typeface="Calibri"/>
                <a:sym typeface="Calibri"/>
              </a:endParaRPr>
            </a:p>
          </p:txBody>
        </p:sp>
        <p:sp>
          <p:nvSpPr>
            <p:cNvPr id="240" name="Google Shape;240;p20"/>
            <p:cNvSpPr/>
            <p:nvPr/>
          </p:nvSpPr>
          <p:spPr>
            <a:xfrm>
              <a:off x="1517224" y="4067988"/>
              <a:ext cx="662700" cy="662700"/>
            </a:xfrm>
            <a:prstGeom prst="ellipse">
              <a:avLst/>
            </a:prstGeom>
            <a:solidFill>
              <a:srgbClr val="C0DAE5"/>
            </a:solidFill>
            <a:ln cap="flat" cmpd="sng" w="9525">
              <a:solidFill>
                <a:srgbClr val="F9F9F9"/>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1"/>
          <p:cNvSpPr txBox="1"/>
          <p:nvPr>
            <p:ph idx="1" type="body"/>
          </p:nvPr>
        </p:nvSpPr>
        <p:spPr>
          <a:xfrm>
            <a:off x="3575050" y="1600200"/>
            <a:ext cx="5111700" cy="45261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rPr lang="en-US" sz="1300" u="sng">
                <a:solidFill>
                  <a:schemeClr val="hlink"/>
                </a:solidFill>
                <a:hlinkClick r:id="rId3"/>
              </a:rPr>
              <a:t>https://www.linkedin.com/pulse/what-convolutional-neural-network-cnn-deep-learning-nafiz-shahriar</a:t>
            </a:r>
            <a:endParaRPr sz="1300"/>
          </a:p>
          <a:p>
            <a:pPr indent="0" lvl="0" marL="0" rtl="0" algn="l">
              <a:spcBef>
                <a:spcPts val="640"/>
              </a:spcBef>
              <a:spcAft>
                <a:spcPts val="0"/>
              </a:spcAft>
              <a:buNone/>
            </a:pPr>
            <a:r>
              <a:t/>
            </a:r>
            <a:endParaRPr sz="1300"/>
          </a:p>
          <a:p>
            <a:pPr indent="0" lvl="0" marL="0" rtl="0" algn="l">
              <a:spcBef>
                <a:spcPts val="640"/>
              </a:spcBef>
              <a:spcAft>
                <a:spcPts val="0"/>
              </a:spcAft>
              <a:buNone/>
            </a:pPr>
            <a:r>
              <a:t/>
            </a:r>
            <a:endParaRPr sz="1300"/>
          </a:p>
        </p:txBody>
      </p:sp>
      <p:sp>
        <p:nvSpPr>
          <p:cNvPr id="247" name="Google Shape;247;p21"/>
          <p:cNvSpPr txBox="1"/>
          <p:nvPr>
            <p:ph idx="2" type="body"/>
          </p:nvPr>
        </p:nvSpPr>
        <p:spPr>
          <a:xfrm>
            <a:off x="457200" y="1600200"/>
            <a:ext cx="3008400" cy="4526100"/>
          </a:xfrm>
          <a:prstGeom prst="rect">
            <a:avLst/>
          </a:prstGeom>
        </p:spPr>
        <p:txBody>
          <a:bodyPr anchorCtr="0" anchor="t" bIns="45700" lIns="91425" spcFirstLastPara="1" rIns="91425" wrap="square" tIns="45700">
            <a:normAutofit fontScale="92500" lnSpcReduction="20000"/>
          </a:bodyPr>
          <a:lstStyle/>
          <a:p>
            <a:pPr indent="-369570" lvl="0" marL="457200" rtl="0" algn="l">
              <a:spcBef>
                <a:spcPts val="480"/>
              </a:spcBef>
              <a:spcAft>
                <a:spcPts val="0"/>
              </a:spcAft>
              <a:buClr>
                <a:srgbClr val="101141"/>
              </a:buClr>
              <a:buSzPct val="100000"/>
              <a:buChar char="●"/>
            </a:pPr>
            <a:r>
              <a:rPr lang="en-US" sz="2400" u="sng"/>
              <a:t>Convolutional Neural Networks(CNN)</a:t>
            </a:r>
            <a:r>
              <a:rPr lang="en-US" sz="2400"/>
              <a:t> are well suited for application which use spatial data such as images.</a:t>
            </a:r>
            <a:endParaRPr sz="2400"/>
          </a:p>
          <a:p>
            <a:pPr indent="-369570" lvl="0" marL="457200" rtl="0" algn="l">
              <a:spcBef>
                <a:spcPts val="0"/>
              </a:spcBef>
              <a:spcAft>
                <a:spcPts val="0"/>
              </a:spcAft>
              <a:buClr>
                <a:srgbClr val="101141"/>
              </a:buClr>
              <a:buSzPct val="100000"/>
              <a:buChar char="●"/>
            </a:pPr>
            <a:r>
              <a:rPr lang="en-US" sz="2400"/>
              <a:t>It is divided into three layers-the convolution layer, the pooling layer and the fully connected layer.</a:t>
            </a:r>
            <a:endParaRPr sz="2400"/>
          </a:p>
          <a:p>
            <a:pPr indent="0" lvl="0" marL="457200" rtl="0" algn="l">
              <a:spcBef>
                <a:spcPts val="480"/>
              </a:spcBef>
              <a:spcAft>
                <a:spcPts val="0"/>
              </a:spcAft>
              <a:buNone/>
            </a:pPr>
            <a:r>
              <a:t/>
            </a:r>
            <a:endParaRPr sz="2400"/>
          </a:p>
          <a:p>
            <a:pPr indent="0" lvl="0" marL="0" rtl="0" algn="l">
              <a:spcBef>
                <a:spcPts val="280"/>
              </a:spcBef>
              <a:spcAft>
                <a:spcPts val="0"/>
              </a:spcAft>
              <a:buNone/>
            </a:pPr>
            <a:r>
              <a:t/>
            </a:r>
            <a:endParaRPr/>
          </a:p>
        </p:txBody>
      </p:sp>
      <p:sp>
        <p:nvSpPr>
          <p:cNvPr id="248" name="Google Shape;248;p21"/>
          <p:cNvSpPr txBox="1"/>
          <p:nvPr>
            <p:ph idx="3"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200"/>
              <a:t>Convolutional Neural Networks</a:t>
            </a:r>
            <a:endParaRPr sz="3200"/>
          </a:p>
          <a:p>
            <a:pPr indent="0" lvl="0" marL="0" rtl="0" algn="l">
              <a:spcBef>
                <a:spcPts val="0"/>
              </a:spcBef>
              <a:spcAft>
                <a:spcPts val="0"/>
              </a:spcAft>
              <a:buNone/>
            </a:pPr>
            <a:r>
              <a:t/>
            </a:r>
            <a:endParaRPr/>
          </a:p>
        </p:txBody>
      </p:sp>
      <p:pic>
        <p:nvPicPr>
          <p:cNvPr id="249" name="Google Shape;249;p21"/>
          <p:cNvPicPr preferRelativeResize="0"/>
          <p:nvPr/>
        </p:nvPicPr>
        <p:blipFill>
          <a:blip r:embed="rId4">
            <a:alphaModFix/>
          </a:blip>
          <a:stretch>
            <a:fillRect/>
          </a:stretch>
        </p:blipFill>
        <p:spPr>
          <a:xfrm>
            <a:off x="3655475" y="1750426"/>
            <a:ext cx="4950852" cy="2213725"/>
          </a:xfrm>
          <a:prstGeom prst="rect">
            <a:avLst/>
          </a:prstGeom>
          <a:noFill/>
          <a:ln>
            <a:noFill/>
          </a:ln>
        </p:spPr>
      </p:pic>
      <p:pic>
        <p:nvPicPr>
          <p:cNvPr id="250" name="Google Shape;250;p21"/>
          <p:cNvPicPr preferRelativeResize="0"/>
          <p:nvPr/>
        </p:nvPicPr>
        <p:blipFill>
          <a:blip r:embed="rId5">
            <a:alphaModFix/>
          </a:blip>
          <a:stretch>
            <a:fillRect/>
          </a:stretch>
        </p:blipFill>
        <p:spPr>
          <a:xfrm>
            <a:off x="4212775" y="4579800"/>
            <a:ext cx="3543025" cy="1546500"/>
          </a:xfrm>
          <a:prstGeom prst="rect">
            <a:avLst/>
          </a:prstGeom>
          <a:noFill/>
          <a:ln>
            <a:noFill/>
          </a:ln>
        </p:spPr>
      </p:pic>
      <p:pic>
        <p:nvPicPr>
          <p:cNvPr id="251" name="Google Shape;251;p21"/>
          <p:cNvPicPr preferRelativeResize="0"/>
          <p:nvPr/>
        </p:nvPicPr>
        <p:blipFill>
          <a:blip r:embed="rId6">
            <a:alphaModFix/>
          </a:blip>
          <a:stretch>
            <a:fillRect/>
          </a:stretch>
        </p:blipFill>
        <p:spPr>
          <a:xfrm>
            <a:off x="562225" y="5211900"/>
            <a:ext cx="3093244" cy="914400"/>
          </a:xfrm>
          <a:prstGeom prst="rect">
            <a:avLst/>
          </a:prstGeom>
          <a:noFill/>
          <a:ln>
            <a:noFill/>
          </a:ln>
        </p:spPr>
      </p:pic>
      <p:sp>
        <p:nvSpPr>
          <p:cNvPr id="252" name="Google Shape;252;p21"/>
          <p:cNvSpPr txBox="1"/>
          <p:nvPr/>
        </p:nvSpPr>
        <p:spPr>
          <a:xfrm>
            <a:off x="4876200" y="6126300"/>
            <a:ext cx="426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Convolution Operation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