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12192000"/>
  <p:notesSz cx="6858000" cy="9144000"/>
  <p:embeddedFontLst>
    <p:embeddedFont>
      <p:font typeface="Garamond"/>
      <p:regular r:id="rId36"/>
      <p:bold r:id="rId37"/>
      <p:italic r:id="rId38"/>
      <p:boldItalic r:id="rId39"/>
    </p:embeddedFont>
    <p:embeddedFont>
      <p:font typeface="Corbel"/>
      <p:regular r:id="rId40"/>
      <p:bold r:id="rId41"/>
      <p:italic r:id="rId42"/>
      <p:boldItalic r:id="rId43"/>
    </p:embeddedFont>
    <p:embeddedFont>
      <p:font typeface="Gill Sans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6" roundtripDataSignature="AMtx7misprLswyhFZQ0vpCCraE4FC/hf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B409C0-627A-4E81-9ACF-EB639646A507}">
  <a:tblStyle styleId="{05B409C0-627A-4E81-9ACF-EB639646A507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B"/>
          </a:solidFill>
        </a:fill>
      </a:tcStyle>
    </a:wholeTbl>
    <a:band1H>
      <a:tcTxStyle b="off" i="off"/>
      <a:tcStyle>
        <a:fill>
          <a:solidFill>
            <a:srgbClr val="CCE2F8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CE2F8"/>
          </a:solidFill>
        </a:fill>
      </a:tcStyle>
    </a:band1V>
    <a:band2V>
      <a:tcTxStyle b="off" i="off"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5228033C-140E-4D4B-8362-83FE0DA97AAC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40321BD9-EAF9-4811-9D04-EB57462DBCDD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rbel-regular.fntdata"/><Relationship Id="rId20" Type="http://schemas.openxmlformats.org/officeDocument/2006/relationships/slide" Target="slides/slide15.xml"/><Relationship Id="rId42" Type="http://schemas.openxmlformats.org/officeDocument/2006/relationships/font" Target="fonts/Corbel-italic.fntdata"/><Relationship Id="rId41" Type="http://schemas.openxmlformats.org/officeDocument/2006/relationships/font" Target="fonts/Corbel-bold.fntdata"/><Relationship Id="rId22" Type="http://schemas.openxmlformats.org/officeDocument/2006/relationships/slide" Target="slides/slide17.xml"/><Relationship Id="rId44" Type="http://schemas.openxmlformats.org/officeDocument/2006/relationships/font" Target="fonts/GillSans-regular.fntdata"/><Relationship Id="rId21" Type="http://schemas.openxmlformats.org/officeDocument/2006/relationships/slide" Target="slides/slide16.xml"/><Relationship Id="rId43" Type="http://schemas.openxmlformats.org/officeDocument/2006/relationships/font" Target="fonts/Corbel-boldItalic.fntdata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font" Target="fonts/Gill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Garamond-bold.fntdata"/><Relationship Id="rId14" Type="http://schemas.openxmlformats.org/officeDocument/2006/relationships/slide" Target="slides/slide9.xml"/><Relationship Id="rId36" Type="http://schemas.openxmlformats.org/officeDocument/2006/relationships/font" Target="fonts/Garamond-regular.fntdata"/><Relationship Id="rId17" Type="http://schemas.openxmlformats.org/officeDocument/2006/relationships/slide" Target="slides/slide12.xml"/><Relationship Id="rId39" Type="http://schemas.openxmlformats.org/officeDocument/2006/relationships/font" Target="fonts/Garamond-boldItalic.fntdata"/><Relationship Id="rId16" Type="http://schemas.openxmlformats.org/officeDocument/2006/relationships/slide" Target="slides/slide11.xml"/><Relationship Id="rId38" Type="http://schemas.openxmlformats.org/officeDocument/2006/relationships/font" Target="fonts/Garamond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5" name="Google Shape;87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6" name="Google Shape;87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4" name="Google Shape;88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2" name="Google Shape;89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1" name="Google Shape;90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2" name="Google Shape;902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2674c0d7ef2_0_174:notes"/>
          <p:cNvSpPr txBox="1"/>
          <p:nvPr>
            <p:ph idx="1" type="body"/>
          </p:nvPr>
        </p:nvSpPr>
        <p:spPr>
          <a:xfrm>
            <a:off x="685316" y="4344692"/>
            <a:ext cx="54873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9" name="Google Shape;909;g2674c0d7ef2_0_1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2674c0d7ef2_0_460:notes"/>
          <p:cNvSpPr txBox="1"/>
          <p:nvPr>
            <p:ph idx="1" type="body"/>
          </p:nvPr>
        </p:nvSpPr>
        <p:spPr>
          <a:xfrm>
            <a:off x="685316" y="4344692"/>
            <a:ext cx="54873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0" name="Google Shape;920;g2674c0d7ef2_0_4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2674c0d7ef2_0_476:notes"/>
          <p:cNvSpPr txBox="1"/>
          <p:nvPr/>
        </p:nvSpPr>
        <p:spPr>
          <a:xfrm>
            <a:off x="3883998" y="8684971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g2674c0d7ef2_0_4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9" name="Google Shape;939;g2674c0d7ef2_0_476:notes"/>
          <p:cNvSpPr txBox="1"/>
          <p:nvPr>
            <p:ph idx="1" type="body"/>
          </p:nvPr>
        </p:nvSpPr>
        <p:spPr>
          <a:xfrm>
            <a:off x="914833" y="4344692"/>
            <a:ext cx="50283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None/>
            </a:pPr>
            <a:r>
              <a:rPr lang="en-US">
                <a:solidFill>
                  <a:srgbClr val="FFFF00"/>
                </a:solidFill>
              </a:rPr>
              <a:t>DNS and the Browser: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First, a domain name or URL is entered in the address field of the browser.  The browser passes the name to the resolver.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26786a775ea_0_10:notes"/>
          <p:cNvSpPr txBox="1"/>
          <p:nvPr>
            <p:ph idx="1" type="body"/>
          </p:nvPr>
        </p:nvSpPr>
        <p:spPr>
          <a:xfrm>
            <a:off x="685316" y="4344692"/>
            <a:ext cx="54873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8" name="Google Shape;958;g26786a775ea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7" name="Google Shape;97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8" name="Google Shape;978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2674c0d7ef2_0_568:notes"/>
          <p:cNvSpPr txBox="1"/>
          <p:nvPr>
            <p:ph idx="1" type="body"/>
          </p:nvPr>
        </p:nvSpPr>
        <p:spPr>
          <a:xfrm>
            <a:off x="685316" y="4344692"/>
            <a:ext cx="54873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9" name="Google Shape;989;g2674c0d7ef2_0_5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8" name="Google Shape;99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9" name="Google Shape;999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6" name="Google Shape;100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7" name="Google Shape;1007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1" name="Google Shape;103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2" name="Google Shape;1032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7" name="Google Shape;104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8" name="Google Shape;1048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7" name="Google Shape;105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8" name="Google Shape;1058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8" name="Google Shape;122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9" name="Google Shape;1229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11fc789235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9" name="Google Shape;1399;g11fc789235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0" name="Google Shape;1400;g11fc789235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8" name="Google Shape;140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9" name="Google Shape;1409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6" name="Google Shape;141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7" name="Google Shape;1417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0" name="Google Shape;143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1" name="Google Shape;1431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11fc7892358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8" name="Google Shape;1438;g11fc7892358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9" name="Google Shape;1439;g11fc7892358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5" name="Google Shape;39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6" name="Google Shape;62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7" name="Google Shape;62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6" name="Google Shape;76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7" name="Google Shape;76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4" name="Google Shape;83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5" name="Google Shape;83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0" name="Google Shape;85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1" name="Google Shape;85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9" name="Google Shape;85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0" name="Google Shape;86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9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29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29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29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29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29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29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29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2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8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8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38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0" name="Google Shape;90;p3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9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9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9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7" name="Google Shape;97;p3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0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0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4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1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1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1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1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1" name="Google Shape;111;p41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4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2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2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4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3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6" name="Google Shape;126;p43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4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4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4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3" name="Google Shape;133;p44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4" name="Google Shape;134;p4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5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40" name="Google Shape;140;p4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6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6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46" name="Google Shape;146;p4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9" name="Google Shape;49;p32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0" name="Google Shape;50;p3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over Text" type="objOverTx">
  <p:cSld name="OBJECT_OVER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3"/>
          <p:cNvSpPr txBox="1"/>
          <p:nvPr>
            <p:ph type="title"/>
          </p:nvPr>
        </p:nvSpPr>
        <p:spPr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" type="body"/>
          </p:nvPr>
        </p:nvSpPr>
        <p:spPr>
          <a:xfrm>
            <a:off x="711200" y="1600200"/>
            <a:ext cx="103632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2" type="body"/>
          </p:nvPr>
        </p:nvSpPr>
        <p:spPr>
          <a:xfrm>
            <a:off x="711200" y="4000500"/>
            <a:ext cx="103632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61" name="Google Shape;61;p3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7" name="Google Shape;67;p3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73" name="Google Shape;73;p35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74" name="Google Shape;74;p35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75" name="Google Shape;75;p35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76" name="Google Shape;76;p3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7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82" name="Google Shape;82;p37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3" name="Google Shape;83;p3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8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28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28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28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28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28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28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2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8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2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slide" Target="/ppt/slides/slide11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jpg"/><Relationship Id="rId4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8.jpg"/><Relationship Id="rId6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1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Application Layer (Electronic Mail &amp;DNS)</a:t>
            </a:r>
            <a:endParaRPr/>
          </a:p>
        </p:txBody>
      </p:sp>
      <p:sp>
        <p:nvSpPr>
          <p:cNvPr id="155" name="Google Shape;155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3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CSE421 – Computer Networks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56" name="Google Shape;1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"/>
          <p:cNvSpPr/>
          <p:nvPr/>
        </p:nvSpPr>
        <p:spPr>
          <a:xfrm>
            <a:off x="6772275" y="6195385"/>
            <a:ext cx="5000625" cy="563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All material copyright 1996-2020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J.F Kurose and K.W. Ross, All Rights Reserved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0"/>
          <p:cNvSpPr txBox="1"/>
          <p:nvPr>
            <p:ph type="title"/>
          </p:nvPr>
        </p:nvSpPr>
        <p:spPr>
          <a:xfrm>
            <a:off x="2024063" y="255588"/>
            <a:ext cx="7772400" cy="893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Mail access protocols</a:t>
            </a:r>
            <a:endParaRPr/>
          </a:p>
        </p:txBody>
      </p:sp>
      <p:sp>
        <p:nvSpPr>
          <p:cNvPr id="879" name="Google Shape;879;p10"/>
          <p:cNvSpPr txBox="1"/>
          <p:nvPr>
            <p:ph idx="1" type="body"/>
          </p:nvPr>
        </p:nvSpPr>
        <p:spPr>
          <a:xfrm>
            <a:off x="2105026" y="3462056"/>
            <a:ext cx="8562974" cy="3395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solidFill>
                  <a:srgbClr val="CC0000"/>
                </a:solidFill>
              </a:rPr>
              <a:t>SMTP:</a:t>
            </a:r>
            <a:r>
              <a:rPr lang="en-US" sz="2400"/>
              <a:t> delivery/storage to receiver’s server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Mail access protocol: retrieval from server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74"/>
              </a:spcBef>
              <a:spcAft>
                <a:spcPts val="0"/>
              </a:spcAft>
              <a:buSzPts val="3190"/>
              <a:buChar char="•"/>
            </a:pPr>
            <a:r>
              <a:rPr lang="en-US" sz="2200">
                <a:solidFill>
                  <a:srgbClr val="CC0000"/>
                </a:solidFill>
              </a:rPr>
              <a:t>POP:</a:t>
            </a:r>
            <a:r>
              <a:rPr lang="en-US" sz="2200"/>
              <a:t> Post Office Protocol [RFC 1939]: authorization, download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74"/>
              </a:spcBef>
              <a:spcAft>
                <a:spcPts val="0"/>
              </a:spcAft>
              <a:buSzPts val="3190"/>
              <a:buChar char="•"/>
            </a:pPr>
            <a:r>
              <a:rPr lang="en-US" sz="2200">
                <a:solidFill>
                  <a:srgbClr val="CC0000"/>
                </a:solidFill>
              </a:rPr>
              <a:t>IMAP:</a:t>
            </a:r>
            <a:r>
              <a:rPr lang="en-US" sz="2200"/>
              <a:t> Internet Mail Access Protocol [RFC 1730]: more features, including manipulation of stored messages on server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74"/>
              </a:spcBef>
              <a:spcAft>
                <a:spcPts val="0"/>
              </a:spcAft>
              <a:buSzPts val="3190"/>
              <a:buChar char="•"/>
            </a:pPr>
            <a:r>
              <a:rPr lang="en-US" sz="2200">
                <a:solidFill>
                  <a:srgbClr val="CC0000"/>
                </a:solidFill>
              </a:rPr>
              <a:t>HTTPs:</a:t>
            </a:r>
            <a:r>
              <a:rPr lang="en-US" sz="2200"/>
              <a:t> Web based(Gmail, Hotmail, Yahoo! Mail, etc.)</a:t>
            </a:r>
            <a:endParaRPr/>
          </a:p>
          <a:p>
            <a:pPr indent="-113568" lvl="1" marL="742950" rtl="0" algn="l">
              <a:lnSpc>
                <a:spcPct val="100000"/>
              </a:lnSpc>
              <a:spcBef>
                <a:spcPts val="974"/>
              </a:spcBef>
              <a:spcAft>
                <a:spcPts val="0"/>
              </a:spcAft>
              <a:buSzPts val="3190"/>
              <a:buNone/>
            </a:pPr>
            <a:r>
              <a:t/>
            </a:r>
            <a:endParaRPr sz="2200"/>
          </a:p>
        </p:txBody>
      </p:sp>
      <p:pic>
        <p:nvPicPr>
          <p:cNvPr id="880" name="Google Shape;8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136650"/>
            <a:ext cx="9144000" cy="1982788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10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6" name="Google Shape;886;p11"/>
          <p:cNvGraphicFramePr/>
          <p:nvPr/>
        </p:nvGraphicFramePr>
        <p:xfrm>
          <a:off x="1419223" y="9292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{05B409C0-627A-4E81-9ACF-EB639646A507}</a:tableStyleId>
              </a:tblPr>
              <a:tblGrid>
                <a:gridCol w="3313650"/>
                <a:gridCol w="3313650"/>
                <a:gridCol w="3313650"/>
              </a:tblGrid>
              <a:tr h="47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Features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POP3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IMAP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2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7D28CD"/>
                          </a:solidFill>
                        </a:rPr>
                        <a:t>Name</a:t>
                      </a:r>
                      <a:endParaRPr b="1" sz="1800" u="none" cap="none" strike="noStrike">
                        <a:solidFill>
                          <a:srgbClr val="7D28C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Post Office Protocol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Internet Message Access Protocol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76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7D28CD"/>
                          </a:solidFill>
                        </a:rPr>
                        <a:t>Mail Location</a:t>
                      </a:r>
                      <a:endParaRPr b="1" sz="1800" u="none" cap="none" strike="noStrike">
                        <a:solidFill>
                          <a:srgbClr val="7D28C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Mail downloaded at the local workstation and deleted from the server. **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rbel"/>
                        <a:buNone/>
                      </a:pPr>
                      <a:r>
                        <a:rPr lang="en-US" sz="1600" u="none" cap="none" strike="noStrike"/>
                        <a:t>Keeps all mails in one place: at the server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76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7D28CD"/>
                          </a:solidFill>
                        </a:rPr>
                        <a:t>Accessing Mail</a:t>
                      </a:r>
                      <a:endParaRPr b="1" sz="1800" u="none" cap="none" strike="noStrike">
                        <a:solidFill>
                          <a:srgbClr val="7D28C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Mail can only be accessed using a single device at a time when using POP3.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Messages can be accessed via IMAP on a variety of devices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99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sng" cap="none" strike="noStrike">
                          <a:solidFill>
                            <a:srgbClr val="7D28CD"/>
                          </a:solidFill>
                          <a:hlinkClick action="ppaction://hlinksldjump"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Update</a:t>
                      </a:r>
                      <a:endParaRPr b="1" sz="1800" u="none" cap="none" strike="noStrike">
                        <a:solidFill>
                          <a:srgbClr val="7D28C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POP3 does not allow users to create, delete, or modify mailboxes on the mail server.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IMAP allows the user to create, delete, or update mailboxes on the mail server, as well as create a folder hierarchy of mailboxes.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53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7D28CD"/>
                          </a:solidFill>
                        </a:rPr>
                        <a:t>Readability</a:t>
                      </a:r>
                      <a:endParaRPr b="1" sz="1800" u="none" cap="none" strike="noStrike">
                        <a:solidFill>
                          <a:srgbClr val="7D28C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Once the message has been downloaded, we can only read it.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Before we finish the download, we can read the message in part.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53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7D28CD"/>
                          </a:solidFill>
                        </a:rPr>
                        <a:t>Virus</a:t>
                      </a:r>
                      <a:endParaRPr b="1" sz="1800" u="none" cap="none" strike="noStrike">
                        <a:solidFill>
                          <a:srgbClr val="7D28C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Mail kept in workstation, vulnerable to any virus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Mails kept in server, less susceptible to virus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47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7D28CD"/>
                          </a:solidFill>
                        </a:rPr>
                        <a:t>Port Number</a:t>
                      </a:r>
                      <a:endParaRPr b="1" sz="1800" u="none" cap="none" strike="noStrike">
                        <a:solidFill>
                          <a:srgbClr val="7D28C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110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143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87" name="Google Shape;887;p11"/>
          <p:cNvSpPr/>
          <p:nvPr/>
        </p:nvSpPr>
        <p:spPr>
          <a:xfrm>
            <a:off x="4655684" y="6206609"/>
            <a:ext cx="6864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**POP3 “download-and-keep”: copies of messages on different clients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11"/>
          <p:cNvSpPr txBox="1"/>
          <p:nvPr>
            <p:ph type="title"/>
          </p:nvPr>
        </p:nvSpPr>
        <p:spPr>
          <a:xfrm>
            <a:off x="2038350" y="207964"/>
            <a:ext cx="7772400" cy="79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POP3 vs IMAP</a:t>
            </a:r>
            <a:endParaRPr/>
          </a:p>
        </p:txBody>
      </p:sp>
      <p:sp>
        <p:nvSpPr>
          <p:cNvPr id="889" name="Google Shape;889;p11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95" name="Google Shape;89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2423" y="988495"/>
            <a:ext cx="8905875" cy="5623319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15">
            <a:hlinkClick action="ppaction://hlinksldjump" r:id="rId4"/>
          </p:cNvPr>
          <p:cNvSpPr/>
          <p:nvPr/>
        </p:nvSpPr>
        <p:spPr>
          <a:xfrm>
            <a:off x="11043138" y="6339254"/>
            <a:ext cx="316524" cy="272561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15"/>
          <p:cNvSpPr/>
          <p:nvPr/>
        </p:nvSpPr>
        <p:spPr>
          <a:xfrm>
            <a:off x="4461927" y="6473315"/>
            <a:ext cx="52196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https://www.youtube.com/watch?app=desktop&amp;v=SBaARws0hy4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15"/>
          <p:cNvSpPr txBox="1"/>
          <p:nvPr>
            <p:ph type="title"/>
          </p:nvPr>
        </p:nvSpPr>
        <p:spPr>
          <a:xfrm>
            <a:off x="2038350" y="207964"/>
            <a:ext cx="7772400" cy="79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POP3 vs IMAP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3"/>
          <p:cNvSpPr txBox="1"/>
          <p:nvPr>
            <p:ph type="title"/>
          </p:nvPr>
        </p:nvSpPr>
        <p:spPr>
          <a:xfrm>
            <a:off x="1316549" y="442762"/>
            <a:ext cx="10018800" cy="10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Application Layer :Objectives </a:t>
            </a:r>
            <a:endParaRPr/>
          </a:p>
        </p:txBody>
      </p:sp>
      <p:sp>
        <p:nvSpPr>
          <p:cNvPr id="905" name="Google Shape;905;p13"/>
          <p:cNvSpPr txBox="1"/>
          <p:nvPr>
            <p:ph idx="1" type="body"/>
          </p:nvPr>
        </p:nvSpPr>
        <p:spPr>
          <a:xfrm>
            <a:off x="2068974" y="1784935"/>
            <a:ext cx="8441813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4000"/>
              <a:t>Principles of network applications</a:t>
            </a:r>
            <a:endParaRPr sz="32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4000"/>
              <a:t>Web and HTTP</a:t>
            </a:r>
            <a:endParaRPr sz="32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4000"/>
              <a:t>Electronic mail</a:t>
            </a:r>
            <a:endParaRPr sz="3200"/>
          </a:p>
          <a:p>
            <a:pPr indent="-287338" lvl="1" marL="738188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4000"/>
              <a:t>SMTP, POP3, IMAP</a:t>
            </a:r>
            <a:endParaRPr sz="2800"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Char char="•"/>
            </a:pPr>
            <a:r>
              <a:rPr b="1" lang="en-US" sz="4400">
                <a:solidFill>
                  <a:srgbClr val="7030A0"/>
                </a:solidFill>
              </a:rPr>
              <a:t>DNS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None/>
            </a:pPr>
            <a:r>
              <a:t/>
            </a:r>
            <a:endParaRPr sz="4000"/>
          </a:p>
        </p:txBody>
      </p:sp>
      <p:sp>
        <p:nvSpPr>
          <p:cNvPr id="906" name="Google Shape;906;p13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674c0d7ef2_0_174"/>
          <p:cNvSpPr txBox="1"/>
          <p:nvPr>
            <p:ph idx="4294967295" type="title"/>
          </p:nvPr>
        </p:nvSpPr>
        <p:spPr>
          <a:xfrm>
            <a:off x="609600" y="277812"/>
            <a:ext cx="109728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aramond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Garamond"/>
                <a:ea typeface="Garamond"/>
                <a:cs typeface="Garamond"/>
                <a:sym typeface="Garamond"/>
              </a:rPr>
              <a:t>Domain Name System (DNS)</a:t>
            </a:r>
            <a:endParaRPr/>
          </a:p>
        </p:txBody>
      </p:sp>
      <p:sp>
        <p:nvSpPr>
          <p:cNvPr id="912" name="Google Shape;912;g2674c0d7ef2_0_174"/>
          <p:cNvSpPr txBox="1"/>
          <p:nvPr/>
        </p:nvSpPr>
        <p:spPr>
          <a:xfrm>
            <a:off x="1332625" y="1417500"/>
            <a:ext cx="98709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 is the phone book of the Internet.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ervices02" id="913" name="Google Shape;913;g2674c0d7ef2_0_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900" y="2247900"/>
            <a:ext cx="7134225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ices01" id="914" name="Google Shape;914;g2674c0d7ef2_0_1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0800" y="3244400"/>
            <a:ext cx="7134225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g2674c0d7ef2_0_174"/>
          <p:cNvSpPr txBox="1"/>
          <p:nvPr/>
        </p:nvSpPr>
        <p:spPr>
          <a:xfrm>
            <a:off x="3860800" y="2743200"/>
            <a:ext cx="2336700" cy="3810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6" name="Google Shape;916;g2674c0d7ef2_0_174"/>
          <p:cNvSpPr txBox="1"/>
          <p:nvPr/>
        </p:nvSpPr>
        <p:spPr>
          <a:xfrm>
            <a:off x="6142200" y="3810000"/>
            <a:ext cx="2336700" cy="3810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7" name="Google Shape;917;g2674c0d7ef2_0_174"/>
          <p:cNvSpPr txBox="1"/>
          <p:nvPr/>
        </p:nvSpPr>
        <p:spPr>
          <a:xfrm>
            <a:off x="8737600" y="6248400"/>
            <a:ext cx="284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" name="Google Shape;922;g2674c0d7ef2_0_4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200" y="2286000"/>
            <a:ext cx="7772400" cy="3663950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g2674c0d7ef2_0_460"/>
          <p:cNvSpPr txBox="1"/>
          <p:nvPr/>
        </p:nvSpPr>
        <p:spPr>
          <a:xfrm>
            <a:off x="1414300" y="6009075"/>
            <a:ext cx="233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IP address : </a:t>
            </a:r>
            <a:r>
              <a:rPr b="1" i="0" lang="en-US" sz="1800" u="none" cap="none" strike="noStrike">
                <a:solidFill>
                  <a:srgbClr val="6600CC"/>
                </a:solidFill>
                <a:latin typeface="Verdana"/>
                <a:ea typeface="Verdana"/>
                <a:cs typeface="Verdana"/>
                <a:sym typeface="Verdana"/>
              </a:rPr>
              <a:t>200.20.20.1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g2674c0d7ef2_0_460"/>
          <p:cNvSpPr txBox="1"/>
          <p:nvPr/>
        </p:nvSpPr>
        <p:spPr>
          <a:xfrm>
            <a:off x="6756400" y="5854925"/>
            <a:ext cx="233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IP address : </a:t>
            </a:r>
            <a:r>
              <a:rPr b="1" i="0" lang="en-US" sz="1800" u="none" cap="none" strike="noStrike">
                <a:solidFill>
                  <a:srgbClr val="6600CC"/>
                </a:solidFill>
                <a:latin typeface="Verdana"/>
                <a:ea typeface="Verdana"/>
                <a:cs typeface="Verdana"/>
                <a:sym typeface="Verdana"/>
              </a:rPr>
              <a:t>192.168.1.1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5" name="Google Shape;925;g2674c0d7ef2_0_460"/>
          <p:cNvGraphicFramePr/>
          <p:nvPr/>
        </p:nvGraphicFramePr>
        <p:xfrm>
          <a:off x="27432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{5228033C-140E-4D4B-8362-83FE0DA97AAC}</a:tableStyleId>
              </a:tblPr>
              <a:tblGrid>
                <a:gridCol w="882625"/>
                <a:gridCol w="768325"/>
                <a:gridCol w="882625"/>
                <a:gridCol w="770475"/>
                <a:gridCol w="759875"/>
                <a:gridCol w="747175"/>
                <a:gridCol w="1805500"/>
                <a:gridCol w="1212825"/>
              </a:tblGrid>
              <a:tr h="73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50" marB="45750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50" marB="45750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50" marB="45750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50" marB="45750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50" marB="45750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50" marB="45750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Data: Request for web page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Trailer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926" name="Google Shape;926;g2674c0d7ef2_0_460"/>
          <p:cNvSpPr txBox="1"/>
          <p:nvPr/>
        </p:nvSpPr>
        <p:spPr>
          <a:xfrm>
            <a:off x="4876800" y="2895600"/>
            <a:ext cx="4368900" cy="585000"/>
          </a:xfrm>
          <a:prstGeom prst="rect">
            <a:avLst/>
          </a:prstGeom>
          <a:solidFill>
            <a:srgbClr val="0033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Verdana"/>
              <a:buNone/>
            </a:pPr>
            <a:r>
              <a:rPr b="1" i="0" lang="en-US" sz="1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Web Browser application Port Number: </a:t>
            </a:r>
            <a:r>
              <a:rPr b="1" i="0" lang="en-US" sz="1600" u="none" cap="none" strike="noStrik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1025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g2674c0d7ef2_0_460"/>
          <p:cNvSpPr txBox="1"/>
          <p:nvPr/>
        </p:nvSpPr>
        <p:spPr>
          <a:xfrm>
            <a:off x="711200" y="4419600"/>
            <a:ext cx="2946300" cy="585000"/>
          </a:xfrm>
          <a:prstGeom prst="rect">
            <a:avLst/>
          </a:prstGeom>
          <a:solidFill>
            <a:srgbClr val="0033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Verdana"/>
              <a:buNone/>
            </a:pPr>
            <a:r>
              <a:rPr b="1" i="0" lang="en-US" sz="1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Web Server application Port Number: </a:t>
            </a:r>
            <a:r>
              <a:rPr b="1" i="0" lang="en-US" sz="1600" u="none" cap="none" strike="noStrik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g2674c0d7ef2_0_460"/>
          <p:cNvSpPr txBox="1"/>
          <p:nvPr/>
        </p:nvSpPr>
        <p:spPr>
          <a:xfrm>
            <a:off x="6705600" y="1828800"/>
            <a:ext cx="111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Verdana"/>
              <a:buNone/>
            </a:pPr>
            <a:r>
              <a:rPr b="1" i="0" lang="en-US" sz="1400" u="none" cap="none" strike="noStrike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1025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g2674c0d7ef2_0_460"/>
          <p:cNvSpPr txBox="1"/>
          <p:nvPr/>
        </p:nvSpPr>
        <p:spPr>
          <a:xfrm>
            <a:off x="6096000" y="1828800"/>
            <a:ext cx="711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Verdana"/>
              <a:buNone/>
            </a:pPr>
            <a:r>
              <a:rPr b="1" i="0" lang="en-US" sz="1400" u="none" cap="none" strike="noStrike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g2674c0d7ef2_0_460"/>
          <p:cNvSpPr txBox="1"/>
          <p:nvPr/>
        </p:nvSpPr>
        <p:spPr>
          <a:xfrm rot="-2097568">
            <a:off x="5042754" y="1813851"/>
            <a:ext cx="1254457" cy="256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000"/>
              <a:buFont typeface="Verdana"/>
              <a:buNone/>
            </a:pPr>
            <a:r>
              <a:rPr b="1" i="0" lang="en-US" sz="1000" u="none" cap="none" strike="noStrike">
                <a:solidFill>
                  <a:srgbClr val="6600CC"/>
                </a:solidFill>
                <a:latin typeface="Verdana"/>
                <a:ea typeface="Verdana"/>
                <a:cs typeface="Verdana"/>
                <a:sym typeface="Verdana"/>
              </a:rPr>
              <a:t>192.168.1.1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g2674c0d7ef2_0_460"/>
          <p:cNvSpPr txBox="1"/>
          <p:nvPr/>
        </p:nvSpPr>
        <p:spPr>
          <a:xfrm>
            <a:off x="4470400" y="1828800"/>
            <a:ext cx="71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2000"/>
              <a:buFont typeface="Verdana"/>
              <a:buNone/>
            </a:pPr>
            <a:r>
              <a:rPr b="1" i="0" lang="en-US" sz="2000" u="none" cap="none" strike="noStrike">
                <a:solidFill>
                  <a:srgbClr val="6600CC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g2674c0d7ef2_0_460"/>
          <p:cNvSpPr txBox="1"/>
          <p:nvPr/>
        </p:nvSpPr>
        <p:spPr>
          <a:xfrm>
            <a:off x="5080000" y="4038600"/>
            <a:ext cx="568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www.cisco.com : </a:t>
            </a:r>
            <a:r>
              <a:rPr b="1" i="0" lang="en-US" sz="1800" u="none" cap="none" strike="noStrike">
                <a:solidFill>
                  <a:srgbClr val="6600CC"/>
                </a:solidFill>
                <a:latin typeface="Verdana"/>
                <a:ea typeface="Verdana"/>
                <a:cs typeface="Verdana"/>
                <a:sym typeface="Verdana"/>
              </a:rPr>
              <a:t>? IP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g2674c0d7ef2_0_460"/>
          <p:cNvSpPr txBox="1"/>
          <p:nvPr/>
        </p:nvSpPr>
        <p:spPr>
          <a:xfrm>
            <a:off x="961250" y="74150"/>
            <a:ext cx="10464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aramond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Domain Name System (DNS)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34" name="Google Shape;934;g2674c0d7ef2_0_460"/>
          <p:cNvSpPr txBox="1"/>
          <p:nvPr/>
        </p:nvSpPr>
        <p:spPr>
          <a:xfrm>
            <a:off x="8737600" y="6248400"/>
            <a:ext cx="284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5" name="Google Shape;935;g2674c0d7ef2_0_460"/>
          <p:cNvGraphicFramePr/>
          <p:nvPr/>
        </p:nvGraphicFramePr>
        <p:xfrm>
          <a:off x="2782625" y="1158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{40321BD9-EAF9-4811-9D04-EB57462DBCDD}</a:tableStyleId>
              </a:tblPr>
              <a:tblGrid>
                <a:gridCol w="801850"/>
                <a:gridCol w="801850"/>
                <a:gridCol w="801850"/>
                <a:gridCol w="801850"/>
                <a:gridCol w="801850"/>
                <a:gridCol w="801850"/>
              </a:tblGrid>
              <a:tr h="40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</a:rPr>
                        <a:t>Dest MAC Address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/>
                        <a:t>Source MAC Address</a:t>
                      </a:r>
                      <a:endParaRPr b="1"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</a:rPr>
                        <a:t>Destination IP Address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</a:rPr>
                        <a:t>Source IP Address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</a:rPr>
                        <a:t>Destination Port No 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/>
                        <a:t>Source Port No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1" name="Google Shape;941;g2674c0d7ef2_0_4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0" y="2590800"/>
            <a:ext cx="4914900" cy="1827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2" name="Google Shape;942;g2674c0d7ef2_0_4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20000">
            <a:off x="2285649" y="3039512"/>
            <a:ext cx="2581275" cy="1458912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g2674c0d7ef2_0_476"/>
          <p:cNvSpPr txBox="1"/>
          <p:nvPr/>
        </p:nvSpPr>
        <p:spPr>
          <a:xfrm>
            <a:off x="203200" y="4343400"/>
            <a:ext cx="117855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4" name="Google Shape;944;g2674c0d7ef2_0_476"/>
          <p:cNvSpPr txBox="1"/>
          <p:nvPr/>
        </p:nvSpPr>
        <p:spPr>
          <a:xfrm>
            <a:off x="1131175" y="5328312"/>
            <a:ext cx="4978500" cy="1154400"/>
          </a:xfrm>
          <a:prstGeom prst="rect">
            <a:avLst/>
          </a:prstGeom>
          <a:noFill/>
          <a:ln cap="flat" cmpd="sng" w="57150">
            <a:solidFill>
              <a:srgbClr val="99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 Address Book: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www.cisco.com = 198.133.219.25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www.yahoo.com = 200.133.2.56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g2674c0d7ef2_0_476"/>
          <p:cNvSpPr/>
          <p:nvPr/>
        </p:nvSpPr>
        <p:spPr>
          <a:xfrm>
            <a:off x="1016000" y="5715000"/>
            <a:ext cx="4876800" cy="381000"/>
          </a:xfrm>
          <a:prstGeom prst="ellipse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services04" id="946" name="Google Shape;946;g2674c0d7ef2_0_4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84800" y="1143000"/>
            <a:ext cx="4572001" cy="1497012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g2674c0d7ef2_0_476"/>
          <p:cNvSpPr txBox="1"/>
          <p:nvPr/>
        </p:nvSpPr>
        <p:spPr>
          <a:xfrm>
            <a:off x="8940800" y="2590800"/>
            <a:ext cx="1422300" cy="609600"/>
          </a:xfrm>
          <a:prstGeom prst="rect">
            <a:avLst/>
          </a:prstGeom>
          <a:solidFill>
            <a:srgbClr val="FFFF99"/>
          </a:solidFill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DNS Request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 IP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g2674c0d7ef2_0_476"/>
          <p:cNvSpPr txBox="1"/>
          <p:nvPr/>
        </p:nvSpPr>
        <p:spPr>
          <a:xfrm>
            <a:off x="1219200" y="3124200"/>
            <a:ext cx="1930500" cy="609600"/>
          </a:xfrm>
          <a:prstGeom prst="rect">
            <a:avLst/>
          </a:prstGeom>
          <a:solidFill>
            <a:srgbClr val="FFFF99"/>
          </a:solidFill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DNS Reply: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www.cisco.com =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198.133.219.25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g2674c0d7ef2_0_476"/>
          <p:cNvSpPr txBox="1"/>
          <p:nvPr/>
        </p:nvSpPr>
        <p:spPr>
          <a:xfrm>
            <a:off x="9042400" y="3200400"/>
            <a:ext cx="1828800" cy="762000"/>
          </a:xfrm>
          <a:prstGeom prst="rect">
            <a:avLst/>
          </a:prstGeom>
          <a:solidFill>
            <a:srgbClr val="CCFFCC"/>
          </a:solidFill>
          <a:ln cap="flat" cmpd="sng" w="254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Packet ready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to be send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to www.cisco.com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g2674c0d7ef2_0_476"/>
          <p:cNvSpPr txBox="1"/>
          <p:nvPr/>
        </p:nvSpPr>
        <p:spPr>
          <a:xfrm>
            <a:off x="8026450" y="1847700"/>
            <a:ext cx="38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 ? IP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1" name="Google Shape;951;g2674c0d7ef2_0_4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440000">
            <a:off x="1758610" y="1352550"/>
            <a:ext cx="833437" cy="106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2" name="Google Shape;952;g2674c0d7ef2_0_476"/>
          <p:cNvCxnSpPr/>
          <p:nvPr/>
        </p:nvCxnSpPr>
        <p:spPr>
          <a:xfrm>
            <a:off x="2565850" y="2005275"/>
            <a:ext cx="2743200" cy="91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3" name="Google Shape;953;g2674c0d7ef2_0_476"/>
          <p:cNvSpPr txBox="1"/>
          <p:nvPr/>
        </p:nvSpPr>
        <p:spPr>
          <a:xfrm rot="1108032">
            <a:off x="874524" y="2194728"/>
            <a:ext cx="3033510" cy="535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Web Server : www.cisco.com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g2674c0d7ef2_0_476"/>
          <p:cNvSpPr txBox="1"/>
          <p:nvPr/>
        </p:nvSpPr>
        <p:spPr>
          <a:xfrm>
            <a:off x="8737600" y="6248400"/>
            <a:ext cx="284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g2674c0d7ef2_0_476"/>
          <p:cNvSpPr txBox="1"/>
          <p:nvPr/>
        </p:nvSpPr>
        <p:spPr>
          <a:xfrm>
            <a:off x="961250" y="74150"/>
            <a:ext cx="10464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aramond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Domain Name System (DNS)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26786a775ea_0_10"/>
          <p:cNvSpPr txBox="1"/>
          <p:nvPr>
            <p:ph idx="1" type="body"/>
          </p:nvPr>
        </p:nvSpPr>
        <p:spPr>
          <a:xfrm>
            <a:off x="1476700" y="988550"/>
            <a:ext cx="9746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DNS is an </a:t>
            </a:r>
            <a:r>
              <a:rPr b="1" i="0" lang="en-US" sz="2400" u="none">
                <a:solidFill>
                  <a:srgbClr val="6600CC"/>
                </a:solidFill>
                <a:latin typeface="Verdana"/>
                <a:ea typeface="Verdana"/>
                <a:cs typeface="Verdana"/>
                <a:sym typeface="Verdana"/>
              </a:rPr>
              <a:t>automated client/server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service.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Internet programs requiring domain name look up send a resolution request to the </a:t>
            </a:r>
            <a:r>
              <a:rPr b="1" i="0" lang="en-US" sz="2400" u="none">
                <a:solidFill>
                  <a:srgbClr val="6600CC"/>
                </a:solidFill>
                <a:latin typeface="Verdana"/>
                <a:ea typeface="Verdana"/>
                <a:cs typeface="Verdana"/>
                <a:sym typeface="Verdana"/>
              </a:rPr>
              <a:t>DNS resolver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(Client side of DNS) in the local operating system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resolver in turn handles the communications required. </a:t>
            </a:r>
            <a:endParaRPr/>
          </a:p>
          <a:p>
            <a:pPr indent="-2057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21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0574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1" name="Google Shape;961;g26786a775ea_0_10"/>
          <p:cNvSpPr/>
          <p:nvPr/>
        </p:nvSpPr>
        <p:spPr>
          <a:xfrm>
            <a:off x="2743200" y="3581400"/>
            <a:ext cx="7010442" cy="3124224"/>
          </a:xfrm>
          <a:custGeom>
            <a:rect b="b" l="l" r="r" t="t"/>
            <a:pathLst>
              <a:path extrusionOk="0" h="21600" w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extrusionOk="0" h="21600" w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extrusionOk="0" h="21600" w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2" name="Google Shape;962;g26786a775ea_0_10"/>
          <p:cNvSpPr txBox="1"/>
          <p:nvPr/>
        </p:nvSpPr>
        <p:spPr>
          <a:xfrm>
            <a:off x="3860800" y="3886200"/>
            <a:ext cx="1930500" cy="381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Web Browser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g26786a775ea_0_10"/>
          <p:cNvSpPr txBox="1"/>
          <p:nvPr/>
        </p:nvSpPr>
        <p:spPr>
          <a:xfrm>
            <a:off x="3657600" y="3581400"/>
            <a:ext cx="5181600" cy="19812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4" name="Google Shape;964;g26786a775ea_0_10"/>
          <p:cNvSpPr txBox="1"/>
          <p:nvPr/>
        </p:nvSpPr>
        <p:spPr>
          <a:xfrm>
            <a:off x="3860800" y="5181600"/>
            <a:ext cx="355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Verdana"/>
              <a:buNone/>
            </a:pPr>
            <a:r>
              <a:rPr b="1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Operating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g26786a775ea_0_10"/>
          <p:cNvSpPr txBox="1"/>
          <p:nvPr/>
        </p:nvSpPr>
        <p:spPr>
          <a:xfrm>
            <a:off x="3860800" y="4495800"/>
            <a:ext cx="1930500" cy="381000"/>
          </a:xfrm>
          <a:prstGeom prst="rect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Mail 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g26786a775ea_0_10"/>
          <p:cNvSpPr txBox="1"/>
          <p:nvPr/>
        </p:nvSpPr>
        <p:spPr>
          <a:xfrm>
            <a:off x="7010400" y="4114800"/>
            <a:ext cx="1625700" cy="7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DNS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Resolver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g26786a775ea_0_10"/>
          <p:cNvSpPr/>
          <p:nvPr/>
        </p:nvSpPr>
        <p:spPr>
          <a:xfrm>
            <a:off x="5791200" y="4038600"/>
            <a:ext cx="1219200" cy="304800"/>
          </a:xfrm>
          <a:custGeom>
            <a:rect b="b" l="l" r="r" t="t"/>
            <a:pathLst>
              <a:path extrusionOk="0" h="192" w="576">
                <a:moveTo>
                  <a:pt x="0" y="0"/>
                </a:moveTo>
                <a:cubicBezTo>
                  <a:pt x="276" y="64"/>
                  <a:pt x="552" y="128"/>
                  <a:pt x="576" y="19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8" name="Google Shape;968;g26786a775ea_0_10"/>
          <p:cNvSpPr/>
          <p:nvPr/>
        </p:nvSpPr>
        <p:spPr>
          <a:xfrm>
            <a:off x="5791200" y="4572000"/>
            <a:ext cx="1219200" cy="152400"/>
          </a:xfrm>
          <a:custGeom>
            <a:rect b="b" l="l" r="r" t="t"/>
            <a:pathLst>
              <a:path extrusionOk="0" h="96" w="576">
                <a:moveTo>
                  <a:pt x="0" y="96"/>
                </a:moveTo>
                <a:cubicBezTo>
                  <a:pt x="0" y="96"/>
                  <a:pt x="288" y="48"/>
                  <a:pt x="576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69" name="Google Shape;969;g26786a775ea_0_10"/>
          <p:cNvCxnSpPr/>
          <p:nvPr/>
        </p:nvCxnSpPr>
        <p:spPr>
          <a:xfrm>
            <a:off x="6908800" y="4495800"/>
            <a:ext cx="1017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0" name="Google Shape;970;g26786a775ea_0_10"/>
          <p:cNvCxnSpPr/>
          <p:nvPr/>
        </p:nvCxnSpPr>
        <p:spPr>
          <a:xfrm flipH="1">
            <a:off x="6908700" y="4572000"/>
            <a:ext cx="1017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1" name="Google Shape;971;g26786a775ea_0_10"/>
          <p:cNvCxnSpPr/>
          <p:nvPr/>
        </p:nvCxnSpPr>
        <p:spPr>
          <a:xfrm>
            <a:off x="6908800" y="4191000"/>
            <a:ext cx="1017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2" name="Google Shape;972;g26786a775ea_0_10"/>
          <p:cNvCxnSpPr/>
          <p:nvPr/>
        </p:nvCxnSpPr>
        <p:spPr>
          <a:xfrm flipH="1" rot="10800000">
            <a:off x="6807200" y="4343400"/>
            <a:ext cx="2031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3" name="Google Shape;973;g26786a775ea_0_10"/>
          <p:cNvSpPr txBox="1"/>
          <p:nvPr/>
        </p:nvSpPr>
        <p:spPr>
          <a:xfrm>
            <a:off x="8737600" y="6248400"/>
            <a:ext cx="284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g26786a775ea_0_10"/>
          <p:cNvSpPr txBox="1"/>
          <p:nvPr/>
        </p:nvSpPr>
        <p:spPr>
          <a:xfrm>
            <a:off x="961250" y="74150"/>
            <a:ext cx="10464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aramond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Domain Name System (DNS)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7"/>
          <p:cNvSpPr txBox="1"/>
          <p:nvPr>
            <p:ph type="title"/>
          </p:nvPr>
        </p:nvSpPr>
        <p:spPr>
          <a:xfrm>
            <a:off x="697091" y="306258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Thinking about the DNS</a:t>
            </a:r>
            <a:endParaRPr sz="4400"/>
          </a:p>
        </p:txBody>
      </p:sp>
      <p:sp>
        <p:nvSpPr>
          <p:cNvPr id="981" name="Google Shape;981;p17"/>
          <p:cNvSpPr txBox="1"/>
          <p:nvPr/>
        </p:nvSpPr>
        <p:spPr>
          <a:xfrm>
            <a:off x="1366711" y="1325802"/>
            <a:ext cx="6338434" cy="1053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8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humongous distributed database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35083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~ billion records, each simple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17"/>
          <p:cNvSpPr txBox="1"/>
          <p:nvPr/>
        </p:nvSpPr>
        <p:spPr>
          <a:xfrm>
            <a:off x="1283983" y="2369647"/>
            <a:ext cx="5971949" cy="2307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8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handles many </a:t>
            </a:r>
            <a:r>
              <a:rPr b="0" i="1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trillions</a:t>
            </a: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of queries/day: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488" lvl="0" marL="35083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Char char="▪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many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more reads than writes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488" lvl="0" marL="35083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Char char="▪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performance matters: 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almost every Internet transaction interacts with DNS - msecs count!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3" name="Google Shape;983;p17"/>
          <p:cNvSpPr txBox="1"/>
          <p:nvPr/>
        </p:nvSpPr>
        <p:spPr>
          <a:xfrm>
            <a:off x="1016553" y="4487360"/>
            <a:ext cx="7038749" cy="1358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8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organizationally, physically decentralized: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millions of different organizations responsible for their records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4" name="Google Shape;984;p17"/>
          <p:cNvSpPr txBox="1"/>
          <p:nvPr/>
        </p:nvSpPr>
        <p:spPr>
          <a:xfrm>
            <a:off x="1536397" y="5872167"/>
            <a:ext cx="7038749" cy="563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8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“bulletproof”: reliability, security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SEC Says That It's Not Easy Determining Whether Teva Whistleblowers Are  Deserving Of A Bounty - FCPA Professor" id="985" name="Google Shape;9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7866" y="4143022"/>
            <a:ext cx="2937933" cy="2448278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Google Shape;986;p17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2674c0d7ef2_0_568"/>
          <p:cNvSpPr txBox="1"/>
          <p:nvPr>
            <p:ph idx="1" type="body"/>
          </p:nvPr>
        </p:nvSpPr>
        <p:spPr>
          <a:xfrm>
            <a:off x="1315225" y="1475100"/>
            <a:ext cx="9423600" cy="52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40"/>
              <a:buNone/>
            </a:pPr>
            <a:r>
              <a:rPr b="0" i="0" lang="en-US" sz="3600" u="none">
                <a:solidFill>
                  <a:srgbClr val="990099"/>
                </a:solidFill>
                <a:latin typeface="Verdana"/>
                <a:ea typeface="Verdana"/>
                <a:cs typeface="Verdana"/>
                <a:sym typeface="Verdana"/>
              </a:rPr>
              <a:t>Centralized DNS?</a:t>
            </a:r>
            <a:r>
              <a:rPr b="0" i="0" lang="en-US" sz="32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indent="-16002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880"/>
              <a:buFont typeface="Noto Sans Symbols"/>
              <a:buNone/>
            </a:pPr>
            <a:r>
              <a:t/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88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Single point of failure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88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Traffic volume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88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Distance centralized database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88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Maintenance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88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Doesn</a:t>
            </a: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’</a:t>
            </a: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 </a:t>
            </a:r>
            <a:r>
              <a:rPr b="0" i="1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scale!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880"/>
              <a:buFont typeface="Noto Sans Symbols"/>
              <a:buChar char="●"/>
            </a:pPr>
            <a:r>
              <a:rPr b="0" i="1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Solution: </a:t>
            </a:r>
            <a:r>
              <a:rPr b="0" i="1" lang="en-US" sz="3200" u="none">
                <a:solidFill>
                  <a:srgbClr val="990099"/>
                </a:solidFill>
                <a:latin typeface="Verdana"/>
                <a:ea typeface="Verdana"/>
                <a:cs typeface="Verdana"/>
                <a:sym typeface="Verdana"/>
              </a:rPr>
              <a:t>Distributed Database</a:t>
            </a:r>
            <a:endParaRPr/>
          </a:p>
        </p:txBody>
      </p:sp>
      <p:sp>
        <p:nvSpPr>
          <p:cNvPr id="992" name="Google Shape;992;g2674c0d7ef2_0_568"/>
          <p:cNvSpPr txBox="1"/>
          <p:nvPr/>
        </p:nvSpPr>
        <p:spPr>
          <a:xfrm>
            <a:off x="6140250" y="1475100"/>
            <a:ext cx="1930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Verdana"/>
              <a:buNone/>
            </a:pPr>
            <a:r>
              <a:rPr b="1" i="0" lang="en-US" sz="3200" u="none" cap="none" strike="noStrike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g2674c0d7ef2_0_568"/>
          <p:cNvSpPr txBox="1"/>
          <p:nvPr/>
        </p:nvSpPr>
        <p:spPr>
          <a:xfrm>
            <a:off x="1454800" y="2121775"/>
            <a:ext cx="416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3200"/>
              <a:buFont typeface="Verdana"/>
              <a:buNone/>
            </a:pPr>
            <a:r>
              <a:rPr b="1" i="0" lang="en-US" sz="3200" u="none" cap="none" strike="noStrike">
                <a:solidFill>
                  <a:srgbClr val="0066CC"/>
                </a:solidFill>
                <a:latin typeface="Verdana"/>
                <a:ea typeface="Verdana"/>
                <a:cs typeface="Verdana"/>
                <a:sym typeface="Verdana"/>
              </a:rPr>
              <a:t>REASONS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g2674c0d7ef2_0_568"/>
          <p:cNvSpPr txBox="1"/>
          <p:nvPr/>
        </p:nvSpPr>
        <p:spPr>
          <a:xfrm>
            <a:off x="8737600" y="6248400"/>
            <a:ext cx="284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g2674c0d7ef2_0_568"/>
          <p:cNvSpPr txBox="1"/>
          <p:nvPr>
            <p:ph type="title"/>
          </p:nvPr>
        </p:nvSpPr>
        <p:spPr>
          <a:xfrm>
            <a:off x="697091" y="306258"/>
            <a:ext cx="10515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DNS Name Servers</a:t>
            </a:r>
            <a:endParaRPr sz="4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/>
          <p:nvPr>
            <p:ph idx="1" type="body"/>
          </p:nvPr>
        </p:nvSpPr>
        <p:spPr>
          <a:xfrm>
            <a:off x="1484309" y="1877029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3600"/>
              <a:t>Principles of network applications</a:t>
            </a:r>
            <a:endParaRPr sz="36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3600"/>
              <a:t>Web and HTTP</a:t>
            </a:r>
            <a:endParaRPr sz="36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b="1" lang="en-US" sz="3600">
                <a:solidFill>
                  <a:srgbClr val="7D28CD"/>
                </a:solidFill>
              </a:rPr>
              <a:t>Electronic mail</a:t>
            </a:r>
            <a:endParaRPr sz="3600"/>
          </a:p>
          <a:p>
            <a:pPr indent="-342900" lvl="1" marL="793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b="1" lang="en-US" sz="3600">
                <a:solidFill>
                  <a:srgbClr val="7D28CD"/>
                </a:solidFill>
              </a:rPr>
              <a:t>SMTP, POP3, IMAP</a:t>
            </a:r>
            <a:endParaRPr sz="32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3600"/>
              <a:t>DNS</a:t>
            </a:r>
            <a:endParaRPr sz="3600"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None/>
            </a:pPr>
            <a:r>
              <a:t/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None/>
            </a:pPr>
            <a:r>
              <a:t/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63" name="Google Shape;1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2"/>
          <p:cNvSpPr txBox="1"/>
          <p:nvPr/>
        </p:nvSpPr>
        <p:spPr>
          <a:xfrm>
            <a:off x="1306924" y="426530"/>
            <a:ext cx="10018800" cy="10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Application Layer :Objectives 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18"/>
          <p:cNvSpPr txBox="1"/>
          <p:nvPr>
            <p:ph type="title"/>
          </p:nvPr>
        </p:nvSpPr>
        <p:spPr>
          <a:xfrm>
            <a:off x="1992314" y="161926"/>
            <a:ext cx="8023225" cy="93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b="1" lang="en-US" sz="3600"/>
              <a:t>DNS: a distributed, hierarchical database</a:t>
            </a:r>
            <a:endParaRPr/>
          </a:p>
        </p:txBody>
      </p:sp>
      <p:sp>
        <p:nvSpPr>
          <p:cNvPr id="1002" name="Google Shape;1002;p18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03" name="Google Shape;10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7450" y="1202825"/>
            <a:ext cx="8521924" cy="52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19"/>
          <p:cNvSpPr txBox="1"/>
          <p:nvPr>
            <p:ph type="title"/>
          </p:nvPr>
        </p:nvSpPr>
        <p:spPr>
          <a:xfrm>
            <a:off x="2057400" y="222250"/>
            <a:ext cx="7772400" cy="88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DNS: root name servers</a:t>
            </a:r>
            <a:endParaRPr/>
          </a:p>
        </p:txBody>
      </p:sp>
      <p:sp>
        <p:nvSpPr>
          <p:cNvPr id="1010" name="Google Shape;1010;p19"/>
          <p:cNvSpPr/>
          <p:nvPr/>
        </p:nvSpPr>
        <p:spPr>
          <a:xfrm>
            <a:off x="2005013" y="3581401"/>
            <a:ext cx="5784850" cy="297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worldf" id="1011" name="Google Shape;10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5814" y="4378325"/>
            <a:ext cx="4382925" cy="21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2" name="Google Shape;1012;p19"/>
          <p:cNvSpPr txBox="1"/>
          <p:nvPr/>
        </p:nvSpPr>
        <p:spPr>
          <a:xfrm>
            <a:off x="1731964" y="5160964"/>
            <a:ext cx="2090737" cy="835025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Verisign, Los Angeles 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(5 other sites)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USC-ISI Marina del Rey, 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l. ICANN Los Angeles, 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(41 other sites)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3" name="Google Shape;1013;p19"/>
          <p:cNvSpPr/>
          <p:nvPr/>
        </p:nvSpPr>
        <p:spPr>
          <a:xfrm>
            <a:off x="3281363" y="5113338"/>
            <a:ext cx="531812" cy="341312"/>
          </a:xfrm>
          <a:custGeom>
            <a:rect b="b" l="l" r="r" t="t"/>
            <a:pathLst>
              <a:path extrusionOk="0" h="426" w="582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14" name="Google Shape;1014;p19"/>
          <p:cNvSpPr txBox="1"/>
          <p:nvPr/>
        </p:nvSpPr>
        <p:spPr>
          <a:xfrm>
            <a:off x="1728788" y="4333875"/>
            <a:ext cx="19494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 NASA Mt View, 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 Internet Software 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Palo Alto, CA (and 48 other   sites)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5" name="Google Shape;1015;p19"/>
          <p:cNvSpPr/>
          <p:nvPr/>
        </p:nvSpPr>
        <p:spPr>
          <a:xfrm flipH="1" rot="10800000">
            <a:off x="2947988" y="4868863"/>
            <a:ext cx="817562" cy="184150"/>
          </a:xfrm>
          <a:custGeom>
            <a:rect b="b" l="l" r="r" t="t"/>
            <a:pathLst>
              <a:path extrusionOk="0" h="426" w="582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16" name="Google Shape;1016;p19"/>
          <p:cNvSpPr txBox="1"/>
          <p:nvPr/>
        </p:nvSpPr>
        <p:spPr>
          <a:xfrm>
            <a:off x="5821363" y="3973514"/>
            <a:ext cx="2278062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i. Netnod, Stockholm (37 other sites)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19"/>
          <p:cNvSpPr/>
          <p:nvPr/>
        </p:nvSpPr>
        <p:spPr>
          <a:xfrm>
            <a:off x="5456239" y="4068763"/>
            <a:ext cx="446087" cy="654050"/>
          </a:xfrm>
          <a:custGeom>
            <a:rect b="b" l="l" r="r" t="t"/>
            <a:pathLst>
              <a:path extrusionOk="0" h="1005" w="666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18" name="Google Shape;1018;p19"/>
          <p:cNvSpPr txBox="1"/>
          <p:nvPr/>
        </p:nvSpPr>
        <p:spPr>
          <a:xfrm>
            <a:off x="5857876" y="3684588"/>
            <a:ext cx="2519363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k. RIPE London (17 other sites)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9" name="Google Shape;1019;p19"/>
          <p:cNvSpPr/>
          <p:nvPr/>
        </p:nvSpPr>
        <p:spPr>
          <a:xfrm>
            <a:off x="5275263" y="3862388"/>
            <a:ext cx="615950" cy="946150"/>
          </a:xfrm>
          <a:custGeom>
            <a:rect b="b" l="l" r="r" t="t"/>
            <a:pathLst>
              <a:path extrusionOk="0" h="1448" w="922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20" name="Google Shape;1020;p19"/>
          <p:cNvSpPr txBox="1"/>
          <p:nvPr/>
        </p:nvSpPr>
        <p:spPr>
          <a:xfrm>
            <a:off x="7435850" y="4303713"/>
            <a:ext cx="1766888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m. WIDE Tokyo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(5 other sites)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1" name="Google Shape;1021;p19"/>
          <p:cNvSpPr/>
          <p:nvPr/>
        </p:nvSpPr>
        <p:spPr>
          <a:xfrm>
            <a:off x="7099300" y="4598988"/>
            <a:ext cx="400050" cy="431800"/>
          </a:xfrm>
          <a:custGeom>
            <a:rect b="b" l="l" r="r" t="t"/>
            <a:pathLst>
              <a:path extrusionOk="0" h="462" w="25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22" name="Google Shape;1022;p19"/>
          <p:cNvSpPr txBox="1"/>
          <p:nvPr/>
        </p:nvSpPr>
        <p:spPr>
          <a:xfrm>
            <a:off x="3121025" y="3541714"/>
            <a:ext cx="2598738" cy="752475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Cogent, Herndon, VA (5 other sites)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U Maryland College Park, MD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h. ARL Aberdeen, MD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j. Verisign, Dulles VA (69 other sites 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23" name="Google Shape;1023;p19"/>
          <p:cNvCxnSpPr/>
          <p:nvPr/>
        </p:nvCxnSpPr>
        <p:spPr>
          <a:xfrm flipH="1">
            <a:off x="4402139" y="4278313"/>
            <a:ext cx="7937" cy="6905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24" name="Google Shape;1024;p19"/>
          <p:cNvSpPr txBox="1"/>
          <p:nvPr/>
        </p:nvSpPr>
        <p:spPr>
          <a:xfrm>
            <a:off x="3074989" y="5889626"/>
            <a:ext cx="14700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g. US DoD Columbus, OH (5 other sites)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25" name="Google Shape;1025;p19"/>
          <p:cNvCxnSpPr>
            <a:stCxn id="1024" idx="0"/>
          </p:cNvCxnSpPr>
          <p:nvPr/>
        </p:nvCxnSpPr>
        <p:spPr>
          <a:xfrm flipH="1" rot="10800000">
            <a:off x="3810002" y="4944926"/>
            <a:ext cx="480900" cy="944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26" name="Google Shape;1026;p19"/>
          <p:cNvSpPr txBox="1"/>
          <p:nvPr>
            <p:ph idx="1" type="body"/>
          </p:nvPr>
        </p:nvSpPr>
        <p:spPr>
          <a:xfrm>
            <a:off x="1439863" y="1144586"/>
            <a:ext cx="9790112" cy="2144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288925" lvl="0" marL="4032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"/>
              <a:buChar char="▪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fficial, contact-of-last-resort by name servers that can not resolve name</a:t>
            </a:r>
            <a:endParaRPr/>
          </a:p>
          <a:p>
            <a:pPr indent="-288925" lvl="0" marL="4032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"/>
              <a:buChar char="▪"/>
            </a:pPr>
            <a:r>
              <a:rPr i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1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ncredibly important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Internet function</a:t>
            </a:r>
            <a:endParaRPr/>
          </a:p>
          <a:p>
            <a:pPr indent="-317500" lvl="1" marL="635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Internet couldn’t function without it!</a:t>
            </a:r>
            <a:endParaRPr/>
          </a:p>
          <a:p>
            <a:pPr indent="-288925" lvl="0" marL="4032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ICANN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(Internet Corporation for Assigned Names and Numbers)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manages root DNS domain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1027;p19"/>
          <p:cNvSpPr/>
          <p:nvPr/>
        </p:nvSpPr>
        <p:spPr>
          <a:xfrm>
            <a:off x="8167689" y="5014913"/>
            <a:ext cx="3630613" cy="1198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13 logical root name “servers” worldwide each “server” replicated many times (~200 servers in US)</a:t>
            </a:r>
            <a:endParaRPr b="0" i="0" sz="1800" u="none" cap="none" strike="noStrike">
              <a:solidFill>
                <a:srgbClr val="0000A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p19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20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Top-Level Domain, and </a:t>
            </a:r>
            <a:r>
              <a:rPr lang="en-US"/>
              <a:t>a</a:t>
            </a:r>
            <a:r>
              <a:rPr lang="en-US" sz="4400"/>
              <a:t>uthoritative </a:t>
            </a:r>
            <a:r>
              <a:rPr lang="en-US"/>
              <a:t>s</a:t>
            </a:r>
            <a:r>
              <a:rPr lang="en-US" sz="4400"/>
              <a:t>ervers</a:t>
            </a:r>
            <a:endParaRPr sz="4400"/>
          </a:p>
        </p:txBody>
      </p:sp>
      <p:sp>
        <p:nvSpPr>
          <p:cNvPr id="1035" name="Google Shape;1035;p20"/>
          <p:cNvSpPr txBox="1"/>
          <p:nvPr/>
        </p:nvSpPr>
        <p:spPr>
          <a:xfrm>
            <a:off x="832558" y="1286218"/>
            <a:ext cx="10868375" cy="2032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4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"/>
              <a:buNone/>
            </a:pPr>
            <a:r>
              <a:rPr b="1" i="0" lang="en-US" sz="32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Top-Level Domain (TLD) servers:</a:t>
            </a:r>
            <a:endParaRPr b="1" i="0" sz="1400" u="none" cap="none" strike="noStrike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8" lvl="1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responsible for .com, .org, .net, .edu, .aero, .jobs, .museums, and all top-level country domains, e.g.: .cn, .uk, .fr, .ca, .jp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338" lvl="1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 Solutions: authoritative registry for .com, .net TLD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8" lvl="1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Educause: .edu TLD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p20"/>
          <p:cNvSpPr txBox="1"/>
          <p:nvPr/>
        </p:nvSpPr>
        <p:spPr>
          <a:xfrm>
            <a:off x="714024" y="4503552"/>
            <a:ext cx="10868375" cy="1829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"/>
              <a:buNone/>
            </a:pPr>
            <a:r>
              <a:rPr b="1" i="0" lang="en-US" sz="32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Second Level Domain/Authoritative DNS servers: </a:t>
            </a:r>
            <a:endParaRPr b="1" i="0" sz="1400" u="none" cap="none" strike="noStrike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8" lvl="1" marL="4603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organization’s own DNS server(s), providing authoritative hostname to IP mappings for organization’s named hosts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8" lvl="1" marL="4603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be maintained by organization or service provider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7" name="Google Shape;103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5332" y="2939031"/>
            <a:ext cx="5317067" cy="16064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8" name="Google Shape;1038;p20"/>
          <p:cNvGrpSpPr/>
          <p:nvPr/>
        </p:nvGrpSpPr>
        <p:grpSpPr>
          <a:xfrm>
            <a:off x="4419600" y="1744133"/>
            <a:ext cx="6959600" cy="2112111"/>
            <a:chOff x="4419600" y="1744133"/>
            <a:chExt cx="6959600" cy="2112111"/>
          </a:xfrm>
        </p:grpSpPr>
        <p:sp>
          <p:nvSpPr>
            <p:cNvPr id="1039" name="Google Shape;1039;p20"/>
            <p:cNvSpPr/>
            <p:nvPr/>
          </p:nvSpPr>
          <p:spPr>
            <a:xfrm>
              <a:off x="6366933" y="3619178"/>
              <a:ext cx="5012267" cy="237066"/>
            </a:xfrm>
            <a:prstGeom prst="rect">
              <a:avLst/>
            </a:prstGeom>
            <a:solidFill>
              <a:srgbClr val="FBBFC7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0" name="Google Shape;1040;p20"/>
            <p:cNvCxnSpPr/>
            <p:nvPr/>
          </p:nvCxnSpPr>
          <p:spPr>
            <a:xfrm>
              <a:off x="4419600" y="1744133"/>
              <a:ext cx="1998133" cy="1998133"/>
            </a:xfrm>
            <a:prstGeom prst="straightConnector1">
              <a:avLst/>
            </a:prstGeom>
            <a:noFill/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41" name="Google Shape;1041;p20"/>
          <p:cNvGrpSpPr/>
          <p:nvPr/>
        </p:nvGrpSpPr>
        <p:grpSpPr>
          <a:xfrm>
            <a:off x="5249333" y="4075073"/>
            <a:ext cx="6265334" cy="733994"/>
            <a:chOff x="5249333" y="4075073"/>
            <a:chExt cx="6265334" cy="733994"/>
          </a:xfrm>
        </p:grpSpPr>
        <p:sp>
          <p:nvSpPr>
            <p:cNvPr id="1042" name="Google Shape;1042;p20"/>
            <p:cNvSpPr/>
            <p:nvPr/>
          </p:nvSpPr>
          <p:spPr>
            <a:xfrm>
              <a:off x="6248400" y="4075073"/>
              <a:ext cx="5266267" cy="372534"/>
            </a:xfrm>
            <a:prstGeom prst="rect">
              <a:avLst/>
            </a:prstGeom>
            <a:solidFill>
              <a:srgbClr val="F3D7B1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3" name="Google Shape;1043;p20"/>
            <p:cNvCxnSpPr/>
            <p:nvPr/>
          </p:nvCxnSpPr>
          <p:spPr>
            <a:xfrm flipH="1" rot="10800000">
              <a:off x="5249333" y="4267199"/>
              <a:ext cx="999068" cy="541868"/>
            </a:xfrm>
            <a:prstGeom prst="straightConnector1">
              <a:avLst/>
            </a:prstGeom>
            <a:noFill/>
            <a:ln cap="rnd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44" name="Google Shape;1044;p20"/>
          <p:cNvSpPr txBox="1"/>
          <p:nvPr>
            <p:ph idx="4294967295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Application Layer: 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21"/>
          <p:cNvSpPr txBox="1"/>
          <p:nvPr>
            <p:ph type="title"/>
          </p:nvPr>
        </p:nvSpPr>
        <p:spPr>
          <a:xfrm>
            <a:off x="2057400" y="236538"/>
            <a:ext cx="7772400" cy="957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Local DNS name server</a:t>
            </a:r>
            <a:endParaRPr/>
          </a:p>
        </p:txBody>
      </p:sp>
      <p:sp>
        <p:nvSpPr>
          <p:cNvPr id="1051" name="Google Shape;1051;p21"/>
          <p:cNvSpPr txBox="1"/>
          <p:nvPr>
            <p:ph idx="1" type="body"/>
          </p:nvPr>
        </p:nvSpPr>
        <p:spPr>
          <a:xfrm>
            <a:off x="1211749" y="1193800"/>
            <a:ext cx="6507898" cy="56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000"/>
              <a:t>Each ISP (residential ISP, company, university) has one</a:t>
            </a:r>
            <a:endParaRPr sz="20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1800"/>
              <a:t>Also called “default name server”</a:t>
            </a:r>
            <a:endParaRPr sz="18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000"/>
              <a:t>When host makes DNS query, query is sent to its local DNS server</a:t>
            </a:r>
            <a:endParaRPr sz="20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1800"/>
              <a:t>Has local cache of recent name-to-address translation pairs (but may be out of date!)</a:t>
            </a:r>
            <a:endParaRPr sz="18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1800"/>
              <a:t>Acts as proxy, forwards query into hierarchy</a:t>
            </a:r>
            <a:endParaRPr sz="1800"/>
          </a:p>
          <a:p>
            <a:pPr indent="-10160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 sz="1800"/>
          </a:p>
          <a:p>
            <a:pPr indent="-231775" lvl="0" marL="238125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ISP has local DNS name server; to find yours: </a:t>
            </a:r>
            <a:endParaRPr sz="2000"/>
          </a:p>
          <a:p>
            <a:pPr indent="-231775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MacOS: </a:t>
            </a:r>
            <a:r>
              <a:rPr lang="en-US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% scutil --dns</a:t>
            </a: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Windows: </a:t>
            </a:r>
            <a:r>
              <a:rPr lang="en-US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&gt;ipconfig /all</a:t>
            </a:r>
            <a:endParaRPr sz="1800"/>
          </a:p>
          <a:p>
            <a:pPr indent="-10160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  <a:p>
            <a:pPr indent="-10160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</p:txBody>
      </p:sp>
      <p:sp>
        <p:nvSpPr>
          <p:cNvPr id="1052" name="Google Shape;1052;p21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pconfig - Wikipedia" id="1053" name="Google Shape;105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8500" y="3796567"/>
            <a:ext cx="5143500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4" name="Google Shape;1054;p21"/>
          <p:cNvSpPr/>
          <p:nvPr/>
        </p:nvSpPr>
        <p:spPr>
          <a:xfrm>
            <a:off x="7455877" y="5961184"/>
            <a:ext cx="3402623" cy="492369"/>
          </a:xfrm>
          <a:prstGeom prst="ellipse">
            <a:avLst/>
          </a:prstGeom>
          <a:noFill/>
          <a:ln cap="flat" cmpd="sng" w="254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22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DNS name resolution: </a:t>
            </a:r>
            <a:r>
              <a:rPr b="1" lang="en-US" sz="4400">
                <a:solidFill>
                  <a:srgbClr val="7D28CD"/>
                </a:solidFill>
              </a:rPr>
              <a:t>iterated query</a:t>
            </a:r>
            <a:endParaRPr b="1" sz="4400">
              <a:solidFill>
                <a:srgbClr val="7D28CD"/>
              </a:solidFill>
            </a:endParaRPr>
          </a:p>
        </p:txBody>
      </p:sp>
      <p:sp>
        <p:nvSpPr>
          <p:cNvPr id="1061" name="Google Shape;1061;p22"/>
          <p:cNvSpPr txBox="1"/>
          <p:nvPr/>
        </p:nvSpPr>
        <p:spPr>
          <a:xfrm>
            <a:off x="684201" y="1617338"/>
            <a:ext cx="5664200" cy="1061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rPr b="0" i="0" lang="en-US" sz="28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at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engineering.nyu.edu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wants IP address for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gaia.cs.umass.edu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22"/>
          <p:cNvSpPr/>
          <p:nvPr/>
        </p:nvSpPr>
        <p:spPr>
          <a:xfrm>
            <a:off x="858433" y="2824122"/>
            <a:ext cx="4093780" cy="2617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Iterated query: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contacted server replies with name of server to contact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“I don’t know this name, but ask this server”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22"/>
          <p:cNvSpPr txBox="1"/>
          <p:nvPr/>
        </p:nvSpPr>
        <p:spPr>
          <a:xfrm>
            <a:off x="4953226" y="3848735"/>
            <a:ext cx="185499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requesting host at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engineering.nyu.edu</a:t>
            </a:r>
            <a:endParaRPr b="0" i="1" sz="14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22"/>
          <p:cNvSpPr txBox="1"/>
          <p:nvPr/>
        </p:nvSpPr>
        <p:spPr>
          <a:xfrm>
            <a:off x="10182058" y="4237785"/>
            <a:ext cx="187801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gaia.cs.umass.edu</a:t>
            </a:r>
            <a:endParaRPr b="0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22"/>
          <p:cNvSpPr txBox="1"/>
          <p:nvPr/>
        </p:nvSpPr>
        <p:spPr>
          <a:xfrm>
            <a:off x="8172896" y="1322438"/>
            <a:ext cx="20113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 DNS server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6" name="Google Shape;1066;p22"/>
          <p:cNvCxnSpPr/>
          <p:nvPr/>
        </p:nvCxnSpPr>
        <p:spPr>
          <a:xfrm>
            <a:off x="6489235" y="3275781"/>
            <a:ext cx="1196994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7" name="Google Shape;1067;p22"/>
          <p:cNvCxnSpPr/>
          <p:nvPr/>
        </p:nvCxnSpPr>
        <p:spPr>
          <a:xfrm flipH="1" rot="10800000">
            <a:off x="7968785" y="2005693"/>
            <a:ext cx="914400" cy="97155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8" name="Google Shape;1068;p22"/>
          <p:cNvCxnSpPr/>
          <p:nvPr/>
        </p:nvCxnSpPr>
        <p:spPr>
          <a:xfrm flipH="1" rot="10800000">
            <a:off x="8254535" y="3167743"/>
            <a:ext cx="1485900" cy="9525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9" name="Google Shape;1069;p22"/>
          <p:cNvCxnSpPr/>
          <p:nvPr/>
        </p:nvCxnSpPr>
        <p:spPr>
          <a:xfrm rot="10800000">
            <a:off x="8254535" y="3339193"/>
            <a:ext cx="1419225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0" name="Google Shape;1070;p22"/>
          <p:cNvCxnSpPr/>
          <p:nvPr/>
        </p:nvCxnSpPr>
        <p:spPr>
          <a:xfrm flipH="1">
            <a:off x="8178335" y="2234293"/>
            <a:ext cx="733425" cy="7620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1" name="Google Shape;1071;p22"/>
          <p:cNvCxnSpPr/>
          <p:nvPr/>
        </p:nvCxnSpPr>
        <p:spPr>
          <a:xfrm rot="10800000">
            <a:off x="6381511" y="3439703"/>
            <a:ext cx="1319232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072" name="Google Shape;1072;p22"/>
          <p:cNvGrpSpPr/>
          <p:nvPr/>
        </p:nvGrpSpPr>
        <p:grpSpPr>
          <a:xfrm>
            <a:off x="6759111" y="3847199"/>
            <a:ext cx="1876425" cy="554038"/>
            <a:chOff x="2838" y="2132"/>
            <a:chExt cx="1182" cy="349"/>
          </a:xfrm>
        </p:grpSpPr>
        <p:sp>
          <p:nvSpPr>
            <p:cNvPr id="1073" name="Google Shape;1073;p22"/>
            <p:cNvSpPr/>
            <p:nvPr/>
          </p:nvSpPr>
          <p:spPr>
            <a:xfrm>
              <a:off x="2838" y="2178"/>
              <a:ext cx="1182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22"/>
            <p:cNvSpPr txBox="1"/>
            <p:nvPr/>
          </p:nvSpPr>
          <p:spPr>
            <a:xfrm>
              <a:off x="2887" y="2132"/>
              <a:ext cx="1085" cy="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local DNS server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dns.nyu.edu</a:t>
              </a:r>
              <a:endParaRPr b="0" i="1" sz="1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5" name="Google Shape;1075;p22"/>
          <p:cNvSpPr txBox="1"/>
          <p:nvPr/>
        </p:nvSpPr>
        <p:spPr>
          <a:xfrm>
            <a:off x="6939499" y="288670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22"/>
          <p:cNvSpPr txBox="1"/>
          <p:nvPr/>
        </p:nvSpPr>
        <p:spPr>
          <a:xfrm>
            <a:off x="8108485" y="222318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22"/>
          <p:cNvSpPr txBox="1"/>
          <p:nvPr/>
        </p:nvSpPr>
        <p:spPr>
          <a:xfrm>
            <a:off x="8546635" y="246130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22"/>
          <p:cNvSpPr txBox="1"/>
          <p:nvPr/>
        </p:nvSpPr>
        <p:spPr>
          <a:xfrm>
            <a:off x="8860960" y="287088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22"/>
          <p:cNvSpPr txBox="1"/>
          <p:nvPr/>
        </p:nvSpPr>
        <p:spPr>
          <a:xfrm>
            <a:off x="8891123" y="3358243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22"/>
          <p:cNvSpPr txBox="1"/>
          <p:nvPr/>
        </p:nvSpPr>
        <p:spPr>
          <a:xfrm>
            <a:off x="9488023" y="439805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22"/>
          <p:cNvSpPr txBox="1"/>
          <p:nvPr/>
        </p:nvSpPr>
        <p:spPr>
          <a:xfrm>
            <a:off x="8921285" y="5214030"/>
            <a:ext cx="23971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authoritative DNS server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dns.cs.umass.edu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22"/>
          <p:cNvSpPr txBox="1"/>
          <p:nvPr/>
        </p:nvSpPr>
        <p:spPr>
          <a:xfrm>
            <a:off x="8860960" y="4428218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22"/>
          <p:cNvSpPr txBox="1"/>
          <p:nvPr/>
        </p:nvSpPr>
        <p:spPr>
          <a:xfrm>
            <a:off x="6940022" y="3470502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4" name="Google Shape;1084;p22"/>
          <p:cNvCxnSpPr/>
          <p:nvPr/>
        </p:nvCxnSpPr>
        <p:spPr>
          <a:xfrm>
            <a:off x="8187860" y="3499530"/>
            <a:ext cx="1493838" cy="131445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5" name="Google Shape;1085;p22"/>
          <p:cNvCxnSpPr/>
          <p:nvPr/>
        </p:nvCxnSpPr>
        <p:spPr>
          <a:xfrm rot="10800000">
            <a:off x="8148173" y="3624943"/>
            <a:ext cx="1493837" cy="130175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86" name="Google Shape;1086;p22"/>
          <p:cNvSpPr txBox="1"/>
          <p:nvPr/>
        </p:nvSpPr>
        <p:spPr>
          <a:xfrm>
            <a:off x="8974583" y="2608490"/>
            <a:ext cx="20113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TLD DNS server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7" name="Google Shape;1087;p22"/>
          <p:cNvGrpSpPr/>
          <p:nvPr/>
        </p:nvGrpSpPr>
        <p:grpSpPr>
          <a:xfrm flipH="1">
            <a:off x="10659797" y="4619665"/>
            <a:ext cx="787391" cy="614055"/>
            <a:chOff x="-44" y="1473"/>
            <a:chExt cx="981" cy="1105"/>
          </a:xfrm>
        </p:grpSpPr>
        <p:pic>
          <p:nvPicPr>
            <p:cNvPr descr="desktop_computer_stylized_medium" id="1088" name="Google Shape;1088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9" name="Google Shape;1089;p2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0" name="Google Shape;1090;p22"/>
          <p:cNvGrpSpPr/>
          <p:nvPr/>
        </p:nvGrpSpPr>
        <p:grpSpPr>
          <a:xfrm>
            <a:off x="5483417" y="3053085"/>
            <a:ext cx="883580" cy="766310"/>
            <a:chOff x="-44" y="1473"/>
            <a:chExt cx="981" cy="1105"/>
          </a:xfrm>
        </p:grpSpPr>
        <p:pic>
          <p:nvPicPr>
            <p:cNvPr descr="desktop_computer_stylized_medium" id="1091" name="Google Shape;1091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2" name="Google Shape;1092;p2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3" name="Google Shape;1093;p22"/>
          <p:cNvGrpSpPr/>
          <p:nvPr/>
        </p:nvGrpSpPr>
        <p:grpSpPr>
          <a:xfrm>
            <a:off x="9794410" y="4528230"/>
            <a:ext cx="390525" cy="641350"/>
            <a:chOff x="4140" y="429"/>
            <a:chExt cx="1425" cy="2396"/>
          </a:xfrm>
        </p:grpSpPr>
        <p:sp>
          <p:nvSpPr>
            <p:cNvPr id="1094" name="Google Shape;1094;p2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2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99" name="Google Shape;1099;p22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1100" name="Google Shape;1100;p22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p22"/>
              <p:cNvSpPr/>
              <p:nvPr/>
            </p:nvSpPr>
            <p:spPr>
              <a:xfrm>
                <a:off x="628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02" name="Google Shape;1102;p22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3" name="Google Shape;1103;p22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1104" name="Google Shape;1104;p22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Google Shape;1105;p22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06" name="Google Shape;1106;p22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22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8" name="Google Shape;1108;p22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1109" name="Google Shape;1109;p22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22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11" name="Google Shape;1111;p2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2" name="Google Shape;1112;p22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1113" name="Google Shape;1113;p22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22"/>
              <p:cNvSpPr/>
              <p:nvPr/>
            </p:nvSpPr>
            <p:spPr>
              <a:xfrm>
                <a:off x="626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15" name="Google Shape;1115;p22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2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2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2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22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6" name="Google Shape;1126;p22"/>
          <p:cNvGrpSpPr/>
          <p:nvPr/>
        </p:nvGrpSpPr>
        <p:grpSpPr>
          <a:xfrm>
            <a:off x="7790985" y="3015343"/>
            <a:ext cx="390525" cy="641350"/>
            <a:chOff x="4140" y="429"/>
            <a:chExt cx="1425" cy="2396"/>
          </a:xfrm>
        </p:grpSpPr>
        <p:sp>
          <p:nvSpPr>
            <p:cNvPr id="1127" name="Google Shape;1127;p2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2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2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32" name="Google Shape;1132;p22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1133" name="Google Shape;1133;p22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22"/>
              <p:cNvSpPr/>
              <p:nvPr/>
            </p:nvSpPr>
            <p:spPr>
              <a:xfrm>
                <a:off x="628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35" name="Google Shape;1135;p22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36" name="Google Shape;1136;p22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1137" name="Google Shape;1137;p22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8" name="Google Shape;1138;p22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39" name="Google Shape;1139;p22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22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41" name="Google Shape;1141;p22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1142" name="Google Shape;1142;p22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22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44" name="Google Shape;1144;p2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45" name="Google Shape;1145;p22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1146" name="Google Shape;1146;p22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22"/>
              <p:cNvSpPr/>
              <p:nvPr/>
            </p:nvSpPr>
            <p:spPr>
              <a:xfrm>
                <a:off x="626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48" name="Google Shape;1148;p22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2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2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22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2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22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22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22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22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22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22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9" name="Google Shape;1159;p22"/>
          <p:cNvGrpSpPr/>
          <p:nvPr/>
        </p:nvGrpSpPr>
        <p:grpSpPr>
          <a:xfrm>
            <a:off x="8945098" y="1753280"/>
            <a:ext cx="390525" cy="641350"/>
            <a:chOff x="4140" y="429"/>
            <a:chExt cx="1425" cy="2396"/>
          </a:xfrm>
        </p:grpSpPr>
        <p:sp>
          <p:nvSpPr>
            <p:cNvPr id="1160" name="Google Shape;1160;p2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22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2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2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22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65" name="Google Shape;1165;p22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1166" name="Google Shape;1166;p22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22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68" name="Google Shape;1168;p22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69" name="Google Shape;1169;p22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1170" name="Google Shape;1170;p22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22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72" name="Google Shape;1172;p22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22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74" name="Google Shape;1174;p22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1175" name="Google Shape;1175;p22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22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77" name="Google Shape;1177;p2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78" name="Google Shape;1178;p22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1179" name="Google Shape;1179;p22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22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81" name="Google Shape;1181;p22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2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2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22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2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22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22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22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22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22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22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2" name="Google Shape;1192;p22"/>
          <p:cNvGrpSpPr/>
          <p:nvPr/>
        </p:nvGrpSpPr>
        <p:grpSpPr>
          <a:xfrm>
            <a:off x="9761073" y="3005818"/>
            <a:ext cx="390525" cy="641350"/>
            <a:chOff x="4140" y="429"/>
            <a:chExt cx="1425" cy="2396"/>
          </a:xfrm>
        </p:grpSpPr>
        <p:sp>
          <p:nvSpPr>
            <p:cNvPr id="1193" name="Google Shape;1193;p2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22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2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2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22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98" name="Google Shape;1198;p22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1199" name="Google Shape;1199;p22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22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01" name="Google Shape;1201;p22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02" name="Google Shape;1202;p22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1203" name="Google Shape;1203;p22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22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05" name="Google Shape;1205;p22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22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07" name="Google Shape;1207;p22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1208" name="Google Shape;1208;p22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22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10" name="Google Shape;1210;p2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11" name="Google Shape;1211;p22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1212" name="Google Shape;1212;p22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p22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14" name="Google Shape;1214;p22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2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2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22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2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22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22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22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22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22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22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5" name="Google Shape;1225;p22"/>
          <p:cNvSpPr txBox="1"/>
          <p:nvPr>
            <p:ph idx="4294967295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Application Layer: 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23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DNS name resolution: </a:t>
            </a:r>
            <a:r>
              <a:rPr b="1" lang="en-US" sz="4400">
                <a:solidFill>
                  <a:srgbClr val="7D28CD"/>
                </a:solidFill>
              </a:rPr>
              <a:t>recursive query</a:t>
            </a:r>
            <a:endParaRPr b="1" sz="4400">
              <a:solidFill>
                <a:srgbClr val="7D28CD"/>
              </a:solidFill>
            </a:endParaRPr>
          </a:p>
        </p:txBody>
      </p:sp>
      <p:sp>
        <p:nvSpPr>
          <p:cNvPr id="1232" name="Google Shape;1232;p23"/>
          <p:cNvSpPr txBox="1"/>
          <p:nvPr/>
        </p:nvSpPr>
        <p:spPr>
          <a:xfrm>
            <a:off x="4588154" y="3848735"/>
            <a:ext cx="181652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requesting host at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engineering.nyu.edu</a:t>
            </a:r>
            <a:endParaRPr b="0" i="1" sz="14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23"/>
          <p:cNvSpPr txBox="1"/>
          <p:nvPr/>
        </p:nvSpPr>
        <p:spPr>
          <a:xfrm>
            <a:off x="10049161" y="4208147"/>
            <a:ext cx="187801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gaia.cs.umass.edu</a:t>
            </a:r>
            <a:endParaRPr b="0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23"/>
          <p:cNvSpPr txBox="1"/>
          <p:nvPr/>
        </p:nvSpPr>
        <p:spPr>
          <a:xfrm>
            <a:off x="7788588" y="1322438"/>
            <a:ext cx="20113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 DNS server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5" name="Google Shape;1235;p23"/>
          <p:cNvCxnSpPr/>
          <p:nvPr/>
        </p:nvCxnSpPr>
        <p:spPr>
          <a:xfrm>
            <a:off x="6104927" y="3275781"/>
            <a:ext cx="1196994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6" name="Google Shape;1236;p23"/>
          <p:cNvCxnSpPr/>
          <p:nvPr/>
        </p:nvCxnSpPr>
        <p:spPr>
          <a:xfrm flipH="1" rot="10800000">
            <a:off x="7584477" y="2005693"/>
            <a:ext cx="914400" cy="97155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7" name="Google Shape;1237;p23"/>
          <p:cNvCxnSpPr/>
          <p:nvPr/>
        </p:nvCxnSpPr>
        <p:spPr>
          <a:xfrm>
            <a:off x="9672062" y="3760198"/>
            <a:ext cx="2427" cy="702311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8" name="Google Shape;1238;p23"/>
          <p:cNvCxnSpPr/>
          <p:nvPr/>
        </p:nvCxnSpPr>
        <p:spPr>
          <a:xfrm rot="10800000">
            <a:off x="9491701" y="3747010"/>
            <a:ext cx="2427" cy="734919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9" name="Google Shape;1239;p23"/>
          <p:cNvCxnSpPr/>
          <p:nvPr/>
        </p:nvCxnSpPr>
        <p:spPr>
          <a:xfrm>
            <a:off x="9038381" y="2075731"/>
            <a:ext cx="405154" cy="841218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0" name="Google Shape;1240;p23"/>
          <p:cNvCxnSpPr/>
          <p:nvPr/>
        </p:nvCxnSpPr>
        <p:spPr>
          <a:xfrm rot="10800000">
            <a:off x="5997203" y="3439703"/>
            <a:ext cx="1319232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241" name="Google Shape;1241;p23"/>
          <p:cNvGrpSpPr/>
          <p:nvPr/>
        </p:nvGrpSpPr>
        <p:grpSpPr>
          <a:xfrm>
            <a:off x="6374803" y="3847199"/>
            <a:ext cx="1876425" cy="554038"/>
            <a:chOff x="2838" y="2132"/>
            <a:chExt cx="1182" cy="349"/>
          </a:xfrm>
        </p:grpSpPr>
        <p:sp>
          <p:nvSpPr>
            <p:cNvPr id="1242" name="Google Shape;1242;p23"/>
            <p:cNvSpPr/>
            <p:nvPr/>
          </p:nvSpPr>
          <p:spPr>
            <a:xfrm>
              <a:off x="2838" y="2178"/>
              <a:ext cx="1182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23"/>
            <p:cNvSpPr txBox="1"/>
            <p:nvPr/>
          </p:nvSpPr>
          <p:spPr>
            <a:xfrm>
              <a:off x="2887" y="2132"/>
              <a:ext cx="1085" cy="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local DNS server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dns.nyu.edu</a:t>
              </a:r>
              <a:endParaRPr b="0" i="1" sz="1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4" name="Google Shape;1244;p23"/>
          <p:cNvSpPr txBox="1"/>
          <p:nvPr/>
        </p:nvSpPr>
        <p:spPr>
          <a:xfrm>
            <a:off x="6555191" y="288670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23"/>
          <p:cNvSpPr txBox="1"/>
          <p:nvPr/>
        </p:nvSpPr>
        <p:spPr>
          <a:xfrm>
            <a:off x="7724177" y="222318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23"/>
          <p:cNvSpPr txBox="1"/>
          <p:nvPr/>
        </p:nvSpPr>
        <p:spPr>
          <a:xfrm>
            <a:off x="8785965" y="2130702"/>
            <a:ext cx="1196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23"/>
          <p:cNvSpPr txBox="1"/>
          <p:nvPr/>
        </p:nvSpPr>
        <p:spPr>
          <a:xfrm>
            <a:off x="9681511" y="3917024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23"/>
          <p:cNvSpPr txBox="1"/>
          <p:nvPr/>
        </p:nvSpPr>
        <p:spPr>
          <a:xfrm>
            <a:off x="9130827" y="39686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23"/>
          <p:cNvSpPr txBox="1"/>
          <p:nvPr/>
        </p:nvSpPr>
        <p:spPr>
          <a:xfrm>
            <a:off x="8914934" y="268526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23"/>
          <p:cNvSpPr txBox="1"/>
          <p:nvPr/>
        </p:nvSpPr>
        <p:spPr>
          <a:xfrm>
            <a:off x="8536977" y="5214030"/>
            <a:ext cx="23971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authoritative DNS server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dns.cs.umass.edu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23"/>
          <p:cNvSpPr txBox="1"/>
          <p:nvPr/>
        </p:nvSpPr>
        <p:spPr>
          <a:xfrm>
            <a:off x="8122727" y="262666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23"/>
          <p:cNvSpPr txBox="1"/>
          <p:nvPr/>
        </p:nvSpPr>
        <p:spPr>
          <a:xfrm>
            <a:off x="6555714" y="3470502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3" name="Google Shape;1253;p23"/>
          <p:cNvCxnSpPr/>
          <p:nvPr/>
        </p:nvCxnSpPr>
        <p:spPr>
          <a:xfrm rot="10800000">
            <a:off x="8981775" y="2427554"/>
            <a:ext cx="344289" cy="64545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54" name="Google Shape;1254;p23"/>
          <p:cNvCxnSpPr/>
          <p:nvPr/>
        </p:nvCxnSpPr>
        <p:spPr>
          <a:xfrm flipH="1">
            <a:off x="7792268" y="2275514"/>
            <a:ext cx="710991" cy="774754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55" name="Google Shape;1255;p23"/>
          <p:cNvSpPr txBox="1"/>
          <p:nvPr/>
        </p:nvSpPr>
        <p:spPr>
          <a:xfrm>
            <a:off x="9662504" y="2971557"/>
            <a:ext cx="20113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TLD DNS server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6" name="Google Shape;1256;p23"/>
          <p:cNvGrpSpPr/>
          <p:nvPr/>
        </p:nvGrpSpPr>
        <p:grpSpPr>
          <a:xfrm flipH="1">
            <a:off x="10526900" y="4590027"/>
            <a:ext cx="787391" cy="614055"/>
            <a:chOff x="-44" y="1473"/>
            <a:chExt cx="981" cy="1105"/>
          </a:xfrm>
        </p:grpSpPr>
        <p:pic>
          <p:nvPicPr>
            <p:cNvPr descr="desktop_computer_stylized_medium" id="1257" name="Google Shape;1257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8" name="Google Shape;1258;p2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9" name="Google Shape;1259;p23"/>
          <p:cNvGrpSpPr/>
          <p:nvPr/>
        </p:nvGrpSpPr>
        <p:grpSpPr>
          <a:xfrm>
            <a:off x="5099109" y="3053085"/>
            <a:ext cx="883580" cy="766310"/>
            <a:chOff x="-44" y="1473"/>
            <a:chExt cx="981" cy="1105"/>
          </a:xfrm>
        </p:grpSpPr>
        <p:pic>
          <p:nvPicPr>
            <p:cNvPr descr="desktop_computer_stylized_medium" id="1260" name="Google Shape;1260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1" name="Google Shape;1261;p2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2" name="Google Shape;1262;p23"/>
          <p:cNvGrpSpPr/>
          <p:nvPr/>
        </p:nvGrpSpPr>
        <p:grpSpPr>
          <a:xfrm>
            <a:off x="9410102" y="4528230"/>
            <a:ext cx="390525" cy="641350"/>
            <a:chOff x="4140" y="429"/>
            <a:chExt cx="1425" cy="2396"/>
          </a:xfrm>
        </p:grpSpPr>
        <p:sp>
          <p:nvSpPr>
            <p:cNvPr id="1263" name="Google Shape;1263;p23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23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23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2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23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68" name="Google Shape;1268;p23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1269" name="Google Shape;1269;p23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0" name="Google Shape;1270;p23"/>
              <p:cNvSpPr/>
              <p:nvPr/>
            </p:nvSpPr>
            <p:spPr>
              <a:xfrm>
                <a:off x="628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71" name="Google Shape;1271;p23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72" name="Google Shape;1272;p23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1273" name="Google Shape;1273;p23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4" name="Google Shape;1274;p23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75" name="Google Shape;1275;p23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23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77" name="Google Shape;1277;p23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1278" name="Google Shape;1278;p23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9" name="Google Shape;1279;p23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80" name="Google Shape;1280;p2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81" name="Google Shape;1281;p23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1282" name="Google Shape;1282;p23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3" name="Google Shape;1283;p23"/>
              <p:cNvSpPr/>
              <p:nvPr/>
            </p:nvSpPr>
            <p:spPr>
              <a:xfrm>
                <a:off x="626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84" name="Google Shape;1284;p23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2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2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23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2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23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23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23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23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23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23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5" name="Google Shape;1295;p23"/>
          <p:cNvGrpSpPr/>
          <p:nvPr/>
        </p:nvGrpSpPr>
        <p:grpSpPr>
          <a:xfrm>
            <a:off x="7406677" y="3015343"/>
            <a:ext cx="390525" cy="641350"/>
            <a:chOff x="4140" y="429"/>
            <a:chExt cx="1425" cy="2396"/>
          </a:xfrm>
        </p:grpSpPr>
        <p:sp>
          <p:nvSpPr>
            <p:cNvPr id="1296" name="Google Shape;1296;p23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23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23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2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23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01" name="Google Shape;1301;p23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1302" name="Google Shape;1302;p23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3" name="Google Shape;1303;p23"/>
              <p:cNvSpPr/>
              <p:nvPr/>
            </p:nvSpPr>
            <p:spPr>
              <a:xfrm>
                <a:off x="628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04" name="Google Shape;1304;p23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05" name="Google Shape;1305;p23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1306" name="Google Shape;1306;p23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7" name="Google Shape;1307;p23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08" name="Google Shape;1308;p23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23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0" name="Google Shape;1310;p23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1311" name="Google Shape;1311;p23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23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13" name="Google Shape;1313;p2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4" name="Google Shape;1314;p23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1315" name="Google Shape;1315;p23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6" name="Google Shape;1316;p23"/>
              <p:cNvSpPr/>
              <p:nvPr/>
            </p:nvSpPr>
            <p:spPr>
              <a:xfrm>
                <a:off x="626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17" name="Google Shape;1317;p23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2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2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23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2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23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23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23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23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23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23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8" name="Google Shape;1328;p23"/>
          <p:cNvGrpSpPr/>
          <p:nvPr/>
        </p:nvGrpSpPr>
        <p:grpSpPr>
          <a:xfrm>
            <a:off x="8560790" y="1753280"/>
            <a:ext cx="390525" cy="641350"/>
            <a:chOff x="4140" y="429"/>
            <a:chExt cx="1425" cy="2396"/>
          </a:xfrm>
        </p:grpSpPr>
        <p:sp>
          <p:nvSpPr>
            <p:cNvPr id="1329" name="Google Shape;1329;p23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23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23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2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23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34" name="Google Shape;1334;p23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1335" name="Google Shape;1335;p23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23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37" name="Google Shape;1337;p23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38" name="Google Shape;1338;p23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1339" name="Google Shape;1339;p23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23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41" name="Google Shape;1341;p23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23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43" name="Google Shape;1343;p23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1344" name="Google Shape;1344;p23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23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46" name="Google Shape;1346;p2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47" name="Google Shape;1347;p23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1348" name="Google Shape;1348;p23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9" name="Google Shape;1349;p23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50" name="Google Shape;1350;p23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2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2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23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2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23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23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23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23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23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23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1" name="Google Shape;1361;p23"/>
          <p:cNvGrpSpPr/>
          <p:nvPr/>
        </p:nvGrpSpPr>
        <p:grpSpPr>
          <a:xfrm>
            <a:off x="9376765" y="3005818"/>
            <a:ext cx="390525" cy="641350"/>
            <a:chOff x="4140" y="429"/>
            <a:chExt cx="1425" cy="2396"/>
          </a:xfrm>
        </p:grpSpPr>
        <p:sp>
          <p:nvSpPr>
            <p:cNvPr id="1362" name="Google Shape;1362;p23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23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23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2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23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7" name="Google Shape;1367;p23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1368" name="Google Shape;1368;p23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23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70" name="Google Shape;1370;p23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71" name="Google Shape;1371;p23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1372" name="Google Shape;1372;p23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74" name="Google Shape;1374;p23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23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76" name="Google Shape;1376;p23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1377" name="Google Shape;1377;p23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79" name="Google Shape;1379;p2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80" name="Google Shape;1380;p23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1381" name="Google Shape;1381;p23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83" name="Google Shape;1383;p23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2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2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23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2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23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23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23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23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23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23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4" name="Google Shape;1394;p23"/>
          <p:cNvSpPr/>
          <p:nvPr/>
        </p:nvSpPr>
        <p:spPr>
          <a:xfrm>
            <a:off x="810552" y="2790656"/>
            <a:ext cx="3704869" cy="3241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Recursive query: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925" lvl="0" marL="403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puts burden of name resolution on contacted name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925" lvl="0" marL="403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heavy load at upper levels of hierarchy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p23"/>
          <p:cNvSpPr txBox="1"/>
          <p:nvPr/>
        </p:nvSpPr>
        <p:spPr>
          <a:xfrm>
            <a:off x="684201" y="1617338"/>
            <a:ext cx="5664200" cy="1061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rPr b="0" i="0" lang="en-US" sz="28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at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engineering.nyu.edu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wants IP address for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gaia.cs.umass.edu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6" name="Google Shape;1396;p23"/>
          <p:cNvSpPr txBox="1"/>
          <p:nvPr>
            <p:ph idx="4294967295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Application Layer: 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11fc7892358_0_0"/>
          <p:cNvSpPr txBox="1"/>
          <p:nvPr>
            <p:ph type="title"/>
          </p:nvPr>
        </p:nvSpPr>
        <p:spPr>
          <a:xfrm>
            <a:off x="1495050" y="126825"/>
            <a:ext cx="100188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rPr b="1" lang="en-US"/>
              <a:t>DNS Queries - Summary</a:t>
            </a:r>
            <a:endParaRPr b="1"/>
          </a:p>
        </p:txBody>
      </p:sp>
      <p:pic>
        <p:nvPicPr>
          <p:cNvPr id="1403" name="Google Shape;1403;g11fc789235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8250" y="671775"/>
            <a:ext cx="7683300" cy="60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4" name="Google Shape;1404;g11fc7892358_0_0"/>
          <p:cNvSpPr txBox="1"/>
          <p:nvPr/>
        </p:nvSpPr>
        <p:spPr>
          <a:xfrm>
            <a:off x="5334300" y="6488700"/>
            <a:ext cx="670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:https://foxutech.com/what-is-dns-and-how-it-works/how-dns-works/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5" name="Google Shape;1405;g11fc7892358_0_0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24"/>
          <p:cNvSpPr txBox="1"/>
          <p:nvPr>
            <p:ph type="title"/>
          </p:nvPr>
        </p:nvSpPr>
        <p:spPr>
          <a:xfrm>
            <a:off x="2057400" y="435419"/>
            <a:ext cx="7772400" cy="969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DNS: caching, updating records</a:t>
            </a:r>
            <a:endParaRPr/>
          </a:p>
        </p:txBody>
      </p:sp>
      <p:sp>
        <p:nvSpPr>
          <p:cNvPr id="1412" name="Google Shape;1412;p24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3" name="Google Shape;1413;p24"/>
          <p:cNvSpPr txBox="1"/>
          <p:nvPr>
            <p:ph idx="1" type="body"/>
          </p:nvPr>
        </p:nvSpPr>
        <p:spPr>
          <a:xfrm>
            <a:off x="1332518" y="1540163"/>
            <a:ext cx="10406900" cy="4435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982"/>
              </a:buClr>
              <a:buSzPts val="2160"/>
              <a:buChar char="•"/>
            </a:pPr>
            <a:r>
              <a:rPr b="1" lang="en-US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Caching</a:t>
            </a:r>
            <a:r>
              <a:rPr lang="en-US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When a name server learns an IP address for a domain, it saves (caches) this information for faster access next time.</a:t>
            </a:r>
            <a:endParaRPr/>
          </a:p>
          <a:p>
            <a:pPr indent="-14859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982"/>
              </a:buClr>
              <a:buSzPts val="2160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982"/>
              </a:buClr>
              <a:buSzPts val="2160"/>
              <a:buChar char="•"/>
            </a:pPr>
            <a:r>
              <a:rPr b="1" lang="en-US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TTL (Time to Live)</a:t>
            </a:r>
            <a:r>
              <a:rPr lang="en-US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Cached information has a lifespan (TTL) and removed from the cache after this time, requiring a fresh lookup.</a:t>
            </a:r>
            <a:endParaRPr/>
          </a:p>
          <a:p>
            <a:pPr indent="-14859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982"/>
              </a:buClr>
              <a:buSzPts val="2160"/>
              <a:buNone/>
            </a:pPr>
            <a:r>
              <a:t/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982"/>
              </a:buClr>
              <a:buSzPts val="2160"/>
              <a:buChar char="•"/>
            </a:pPr>
            <a:r>
              <a:rPr b="1" lang="en-US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Local Caching</a:t>
            </a:r>
            <a:r>
              <a:rPr lang="en-US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name servers often cache TLD (Top-Level Domain) records to reduce the load on root servers.</a:t>
            </a:r>
            <a:endParaRPr/>
          </a:p>
          <a:p>
            <a:pPr indent="-14859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982"/>
              </a:buClr>
              <a:buSzPts val="2160"/>
              <a:buNone/>
            </a:pPr>
            <a:r>
              <a:t/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982"/>
              </a:buClr>
              <a:buSzPts val="2160"/>
              <a:buChar char="•"/>
            </a:pPr>
            <a:r>
              <a:rPr b="1" lang="en-US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Out-of-Date Cache</a:t>
            </a:r>
            <a:r>
              <a:rPr lang="en-US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Cached entries might be outdated if a domain’s IP address changes. The change only becomes known across the internet once all caches with the old IP expire.</a:t>
            </a:r>
            <a:endParaRPr/>
          </a:p>
          <a:p>
            <a:pPr indent="-14859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982"/>
              </a:buClr>
              <a:buSzPts val="2160"/>
              <a:buNone/>
            </a:pPr>
            <a:r>
              <a:t/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982"/>
              </a:buClr>
              <a:buSzPts val="2160"/>
              <a:buChar char="•"/>
            </a:pPr>
            <a:r>
              <a:rPr b="1" lang="en-US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Updating Standard</a:t>
            </a:r>
            <a:r>
              <a:rPr lang="en-US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There’s an IETF standard (RFC 2136) for updating DNS records to address this issue, allowing quicker updates across servers.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25"/>
          <p:cNvSpPr txBox="1"/>
          <p:nvPr>
            <p:ph type="title"/>
          </p:nvPr>
        </p:nvSpPr>
        <p:spPr>
          <a:xfrm>
            <a:off x="1979613" y="201614"/>
            <a:ext cx="77724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DNS Records</a:t>
            </a:r>
            <a:endParaRPr b="1"/>
          </a:p>
        </p:txBody>
      </p:sp>
      <p:sp>
        <p:nvSpPr>
          <p:cNvPr id="1420" name="Google Shape;1420;p25"/>
          <p:cNvSpPr txBox="1"/>
          <p:nvPr>
            <p:ph idx="1" type="body"/>
          </p:nvPr>
        </p:nvSpPr>
        <p:spPr>
          <a:xfrm>
            <a:off x="2066926" y="1138238"/>
            <a:ext cx="7820025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10"/>
              <a:buFont typeface="Noto Sans"/>
              <a:buNone/>
            </a:pPr>
            <a:r>
              <a:rPr b="1" i="1" lang="en-US">
                <a:solidFill>
                  <a:srgbClr val="CC0000"/>
                </a:solidFill>
              </a:rPr>
              <a:t>DNS:</a:t>
            </a:r>
            <a:r>
              <a:rPr b="1" lang="en-US" sz="2400"/>
              <a:t> Distributed database storing resource records </a:t>
            </a:r>
            <a:r>
              <a:rPr b="1" lang="en-US">
                <a:solidFill>
                  <a:srgbClr val="CC0000"/>
                </a:solidFill>
              </a:rPr>
              <a:t>(RR)</a:t>
            </a:r>
            <a:endParaRPr/>
          </a:p>
        </p:txBody>
      </p:sp>
      <p:sp>
        <p:nvSpPr>
          <p:cNvPr id="1421" name="Google Shape;1421;p25"/>
          <p:cNvSpPr txBox="1"/>
          <p:nvPr>
            <p:ph idx="2" type="body"/>
          </p:nvPr>
        </p:nvSpPr>
        <p:spPr>
          <a:xfrm>
            <a:off x="1371600" y="4532313"/>
            <a:ext cx="4695092" cy="1894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25000" lnSpcReduction="2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Font typeface="Noto Sans"/>
              <a:buNone/>
            </a:pPr>
            <a:r>
              <a:rPr b="1" lang="en-US" sz="8600" u="sng">
                <a:solidFill>
                  <a:srgbClr val="5E9934"/>
                </a:solidFill>
              </a:rPr>
              <a:t>type=NS</a:t>
            </a:r>
            <a:endParaRPr b="1">
              <a:solidFill>
                <a:srgbClr val="5E9934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ct val="145000"/>
              <a:buChar char="•"/>
            </a:pPr>
            <a:r>
              <a:rPr b="1" lang="en-US" sz="7200"/>
              <a:t>Name</a:t>
            </a:r>
            <a:r>
              <a:rPr lang="en-US" sz="7200"/>
              <a:t> is domain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ct val="145000"/>
              <a:buChar char="•"/>
            </a:pPr>
            <a:r>
              <a:rPr b="1" lang="en-US" sz="7200"/>
              <a:t>Value</a:t>
            </a:r>
            <a:r>
              <a:rPr lang="en-US" sz="7200"/>
              <a:t> is hostname of</a:t>
            </a:r>
            <a:br>
              <a:rPr lang="en-US" sz="7200"/>
            </a:br>
            <a:r>
              <a:rPr lang="en-US" sz="7200"/>
              <a:t>authoritative name server</a:t>
            </a:r>
            <a:br>
              <a:rPr lang="en-US" sz="7200"/>
            </a:br>
            <a:r>
              <a:rPr lang="en-US" sz="7200"/>
              <a:t>for this domain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ct val="145000"/>
              <a:buChar char="•"/>
            </a:pPr>
            <a:r>
              <a:rPr b="1" lang="en-US" sz="7200">
                <a:solidFill>
                  <a:srgbClr val="5E9934"/>
                </a:solidFill>
              </a:rPr>
              <a:t>(google.com, dns.google.com, NS)</a:t>
            </a:r>
            <a:endParaRPr b="1">
              <a:solidFill>
                <a:srgbClr val="5E9934"/>
              </a:solidFill>
            </a:endParaRPr>
          </a:p>
        </p:txBody>
      </p:sp>
      <p:sp>
        <p:nvSpPr>
          <p:cNvPr id="1422" name="Google Shape;1422;p25"/>
          <p:cNvSpPr txBox="1"/>
          <p:nvPr/>
        </p:nvSpPr>
        <p:spPr>
          <a:xfrm>
            <a:off x="3319463" y="1757363"/>
            <a:ext cx="53641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RR format: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(name, value, type, ttl)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3" name="Google Shape;1423;p25"/>
          <p:cNvSpPr/>
          <p:nvPr/>
        </p:nvSpPr>
        <p:spPr>
          <a:xfrm>
            <a:off x="3400426" y="1690688"/>
            <a:ext cx="5267325" cy="571500"/>
          </a:xfrm>
          <a:prstGeom prst="rect">
            <a:avLst/>
          </a:prstGeom>
          <a:noFill/>
          <a:ln cap="flat" cmpd="sng" w="19050">
            <a:solidFill>
              <a:srgbClr val="0000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4" name="Google Shape;1424;p25"/>
          <p:cNvSpPr/>
          <p:nvPr/>
        </p:nvSpPr>
        <p:spPr>
          <a:xfrm>
            <a:off x="1371600" y="2345349"/>
            <a:ext cx="4284052" cy="161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50"/>
              <a:buFont typeface="Noto Sans"/>
              <a:buNone/>
            </a:pPr>
            <a:r>
              <a:rPr b="1" i="0" lang="en-US" sz="2200" u="sng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type=A</a:t>
            </a:r>
            <a:endParaRPr b="1" i="0" sz="1400" u="none" cap="none" strike="noStrike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is hostname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Value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is IP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b="1" i="0" lang="en-US" sz="20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(google.com, 172.10.12.32, A)</a:t>
            </a:r>
            <a:endParaRPr b="1" i="0" sz="1600" u="none" cap="none" strike="noStrike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3359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7D28C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25" name="Google Shape;1425;p25"/>
          <p:cNvSpPr/>
          <p:nvPr/>
        </p:nvSpPr>
        <p:spPr>
          <a:xfrm>
            <a:off x="6164080" y="2328863"/>
            <a:ext cx="5439508" cy="2203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Arial"/>
              <a:buNone/>
            </a:pPr>
            <a:r>
              <a:rPr b="1" i="0" lang="en-US" sz="2200" u="sng" cap="none" strike="noStrik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rPr>
              <a:t>type=CNAME</a:t>
            </a:r>
            <a:endParaRPr b="1" i="0" sz="1400" u="none" cap="none" strike="noStrike">
              <a:solidFill>
                <a:srgbClr val="1186C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is alias name for some “canonical” (the real)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Value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is canonical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b="1" i="0" lang="en-US" sz="1800" u="none" cap="none" strike="noStrik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rPr>
              <a:t>(google.com, www.google.com, CNAME)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b="1" i="0" lang="en-US" sz="1800" u="none" cap="none" strike="noStrik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rPr>
              <a:t>(mail.google.com, google.com, CNAME)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13359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26" name="Google Shape;1426;p25"/>
          <p:cNvSpPr/>
          <p:nvPr/>
        </p:nvSpPr>
        <p:spPr>
          <a:xfrm>
            <a:off x="6309519" y="4553170"/>
            <a:ext cx="4748212" cy="169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Arial"/>
              <a:buNone/>
            </a:pPr>
            <a:r>
              <a:rPr b="1" i="0" lang="en-US" sz="2200" u="sng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type=MX</a:t>
            </a:r>
            <a:endParaRPr b="1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Value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is name of mail server associated with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b="1" i="0" lang="en-US" sz="18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(google.com, mail.google.com,MX)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b="1" i="0" lang="en-US" sz="18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(mail.google.com,172.10.12.39, A)</a:t>
            </a:r>
            <a:endParaRPr b="1" i="0" sz="1800" u="none" cap="none" strike="noStrike">
              <a:solidFill>
                <a:srgbClr val="7D28CD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13359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27" name="Google Shape;1427;p25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26"/>
          <p:cNvSpPr txBox="1"/>
          <p:nvPr>
            <p:ph type="title"/>
          </p:nvPr>
        </p:nvSpPr>
        <p:spPr>
          <a:xfrm>
            <a:off x="2057400" y="179389"/>
            <a:ext cx="7772400" cy="903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Inserting records into DNS</a:t>
            </a:r>
            <a:endParaRPr/>
          </a:p>
        </p:txBody>
      </p:sp>
      <p:sp>
        <p:nvSpPr>
          <p:cNvPr id="1434" name="Google Shape;1434;p26"/>
          <p:cNvSpPr txBox="1"/>
          <p:nvPr>
            <p:ph idx="1" type="body"/>
          </p:nvPr>
        </p:nvSpPr>
        <p:spPr>
          <a:xfrm>
            <a:off x="2025651" y="1011115"/>
            <a:ext cx="10037040" cy="5509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Example: new startup “</a:t>
            </a:r>
            <a:r>
              <a:rPr b="1" lang="en-US">
                <a:solidFill>
                  <a:srgbClr val="7D28CD"/>
                </a:solidFill>
              </a:rPr>
              <a:t>Network Utopia</a:t>
            </a:r>
            <a:r>
              <a:rPr lang="en-US"/>
              <a:t>”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Register name networkuptopia.com at </a:t>
            </a:r>
            <a:r>
              <a:rPr b="1" i="1" lang="en-US">
                <a:solidFill>
                  <a:srgbClr val="CC0000"/>
                </a:solidFill>
              </a:rPr>
              <a:t>DNS registrar</a:t>
            </a:r>
            <a:r>
              <a:rPr b="1" lang="en-US"/>
              <a:t> </a:t>
            </a:r>
            <a:r>
              <a:rPr lang="en-US"/>
              <a:t>(e.g., Network Solutions)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3000">
                <a:solidFill>
                  <a:schemeClr val="dk1"/>
                </a:solidFill>
              </a:rPr>
              <a:t>Network Utopia : </a:t>
            </a:r>
            <a:r>
              <a:rPr lang="en-US" sz="2800">
                <a:solidFill>
                  <a:schemeClr val="dk1"/>
                </a:solidFill>
              </a:rPr>
              <a:t>Web Server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rPr b="1" lang="en-US" sz="2200">
                <a:solidFill>
                  <a:srgbClr val="7D28CD"/>
                </a:solidFill>
                <a:latin typeface="Courier New"/>
                <a:ea typeface="Courier New"/>
                <a:cs typeface="Courier New"/>
                <a:sym typeface="Courier New"/>
              </a:rPr>
              <a:t>(networkutopia.com, 212.212.71.4, A)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b="1" lang="en-US">
                <a:solidFill>
                  <a:srgbClr val="0070C0"/>
                </a:solidFill>
              </a:rPr>
              <a:t>CNAME </a:t>
            </a:r>
            <a:r>
              <a:rPr lang="en-US"/>
              <a:t>: 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None/>
            </a:pP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(networkutopia.com, www.networkutopia.com, CNAME)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Registrar inserts a RR into .com TLD server: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 sz="2200"/>
              <a:t>Local Primary DNS Server  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None/>
            </a:pPr>
            <a:r>
              <a:rPr lang="en-US" sz="2800"/>
              <a:t>    </a:t>
            </a:r>
            <a:r>
              <a:rPr b="1" lang="en-US">
                <a:solidFill>
                  <a:srgbClr val="5E9934"/>
                </a:solidFill>
                <a:latin typeface="Courier New"/>
                <a:ea typeface="Courier New"/>
                <a:cs typeface="Courier New"/>
                <a:sym typeface="Courier New"/>
              </a:rPr>
              <a:t>(networkutopia.com, dns1.networkutopia.com, NS)</a:t>
            </a:r>
            <a:endParaRPr>
              <a:solidFill>
                <a:srgbClr val="5E9934"/>
              </a:solidFill>
            </a:endParaRPr>
          </a:p>
          <a:p>
            <a:pPr indent="-342900" lvl="2" marL="125730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Font typeface="Arial"/>
              <a:buChar char="•"/>
            </a:pPr>
            <a:r>
              <a:rPr lang="en-US" sz="2200"/>
              <a:t>Email Server  </a:t>
            </a:r>
            <a:endParaRPr sz="2200"/>
          </a:p>
          <a:p>
            <a:pPr indent="-285750" lvl="1" marL="74295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None/>
            </a:pP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(networkutopia.com, mail.networkutopia.com, MX)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None/>
            </a:pPr>
            <a:r>
              <a:rPr b="1" lang="en-US">
                <a:solidFill>
                  <a:srgbClr val="7D28CD"/>
                </a:solidFill>
                <a:latin typeface="Courier New"/>
                <a:ea typeface="Courier New"/>
                <a:cs typeface="Courier New"/>
                <a:sym typeface="Courier New"/>
              </a:rPr>
              <a:t>(mail.networkutopia.com, 212.212.73.6, A)</a:t>
            </a:r>
            <a:endParaRPr/>
          </a:p>
        </p:txBody>
      </p:sp>
      <p:sp>
        <p:nvSpPr>
          <p:cNvPr id="1435" name="Google Shape;1435;p26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"/>
          <p:cNvSpPr txBox="1"/>
          <p:nvPr/>
        </p:nvSpPr>
        <p:spPr>
          <a:xfrm>
            <a:off x="955094" y="1114425"/>
            <a:ext cx="5589444" cy="1966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rPr b="0" i="0" lang="en-US" sz="36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Three major components: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agents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mail servers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simple mail transfer protocol: SMTP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" name="Google Shape;172;p3"/>
          <p:cNvGrpSpPr/>
          <p:nvPr/>
        </p:nvGrpSpPr>
        <p:grpSpPr>
          <a:xfrm>
            <a:off x="9926119" y="5308075"/>
            <a:ext cx="1736725" cy="973138"/>
            <a:chOff x="4458" y="3335"/>
            <a:chExt cx="1094" cy="613"/>
          </a:xfrm>
        </p:grpSpPr>
        <p:sp>
          <p:nvSpPr>
            <p:cNvPr id="173" name="Google Shape;173;p3"/>
            <p:cNvSpPr txBox="1"/>
            <p:nvPr/>
          </p:nvSpPr>
          <p:spPr>
            <a:xfrm>
              <a:off x="4527" y="3715"/>
              <a:ext cx="875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user mailbox</a:t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4" name="Google Shape;174;p3"/>
            <p:cNvGrpSpPr/>
            <p:nvPr/>
          </p:nvGrpSpPr>
          <p:grpSpPr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175" name="Google Shape;175;p3"/>
              <p:cNvSpPr/>
              <p:nvPr/>
            </p:nvSpPr>
            <p:spPr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6" name="Google Shape;176;p3"/>
              <p:cNvCxnSpPr/>
              <p:nvPr/>
            </p:nvCxnSpPr>
            <p:spPr>
              <a:xfrm>
                <a:off x="4363" y="3472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3"/>
              <p:cNvCxnSpPr/>
              <p:nvPr/>
            </p:nvCxnSpPr>
            <p:spPr>
              <a:xfrm flipH="1">
                <a:off x="4472" y="3471"/>
                <a:ext cx="6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3"/>
              <p:cNvCxnSpPr/>
              <p:nvPr/>
            </p:nvCxnSpPr>
            <p:spPr>
              <a:xfrm>
                <a:off x="4527" y="347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3"/>
              <p:cNvCxnSpPr/>
              <p:nvPr/>
            </p:nvCxnSpPr>
            <p:spPr>
              <a:xfrm>
                <a:off x="4584" y="3471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0" name="Google Shape;180;p3"/>
              <p:cNvCxnSpPr/>
              <p:nvPr/>
            </p:nvCxnSpPr>
            <p:spPr>
              <a:xfrm>
                <a:off x="4645" y="3471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1" name="Google Shape;181;p3"/>
              <p:cNvCxnSpPr/>
              <p:nvPr/>
            </p:nvCxnSpPr>
            <p:spPr>
              <a:xfrm>
                <a:off x="4701" y="3471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2" name="Google Shape;182;p3"/>
              <p:cNvCxnSpPr/>
              <p:nvPr/>
            </p:nvCxnSpPr>
            <p:spPr>
              <a:xfrm>
                <a:off x="4416" y="3472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83" name="Google Shape;183;p3"/>
            <p:cNvSpPr/>
            <p:nvPr/>
          </p:nvSpPr>
          <p:spPr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38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 txBox="1"/>
            <p:nvPr/>
          </p:nvSpPr>
          <p:spPr>
            <a:xfrm>
              <a:off x="4514" y="3335"/>
              <a:ext cx="1038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outgoing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message queue</a:t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" name="Google Shape;185;p3"/>
          <p:cNvGrpSpPr/>
          <p:nvPr/>
        </p:nvGrpSpPr>
        <p:grpSpPr>
          <a:xfrm>
            <a:off x="7241455" y="1311150"/>
            <a:ext cx="3138487" cy="3595688"/>
            <a:chOff x="7241455" y="1234950"/>
            <a:chExt cx="3138487" cy="3595688"/>
          </a:xfrm>
        </p:grpSpPr>
        <p:grpSp>
          <p:nvGrpSpPr>
            <p:cNvPr id="186" name="Google Shape;186;p3"/>
            <p:cNvGrpSpPr/>
            <p:nvPr/>
          </p:nvGrpSpPr>
          <p:grpSpPr>
            <a:xfrm>
              <a:off x="9233767" y="2182687"/>
              <a:ext cx="1146175" cy="1247776"/>
              <a:chOff x="9233767" y="2182687"/>
              <a:chExt cx="1146175" cy="1247776"/>
            </a:xfrm>
          </p:grpSpPr>
          <p:grpSp>
            <p:nvGrpSpPr>
              <p:cNvPr id="187" name="Google Shape;187;p3"/>
              <p:cNvGrpSpPr/>
              <p:nvPr/>
            </p:nvGrpSpPr>
            <p:grpSpPr>
              <a:xfrm>
                <a:off x="9233767" y="2182687"/>
                <a:ext cx="477838" cy="715963"/>
                <a:chOff x="4140" y="429"/>
                <a:chExt cx="1425" cy="2396"/>
              </a:xfrm>
            </p:grpSpPr>
            <p:sp>
              <p:nvSpPr>
                <p:cNvPr id="188" name="Google Shape;188;p3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rect b="b" l="l" r="r" t="t"/>
                  <a:pathLst>
                    <a:path extrusionOk="0" h="2742" w="354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Google Shape;189;p3"/>
                <p:cNvSpPr/>
                <p:nvPr/>
              </p:nvSpPr>
              <p:spPr>
                <a:xfrm>
                  <a:off x="4206" y="429"/>
                  <a:ext cx="1046" cy="2284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" name="Google Shape;190;p3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rect b="b" l="l" r="r" t="t"/>
                  <a:pathLst>
                    <a:path extrusionOk="0" h="2537" w="211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" name="Google Shape;191;p3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Google Shape;192;p3"/>
                <p:cNvSpPr/>
                <p:nvPr/>
              </p:nvSpPr>
              <p:spPr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93" name="Google Shape;193;p3"/>
                <p:cNvGrpSpPr/>
                <p:nvPr/>
              </p:nvGrpSpPr>
              <p:grpSpPr>
                <a:xfrm>
                  <a:off x="4751" y="668"/>
                  <a:ext cx="578" cy="144"/>
                  <a:chOff x="616" y="2568"/>
                  <a:chExt cx="721" cy="138"/>
                </a:xfrm>
              </p:grpSpPr>
              <p:sp>
                <p:nvSpPr>
                  <p:cNvPr id="194" name="Google Shape;194;p3"/>
                  <p:cNvSpPr/>
                  <p:nvPr/>
                </p:nvSpPr>
                <p:spPr>
                  <a:xfrm>
                    <a:off x="616" y="2568"/>
                    <a:ext cx="721" cy="138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5" name="Google Shape;195;p3"/>
                  <p:cNvSpPr/>
                  <p:nvPr/>
                </p:nvSpPr>
                <p:spPr>
                  <a:xfrm>
                    <a:off x="634" y="2583"/>
                    <a:ext cx="685" cy="107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96" name="Google Shape;196;p3"/>
                <p:cNvSpPr/>
                <p:nvPr/>
              </p:nvSpPr>
              <p:spPr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97" name="Google Shape;197;p3"/>
                <p:cNvGrpSpPr/>
                <p:nvPr/>
              </p:nvGrpSpPr>
              <p:grpSpPr>
                <a:xfrm>
                  <a:off x="4746" y="992"/>
                  <a:ext cx="583" cy="138"/>
                  <a:chOff x="613" y="2566"/>
                  <a:chExt cx="727" cy="143"/>
                </a:xfrm>
              </p:grpSpPr>
              <p:sp>
                <p:nvSpPr>
                  <p:cNvPr id="198" name="Google Shape;198;p3"/>
                  <p:cNvSpPr/>
                  <p:nvPr/>
                </p:nvSpPr>
                <p:spPr>
                  <a:xfrm>
                    <a:off x="613" y="2566"/>
                    <a:ext cx="727" cy="143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9" name="Google Shape;199;p3"/>
                  <p:cNvSpPr/>
                  <p:nvPr/>
                </p:nvSpPr>
                <p:spPr>
                  <a:xfrm>
                    <a:off x="630" y="2583"/>
                    <a:ext cx="691" cy="110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00" name="Google Shape;200;p3"/>
                <p:cNvSpPr/>
                <p:nvPr/>
              </p:nvSpPr>
              <p:spPr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" name="Google Shape;201;p3"/>
                <p:cNvSpPr/>
                <p:nvPr/>
              </p:nvSpPr>
              <p:spPr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02" name="Google Shape;202;p3"/>
                <p:cNvGrpSpPr/>
                <p:nvPr/>
              </p:nvGrpSpPr>
              <p:grpSpPr>
                <a:xfrm>
                  <a:off x="4737" y="1629"/>
                  <a:ext cx="582" cy="149"/>
                  <a:chOff x="616" y="2570"/>
                  <a:chExt cx="725" cy="137"/>
                </a:xfrm>
              </p:grpSpPr>
              <p:sp>
                <p:nvSpPr>
                  <p:cNvPr id="203" name="Google Shape;203;p3"/>
                  <p:cNvSpPr/>
                  <p:nvPr/>
                </p:nvSpPr>
                <p:spPr>
                  <a:xfrm>
                    <a:off x="616" y="2570"/>
                    <a:ext cx="725" cy="137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4" name="Google Shape;204;p3"/>
                  <p:cNvSpPr/>
                  <p:nvPr/>
                </p:nvSpPr>
                <p:spPr>
                  <a:xfrm>
                    <a:off x="634" y="2585"/>
                    <a:ext cx="690" cy="108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05" name="Google Shape;205;p3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06" name="Google Shape;206;p3"/>
                <p:cNvGrpSpPr/>
                <p:nvPr/>
              </p:nvGrpSpPr>
              <p:grpSpPr>
                <a:xfrm>
                  <a:off x="4751" y="1327"/>
                  <a:ext cx="564" cy="138"/>
                  <a:chOff x="629" y="2568"/>
                  <a:chExt cx="702" cy="138"/>
                </a:xfrm>
              </p:grpSpPr>
              <p:sp>
                <p:nvSpPr>
                  <p:cNvPr id="207" name="Google Shape;207;p3"/>
                  <p:cNvSpPr/>
                  <p:nvPr/>
                </p:nvSpPr>
                <p:spPr>
                  <a:xfrm>
                    <a:off x="629" y="2568"/>
                    <a:ext cx="702" cy="138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8" name="Google Shape;208;p3"/>
                  <p:cNvSpPr/>
                  <p:nvPr/>
                </p:nvSpPr>
                <p:spPr>
                  <a:xfrm>
                    <a:off x="634" y="2584"/>
                    <a:ext cx="672" cy="106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09" name="Google Shape;209;p3"/>
                <p:cNvSpPr/>
                <p:nvPr/>
              </p:nvSpPr>
              <p:spPr>
                <a:xfrm>
                  <a:off x="5248" y="429"/>
                  <a:ext cx="71" cy="2290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" name="Google Shape;210;p3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rect b="b" l="l" r="r" t="t"/>
                  <a:pathLst>
                    <a:path extrusionOk="0" h="256" w="29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" name="Google Shape;211;p3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rect b="b" l="l" r="r" t="t"/>
                  <a:pathLst>
                    <a:path extrusionOk="0" h="288" w="304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" name="Google Shape;212;p3"/>
                <p:cNvSpPr/>
                <p:nvPr/>
              </p:nvSpPr>
              <p:spPr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" name="Google Shape;213;p3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rect b="b" l="l" r="r" t="t"/>
                  <a:pathLst>
                    <a:path extrusionOk="0" h="240" w="306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" name="Google Shape;214;p3"/>
                <p:cNvSpPr/>
                <p:nvPr/>
              </p:nvSpPr>
              <p:spPr>
                <a:xfrm>
                  <a:off x="4140" y="2676"/>
                  <a:ext cx="1198" cy="149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DDDDDD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" name="Google Shape;215;p3"/>
                <p:cNvSpPr/>
                <p:nvPr/>
              </p:nvSpPr>
              <p:spPr>
                <a:xfrm>
                  <a:off x="4206" y="2713"/>
                  <a:ext cx="1070" cy="8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" name="Google Shape;216;p3"/>
                <p:cNvSpPr/>
                <p:nvPr/>
              </p:nvSpPr>
              <p:spPr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" name="Google Shape;217;p3"/>
                <p:cNvSpPr/>
                <p:nvPr/>
              </p:nvSpPr>
              <p:spPr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" name="Google Shape;218;p3"/>
                <p:cNvSpPr/>
                <p:nvPr/>
              </p:nvSpPr>
              <p:spPr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" name="Google Shape;219;p3"/>
                <p:cNvSpPr/>
                <p:nvPr/>
              </p:nvSpPr>
              <p:spPr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" name="Google Shape;220;p3"/>
              <p:cNvGrpSpPr/>
              <p:nvPr/>
            </p:nvGrpSpPr>
            <p:grpSpPr>
              <a:xfrm>
                <a:off x="9424267" y="2381125"/>
                <a:ext cx="955675" cy="1049338"/>
                <a:chOff x="4296" y="2627"/>
                <a:chExt cx="602" cy="661"/>
              </a:xfrm>
            </p:grpSpPr>
            <p:sp>
              <p:nvSpPr>
                <p:cNvPr id="221" name="Google Shape;221;p3"/>
                <p:cNvSpPr/>
                <p:nvPr/>
              </p:nvSpPr>
              <p:spPr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222;p3"/>
                <p:cNvSpPr txBox="1"/>
                <p:nvPr/>
              </p:nvSpPr>
              <p:spPr>
                <a:xfrm>
                  <a:off x="4298" y="2627"/>
                  <a:ext cx="6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mail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server</a:t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223;p3"/>
                <p:cNvSpPr/>
                <p:nvPr/>
              </p:nvSpPr>
              <p:spPr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24" name="Google Shape;224;p3"/>
                <p:cNvCxnSpPr/>
                <p:nvPr/>
              </p:nvCxnSpPr>
              <p:spPr>
                <a:xfrm>
                  <a:off x="4369" y="3034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5" name="Google Shape;225;p3"/>
                <p:cNvCxnSpPr/>
                <p:nvPr/>
              </p:nvCxnSpPr>
              <p:spPr>
                <a:xfrm>
                  <a:off x="4478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6" name="Google Shape;226;p3"/>
                <p:cNvCxnSpPr/>
                <p:nvPr/>
              </p:nvCxnSpPr>
              <p:spPr>
                <a:xfrm>
                  <a:off x="4533" y="3035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7" name="Google Shape;227;p3"/>
                <p:cNvCxnSpPr/>
                <p:nvPr/>
              </p:nvCxnSpPr>
              <p:spPr>
                <a:xfrm>
                  <a:off x="4590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8" name="Google Shape;228;p3"/>
                <p:cNvCxnSpPr/>
                <p:nvPr/>
              </p:nvCxnSpPr>
              <p:spPr>
                <a:xfrm>
                  <a:off x="4651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9" name="Google Shape;229;p3"/>
                <p:cNvCxnSpPr/>
                <p:nvPr/>
              </p:nvCxnSpPr>
              <p:spPr>
                <a:xfrm>
                  <a:off x="4707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0" name="Google Shape;230;p3"/>
                <p:cNvCxnSpPr/>
                <p:nvPr/>
              </p:nvCxnSpPr>
              <p:spPr>
                <a:xfrm>
                  <a:off x="4422" y="3034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31" name="Google Shape;231;p3"/>
                <p:cNvSpPr/>
                <p:nvPr/>
              </p:nvSpPr>
              <p:spPr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232;p3"/>
                <p:cNvSpPr/>
                <p:nvPr/>
              </p:nvSpPr>
              <p:spPr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3"/>
                <p:cNvSpPr/>
                <p:nvPr/>
              </p:nvSpPr>
              <p:spPr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" name="Google Shape;234;p3"/>
                <p:cNvSpPr/>
                <p:nvPr/>
              </p:nvSpPr>
              <p:spPr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" name="Google Shape;235;p3"/>
                <p:cNvSpPr/>
                <p:nvPr/>
              </p:nvSpPr>
              <p:spPr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36" name="Google Shape;236;p3"/>
            <p:cNvGrpSpPr/>
            <p:nvPr/>
          </p:nvGrpSpPr>
          <p:grpSpPr>
            <a:xfrm>
              <a:off x="7241455" y="3576512"/>
              <a:ext cx="1138237" cy="1254126"/>
              <a:chOff x="7241455" y="3576512"/>
              <a:chExt cx="1138237" cy="1254126"/>
            </a:xfrm>
          </p:grpSpPr>
          <p:grpSp>
            <p:nvGrpSpPr>
              <p:cNvPr id="237" name="Google Shape;237;p3"/>
              <p:cNvGrpSpPr/>
              <p:nvPr/>
            </p:nvGrpSpPr>
            <p:grpSpPr>
              <a:xfrm>
                <a:off x="7241455" y="3576512"/>
                <a:ext cx="477838" cy="715963"/>
                <a:chOff x="4140" y="429"/>
                <a:chExt cx="1425" cy="2396"/>
              </a:xfrm>
            </p:grpSpPr>
            <p:sp>
              <p:nvSpPr>
                <p:cNvPr id="238" name="Google Shape;238;p3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rect b="b" l="l" r="r" t="t"/>
                  <a:pathLst>
                    <a:path extrusionOk="0" h="2742" w="354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239;p3"/>
                <p:cNvSpPr/>
                <p:nvPr/>
              </p:nvSpPr>
              <p:spPr>
                <a:xfrm>
                  <a:off x="4206" y="429"/>
                  <a:ext cx="1046" cy="2284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240;p3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rect b="b" l="l" r="r" t="t"/>
                  <a:pathLst>
                    <a:path extrusionOk="0" h="2537" w="211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241;p3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242;p3"/>
                <p:cNvSpPr/>
                <p:nvPr/>
              </p:nvSpPr>
              <p:spPr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43" name="Google Shape;243;p3"/>
                <p:cNvGrpSpPr/>
                <p:nvPr/>
              </p:nvGrpSpPr>
              <p:grpSpPr>
                <a:xfrm>
                  <a:off x="4751" y="668"/>
                  <a:ext cx="578" cy="144"/>
                  <a:chOff x="616" y="2568"/>
                  <a:chExt cx="721" cy="138"/>
                </a:xfrm>
              </p:grpSpPr>
              <p:sp>
                <p:nvSpPr>
                  <p:cNvPr id="244" name="Google Shape;244;p3"/>
                  <p:cNvSpPr/>
                  <p:nvPr/>
                </p:nvSpPr>
                <p:spPr>
                  <a:xfrm>
                    <a:off x="616" y="2568"/>
                    <a:ext cx="721" cy="138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5" name="Google Shape;245;p3"/>
                  <p:cNvSpPr/>
                  <p:nvPr/>
                </p:nvSpPr>
                <p:spPr>
                  <a:xfrm>
                    <a:off x="634" y="2583"/>
                    <a:ext cx="685" cy="107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46" name="Google Shape;246;p3"/>
                <p:cNvSpPr/>
                <p:nvPr/>
              </p:nvSpPr>
              <p:spPr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47" name="Google Shape;247;p3"/>
                <p:cNvGrpSpPr/>
                <p:nvPr/>
              </p:nvGrpSpPr>
              <p:grpSpPr>
                <a:xfrm>
                  <a:off x="4746" y="992"/>
                  <a:ext cx="583" cy="138"/>
                  <a:chOff x="613" y="2566"/>
                  <a:chExt cx="727" cy="143"/>
                </a:xfrm>
              </p:grpSpPr>
              <p:sp>
                <p:nvSpPr>
                  <p:cNvPr id="248" name="Google Shape;248;p3"/>
                  <p:cNvSpPr/>
                  <p:nvPr/>
                </p:nvSpPr>
                <p:spPr>
                  <a:xfrm>
                    <a:off x="613" y="2566"/>
                    <a:ext cx="727" cy="143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9" name="Google Shape;249;p3"/>
                  <p:cNvSpPr/>
                  <p:nvPr/>
                </p:nvSpPr>
                <p:spPr>
                  <a:xfrm>
                    <a:off x="630" y="2583"/>
                    <a:ext cx="691" cy="110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50" name="Google Shape;250;p3"/>
                <p:cNvSpPr/>
                <p:nvPr/>
              </p:nvSpPr>
              <p:spPr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251;p3"/>
                <p:cNvSpPr/>
                <p:nvPr/>
              </p:nvSpPr>
              <p:spPr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52" name="Google Shape;252;p3"/>
                <p:cNvGrpSpPr/>
                <p:nvPr/>
              </p:nvGrpSpPr>
              <p:grpSpPr>
                <a:xfrm>
                  <a:off x="4737" y="1629"/>
                  <a:ext cx="582" cy="149"/>
                  <a:chOff x="616" y="2570"/>
                  <a:chExt cx="725" cy="137"/>
                </a:xfrm>
              </p:grpSpPr>
              <p:sp>
                <p:nvSpPr>
                  <p:cNvPr id="253" name="Google Shape;253;p3"/>
                  <p:cNvSpPr/>
                  <p:nvPr/>
                </p:nvSpPr>
                <p:spPr>
                  <a:xfrm>
                    <a:off x="616" y="2570"/>
                    <a:ext cx="725" cy="137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4" name="Google Shape;254;p3"/>
                  <p:cNvSpPr/>
                  <p:nvPr/>
                </p:nvSpPr>
                <p:spPr>
                  <a:xfrm>
                    <a:off x="634" y="2585"/>
                    <a:ext cx="690" cy="108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55" name="Google Shape;255;p3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56" name="Google Shape;256;p3"/>
                <p:cNvGrpSpPr/>
                <p:nvPr/>
              </p:nvGrpSpPr>
              <p:grpSpPr>
                <a:xfrm>
                  <a:off x="4751" y="1327"/>
                  <a:ext cx="564" cy="138"/>
                  <a:chOff x="629" y="2568"/>
                  <a:chExt cx="702" cy="138"/>
                </a:xfrm>
              </p:grpSpPr>
              <p:sp>
                <p:nvSpPr>
                  <p:cNvPr id="257" name="Google Shape;257;p3"/>
                  <p:cNvSpPr/>
                  <p:nvPr/>
                </p:nvSpPr>
                <p:spPr>
                  <a:xfrm>
                    <a:off x="629" y="2568"/>
                    <a:ext cx="702" cy="138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8" name="Google Shape;258;p3"/>
                  <p:cNvSpPr/>
                  <p:nvPr/>
                </p:nvSpPr>
                <p:spPr>
                  <a:xfrm>
                    <a:off x="634" y="2584"/>
                    <a:ext cx="672" cy="106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59" name="Google Shape;259;p3"/>
                <p:cNvSpPr/>
                <p:nvPr/>
              </p:nvSpPr>
              <p:spPr>
                <a:xfrm>
                  <a:off x="5248" y="429"/>
                  <a:ext cx="71" cy="2290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3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rect b="b" l="l" r="r" t="t"/>
                  <a:pathLst>
                    <a:path extrusionOk="0" h="256" w="29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3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rect b="b" l="l" r="r" t="t"/>
                  <a:pathLst>
                    <a:path extrusionOk="0" h="288" w="304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3"/>
                <p:cNvSpPr/>
                <p:nvPr/>
              </p:nvSpPr>
              <p:spPr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3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rect b="b" l="l" r="r" t="t"/>
                  <a:pathLst>
                    <a:path extrusionOk="0" h="240" w="306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3"/>
                <p:cNvSpPr/>
                <p:nvPr/>
              </p:nvSpPr>
              <p:spPr>
                <a:xfrm>
                  <a:off x="4140" y="2676"/>
                  <a:ext cx="1198" cy="149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DDDDDD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3"/>
                <p:cNvSpPr/>
                <p:nvPr/>
              </p:nvSpPr>
              <p:spPr>
                <a:xfrm>
                  <a:off x="4206" y="2713"/>
                  <a:ext cx="1070" cy="8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3"/>
                <p:cNvSpPr/>
                <p:nvPr/>
              </p:nvSpPr>
              <p:spPr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267;p3"/>
                <p:cNvSpPr/>
                <p:nvPr/>
              </p:nvSpPr>
              <p:spPr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" name="Google Shape;268;p3"/>
                <p:cNvSpPr/>
                <p:nvPr/>
              </p:nvSpPr>
              <p:spPr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269;p3"/>
                <p:cNvSpPr/>
                <p:nvPr/>
              </p:nvSpPr>
              <p:spPr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0" name="Google Shape;270;p3"/>
              <p:cNvGrpSpPr/>
              <p:nvPr/>
            </p:nvGrpSpPr>
            <p:grpSpPr>
              <a:xfrm>
                <a:off x="7424017" y="3781300"/>
                <a:ext cx="955675" cy="1049338"/>
                <a:chOff x="4296" y="2627"/>
                <a:chExt cx="602" cy="661"/>
              </a:xfrm>
            </p:grpSpPr>
            <p:sp>
              <p:nvSpPr>
                <p:cNvPr id="271" name="Google Shape;271;p3"/>
                <p:cNvSpPr/>
                <p:nvPr/>
              </p:nvSpPr>
              <p:spPr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3"/>
                <p:cNvSpPr txBox="1"/>
                <p:nvPr/>
              </p:nvSpPr>
              <p:spPr>
                <a:xfrm>
                  <a:off x="4298" y="2627"/>
                  <a:ext cx="6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mail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server</a:t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3"/>
                <p:cNvSpPr/>
                <p:nvPr/>
              </p:nvSpPr>
              <p:spPr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74" name="Google Shape;274;p3"/>
                <p:cNvCxnSpPr/>
                <p:nvPr/>
              </p:nvCxnSpPr>
              <p:spPr>
                <a:xfrm>
                  <a:off x="4369" y="3034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5" name="Google Shape;275;p3"/>
                <p:cNvCxnSpPr/>
                <p:nvPr/>
              </p:nvCxnSpPr>
              <p:spPr>
                <a:xfrm>
                  <a:off x="4478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6" name="Google Shape;276;p3"/>
                <p:cNvCxnSpPr/>
                <p:nvPr/>
              </p:nvCxnSpPr>
              <p:spPr>
                <a:xfrm>
                  <a:off x="4533" y="3035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7" name="Google Shape;277;p3"/>
                <p:cNvCxnSpPr/>
                <p:nvPr/>
              </p:nvCxnSpPr>
              <p:spPr>
                <a:xfrm>
                  <a:off x="4590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8" name="Google Shape;278;p3"/>
                <p:cNvCxnSpPr/>
                <p:nvPr/>
              </p:nvCxnSpPr>
              <p:spPr>
                <a:xfrm>
                  <a:off x="4651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9" name="Google Shape;279;p3"/>
                <p:cNvCxnSpPr/>
                <p:nvPr/>
              </p:nvCxnSpPr>
              <p:spPr>
                <a:xfrm>
                  <a:off x="4707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80" name="Google Shape;280;p3"/>
                <p:cNvCxnSpPr/>
                <p:nvPr/>
              </p:nvCxnSpPr>
              <p:spPr>
                <a:xfrm>
                  <a:off x="4422" y="3034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81" name="Google Shape;281;p3"/>
                <p:cNvSpPr/>
                <p:nvPr/>
              </p:nvSpPr>
              <p:spPr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282;p3"/>
                <p:cNvSpPr/>
                <p:nvPr/>
              </p:nvSpPr>
              <p:spPr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283;p3"/>
                <p:cNvSpPr/>
                <p:nvPr/>
              </p:nvSpPr>
              <p:spPr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" name="Google Shape;284;p3"/>
                <p:cNvSpPr/>
                <p:nvPr/>
              </p:nvSpPr>
              <p:spPr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285;p3"/>
                <p:cNvSpPr/>
                <p:nvPr/>
              </p:nvSpPr>
              <p:spPr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86" name="Google Shape;286;p3"/>
            <p:cNvGrpSpPr/>
            <p:nvPr/>
          </p:nvGrpSpPr>
          <p:grpSpPr>
            <a:xfrm>
              <a:off x="7263680" y="1234950"/>
              <a:ext cx="1116012" cy="1347788"/>
              <a:chOff x="7263680" y="1234950"/>
              <a:chExt cx="1116012" cy="1347788"/>
            </a:xfrm>
          </p:grpSpPr>
          <p:grpSp>
            <p:nvGrpSpPr>
              <p:cNvPr id="287" name="Google Shape;287;p3"/>
              <p:cNvGrpSpPr/>
              <p:nvPr/>
            </p:nvGrpSpPr>
            <p:grpSpPr>
              <a:xfrm>
                <a:off x="7263680" y="1234950"/>
                <a:ext cx="477838" cy="715963"/>
                <a:chOff x="4140" y="429"/>
                <a:chExt cx="1425" cy="2396"/>
              </a:xfrm>
            </p:grpSpPr>
            <p:sp>
              <p:nvSpPr>
                <p:cNvPr id="288" name="Google Shape;288;p3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rect b="b" l="l" r="r" t="t"/>
                  <a:pathLst>
                    <a:path extrusionOk="0" h="2742" w="354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3"/>
                <p:cNvSpPr/>
                <p:nvPr/>
              </p:nvSpPr>
              <p:spPr>
                <a:xfrm>
                  <a:off x="4206" y="429"/>
                  <a:ext cx="1046" cy="2284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290;p3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rect b="b" l="l" r="r" t="t"/>
                  <a:pathLst>
                    <a:path extrusionOk="0" h="2537" w="211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291;p3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" name="Google Shape;292;p3"/>
                <p:cNvSpPr/>
                <p:nvPr/>
              </p:nvSpPr>
              <p:spPr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3" name="Google Shape;293;p3"/>
                <p:cNvGrpSpPr/>
                <p:nvPr/>
              </p:nvGrpSpPr>
              <p:grpSpPr>
                <a:xfrm>
                  <a:off x="4751" y="668"/>
                  <a:ext cx="578" cy="144"/>
                  <a:chOff x="616" y="2568"/>
                  <a:chExt cx="721" cy="138"/>
                </a:xfrm>
              </p:grpSpPr>
              <p:sp>
                <p:nvSpPr>
                  <p:cNvPr id="294" name="Google Shape;294;p3"/>
                  <p:cNvSpPr/>
                  <p:nvPr/>
                </p:nvSpPr>
                <p:spPr>
                  <a:xfrm>
                    <a:off x="616" y="2568"/>
                    <a:ext cx="721" cy="138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5" name="Google Shape;295;p3"/>
                  <p:cNvSpPr/>
                  <p:nvPr/>
                </p:nvSpPr>
                <p:spPr>
                  <a:xfrm>
                    <a:off x="634" y="2583"/>
                    <a:ext cx="685" cy="107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96" name="Google Shape;296;p3"/>
                <p:cNvSpPr/>
                <p:nvPr/>
              </p:nvSpPr>
              <p:spPr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7" name="Google Shape;297;p3"/>
                <p:cNvGrpSpPr/>
                <p:nvPr/>
              </p:nvGrpSpPr>
              <p:grpSpPr>
                <a:xfrm>
                  <a:off x="4746" y="992"/>
                  <a:ext cx="583" cy="138"/>
                  <a:chOff x="613" y="2566"/>
                  <a:chExt cx="727" cy="143"/>
                </a:xfrm>
              </p:grpSpPr>
              <p:sp>
                <p:nvSpPr>
                  <p:cNvPr id="298" name="Google Shape;298;p3"/>
                  <p:cNvSpPr/>
                  <p:nvPr/>
                </p:nvSpPr>
                <p:spPr>
                  <a:xfrm>
                    <a:off x="613" y="2566"/>
                    <a:ext cx="727" cy="143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9" name="Google Shape;299;p3"/>
                  <p:cNvSpPr/>
                  <p:nvPr/>
                </p:nvSpPr>
                <p:spPr>
                  <a:xfrm>
                    <a:off x="630" y="2583"/>
                    <a:ext cx="691" cy="110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00" name="Google Shape;300;p3"/>
                <p:cNvSpPr/>
                <p:nvPr/>
              </p:nvSpPr>
              <p:spPr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" name="Google Shape;301;p3"/>
                <p:cNvSpPr/>
                <p:nvPr/>
              </p:nvSpPr>
              <p:spPr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02" name="Google Shape;302;p3"/>
                <p:cNvGrpSpPr/>
                <p:nvPr/>
              </p:nvGrpSpPr>
              <p:grpSpPr>
                <a:xfrm>
                  <a:off x="4737" y="1629"/>
                  <a:ext cx="582" cy="149"/>
                  <a:chOff x="616" y="2570"/>
                  <a:chExt cx="725" cy="137"/>
                </a:xfrm>
              </p:grpSpPr>
              <p:sp>
                <p:nvSpPr>
                  <p:cNvPr id="303" name="Google Shape;303;p3"/>
                  <p:cNvSpPr/>
                  <p:nvPr/>
                </p:nvSpPr>
                <p:spPr>
                  <a:xfrm>
                    <a:off x="616" y="2570"/>
                    <a:ext cx="725" cy="137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" name="Google Shape;304;p3"/>
                  <p:cNvSpPr/>
                  <p:nvPr/>
                </p:nvSpPr>
                <p:spPr>
                  <a:xfrm>
                    <a:off x="634" y="2585"/>
                    <a:ext cx="690" cy="108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05" name="Google Shape;305;p3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06" name="Google Shape;306;p3"/>
                <p:cNvGrpSpPr/>
                <p:nvPr/>
              </p:nvGrpSpPr>
              <p:grpSpPr>
                <a:xfrm>
                  <a:off x="4751" y="1327"/>
                  <a:ext cx="564" cy="138"/>
                  <a:chOff x="629" y="2568"/>
                  <a:chExt cx="702" cy="138"/>
                </a:xfrm>
              </p:grpSpPr>
              <p:sp>
                <p:nvSpPr>
                  <p:cNvPr id="307" name="Google Shape;307;p3"/>
                  <p:cNvSpPr/>
                  <p:nvPr/>
                </p:nvSpPr>
                <p:spPr>
                  <a:xfrm>
                    <a:off x="629" y="2568"/>
                    <a:ext cx="702" cy="138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8" name="Google Shape;308;p3"/>
                  <p:cNvSpPr/>
                  <p:nvPr/>
                </p:nvSpPr>
                <p:spPr>
                  <a:xfrm>
                    <a:off x="634" y="2584"/>
                    <a:ext cx="672" cy="106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09" name="Google Shape;309;p3"/>
                <p:cNvSpPr/>
                <p:nvPr/>
              </p:nvSpPr>
              <p:spPr>
                <a:xfrm>
                  <a:off x="5248" y="429"/>
                  <a:ext cx="71" cy="2290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" name="Google Shape;310;p3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rect b="b" l="l" r="r" t="t"/>
                  <a:pathLst>
                    <a:path extrusionOk="0" h="256" w="29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" name="Google Shape;311;p3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rect b="b" l="l" r="r" t="t"/>
                  <a:pathLst>
                    <a:path extrusionOk="0" h="288" w="304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" name="Google Shape;312;p3"/>
                <p:cNvSpPr/>
                <p:nvPr/>
              </p:nvSpPr>
              <p:spPr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3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rect b="b" l="l" r="r" t="t"/>
                  <a:pathLst>
                    <a:path extrusionOk="0" h="240" w="306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3"/>
                <p:cNvSpPr/>
                <p:nvPr/>
              </p:nvSpPr>
              <p:spPr>
                <a:xfrm>
                  <a:off x="4140" y="2676"/>
                  <a:ext cx="1198" cy="149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DDDDDD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3"/>
                <p:cNvSpPr/>
                <p:nvPr/>
              </p:nvSpPr>
              <p:spPr>
                <a:xfrm>
                  <a:off x="4206" y="2713"/>
                  <a:ext cx="1070" cy="8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3"/>
                <p:cNvSpPr/>
                <p:nvPr/>
              </p:nvSpPr>
              <p:spPr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3"/>
                <p:cNvSpPr/>
                <p:nvPr/>
              </p:nvSpPr>
              <p:spPr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" name="Google Shape;318;p3"/>
                <p:cNvSpPr/>
                <p:nvPr/>
              </p:nvSpPr>
              <p:spPr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" name="Google Shape;319;p3"/>
                <p:cNvSpPr/>
                <p:nvPr/>
              </p:nvSpPr>
              <p:spPr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0" name="Google Shape;320;p3"/>
              <p:cNvGrpSpPr/>
              <p:nvPr/>
            </p:nvGrpSpPr>
            <p:grpSpPr>
              <a:xfrm>
                <a:off x="7424017" y="1533400"/>
                <a:ext cx="955675" cy="1049338"/>
                <a:chOff x="4296" y="2627"/>
                <a:chExt cx="602" cy="661"/>
              </a:xfrm>
            </p:grpSpPr>
            <p:sp>
              <p:nvSpPr>
                <p:cNvPr id="321" name="Google Shape;321;p3"/>
                <p:cNvSpPr/>
                <p:nvPr/>
              </p:nvSpPr>
              <p:spPr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3"/>
                <p:cNvSpPr txBox="1"/>
                <p:nvPr/>
              </p:nvSpPr>
              <p:spPr>
                <a:xfrm>
                  <a:off x="4298" y="2627"/>
                  <a:ext cx="6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mail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server</a:t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" name="Google Shape;323;p3"/>
                <p:cNvSpPr/>
                <p:nvPr/>
              </p:nvSpPr>
              <p:spPr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24" name="Google Shape;324;p3"/>
                <p:cNvCxnSpPr/>
                <p:nvPr/>
              </p:nvCxnSpPr>
              <p:spPr>
                <a:xfrm>
                  <a:off x="4369" y="3034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5" name="Google Shape;325;p3"/>
                <p:cNvCxnSpPr/>
                <p:nvPr/>
              </p:nvCxnSpPr>
              <p:spPr>
                <a:xfrm>
                  <a:off x="4478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6" name="Google Shape;326;p3"/>
                <p:cNvCxnSpPr/>
                <p:nvPr/>
              </p:nvCxnSpPr>
              <p:spPr>
                <a:xfrm>
                  <a:off x="4533" y="3035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7" name="Google Shape;327;p3"/>
                <p:cNvCxnSpPr/>
                <p:nvPr/>
              </p:nvCxnSpPr>
              <p:spPr>
                <a:xfrm>
                  <a:off x="4590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8" name="Google Shape;328;p3"/>
                <p:cNvCxnSpPr/>
                <p:nvPr/>
              </p:nvCxnSpPr>
              <p:spPr>
                <a:xfrm>
                  <a:off x="4651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9" name="Google Shape;329;p3"/>
                <p:cNvCxnSpPr/>
                <p:nvPr/>
              </p:nvCxnSpPr>
              <p:spPr>
                <a:xfrm>
                  <a:off x="4707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30" name="Google Shape;330;p3"/>
                <p:cNvCxnSpPr/>
                <p:nvPr/>
              </p:nvCxnSpPr>
              <p:spPr>
                <a:xfrm>
                  <a:off x="4422" y="3034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31" name="Google Shape;331;p3"/>
                <p:cNvSpPr/>
                <p:nvPr/>
              </p:nvSpPr>
              <p:spPr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3"/>
                <p:cNvSpPr/>
                <p:nvPr/>
              </p:nvSpPr>
              <p:spPr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3"/>
                <p:cNvSpPr/>
                <p:nvPr/>
              </p:nvSpPr>
              <p:spPr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3"/>
                <p:cNvSpPr/>
                <p:nvPr/>
              </p:nvSpPr>
              <p:spPr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3"/>
                <p:cNvSpPr/>
                <p:nvPr/>
              </p:nvSpPr>
              <p:spPr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336" name="Google Shape;336;p3"/>
          <p:cNvGrpSpPr/>
          <p:nvPr/>
        </p:nvGrpSpPr>
        <p:grpSpPr>
          <a:xfrm>
            <a:off x="7036667" y="2001712"/>
            <a:ext cx="2349500" cy="2209800"/>
            <a:chOff x="7036667" y="2001712"/>
            <a:chExt cx="2349500" cy="2209800"/>
          </a:xfrm>
        </p:grpSpPr>
        <p:grpSp>
          <p:nvGrpSpPr>
            <p:cNvPr id="337" name="Google Shape;337;p3"/>
            <p:cNvGrpSpPr/>
            <p:nvPr/>
          </p:nvGrpSpPr>
          <p:grpSpPr>
            <a:xfrm>
              <a:off x="8262217" y="3125662"/>
              <a:ext cx="1123950" cy="1085850"/>
              <a:chOff x="8262217" y="3125662"/>
              <a:chExt cx="1123950" cy="1085850"/>
            </a:xfrm>
          </p:grpSpPr>
          <p:cxnSp>
            <p:nvCxnSpPr>
              <p:cNvPr id="338" name="Google Shape;338;p3"/>
              <p:cNvCxnSpPr/>
              <p:nvPr/>
            </p:nvCxnSpPr>
            <p:spPr>
              <a:xfrm flipH="1" rot="10800000">
                <a:off x="8262217" y="3125662"/>
                <a:ext cx="1123950" cy="108585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C0000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grpSp>
            <p:nvGrpSpPr>
              <p:cNvPr id="339" name="Google Shape;339;p3"/>
              <p:cNvGrpSpPr/>
              <p:nvPr/>
            </p:nvGrpSpPr>
            <p:grpSpPr>
              <a:xfrm>
                <a:off x="8365405" y="3419350"/>
                <a:ext cx="1017588" cy="523875"/>
                <a:chOff x="3749" y="2537"/>
                <a:chExt cx="641" cy="330"/>
              </a:xfrm>
            </p:grpSpPr>
            <p:sp>
              <p:nvSpPr>
                <p:cNvPr id="340" name="Google Shape;340;p3"/>
                <p:cNvSpPr/>
                <p:nvPr/>
              </p:nvSpPr>
              <p:spPr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3"/>
                <p:cNvSpPr txBox="1"/>
                <p:nvPr/>
              </p:nvSpPr>
              <p:spPr>
                <a:xfrm>
                  <a:off x="3749" y="2537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C0000"/>
                    </a:buClr>
                    <a:buSzPts val="2800"/>
                    <a:buFont typeface="Calibri"/>
                    <a:buNone/>
                  </a:pPr>
                  <a:r>
                    <a:rPr b="0" i="0" lang="en-US" sz="2800" u="none" cap="none" strike="noStrike">
                      <a:solidFill>
                        <a:srgbClr val="CC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SMTP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42" name="Google Shape;342;p3"/>
            <p:cNvGrpSpPr/>
            <p:nvPr/>
          </p:nvGrpSpPr>
          <p:grpSpPr>
            <a:xfrm>
              <a:off x="8262217" y="2001712"/>
              <a:ext cx="1123950" cy="790575"/>
              <a:chOff x="8262217" y="2001712"/>
              <a:chExt cx="1123950" cy="790575"/>
            </a:xfrm>
          </p:grpSpPr>
          <p:cxnSp>
            <p:nvCxnSpPr>
              <p:cNvPr id="343" name="Google Shape;343;p3"/>
              <p:cNvCxnSpPr/>
              <p:nvPr/>
            </p:nvCxnSpPr>
            <p:spPr>
              <a:xfrm>
                <a:off x="8262217" y="2001712"/>
                <a:ext cx="1123950" cy="790575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C0000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grpSp>
            <p:nvGrpSpPr>
              <p:cNvPr id="344" name="Google Shape;344;p3"/>
              <p:cNvGrpSpPr/>
              <p:nvPr/>
            </p:nvGrpSpPr>
            <p:grpSpPr>
              <a:xfrm>
                <a:off x="8327305" y="2162050"/>
                <a:ext cx="1017588" cy="523875"/>
                <a:chOff x="3749" y="2537"/>
                <a:chExt cx="641" cy="330"/>
              </a:xfrm>
            </p:grpSpPr>
            <p:sp>
              <p:nvSpPr>
                <p:cNvPr id="345" name="Google Shape;345;p3"/>
                <p:cNvSpPr/>
                <p:nvPr/>
              </p:nvSpPr>
              <p:spPr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" name="Google Shape;346;p3"/>
                <p:cNvSpPr txBox="1"/>
                <p:nvPr/>
              </p:nvSpPr>
              <p:spPr>
                <a:xfrm>
                  <a:off x="3749" y="2537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C0000"/>
                    </a:buClr>
                    <a:buSzPts val="2800"/>
                    <a:buFont typeface="Calibri"/>
                    <a:buNone/>
                  </a:pPr>
                  <a:r>
                    <a:rPr b="0" i="0" lang="en-US" sz="2800" u="none" cap="none" strike="noStrike">
                      <a:solidFill>
                        <a:srgbClr val="CC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SMTP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47" name="Google Shape;347;p3"/>
            <p:cNvGrpSpPr/>
            <p:nvPr/>
          </p:nvGrpSpPr>
          <p:grpSpPr>
            <a:xfrm>
              <a:off x="7036667" y="2601787"/>
              <a:ext cx="1017588" cy="1247775"/>
              <a:chOff x="7036667" y="2601787"/>
              <a:chExt cx="1017588" cy="1247775"/>
            </a:xfrm>
          </p:grpSpPr>
          <p:cxnSp>
            <p:nvCxnSpPr>
              <p:cNvPr id="348" name="Google Shape;348;p3"/>
              <p:cNvCxnSpPr/>
              <p:nvPr/>
            </p:nvCxnSpPr>
            <p:spPr>
              <a:xfrm rot="10800000">
                <a:off x="7519267" y="2601787"/>
                <a:ext cx="0" cy="1247775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C0000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grpSp>
            <p:nvGrpSpPr>
              <p:cNvPr id="349" name="Google Shape;349;p3"/>
              <p:cNvGrpSpPr/>
              <p:nvPr/>
            </p:nvGrpSpPr>
            <p:grpSpPr>
              <a:xfrm>
                <a:off x="7036667" y="2809750"/>
                <a:ext cx="1017588" cy="523875"/>
                <a:chOff x="3770" y="2495"/>
                <a:chExt cx="641" cy="330"/>
              </a:xfrm>
            </p:grpSpPr>
            <p:sp>
              <p:nvSpPr>
                <p:cNvPr id="350" name="Google Shape;350;p3"/>
                <p:cNvSpPr/>
                <p:nvPr/>
              </p:nvSpPr>
              <p:spPr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3"/>
                <p:cNvSpPr txBox="1"/>
                <p:nvPr/>
              </p:nvSpPr>
              <p:spPr>
                <a:xfrm>
                  <a:off x="3770" y="2495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C0000"/>
                    </a:buClr>
                    <a:buSzPts val="2800"/>
                    <a:buFont typeface="Calibri"/>
                    <a:buNone/>
                  </a:pPr>
                  <a:r>
                    <a:rPr b="0" i="0" lang="en-US" sz="2800" u="none" cap="none" strike="noStrike">
                      <a:solidFill>
                        <a:srgbClr val="CC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SMTP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52" name="Google Shape;352;p3"/>
          <p:cNvGrpSpPr/>
          <p:nvPr/>
        </p:nvGrpSpPr>
        <p:grpSpPr>
          <a:xfrm>
            <a:off x="7646267" y="801562"/>
            <a:ext cx="3668713" cy="5118100"/>
            <a:chOff x="7646267" y="801562"/>
            <a:chExt cx="3668713" cy="5118100"/>
          </a:xfrm>
        </p:grpSpPr>
        <p:grpSp>
          <p:nvGrpSpPr>
            <p:cNvPr id="353" name="Google Shape;353;p3"/>
            <p:cNvGrpSpPr/>
            <p:nvPr/>
          </p:nvGrpSpPr>
          <p:grpSpPr>
            <a:xfrm>
              <a:off x="8016155" y="801562"/>
              <a:ext cx="925513" cy="1054100"/>
              <a:chOff x="3566" y="550"/>
              <a:chExt cx="583" cy="664"/>
            </a:xfrm>
          </p:grpSpPr>
          <p:grpSp>
            <p:nvGrpSpPr>
              <p:cNvPr id="354" name="Google Shape;354;p3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355" name="Google Shape;355;p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56" name="Google Shape;356;p3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57" name="Google Shape;357;p3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3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9" name="Google Shape;359;p3"/>
            <p:cNvGrpSpPr/>
            <p:nvPr/>
          </p:nvGrpSpPr>
          <p:grpSpPr>
            <a:xfrm>
              <a:off x="10052917" y="1617537"/>
              <a:ext cx="925513" cy="1054100"/>
              <a:chOff x="3566" y="550"/>
              <a:chExt cx="583" cy="664"/>
            </a:xfrm>
          </p:grpSpPr>
          <p:grpSp>
            <p:nvGrpSpPr>
              <p:cNvPr id="360" name="Google Shape;360;p3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361" name="Google Shape;361;p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62" name="Google Shape;362;p3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63" name="Google Shape;363;p3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3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5" name="Google Shape;365;p3"/>
            <p:cNvGrpSpPr/>
            <p:nvPr/>
          </p:nvGrpSpPr>
          <p:grpSpPr>
            <a:xfrm>
              <a:off x="10389467" y="2379537"/>
              <a:ext cx="925513" cy="1054100"/>
              <a:chOff x="3566" y="550"/>
              <a:chExt cx="583" cy="664"/>
            </a:xfrm>
          </p:grpSpPr>
          <p:grpSp>
            <p:nvGrpSpPr>
              <p:cNvPr id="366" name="Google Shape;366;p3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367" name="Google Shape;367;p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68" name="Google Shape;368;p3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69" name="Google Shape;369;p3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3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1" name="Google Shape;371;p3"/>
            <p:cNvGrpSpPr/>
            <p:nvPr/>
          </p:nvGrpSpPr>
          <p:grpSpPr>
            <a:xfrm>
              <a:off x="10257705" y="3427287"/>
              <a:ext cx="925513" cy="1054100"/>
              <a:chOff x="3566" y="550"/>
              <a:chExt cx="583" cy="664"/>
            </a:xfrm>
          </p:grpSpPr>
          <p:grpSp>
            <p:nvGrpSpPr>
              <p:cNvPr id="372" name="Google Shape;372;p3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373" name="Google Shape;373;p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74" name="Google Shape;374;p3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75" name="Google Shape;375;p3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3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7" name="Google Shape;377;p3"/>
            <p:cNvGrpSpPr/>
            <p:nvPr/>
          </p:nvGrpSpPr>
          <p:grpSpPr>
            <a:xfrm>
              <a:off x="7646267" y="4865562"/>
              <a:ext cx="925513" cy="1054100"/>
              <a:chOff x="3566" y="550"/>
              <a:chExt cx="583" cy="664"/>
            </a:xfrm>
          </p:grpSpPr>
          <p:grpSp>
            <p:nvGrpSpPr>
              <p:cNvPr id="378" name="Google Shape;378;p3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379" name="Google Shape;379;p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80" name="Google Shape;380;p3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81" name="Google Shape;381;p3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3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3" name="Google Shape;383;p3"/>
            <p:cNvGrpSpPr/>
            <p:nvPr/>
          </p:nvGrpSpPr>
          <p:grpSpPr>
            <a:xfrm>
              <a:off x="8374930" y="4246437"/>
              <a:ext cx="925513" cy="1054100"/>
              <a:chOff x="3566" y="550"/>
              <a:chExt cx="583" cy="664"/>
            </a:xfrm>
          </p:grpSpPr>
          <p:grpSp>
            <p:nvGrpSpPr>
              <p:cNvPr id="384" name="Google Shape;384;p3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385" name="Google Shape;385;p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86" name="Google Shape;386;p3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87" name="Google Shape;387;p3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89" name="Google Shape;389;p3"/>
          <p:cNvSpPr txBox="1"/>
          <p:nvPr>
            <p:ph type="title"/>
          </p:nvPr>
        </p:nvSpPr>
        <p:spPr>
          <a:xfrm>
            <a:off x="1990725" y="301625"/>
            <a:ext cx="77724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Electronic mail</a:t>
            </a:r>
            <a:endParaRPr b="1"/>
          </a:p>
        </p:txBody>
      </p:sp>
      <p:sp>
        <p:nvSpPr>
          <p:cNvPr id="390" name="Google Shape;390;p3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1" name="Google Shape;391;p3"/>
          <p:cNvSpPr txBox="1"/>
          <p:nvPr/>
        </p:nvSpPr>
        <p:spPr>
          <a:xfrm>
            <a:off x="994507" y="3824121"/>
            <a:ext cx="6100010" cy="268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"/>
              <a:buNone/>
            </a:pPr>
            <a:r>
              <a:rPr b="0" i="0" lang="en-US" sz="36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User Agent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program that is used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composing, editing, reading, forwarding mail messages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e.g., Outlook, iPhone mail client, Web browser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11fc7892358_0_24"/>
          <p:cNvSpPr txBox="1"/>
          <p:nvPr>
            <p:ph type="title"/>
          </p:nvPr>
        </p:nvSpPr>
        <p:spPr>
          <a:xfrm>
            <a:off x="1366061" y="2437925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END OF EMAIL AND DNS</a:t>
            </a:r>
            <a:endParaRPr/>
          </a:p>
        </p:txBody>
      </p:sp>
      <p:sp>
        <p:nvSpPr>
          <p:cNvPr id="1442" name="Google Shape;1442;g11fc7892358_0_24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4"/>
          <p:cNvGrpSpPr/>
          <p:nvPr/>
        </p:nvGrpSpPr>
        <p:grpSpPr>
          <a:xfrm>
            <a:off x="9926119" y="5308075"/>
            <a:ext cx="1736725" cy="973138"/>
            <a:chOff x="4458" y="3335"/>
            <a:chExt cx="1094" cy="613"/>
          </a:xfrm>
        </p:grpSpPr>
        <p:sp>
          <p:nvSpPr>
            <p:cNvPr id="398" name="Google Shape;398;p4"/>
            <p:cNvSpPr txBox="1"/>
            <p:nvPr/>
          </p:nvSpPr>
          <p:spPr>
            <a:xfrm>
              <a:off x="4527" y="3715"/>
              <a:ext cx="875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user mailbox</a:t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9" name="Google Shape;399;p4"/>
            <p:cNvGrpSpPr/>
            <p:nvPr/>
          </p:nvGrpSpPr>
          <p:grpSpPr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400" name="Google Shape;400;p4"/>
              <p:cNvSpPr/>
              <p:nvPr/>
            </p:nvSpPr>
            <p:spPr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01" name="Google Shape;401;p4"/>
              <p:cNvCxnSpPr/>
              <p:nvPr/>
            </p:nvCxnSpPr>
            <p:spPr>
              <a:xfrm>
                <a:off x="4363" y="3472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2" name="Google Shape;402;p4"/>
              <p:cNvCxnSpPr/>
              <p:nvPr/>
            </p:nvCxnSpPr>
            <p:spPr>
              <a:xfrm flipH="1">
                <a:off x="4472" y="3471"/>
                <a:ext cx="6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3" name="Google Shape;403;p4"/>
              <p:cNvCxnSpPr/>
              <p:nvPr/>
            </p:nvCxnSpPr>
            <p:spPr>
              <a:xfrm>
                <a:off x="4527" y="347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4" name="Google Shape;404;p4"/>
              <p:cNvCxnSpPr/>
              <p:nvPr/>
            </p:nvCxnSpPr>
            <p:spPr>
              <a:xfrm>
                <a:off x="4584" y="3471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5" name="Google Shape;405;p4"/>
              <p:cNvCxnSpPr/>
              <p:nvPr/>
            </p:nvCxnSpPr>
            <p:spPr>
              <a:xfrm>
                <a:off x="4645" y="3471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6" name="Google Shape;406;p4"/>
              <p:cNvCxnSpPr/>
              <p:nvPr/>
            </p:nvCxnSpPr>
            <p:spPr>
              <a:xfrm>
                <a:off x="4701" y="3471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7" name="Google Shape;407;p4"/>
              <p:cNvCxnSpPr/>
              <p:nvPr/>
            </p:nvCxnSpPr>
            <p:spPr>
              <a:xfrm>
                <a:off x="4416" y="3472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408" name="Google Shape;408;p4"/>
            <p:cNvSpPr/>
            <p:nvPr/>
          </p:nvSpPr>
          <p:spPr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38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4"/>
            <p:cNvSpPr txBox="1"/>
            <p:nvPr/>
          </p:nvSpPr>
          <p:spPr>
            <a:xfrm>
              <a:off x="4514" y="3335"/>
              <a:ext cx="1038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outgoing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message queue</a:t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0" name="Google Shape;410;p4"/>
          <p:cNvGrpSpPr/>
          <p:nvPr/>
        </p:nvGrpSpPr>
        <p:grpSpPr>
          <a:xfrm>
            <a:off x="7036667" y="801562"/>
            <a:ext cx="4278313" cy="5118100"/>
            <a:chOff x="2962" y="886"/>
            <a:chExt cx="2695" cy="3224"/>
          </a:xfrm>
        </p:grpSpPr>
        <p:grpSp>
          <p:nvGrpSpPr>
            <p:cNvPr id="411" name="Google Shape;411;p4"/>
            <p:cNvGrpSpPr/>
            <p:nvPr/>
          </p:nvGrpSpPr>
          <p:grpSpPr>
            <a:xfrm>
              <a:off x="4346" y="1756"/>
              <a:ext cx="301" cy="451"/>
              <a:chOff x="4140" y="429"/>
              <a:chExt cx="1425" cy="2396"/>
            </a:xfrm>
          </p:grpSpPr>
          <p:sp>
            <p:nvSpPr>
              <p:cNvPr id="412" name="Google Shape;412;p4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4"/>
              <p:cNvSpPr/>
              <p:nvPr/>
            </p:nvSpPr>
            <p:spPr>
              <a:xfrm>
                <a:off x="4206" y="429"/>
                <a:ext cx="1046" cy="2284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4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4"/>
              <p:cNvSpPr/>
              <p:nvPr/>
            </p:nvSpPr>
            <p:spPr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17" name="Google Shape;417;p4"/>
              <p:cNvGrpSpPr/>
              <p:nvPr/>
            </p:nvGrpSpPr>
            <p:grpSpPr>
              <a:xfrm>
                <a:off x="4751" y="668"/>
                <a:ext cx="578" cy="144"/>
                <a:chOff x="616" y="2568"/>
                <a:chExt cx="721" cy="138"/>
              </a:xfrm>
            </p:grpSpPr>
            <p:sp>
              <p:nvSpPr>
                <p:cNvPr id="418" name="Google Shape;418;p4"/>
                <p:cNvSpPr/>
                <p:nvPr/>
              </p:nvSpPr>
              <p:spPr>
                <a:xfrm>
                  <a:off x="616" y="2568"/>
                  <a:ext cx="721" cy="138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Google Shape;419;p4"/>
                <p:cNvSpPr/>
                <p:nvPr/>
              </p:nvSpPr>
              <p:spPr>
                <a:xfrm>
                  <a:off x="634" y="2583"/>
                  <a:ext cx="685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20" name="Google Shape;420;p4"/>
              <p:cNvSpPr/>
              <p:nvPr/>
            </p:nvSpPr>
            <p:spPr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21" name="Google Shape;421;p4"/>
              <p:cNvGrpSpPr/>
              <p:nvPr/>
            </p:nvGrpSpPr>
            <p:grpSpPr>
              <a:xfrm>
                <a:off x="4746" y="992"/>
                <a:ext cx="583" cy="138"/>
                <a:chOff x="613" y="2566"/>
                <a:chExt cx="727" cy="143"/>
              </a:xfrm>
            </p:grpSpPr>
            <p:sp>
              <p:nvSpPr>
                <p:cNvPr id="422" name="Google Shape;422;p4"/>
                <p:cNvSpPr/>
                <p:nvPr/>
              </p:nvSpPr>
              <p:spPr>
                <a:xfrm>
                  <a:off x="613" y="2566"/>
                  <a:ext cx="727" cy="143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423;p4"/>
                <p:cNvSpPr/>
                <p:nvPr/>
              </p:nvSpPr>
              <p:spPr>
                <a:xfrm>
                  <a:off x="630" y="2583"/>
                  <a:ext cx="691" cy="11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24" name="Google Shape;424;p4"/>
              <p:cNvSpPr/>
              <p:nvPr/>
            </p:nvSpPr>
            <p:spPr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4"/>
              <p:cNvSpPr/>
              <p:nvPr/>
            </p:nvSpPr>
            <p:spPr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26" name="Google Shape;426;p4"/>
              <p:cNvGrpSpPr/>
              <p:nvPr/>
            </p:nvGrpSpPr>
            <p:grpSpPr>
              <a:xfrm>
                <a:off x="4737" y="1629"/>
                <a:ext cx="582" cy="149"/>
                <a:chOff x="616" y="2570"/>
                <a:chExt cx="725" cy="137"/>
              </a:xfrm>
            </p:grpSpPr>
            <p:sp>
              <p:nvSpPr>
                <p:cNvPr id="427" name="Google Shape;427;p4"/>
                <p:cNvSpPr/>
                <p:nvPr/>
              </p:nvSpPr>
              <p:spPr>
                <a:xfrm>
                  <a:off x="616" y="2570"/>
                  <a:ext cx="725" cy="137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8" name="Google Shape;428;p4"/>
                <p:cNvSpPr/>
                <p:nvPr/>
              </p:nvSpPr>
              <p:spPr>
                <a:xfrm>
                  <a:off x="634" y="2585"/>
                  <a:ext cx="690" cy="108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29" name="Google Shape;429;p4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30" name="Google Shape;430;p4"/>
              <p:cNvGrpSpPr/>
              <p:nvPr/>
            </p:nvGrpSpPr>
            <p:grpSpPr>
              <a:xfrm>
                <a:off x="4751" y="1327"/>
                <a:ext cx="564" cy="138"/>
                <a:chOff x="629" y="2568"/>
                <a:chExt cx="702" cy="138"/>
              </a:xfrm>
            </p:grpSpPr>
            <p:sp>
              <p:nvSpPr>
                <p:cNvPr id="431" name="Google Shape;431;p4"/>
                <p:cNvSpPr/>
                <p:nvPr/>
              </p:nvSpPr>
              <p:spPr>
                <a:xfrm>
                  <a:off x="629" y="2568"/>
                  <a:ext cx="702" cy="138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4"/>
                <p:cNvSpPr/>
                <p:nvPr/>
              </p:nvSpPr>
              <p:spPr>
                <a:xfrm>
                  <a:off x="634" y="2584"/>
                  <a:ext cx="672" cy="106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33" name="Google Shape;433;p4"/>
              <p:cNvSpPr/>
              <p:nvPr/>
            </p:nvSpPr>
            <p:spPr>
              <a:xfrm>
                <a:off x="5248" y="429"/>
                <a:ext cx="71" cy="229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4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4"/>
              <p:cNvSpPr/>
              <p:nvPr/>
            </p:nvSpPr>
            <p:spPr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4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4"/>
              <p:cNvSpPr/>
              <p:nvPr/>
            </p:nvSpPr>
            <p:spPr>
              <a:xfrm>
                <a:off x="4140" y="2676"/>
                <a:ext cx="1198" cy="149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4"/>
              <p:cNvSpPr/>
              <p:nvPr/>
            </p:nvSpPr>
            <p:spPr>
              <a:xfrm>
                <a:off x="4206" y="2713"/>
                <a:ext cx="1070" cy="8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4"/>
              <p:cNvSpPr/>
              <p:nvPr/>
            </p:nvSpPr>
            <p:spPr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4"/>
              <p:cNvSpPr/>
              <p:nvPr/>
            </p:nvSpPr>
            <p:spPr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4"/>
              <p:cNvSpPr/>
              <p:nvPr/>
            </p:nvSpPr>
            <p:spPr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4"/>
              <p:cNvSpPr/>
              <p:nvPr/>
            </p:nvSpPr>
            <p:spPr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4" name="Google Shape;444;p4"/>
            <p:cNvGrpSpPr/>
            <p:nvPr/>
          </p:nvGrpSpPr>
          <p:grpSpPr>
            <a:xfrm>
              <a:off x="3091" y="2634"/>
              <a:ext cx="301" cy="451"/>
              <a:chOff x="4140" y="429"/>
              <a:chExt cx="1425" cy="2396"/>
            </a:xfrm>
          </p:grpSpPr>
          <p:sp>
            <p:nvSpPr>
              <p:cNvPr id="445" name="Google Shape;445;p4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4"/>
              <p:cNvSpPr/>
              <p:nvPr/>
            </p:nvSpPr>
            <p:spPr>
              <a:xfrm>
                <a:off x="4206" y="429"/>
                <a:ext cx="1046" cy="2284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4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4"/>
              <p:cNvSpPr/>
              <p:nvPr/>
            </p:nvSpPr>
            <p:spPr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50" name="Google Shape;450;p4"/>
              <p:cNvGrpSpPr/>
              <p:nvPr/>
            </p:nvGrpSpPr>
            <p:grpSpPr>
              <a:xfrm>
                <a:off x="4751" y="668"/>
                <a:ext cx="578" cy="144"/>
                <a:chOff x="616" y="2568"/>
                <a:chExt cx="721" cy="138"/>
              </a:xfrm>
            </p:grpSpPr>
            <p:sp>
              <p:nvSpPr>
                <p:cNvPr id="451" name="Google Shape;451;p4"/>
                <p:cNvSpPr/>
                <p:nvPr/>
              </p:nvSpPr>
              <p:spPr>
                <a:xfrm>
                  <a:off x="616" y="2568"/>
                  <a:ext cx="721" cy="138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4"/>
                <p:cNvSpPr/>
                <p:nvPr/>
              </p:nvSpPr>
              <p:spPr>
                <a:xfrm>
                  <a:off x="634" y="2583"/>
                  <a:ext cx="685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53" name="Google Shape;453;p4"/>
              <p:cNvSpPr/>
              <p:nvPr/>
            </p:nvSpPr>
            <p:spPr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54" name="Google Shape;454;p4"/>
              <p:cNvGrpSpPr/>
              <p:nvPr/>
            </p:nvGrpSpPr>
            <p:grpSpPr>
              <a:xfrm>
                <a:off x="4746" y="992"/>
                <a:ext cx="583" cy="138"/>
                <a:chOff x="613" y="2566"/>
                <a:chExt cx="727" cy="143"/>
              </a:xfrm>
            </p:grpSpPr>
            <p:sp>
              <p:nvSpPr>
                <p:cNvPr id="455" name="Google Shape;455;p4"/>
                <p:cNvSpPr/>
                <p:nvPr/>
              </p:nvSpPr>
              <p:spPr>
                <a:xfrm>
                  <a:off x="613" y="2566"/>
                  <a:ext cx="727" cy="143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Google Shape;456;p4"/>
                <p:cNvSpPr/>
                <p:nvPr/>
              </p:nvSpPr>
              <p:spPr>
                <a:xfrm>
                  <a:off x="630" y="2583"/>
                  <a:ext cx="691" cy="11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57" name="Google Shape;457;p4"/>
              <p:cNvSpPr/>
              <p:nvPr/>
            </p:nvSpPr>
            <p:spPr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4"/>
              <p:cNvSpPr/>
              <p:nvPr/>
            </p:nvSpPr>
            <p:spPr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59" name="Google Shape;459;p4"/>
              <p:cNvGrpSpPr/>
              <p:nvPr/>
            </p:nvGrpSpPr>
            <p:grpSpPr>
              <a:xfrm>
                <a:off x="4737" y="1629"/>
                <a:ext cx="582" cy="149"/>
                <a:chOff x="616" y="2570"/>
                <a:chExt cx="725" cy="137"/>
              </a:xfrm>
            </p:grpSpPr>
            <p:sp>
              <p:nvSpPr>
                <p:cNvPr id="460" name="Google Shape;460;p4"/>
                <p:cNvSpPr/>
                <p:nvPr/>
              </p:nvSpPr>
              <p:spPr>
                <a:xfrm>
                  <a:off x="616" y="2570"/>
                  <a:ext cx="725" cy="137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1" name="Google Shape;461;p4"/>
                <p:cNvSpPr/>
                <p:nvPr/>
              </p:nvSpPr>
              <p:spPr>
                <a:xfrm>
                  <a:off x="634" y="2585"/>
                  <a:ext cx="690" cy="108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62" name="Google Shape;462;p4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63" name="Google Shape;463;p4"/>
              <p:cNvGrpSpPr/>
              <p:nvPr/>
            </p:nvGrpSpPr>
            <p:grpSpPr>
              <a:xfrm>
                <a:off x="4751" y="1327"/>
                <a:ext cx="564" cy="138"/>
                <a:chOff x="629" y="2568"/>
                <a:chExt cx="702" cy="138"/>
              </a:xfrm>
            </p:grpSpPr>
            <p:sp>
              <p:nvSpPr>
                <p:cNvPr id="464" name="Google Shape;464;p4"/>
                <p:cNvSpPr/>
                <p:nvPr/>
              </p:nvSpPr>
              <p:spPr>
                <a:xfrm>
                  <a:off x="629" y="2568"/>
                  <a:ext cx="702" cy="138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" name="Google Shape;465;p4"/>
                <p:cNvSpPr/>
                <p:nvPr/>
              </p:nvSpPr>
              <p:spPr>
                <a:xfrm>
                  <a:off x="634" y="2584"/>
                  <a:ext cx="672" cy="106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66" name="Google Shape;466;p4"/>
              <p:cNvSpPr/>
              <p:nvPr/>
            </p:nvSpPr>
            <p:spPr>
              <a:xfrm>
                <a:off x="5248" y="429"/>
                <a:ext cx="71" cy="229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4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4"/>
              <p:cNvSpPr/>
              <p:nvPr/>
            </p:nvSpPr>
            <p:spPr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4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4"/>
              <p:cNvSpPr/>
              <p:nvPr/>
            </p:nvSpPr>
            <p:spPr>
              <a:xfrm>
                <a:off x="4140" y="2676"/>
                <a:ext cx="1198" cy="149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4"/>
              <p:cNvSpPr/>
              <p:nvPr/>
            </p:nvSpPr>
            <p:spPr>
              <a:xfrm>
                <a:off x="4206" y="2713"/>
                <a:ext cx="1070" cy="8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4"/>
              <p:cNvSpPr/>
              <p:nvPr/>
            </p:nvSpPr>
            <p:spPr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4"/>
              <p:cNvSpPr/>
              <p:nvPr/>
            </p:nvSpPr>
            <p:spPr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4"/>
              <p:cNvSpPr/>
              <p:nvPr/>
            </p:nvSpPr>
            <p:spPr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4"/>
              <p:cNvSpPr/>
              <p:nvPr/>
            </p:nvSpPr>
            <p:spPr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7" name="Google Shape;477;p4"/>
            <p:cNvGrpSpPr/>
            <p:nvPr/>
          </p:nvGrpSpPr>
          <p:grpSpPr>
            <a:xfrm>
              <a:off x="3105" y="1159"/>
              <a:ext cx="301" cy="451"/>
              <a:chOff x="4140" y="429"/>
              <a:chExt cx="1425" cy="2396"/>
            </a:xfrm>
          </p:grpSpPr>
          <p:sp>
            <p:nvSpPr>
              <p:cNvPr id="478" name="Google Shape;478;p4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4"/>
              <p:cNvSpPr/>
              <p:nvPr/>
            </p:nvSpPr>
            <p:spPr>
              <a:xfrm>
                <a:off x="4206" y="429"/>
                <a:ext cx="1046" cy="2284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4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4"/>
              <p:cNvSpPr/>
              <p:nvPr/>
            </p:nvSpPr>
            <p:spPr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83" name="Google Shape;483;p4"/>
              <p:cNvGrpSpPr/>
              <p:nvPr/>
            </p:nvGrpSpPr>
            <p:grpSpPr>
              <a:xfrm>
                <a:off x="4751" y="668"/>
                <a:ext cx="578" cy="144"/>
                <a:chOff x="616" y="2568"/>
                <a:chExt cx="721" cy="138"/>
              </a:xfrm>
            </p:grpSpPr>
            <p:sp>
              <p:nvSpPr>
                <p:cNvPr id="484" name="Google Shape;484;p4"/>
                <p:cNvSpPr/>
                <p:nvPr/>
              </p:nvSpPr>
              <p:spPr>
                <a:xfrm>
                  <a:off x="616" y="2568"/>
                  <a:ext cx="721" cy="138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5" name="Google Shape;485;p4"/>
                <p:cNvSpPr/>
                <p:nvPr/>
              </p:nvSpPr>
              <p:spPr>
                <a:xfrm>
                  <a:off x="634" y="2583"/>
                  <a:ext cx="685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86" name="Google Shape;486;p4"/>
              <p:cNvSpPr/>
              <p:nvPr/>
            </p:nvSpPr>
            <p:spPr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87" name="Google Shape;487;p4"/>
              <p:cNvGrpSpPr/>
              <p:nvPr/>
            </p:nvGrpSpPr>
            <p:grpSpPr>
              <a:xfrm>
                <a:off x="4746" y="992"/>
                <a:ext cx="583" cy="138"/>
                <a:chOff x="613" y="2566"/>
                <a:chExt cx="727" cy="143"/>
              </a:xfrm>
            </p:grpSpPr>
            <p:sp>
              <p:nvSpPr>
                <p:cNvPr id="488" name="Google Shape;488;p4"/>
                <p:cNvSpPr/>
                <p:nvPr/>
              </p:nvSpPr>
              <p:spPr>
                <a:xfrm>
                  <a:off x="613" y="2566"/>
                  <a:ext cx="727" cy="143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4"/>
                <p:cNvSpPr/>
                <p:nvPr/>
              </p:nvSpPr>
              <p:spPr>
                <a:xfrm>
                  <a:off x="630" y="2583"/>
                  <a:ext cx="691" cy="11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90" name="Google Shape;490;p4"/>
              <p:cNvSpPr/>
              <p:nvPr/>
            </p:nvSpPr>
            <p:spPr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4"/>
              <p:cNvSpPr/>
              <p:nvPr/>
            </p:nvSpPr>
            <p:spPr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92" name="Google Shape;492;p4"/>
              <p:cNvGrpSpPr/>
              <p:nvPr/>
            </p:nvGrpSpPr>
            <p:grpSpPr>
              <a:xfrm>
                <a:off x="4737" y="1629"/>
                <a:ext cx="582" cy="149"/>
                <a:chOff x="616" y="2570"/>
                <a:chExt cx="725" cy="137"/>
              </a:xfrm>
            </p:grpSpPr>
            <p:sp>
              <p:nvSpPr>
                <p:cNvPr id="493" name="Google Shape;493;p4"/>
                <p:cNvSpPr/>
                <p:nvPr/>
              </p:nvSpPr>
              <p:spPr>
                <a:xfrm>
                  <a:off x="616" y="2570"/>
                  <a:ext cx="725" cy="137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4"/>
                <p:cNvSpPr/>
                <p:nvPr/>
              </p:nvSpPr>
              <p:spPr>
                <a:xfrm>
                  <a:off x="634" y="2585"/>
                  <a:ext cx="690" cy="108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95" name="Google Shape;495;p4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96" name="Google Shape;496;p4"/>
              <p:cNvGrpSpPr/>
              <p:nvPr/>
            </p:nvGrpSpPr>
            <p:grpSpPr>
              <a:xfrm>
                <a:off x="4751" y="1327"/>
                <a:ext cx="564" cy="138"/>
                <a:chOff x="629" y="2568"/>
                <a:chExt cx="702" cy="138"/>
              </a:xfrm>
            </p:grpSpPr>
            <p:sp>
              <p:nvSpPr>
                <p:cNvPr id="497" name="Google Shape;497;p4"/>
                <p:cNvSpPr/>
                <p:nvPr/>
              </p:nvSpPr>
              <p:spPr>
                <a:xfrm>
                  <a:off x="629" y="2568"/>
                  <a:ext cx="702" cy="138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8" name="Google Shape;498;p4"/>
                <p:cNvSpPr/>
                <p:nvPr/>
              </p:nvSpPr>
              <p:spPr>
                <a:xfrm>
                  <a:off x="634" y="2584"/>
                  <a:ext cx="672" cy="106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99" name="Google Shape;499;p4"/>
              <p:cNvSpPr/>
              <p:nvPr/>
            </p:nvSpPr>
            <p:spPr>
              <a:xfrm>
                <a:off x="5248" y="429"/>
                <a:ext cx="71" cy="229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4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4"/>
              <p:cNvSpPr/>
              <p:nvPr/>
            </p:nvSpPr>
            <p:spPr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4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4"/>
              <p:cNvSpPr/>
              <p:nvPr/>
            </p:nvSpPr>
            <p:spPr>
              <a:xfrm>
                <a:off x="4140" y="2676"/>
                <a:ext cx="1198" cy="149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4"/>
              <p:cNvSpPr/>
              <p:nvPr/>
            </p:nvSpPr>
            <p:spPr>
              <a:xfrm>
                <a:off x="4206" y="2713"/>
                <a:ext cx="1070" cy="8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4"/>
              <p:cNvSpPr/>
              <p:nvPr/>
            </p:nvSpPr>
            <p:spPr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4"/>
              <p:cNvSpPr/>
              <p:nvPr/>
            </p:nvSpPr>
            <p:spPr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4"/>
              <p:cNvSpPr/>
              <p:nvPr/>
            </p:nvSpPr>
            <p:spPr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4"/>
              <p:cNvSpPr/>
              <p:nvPr/>
            </p:nvSpPr>
            <p:spPr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10" name="Google Shape;510;p4"/>
            <p:cNvCxnSpPr/>
            <p:nvPr/>
          </p:nvCxnSpPr>
          <p:spPr>
            <a:xfrm>
              <a:off x="3734" y="1642"/>
              <a:ext cx="708" cy="498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grpSp>
          <p:nvGrpSpPr>
            <p:cNvPr id="511" name="Google Shape;511;p4"/>
            <p:cNvGrpSpPr/>
            <p:nvPr/>
          </p:nvGrpSpPr>
          <p:grpSpPr>
            <a:xfrm>
              <a:off x="4466" y="1881"/>
              <a:ext cx="510" cy="661"/>
              <a:chOff x="4296" y="2627"/>
              <a:chExt cx="510" cy="661"/>
            </a:xfrm>
          </p:grpSpPr>
          <p:sp>
            <p:nvSpPr>
              <p:cNvPr id="512" name="Google Shape;512;p4"/>
              <p:cNvSpPr/>
              <p:nvPr/>
            </p:nvSpPr>
            <p:spPr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4"/>
              <p:cNvSpPr txBox="1"/>
              <p:nvPr/>
            </p:nvSpPr>
            <p:spPr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mail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server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4"/>
              <p:cNvSpPr/>
              <p:nvPr/>
            </p:nvSpPr>
            <p:spPr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15" name="Google Shape;515;p4"/>
              <p:cNvCxnSpPr/>
              <p:nvPr/>
            </p:nvCxnSpPr>
            <p:spPr>
              <a:xfrm>
                <a:off x="4369" y="3034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6" name="Google Shape;516;p4"/>
              <p:cNvCxnSpPr/>
              <p:nvPr/>
            </p:nvCxnSpPr>
            <p:spPr>
              <a:xfrm>
                <a:off x="4478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7" name="Google Shape;517;p4"/>
              <p:cNvCxnSpPr/>
              <p:nvPr/>
            </p:nvCxnSpPr>
            <p:spPr>
              <a:xfrm>
                <a:off x="4533" y="3035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8" name="Google Shape;518;p4"/>
              <p:cNvCxnSpPr/>
              <p:nvPr/>
            </p:nvCxnSpPr>
            <p:spPr>
              <a:xfrm>
                <a:off x="4590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9" name="Google Shape;519;p4"/>
              <p:cNvCxnSpPr/>
              <p:nvPr/>
            </p:nvCxnSpPr>
            <p:spPr>
              <a:xfrm>
                <a:off x="4651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0" name="Google Shape;520;p4"/>
              <p:cNvCxnSpPr/>
              <p:nvPr/>
            </p:nvCxnSpPr>
            <p:spPr>
              <a:xfrm>
                <a:off x="4707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1" name="Google Shape;521;p4"/>
              <p:cNvCxnSpPr/>
              <p:nvPr/>
            </p:nvCxnSpPr>
            <p:spPr>
              <a:xfrm>
                <a:off x="4422" y="3034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22" name="Google Shape;522;p4"/>
              <p:cNvSpPr/>
              <p:nvPr/>
            </p:nvSpPr>
            <p:spPr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4"/>
              <p:cNvSpPr/>
              <p:nvPr/>
            </p:nvSpPr>
            <p:spPr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4"/>
              <p:cNvSpPr/>
              <p:nvPr/>
            </p:nvSpPr>
            <p:spPr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4"/>
              <p:cNvSpPr/>
              <p:nvPr/>
            </p:nvSpPr>
            <p:spPr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4"/>
              <p:cNvSpPr/>
              <p:nvPr/>
            </p:nvSpPr>
            <p:spPr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7" name="Google Shape;527;p4"/>
            <p:cNvGrpSpPr/>
            <p:nvPr/>
          </p:nvGrpSpPr>
          <p:grpSpPr>
            <a:xfrm>
              <a:off x="3206" y="2763"/>
              <a:ext cx="510" cy="661"/>
              <a:chOff x="4296" y="2627"/>
              <a:chExt cx="510" cy="661"/>
            </a:xfrm>
          </p:grpSpPr>
          <p:sp>
            <p:nvSpPr>
              <p:cNvPr id="528" name="Google Shape;528;p4"/>
              <p:cNvSpPr/>
              <p:nvPr/>
            </p:nvSpPr>
            <p:spPr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4"/>
              <p:cNvSpPr txBox="1"/>
              <p:nvPr/>
            </p:nvSpPr>
            <p:spPr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mail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server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4"/>
              <p:cNvSpPr/>
              <p:nvPr/>
            </p:nvSpPr>
            <p:spPr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31" name="Google Shape;531;p4"/>
              <p:cNvCxnSpPr/>
              <p:nvPr/>
            </p:nvCxnSpPr>
            <p:spPr>
              <a:xfrm>
                <a:off x="4369" y="3034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2" name="Google Shape;532;p4"/>
              <p:cNvCxnSpPr/>
              <p:nvPr/>
            </p:nvCxnSpPr>
            <p:spPr>
              <a:xfrm>
                <a:off x="4478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3" name="Google Shape;533;p4"/>
              <p:cNvCxnSpPr/>
              <p:nvPr/>
            </p:nvCxnSpPr>
            <p:spPr>
              <a:xfrm>
                <a:off x="4533" y="3035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4" name="Google Shape;534;p4"/>
              <p:cNvCxnSpPr/>
              <p:nvPr/>
            </p:nvCxnSpPr>
            <p:spPr>
              <a:xfrm>
                <a:off x="4590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5" name="Google Shape;535;p4"/>
              <p:cNvCxnSpPr/>
              <p:nvPr/>
            </p:nvCxnSpPr>
            <p:spPr>
              <a:xfrm>
                <a:off x="4651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6" name="Google Shape;536;p4"/>
              <p:cNvCxnSpPr/>
              <p:nvPr/>
            </p:nvCxnSpPr>
            <p:spPr>
              <a:xfrm>
                <a:off x="4707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7" name="Google Shape;537;p4"/>
              <p:cNvCxnSpPr/>
              <p:nvPr/>
            </p:nvCxnSpPr>
            <p:spPr>
              <a:xfrm>
                <a:off x="4422" y="3034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38" name="Google Shape;538;p4"/>
              <p:cNvSpPr/>
              <p:nvPr/>
            </p:nvSpPr>
            <p:spPr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4"/>
              <p:cNvSpPr/>
              <p:nvPr/>
            </p:nvSpPr>
            <p:spPr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4"/>
              <p:cNvSpPr/>
              <p:nvPr/>
            </p:nvSpPr>
            <p:spPr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4"/>
              <p:cNvSpPr/>
              <p:nvPr/>
            </p:nvSpPr>
            <p:spPr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4"/>
              <p:cNvSpPr/>
              <p:nvPr/>
            </p:nvSpPr>
            <p:spPr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3" name="Google Shape;543;p4"/>
            <p:cNvGrpSpPr/>
            <p:nvPr/>
          </p:nvGrpSpPr>
          <p:grpSpPr>
            <a:xfrm>
              <a:off x="3206" y="1347"/>
              <a:ext cx="510" cy="661"/>
              <a:chOff x="4296" y="2627"/>
              <a:chExt cx="510" cy="661"/>
            </a:xfrm>
          </p:grpSpPr>
          <p:sp>
            <p:nvSpPr>
              <p:cNvPr id="544" name="Google Shape;544;p4"/>
              <p:cNvSpPr/>
              <p:nvPr/>
            </p:nvSpPr>
            <p:spPr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4"/>
              <p:cNvSpPr txBox="1"/>
              <p:nvPr/>
            </p:nvSpPr>
            <p:spPr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mail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server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4"/>
              <p:cNvSpPr/>
              <p:nvPr/>
            </p:nvSpPr>
            <p:spPr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47" name="Google Shape;547;p4"/>
              <p:cNvCxnSpPr/>
              <p:nvPr/>
            </p:nvCxnSpPr>
            <p:spPr>
              <a:xfrm>
                <a:off x="4369" y="3034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8" name="Google Shape;548;p4"/>
              <p:cNvCxnSpPr/>
              <p:nvPr/>
            </p:nvCxnSpPr>
            <p:spPr>
              <a:xfrm>
                <a:off x="4478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9" name="Google Shape;549;p4"/>
              <p:cNvCxnSpPr/>
              <p:nvPr/>
            </p:nvCxnSpPr>
            <p:spPr>
              <a:xfrm>
                <a:off x="4533" y="3035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0" name="Google Shape;550;p4"/>
              <p:cNvCxnSpPr/>
              <p:nvPr/>
            </p:nvCxnSpPr>
            <p:spPr>
              <a:xfrm>
                <a:off x="4590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1" name="Google Shape;551;p4"/>
              <p:cNvCxnSpPr/>
              <p:nvPr/>
            </p:nvCxnSpPr>
            <p:spPr>
              <a:xfrm>
                <a:off x="4651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2" name="Google Shape;552;p4"/>
              <p:cNvCxnSpPr/>
              <p:nvPr/>
            </p:nvCxnSpPr>
            <p:spPr>
              <a:xfrm>
                <a:off x="4707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3" name="Google Shape;553;p4"/>
              <p:cNvCxnSpPr/>
              <p:nvPr/>
            </p:nvCxnSpPr>
            <p:spPr>
              <a:xfrm>
                <a:off x="4422" y="3034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54" name="Google Shape;554;p4"/>
              <p:cNvSpPr/>
              <p:nvPr/>
            </p:nvSpPr>
            <p:spPr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4"/>
              <p:cNvSpPr/>
              <p:nvPr/>
            </p:nvSpPr>
            <p:spPr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4"/>
              <p:cNvSpPr/>
              <p:nvPr/>
            </p:nvSpPr>
            <p:spPr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4"/>
              <p:cNvSpPr/>
              <p:nvPr/>
            </p:nvSpPr>
            <p:spPr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4"/>
              <p:cNvSpPr/>
              <p:nvPr/>
            </p:nvSpPr>
            <p:spPr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59" name="Google Shape;559;p4"/>
            <p:cNvCxnSpPr/>
            <p:nvPr/>
          </p:nvCxnSpPr>
          <p:spPr>
            <a:xfrm flipH="1" rot="10800000">
              <a:off x="3734" y="2350"/>
              <a:ext cx="708" cy="684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560" name="Google Shape;560;p4"/>
            <p:cNvCxnSpPr/>
            <p:nvPr/>
          </p:nvCxnSpPr>
          <p:spPr>
            <a:xfrm rot="10800000">
              <a:off x="3266" y="2020"/>
              <a:ext cx="0" cy="786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grpSp>
          <p:nvGrpSpPr>
            <p:cNvPr id="561" name="Google Shape;561;p4"/>
            <p:cNvGrpSpPr/>
            <p:nvPr/>
          </p:nvGrpSpPr>
          <p:grpSpPr>
            <a:xfrm>
              <a:off x="3799" y="2535"/>
              <a:ext cx="641" cy="330"/>
              <a:chOff x="3749" y="2537"/>
              <a:chExt cx="641" cy="330"/>
            </a:xfrm>
          </p:grpSpPr>
          <p:sp>
            <p:nvSpPr>
              <p:cNvPr id="562" name="Google Shape;562;p4"/>
              <p:cNvSpPr/>
              <p:nvPr/>
            </p:nvSpPr>
            <p:spPr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4"/>
              <p:cNvSpPr txBox="1"/>
              <p:nvPr/>
            </p:nvSpPr>
            <p:spPr>
              <a:xfrm>
                <a:off x="3749" y="2537"/>
                <a:ext cx="641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2800"/>
                  <a:buFont typeface="Calibri"/>
                  <a:buNone/>
                </a:pPr>
                <a:r>
                  <a:rPr b="0" i="0" lang="en-US" sz="2800" u="none" cap="none" strike="noStrike">
                    <a:solidFill>
                      <a:srgbClr val="CC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SMTP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4" name="Google Shape;564;p4"/>
            <p:cNvGrpSpPr/>
            <p:nvPr/>
          </p:nvGrpSpPr>
          <p:grpSpPr>
            <a:xfrm>
              <a:off x="3775" y="1743"/>
              <a:ext cx="641" cy="330"/>
              <a:chOff x="3749" y="2537"/>
              <a:chExt cx="641" cy="330"/>
            </a:xfrm>
          </p:grpSpPr>
          <p:sp>
            <p:nvSpPr>
              <p:cNvPr id="565" name="Google Shape;565;p4"/>
              <p:cNvSpPr/>
              <p:nvPr/>
            </p:nvSpPr>
            <p:spPr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4"/>
              <p:cNvSpPr txBox="1"/>
              <p:nvPr/>
            </p:nvSpPr>
            <p:spPr>
              <a:xfrm>
                <a:off x="3749" y="2537"/>
                <a:ext cx="641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2800"/>
                  <a:buFont typeface="Calibri"/>
                  <a:buNone/>
                </a:pPr>
                <a:r>
                  <a:rPr b="0" i="0" lang="en-US" sz="2800" u="none" cap="none" strike="noStrike">
                    <a:solidFill>
                      <a:srgbClr val="CC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SMTP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7" name="Google Shape;567;p4"/>
            <p:cNvGrpSpPr/>
            <p:nvPr/>
          </p:nvGrpSpPr>
          <p:grpSpPr>
            <a:xfrm>
              <a:off x="2962" y="2151"/>
              <a:ext cx="641" cy="330"/>
              <a:chOff x="3770" y="2495"/>
              <a:chExt cx="641" cy="330"/>
            </a:xfrm>
          </p:grpSpPr>
          <p:sp>
            <p:nvSpPr>
              <p:cNvPr id="568" name="Google Shape;568;p4"/>
              <p:cNvSpPr/>
              <p:nvPr/>
            </p:nvSpPr>
            <p:spPr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4"/>
              <p:cNvSpPr txBox="1"/>
              <p:nvPr/>
            </p:nvSpPr>
            <p:spPr>
              <a:xfrm>
                <a:off x="3770" y="2495"/>
                <a:ext cx="641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2800"/>
                  <a:buFont typeface="Calibri"/>
                  <a:buNone/>
                </a:pPr>
                <a:r>
                  <a:rPr b="0" i="0" lang="en-US" sz="2800" u="none" cap="none" strike="noStrike">
                    <a:solidFill>
                      <a:srgbClr val="CC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SMTP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0" name="Google Shape;570;p4"/>
            <p:cNvGrpSpPr/>
            <p:nvPr/>
          </p:nvGrpSpPr>
          <p:grpSpPr>
            <a:xfrm>
              <a:off x="3579" y="886"/>
              <a:ext cx="583" cy="664"/>
              <a:chOff x="3566" y="550"/>
              <a:chExt cx="583" cy="664"/>
            </a:xfrm>
          </p:grpSpPr>
          <p:grpSp>
            <p:nvGrpSpPr>
              <p:cNvPr id="571" name="Google Shape;571;p4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572" name="Google Shape;572;p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73" name="Google Shape;573;p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74" name="Google Shape;574;p4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4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6" name="Google Shape;576;p4"/>
            <p:cNvGrpSpPr/>
            <p:nvPr/>
          </p:nvGrpSpPr>
          <p:grpSpPr>
            <a:xfrm>
              <a:off x="4862" y="1400"/>
              <a:ext cx="583" cy="664"/>
              <a:chOff x="3566" y="550"/>
              <a:chExt cx="583" cy="664"/>
            </a:xfrm>
          </p:grpSpPr>
          <p:grpSp>
            <p:nvGrpSpPr>
              <p:cNvPr id="577" name="Google Shape;577;p4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578" name="Google Shape;578;p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79" name="Google Shape;579;p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80" name="Google Shape;580;p4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4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2" name="Google Shape;582;p4"/>
            <p:cNvGrpSpPr/>
            <p:nvPr/>
          </p:nvGrpSpPr>
          <p:grpSpPr>
            <a:xfrm>
              <a:off x="5074" y="1880"/>
              <a:ext cx="583" cy="664"/>
              <a:chOff x="3566" y="550"/>
              <a:chExt cx="583" cy="664"/>
            </a:xfrm>
          </p:grpSpPr>
          <p:grpSp>
            <p:nvGrpSpPr>
              <p:cNvPr id="583" name="Google Shape;583;p4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584" name="Google Shape;584;p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85" name="Google Shape;585;p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86" name="Google Shape;586;p4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4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8" name="Google Shape;588;p4"/>
            <p:cNvGrpSpPr/>
            <p:nvPr/>
          </p:nvGrpSpPr>
          <p:grpSpPr>
            <a:xfrm>
              <a:off x="4991" y="2540"/>
              <a:ext cx="583" cy="664"/>
              <a:chOff x="3566" y="550"/>
              <a:chExt cx="583" cy="664"/>
            </a:xfrm>
          </p:grpSpPr>
          <p:grpSp>
            <p:nvGrpSpPr>
              <p:cNvPr id="589" name="Google Shape;589;p4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590" name="Google Shape;590;p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91" name="Google Shape;591;p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92" name="Google Shape;592;p4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4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4"/>
            <p:cNvGrpSpPr/>
            <p:nvPr/>
          </p:nvGrpSpPr>
          <p:grpSpPr>
            <a:xfrm>
              <a:off x="3346" y="3446"/>
              <a:ext cx="583" cy="664"/>
              <a:chOff x="3566" y="550"/>
              <a:chExt cx="583" cy="664"/>
            </a:xfrm>
          </p:grpSpPr>
          <p:grpSp>
            <p:nvGrpSpPr>
              <p:cNvPr id="595" name="Google Shape;595;p4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596" name="Google Shape;596;p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97" name="Google Shape;597;p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98" name="Google Shape;598;p4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4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0" name="Google Shape;600;p4"/>
            <p:cNvGrpSpPr/>
            <p:nvPr/>
          </p:nvGrpSpPr>
          <p:grpSpPr>
            <a:xfrm>
              <a:off x="3805" y="3056"/>
              <a:ext cx="583" cy="664"/>
              <a:chOff x="3566" y="550"/>
              <a:chExt cx="583" cy="664"/>
            </a:xfrm>
          </p:grpSpPr>
          <p:grpSp>
            <p:nvGrpSpPr>
              <p:cNvPr id="601" name="Google Shape;601;p4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602" name="Google Shape;602;p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03" name="Google Shape;603;p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04" name="Google Shape;604;p4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4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06" name="Google Shape;606;p4"/>
          <p:cNvSpPr txBox="1"/>
          <p:nvPr/>
        </p:nvSpPr>
        <p:spPr>
          <a:xfrm>
            <a:off x="1102924" y="1339068"/>
            <a:ext cx="5674033" cy="2346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mail servers: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b="0" i="1" lang="en-US" sz="24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mailbox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contains incoming messages for user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b="0" i="1" lang="en-US" sz="24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message queue</a:t>
            </a:r>
            <a:r>
              <a:rPr b="0" i="0" lang="en-US" sz="24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outgoing (to be sent) mail messages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01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7" name="Google Shape;607;p4"/>
          <p:cNvGrpSpPr/>
          <p:nvPr/>
        </p:nvGrpSpPr>
        <p:grpSpPr>
          <a:xfrm>
            <a:off x="7171111" y="1995054"/>
            <a:ext cx="3710247" cy="3732412"/>
            <a:chOff x="7171111" y="1995054"/>
            <a:chExt cx="3710247" cy="3732412"/>
          </a:xfrm>
        </p:grpSpPr>
        <p:sp>
          <p:nvSpPr>
            <p:cNvPr id="608" name="Google Shape;608;p4"/>
            <p:cNvSpPr/>
            <p:nvPr/>
          </p:nvSpPr>
          <p:spPr>
            <a:xfrm>
              <a:off x="7215447" y="1995054"/>
              <a:ext cx="1230284" cy="432262"/>
            </a:xfrm>
            <a:prstGeom prst="ellipse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9213272" y="2862348"/>
              <a:ext cx="1230284" cy="432262"/>
            </a:xfrm>
            <a:prstGeom prst="ellipse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7171111" y="4261656"/>
              <a:ext cx="1230284" cy="432262"/>
            </a:xfrm>
            <a:prstGeom prst="ellipse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9651074" y="5295204"/>
              <a:ext cx="1230284" cy="432262"/>
            </a:xfrm>
            <a:prstGeom prst="ellipse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2" name="Google Shape;612;p4"/>
          <p:cNvGrpSpPr/>
          <p:nvPr/>
        </p:nvGrpSpPr>
        <p:grpSpPr>
          <a:xfrm>
            <a:off x="7223758" y="2263832"/>
            <a:ext cx="3272445" cy="4031670"/>
            <a:chOff x="7171111" y="1995054"/>
            <a:chExt cx="3272445" cy="4031670"/>
          </a:xfrm>
        </p:grpSpPr>
        <p:sp>
          <p:nvSpPr>
            <p:cNvPr id="613" name="Google Shape;613;p4"/>
            <p:cNvSpPr/>
            <p:nvPr/>
          </p:nvSpPr>
          <p:spPr>
            <a:xfrm>
              <a:off x="7215447" y="1995054"/>
              <a:ext cx="1230284" cy="432262"/>
            </a:xfrm>
            <a:prstGeom prst="ellipse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9213272" y="2862348"/>
              <a:ext cx="1230284" cy="432262"/>
            </a:xfrm>
            <a:prstGeom prst="ellipse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7171111" y="4261656"/>
              <a:ext cx="1230284" cy="432262"/>
            </a:xfrm>
            <a:prstGeom prst="ellipse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9590116" y="5594462"/>
              <a:ext cx="759227" cy="432262"/>
            </a:xfrm>
            <a:prstGeom prst="ellipse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7" name="Google Shape;617;p4"/>
          <p:cNvGrpSpPr/>
          <p:nvPr/>
        </p:nvGrpSpPr>
        <p:grpSpPr>
          <a:xfrm>
            <a:off x="6988233" y="2128058"/>
            <a:ext cx="2391295" cy="1864822"/>
            <a:chOff x="6988233" y="2128058"/>
            <a:chExt cx="2391295" cy="1864822"/>
          </a:xfrm>
        </p:grpSpPr>
        <p:sp>
          <p:nvSpPr>
            <p:cNvPr id="618" name="Google Shape;618;p4"/>
            <p:cNvSpPr/>
            <p:nvPr/>
          </p:nvSpPr>
          <p:spPr>
            <a:xfrm>
              <a:off x="8262851" y="2128058"/>
              <a:ext cx="1080655" cy="615142"/>
            </a:xfrm>
            <a:prstGeom prst="ellipse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8298873" y="3377738"/>
              <a:ext cx="1080655" cy="615142"/>
            </a:xfrm>
            <a:prstGeom prst="ellipse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6988233" y="2781993"/>
              <a:ext cx="1080655" cy="615142"/>
            </a:xfrm>
            <a:prstGeom prst="ellipse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1" name="Google Shape;621;p4"/>
          <p:cNvSpPr txBox="1"/>
          <p:nvPr/>
        </p:nvSpPr>
        <p:spPr>
          <a:xfrm>
            <a:off x="1900238" y="222250"/>
            <a:ext cx="7772400" cy="88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Electronic mail: mail servers</a:t>
            </a:r>
            <a:endParaRPr b="1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2" name="Google Shape;622;p4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3" name="Google Shape;623;p4"/>
          <p:cNvSpPr txBox="1"/>
          <p:nvPr/>
        </p:nvSpPr>
        <p:spPr>
          <a:xfrm>
            <a:off x="942761" y="3868754"/>
            <a:ext cx="6100010" cy="1660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SMTP protocol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between mail servers to send email messages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186" lvl="0" marL="4111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"/>
              <a:buChar char="▪"/>
            </a:pPr>
            <a:r>
              <a:rPr b="0" i="0" lang="en-US" sz="24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client: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sending mail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186" lvl="0" marL="4111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"/>
              <a:buChar char="▪"/>
            </a:pPr>
            <a:r>
              <a:rPr b="0" i="0" lang="en-US" sz="24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“server”: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receiving mail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Scenario: Alice sends e-mail to Bob</a:t>
            </a:r>
            <a:endParaRPr sz="4400"/>
          </a:p>
        </p:txBody>
      </p:sp>
      <p:sp>
        <p:nvSpPr>
          <p:cNvPr id="630" name="Google Shape;630;p6"/>
          <p:cNvSpPr txBox="1"/>
          <p:nvPr/>
        </p:nvSpPr>
        <p:spPr>
          <a:xfrm>
            <a:off x="949664" y="1404610"/>
            <a:ext cx="5071156" cy="115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None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Alice uses UA to compose e-mail message “to” bob@someschool.edu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200"/>
              <a:buFont typeface="Noto San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6"/>
          <p:cNvSpPr txBox="1"/>
          <p:nvPr/>
        </p:nvSpPr>
        <p:spPr>
          <a:xfrm>
            <a:off x="6638017" y="1329168"/>
            <a:ext cx="5071155" cy="946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None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4)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SMTP client sends Alice’s message over the TCP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632" name="Google Shape;632;p6"/>
          <p:cNvGrpSpPr/>
          <p:nvPr/>
        </p:nvGrpSpPr>
        <p:grpSpPr>
          <a:xfrm>
            <a:off x="2304142" y="4981175"/>
            <a:ext cx="912813" cy="1054100"/>
            <a:chOff x="3574" y="550"/>
            <a:chExt cx="575" cy="664"/>
          </a:xfrm>
        </p:grpSpPr>
        <p:grpSp>
          <p:nvGrpSpPr>
            <p:cNvPr id="633" name="Google Shape;633;p6"/>
            <p:cNvGrpSpPr/>
            <p:nvPr/>
          </p:nvGrpSpPr>
          <p:grpSpPr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descr="desktop_computer_stylized_medium" id="634" name="Google Shape;634;p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35" name="Google Shape;635;p6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36" name="Google Shape;636;p6"/>
            <p:cNvSpPr/>
            <p:nvPr/>
          </p:nvSpPr>
          <p:spPr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6"/>
            <p:cNvSpPr txBox="1"/>
            <p:nvPr/>
          </p:nvSpPr>
          <p:spPr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agent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8" name="Google Shape;638;p6"/>
          <p:cNvGrpSpPr/>
          <p:nvPr/>
        </p:nvGrpSpPr>
        <p:grpSpPr>
          <a:xfrm>
            <a:off x="6014130" y="4712887"/>
            <a:ext cx="511175" cy="693738"/>
            <a:chOff x="4140" y="429"/>
            <a:chExt cx="1425" cy="2396"/>
          </a:xfrm>
        </p:grpSpPr>
        <p:sp>
          <p:nvSpPr>
            <p:cNvPr id="639" name="Google Shape;639;p6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4206" y="429"/>
              <a:ext cx="1044" cy="2286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4" name="Google Shape;644;p6"/>
            <p:cNvGrpSpPr/>
            <p:nvPr/>
          </p:nvGrpSpPr>
          <p:grpSpPr>
            <a:xfrm>
              <a:off x="4751" y="670"/>
              <a:ext cx="579" cy="143"/>
              <a:chOff x="616" y="2570"/>
              <a:chExt cx="723" cy="137"/>
            </a:xfrm>
          </p:grpSpPr>
          <p:sp>
            <p:nvSpPr>
              <p:cNvPr id="645" name="Google Shape;645;p6"/>
              <p:cNvSpPr/>
              <p:nvPr/>
            </p:nvSpPr>
            <p:spPr>
              <a:xfrm>
                <a:off x="616" y="2570"/>
                <a:ext cx="723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6"/>
              <p:cNvSpPr/>
              <p:nvPr/>
            </p:nvSpPr>
            <p:spPr>
              <a:xfrm>
                <a:off x="633" y="2586"/>
                <a:ext cx="690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7" name="Google Shape;647;p6"/>
            <p:cNvSpPr/>
            <p:nvPr/>
          </p:nvSpPr>
          <p:spPr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8" name="Google Shape;648;p6"/>
            <p:cNvGrpSpPr/>
            <p:nvPr/>
          </p:nvGrpSpPr>
          <p:grpSpPr>
            <a:xfrm>
              <a:off x="4746" y="994"/>
              <a:ext cx="575" cy="126"/>
              <a:chOff x="613" y="2568"/>
              <a:chExt cx="718" cy="131"/>
            </a:xfrm>
          </p:grpSpPr>
          <p:sp>
            <p:nvSpPr>
              <p:cNvPr id="649" name="Google Shape;649;p6"/>
              <p:cNvSpPr/>
              <p:nvPr/>
            </p:nvSpPr>
            <p:spPr>
              <a:xfrm>
                <a:off x="613" y="2568"/>
                <a:ext cx="718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6"/>
              <p:cNvSpPr/>
              <p:nvPr/>
            </p:nvSpPr>
            <p:spPr>
              <a:xfrm>
                <a:off x="630" y="2585"/>
                <a:ext cx="690" cy="102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51" name="Google Shape;651;p6"/>
            <p:cNvSpPr/>
            <p:nvPr/>
          </p:nvSpPr>
          <p:spPr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3" name="Google Shape;653;p6"/>
            <p:cNvGrpSpPr/>
            <p:nvPr/>
          </p:nvGrpSpPr>
          <p:grpSpPr>
            <a:xfrm>
              <a:off x="4733" y="1641"/>
              <a:ext cx="584" cy="137"/>
              <a:chOff x="612" y="2581"/>
              <a:chExt cx="728" cy="126"/>
            </a:xfrm>
          </p:grpSpPr>
          <p:sp>
            <p:nvSpPr>
              <p:cNvPr id="654" name="Google Shape;654;p6"/>
              <p:cNvSpPr/>
              <p:nvPr/>
            </p:nvSpPr>
            <p:spPr>
              <a:xfrm>
                <a:off x="612" y="2581"/>
                <a:ext cx="728" cy="126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6"/>
              <p:cNvSpPr/>
              <p:nvPr/>
            </p:nvSpPr>
            <p:spPr>
              <a:xfrm>
                <a:off x="628" y="2586"/>
                <a:ext cx="695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56" name="Google Shape;656;p6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7" name="Google Shape;657;p6"/>
            <p:cNvGrpSpPr/>
            <p:nvPr/>
          </p:nvGrpSpPr>
          <p:grpSpPr>
            <a:xfrm>
              <a:off x="4737" y="1328"/>
              <a:ext cx="584" cy="137"/>
              <a:chOff x="612" y="2569"/>
              <a:chExt cx="728" cy="137"/>
            </a:xfrm>
          </p:grpSpPr>
          <p:sp>
            <p:nvSpPr>
              <p:cNvPr id="658" name="Google Shape;658;p6"/>
              <p:cNvSpPr/>
              <p:nvPr/>
            </p:nvSpPr>
            <p:spPr>
              <a:xfrm>
                <a:off x="612" y="2569"/>
                <a:ext cx="728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6"/>
              <p:cNvSpPr/>
              <p:nvPr/>
            </p:nvSpPr>
            <p:spPr>
              <a:xfrm>
                <a:off x="629" y="2586"/>
                <a:ext cx="695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60" name="Google Shape;660;p6"/>
            <p:cNvSpPr/>
            <p:nvPr/>
          </p:nvSpPr>
          <p:spPr>
            <a:xfrm>
              <a:off x="5251" y="429"/>
              <a:ext cx="66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6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6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6"/>
            <p:cNvSpPr/>
            <p:nvPr/>
          </p:nvSpPr>
          <p:spPr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6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6"/>
            <p:cNvSpPr/>
            <p:nvPr/>
          </p:nvSpPr>
          <p:spPr>
            <a:xfrm>
              <a:off x="4206" y="2710"/>
              <a:ext cx="1071" cy="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6"/>
            <p:cNvSpPr/>
            <p:nvPr/>
          </p:nvSpPr>
          <p:spPr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6"/>
            <p:cNvSpPr/>
            <p:nvPr/>
          </p:nvSpPr>
          <p:spPr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6"/>
            <p:cNvSpPr/>
            <p:nvPr/>
          </p:nvSpPr>
          <p:spPr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1" name="Google Shape;671;p6"/>
          <p:cNvGrpSpPr/>
          <p:nvPr/>
        </p:nvGrpSpPr>
        <p:grpSpPr>
          <a:xfrm>
            <a:off x="3836080" y="4768450"/>
            <a:ext cx="511175" cy="693737"/>
            <a:chOff x="4140" y="429"/>
            <a:chExt cx="1425" cy="2396"/>
          </a:xfrm>
        </p:grpSpPr>
        <p:sp>
          <p:nvSpPr>
            <p:cNvPr id="672" name="Google Shape;672;p6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6"/>
            <p:cNvSpPr/>
            <p:nvPr/>
          </p:nvSpPr>
          <p:spPr>
            <a:xfrm>
              <a:off x="4206" y="429"/>
              <a:ext cx="1044" cy="2286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6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6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6"/>
            <p:cNvSpPr/>
            <p:nvPr/>
          </p:nvSpPr>
          <p:spPr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7" name="Google Shape;677;p6"/>
            <p:cNvGrpSpPr/>
            <p:nvPr/>
          </p:nvGrpSpPr>
          <p:grpSpPr>
            <a:xfrm>
              <a:off x="4751" y="670"/>
              <a:ext cx="579" cy="143"/>
              <a:chOff x="616" y="2570"/>
              <a:chExt cx="723" cy="137"/>
            </a:xfrm>
          </p:grpSpPr>
          <p:sp>
            <p:nvSpPr>
              <p:cNvPr id="678" name="Google Shape;678;p6"/>
              <p:cNvSpPr/>
              <p:nvPr/>
            </p:nvSpPr>
            <p:spPr>
              <a:xfrm>
                <a:off x="616" y="2570"/>
                <a:ext cx="723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6"/>
              <p:cNvSpPr/>
              <p:nvPr/>
            </p:nvSpPr>
            <p:spPr>
              <a:xfrm>
                <a:off x="633" y="2586"/>
                <a:ext cx="690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80" name="Google Shape;680;p6"/>
            <p:cNvSpPr/>
            <p:nvPr/>
          </p:nvSpPr>
          <p:spPr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1" name="Google Shape;681;p6"/>
            <p:cNvGrpSpPr/>
            <p:nvPr/>
          </p:nvGrpSpPr>
          <p:grpSpPr>
            <a:xfrm>
              <a:off x="4746" y="994"/>
              <a:ext cx="575" cy="126"/>
              <a:chOff x="613" y="2568"/>
              <a:chExt cx="718" cy="131"/>
            </a:xfrm>
          </p:grpSpPr>
          <p:sp>
            <p:nvSpPr>
              <p:cNvPr id="682" name="Google Shape;682;p6"/>
              <p:cNvSpPr/>
              <p:nvPr/>
            </p:nvSpPr>
            <p:spPr>
              <a:xfrm>
                <a:off x="613" y="2568"/>
                <a:ext cx="718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6"/>
              <p:cNvSpPr/>
              <p:nvPr/>
            </p:nvSpPr>
            <p:spPr>
              <a:xfrm>
                <a:off x="630" y="2585"/>
                <a:ext cx="690" cy="102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84" name="Google Shape;684;p6"/>
            <p:cNvSpPr/>
            <p:nvPr/>
          </p:nvSpPr>
          <p:spPr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6"/>
            <p:cNvSpPr/>
            <p:nvPr/>
          </p:nvSpPr>
          <p:spPr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6" name="Google Shape;686;p6"/>
            <p:cNvGrpSpPr/>
            <p:nvPr/>
          </p:nvGrpSpPr>
          <p:grpSpPr>
            <a:xfrm>
              <a:off x="4733" y="1641"/>
              <a:ext cx="584" cy="137"/>
              <a:chOff x="612" y="2581"/>
              <a:chExt cx="728" cy="126"/>
            </a:xfrm>
          </p:grpSpPr>
          <p:sp>
            <p:nvSpPr>
              <p:cNvPr id="687" name="Google Shape;687;p6"/>
              <p:cNvSpPr/>
              <p:nvPr/>
            </p:nvSpPr>
            <p:spPr>
              <a:xfrm>
                <a:off x="612" y="2581"/>
                <a:ext cx="728" cy="126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6"/>
              <p:cNvSpPr/>
              <p:nvPr/>
            </p:nvSpPr>
            <p:spPr>
              <a:xfrm>
                <a:off x="628" y="2586"/>
                <a:ext cx="695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89" name="Google Shape;689;p6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0" name="Google Shape;690;p6"/>
            <p:cNvGrpSpPr/>
            <p:nvPr/>
          </p:nvGrpSpPr>
          <p:grpSpPr>
            <a:xfrm>
              <a:off x="4737" y="1328"/>
              <a:ext cx="584" cy="137"/>
              <a:chOff x="612" y="2569"/>
              <a:chExt cx="728" cy="137"/>
            </a:xfrm>
          </p:grpSpPr>
          <p:sp>
            <p:nvSpPr>
              <p:cNvPr id="691" name="Google Shape;691;p6"/>
              <p:cNvSpPr/>
              <p:nvPr/>
            </p:nvSpPr>
            <p:spPr>
              <a:xfrm>
                <a:off x="612" y="2569"/>
                <a:ext cx="728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6"/>
              <p:cNvSpPr/>
              <p:nvPr/>
            </p:nvSpPr>
            <p:spPr>
              <a:xfrm>
                <a:off x="629" y="2586"/>
                <a:ext cx="695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93" name="Google Shape;693;p6"/>
            <p:cNvSpPr/>
            <p:nvPr/>
          </p:nvSpPr>
          <p:spPr>
            <a:xfrm>
              <a:off x="5251" y="429"/>
              <a:ext cx="66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6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6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6"/>
            <p:cNvSpPr/>
            <p:nvPr/>
          </p:nvSpPr>
          <p:spPr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6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6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6"/>
            <p:cNvSpPr/>
            <p:nvPr/>
          </p:nvSpPr>
          <p:spPr>
            <a:xfrm>
              <a:off x="4206" y="2710"/>
              <a:ext cx="1071" cy="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6"/>
            <p:cNvSpPr/>
            <p:nvPr/>
          </p:nvSpPr>
          <p:spPr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6"/>
            <p:cNvSpPr/>
            <p:nvPr/>
          </p:nvSpPr>
          <p:spPr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6"/>
            <p:cNvSpPr/>
            <p:nvPr/>
          </p:nvSpPr>
          <p:spPr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6"/>
            <p:cNvSpPr/>
            <p:nvPr/>
          </p:nvSpPr>
          <p:spPr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4" name="Google Shape;704;p6"/>
          <p:cNvGrpSpPr/>
          <p:nvPr/>
        </p:nvGrpSpPr>
        <p:grpSpPr>
          <a:xfrm>
            <a:off x="3969430" y="5055787"/>
            <a:ext cx="809625" cy="1049338"/>
            <a:chOff x="4296" y="2627"/>
            <a:chExt cx="510" cy="661"/>
          </a:xfrm>
        </p:grpSpPr>
        <p:sp>
          <p:nvSpPr>
            <p:cNvPr id="705" name="Google Shape;705;p6"/>
            <p:cNvSpPr/>
            <p:nvPr/>
          </p:nvSpPr>
          <p:spPr>
            <a:xfrm>
              <a:off x="4296" y="2652"/>
              <a:ext cx="510" cy="636"/>
            </a:xfrm>
            <a:prstGeom prst="rect">
              <a:avLst/>
            </a:prstGeom>
            <a:solidFill>
              <a:srgbClr val="CCCC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6"/>
            <p:cNvSpPr txBox="1"/>
            <p:nvPr/>
          </p:nvSpPr>
          <p:spPr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mail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6"/>
            <p:cNvSpPr/>
            <p:nvPr/>
          </p:nvSpPr>
          <p:spPr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8" name="Google Shape;708;p6"/>
            <p:cNvCxnSpPr/>
            <p:nvPr/>
          </p:nvCxnSpPr>
          <p:spPr>
            <a:xfrm>
              <a:off x="4369" y="3034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9" name="Google Shape;709;p6"/>
            <p:cNvCxnSpPr/>
            <p:nvPr/>
          </p:nvCxnSpPr>
          <p:spPr>
            <a:xfrm>
              <a:off x="4478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0" name="Google Shape;710;p6"/>
            <p:cNvCxnSpPr/>
            <p:nvPr/>
          </p:nvCxnSpPr>
          <p:spPr>
            <a:xfrm>
              <a:off x="4533" y="3035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1" name="Google Shape;711;p6"/>
            <p:cNvCxnSpPr/>
            <p:nvPr/>
          </p:nvCxnSpPr>
          <p:spPr>
            <a:xfrm>
              <a:off x="4590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2" name="Google Shape;712;p6"/>
            <p:cNvCxnSpPr/>
            <p:nvPr/>
          </p:nvCxnSpPr>
          <p:spPr>
            <a:xfrm>
              <a:off x="4651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3" name="Google Shape;713;p6"/>
            <p:cNvCxnSpPr/>
            <p:nvPr/>
          </p:nvCxnSpPr>
          <p:spPr>
            <a:xfrm>
              <a:off x="4707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4" name="Google Shape;714;p6"/>
            <p:cNvCxnSpPr/>
            <p:nvPr/>
          </p:nvCxnSpPr>
          <p:spPr>
            <a:xfrm>
              <a:off x="4422" y="3034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15" name="Google Shape;715;p6"/>
            <p:cNvSpPr/>
            <p:nvPr/>
          </p:nvSpPr>
          <p:spPr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6"/>
            <p:cNvSpPr/>
            <p:nvPr/>
          </p:nvSpPr>
          <p:spPr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6"/>
            <p:cNvSpPr/>
            <p:nvPr/>
          </p:nvSpPr>
          <p:spPr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6"/>
            <p:cNvSpPr/>
            <p:nvPr/>
          </p:nvSpPr>
          <p:spPr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6"/>
            <p:cNvSpPr/>
            <p:nvPr/>
          </p:nvSpPr>
          <p:spPr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lice" id="720" name="Google Shape;72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4367" y="5220887"/>
            <a:ext cx="561975" cy="693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b" id="721" name="Google Shape;72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54180" y="5125637"/>
            <a:ext cx="676275" cy="6905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2" name="Google Shape;722;p6"/>
          <p:cNvGrpSpPr/>
          <p:nvPr/>
        </p:nvGrpSpPr>
        <p:grpSpPr>
          <a:xfrm>
            <a:off x="6160180" y="5001812"/>
            <a:ext cx="809625" cy="1049338"/>
            <a:chOff x="4296" y="2627"/>
            <a:chExt cx="510" cy="661"/>
          </a:xfrm>
        </p:grpSpPr>
        <p:sp>
          <p:nvSpPr>
            <p:cNvPr id="723" name="Google Shape;723;p6"/>
            <p:cNvSpPr/>
            <p:nvPr/>
          </p:nvSpPr>
          <p:spPr>
            <a:xfrm>
              <a:off x="4296" y="2652"/>
              <a:ext cx="510" cy="636"/>
            </a:xfrm>
            <a:prstGeom prst="rect">
              <a:avLst/>
            </a:prstGeom>
            <a:solidFill>
              <a:srgbClr val="CCCC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6"/>
            <p:cNvSpPr txBox="1"/>
            <p:nvPr/>
          </p:nvSpPr>
          <p:spPr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mail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6"/>
            <p:cNvSpPr/>
            <p:nvPr/>
          </p:nvSpPr>
          <p:spPr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6" name="Google Shape;726;p6"/>
            <p:cNvCxnSpPr/>
            <p:nvPr/>
          </p:nvCxnSpPr>
          <p:spPr>
            <a:xfrm>
              <a:off x="4369" y="3034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7" name="Google Shape;727;p6"/>
            <p:cNvCxnSpPr/>
            <p:nvPr/>
          </p:nvCxnSpPr>
          <p:spPr>
            <a:xfrm>
              <a:off x="4478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8" name="Google Shape;728;p6"/>
            <p:cNvCxnSpPr/>
            <p:nvPr/>
          </p:nvCxnSpPr>
          <p:spPr>
            <a:xfrm>
              <a:off x="4533" y="3035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9" name="Google Shape;729;p6"/>
            <p:cNvCxnSpPr/>
            <p:nvPr/>
          </p:nvCxnSpPr>
          <p:spPr>
            <a:xfrm>
              <a:off x="4590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0" name="Google Shape;730;p6"/>
            <p:cNvCxnSpPr/>
            <p:nvPr/>
          </p:nvCxnSpPr>
          <p:spPr>
            <a:xfrm>
              <a:off x="4651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1" name="Google Shape;731;p6"/>
            <p:cNvCxnSpPr/>
            <p:nvPr/>
          </p:nvCxnSpPr>
          <p:spPr>
            <a:xfrm>
              <a:off x="4707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2" name="Google Shape;732;p6"/>
            <p:cNvCxnSpPr/>
            <p:nvPr/>
          </p:nvCxnSpPr>
          <p:spPr>
            <a:xfrm>
              <a:off x="4422" y="3034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33" name="Google Shape;733;p6"/>
            <p:cNvSpPr/>
            <p:nvPr/>
          </p:nvSpPr>
          <p:spPr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6"/>
            <p:cNvSpPr/>
            <p:nvPr/>
          </p:nvSpPr>
          <p:spPr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6"/>
            <p:cNvSpPr/>
            <p:nvPr/>
          </p:nvSpPr>
          <p:spPr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6"/>
            <p:cNvSpPr/>
            <p:nvPr/>
          </p:nvSpPr>
          <p:spPr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6"/>
            <p:cNvSpPr/>
            <p:nvPr/>
          </p:nvSpPr>
          <p:spPr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38" name="Google Shape;738;p6"/>
          <p:cNvCxnSpPr/>
          <p:nvPr/>
        </p:nvCxnSpPr>
        <p:spPr>
          <a:xfrm>
            <a:off x="3089955" y="5593950"/>
            <a:ext cx="892175" cy="146050"/>
          </a:xfrm>
          <a:prstGeom prst="straightConnector1">
            <a:avLst/>
          </a:prstGeom>
          <a:noFill/>
          <a:ln cap="flat" cmpd="sng" w="12700">
            <a:solidFill>
              <a:srgbClr val="3333C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9" name="Google Shape;739;p6"/>
          <p:cNvCxnSpPr/>
          <p:nvPr/>
        </p:nvCxnSpPr>
        <p:spPr>
          <a:xfrm>
            <a:off x="4775880" y="5728887"/>
            <a:ext cx="1379537" cy="219075"/>
          </a:xfrm>
          <a:prstGeom prst="straightConnector1">
            <a:avLst/>
          </a:prstGeom>
          <a:noFill/>
          <a:ln cap="flat" cmpd="sng" w="12700">
            <a:solidFill>
              <a:srgbClr val="3333C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0" name="Google Shape;740;p6"/>
          <p:cNvCxnSpPr/>
          <p:nvPr/>
        </p:nvCxnSpPr>
        <p:spPr>
          <a:xfrm flipH="1" rot="10800000">
            <a:off x="7006317" y="5508225"/>
            <a:ext cx="1027113" cy="427037"/>
          </a:xfrm>
          <a:prstGeom prst="straightConnector1">
            <a:avLst/>
          </a:prstGeom>
          <a:noFill/>
          <a:ln cap="flat" cmpd="sng" w="12700">
            <a:solidFill>
              <a:srgbClr val="3333C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41" name="Google Shape;741;p6"/>
          <p:cNvSpPr/>
          <p:nvPr/>
        </p:nvSpPr>
        <p:spPr>
          <a:xfrm>
            <a:off x="2220005" y="5043087"/>
            <a:ext cx="292100" cy="244475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6"/>
          <p:cNvSpPr/>
          <p:nvPr/>
        </p:nvSpPr>
        <p:spPr>
          <a:xfrm>
            <a:off x="3329667" y="5538387"/>
            <a:ext cx="292100" cy="244475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6"/>
          <p:cNvSpPr/>
          <p:nvPr/>
        </p:nvSpPr>
        <p:spPr>
          <a:xfrm>
            <a:off x="4201205" y="5617762"/>
            <a:ext cx="292100" cy="244475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6"/>
          <p:cNvSpPr/>
          <p:nvPr/>
        </p:nvSpPr>
        <p:spPr>
          <a:xfrm>
            <a:off x="5312455" y="5703487"/>
            <a:ext cx="292100" cy="244475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6"/>
          <p:cNvSpPr/>
          <p:nvPr/>
        </p:nvSpPr>
        <p:spPr>
          <a:xfrm>
            <a:off x="6417355" y="6035275"/>
            <a:ext cx="292100" cy="244475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6"/>
          <p:cNvSpPr/>
          <p:nvPr/>
        </p:nvSpPr>
        <p:spPr>
          <a:xfrm>
            <a:off x="7339692" y="5605062"/>
            <a:ext cx="292100" cy="244475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6"/>
          <p:cNvSpPr txBox="1"/>
          <p:nvPr/>
        </p:nvSpPr>
        <p:spPr>
          <a:xfrm>
            <a:off x="3485242" y="6168625"/>
            <a:ext cx="1819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Alice’s mail server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6"/>
          <p:cNvSpPr txBox="1"/>
          <p:nvPr/>
        </p:nvSpPr>
        <p:spPr>
          <a:xfrm>
            <a:off x="5760130" y="6232125"/>
            <a:ext cx="17414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Bob’s mail server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9" name="Google Shape;749;p6"/>
          <p:cNvGrpSpPr/>
          <p:nvPr/>
        </p:nvGrpSpPr>
        <p:grpSpPr>
          <a:xfrm>
            <a:off x="7833405" y="4908150"/>
            <a:ext cx="912812" cy="1054100"/>
            <a:chOff x="3574" y="550"/>
            <a:chExt cx="575" cy="664"/>
          </a:xfrm>
        </p:grpSpPr>
        <p:grpSp>
          <p:nvGrpSpPr>
            <p:cNvPr id="750" name="Google Shape;750;p6"/>
            <p:cNvGrpSpPr/>
            <p:nvPr/>
          </p:nvGrpSpPr>
          <p:grpSpPr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descr="desktop_computer_stylized_medium" id="751" name="Google Shape;751;p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52" name="Google Shape;752;p6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53" name="Google Shape;753;p6"/>
            <p:cNvSpPr/>
            <p:nvPr/>
          </p:nvSpPr>
          <p:spPr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6"/>
            <p:cNvSpPr txBox="1"/>
            <p:nvPr/>
          </p:nvSpPr>
          <p:spPr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agent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5" name="Google Shape;755;p6"/>
          <p:cNvSpPr txBox="1"/>
          <p:nvPr/>
        </p:nvSpPr>
        <p:spPr>
          <a:xfrm>
            <a:off x="928353" y="2280632"/>
            <a:ext cx="5071156" cy="1103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None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2)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Alice’s UA sends message to her mail server using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SMTP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 message placed in message queue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6"/>
          <p:cNvSpPr txBox="1"/>
          <p:nvPr/>
        </p:nvSpPr>
        <p:spPr>
          <a:xfrm>
            <a:off x="863847" y="3432596"/>
            <a:ext cx="5448733" cy="1089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None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3)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 side of SMTP at mail server opens TCP connection with Bob’s mail server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6"/>
          <p:cNvSpPr txBox="1"/>
          <p:nvPr/>
        </p:nvSpPr>
        <p:spPr>
          <a:xfrm>
            <a:off x="6633422" y="2275557"/>
            <a:ext cx="4869534" cy="82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None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5)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Bob’s mail server places the message in Bob’s mailbox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8" name="Google Shape;758;p6"/>
          <p:cNvSpPr txBox="1"/>
          <p:nvPr/>
        </p:nvSpPr>
        <p:spPr>
          <a:xfrm>
            <a:off x="6630761" y="3460095"/>
            <a:ext cx="4939915" cy="82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None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6)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Bob invokes his user agent to read message using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POP3 or IMAP.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200"/>
              <a:buFont typeface="Noto San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9" name="Google Shape;759;p6"/>
          <p:cNvSpPr/>
          <p:nvPr/>
        </p:nvSpPr>
        <p:spPr>
          <a:xfrm>
            <a:off x="6260211" y="4216985"/>
            <a:ext cx="49523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**if connection fails, it keeps retrying for few days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6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1" name="Google Shape;761;p6"/>
          <p:cNvSpPr/>
          <p:nvPr/>
        </p:nvSpPr>
        <p:spPr>
          <a:xfrm>
            <a:off x="3156397" y="5853459"/>
            <a:ext cx="6719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SMTP</a:t>
            </a:r>
            <a:endParaRPr b="1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6"/>
          <p:cNvSpPr/>
          <p:nvPr/>
        </p:nvSpPr>
        <p:spPr>
          <a:xfrm>
            <a:off x="5075421" y="5340031"/>
            <a:ext cx="6719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SMTP</a:t>
            </a:r>
            <a:endParaRPr b="1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6"/>
          <p:cNvSpPr/>
          <p:nvPr/>
        </p:nvSpPr>
        <p:spPr>
          <a:xfrm>
            <a:off x="7521555" y="5881873"/>
            <a:ext cx="13917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POP3 or IMAP</a:t>
            </a:r>
            <a:endParaRPr b="1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"/>
          <p:cNvSpPr txBox="1"/>
          <p:nvPr/>
        </p:nvSpPr>
        <p:spPr>
          <a:xfrm>
            <a:off x="1008509" y="1213854"/>
            <a:ext cx="688738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TCP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reliably transfer email message from client to server, port 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 transfer: sending server (acting like client) to receiving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three phases of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SMTP handshaking (greeting)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SMTP transfer of messages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SMTP closure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4775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command/response interaction (like HTTP)</a:t>
            </a:r>
            <a:endParaRPr b="0" i="0" sz="2400" u="none" cap="none" strike="noStrike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commands: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ASCII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response: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status code and phrase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0" name="Google Shape;770;p5"/>
          <p:cNvCxnSpPr/>
          <p:nvPr/>
        </p:nvCxnSpPr>
        <p:spPr>
          <a:xfrm>
            <a:off x="9759590" y="1806759"/>
            <a:ext cx="0" cy="44942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771" name="Google Shape;771;p5"/>
          <p:cNvCxnSpPr/>
          <p:nvPr/>
        </p:nvCxnSpPr>
        <p:spPr>
          <a:xfrm>
            <a:off x="11450277" y="1800409"/>
            <a:ext cx="0" cy="4450761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772" name="Google Shape;772;p5"/>
          <p:cNvCxnSpPr/>
          <p:nvPr/>
        </p:nvCxnSpPr>
        <p:spPr>
          <a:xfrm>
            <a:off x="9773877" y="2038535"/>
            <a:ext cx="1684338" cy="390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73" name="Google Shape;773;p5"/>
          <p:cNvCxnSpPr/>
          <p:nvPr/>
        </p:nvCxnSpPr>
        <p:spPr>
          <a:xfrm flipH="1">
            <a:off x="9776216" y="2443434"/>
            <a:ext cx="1673225" cy="403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74" name="Google Shape;774;p5"/>
          <p:cNvCxnSpPr/>
          <p:nvPr/>
        </p:nvCxnSpPr>
        <p:spPr>
          <a:xfrm>
            <a:off x="9784153" y="2951434"/>
            <a:ext cx="1684338" cy="390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75" name="Google Shape;775;p5"/>
          <p:cNvCxnSpPr/>
          <p:nvPr/>
        </p:nvCxnSpPr>
        <p:spPr>
          <a:xfrm>
            <a:off x="9369065" y="2013135"/>
            <a:ext cx="390525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6" name="Google Shape;776;p5"/>
          <p:cNvSpPr txBox="1"/>
          <p:nvPr/>
        </p:nvSpPr>
        <p:spPr>
          <a:xfrm>
            <a:off x="8029576" y="1681861"/>
            <a:ext cx="1363707" cy="617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initiate TCP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5"/>
          <p:cNvSpPr/>
          <p:nvPr/>
        </p:nvSpPr>
        <p:spPr>
          <a:xfrm>
            <a:off x="9504002" y="2063935"/>
            <a:ext cx="128588" cy="803275"/>
          </a:xfrm>
          <a:prstGeom prst="leftBrace">
            <a:avLst>
              <a:gd fmla="val 52057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5"/>
          <p:cNvSpPr txBox="1"/>
          <p:nvPr/>
        </p:nvSpPr>
        <p:spPr>
          <a:xfrm>
            <a:off x="9038028" y="2241821"/>
            <a:ext cx="575222" cy="35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RTT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9" name="Google Shape;779;p5"/>
          <p:cNvCxnSpPr/>
          <p:nvPr/>
        </p:nvCxnSpPr>
        <p:spPr>
          <a:xfrm>
            <a:off x="9434903" y="2884759"/>
            <a:ext cx="35401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0" name="Google Shape;780;p5"/>
          <p:cNvSpPr txBox="1"/>
          <p:nvPr/>
        </p:nvSpPr>
        <p:spPr>
          <a:xfrm>
            <a:off x="9733670" y="5983183"/>
            <a:ext cx="663964" cy="35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1" name="Google Shape;781;p5"/>
          <p:cNvGrpSpPr/>
          <p:nvPr/>
        </p:nvGrpSpPr>
        <p:grpSpPr>
          <a:xfrm>
            <a:off x="11321502" y="1113906"/>
            <a:ext cx="302736" cy="620580"/>
            <a:chOff x="4140" y="429"/>
            <a:chExt cx="1425" cy="2396"/>
          </a:xfrm>
        </p:grpSpPr>
        <p:sp>
          <p:nvSpPr>
            <p:cNvPr id="782" name="Google Shape;782;p5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4204" y="429"/>
              <a:ext cx="1051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4209" y="690"/>
              <a:ext cx="598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7" name="Google Shape;787;p5"/>
            <p:cNvGrpSpPr/>
            <p:nvPr/>
          </p:nvGrpSpPr>
          <p:grpSpPr>
            <a:xfrm>
              <a:off x="4748" y="668"/>
              <a:ext cx="582" cy="145"/>
              <a:chOff x="613" y="2568"/>
              <a:chExt cx="726" cy="139"/>
            </a:xfrm>
          </p:grpSpPr>
          <p:sp>
            <p:nvSpPr>
              <p:cNvPr id="788" name="Google Shape;788;p5"/>
              <p:cNvSpPr/>
              <p:nvPr/>
            </p:nvSpPr>
            <p:spPr>
              <a:xfrm>
                <a:off x="613" y="2568"/>
                <a:ext cx="726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5"/>
              <p:cNvSpPr/>
              <p:nvPr/>
            </p:nvSpPr>
            <p:spPr>
              <a:xfrm>
                <a:off x="627" y="2584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0" name="Google Shape;790;p5"/>
            <p:cNvSpPr/>
            <p:nvPr/>
          </p:nvSpPr>
          <p:spPr>
            <a:xfrm>
              <a:off x="4225" y="1018"/>
              <a:ext cx="592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1" name="Google Shape;791;p5"/>
            <p:cNvGrpSpPr/>
            <p:nvPr/>
          </p:nvGrpSpPr>
          <p:grpSpPr>
            <a:xfrm>
              <a:off x="4749" y="996"/>
              <a:ext cx="582" cy="133"/>
              <a:chOff x="616" y="2570"/>
              <a:chExt cx="726" cy="138"/>
            </a:xfrm>
          </p:grpSpPr>
          <p:sp>
            <p:nvSpPr>
              <p:cNvPr id="792" name="Google Shape;792;p5"/>
              <p:cNvSpPr/>
              <p:nvPr/>
            </p:nvSpPr>
            <p:spPr>
              <a:xfrm>
                <a:off x="616" y="2570"/>
                <a:ext cx="726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5"/>
              <p:cNvSpPr/>
              <p:nvPr/>
            </p:nvSpPr>
            <p:spPr>
              <a:xfrm>
                <a:off x="629" y="2587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4" name="Google Shape;794;p5"/>
            <p:cNvSpPr/>
            <p:nvPr/>
          </p:nvSpPr>
          <p:spPr>
            <a:xfrm>
              <a:off x="4215" y="1357"/>
              <a:ext cx="598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4225" y="1658"/>
              <a:ext cx="598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6" name="Google Shape;796;p5"/>
            <p:cNvGrpSpPr/>
            <p:nvPr/>
          </p:nvGrpSpPr>
          <p:grpSpPr>
            <a:xfrm>
              <a:off x="4733" y="1641"/>
              <a:ext cx="587" cy="139"/>
              <a:chOff x="611" y="2581"/>
              <a:chExt cx="731" cy="128"/>
            </a:xfrm>
          </p:grpSpPr>
          <p:sp>
            <p:nvSpPr>
              <p:cNvPr id="797" name="Google Shape;797;p5"/>
              <p:cNvSpPr/>
              <p:nvPr/>
            </p:nvSpPr>
            <p:spPr>
              <a:xfrm>
                <a:off x="611" y="2581"/>
                <a:ext cx="731" cy="12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5"/>
              <p:cNvSpPr/>
              <p:nvPr/>
            </p:nvSpPr>
            <p:spPr>
              <a:xfrm>
                <a:off x="624" y="2586"/>
                <a:ext cx="698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9" name="Google Shape;799;p5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0" name="Google Shape;800;p5"/>
            <p:cNvGrpSpPr/>
            <p:nvPr/>
          </p:nvGrpSpPr>
          <p:grpSpPr>
            <a:xfrm>
              <a:off x="4737" y="1335"/>
              <a:ext cx="582" cy="139"/>
              <a:chOff x="612" y="2576"/>
              <a:chExt cx="725" cy="139"/>
            </a:xfrm>
          </p:grpSpPr>
          <p:sp>
            <p:nvSpPr>
              <p:cNvPr id="801" name="Google Shape;801;p5"/>
              <p:cNvSpPr/>
              <p:nvPr/>
            </p:nvSpPr>
            <p:spPr>
              <a:xfrm>
                <a:off x="612" y="2576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5"/>
              <p:cNvSpPr/>
              <p:nvPr/>
            </p:nvSpPr>
            <p:spPr>
              <a:xfrm>
                <a:off x="626" y="2587"/>
                <a:ext cx="691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03" name="Google Shape;803;p5"/>
            <p:cNvSpPr/>
            <p:nvPr/>
          </p:nvSpPr>
          <p:spPr>
            <a:xfrm>
              <a:off x="5250" y="429"/>
              <a:ext cx="69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4140" y="2680"/>
              <a:ext cx="1201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4204" y="2708"/>
              <a:ext cx="1073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4" name="Google Shape;814;p5"/>
          <p:cNvGrpSpPr/>
          <p:nvPr/>
        </p:nvGrpSpPr>
        <p:grpSpPr>
          <a:xfrm>
            <a:off x="7963592" y="3346866"/>
            <a:ext cx="3507671" cy="1391389"/>
            <a:chOff x="7963592" y="3346866"/>
            <a:chExt cx="3507671" cy="1391389"/>
          </a:xfrm>
        </p:grpSpPr>
        <p:cxnSp>
          <p:nvCxnSpPr>
            <p:cNvPr id="815" name="Google Shape;815;p5"/>
            <p:cNvCxnSpPr/>
            <p:nvPr/>
          </p:nvCxnSpPr>
          <p:spPr>
            <a:xfrm flipH="1">
              <a:off x="9778988" y="3377229"/>
              <a:ext cx="1673225" cy="403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16" name="Google Shape;816;p5"/>
            <p:cNvCxnSpPr/>
            <p:nvPr/>
          </p:nvCxnSpPr>
          <p:spPr>
            <a:xfrm>
              <a:off x="9786925" y="3835354"/>
              <a:ext cx="1684338" cy="390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17" name="Google Shape;817;p5"/>
            <p:cNvCxnSpPr/>
            <p:nvPr/>
          </p:nvCxnSpPr>
          <p:spPr>
            <a:xfrm flipH="1">
              <a:off x="9781759" y="4294399"/>
              <a:ext cx="1673225" cy="403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18" name="Google Shape;818;p5"/>
            <p:cNvSpPr txBox="1"/>
            <p:nvPr/>
          </p:nvSpPr>
          <p:spPr>
            <a:xfrm>
              <a:off x="10274100" y="3374969"/>
              <a:ext cx="548639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5"/>
            <p:cNvSpPr txBox="1"/>
            <p:nvPr/>
          </p:nvSpPr>
          <p:spPr>
            <a:xfrm>
              <a:off x="10110616" y="4358640"/>
              <a:ext cx="1127759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250 Hello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5"/>
            <p:cNvSpPr txBox="1"/>
            <p:nvPr/>
          </p:nvSpPr>
          <p:spPr>
            <a:xfrm>
              <a:off x="10293496" y="3859879"/>
              <a:ext cx="695497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HELO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9589901" y="3346866"/>
              <a:ext cx="152184" cy="1391389"/>
            </a:xfrm>
            <a:prstGeom prst="leftBrace">
              <a:avLst>
                <a:gd fmla="val 52057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5"/>
            <p:cNvSpPr txBox="1"/>
            <p:nvPr/>
          </p:nvSpPr>
          <p:spPr>
            <a:xfrm>
              <a:off x="7963592" y="3757509"/>
              <a:ext cx="1662545" cy="6178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SMTP handshaking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3" name="Google Shape;823;p5"/>
          <p:cNvSpPr txBox="1"/>
          <p:nvPr/>
        </p:nvSpPr>
        <p:spPr>
          <a:xfrm>
            <a:off x="7699837" y="2515905"/>
            <a:ext cx="2192308" cy="617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TCP connection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initiated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5"/>
          <p:cNvSpPr txBox="1"/>
          <p:nvPr/>
        </p:nvSpPr>
        <p:spPr>
          <a:xfrm>
            <a:off x="8962689" y="511816"/>
            <a:ext cx="1433341" cy="563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D28CD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“client”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D28CD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 SMTP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5"/>
          <p:cNvSpPr txBox="1"/>
          <p:nvPr/>
        </p:nvSpPr>
        <p:spPr>
          <a:xfrm>
            <a:off x="10459403" y="485700"/>
            <a:ext cx="1433341" cy="563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D28CD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“server”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D28CD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 SMTP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6" name="Google Shape;826;p5"/>
          <p:cNvGrpSpPr/>
          <p:nvPr/>
        </p:nvGrpSpPr>
        <p:grpSpPr>
          <a:xfrm>
            <a:off x="7966363" y="4829303"/>
            <a:ext cx="1745242" cy="1391389"/>
            <a:chOff x="7966363" y="4829303"/>
            <a:chExt cx="1745242" cy="1391389"/>
          </a:xfrm>
        </p:grpSpPr>
        <p:sp>
          <p:nvSpPr>
            <p:cNvPr id="827" name="Google Shape;827;p5"/>
            <p:cNvSpPr/>
            <p:nvPr/>
          </p:nvSpPr>
          <p:spPr>
            <a:xfrm>
              <a:off x="9559421" y="4829303"/>
              <a:ext cx="152184" cy="1391389"/>
            </a:xfrm>
            <a:prstGeom prst="leftBrace">
              <a:avLst>
                <a:gd fmla="val 52057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5"/>
            <p:cNvSpPr txBox="1"/>
            <p:nvPr/>
          </p:nvSpPr>
          <p:spPr>
            <a:xfrm>
              <a:off x="7966363" y="5223320"/>
              <a:ext cx="1662545" cy="6178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SMTP transfers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9" name="Google Shape;829;p5"/>
          <p:cNvSpPr txBox="1"/>
          <p:nvPr>
            <p:ph type="title"/>
          </p:nvPr>
        </p:nvSpPr>
        <p:spPr>
          <a:xfrm>
            <a:off x="1839509" y="-30975"/>
            <a:ext cx="7772400" cy="95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Electronic Mail: SMTP [RFC 2821]</a:t>
            </a:r>
            <a:endParaRPr b="1"/>
          </a:p>
        </p:txBody>
      </p:sp>
      <p:pic>
        <p:nvPicPr>
          <p:cNvPr descr="desktop_computer_stylized_medium" id="830" name="Google Shape;8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9336623" y="1072276"/>
            <a:ext cx="675981" cy="628987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5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7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Sample SMTP interaction</a:t>
            </a:r>
            <a:endParaRPr sz="4400"/>
          </a:p>
        </p:txBody>
      </p:sp>
      <p:sp>
        <p:nvSpPr>
          <p:cNvPr id="838" name="Google Shape;838;p7"/>
          <p:cNvSpPr/>
          <p:nvPr/>
        </p:nvSpPr>
        <p:spPr>
          <a:xfrm>
            <a:off x="1160995" y="1183947"/>
            <a:ext cx="9870010" cy="5170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S: 220 hamburger.edu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 HELO crepes.fr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S: 250  Hello crepes.fr, pleased to meet you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 MAIL FROM: &lt;alice@crepes.fr&gt;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S: 250 alice@crepes.fr... Sender ok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 RCPT TO: &lt;bob@hamburger.edu&gt;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S: 250 bob@hamburger.edu ... Recipient ok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 DATA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S: 354 Enter mail, end with "." on a line by itself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 Do you like ketchup?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 How about pickles?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 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S: 250 Message accepted for delivery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 QUIT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S: 221 hamburger.edu closing connection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9" name="Google Shape;839;p7"/>
          <p:cNvSpPr/>
          <p:nvPr/>
        </p:nvSpPr>
        <p:spPr>
          <a:xfrm>
            <a:off x="2036635" y="2188833"/>
            <a:ext cx="8994370" cy="13792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7"/>
          <p:cNvSpPr/>
          <p:nvPr/>
        </p:nvSpPr>
        <p:spPr>
          <a:xfrm>
            <a:off x="2036635" y="3591028"/>
            <a:ext cx="8994370" cy="7564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7"/>
          <p:cNvSpPr/>
          <p:nvPr/>
        </p:nvSpPr>
        <p:spPr>
          <a:xfrm>
            <a:off x="2036635" y="4301973"/>
            <a:ext cx="8994370" cy="12690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7"/>
          <p:cNvSpPr/>
          <p:nvPr/>
        </p:nvSpPr>
        <p:spPr>
          <a:xfrm>
            <a:off x="2036635" y="5591659"/>
            <a:ext cx="8994370" cy="7758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7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4" name="Google Shape;844;p7"/>
          <p:cNvSpPr txBox="1"/>
          <p:nvPr/>
        </p:nvSpPr>
        <p:spPr>
          <a:xfrm>
            <a:off x="329722" y="1363556"/>
            <a:ext cx="1662545" cy="617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SMTP handshaking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7"/>
          <p:cNvSpPr txBox="1"/>
          <p:nvPr/>
        </p:nvSpPr>
        <p:spPr>
          <a:xfrm>
            <a:off x="192938" y="4223987"/>
            <a:ext cx="1662545" cy="8771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SMTP Message Data Transfer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7"/>
          <p:cNvSpPr txBox="1"/>
          <p:nvPr/>
        </p:nvSpPr>
        <p:spPr>
          <a:xfrm>
            <a:off x="374090" y="2500988"/>
            <a:ext cx="1662545" cy="353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SMTP header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7"/>
          <p:cNvSpPr txBox="1"/>
          <p:nvPr/>
        </p:nvSpPr>
        <p:spPr>
          <a:xfrm>
            <a:off x="374090" y="5559650"/>
            <a:ext cx="1662545" cy="615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SMTP Termination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8"/>
          <p:cNvSpPr txBox="1"/>
          <p:nvPr>
            <p:ph type="title"/>
          </p:nvPr>
        </p:nvSpPr>
        <p:spPr>
          <a:xfrm>
            <a:off x="2057400" y="16192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SMTP: final words</a:t>
            </a:r>
            <a:endParaRPr/>
          </a:p>
        </p:txBody>
      </p:sp>
      <p:sp>
        <p:nvSpPr>
          <p:cNvPr id="854" name="Google Shape;854;p8"/>
          <p:cNvSpPr txBox="1"/>
          <p:nvPr>
            <p:ph idx="1" type="body"/>
          </p:nvPr>
        </p:nvSpPr>
        <p:spPr>
          <a:xfrm>
            <a:off x="1677987" y="1289049"/>
            <a:ext cx="360045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90"/>
              <a:buChar char="•"/>
            </a:pPr>
            <a:r>
              <a:rPr lang="en-US" sz="2200"/>
              <a:t>SMTP uses persistent connections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3190"/>
              <a:buChar char="•"/>
            </a:pPr>
            <a:r>
              <a:rPr lang="en-US" sz="2200"/>
              <a:t>SMTP requires message (header &amp; body) to be in 7-bit ASCII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3190"/>
              <a:buChar char="•"/>
            </a:pPr>
            <a:r>
              <a:rPr lang="en-US" sz="2200"/>
              <a:t>SMTP server uses CRLF.CRLF (\r\n.\r\n) to determine end of message</a:t>
            </a:r>
            <a:endParaRPr/>
          </a:p>
        </p:txBody>
      </p:sp>
      <p:sp>
        <p:nvSpPr>
          <p:cNvPr id="855" name="Google Shape;855;p8"/>
          <p:cNvSpPr txBox="1"/>
          <p:nvPr>
            <p:ph idx="2" type="body"/>
          </p:nvPr>
        </p:nvSpPr>
        <p:spPr>
          <a:xfrm>
            <a:off x="5600700" y="1141413"/>
            <a:ext cx="483235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Font typeface="Noto Sans"/>
              <a:buNone/>
            </a:pPr>
            <a:r>
              <a:rPr b="1" i="1" lang="en-US" sz="2600">
                <a:solidFill>
                  <a:srgbClr val="7D28CD"/>
                </a:solidFill>
              </a:rPr>
              <a:t>Comparison with HTTP: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710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HTTP: pull; SMTP: push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HTTP: Server to client; vice versa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55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SMTP: server to server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55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both have ASCII command/response interaction, status codes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55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HTTP: each object encapsulated in its own response message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SMTP: multiple objects sent in multipart message</a:t>
            </a:r>
            <a:endParaRPr/>
          </a:p>
        </p:txBody>
      </p:sp>
      <p:sp>
        <p:nvSpPr>
          <p:cNvPr id="856" name="Google Shape;856;p8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9"/>
          <p:cNvSpPr txBox="1"/>
          <p:nvPr>
            <p:ph type="title"/>
          </p:nvPr>
        </p:nvSpPr>
        <p:spPr>
          <a:xfrm>
            <a:off x="2057400" y="1174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Mail message format</a:t>
            </a:r>
            <a:endParaRPr b="1"/>
          </a:p>
        </p:txBody>
      </p:sp>
      <p:sp>
        <p:nvSpPr>
          <p:cNvPr id="863" name="Google Shape;863;p9"/>
          <p:cNvSpPr txBox="1"/>
          <p:nvPr>
            <p:ph idx="1" type="body"/>
          </p:nvPr>
        </p:nvSpPr>
        <p:spPr>
          <a:xfrm>
            <a:off x="2057401" y="1611313"/>
            <a:ext cx="392747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Font typeface="Noto Sans"/>
              <a:buNone/>
            </a:pPr>
            <a:r>
              <a:rPr lang="en-US" sz="2400"/>
              <a:t>SMTP: protocol for exchanging email messages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Font typeface="Noto Sans"/>
              <a:buNone/>
            </a:pPr>
            <a:r>
              <a:rPr lang="en-US" sz="2400"/>
              <a:t>RFC 822: standard for text message format: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header lines, e.g.,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896"/>
              </a:spcBef>
              <a:spcAft>
                <a:spcPts val="0"/>
              </a:spcAft>
              <a:buSzPct val="145000"/>
              <a:buFont typeface="Noto Sans"/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896"/>
              </a:spcBef>
              <a:spcAft>
                <a:spcPts val="0"/>
              </a:spcAft>
              <a:buSzPct val="145000"/>
              <a:buFont typeface="Noto Sans"/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896"/>
              </a:spcBef>
              <a:spcAft>
                <a:spcPts val="0"/>
              </a:spcAft>
              <a:buSzPct val="145000"/>
              <a:buFont typeface="Noto Sans"/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007"/>
              </a:spcBef>
              <a:spcAft>
                <a:spcPts val="0"/>
              </a:spcAft>
              <a:buSzPct val="145000"/>
              <a:buFont typeface="Noto Sans"/>
              <a:buNone/>
            </a:pPr>
            <a:r>
              <a:rPr i="1" lang="en-US">
                <a:solidFill>
                  <a:srgbClr val="FF0000"/>
                </a:solidFill>
              </a:rPr>
              <a:t>different</a:t>
            </a:r>
            <a:r>
              <a:rPr i="1" lang="en-US">
                <a:solidFill>
                  <a:srgbClr val="66FFCC"/>
                </a:solidFill>
              </a:rPr>
              <a:t> </a:t>
            </a:r>
            <a:r>
              <a:rPr i="1" lang="en-US"/>
              <a:t>from </a:t>
            </a:r>
            <a:r>
              <a:rPr lang="en-US" sz="2200"/>
              <a:t>SMTP MAIL FROM, RCPT TO:</a:t>
            </a:r>
            <a:r>
              <a:rPr lang="en-US"/>
              <a:t> commands!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Body: the “message”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 sz="2000"/>
              <a:t>ASCII characters only</a:t>
            </a:r>
            <a:endParaRPr/>
          </a:p>
        </p:txBody>
      </p:sp>
      <p:sp>
        <p:nvSpPr>
          <p:cNvPr id="864" name="Google Shape;864;p9"/>
          <p:cNvSpPr/>
          <p:nvPr/>
        </p:nvSpPr>
        <p:spPr>
          <a:xfrm>
            <a:off x="6502400" y="1892300"/>
            <a:ext cx="2832100" cy="43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9"/>
          <p:cNvSpPr/>
          <p:nvPr/>
        </p:nvSpPr>
        <p:spPr>
          <a:xfrm>
            <a:off x="6502400" y="2705100"/>
            <a:ext cx="2832100" cy="1739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9"/>
          <p:cNvSpPr/>
          <p:nvPr/>
        </p:nvSpPr>
        <p:spPr>
          <a:xfrm>
            <a:off x="6299200" y="1778000"/>
            <a:ext cx="3238500" cy="3073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7" name="Google Shape;867;p9"/>
          <p:cNvCxnSpPr/>
          <p:nvPr/>
        </p:nvCxnSpPr>
        <p:spPr>
          <a:xfrm flipH="1" rot="10800000">
            <a:off x="4686300" y="2159000"/>
            <a:ext cx="1765300" cy="1016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68" name="Google Shape;868;p9"/>
          <p:cNvSpPr txBox="1"/>
          <p:nvPr/>
        </p:nvSpPr>
        <p:spPr>
          <a:xfrm>
            <a:off x="9663113" y="2112964"/>
            <a:ext cx="79216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9" name="Google Shape;869;p9"/>
          <p:cNvCxnSpPr/>
          <p:nvPr/>
        </p:nvCxnSpPr>
        <p:spPr>
          <a:xfrm rot="10800000">
            <a:off x="8775700" y="2552700"/>
            <a:ext cx="965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870" name="Google Shape;870;p9"/>
          <p:cNvPicPr preferRelativeResize="0"/>
          <p:nvPr/>
        </p:nvPicPr>
        <p:blipFill rotWithShape="1">
          <a:blip r:embed="rId3">
            <a:alphaModFix/>
          </a:blip>
          <a:srcRect b="-803" l="-417" r="38625" t="-3236"/>
          <a:stretch/>
        </p:blipFill>
        <p:spPr>
          <a:xfrm>
            <a:off x="2462214" y="3498850"/>
            <a:ext cx="3094037" cy="946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1" name="Google Shape;871;p9"/>
          <p:cNvCxnSpPr/>
          <p:nvPr/>
        </p:nvCxnSpPr>
        <p:spPr>
          <a:xfrm flipH="1" rot="10800000">
            <a:off x="5214938" y="4051300"/>
            <a:ext cx="1917700" cy="1828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72" name="Google Shape;872;p9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Arif Shakil</dc:creator>
</cp:coreProperties>
</file>