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Corbel"/>
      <p:regular r:id="rId35"/>
      <p:bold r:id="rId36"/>
      <p:italic r:id="rId37"/>
      <p:boldItalic r:id="rId38"/>
    </p:embeddedFont>
    <p:embeddedFont>
      <p:font typeface="Tahoma"/>
      <p:regular r:id="rId39"/>
      <p:bold r:id="rId40"/>
    </p:embeddedFont>
    <p:embeddedFont>
      <p:font typeface="Gill San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iI/D3rWKZJg3k+tjDcVpGjyYZO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5.xml"/><Relationship Id="rId42" Type="http://schemas.openxmlformats.org/officeDocument/2006/relationships/font" Target="fonts/GillSans-bold.fntdata"/><Relationship Id="rId41" Type="http://schemas.openxmlformats.org/officeDocument/2006/relationships/font" Target="fonts/GillSans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customschemas.google.com/relationships/presentationmetadata" Target="meta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Corbel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Corbel-italic.fntdata"/><Relationship Id="rId14" Type="http://schemas.openxmlformats.org/officeDocument/2006/relationships/slide" Target="slides/slide9.xml"/><Relationship Id="rId36" Type="http://schemas.openxmlformats.org/officeDocument/2006/relationships/font" Target="fonts/Corbel-bold.fntdata"/><Relationship Id="rId17" Type="http://schemas.openxmlformats.org/officeDocument/2006/relationships/slide" Target="slides/slide12.xml"/><Relationship Id="rId39" Type="http://schemas.openxmlformats.org/officeDocument/2006/relationships/font" Target="fonts/Tahoma-regular.fntdata"/><Relationship Id="rId16" Type="http://schemas.openxmlformats.org/officeDocument/2006/relationships/slide" Target="slides/slide11.xml"/><Relationship Id="rId38" Type="http://schemas.openxmlformats.org/officeDocument/2006/relationships/font" Target="fonts/Corbel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7.png"/><Relationship Id="rId3" Type="http://schemas.openxmlformats.org/officeDocument/2006/relationships/image" Target="../media/image36.png"/><Relationship Id="rId4" Type="http://schemas.openxmlformats.org/officeDocument/2006/relationships/image" Target="../media/image3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1" name="Google Shape;29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9" name="Google Shape;37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8" name="Google Shape;40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4" name="Google Shape;42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7" name="Google Shape;497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1" name="Google Shape;521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5527a8ce64_0_9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g25527a8ce64_0_9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g25527a8ce64_0_9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4" name="Google Shape;55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3" name="Google Shape;2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4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4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4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4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4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4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4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4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6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6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7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7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8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58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9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9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0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0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1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1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1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2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3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3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38" name="Google Shape;38;p48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39" name="Google Shape;39;p4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5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2" name="Google Shape;62;p52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3" name="Google Shape;63;p52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4" name="Google Shape;64;p5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54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5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5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5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4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4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4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4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4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4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4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4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4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4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4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2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jpg"/><Relationship Id="rId4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8.jpg"/><Relationship Id="rId4" Type="http://schemas.openxmlformats.org/officeDocument/2006/relationships/image" Target="../media/image30.jp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jpg"/><Relationship Id="rId4" Type="http://schemas.openxmlformats.org/officeDocument/2006/relationships/image" Target="../media/image3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jpg"/><Relationship Id="rId4" Type="http://schemas.openxmlformats.org/officeDocument/2006/relationships/image" Target="../media/image30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2.jp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oleObject" Target="../embeddings/oleObject3.bin"/><Relationship Id="rId10" Type="http://schemas.openxmlformats.org/officeDocument/2006/relationships/oleObject" Target="../embeddings/oleObject3.bin"/><Relationship Id="rId13" Type="http://schemas.openxmlformats.org/officeDocument/2006/relationships/image" Target="../media/image45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9" Type="http://schemas.openxmlformats.org/officeDocument/2006/relationships/image" Target="../media/image37.png"/><Relationship Id="rId15" Type="http://schemas.openxmlformats.org/officeDocument/2006/relationships/oleObject" Target="../embeddings/oleObject4.bin"/><Relationship Id="rId14" Type="http://schemas.openxmlformats.org/officeDocument/2006/relationships/oleObject" Target="../embeddings/oleObject4.bin"/><Relationship Id="rId16" Type="http://schemas.openxmlformats.org/officeDocument/2006/relationships/image" Target="../media/image32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31.png"/><Relationship Id="rId7" Type="http://schemas.openxmlformats.org/officeDocument/2006/relationships/oleObject" Target="../embeddings/oleObject2.bin"/><Relationship Id="rId8" Type="http://schemas.openxmlformats.org/officeDocument/2006/relationships/oleObject" Target="../embeddings/oleObject2.bin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4.png"/><Relationship Id="rId4" Type="http://schemas.openxmlformats.org/officeDocument/2006/relationships/image" Target="../media/image35.png"/><Relationship Id="rId5" Type="http://schemas.openxmlformats.org/officeDocument/2006/relationships/image" Target="../media/image50.png"/><Relationship Id="rId6" Type="http://schemas.openxmlformats.org/officeDocument/2006/relationships/image" Target="../media/image46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35.png"/><Relationship Id="rId5" Type="http://schemas.openxmlformats.org/officeDocument/2006/relationships/image" Target="../media/image50.png"/><Relationship Id="rId6" Type="http://schemas.openxmlformats.org/officeDocument/2006/relationships/image" Target="../media/image48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jpg"/><Relationship Id="rId4" Type="http://schemas.openxmlformats.org/officeDocument/2006/relationships/image" Target="../media/image17.png"/><Relationship Id="rId5" Type="http://schemas.openxmlformats.org/officeDocument/2006/relationships/image" Target="../media/image9.png"/><Relationship Id="rId6" Type="http://schemas.openxmlformats.org/officeDocument/2006/relationships/image" Target="../media/image8.jpg"/><Relationship Id="rId7" Type="http://schemas.openxmlformats.org/officeDocument/2006/relationships/image" Target="../media/image13.jpg"/><Relationship Id="rId8" Type="http://schemas.openxmlformats.org/officeDocument/2006/relationships/image" Target="../media/image1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13.jpg"/><Relationship Id="rId5" Type="http://schemas.openxmlformats.org/officeDocument/2006/relationships/image" Target="../media/image18.jpg"/><Relationship Id="rId6" Type="http://schemas.openxmlformats.org/officeDocument/2006/relationships/image" Target="../media/image20.jpg"/><Relationship Id="rId7" Type="http://schemas.openxmlformats.org/officeDocument/2006/relationships/image" Target="../media/image17.png"/><Relationship Id="rId8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503357" y="3267856"/>
            <a:ext cx="9104597" cy="7284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Introduction to Transport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4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/>
        </p:nvSpPr>
        <p:spPr>
          <a:xfrm>
            <a:off x="1472435" y="173037"/>
            <a:ext cx="10018713" cy="106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1&amp;2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– Segmentation and Reassembly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0" name="Google Shape;260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2261" y="1445419"/>
            <a:ext cx="9139059" cy="42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UDP connectionless and unreliable" id="267" name="Google Shape;2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90" y="1475715"/>
            <a:ext cx="6021010" cy="41170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CP segments are re-ordered at the destination" id="268" name="Google Shape;2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0346" y="1475715"/>
            <a:ext cx="5920366" cy="411701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2"/>
          <p:cNvSpPr txBox="1"/>
          <p:nvPr/>
        </p:nvSpPr>
        <p:spPr>
          <a:xfrm>
            <a:off x="1472435" y="173037"/>
            <a:ext cx="10018713" cy="10699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2</a:t>
            </a: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– Reassembly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0" name="Google Shape;270;p22"/>
          <p:cNvSpPr txBox="1"/>
          <p:nvPr/>
        </p:nvSpPr>
        <p:spPr>
          <a:xfrm>
            <a:off x="2403030" y="5758060"/>
            <a:ext cx="13789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UDP</a:t>
            </a:r>
            <a:endParaRPr/>
          </a:p>
        </p:txBody>
      </p:sp>
      <p:sp>
        <p:nvSpPr>
          <p:cNvPr id="271" name="Google Shape;271;p22"/>
          <p:cNvSpPr txBox="1"/>
          <p:nvPr/>
        </p:nvSpPr>
        <p:spPr>
          <a:xfrm>
            <a:off x="8639359" y="5729422"/>
            <a:ext cx="137899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5669" y="3357135"/>
            <a:ext cx="7035842" cy="326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 txBox="1"/>
          <p:nvPr>
            <p:ph idx="4294967295" type="title"/>
          </p:nvPr>
        </p:nvSpPr>
        <p:spPr>
          <a:xfrm>
            <a:off x="1472435" y="173038"/>
            <a:ext cx="10018713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TCP and UDP Headers</a:t>
            </a:r>
            <a:endParaRPr/>
          </a:p>
        </p:txBody>
      </p:sp>
      <p:sp>
        <p:nvSpPr>
          <p:cNvPr id="278" name="Google Shape;278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79" name="Google Shape;279;p12"/>
          <p:cNvGrpSpPr/>
          <p:nvPr/>
        </p:nvGrpSpPr>
        <p:grpSpPr>
          <a:xfrm>
            <a:off x="1508159" y="1110329"/>
            <a:ext cx="4133850" cy="4182640"/>
            <a:chOff x="4242971" y="2692127"/>
            <a:chExt cx="4133850" cy="4182640"/>
          </a:xfrm>
        </p:grpSpPr>
        <p:cxnSp>
          <p:nvCxnSpPr>
            <p:cNvPr id="280" name="Google Shape;280;p12"/>
            <p:cNvCxnSpPr/>
            <p:nvPr/>
          </p:nvCxnSpPr>
          <p:spPr>
            <a:xfrm>
              <a:off x="6248400" y="3657600"/>
              <a:ext cx="1792934" cy="3217167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81" name="Google Shape;281;p12"/>
            <p:cNvGrpSpPr/>
            <p:nvPr/>
          </p:nvGrpSpPr>
          <p:grpSpPr>
            <a:xfrm>
              <a:off x="4242971" y="2692127"/>
              <a:ext cx="4133850" cy="1081807"/>
              <a:chOff x="4242971" y="2692127"/>
              <a:chExt cx="4133850" cy="1081807"/>
            </a:xfrm>
          </p:grpSpPr>
          <p:pic>
            <p:nvPicPr>
              <p:cNvPr id="282" name="Google Shape;282;p1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242971" y="2954784"/>
                <a:ext cx="4133850" cy="8191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12"/>
              <p:cNvSpPr txBox="1"/>
              <p:nvPr/>
            </p:nvSpPr>
            <p:spPr>
              <a:xfrm>
                <a:off x="5943600" y="2692127"/>
                <a:ext cx="13789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UDP HEADER</a:t>
                </a:r>
                <a:endParaRPr/>
              </a:p>
            </p:txBody>
          </p:sp>
        </p:grpSp>
      </p:grpSp>
      <p:grpSp>
        <p:nvGrpSpPr>
          <p:cNvPr id="284" name="Google Shape;284;p12"/>
          <p:cNvGrpSpPr/>
          <p:nvPr/>
        </p:nvGrpSpPr>
        <p:grpSpPr>
          <a:xfrm>
            <a:off x="7111870" y="1005254"/>
            <a:ext cx="4551285" cy="4395985"/>
            <a:chOff x="711209" y="619919"/>
            <a:chExt cx="4551285" cy="4395985"/>
          </a:xfrm>
        </p:grpSpPr>
        <p:cxnSp>
          <p:nvCxnSpPr>
            <p:cNvPr id="285" name="Google Shape;285;p12"/>
            <p:cNvCxnSpPr/>
            <p:nvPr/>
          </p:nvCxnSpPr>
          <p:spPr>
            <a:xfrm flipH="1">
              <a:off x="1259192" y="2971800"/>
              <a:ext cx="1179208" cy="2044104"/>
            </a:xfrm>
            <a:prstGeom prst="straightConnector1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86" name="Google Shape;286;p12"/>
            <p:cNvGrpSpPr/>
            <p:nvPr/>
          </p:nvGrpSpPr>
          <p:grpSpPr>
            <a:xfrm>
              <a:off x="711209" y="619919"/>
              <a:ext cx="4551285" cy="2351881"/>
              <a:chOff x="711209" y="619919"/>
              <a:chExt cx="4551285" cy="2351881"/>
            </a:xfrm>
          </p:grpSpPr>
          <p:pic>
            <p:nvPicPr>
              <p:cNvPr id="287" name="Google Shape;287;p1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711209" y="926797"/>
                <a:ext cx="4551285" cy="204500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8" name="Google Shape;288;p12"/>
              <p:cNvSpPr txBox="1"/>
              <p:nvPr/>
            </p:nvSpPr>
            <p:spPr>
              <a:xfrm>
                <a:off x="2068497" y="619919"/>
                <a:ext cx="1378998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TCP HEADER</a:t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1550634"/>
            <a:ext cx="5715000" cy="3227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1" y="4884738"/>
            <a:ext cx="4170363" cy="18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3"/>
          <p:cNvSpPr/>
          <p:nvPr/>
        </p:nvSpPr>
        <p:spPr>
          <a:xfrm>
            <a:off x="8991600" y="2895600"/>
            <a:ext cx="167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TCP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3"/>
          <p:cNvSpPr/>
          <p:nvPr/>
        </p:nvSpPr>
        <p:spPr>
          <a:xfrm>
            <a:off x="7772400" y="5791200"/>
            <a:ext cx="1676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3"/>
          <p:cNvSpPr/>
          <p:nvPr/>
        </p:nvSpPr>
        <p:spPr>
          <a:xfrm>
            <a:off x="3124200" y="2133600"/>
            <a:ext cx="5715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3276600" y="5867400"/>
            <a:ext cx="4191000" cy="3810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1472435" y="173038"/>
            <a:ext cx="10018713" cy="893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and UDP Headers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1" name="Google Shape;301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"/>
          <p:cNvSpPr txBox="1"/>
          <p:nvPr>
            <p:ph type="title"/>
          </p:nvPr>
        </p:nvSpPr>
        <p:spPr>
          <a:xfrm>
            <a:off x="1484310" y="325395"/>
            <a:ext cx="10018713" cy="1066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>
                <a:solidFill>
                  <a:srgbClr val="7D28CD"/>
                </a:solidFill>
              </a:rPr>
              <a:t>Function 3</a:t>
            </a:r>
            <a:r>
              <a:rPr lang="en-US"/>
              <a:t> – Identifying Different Applications </a:t>
            </a:r>
            <a:endParaRPr/>
          </a:p>
        </p:txBody>
      </p:sp>
      <p:sp>
        <p:nvSpPr>
          <p:cNvPr id="307" name="Google Shape;307;p14"/>
          <p:cNvSpPr txBox="1"/>
          <p:nvPr>
            <p:ph idx="1" type="body"/>
          </p:nvPr>
        </p:nvSpPr>
        <p:spPr>
          <a:xfrm>
            <a:off x="1255710" y="1421026"/>
            <a:ext cx="10707690" cy="5436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Port Numbers/Addresses are used to identify different applications/processes running in a computer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16-bits in length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Represented as one single decimal number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Range </a:t>
            </a:r>
            <a:r>
              <a:rPr b="1" lang="en-US" sz="2800"/>
              <a:t>0 - 65535</a:t>
            </a:r>
            <a:endParaRPr b="1" sz="2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e.g. </a:t>
            </a:r>
            <a:r>
              <a:rPr b="1" lang="en-US" sz="2400">
                <a:solidFill>
                  <a:srgbClr val="FF9900"/>
                </a:solidFill>
              </a:rPr>
              <a:t>80 – Web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2400">
                <a:solidFill>
                  <a:srgbClr val="990000"/>
                </a:solidFill>
              </a:rPr>
              <a:t>25 – SMTP</a:t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US" sz="2400">
                <a:solidFill>
                  <a:srgbClr val="0070C0"/>
                </a:solidFill>
              </a:rPr>
              <a:t>4070 – Spotify</a:t>
            </a:r>
            <a:endParaRPr b="1" sz="2400">
              <a:solidFill>
                <a:srgbClr val="0070C0"/>
              </a:solidFill>
            </a:endParaRPr>
          </a:p>
        </p:txBody>
      </p:sp>
      <p:pic>
        <p:nvPicPr>
          <p:cNvPr id="308" name="Google Shape;30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0" name="Google Shape;31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70114" y="3376247"/>
            <a:ext cx="5004718" cy="2769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"/>
          <p:cNvSpPr txBox="1"/>
          <p:nvPr>
            <p:ph type="title"/>
          </p:nvPr>
        </p:nvSpPr>
        <p:spPr>
          <a:xfrm>
            <a:off x="1484311" y="361950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Numbers</a:t>
            </a:r>
            <a:endParaRPr/>
          </a:p>
        </p:txBody>
      </p:sp>
      <p:sp>
        <p:nvSpPr>
          <p:cNvPr id="316" name="Google Shape;316;p15"/>
          <p:cNvSpPr txBox="1"/>
          <p:nvPr>
            <p:ph idx="1" type="body"/>
          </p:nvPr>
        </p:nvSpPr>
        <p:spPr>
          <a:xfrm>
            <a:off x="1484311" y="1079500"/>
            <a:ext cx="9717089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Internet Corporation for Assigned Names and Numbers </a:t>
            </a:r>
            <a:r>
              <a:rPr lang="en-US">
                <a:solidFill>
                  <a:srgbClr val="660066"/>
                </a:solidFill>
              </a:rPr>
              <a:t>(ICANN)</a:t>
            </a:r>
            <a:r>
              <a:rPr lang="en-US"/>
              <a:t> assigns port numbers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990000"/>
                </a:solidFill>
              </a:rPr>
              <a:t>Three</a:t>
            </a:r>
            <a:r>
              <a:rPr lang="en-US"/>
              <a:t> categories:</a:t>
            </a:r>
            <a:endParaRPr/>
          </a:p>
        </p:txBody>
      </p:sp>
      <p:pic>
        <p:nvPicPr>
          <p:cNvPr descr="port04" id="317" name="Google Shape;3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597" y="4552426"/>
            <a:ext cx="8272139" cy="2086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5955" y="2910951"/>
            <a:ext cx="3733800" cy="170945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6"/>
          <p:cNvSpPr txBox="1"/>
          <p:nvPr>
            <p:ph idx="4294967295" type="title"/>
          </p:nvPr>
        </p:nvSpPr>
        <p:spPr>
          <a:xfrm>
            <a:off x="1510917" y="104773"/>
            <a:ext cx="10018713" cy="9860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 Types</a:t>
            </a:r>
            <a:endParaRPr/>
          </a:p>
        </p:txBody>
      </p:sp>
      <p:sp>
        <p:nvSpPr>
          <p:cNvPr id="325" name="Google Shape;325;p16"/>
          <p:cNvSpPr txBox="1"/>
          <p:nvPr>
            <p:ph idx="4294967295" type="body"/>
          </p:nvPr>
        </p:nvSpPr>
        <p:spPr>
          <a:xfrm>
            <a:off x="1623390" y="1002324"/>
            <a:ext cx="9328465" cy="1383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 sz="3000">
                <a:solidFill>
                  <a:srgbClr val="0033CC"/>
                </a:solidFill>
              </a:rPr>
              <a:t>Well-Known Ports:</a:t>
            </a:r>
            <a:endParaRPr b="1" sz="3000"/>
          </a:p>
          <a:p>
            <a:pPr indent="-288925" lvl="1" marL="855663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Assigned and controlled by IANA for standard services</a:t>
            </a:r>
            <a:endParaRPr sz="2600"/>
          </a:p>
          <a:p>
            <a:pPr indent="-288925" lvl="1" marL="855663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Commonly used by system processes and standardized services and applications.</a:t>
            </a:r>
            <a:endParaRPr sz="2800"/>
          </a:p>
          <a:p>
            <a:pPr indent="-103393" lvl="1" marL="855663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600"/>
          </a:p>
        </p:txBody>
      </p:sp>
      <p:pic>
        <p:nvPicPr>
          <p:cNvPr descr="port04" id="326" name="Google Shape;32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3637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16"/>
          <p:cNvSpPr txBox="1"/>
          <p:nvPr/>
        </p:nvSpPr>
        <p:spPr>
          <a:xfrm>
            <a:off x="2948710" y="6093768"/>
            <a:ext cx="20574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143 – IMAP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6"/>
          <p:cNvSpPr txBox="1"/>
          <p:nvPr/>
        </p:nvSpPr>
        <p:spPr>
          <a:xfrm>
            <a:off x="4895272" y="5316188"/>
            <a:ext cx="2057400" cy="461665"/>
          </a:xfrm>
          <a:prstGeom prst="rect">
            <a:avLst/>
          </a:prstGeom>
          <a:solidFill>
            <a:srgbClr val="003366"/>
          </a:solidFill>
          <a:ln cap="flat" cmpd="sng" w="57150">
            <a:solidFill>
              <a:srgbClr val="33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110 – POP3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6"/>
          <p:cNvSpPr txBox="1"/>
          <p:nvPr/>
        </p:nvSpPr>
        <p:spPr>
          <a:xfrm>
            <a:off x="7391400" y="4191001"/>
            <a:ext cx="23622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443 – HTTPS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6"/>
          <p:cNvSpPr txBox="1"/>
          <p:nvPr/>
        </p:nvSpPr>
        <p:spPr>
          <a:xfrm>
            <a:off x="6781800" y="6100467"/>
            <a:ext cx="20574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53 - DNS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16"/>
          <p:cNvSpPr txBox="1"/>
          <p:nvPr/>
        </p:nvSpPr>
        <p:spPr>
          <a:xfrm>
            <a:off x="7467600" y="5029201"/>
            <a:ext cx="20574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 –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6"/>
          <p:cNvSpPr/>
          <p:nvPr/>
        </p:nvSpPr>
        <p:spPr>
          <a:xfrm>
            <a:off x="2209800" y="28956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16"/>
          <p:cNvSpPr txBox="1"/>
          <p:nvPr/>
        </p:nvSpPr>
        <p:spPr>
          <a:xfrm>
            <a:off x="952500" y="4224635"/>
            <a:ext cx="2514600" cy="461665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67&amp;68 – DHCP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1866900" y="4907088"/>
            <a:ext cx="2514600" cy="461665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123 – NTP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4895272" y="4379268"/>
            <a:ext cx="2057400" cy="461665"/>
          </a:xfrm>
          <a:prstGeom prst="rect">
            <a:avLst/>
          </a:prstGeom>
          <a:solidFill>
            <a:srgbClr val="003366"/>
          </a:solidFill>
          <a:ln cap="flat" cmpd="sng" w="57150">
            <a:solidFill>
              <a:srgbClr val="33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25 – SMTP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 txBox="1"/>
          <p:nvPr>
            <p:ph idx="4294967295" type="title"/>
          </p:nvPr>
        </p:nvSpPr>
        <p:spPr>
          <a:xfrm>
            <a:off x="1484311" y="147141"/>
            <a:ext cx="10018713" cy="7627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 Types</a:t>
            </a:r>
            <a:endParaRPr/>
          </a:p>
        </p:txBody>
      </p:sp>
      <p:sp>
        <p:nvSpPr>
          <p:cNvPr id="342" name="Google Shape;342;p17"/>
          <p:cNvSpPr txBox="1"/>
          <p:nvPr>
            <p:ph idx="4294967295" type="body"/>
          </p:nvPr>
        </p:nvSpPr>
        <p:spPr>
          <a:xfrm>
            <a:off x="1592125" y="1068387"/>
            <a:ext cx="10073402" cy="167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24064"/>
              <a:buChar char="•"/>
            </a:pPr>
            <a:r>
              <a:rPr b="1" lang="en-US" sz="3300">
                <a:solidFill>
                  <a:srgbClr val="0033CC"/>
                </a:solidFill>
              </a:rPr>
              <a:t>Registered Ports:</a:t>
            </a:r>
            <a:endParaRPr b="1" sz="3300"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848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Assigned by IANA but for specific applications requested by developers or organizations.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1848"/>
              <a:buChar char="•"/>
            </a:pPr>
            <a:r>
              <a:rPr b="0" i="0" lang="en-US" sz="2800">
                <a:solidFill>
                  <a:srgbClr val="232629"/>
                </a:solidFill>
                <a:latin typeface="Arial"/>
                <a:ea typeface="Arial"/>
                <a:cs typeface="Arial"/>
                <a:sym typeface="Arial"/>
              </a:rPr>
              <a:t>Can be registered for a lot of not-so-well-known, especially corporate/proprietary protocols.</a:t>
            </a:r>
            <a:endParaRPr b="0" i="0" sz="2800">
              <a:solidFill>
                <a:srgbClr val="23262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ort04" id="343" name="Google Shape;3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8209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7"/>
          <p:cNvSpPr txBox="1"/>
          <p:nvPr/>
        </p:nvSpPr>
        <p:spPr>
          <a:xfrm>
            <a:off x="6781800" y="4800601"/>
            <a:ext cx="3657600" cy="461665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23399 – Skype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17"/>
          <p:cNvSpPr txBox="1"/>
          <p:nvPr/>
        </p:nvSpPr>
        <p:spPr>
          <a:xfrm>
            <a:off x="2667000" y="4876801"/>
            <a:ext cx="3733800" cy="461665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8008 – Alternate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1484311" y="5524501"/>
            <a:ext cx="3581400" cy="461665"/>
          </a:xfrm>
          <a:prstGeom prst="rect">
            <a:avLst/>
          </a:prstGeom>
          <a:solidFill>
            <a:srgbClr val="003300"/>
          </a:solidFill>
          <a:ln cap="flat" cmpd="sng" w="5715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8080 – Alternate HTTP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7"/>
          <p:cNvSpPr/>
          <p:nvPr/>
        </p:nvSpPr>
        <p:spPr>
          <a:xfrm>
            <a:off x="2209800" y="35814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7620000" y="5486401"/>
            <a:ext cx="22098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4070 – Spotify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7"/>
          <p:cNvSpPr txBox="1"/>
          <p:nvPr/>
        </p:nvSpPr>
        <p:spPr>
          <a:xfrm>
            <a:off x="4124036" y="6268741"/>
            <a:ext cx="2895600" cy="461665"/>
          </a:xfrm>
          <a:prstGeom prst="rect">
            <a:avLst/>
          </a:prstGeom>
          <a:solidFill>
            <a:srgbClr val="333399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5060 – SIP (VoIP)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7"/>
          <p:cNvSpPr txBox="1"/>
          <p:nvPr>
            <p:ph idx="12" type="sldNum"/>
          </p:nvPr>
        </p:nvSpPr>
        <p:spPr>
          <a:xfrm>
            <a:off x="11034983" y="626874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17"/>
          <p:cNvSpPr txBox="1"/>
          <p:nvPr/>
        </p:nvSpPr>
        <p:spPr>
          <a:xfrm>
            <a:off x="7729166" y="6174511"/>
            <a:ext cx="3581400" cy="461665"/>
          </a:xfrm>
          <a:prstGeom prst="rect">
            <a:avLst/>
          </a:prstGeom>
          <a:solidFill>
            <a:srgbClr val="003300"/>
          </a:solidFill>
          <a:ln cap="flat" cmpd="sng" w="57150">
            <a:solidFill>
              <a:srgbClr val="CCFFC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3306 – MySQL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"/>
          <p:cNvSpPr txBox="1"/>
          <p:nvPr>
            <p:ph idx="4294967295" type="title"/>
          </p:nvPr>
        </p:nvSpPr>
        <p:spPr>
          <a:xfrm>
            <a:off x="1484311" y="178110"/>
            <a:ext cx="10018713" cy="1116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Number Types</a:t>
            </a:r>
            <a:endParaRPr/>
          </a:p>
        </p:txBody>
      </p:sp>
      <p:sp>
        <p:nvSpPr>
          <p:cNvPr id="357" name="Google Shape;357;p18"/>
          <p:cNvSpPr txBox="1"/>
          <p:nvPr>
            <p:ph idx="4294967295" type="body"/>
          </p:nvPr>
        </p:nvSpPr>
        <p:spPr>
          <a:xfrm>
            <a:off x="1676400" y="1152525"/>
            <a:ext cx="9758218" cy="2061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 sz="2800">
                <a:solidFill>
                  <a:srgbClr val="0033CC"/>
                </a:solidFill>
              </a:rPr>
              <a:t>Dynamic Ports:</a:t>
            </a:r>
            <a:endParaRPr b="1" sz="2800"/>
          </a:p>
          <a:p>
            <a:pPr indent="-288925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Also known as private or ephemeral ports</a:t>
            </a:r>
            <a:endParaRPr/>
          </a:p>
          <a:p>
            <a:pPr indent="-288925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Never assigned or controlled by IANA.</a:t>
            </a:r>
            <a:endParaRPr/>
          </a:p>
        </p:txBody>
      </p:sp>
      <p:pic>
        <p:nvPicPr>
          <p:cNvPr descr="port04" id="358" name="Google Shape;35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3506788"/>
            <a:ext cx="8153400" cy="167481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8"/>
          <p:cNvSpPr/>
          <p:nvPr/>
        </p:nvSpPr>
        <p:spPr>
          <a:xfrm>
            <a:off x="2209800" y="4648200"/>
            <a:ext cx="8001000" cy="45720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18"/>
          <p:cNvSpPr txBox="1"/>
          <p:nvPr/>
        </p:nvSpPr>
        <p:spPr>
          <a:xfrm>
            <a:off x="3048000" y="5730876"/>
            <a:ext cx="60960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Dynamic port usage will become clearer as we move through the material.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2" id="366" name="Google Shape;36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9501" y="1154906"/>
            <a:ext cx="9312998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2"/>
          <p:cNvSpPr txBox="1"/>
          <p:nvPr>
            <p:ph idx="4294967295" type="title"/>
          </p:nvPr>
        </p:nvSpPr>
        <p:spPr>
          <a:xfrm>
            <a:off x="1484311" y="139703"/>
            <a:ext cx="10018713" cy="5143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More on Port Numbers</a:t>
            </a:r>
            <a:endParaRPr/>
          </a:p>
        </p:txBody>
      </p:sp>
      <p:sp>
        <p:nvSpPr>
          <p:cNvPr id="368" name="Google Shape;368;p32"/>
          <p:cNvSpPr txBox="1"/>
          <p:nvPr>
            <p:ph idx="4294967295" type="body"/>
          </p:nvPr>
        </p:nvSpPr>
        <p:spPr>
          <a:xfrm>
            <a:off x="1851891" y="4870665"/>
            <a:ext cx="8229600" cy="14874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Server is listening on Port 80 for HTTP connections.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client sets the destination port to 80 and uses a dynamic port as its source.</a:t>
            </a:r>
            <a:endParaRPr/>
          </a:p>
        </p:txBody>
      </p:sp>
      <p:sp>
        <p:nvSpPr>
          <p:cNvPr id="369" name="Google Shape;369;p32"/>
          <p:cNvSpPr txBox="1"/>
          <p:nvPr/>
        </p:nvSpPr>
        <p:spPr>
          <a:xfrm>
            <a:off x="2057400" y="36576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32"/>
          <p:cNvCxnSpPr/>
          <p:nvPr/>
        </p:nvCxnSpPr>
        <p:spPr>
          <a:xfrm flipH="1" rot="10800000">
            <a:off x="3038764" y="3048000"/>
            <a:ext cx="4636654" cy="9236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cpudp03" id="371" name="Google Shape;371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1448" y="758682"/>
            <a:ext cx="4392054" cy="1515629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32"/>
          <p:cNvSpPr/>
          <p:nvPr/>
        </p:nvSpPr>
        <p:spPr>
          <a:xfrm>
            <a:off x="2422975" y="116656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2"/>
          <p:cNvSpPr/>
          <p:nvPr/>
        </p:nvSpPr>
        <p:spPr>
          <a:xfrm>
            <a:off x="4480375" y="1154906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5" name="Google Shape;37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50096" y="1553331"/>
            <a:ext cx="2002704" cy="98666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32"/>
          <p:cNvSpPr txBox="1"/>
          <p:nvPr/>
        </p:nvSpPr>
        <p:spPr>
          <a:xfrm>
            <a:off x="7467600" y="3657600"/>
            <a:ext cx="17797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Cisco.com Server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1484311" y="341652"/>
            <a:ext cx="100187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400"/>
              <a:t>Objectives</a:t>
            </a:r>
            <a:endParaRPr sz="4400"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1298524" y="1487657"/>
            <a:ext cx="9653332" cy="4273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lang="en-US" sz="5600">
                <a:solidFill>
                  <a:srgbClr val="CC0000"/>
                </a:solidFill>
              </a:rPr>
              <a:t>Our goals: </a:t>
            </a:r>
            <a:endParaRPr sz="1600"/>
          </a:p>
          <a:p>
            <a:pPr indent="-357711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Char char="•"/>
            </a:pPr>
            <a:r>
              <a:rPr lang="en-US" sz="4200"/>
              <a:t>understand principles behind transport layer services</a:t>
            </a:r>
            <a:endParaRPr/>
          </a:p>
          <a:p>
            <a:pPr indent="-374745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Char char="•"/>
            </a:pPr>
            <a:r>
              <a:rPr lang="en-US" sz="4400"/>
              <a:t>learn about two transport layer protocols:</a:t>
            </a:r>
            <a:endParaRPr/>
          </a:p>
          <a:p>
            <a:pPr indent="-685846" lvl="1" marL="1132269" rtl="0" algn="l">
              <a:lnSpc>
                <a:spcPct val="100000"/>
              </a:lnSpc>
              <a:spcBef>
                <a:spcPts val="644"/>
              </a:spcBef>
              <a:spcAft>
                <a:spcPts val="0"/>
              </a:spcAft>
              <a:buSzPct val="145000"/>
              <a:buFont typeface="Noto Sans Symbols"/>
              <a:buChar char="❖"/>
            </a:pPr>
            <a:r>
              <a:rPr lang="en-US" sz="4300"/>
              <a:t>UDP: </a:t>
            </a:r>
            <a:r>
              <a:rPr lang="en-US" sz="3500"/>
              <a:t>User Datagram Protocol</a:t>
            </a:r>
            <a:endParaRPr sz="3000"/>
          </a:p>
          <a:p>
            <a:pPr indent="-685846" lvl="1" marL="1132269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Font typeface="Noto Sans Symbols"/>
              <a:buChar char="❖"/>
            </a:pPr>
            <a:r>
              <a:rPr lang="en-US" sz="4300"/>
              <a:t>TCP: </a:t>
            </a:r>
            <a:r>
              <a:rPr lang="en-US" sz="3500"/>
              <a:t>Transmission Control Protocol</a:t>
            </a:r>
            <a:endParaRPr sz="3000"/>
          </a:p>
          <a:p>
            <a:pPr indent="0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4200"/>
          </a:p>
          <a:p>
            <a:pPr indent="-149479" lvl="0" marL="285750" rtl="0" algn="l">
              <a:lnSpc>
                <a:spcPct val="100000"/>
              </a:lnSpc>
              <a:spcBef>
                <a:spcPts val="12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1600"/>
          </a:p>
        </p:txBody>
      </p:sp>
      <p:sp>
        <p:nvSpPr>
          <p:cNvPr id="158" name="Google Shape;158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3" id="381" name="Google Shape;38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43000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33"/>
          <p:cNvSpPr txBox="1"/>
          <p:nvPr>
            <p:ph idx="4294967295" type="body"/>
          </p:nvPr>
        </p:nvSpPr>
        <p:spPr>
          <a:xfrm>
            <a:off x="1676400" y="4800600"/>
            <a:ext cx="8839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Server replies with the web page.</a:t>
            </a:r>
            <a:endParaRPr sz="2800"/>
          </a:p>
          <a:p>
            <a:pPr indent="-288925" lvl="1" marL="855663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400"/>
              <a:t>Sets the source port to 80 and uses the client’s source port as the destination.</a:t>
            </a:r>
            <a:endParaRPr sz="2400"/>
          </a:p>
        </p:txBody>
      </p:sp>
      <p:cxnSp>
        <p:nvCxnSpPr>
          <p:cNvPr id="383" name="Google Shape;383;p33"/>
          <p:cNvCxnSpPr/>
          <p:nvPr/>
        </p:nvCxnSpPr>
        <p:spPr>
          <a:xfrm rot="10800000">
            <a:off x="3505200" y="3124200"/>
            <a:ext cx="4038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tcpudp03" id="384" name="Google Shape;38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67400" y="762000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33"/>
          <p:cNvSpPr/>
          <p:nvPr/>
        </p:nvSpPr>
        <p:spPr>
          <a:xfrm>
            <a:off x="5943600" y="1219200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33"/>
          <p:cNvSpPr/>
          <p:nvPr/>
        </p:nvSpPr>
        <p:spPr>
          <a:xfrm>
            <a:off x="8077200" y="1219200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33"/>
          <p:cNvSpPr txBox="1"/>
          <p:nvPr/>
        </p:nvSpPr>
        <p:spPr>
          <a:xfrm>
            <a:off x="6705600" y="36576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9" name="Google Shape;389;p33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2" id="394" name="Google Shape;39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800832"/>
            <a:ext cx="8534400" cy="3481388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4"/>
          <p:cNvSpPr txBox="1"/>
          <p:nvPr/>
        </p:nvSpPr>
        <p:spPr>
          <a:xfrm>
            <a:off x="7315200" y="3375892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6" name="Google Shape;396;p34"/>
          <p:cNvCxnSpPr/>
          <p:nvPr/>
        </p:nvCxnSpPr>
        <p:spPr>
          <a:xfrm rot="10800000">
            <a:off x="3352800" y="2709816"/>
            <a:ext cx="40386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pic>
        <p:nvPicPr>
          <p:cNvPr descr="tcpudp03" id="397" name="Google Shape;39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92400" y="688975"/>
            <a:ext cx="46228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4"/>
          <p:cNvSpPr/>
          <p:nvPr/>
        </p:nvSpPr>
        <p:spPr>
          <a:xfrm>
            <a:off x="2763982" y="1148921"/>
            <a:ext cx="2057400" cy="152400"/>
          </a:xfrm>
          <a:prstGeom prst="rect">
            <a:avLst/>
          </a:prstGeom>
          <a:noFill/>
          <a:ln cap="flat" cmpd="sng" w="31750">
            <a:solidFill>
              <a:srgbClr val="00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4"/>
          <p:cNvSpPr/>
          <p:nvPr/>
        </p:nvSpPr>
        <p:spPr>
          <a:xfrm>
            <a:off x="5010727" y="1148921"/>
            <a:ext cx="2286000" cy="152400"/>
          </a:xfrm>
          <a:prstGeom prst="rect">
            <a:avLst/>
          </a:prstGeom>
          <a:noFill/>
          <a:ln cap="flat" cmpd="sng" w="317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4"/>
          <p:cNvSpPr txBox="1"/>
          <p:nvPr/>
        </p:nvSpPr>
        <p:spPr>
          <a:xfrm>
            <a:off x="2209800" y="3366656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4"/>
          <p:cNvSpPr/>
          <p:nvPr/>
        </p:nvSpPr>
        <p:spPr>
          <a:xfrm>
            <a:off x="4343400" y="3599145"/>
            <a:ext cx="2819400" cy="381000"/>
          </a:xfrm>
          <a:custGeom>
            <a:rect b="b" l="l" r="r" t="t"/>
            <a:pathLst>
              <a:path extrusionOk="0" h="288" w="1776">
                <a:moveTo>
                  <a:pt x="0" y="0"/>
                </a:moveTo>
                <a:lnTo>
                  <a:pt x="768" y="0"/>
                </a:lnTo>
                <a:lnTo>
                  <a:pt x="768" y="288"/>
                </a:lnTo>
                <a:lnTo>
                  <a:pt x="1776" y="288"/>
                </a:lnTo>
              </a:path>
            </a:pathLst>
          </a:custGeom>
          <a:noFill/>
          <a:ln cap="flat" cmpd="sng" w="57150">
            <a:solidFill>
              <a:srgbClr val="00FF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4"/>
          <p:cNvSpPr/>
          <p:nvPr/>
        </p:nvSpPr>
        <p:spPr>
          <a:xfrm>
            <a:off x="4419600" y="3637245"/>
            <a:ext cx="2743200" cy="304800"/>
          </a:xfrm>
          <a:custGeom>
            <a:rect b="b" l="l" r="r" t="t"/>
            <a:pathLst>
              <a:path extrusionOk="0" h="192" w="1728">
                <a:moveTo>
                  <a:pt x="0" y="192"/>
                </a:moveTo>
                <a:lnTo>
                  <a:pt x="672" y="192"/>
                </a:lnTo>
                <a:lnTo>
                  <a:pt x="672" y="0"/>
                </a:lnTo>
                <a:lnTo>
                  <a:pt x="1728" y="0"/>
                </a:lnTo>
              </a:path>
            </a:pathLst>
          </a:cu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1991878" y="4731381"/>
            <a:ext cx="9511145" cy="126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88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Clients can use any random port number, Servers can’t.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Because clients won’t be able to identify server process otherwise</a:t>
            </a:r>
            <a:endParaRPr/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Servers thus must use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well-known port numbers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! 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4" name="Google Shape;404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5" name="Google Shape;405;p34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4" id="410" name="Google Shape;41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990600"/>
            <a:ext cx="8763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5"/>
          <p:cNvSpPr txBox="1"/>
          <p:nvPr>
            <p:ph idx="4294967295" type="body"/>
          </p:nvPr>
        </p:nvSpPr>
        <p:spPr>
          <a:xfrm>
            <a:off x="1676400" y="4648200"/>
            <a:ext cx="8839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What if there are two sessions to the same server?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 client uses </a:t>
            </a:r>
            <a:r>
              <a:rPr lang="en-US">
                <a:solidFill>
                  <a:srgbClr val="990099"/>
                </a:solidFill>
              </a:rPr>
              <a:t>another dynamic port</a:t>
            </a:r>
            <a:r>
              <a:rPr lang="en-US"/>
              <a:t> as its source and the destination is </a:t>
            </a:r>
            <a:r>
              <a:rPr lang="en-US">
                <a:solidFill>
                  <a:srgbClr val="990099"/>
                </a:solidFill>
              </a:rPr>
              <a:t>still port 80</a:t>
            </a:r>
            <a:r>
              <a:rPr lang="en-US"/>
              <a:t>.</a:t>
            </a:r>
            <a:endParaRPr/>
          </a:p>
          <a:p>
            <a:pPr indent="-288925" lvl="1" marL="855663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990099"/>
                </a:solidFill>
              </a:rPr>
              <a:t>Different source ports</a:t>
            </a:r>
            <a:r>
              <a:rPr lang="en-US"/>
              <a:t> keep the sessions unique on the server. </a:t>
            </a:r>
            <a:endParaRPr/>
          </a:p>
        </p:txBody>
      </p:sp>
      <p:sp>
        <p:nvSpPr>
          <p:cNvPr id="412" name="Google Shape;412;p35"/>
          <p:cNvSpPr txBox="1"/>
          <p:nvPr/>
        </p:nvSpPr>
        <p:spPr>
          <a:xfrm>
            <a:off x="4191000" y="12954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5"/>
          <p:cNvSpPr txBox="1"/>
          <p:nvPr/>
        </p:nvSpPr>
        <p:spPr>
          <a:xfrm>
            <a:off x="4191000" y="34290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49655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5"/>
          <p:cNvSpPr txBox="1"/>
          <p:nvPr/>
        </p:nvSpPr>
        <p:spPr>
          <a:xfrm>
            <a:off x="7772400" y="12954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5"/>
          <p:cNvSpPr txBox="1"/>
          <p:nvPr/>
        </p:nvSpPr>
        <p:spPr>
          <a:xfrm>
            <a:off x="7696200" y="34290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35"/>
          <p:cNvCxnSpPr/>
          <p:nvPr/>
        </p:nvCxnSpPr>
        <p:spPr>
          <a:xfrm>
            <a:off x="6477000" y="16764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17" name="Google Shape;417;p35"/>
          <p:cNvCxnSpPr/>
          <p:nvPr/>
        </p:nvCxnSpPr>
        <p:spPr>
          <a:xfrm>
            <a:off x="6477000" y="38100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18" name="Google Shape;418;p35"/>
          <p:cNvSpPr txBox="1"/>
          <p:nvPr/>
        </p:nvSpPr>
        <p:spPr>
          <a:xfrm>
            <a:off x="4724400" y="2438401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7315200" y="2438401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1" name="Google Shape;421;p35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4" id="426" name="Google Shape;4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044576"/>
            <a:ext cx="87630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6"/>
          <p:cNvSpPr txBox="1"/>
          <p:nvPr/>
        </p:nvSpPr>
        <p:spPr>
          <a:xfrm>
            <a:off x="4191000" y="12954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4191000" y="3429000"/>
            <a:ext cx="2133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49655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7772400" y="12954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6"/>
          <p:cNvSpPr txBox="1"/>
          <p:nvPr/>
        </p:nvSpPr>
        <p:spPr>
          <a:xfrm>
            <a:off x="7696200" y="3429000"/>
            <a:ext cx="2514600" cy="707886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80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49655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36"/>
          <p:cNvCxnSpPr/>
          <p:nvPr/>
        </p:nvCxnSpPr>
        <p:spPr>
          <a:xfrm>
            <a:off x="6477000" y="16764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2" name="Google Shape;432;p36"/>
          <p:cNvCxnSpPr/>
          <p:nvPr/>
        </p:nvCxnSpPr>
        <p:spPr>
          <a:xfrm>
            <a:off x="6477000" y="3810000"/>
            <a:ext cx="1066800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3" name="Google Shape;433;p36"/>
          <p:cNvSpPr txBox="1"/>
          <p:nvPr/>
        </p:nvSpPr>
        <p:spPr>
          <a:xfrm>
            <a:off x="4572000" y="2412433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36"/>
          <p:cNvSpPr txBox="1"/>
          <p:nvPr/>
        </p:nvSpPr>
        <p:spPr>
          <a:xfrm>
            <a:off x="7398327" y="2421670"/>
            <a:ext cx="1828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6" name="Google Shape;436;p36"/>
          <p:cNvSpPr txBox="1"/>
          <p:nvPr>
            <p:ph idx="4294967295" type="title"/>
          </p:nvPr>
        </p:nvSpPr>
        <p:spPr>
          <a:xfrm>
            <a:off x="1484311" y="139703"/>
            <a:ext cx="10018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Port Numbers in Action</a:t>
            </a:r>
            <a:endParaRPr/>
          </a:p>
        </p:txBody>
      </p:sp>
      <p:sp>
        <p:nvSpPr>
          <p:cNvPr id="437" name="Google Shape;437;p36"/>
          <p:cNvSpPr/>
          <p:nvPr/>
        </p:nvSpPr>
        <p:spPr>
          <a:xfrm>
            <a:off x="1676400" y="4792322"/>
            <a:ext cx="8839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520"/>
              <a:buFont typeface="Noto Sans Symbols"/>
              <a:buChar char="🞐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are two tabs in the same PC, then?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8925" lvl="1" marL="8556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client uses </a:t>
            </a: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another dynamic port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its source and the destination is </a:t>
            </a: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still port 80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88925" lvl="1" marL="855663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Different source ports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keep the sessions unique.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23"/>
          <p:cNvSpPr txBox="1"/>
          <p:nvPr>
            <p:ph type="title"/>
          </p:nvPr>
        </p:nvSpPr>
        <p:spPr>
          <a:xfrm>
            <a:off x="1315243" y="186176"/>
            <a:ext cx="10018713" cy="5667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-US"/>
              <a:t>More on Port Numbers in Action</a:t>
            </a:r>
            <a:endParaRPr/>
          </a:p>
        </p:txBody>
      </p:sp>
      <p:graphicFrame>
        <p:nvGraphicFramePr>
          <p:cNvPr id="443" name="Google Shape;443;p23"/>
          <p:cNvGraphicFramePr/>
          <p:nvPr/>
        </p:nvGraphicFramePr>
        <p:xfrm>
          <a:off x="7818263" y="2809685"/>
          <a:ext cx="1117950" cy="1429131"/>
        </p:xfrm>
        <a:graphic>
          <a:graphicData uri="http://schemas.openxmlformats.org/presentationml/2006/ole">
            <mc:AlternateContent>
              <mc:Choice Requires="v">
                <p:oleObj r:id="rId4" imgH="1429131" imgW="1117950" progId="Paint.Picture" spid="_x0000_s1">
                  <p:embed/>
                </p:oleObj>
              </mc:Choice>
              <mc:Fallback>
                <p:oleObj r:id="rId5" imgH="1429131" imgW="1117950" progId="Paint.Picture">
                  <p:embed/>
                  <p:pic>
                    <p:nvPicPr>
                      <p:cNvPr id="443" name="Google Shape;443;p2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7818263" y="2809685"/>
                        <a:ext cx="1117950" cy="1429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4" name="Google Shape;444;p23"/>
          <p:cNvGraphicFramePr/>
          <p:nvPr/>
        </p:nvGraphicFramePr>
        <p:xfrm>
          <a:off x="1663780" y="1403985"/>
          <a:ext cx="1901667" cy="1383030"/>
        </p:xfrm>
        <a:graphic>
          <a:graphicData uri="http://schemas.openxmlformats.org/presentationml/2006/ole">
            <mc:AlternateContent>
              <mc:Choice Requires="v">
                <p:oleObj r:id="rId7" imgH="1383030" imgW="1901667" progId="Paint.Picture" spid="_x0000_s2">
                  <p:embed/>
                </p:oleObj>
              </mc:Choice>
              <mc:Fallback>
                <p:oleObj r:id="rId8" imgH="1383030" imgW="1901667" progId="Paint.Picture">
                  <p:embed/>
                  <p:pic>
                    <p:nvPicPr>
                      <p:cNvPr id="444" name="Google Shape;444;p23"/>
                      <p:cNvPicPr preferRelativeResize="0"/>
                      <p:nvPr/>
                    </p:nvPicPr>
                    <p:blipFill rotWithShape="1">
                      <a:blip r:embed="rId9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63780" y="1403985"/>
                        <a:ext cx="1901667" cy="1383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5" name="Google Shape;445;p23"/>
          <p:cNvGraphicFramePr/>
          <p:nvPr/>
        </p:nvGraphicFramePr>
        <p:xfrm>
          <a:off x="1655731" y="3165142"/>
          <a:ext cx="1774889" cy="1540542"/>
        </p:xfrm>
        <a:graphic>
          <a:graphicData uri="http://schemas.openxmlformats.org/presentationml/2006/ole">
            <mc:AlternateContent>
              <mc:Choice Requires="v">
                <p:oleObj r:id="rId10" imgH="1540542" imgW="1774889" progId="Paint.Picture" spid="_x0000_s3">
                  <p:embed/>
                </p:oleObj>
              </mc:Choice>
              <mc:Fallback>
                <p:oleObj r:id="rId11" imgH="1540542" imgW="1774889" progId="Paint.Picture">
                  <p:embed/>
                  <p:pic>
                    <p:nvPicPr>
                      <p:cNvPr id="445" name="Google Shape;445;p23"/>
                      <p:cNvPicPr preferRelativeResize="0"/>
                      <p:nvPr/>
                    </p:nvPicPr>
                    <p:blipFill rotWithShape="1">
                      <a:blip r:embed="rId12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655731" y="3165142"/>
                        <a:ext cx="1774889" cy="1540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46" name="Google Shape;446;p2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036189" y="3494890"/>
            <a:ext cx="1014222" cy="99693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7" name="Google Shape;447;p23"/>
          <p:cNvGraphicFramePr/>
          <p:nvPr/>
        </p:nvGraphicFramePr>
        <p:xfrm>
          <a:off x="3112389" y="1666090"/>
          <a:ext cx="1014222" cy="996934"/>
        </p:xfrm>
        <a:graphic>
          <a:graphicData uri="http://schemas.openxmlformats.org/presentationml/2006/ole">
            <mc:AlternateContent>
              <mc:Choice Requires="v">
                <p:oleObj r:id="rId14" imgH="996934" imgW="1014222" progId="Paint.Picture" spid="_x0000_s4">
                  <p:embed/>
                </p:oleObj>
              </mc:Choice>
              <mc:Fallback>
                <p:oleObj r:id="rId15" imgH="996934" imgW="1014222" progId="Paint.Picture">
                  <p:embed/>
                  <p:pic>
                    <p:nvPicPr>
                      <p:cNvPr id="447" name="Google Shape;447;p23"/>
                      <p:cNvPicPr preferRelativeResize="0"/>
                      <p:nvPr/>
                    </p:nvPicPr>
                    <p:blipFill rotWithShape="1">
                      <a:blip r:embed="rId1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112389" y="1666090"/>
                        <a:ext cx="1014222" cy="996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8" name="Google Shape;448;p23"/>
          <p:cNvSpPr txBox="1"/>
          <p:nvPr/>
        </p:nvSpPr>
        <p:spPr>
          <a:xfrm>
            <a:off x="4114800" y="1602072"/>
            <a:ext cx="2133600" cy="856543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449" name="Google Shape;449;p23"/>
          <p:cNvSpPr txBox="1"/>
          <p:nvPr/>
        </p:nvSpPr>
        <p:spPr>
          <a:xfrm>
            <a:off x="4191000" y="3507072"/>
            <a:ext cx="2133600" cy="856543"/>
          </a:xfrm>
          <a:prstGeom prst="rect">
            <a:avLst/>
          </a:prstGeom>
          <a:solidFill>
            <a:srgbClr val="000080"/>
          </a:solidFill>
          <a:ln cap="flat" cmpd="sng" w="57150">
            <a:solidFill>
              <a:srgbClr val="99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Source = 49650</a:t>
            </a:r>
            <a:b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Destination = 80</a:t>
            </a:r>
            <a:endParaRPr/>
          </a:p>
        </p:txBody>
      </p:sp>
      <p:sp>
        <p:nvSpPr>
          <p:cNvPr id="450" name="Google Shape;450;p23"/>
          <p:cNvSpPr txBox="1"/>
          <p:nvPr/>
        </p:nvSpPr>
        <p:spPr>
          <a:xfrm>
            <a:off x="3108864" y="2524348"/>
            <a:ext cx="1752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172.16.230.5</a:t>
            </a:r>
            <a:endParaRPr/>
          </a:p>
        </p:txBody>
      </p:sp>
      <p:sp>
        <p:nvSpPr>
          <p:cNvPr id="451" name="Google Shape;451;p23"/>
          <p:cNvSpPr txBox="1"/>
          <p:nvPr/>
        </p:nvSpPr>
        <p:spPr>
          <a:xfrm>
            <a:off x="2971800" y="4364488"/>
            <a:ext cx="1855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172.16.230.6</a:t>
            </a:r>
            <a:endParaRPr/>
          </a:p>
        </p:txBody>
      </p:sp>
      <p:sp>
        <p:nvSpPr>
          <p:cNvPr id="452" name="Google Shape;452;p23"/>
          <p:cNvSpPr txBox="1"/>
          <p:nvPr/>
        </p:nvSpPr>
        <p:spPr>
          <a:xfrm>
            <a:off x="7696200" y="4073129"/>
            <a:ext cx="1828800" cy="48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207.22.146.33</a:t>
            </a:r>
            <a:endParaRPr/>
          </a:p>
        </p:txBody>
      </p:sp>
      <p:sp>
        <p:nvSpPr>
          <p:cNvPr id="453" name="Google Shape;453;p23"/>
          <p:cNvSpPr/>
          <p:nvPr/>
        </p:nvSpPr>
        <p:spPr>
          <a:xfrm>
            <a:off x="1427430" y="4937302"/>
            <a:ext cx="9641940" cy="81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2160"/>
              <a:buFont typeface="Noto Sans Symbols"/>
              <a:buChar char="🞐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does the Server’s Transport Layer keep them separate?</a:t>
            </a:r>
            <a:endParaRPr/>
          </a:p>
          <a:p>
            <a:pPr indent="-288925" lvl="1" marL="855663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0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socket  </a:t>
            </a:r>
            <a:r>
              <a:rPr b="0" i="0" lang="en-US" sz="2400" u="none" cap="none" strike="noStrik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(IP Address:Port)</a:t>
            </a:r>
            <a:endParaRPr/>
          </a:p>
        </p:txBody>
      </p:sp>
      <p:sp>
        <p:nvSpPr>
          <p:cNvPr id="454" name="Google Shape;454;p23"/>
          <p:cNvSpPr txBox="1"/>
          <p:nvPr/>
        </p:nvSpPr>
        <p:spPr>
          <a:xfrm>
            <a:off x="1828800" y="5959476"/>
            <a:ext cx="31242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172.16.230.5: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49650</a:t>
            </a:r>
            <a:br>
              <a:rPr b="1" i="0" lang="en-US" sz="2400" u="none" cap="none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6600CC"/>
                </a:solidFill>
                <a:latin typeface="Arial"/>
                <a:ea typeface="Arial"/>
                <a:cs typeface="Arial"/>
                <a:sym typeface="Arial"/>
              </a:rPr>
              <a:t>172.16.230.6:</a:t>
            </a:r>
            <a:r>
              <a:rPr b="1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49650</a:t>
            </a:r>
            <a:endParaRPr/>
          </a:p>
        </p:txBody>
      </p:sp>
      <p:sp>
        <p:nvSpPr>
          <p:cNvPr id="455" name="Google Shape;455;p23"/>
          <p:cNvSpPr txBox="1"/>
          <p:nvPr/>
        </p:nvSpPr>
        <p:spPr>
          <a:xfrm>
            <a:off x="7010400" y="5883276"/>
            <a:ext cx="3124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A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rgbClr val="00005A"/>
                </a:solidFill>
                <a:latin typeface="Arial"/>
                <a:ea typeface="Arial"/>
                <a:cs typeface="Arial"/>
                <a:sym typeface="Arial"/>
              </a:rPr>
              <a:t>207.22.146.33:</a:t>
            </a:r>
            <a:r>
              <a:rPr b="1" i="0" lang="en-US" sz="2400" u="none" cap="none" strike="noStrike">
                <a:solidFill>
                  <a:srgbClr val="C3060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br>
              <a:rPr b="1" i="0" lang="en-US" sz="2400" u="none" cap="none" strike="noStrike">
                <a:solidFill>
                  <a:srgbClr val="00005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00005A"/>
                </a:solidFill>
                <a:latin typeface="Arial"/>
                <a:ea typeface="Arial"/>
                <a:cs typeface="Arial"/>
                <a:sym typeface="Arial"/>
              </a:rPr>
              <a:t>207.22.146.33:</a:t>
            </a:r>
            <a:r>
              <a:rPr b="1" i="0" lang="en-US" sz="2400" u="none" cap="none" strike="noStrike">
                <a:solidFill>
                  <a:srgbClr val="C30601"/>
                </a:solidFill>
                <a:latin typeface="Arial"/>
                <a:ea typeface="Arial"/>
                <a:cs typeface="Arial"/>
                <a:sym typeface="Arial"/>
              </a:rPr>
              <a:t>80</a:t>
            </a:r>
            <a:endParaRPr/>
          </a:p>
        </p:txBody>
      </p:sp>
      <p:cxnSp>
        <p:nvCxnSpPr>
          <p:cNvPr id="456" name="Google Shape;456;p23"/>
          <p:cNvCxnSpPr/>
          <p:nvPr/>
        </p:nvCxnSpPr>
        <p:spPr>
          <a:xfrm>
            <a:off x="5029200" y="6096000"/>
            <a:ext cx="17526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7" name="Google Shape;457;p23"/>
          <p:cNvCxnSpPr/>
          <p:nvPr/>
        </p:nvCxnSpPr>
        <p:spPr>
          <a:xfrm>
            <a:off x="5029200" y="6553200"/>
            <a:ext cx="1752600" cy="0"/>
          </a:xfrm>
          <a:prstGeom prst="straightConnector1">
            <a:avLst/>
          </a:prstGeom>
          <a:noFill/>
          <a:ln cap="flat" cmpd="sng" w="57150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58" name="Google Shape;458;p23"/>
          <p:cNvCxnSpPr/>
          <p:nvPr/>
        </p:nvCxnSpPr>
        <p:spPr>
          <a:xfrm>
            <a:off x="6477000" y="1937385"/>
            <a:ext cx="1371600" cy="138303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59" name="Google Shape;459;p23"/>
          <p:cNvCxnSpPr/>
          <p:nvPr/>
        </p:nvCxnSpPr>
        <p:spPr>
          <a:xfrm flipH="1" rot="10800000">
            <a:off x="6553200" y="3280791"/>
            <a:ext cx="1143000" cy="829818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7"/>
          <p:cNvSpPr txBox="1"/>
          <p:nvPr>
            <p:ph idx="4294967295"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Port Addressing Types and Tools</a:t>
            </a:r>
            <a:endParaRPr/>
          </a:p>
        </p:txBody>
      </p:sp>
      <p:pic>
        <p:nvPicPr>
          <p:cNvPr descr="pic_port 05" id="465" name="Google Shape;46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6742" y="304800"/>
            <a:ext cx="7550058" cy="5334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6" name="Google Shape;466;p37"/>
          <p:cNvGrpSpPr/>
          <p:nvPr/>
        </p:nvGrpSpPr>
        <p:grpSpPr>
          <a:xfrm>
            <a:off x="1752600" y="1524000"/>
            <a:ext cx="1295400" cy="1066800"/>
            <a:chOff x="144" y="960"/>
            <a:chExt cx="816" cy="672"/>
          </a:xfrm>
        </p:grpSpPr>
        <p:sp>
          <p:nvSpPr>
            <p:cNvPr id="467" name="Google Shape;467;p37"/>
            <p:cNvSpPr txBox="1"/>
            <p:nvPr/>
          </p:nvSpPr>
          <p:spPr>
            <a:xfrm>
              <a:off x="144" y="960"/>
              <a:ext cx="672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TCP/UDP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8" name="Google Shape;468;p37"/>
            <p:cNvCxnSpPr/>
            <p:nvPr/>
          </p:nvCxnSpPr>
          <p:spPr>
            <a:xfrm>
              <a:off x="816" y="1200"/>
              <a:ext cx="144" cy="43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69" name="Google Shape;469;p37"/>
          <p:cNvGrpSpPr/>
          <p:nvPr/>
        </p:nvGrpSpPr>
        <p:grpSpPr>
          <a:xfrm>
            <a:off x="2895600" y="609600"/>
            <a:ext cx="1447800" cy="2057400"/>
            <a:chOff x="864" y="384"/>
            <a:chExt cx="912" cy="1296"/>
          </a:xfrm>
        </p:grpSpPr>
        <p:sp>
          <p:nvSpPr>
            <p:cNvPr id="470" name="Google Shape;470;p37"/>
            <p:cNvSpPr txBox="1"/>
            <p:nvPr/>
          </p:nvSpPr>
          <p:spPr>
            <a:xfrm>
              <a:off x="864" y="384"/>
              <a:ext cx="720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 IP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1" name="Google Shape;471;p37"/>
            <p:cNvCxnSpPr/>
            <p:nvPr/>
          </p:nvCxnSpPr>
          <p:spPr>
            <a:xfrm>
              <a:off x="1440" y="624"/>
              <a:ext cx="336" cy="105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72" name="Google Shape;472;p37"/>
          <p:cNvSpPr/>
          <p:nvPr/>
        </p:nvSpPr>
        <p:spPr>
          <a:xfrm>
            <a:off x="2667000" y="2398069"/>
            <a:ext cx="6781800" cy="4616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3" name="Google Shape;473;p37"/>
          <p:cNvGrpSpPr/>
          <p:nvPr/>
        </p:nvGrpSpPr>
        <p:grpSpPr>
          <a:xfrm>
            <a:off x="4495800" y="609600"/>
            <a:ext cx="1295400" cy="2057400"/>
            <a:chOff x="1872" y="384"/>
            <a:chExt cx="816" cy="1296"/>
          </a:xfrm>
        </p:grpSpPr>
        <p:sp>
          <p:nvSpPr>
            <p:cNvPr id="474" name="Google Shape;474;p37"/>
            <p:cNvSpPr txBox="1"/>
            <p:nvPr/>
          </p:nvSpPr>
          <p:spPr>
            <a:xfrm>
              <a:off x="1872" y="384"/>
              <a:ext cx="816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Source Port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5" name="Google Shape;475;p37"/>
            <p:cNvCxnSpPr/>
            <p:nvPr/>
          </p:nvCxnSpPr>
          <p:spPr>
            <a:xfrm>
              <a:off x="2160" y="624"/>
              <a:ext cx="192" cy="105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76" name="Google Shape;476;p37"/>
          <p:cNvGrpSpPr/>
          <p:nvPr/>
        </p:nvGrpSpPr>
        <p:grpSpPr>
          <a:xfrm>
            <a:off x="6400800" y="838200"/>
            <a:ext cx="1524000" cy="1828800"/>
            <a:chOff x="3072" y="528"/>
            <a:chExt cx="960" cy="1152"/>
          </a:xfrm>
        </p:grpSpPr>
        <p:sp>
          <p:nvSpPr>
            <p:cNvPr id="477" name="Google Shape;477;p37"/>
            <p:cNvSpPr txBox="1"/>
            <p:nvPr/>
          </p:nvSpPr>
          <p:spPr>
            <a:xfrm>
              <a:off x="3072" y="528"/>
              <a:ext cx="960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Destination IP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8" name="Google Shape;478;p37"/>
            <p:cNvCxnSpPr/>
            <p:nvPr/>
          </p:nvCxnSpPr>
          <p:spPr>
            <a:xfrm flipH="1">
              <a:off x="3072" y="768"/>
              <a:ext cx="336" cy="912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79" name="Google Shape;479;p37"/>
          <p:cNvGrpSpPr/>
          <p:nvPr/>
        </p:nvGrpSpPr>
        <p:grpSpPr>
          <a:xfrm>
            <a:off x="7391400" y="1371600"/>
            <a:ext cx="2209800" cy="1295400"/>
            <a:chOff x="3696" y="864"/>
            <a:chExt cx="1392" cy="816"/>
          </a:xfrm>
        </p:grpSpPr>
        <p:sp>
          <p:nvSpPr>
            <p:cNvPr id="480" name="Google Shape;480;p37"/>
            <p:cNvSpPr txBox="1"/>
            <p:nvPr/>
          </p:nvSpPr>
          <p:spPr>
            <a:xfrm>
              <a:off x="3984" y="864"/>
              <a:ext cx="1104" cy="233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Destination Port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1" name="Google Shape;481;p37"/>
            <p:cNvCxnSpPr/>
            <p:nvPr/>
          </p:nvCxnSpPr>
          <p:spPr>
            <a:xfrm flipH="1">
              <a:off x="3696" y="1104"/>
              <a:ext cx="288" cy="576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82" name="Google Shape;482;p37"/>
          <p:cNvGrpSpPr/>
          <p:nvPr/>
        </p:nvGrpSpPr>
        <p:grpSpPr>
          <a:xfrm>
            <a:off x="7772400" y="2819402"/>
            <a:ext cx="1371600" cy="1636713"/>
            <a:chOff x="3936" y="1776"/>
            <a:chExt cx="864" cy="1031"/>
          </a:xfrm>
        </p:grpSpPr>
        <p:sp>
          <p:nvSpPr>
            <p:cNvPr id="483" name="Google Shape;483;p37"/>
            <p:cNvSpPr txBox="1"/>
            <p:nvPr/>
          </p:nvSpPr>
          <p:spPr>
            <a:xfrm>
              <a:off x="3936" y="2400"/>
              <a:ext cx="864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Connection State</a:t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4" name="Google Shape;484;p37"/>
            <p:cNvCxnSpPr/>
            <p:nvPr/>
          </p:nvCxnSpPr>
          <p:spPr>
            <a:xfrm flipH="1" rot="10800000">
              <a:off x="4320" y="1776"/>
              <a:ext cx="336" cy="624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85" name="Google Shape;485;p37"/>
          <p:cNvGrpSpPr/>
          <p:nvPr/>
        </p:nvGrpSpPr>
        <p:grpSpPr>
          <a:xfrm>
            <a:off x="2743200" y="2743202"/>
            <a:ext cx="1752600" cy="1484313"/>
            <a:chOff x="768" y="1728"/>
            <a:chExt cx="1104" cy="935"/>
          </a:xfrm>
        </p:grpSpPr>
        <p:sp>
          <p:nvSpPr>
            <p:cNvPr id="486" name="Google Shape;486;p37"/>
            <p:cNvSpPr txBox="1"/>
            <p:nvPr/>
          </p:nvSpPr>
          <p:spPr>
            <a:xfrm>
              <a:off x="768" y="2256"/>
              <a:ext cx="720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Source Socket</a:t>
              </a:r>
              <a:endParaRPr b="0" i="0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7" name="Google Shape;487;p37"/>
            <p:cNvCxnSpPr/>
            <p:nvPr/>
          </p:nvCxnSpPr>
          <p:spPr>
            <a:xfrm flipH="1" rot="10800000">
              <a:off x="1440" y="1728"/>
              <a:ext cx="432" cy="52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488" name="Google Shape;488;p37"/>
          <p:cNvGrpSpPr/>
          <p:nvPr/>
        </p:nvGrpSpPr>
        <p:grpSpPr>
          <a:xfrm>
            <a:off x="5334000" y="2743200"/>
            <a:ext cx="1447800" cy="1984375"/>
            <a:chOff x="2400" y="1728"/>
            <a:chExt cx="912" cy="1250"/>
          </a:xfrm>
        </p:grpSpPr>
        <p:sp>
          <p:nvSpPr>
            <p:cNvPr id="489" name="Google Shape;489;p37"/>
            <p:cNvSpPr txBox="1"/>
            <p:nvPr/>
          </p:nvSpPr>
          <p:spPr>
            <a:xfrm>
              <a:off x="2400" y="2571"/>
              <a:ext cx="864" cy="407"/>
            </a:xfrm>
            <a:prstGeom prst="rect">
              <a:avLst/>
            </a:prstGeom>
            <a:solidFill>
              <a:srgbClr val="006699"/>
            </a:solidFill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0" spcFirstLastPara="1" rIns="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Destination Socket</a:t>
              </a:r>
              <a:endParaRPr b="0" i="0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0" name="Google Shape;490;p37"/>
            <p:cNvCxnSpPr/>
            <p:nvPr/>
          </p:nvCxnSpPr>
          <p:spPr>
            <a:xfrm flipH="1" rot="10800000">
              <a:off x="3043" y="1728"/>
              <a:ext cx="269" cy="843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491" name="Google Shape;491;p37"/>
          <p:cNvSpPr txBox="1"/>
          <p:nvPr/>
        </p:nvSpPr>
        <p:spPr>
          <a:xfrm>
            <a:off x="3124200" y="5029200"/>
            <a:ext cx="2743200" cy="369332"/>
          </a:xfrm>
          <a:prstGeom prst="rect">
            <a:avLst/>
          </a:prstGeom>
          <a:solidFill>
            <a:srgbClr val="006699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netstat –a –n command</a:t>
            </a:r>
            <a:endParaRPr b="0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9689717" y="1905000"/>
            <a:ext cx="2803907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Netstat - Network Utility Tool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24"/>
          <p:cNvGrpSpPr/>
          <p:nvPr/>
        </p:nvGrpSpPr>
        <p:grpSpPr>
          <a:xfrm>
            <a:off x="1835539" y="1621611"/>
            <a:ext cx="4032601" cy="3614777"/>
            <a:chOff x="3726482" y="1134776"/>
            <a:chExt cx="4710462" cy="4048126"/>
          </a:xfrm>
        </p:grpSpPr>
        <p:sp>
          <p:nvSpPr>
            <p:cNvPr id="500" name="Google Shape;500;p24"/>
            <p:cNvSpPr/>
            <p:nvPr/>
          </p:nvSpPr>
          <p:spPr>
            <a:xfrm>
              <a:off x="5319164" y="2825261"/>
              <a:ext cx="648720" cy="641384"/>
            </a:xfrm>
            <a:prstGeom prst="ellipse">
              <a:avLst/>
            </a:prstGeom>
            <a:solidFill>
              <a:schemeClr val="lt1"/>
            </a:solidFill>
            <a:ln cap="flat" cmpd="sng" w="28575">
              <a:solidFill>
                <a:srgbClr val="00009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1" name="Google Shape;501;p24"/>
            <p:cNvCxnSpPr/>
            <p:nvPr/>
          </p:nvCxnSpPr>
          <p:spPr>
            <a:xfrm rot="10800000">
              <a:off x="5616305" y="3517957"/>
              <a:ext cx="0" cy="799504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2" name="Google Shape;502;p24"/>
            <p:cNvCxnSpPr/>
            <p:nvPr/>
          </p:nvCxnSpPr>
          <p:spPr>
            <a:xfrm rot="10800000">
              <a:off x="4639246" y="2076356"/>
              <a:ext cx="679918" cy="6824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3" name="Google Shape;503;p24"/>
            <p:cNvCxnSpPr/>
            <p:nvPr/>
          </p:nvCxnSpPr>
          <p:spPr>
            <a:xfrm flipH="1" rot="10800000">
              <a:off x="5967884" y="2081010"/>
              <a:ext cx="679918" cy="6824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cxnSp>
          <p:nvCxnSpPr>
            <p:cNvPr id="504" name="Google Shape;504;p24"/>
            <p:cNvCxnSpPr/>
            <p:nvPr/>
          </p:nvCxnSpPr>
          <p:spPr>
            <a:xfrm rot="10800000">
              <a:off x="5612290" y="1873503"/>
              <a:ext cx="0" cy="799504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505" name="Google Shape;505;p24"/>
            <p:cNvGrpSpPr/>
            <p:nvPr/>
          </p:nvGrpSpPr>
          <p:grpSpPr>
            <a:xfrm>
              <a:off x="3726482" y="1134776"/>
              <a:ext cx="4710462" cy="4048126"/>
              <a:chOff x="3726482" y="1134776"/>
              <a:chExt cx="4710462" cy="4048126"/>
            </a:xfrm>
          </p:grpSpPr>
          <p:sp>
            <p:nvSpPr>
              <p:cNvPr id="506" name="Google Shape;506;p24"/>
              <p:cNvSpPr txBox="1"/>
              <p:nvPr/>
            </p:nvSpPr>
            <p:spPr>
              <a:xfrm>
                <a:off x="4503571" y="4598126"/>
                <a:ext cx="2245527" cy="5847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3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multiplexing</a:t>
                </a:r>
                <a:endParaRPr/>
              </a:p>
            </p:txBody>
          </p:sp>
          <p:grpSp>
            <p:nvGrpSpPr>
              <p:cNvPr id="507" name="Google Shape;507;p24"/>
              <p:cNvGrpSpPr/>
              <p:nvPr/>
            </p:nvGrpSpPr>
            <p:grpSpPr>
              <a:xfrm>
                <a:off x="3726482" y="1134776"/>
                <a:ext cx="4710462" cy="2780838"/>
                <a:chOff x="3726482" y="1134776"/>
                <a:chExt cx="4710462" cy="2780838"/>
              </a:xfrm>
            </p:grpSpPr>
            <p:pic>
              <p:nvPicPr>
                <p:cNvPr descr="Image result for firefox logo" id="508" name="Google Shape;508;p2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316466" y="1134776"/>
                  <a:ext cx="593575" cy="55066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mage result for skype logo" id="509" name="Google Shape;509;p2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84338" y="1410111"/>
                  <a:ext cx="593575" cy="5966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descr="Image result for netflix logo png" id="510" name="Google Shape;510;p2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242637" y="1485789"/>
                  <a:ext cx="1059694" cy="59056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cxnSp>
              <p:nvCxnSpPr>
                <p:cNvPr id="511" name="Google Shape;511;p24"/>
                <p:cNvCxnSpPr/>
                <p:nvPr/>
              </p:nvCxnSpPr>
              <p:spPr>
                <a:xfrm>
                  <a:off x="3726482" y="3915614"/>
                  <a:ext cx="3925557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dash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512" name="Google Shape;512;p24"/>
                <p:cNvCxnSpPr/>
                <p:nvPr/>
              </p:nvCxnSpPr>
              <p:spPr>
                <a:xfrm>
                  <a:off x="3726482" y="2464553"/>
                  <a:ext cx="4499617" cy="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chemeClr val="dk1"/>
                  </a:solidFill>
                  <a:prstDash val="dash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513" name="Google Shape;513;p24"/>
                <p:cNvSpPr txBox="1"/>
                <p:nvPr/>
              </p:nvSpPr>
              <p:spPr>
                <a:xfrm>
                  <a:off x="6867133" y="2931106"/>
                  <a:ext cx="135896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transport</a:t>
                  </a:r>
                  <a:endParaRPr b="0" i="0" sz="3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24"/>
                <p:cNvSpPr txBox="1"/>
                <p:nvPr/>
              </p:nvSpPr>
              <p:spPr>
                <a:xfrm>
                  <a:off x="6867133" y="2025176"/>
                  <a:ext cx="1569811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2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application</a:t>
                  </a:r>
                  <a:endParaRPr b="0" i="0" sz="3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descr="Cars merge" id="515" name="Google Shape;51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1266" y="1422747"/>
            <a:ext cx="5720462" cy="3813641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24"/>
          <p:cNvSpPr txBox="1"/>
          <p:nvPr/>
        </p:nvSpPr>
        <p:spPr>
          <a:xfrm>
            <a:off x="7292917" y="4405391"/>
            <a:ext cx="34371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Multiplexing</a:t>
            </a:r>
            <a:endParaRPr/>
          </a:p>
        </p:txBody>
      </p:sp>
      <p:sp>
        <p:nvSpPr>
          <p:cNvPr id="517" name="Google Shape;517;p24"/>
          <p:cNvSpPr txBox="1"/>
          <p:nvPr>
            <p:ph type="title"/>
          </p:nvPr>
        </p:nvSpPr>
        <p:spPr>
          <a:xfrm>
            <a:off x="823687" y="59747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solidFill>
                  <a:srgbClr val="7D28CD"/>
                </a:solidFill>
              </a:rPr>
              <a:t>Function 4</a:t>
            </a:r>
            <a:r>
              <a:rPr lang="en-US"/>
              <a:t> –Multiplexing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5"/>
          <p:cNvSpPr txBox="1"/>
          <p:nvPr>
            <p:ph type="title"/>
          </p:nvPr>
        </p:nvSpPr>
        <p:spPr>
          <a:xfrm>
            <a:off x="823687" y="59747"/>
            <a:ext cx="11100600" cy="8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solidFill>
                  <a:srgbClr val="7D28CD"/>
                </a:solidFill>
              </a:rPr>
              <a:t>Function 4</a:t>
            </a:r>
            <a:r>
              <a:rPr lang="en-US"/>
              <a:t> –DeMultiplexing</a:t>
            </a:r>
            <a:endParaRPr/>
          </a:p>
        </p:txBody>
      </p:sp>
      <p:grpSp>
        <p:nvGrpSpPr>
          <p:cNvPr id="524" name="Google Shape;524;p25"/>
          <p:cNvGrpSpPr/>
          <p:nvPr/>
        </p:nvGrpSpPr>
        <p:grpSpPr>
          <a:xfrm>
            <a:off x="1551453" y="1512252"/>
            <a:ext cx="3713005" cy="3627858"/>
            <a:chOff x="3726482" y="1134776"/>
            <a:chExt cx="4710462" cy="4128886"/>
          </a:xfrm>
        </p:grpSpPr>
        <p:cxnSp>
          <p:nvCxnSpPr>
            <p:cNvPr id="525" name="Google Shape;525;p25"/>
            <p:cNvCxnSpPr/>
            <p:nvPr/>
          </p:nvCxnSpPr>
          <p:spPr>
            <a:xfrm rot="10800000">
              <a:off x="4639246" y="2076356"/>
              <a:ext cx="679918" cy="682403"/>
            </a:xfrm>
            <a:prstGeom prst="straightConnector1">
              <a:avLst/>
            </a:prstGeom>
            <a:noFill/>
            <a:ln cap="flat" cmpd="sng" w="4127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  <p:grpSp>
          <p:nvGrpSpPr>
            <p:cNvPr id="526" name="Google Shape;526;p25"/>
            <p:cNvGrpSpPr/>
            <p:nvPr/>
          </p:nvGrpSpPr>
          <p:grpSpPr>
            <a:xfrm>
              <a:off x="3726482" y="1134776"/>
              <a:ext cx="4710462" cy="4128886"/>
              <a:chOff x="3726482" y="1134776"/>
              <a:chExt cx="4710462" cy="4128886"/>
            </a:xfrm>
          </p:grpSpPr>
          <p:sp>
            <p:nvSpPr>
              <p:cNvPr id="527" name="Google Shape;527;p25"/>
              <p:cNvSpPr/>
              <p:nvPr/>
            </p:nvSpPr>
            <p:spPr>
              <a:xfrm>
                <a:off x="5319164" y="2825261"/>
                <a:ext cx="648720" cy="641384"/>
              </a:xfrm>
              <a:prstGeom prst="ellipse">
                <a:avLst/>
              </a:prstGeom>
              <a:solidFill>
                <a:schemeClr val="lt1"/>
              </a:solidFill>
              <a:ln cap="flat" cmpd="sng" w="28575">
                <a:solidFill>
                  <a:srgbClr val="00009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28" name="Google Shape;528;p25"/>
              <p:cNvGrpSpPr/>
              <p:nvPr/>
            </p:nvGrpSpPr>
            <p:grpSpPr>
              <a:xfrm>
                <a:off x="3726482" y="1134776"/>
                <a:ext cx="4710462" cy="4128886"/>
                <a:chOff x="3726482" y="1134776"/>
                <a:chExt cx="4710462" cy="4128886"/>
              </a:xfrm>
            </p:grpSpPr>
            <p:cxnSp>
              <p:nvCxnSpPr>
                <p:cNvPr id="529" name="Google Shape;529;p25"/>
                <p:cNvCxnSpPr/>
                <p:nvPr/>
              </p:nvCxnSpPr>
              <p:spPr>
                <a:xfrm rot="10800000">
                  <a:off x="5616305" y="3517957"/>
                  <a:ext cx="0" cy="799504"/>
                </a:xfrm>
                <a:prstGeom prst="straightConnector1">
                  <a:avLst/>
                </a:prstGeom>
                <a:noFill/>
                <a:ln cap="flat" cmpd="sng" w="412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530" name="Google Shape;530;p25"/>
                <p:cNvSpPr txBox="1"/>
                <p:nvPr/>
              </p:nvSpPr>
              <p:spPr>
                <a:xfrm>
                  <a:off x="5345885" y="2745220"/>
                  <a:ext cx="364906" cy="7355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36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?</a:t>
                  </a:r>
                  <a:endParaRPr/>
                </a:p>
              </p:txBody>
            </p:sp>
            <p:cxnSp>
              <p:nvCxnSpPr>
                <p:cNvPr id="531" name="Google Shape;531;p25"/>
                <p:cNvCxnSpPr/>
                <p:nvPr/>
              </p:nvCxnSpPr>
              <p:spPr>
                <a:xfrm flipH="1" rot="10800000">
                  <a:off x="5967884" y="2081010"/>
                  <a:ext cx="679918" cy="682403"/>
                </a:xfrm>
                <a:prstGeom prst="straightConnector1">
                  <a:avLst/>
                </a:prstGeom>
                <a:noFill/>
                <a:ln cap="flat" cmpd="sng" w="412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cxnSp>
              <p:nvCxnSpPr>
                <p:cNvPr id="532" name="Google Shape;532;p25"/>
                <p:cNvCxnSpPr/>
                <p:nvPr/>
              </p:nvCxnSpPr>
              <p:spPr>
                <a:xfrm rot="10800000">
                  <a:off x="5612290" y="1873503"/>
                  <a:ext cx="0" cy="799504"/>
                </a:xfrm>
                <a:prstGeom prst="straightConnector1">
                  <a:avLst/>
                </a:prstGeom>
                <a:noFill/>
                <a:ln cap="flat" cmpd="sng" w="412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med" w="med" type="triangl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  <p:sp>
              <p:nvSpPr>
                <p:cNvPr id="533" name="Google Shape;533;p25"/>
                <p:cNvSpPr txBox="1"/>
                <p:nvPr/>
              </p:nvSpPr>
              <p:spPr>
                <a:xfrm>
                  <a:off x="4216816" y="4598126"/>
                  <a:ext cx="3644675" cy="6655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0" i="0" lang="en-US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Demultiplexing</a:t>
                  </a:r>
                  <a:endParaRPr/>
                </a:p>
              </p:txBody>
            </p:sp>
            <p:grpSp>
              <p:nvGrpSpPr>
                <p:cNvPr id="534" name="Google Shape;534;p25"/>
                <p:cNvGrpSpPr/>
                <p:nvPr/>
              </p:nvGrpSpPr>
              <p:grpSpPr>
                <a:xfrm>
                  <a:off x="3726482" y="1134776"/>
                  <a:ext cx="4710462" cy="2780838"/>
                  <a:chOff x="3726482" y="1134776"/>
                  <a:chExt cx="4710462" cy="2780838"/>
                </a:xfrm>
              </p:grpSpPr>
              <p:pic>
                <p:nvPicPr>
                  <p:cNvPr descr="Image result for firefox logo" id="535" name="Google Shape;535;p2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>
                    <a:off x="5316466" y="1134776"/>
                    <a:ext cx="593575" cy="55066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Image result for skype logo" id="536" name="Google Shape;536;p2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3884338" y="1410111"/>
                    <a:ext cx="593575" cy="59665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pic>
                <p:nvPicPr>
                  <p:cNvPr descr="Image result for netflix logo png" id="537" name="Google Shape;537;p25"/>
                  <p:cNvPicPr preferRelativeResize="0"/>
                  <p:nvPr/>
                </p:nvPicPr>
                <p:blipFill rotWithShape="1">
                  <a:blip r:embed="rId5">
                    <a:alphaModFix/>
                  </a:blip>
                  <a:srcRect b="0" l="0" r="0" t="0"/>
                  <a:stretch/>
                </p:blipFill>
                <p:spPr>
                  <a:xfrm>
                    <a:off x="6242637" y="1485789"/>
                    <a:ext cx="1059694" cy="5905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cxnSp>
                <p:nvCxnSpPr>
                  <p:cNvPr id="538" name="Google Shape;538;p25"/>
                  <p:cNvCxnSpPr/>
                  <p:nvPr/>
                </p:nvCxnSpPr>
                <p:spPr>
                  <a:xfrm>
                    <a:off x="3726482" y="3915614"/>
                    <a:ext cx="3925557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dash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</p:cxnSp>
              <p:cxnSp>
                <p:nvCxnSpPr>
                  <p:cNvPr id="539" name="Google Shape;539;p25"/>
                  <p:cNvCxnSpPr/>
                  <p:nvPr/>
                </p:nvCxnSpPr>
                <p:spPr>
                  <a:xfrm>
                    <a:off x="3726482" y="2464553"/>
                    <a:ext cx="4499617" cy="0"/>
                  </a:xfrm>
                  <a:prstGeom prst="straightConnector1">
                    <a:avLst/>
                  </a:prstGeom>
                  <a:noFill/>
                  <a:ln cap="flat" cmpd="sng" w="25400">
                    <a:solidFill>
                      <a:schemeClr val="dk1"/>
                    </a:solidFill>
                    <a:prstDash val="dash"/>
                    <a:round/>
                    <a:headEnd len="sm" w="sm" type="none"/>
                    <a:tailEnd len="sm" w="sm" type="none"/>
                  </a:ln>
                  <a:effectLst>
                    <a:outerShdw blurRad="40000" rotWithShape="0" dir="5400000" dist="20000">
                      <a:srgbClr val="000000">
                        <a:alpha val="37647"/>
                      </a:srgbClr>
                    </a:outerShdw>
                  </a:effectLst>
                </p:spPr>
              </p:cxnSp>
              <p:sp>
                <p:nvSpPr>
                  <p:cNvPr id="540" name="Google Shape;540;p25"/>
                  <p:cNvSpPr txBox="1"/>
                  <p:nvPr/>
                </p:nvSpPr>
                <p:spPr>
                  <a:xfrm>
                    <a:off x="6867133" y="2931106"/>
                    <a:ext cx="1358966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transport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41" name="Google Shape;541;p25"/>
                  <p:cNvSpPr txBox="1"/>
                  <p:nvPr/>
                </p:nvSpPr>
                <p:spPr>
                  <a:xfrm>
                    <a:off x="6867133" y="1908821"/>
                    <a:ext cx="1569811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0" i="0" lang="en-US" sz="2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application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</p:grpSp>
      <p:pic>
        <p:nvPicPr>
          <p:cNvPr id="542" name="Google Shape;542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07090" y="1612013"/>
            <a:ext cx="6332535" cy="3633973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25"/>
          <p:cNvSpPr txBox="1"/>
          <p:nvPr/>
        </p:nvSpPr>
        <p:spPr>
          <a:xfrm>
            <a:off x="7369434" y="4555335"/>
            <a:ext cx="35468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Demultiplexing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5527a8ce64_0_958"/>
          <p:cNvSpPr txBox="1"/>
          <p:nvPr>
            <p:ph type="title"/>
          </p:nvPr>
        </p:nvSpPr>
        <p:spPr>
          <a:xfrm>
            <a:off x="798690" y="289325"/>
            <a:ext cx="11100600" cy="12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DeMultiplexing/ Multiplexing</a:t>
            </a:r>
            <a:endParaRPr sz="6000"/>
          </a:p>
        </p:txBody>
      </p:sp>
      <p:sp>
        <p:nvSpPr>
          <p:cNvPr id="550" name="Google Shape;550;g25527a8ce64_0_958"/>
          <p:cNvSpPr txBox="1"/>
          <p:nvPr/>
        </p:nvSpPr>
        <p:spPr>
          <a:xfrm>
            <a:off x="798690" y="1610067"/>
            <a:ext cx="11100600" cy="3973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9725" lvl="0" marL="463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Multiplexing, demultiplexing: based on segment, datagram header field values</a:t>
            </a:r>
            <a:endParaRPr/>
          </a:p>
          <a:p>
            <a:pPr indent="-136525" lvl="0" marL="4635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Char char="▪"/>
            </a:pPr>
            <a:r>
              <a:rPr b="1" i="0" lang="en-US" sz="3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UDP: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</a:t>
            </a:r>
            <a:r>
              <a:rPr b="1" i="0" lang="en-US" sz="32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destination port number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(only)</a:t>
            </a:r>
            <a:endParaRPr/>
          </a:p>
          <a:p>
            <a:pPr indent="-1365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4635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600"/>
              <a:buFont typeface="Noto Sans Symbols"/>
              <a:buChar char="▪"/>
            </a:pPr>
            <a:r>
              <a:rPr b="1" i="0" lang="en-US" sz="36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TCP: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demultiplexing using 4-tuple: </a:t>
            </a:r>
            <a:r>
              <a:rPr b="1" i="0" lang="en-US" sz="3200" u="none" cap="none" strike="noStrike">
                <a:solidFill>
                  <a:srgbClr val="7D28CD"/>
                </a:solidFill>
                <a:latin typeface="Calibri"/>
                <a:ea typeface="Calibri"/>
                <a:cs typeface="Calibri"/>
                <a:sym typeface="Calibri"/>
              </a:rPr>
              <a:t>source and destination IP addresses, and port numbers</a:t>
            </a:r>
            <a:endParaRPr b="1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g25527a8ce64_0_958"/>
          <p:cNvSpPr txBox="1"/>
          <p:nvPr>
            <p:ph idx="12" type="sldNum"/>
          </p:nvPr>
        </p:nvSpPr>
        <p:spPr>
          <a:xfrm>
            <a:off x="10951856" y="5883275"/>
            <a:ext cx="55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And Now more on TCP!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1086643" y="241299"/>
            <a:ext cx="10018713" cy="1204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Transport vs. Network layer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1086642" y="1470022"/>
            <a:ext cx="5009358" cy="363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Char char="▪"/>
            </a:pPr>
            <a:r>
              <a:rPr b="1" i="1" lang="en-US" sz="3600">
                <a:solidFill>
                  <a:srgbClr val="7D28CD"/>
                </a:solidFill>
              </a:rPr>
              <a:t>transport layer:</a:t>
            </a:r>
            <a:r>
              <a:rPr b="1" lang="en-US" sz="3600">
                <a:solidFill>
                  <a:srgbClr val="7D28CD"/>
                </a:solidFill>
              </a:rPr>
              <a:t> </a:t>
            </a:r>
            <a:r>
              <a:rPr lang="en-US" sz="3600"/>
              <a:t>logical communication between </a:t>
            </a:r>
            <a:r>
              <a:rPr b="1" lang="en-US" sz="3600">
                <a:solidFill>
                  <a:srgbClr val="FF0000"/>
                </a:solidFill>
              </a:rPr>
              <a:t>processes</a:t>
            </a:r>
            <a:r>
              <a:rPr b="1" lang="en-US" sz="2000">
                <a:solidFill>
                  <a:srgbClr val="FF0000"/>
                </a:solidFill>
              </a:rPr>
              <a:t> </a:t>
            </a:r>
            <a:endParaRPr b="1" sz="3600">
              <a:solidFill>
                <a:srgbClr val="FF0000"/>
              </a:solidFill>
            </a:endParaRPr>
          </a:p>
          <a:p>
            <a:pPr indent="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None/>
            </a:pPr>
            <a:r>
              <a:t/>
            </a:r>
            <a:endParaRPr b="1" i="1" sz="3600">
              <a:solidFill>
                <a:srgbClr val="7D28CD"/>
              </a:solidFill>
            </a:endParaRPr>
          </a:p>
          <a:p>
            <a:pPr indent="-33147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5220"/>
              <a:buFont typeface="Noto Sans Symbols"/>
              <a:buChar char="▪"/>
            </a:pPr>
            <a:r>
              <a:rPr b="1" i="1" lang="en-US" sz="3600">
                <a:solidFill>
                  <a:srgbClr val="7D28CD"/>
                </a:solidFill>
              </a:rPr>
              <a:t>network layer:</a:t>
            </a:r>
            <a:r>
              <a:rPr b="1" lang="en-US" sz="3600">
                <a:solidFill>
                  <a:srgbClr val="7D28CD"/>
                </a:solidFill>
              </a:rPr>
              <a:t> </a:t>
            </a:r>
            <a:r>
              <a:rPr lang="en-US" sz="3600"/>
              <a:t>logical communication between </a:t>
            </a:r>
            <a:r>
              <a:rPr b="1" lang="en-US" sz="3600">
                <a:solidFill>
                  <a:srgbClr val="FF0000"/>
                </a:solidFill>
              </a:rPr>
              <a:t>hosts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65" name="Google Shape;165;p4"/>
          <p:cNvSpPr txBox="1"/>
          <p:nvPr>
            <p:ph idx="2" type="body"/>
          </p:nvPr>
        </p:nvSpPr>
        <p:spPr>
          <a:xfrm>
            <a:off x="6324602" y="2149729"/>
            <a:ext cx="5232397" cy="446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i="1" lang="en-US" sz="2400"/>
              <a:t>12 kids in Ann’s house sending letters to 12 kids in Bill’s house:</a:t>
            </a:r>
            <a:endParaRPr sz="2400"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processes = kids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app messages = letters in envelopes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hosts = houses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transport protocol = Ann and Bill </a:t>
            </a:r>
            <a:endParaRPr sz="2400"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network-layer protocol = postal service</a:t>
            </a:r>
            <a:endParaRPr/>
          </a:p>
          <a:p>
            <a:pPr indent="-285750" lvl="0" marL="285750" rtl="0" algn="l">
              <a:lnSpc>
                <a:spcPct val="7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166" name="Google Shape;166;p4"/>
          <p:cNvSpPr/>
          <p:nvPr/>
        </p:nvSpPr>
        <p:spPr>
          <a:xfrm>
            <a:off x="6290458" y="1932497"/>
            <a:ext cx="5266541" cy="4684203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7" name="Google Shape;167;p4"/>
          <p:cNvSpPr txBox="1"/>
          <p:nvPr/>
        </p:nvSpPr>
        <p:spPr>
          <a:xfrm>
            <a:off x="6324602" y="1446211"/>
            <a:ext cx="4780754" cy="48628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1" i="1" lang="en-US" sz="3200" u="none" cap="none" strike="noStrike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household analogy: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1086642" y="4890862"/>
            <a:ext cx="5237960" cy="11749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2857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5220"/>
              <a:buFont typeface="Noto Sans Symbols"/>
              <a:buNone/>
            </a:pPr>
            <a:r>
              <a:t/>
            </a:r>
            <a:endParaRPr b="1" i="1" sz="36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31470" lvl="0" marL="28575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5220"/>
              <a:buFont typeface="Noto Sans Symbols"/>
              <a:buChar char="▪"/>
            </a:pPr>
            <a:r>
              <a:rPr b="1" i="1" lang="en-US" sz="36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Segments:</a:t>
            </a:r>
            <a:r>
              <a:rPr b="1" i="0" lang="en-US" sz="36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Transport Layer PDU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idx="4294967295" type="title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the Transport Layer</a:t>
            </a:r>
            <a:endParaRPr/>
          </a:p>
        </p:txBody>
      </p:sp>
      <p:sp>
        <p:nvSpPr>
          <p:cNvPr id="175" name="Google Shape;175;p6"/>
          <p:cNvSpPr txBox="1"/>
          <p:nvPr>
            <p:ph idx="4294967295" type="body"/>
          </p:nvPr>
        </p:nvSpPr>
        <p:spPr>
          <a:xfrm>
            <a:off x="1676400" y="914400"/>
            <a:ext cx="8839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Multiplexing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Initiating and terminating </a:t>
            </a:r>
            <a:r>
              <a:rPr lang="en-US" sz="2800"/>
              <a:t>a session.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recovery</a:t>
            </a:r>
            <a:r>
              <a:rPr lang="en-US" sz="2800"/>
              <a:t>.</a:t>
            </a:r>
            <a:endParaRPr/>
          </a:p>
          <a:p>
            <a:pPr indent="-31113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176" name="Google Shape;176;p6"/>
          <p:cNvSpPr/>
          <p:nvPr/>
        </p:nvSpPr>
        <p:spPr>
          <a:xfrm>
            <a:off x="1433511" y="4332302"/>
            <a:ext cx="8116889" cy="2218515"/>
          </a:xfrm>
          <a:prstGeom prst="ellipse">
            <a:avLst/>
          </a:prstGeom>
          <a:noFill/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3835400" y="4498181"/>
            <a:ext cx="3505200" cy="833437"/>
          </a:xfrm>
          <a:prstGeom prst="rect">
            <a:avLst/>
          </a:prstGeom>
          <a:solidFill>
            <a:srgbClr val="800080"/>
          </a:solidFill>
          <a:ln cap="flat" cmpd="sng" w="9525">
            <a:solidFill>
              <a:srgbClr val="CC66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Reliability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1905000" y="70113"/>
            <a:ext cx="5029200" cy="808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Different Applications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1040092" y="4090405"/>
            <a:ext cx="5118952" cy="26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Some applications need their data to be complete with no errors or gaps.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But can accept a slight delay to ensure this.</a:t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6539183" y="4689571"/>
            <a:ext cx="5237180" cy="163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168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Some applications can accept occasional errors or gaps in the data.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168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But they cannot accept any delay.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8"/>
          <p:cNvSpPr/>
          <p:nvPr/>
        </p:nvSpPr>
        <p:spPr>
          <a:xfrm>
            <a:off x="5596670" y="543089"/>
            <a:ext cx="6090138" cy="8080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0033CC"/>
                </a:solidFill>
                <a:latin typeface="Corbel"/>
                <a:ea typeface="Corbel"/>
                <a:cs typeface="Corbel"/>
                <a:sym typeface="Corbel"/>
              </a:rPr>
              <a:t>Different Requirements</a:t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سیستم VOIP و نکاتی که قبل از راه‌اندازی آن باید بدانید - سانترال پاناسونیک  و تلفن سانترال" id="188" name="Google Shape;188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" name="Google Shape;189;p8"/>
          <p:cNvGrpSpPr/>
          <p:nvPr/>
        </p:nvGrpSpPr>
        <p:grpSpPr>
          <a:xfrm>
            <a:off x="6625368" y="1497042"/>
            <a:ext cx="3538540" cy="2817352"/>
            <a:chOff x="6625368" y="1497042"/>
            <a:chExt cx="3538540" cy="2817352"/>
          </a:xfrm>
        </p:grpSpPr>
        <p:pic>
          <p:nvPicPr>
            <p:cNvPr descr="IPTV: What is it and how does it work? - Less Wires" id="190" name="Google Shape;19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625368" y="1515388"/>
              <a:ext cx="2016371" cy="1159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1" name="Google Shape;19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56039" y="1497042"/>
              <a:ext cx="1407869" cy="1227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2" name="Google Shape;192;p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225811" y="2772403"/>
              <a:ext cx="2185472" cy="1228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8"/>
            <p:cNvSpPr/>
            <p:nvPr/>
          </p:nvSpPr>
          <p:spPr>
            <a:xfrm>
              <a:off x="7407883" y="3914964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Online Games 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descr="How to Switch Email Services Easily &amp; Keep All Your Mails, Contacts -  SiliconANGLE" id="194" name="Google Shape;194;p8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8"/>
          <p:cNvGrpSpPr/>
          <p:nvPr/>
        </p:nvGrpSpPr>
        <p:grpSpPr>
          <a:xfrm>
            <a:off x="1290855" y="1153821"/>
            <a:ext cx="3597301" cy="2761143"/>
            <a:chOff x="1290855" y="1153821"/>
            <a:chExt cx="3597301" cy="2761143"/>
          </a:xfrm>
        </p:grpSpPr>
        <p:pic>
          <p:nvPicPr>
            <p:cNvPr descr="Password Manager Comparison: Top Password Managers for 2021" id="196" name="Google Shape;196;p8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290855" y="1433491"/>
              <a:ext cx="2308713" cy="1407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kamai discovers Active Directory DNS spoofing exploit - SiliconANGLE" id="197" name="Google Shape;197;p8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206110" y="2363054"/>
              <a:ext cx="1682046" cy="134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mail Tips and Tricks for Your Favorite Service​" id="198" name="Google Shape;198;p8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341178" y="2872359"/>
              <a:ext cx="1814610" cy="10426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9" name="Google Shape;199;p8"/>
            <p:cNvSpPr/>
            <p:nvPr/>
          </p:nvSpPr>
          <p:spPr>
            <a:xfrm>
              <a:off x="1341178" y="2877406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13435"/>
                  </a:solidFill>
                  <a:latin typeface="Corbel"/>
                  <a:ea typeface="Corbel"/>
                  <a:cs typeface="Corbel"/>
                  <a:sym typeface="Corbel"/>
                </a:rPr>
                <a:t>Emails</a:t>
              </a:r>
              <a:endParaRPr b="1" i="0" sz="900" u="none" cap="none" strike="noStrike">
                <a:solidFill>
                  <a:srgbClr val="313435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341178" y="1153821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13435"/>
                  </a:solidFill>
                  <a:latin typeface="Corbel"/>
                  <a:ea typeface="Corbel"/>
                  <a:cs typeface="Corbel"/>
                  <a:sym typeface="Corbel"/>
                </a:rPr>
                <a:t>Web Applications</a:t>
              </a:r>
              <a:endParaRPr b="1" i="0" sz="900" u="none" cap="none" strike="noStrike">
                <a:solidFill>
                  <a:srgbClr val="313435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/>
          <p:nvPr>
            <p:ph type="title"/>
          </p:nvPr>
        </p:nvSpPr>
        <p:spPr>
          <a:xfrm>
            <a:off x="1383506" y="222179"/>
            <a:ext cx="10018713" cy="985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Solution : Two transport protocols?</a:t>
            </a:r>
            <a:endParaRPr/>
          </a:p>
        </p:txBody>
      </p:sp>
      <p:sp>
        <p:nvSpPr>
          <p:cNvPr id="206" name="Google Shape;206;p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7" name="Google Shape;207;p9"/>
          <p:cNvGrpSpPr/>
          <p:nvPr/>
        </p:nvGrpSpPr>
        <p:grpSpPr>
          <a:xfrm>
            <a:off x="4812216" y="848531"/>
            <a:ext cx="3597301" cy="3210477"/>
            <a:chOff x="1290855" y="1072801"/>
            <a:chExt cx="3597301" cy="3210477"/>
          </a:xfrm>
        </p:grpSpPr>
        <p:pic>
          <p:nvPicPr>
            <p:cNvPr descr="Password Manager Comparison: Top Password Managers for 2021" id="208" name="Google Shape;208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90855" y="1433491"/>
              <a:ext cx="2308713" cy="14077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kamai discovers Active Directory DNS spoofing exploit - SiliconANGLE" id="209" name="Google Shape;209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206110" y="2363054"/>
              <a:ext cx="1682046" cy="1349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mail Tips and Tricks for Your Favorite Service​" id="210" name="Google Shape;210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41178" y="2872359"/>
              <a:ext cx="1814610" cy="10426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1" name="Google Shape;211;p9"/>
            <p:cNvSpPr/>
            <p:nvPr/>
          </p:nvSpPr>
          <p:spPr>
            <a:xfrm>
              <a:off x="1341178" y="3883848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Emails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1429114" y="1072801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Web Applications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13" name="Google Shape;213;p9"/>
          <p:cNvGrpSpPr/>
          <p:nvPr/>
        </p:nvGrpSpPr>
        <p:grpSpPr>
          <a:xfrm>
            <a:off x="2763354" y="1086464"/>
            <a:ext cx="4045815" cy="2495985"/>
            <a:chOff x="2627" y="1011"/>
            <a:chExt cx="2549" cy="1572"/>
          </a:xfrm>
        </p:grpSpPr>
        <p:sp>
          <p:nvSpPr>
            <p:cNvPr id="214" name="Google Shape;214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Reliable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9"/>
          <p:cNvGrpSpPr/>
          <p:nvPr/>
        </p:nvGrpSpPr>
        <p:grpSpPr>
          <a:xfrm>
            <a:off x="5904653" y="986568"/>
            <a:ext cx="4045815" cy="2495985"/>
            <a:chOff x="2627" y="1011"/>
            <a:chExt cx="2549" cy="1572"/>
          </a:xfrm>
        </p:grpSpPr>
        <p:sp>
          <p:nvSpPr>
            <p:cNvPr id="217" name="Google Shape;217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rgbClr val="CCEC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TCP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9"/>
          <p:cNvGrpSpPr/>
          <p:nvPr/>
        </p:nvGrpSpPr>
        <p:grpSpPr>
          <a:xfrm>
            <a:off x="4907879" y="4037060"/>
            <a:ext cx="3100048" cy="2520758"/>
            <a:chOff x="6625368" y="1497042"/>
            <a:chExt cx="3538540" cy="2817352"/>
          </a:xfrm>
        </p:grpSpPr>
        <p:pic>
          <p:nvPicPr>
            <p:cNvPr descr="IPTV: What is it and how does it work? - Less Wires" id="220" name="Google Shape;220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25368" y="1515388"/>
              <a:ext cx="2016371" cy="115926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1" name="Google Shape;221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756039" y="1497042"/>
              <a:ext cx="1407869" cy="12271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9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225811" y="2772403"/>
              <a:ext cx="2185472" cy="12283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3" name="Google Shape;223;p9"/>
            <p:cNvSpPr/>
            <p:nvPr/>
          </p:nvSpPr>
          <p:spPr>
            <a:xfrm>
              <a:off x="7407883" y="3914964"/>
              <a:ext cx="2342786" cy="39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0033CC"/>
                  </a:solidFill>
                  <a:latin typeface="Corbel"/>
                  <a:ea typeface="Corbel"/>
                  <a:cs typeface="Corbel"/>
                  <a:sym typeface="Corbel"/>
                </a:rPr>
                <a:t>Online Games </a:t>
              </a:r>
              <a:endParaRPr b="1" i="0" sz="9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2483573" y="3930166"/>
            <a:ext cx="4045815" cy="2495985"/>
            <a:chOff x="2627" y="2327"/>
            <a:chExt cx="2549" cy="1572"/>
          </a:xfrm>
        </p:grpSpPr>
        <p:sp>
          <p:nvSpPr>
            <p:cNvPr id="225" name="Google Shape;225;p9"/>
            <p:cNvSpPr/>
            <p:nvPr/>
          </p:nvSpPr>
          <p:spPr>
            <a:xfrm rot="448716">
              <a:off x="2699" y="2478"/>
              <a:ext cx="2404" cy="1270"/>
            </a:xfrm>
            <a:prstGeom prst="irregularSeal2">
              <a:avLst/>
            </a:prstGeom>
            <a:solidFill>
              <a:srgbClr val="5E9934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6" name="Google Shape;226;p9"/>
            <p:cNvSpPr txBox="1"/>
            <p:nvPr/>
          </p:nvSpPr>
          <p:spPr>
            <a:xfrm>
              <a:off x="3288" y="2931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Fast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9"/>
          <p:cNvGrpSpPr/>
          <p:nvPr/>
        </p:nvGrpSpPr>
        <p:grpSpPr>
          <a:xfrm>
            <a:off x="6268481" y="3808687"/>
            <a:ext cx="4045815" cy="2495985"/>
            <a:chOff x="2627" y="1011"/>
            <a:chExt cx="2549" cy="1572"/>
          </a:xfrm>
        </p:grpSpPr>
        <p:sp>
          <p:nvSpPr>
            <p:cNvPr id="228" name="Google Shape;228;p9"/>
            <p:cNvSpPr/>
            <p:nvPr/>
          </p:nvSpPr>
          <p:spPr>
            <a:xfrm rot="448716">
              <a:off x="2699" y="1162"/>
              <a:ext cx="2404" cy="1270"/>
            </a:xfrm>
            <a:prstGeom prst="irregularSeal2">
              <a:avLst/>
            </a:prstGeom>
            <a:solidFill>
              <a:srgbClr val="B1DB93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9" name="Google Shape;229;p9"/>
            <p:cNvSpPr txBox="1"/>
            <p:nvPr/>
          </p:nvSpPr>
          <p:spPr>
            <a:xfrm>
              <a:off x="3288" y="1616"/>
              <a:ext cx="1134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1" i="0" lang="en-US" sz="3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UDP</a:t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20"/>
          <p:cNvSpPr txBox="1"/>
          <p:nvPr/>
        </p:nvSpPr>
        <p:spPr>
          <a:xfrm>
            <a:off x="1069730" y="1310054"/>
            <a:ext cx="10433293" cy="5451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6600CC"/>
                </a:solidFill>
                <a:latin typeface="Corbel"/>
                <a:ea typeface="Corbel"/>
                <a:cs typeface="Corbel"/>
                <a:sym typeface="Corbel"/>
              </a:rPr>
              <a:t>UDP : User Datagram Protocol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4639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92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13435"/>
                </a:solidFill>
                <a:latin typeface="Corbel"/>
                <a:ea typeface="Corbel"/>
                <a:cs typeface="Corbel"/>
                <a:sym typeface="Corbel"/>
              </a:rPr>
              <a:t>Best Effort Service</a:t>
            </a:r>
            <a:endParaRPr/>
          </a:p>
          <a:p>
            <a:pPr indent="-294639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92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313435"/>
                </a:solidFill>
                <a:latin typeface="Corbel"/>
                <a:ea typeface="Corbel"/>
                <a:cs typeface="Corbel"/>
                <a:sym typeface="Corbel"/>
              </a:rPr>
              <a:t>Used by applications that requires no delay in data delivery</a:t>
            </a:r>
            <a:endParaRPr/>
          </a:p>
          <a:p>
            <a:pPr indent="-29464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6600CC"/>
                </a:solidFill>
                <a:latin typeface="Corbel"/>
                <a:ea typeface="Corbel"/>
                <a:cs typeface="Corbel"/>
                <a:sym typeface="Corbel"/>
              </a:rPr>
              <a:t>How does UDP deliver fast?</a:t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9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connection establishment (which can add delay)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9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small header size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Clr>
                <a:srgbClr val="1186C3"/>
              </a:buClr>
              <a:buSzPts val="39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error or flow or congestion control: UDP can blast away as fast as desired</a:t>
            </a:r>
            <a:endParaRPr/>
          </a:p>
          <a:p>
            <a:pPr indent="-31113" lvl="1" marL="855663" marR="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6" name="Google Shape;236;p20"/>
          <p:cNvSpPr txBox="1"/>
          <p:nvPr/>
        </p:nvSpPr>
        <p:spPr>
          <a:xfrm>
            <a:off x="1820864" y="182564"/>
            <a:ext cx="8529637" cy="922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UDP: User Datagram Protocol </a:t>
            </a:r>
            <a:r>
              <a:rPr b="0" i="0" lang="en-US" sz="32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[RFC 768]</a:t>
            </a:r>
            <a:endParaRPr b="0" i="0" sz="40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" name="Google Shape;242;p39"/>
          <p:cNvSpPr/>
          <p:nvPr/>
        </p:nvSpPr>
        <p:spPr>
          <a:xfrm>
            <a:off x="1484310" y="1271589"/>
            <a:ext cx="10189133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UDP is used by:</a:t>
            </a:r>
            <a:endParaRPr b="0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streaming multimedia apps (loss tolerant, rate sensitive)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SNMP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1" marL="457200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But sometimes ……</a:t>
            </a:r>
            <a:endParaRPr/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DNS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HTTP/3</a:t>
            </a:r>
            <a:endParaRPr b="0" i="0" sz="14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Char char="❖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reliable transfer over UDP: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 reliability at application layer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88975" marR="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application-specific error recovery!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1484310" y="31759"/>
            <a:ext cx="10018713" cy="11879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 Datagram Protocol (UDP)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idx="4294967295" type="title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the Transport Layer</a:t>
            </a:r>
            <a:endParaRPr/>
          </a:p>
        </p:txBody>
      </p:sp>
      <p:sp>
        <p:nvSpPr>
          <p:cNvPr id="249" name="Google Shape;249;p21"/>
          <p:cNvSpPr txBox="1"/>
          <p:nvPr>
            <p:ph idx="4294967295" type="body"/>
          </p:nvPr>
        </p:nvSpPr>
        <p:spPr>
          <a:xfrm>
            <a:off x="1676400" y="1143000"/>
            <a:ext cx="8839200" cy="55045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Multiplexing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Establishing and terminating </a:t>
            </a:r>
            <a:r>
              <a:rPr lang="en-US" sz="2800"/>
              <a:t>a connection 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recovery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indent="-31113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250" name="Google Shape;250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1676400" y="1935332"/>
            <a:ext cx="427608" cy="226380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260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1"/>
          <p:cNvSpPr/>
          <p:nvPr/>
        </p:nvSpPr>
        <p:spPr>
          <a:xfrm>
            <a:off x="1676400" y="4570859"/>
            <a:ext cx="427608" cy="13124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BB78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1"/>
          <p:cNvSpPr txBox="1"/>
          <p:nvPr/>
        </p:nvSpPr>
        <p:spPr>
          <a:xfrm rot="-5400000">
            <a:off x="818052" y="5042400"/>
            <a:ext cx="1228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Only TCP</a:t>
            </a:r>
            <a:endParaRPr/>
          </a:p>
        </p:txBody>
      </p:sp>
      <p:sp>
        <p:nvSpPr>
          <p:cNvPr id="254" name="Google Shape;254;p21"/>
          <p:cNvSpPr txBox="1"/>
          <p:nvPr/>
        </p:nvSpPr>
        <p:spPr>
          <a:xfrm rot="-5400000">
            <a:off x="657676" y="2908035"/>
            <a:ext cx="143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UDP &amp;TCP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Mehnaz Seraj</dc:creator>
</cp:coreProperties>
</file>