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6858000" cx="12192000"/>
  <p:notesSz cx="6858000" cy="9144000"/>
  <p:embeddedFontLst>
    <p:embeddedFont>
      <p:font typeface="Corbel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57" roundtripDataSignature="AMtx7mhocwShQldEPrpJfiUfSvvmCREC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226D7D6-3A80-415B-BDFA-EC2BCA94591A}">
  <a:tblStyle styleId="{1226D7D6-3A80-415B-BDFA-EC2BCA94591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7704413F-C7E6-47BD-B81D-BC025B4EB941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Corbel-regular.fntdata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Corbel-italic.fntdata"/><Relationship Id="rId10" Type="http://schemas.openxmlformats.org/officeDocument/2006/relationships/slide" Target="slides/slide4.xml"/><Relationship Id="rId54" Type="http://schemas.openxmlformats.org/officeDocument/2006/relationships/font" Target="fonts/Corbel-bold.fntdata"/><Relationship Id="rId13" Type="http://schemas.openxmlformats.org/officeDocument/2006/relationships/slide" Target="slides/slide7.xml"/><Relationship Id="rId57" Type="http://customschemas.google.com/relationships/presentationmetadata" Target="metadata"/><Relationship Id="rId12" Type="http://schemas.openxmlformats.org/officeDocument/2006/relationships/slide" Target="slides/slide6.xml"/><Relationship Id="rId56" Type="http://schemas.openxmlformats.org/officeDocument/2006/relationships/font" Target="fonts/Corbel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24.#</a:t>
            </a:r>
            <a:endParaRPr/>
          </a:p>
        </p:txBody>
      </p:sp>
      <p:sp>
        <p:nvSpPr>
          <p:cNvPr id="345" name="Google Shape;345;p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6" name="Google Shape;346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2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24.#</a:t>
            </a:r>
            <a:endParaRPr/>
          </a:p>
        </p:txBody>
      </p:sp>
      <p:sp>
        <p:nvSpPr>
          <p:cNvPr id="370" name="Google Shape;370;p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1" name="Google Shape;371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3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24.#</a:t>
            </a:r>
            <a:endParaRPr/>
          </a:p>
        </p:txBody>
      </p:sp>
      <p:sp>
        <p:nvSpPr>
          <p:cNvPr id="401" name="Google Shape;401;p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Google Shape;402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4" name="Google Shape;424;p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8" name="Google Shape;458;p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4" name="Google Shape;46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0" name="Google Shape;470;p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6" name="Google Shape;476;p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2" name="Google Shape;482;p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8" name="Google Shape;538;p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6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24.#</a:t>
            </a:r>
            <a:endParaRPr/>
          </a:p>
        </p:txBody>
      </p:sp>
      <p:sp>
        <p:nvSpPr>
          <p:cNvPr id="156" name="Google Shape;156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9" name="Google Shape;609;p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1" name="Google Shape;70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7" name="Google Shape;707;p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3" name="Google Shape;713;p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9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3" name="Google Shape;743;p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9" name="Google Shape;749;p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5" name="Google Shape;805;p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5" name="Google Shape;835;p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1" name="Google Shape;841;p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9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0" name="Google Shape;860;p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0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9" name="Google Shape;879;p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10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4" name="Google Shape;954;p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1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0" name="Google Shape;960;p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1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6" name="Google Shape;966;p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7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27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27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27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27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27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27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27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2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7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7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37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8" name="Google Shape;88;p3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8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8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4" name="Google Shape;94;p3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9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9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9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9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2" name="Google Shape;102;p39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3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0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0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4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1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1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1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1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7" name="Google Shape;117;p41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4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2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2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4" name="Google Shape;124;p42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5" name="Google Shape;125;p4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3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1" name="Google Shape;131;p4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4"/>
          <p:cNvSpPr txBox="1"/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4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7" name="Google Shape;137;p4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2610"/>
              <a:buFont typeface="Noto Sans"/>
              <a:buChar char="▪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6"/>
          <p:cNvSpPr txBox="1"/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6"/>
          <p:cNvSpPr txBox="1"/>
          <p:nvPr>
            <p:ph idx="1" type="body"/>
          </p:nvPr>
        </p:nvSpPr>
        <p:spPr>
          <a:xfrm>
            <a:off x="609600" y="1600201"/>
            <a:ext cx="53848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  <a:defRPr/>
            </a:lvl1pPr>
            <a:lvl2pPr indent="-41275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7591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/>
            </a:lvl9pPr>
          </a:lstStyle>
          <a:p/>
        </p:txBody>
      </p:sp>
      <p:sp>
        <p:nvSpPr>
          <p:cNvPr id="48" name="Google Shape;48;p106"/>
          <p:cNvSpPr txBox="1"/>
          <p:nvPr>
            <p:ph idx="2" type="body"/>
          </p:nvPr>
        </p:nvSpPr>
        <p:spPr>
          <a:xfrm>
            <a:off x="6197600" y="1600201"/>
            <a:ext cx="53848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  <a:defRPr/>
            </a:lvl1pPr>
            <a:lvl2pPr indent="-41275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7591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/>
            </a:lvl9pPr>
          </a:lstStyle>
          <a:p/>
        </p:txBody>
      </p:sp>
      <p:sp>
        <p:nvSpPr>
          <p:cNvPr id="49" name="Google Shape;49;p10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4" name="Google Shape;54;p11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over Content" type="txOverObj">
  <p:cSld name="TEXT_OVER_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7"/>
          <p:cNvSpPr txBox="1"/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7"/>
          <p:cNvSpPr txBox="1"/>
          <p:nvPr>
            <p:ph idx="1" type="body"/>
          </p:nvPr>
        </p:nvSpPr>
        <p:spPr>
          <a:xfrm>
            <a:off x="609600" y="1600201"/>
            <a:ext cx="10972800" cy="2189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  <a:defRPr/>
            </a:lvl1pPr>
            <a:lvl2pPr indent="-41275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7591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/>
            </a:lvl9pPr>
          </a:lstStyle>
          <a:p/>
        </p:txBody>
      </p:sp>
      <p:sp>
        <p:nvSpPr>
          <p:cNvPr id="61" name="Google Shape;61;p107"/>
          <p:cNvSpPr txBox="1"/>
          <p:nvPr>
            <p:ph idx="2" type="body"/>
          </p:nvPr>
        </p:nvSpPr>
        <p:spPr>
          <a:xfrm>
            <a:off x="609600" y="3941763"/>
            <a:ext cx="10972800" cy="2189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  <a:defRPr/>
            </a:lvl1pPr>
            <a:lvl2pPr indent="-41275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7591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/>
            </a:lvl9pPr>
          </a:lstStyle>
          <a:p/>
        </p:txBody>
      </p:sp>
      <p:sp>
        <p:nvSpPr>
          <p:cNvPr id="62" name="Google Shape;62;p10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7" name="Google Shape;67;p3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5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3" name="Google Shape;73;p35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4" name="Google Shape;74;p3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6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6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36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1" name="Google Shape;81;p3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26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26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26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26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26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26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2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6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2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2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40.png"/><Relationship Id="rId5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5.png"/><Relationship Id="rId10" Type="http://schemas.openxmlformats.org/officeDocument/2006/relationships/image" Target="../media/image30.png"/><Relationship Id="rId13" Type="http://schemas.openxmlformats.org/officeDocument/2006/relationships/image" Target="../media/image36.png"/><Relationship Id="rId1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34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6.png"/><Relationship Id="rId8" Type="http://schemas.openxmlformats.org/officeDocument/2006/relationships/image" Target="../media/image4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image" Target="../media/image53.png"/><Relationship Id="rId10" Type="http://schemas.openxmlformats.org/officeDocument/2006/relationships/image" Target="../media/image52.png"/><Relationship Id="rId13" Type="http://schemas.openxmlformats.org/officeDocument/2006/relationships/image" Target="../media/image47.png"/><Relationship Id="rId1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Relationship Id="rId4" Type="http://schemas.openxmlformats.org/officeDocument/2006/relationships/image" Target="../media/image26.png"/><Relationship Id="rId9" Type="http://schemas.openxmlformats.org/officeDocument/2006/relationships/image" Target="../media/image38.png"/><Relationship Id="rId5" Type="http://schemas.openxmlformats.org/officeDocument/2006/relationships/image" Target="../media/image49.png"/><Relationship Id="rId6" Type="http://schemas.openxmlformats.org/officeDocument/2006/relationships/image" Target="../media/image39.png"/><Relationship Id="rId7" Type="http://schemas.openxmlformats.org/officeDocument/2006/relationships/image" Target="../media/image55.png"/><Relationship Id="rId8" Type="http://schemas.openxmlformats.org/officeDocument/2006/relationships/image" Target="../media/image42.png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image" Target="../media/image59.png"/><Relationship Id="rId1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image" Target="../media/image26.png"/><Relationship Id="rId9" Type="http://schemas.openxmlformats.org/officeDocument/2006/relationships/image" Target="../media/image51.png"/><Relationship Id="rId5" Type="http://schemas.openxmlformats.org/officeDocument/2006/relationships/image" Target="../media/image49.png"/><Relationship Id="rId6" Type="http://schemas.openxmlformats.org/officeDocument/2006/relationships/image" Target="../media/image55.png"/><Relationship Id="rId7" Type="http://schemas.openxmlformats.org/officeDocument/2006/relationships/image" Target="../media/image42.png"/><Relationship Id="rId8" Type="http://schemas.openxmlformats.org/officeDocument/2006/relationships/image" Target="../media/image5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40.png"/><Relationship Id="rId5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0.png"/><Relationship Id="rId4" Type="http://schemas.openxmlformats.org/officeDocument/2006/relationships/image" Target="../media/image17.png"/><Relationship Id="rId5" Type="http://schemas.openxmlformats.org/officeDocument/2006/relationships/image" Target="../media/image6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0.png"/><Relationship Id="rId4" Type="http://schemas.openxmlformats.org/officeDocument/2006/relationships/image" Target="../media/image17.png"/><Relationship Id="rId5" Type="http://schemas.openxmlformats.org/officeDocument/2006/relationships/image" Target="../media/image6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0.png"/><Relationship Id="rId4" Type="http://schemas.openxmlformats.org/officeDocument/2006/relationships/image" Target="../media/image17.png"/><Relationship Id="rId5" Type="http://schemas.openxmlformats.org/officeDocument/2006/relationships/image" Target="../media/image6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1" Type="http://schemas.openxmlformats.org/officeDocument/2006/relationships/image" Target="../media/image68.png"/><Relationship Id="rId10" Type="http://schemas.openxmlformats.org/officeDocument/2006/relationships/image" Target="../media/image76.png"/><Relationship Id="rId13" Type="http://schemas.openxmlformats.org/officeDocument/2006/relationships/image" Target="../media/image40.png"/><Relationship Id="rId1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9" Type="http://schemas.openxmlformats.org/officeDocument/2006/relationships/image" Target="../media/image78.png"/><Relationship Id="rId14" Type="http://schemas.openxmlformats.org/officeDocument/2006/relationships/image" Target="../media/image17.png"/><Relationship Id="rId5" Type="http://schemas.openxmlformats.org/officeDocument/2006/relationships/image" Target="../media/image70.png"/><Relationship Id="rId6" Type="http://schemas.openxmlformats.org/officeDocument/2006/relationships/image" Target="../media/image79.png"/><Relationship Id="rId7" Type="http://schemas.openxmlformats.org/officeDocument/2006/relationships/image" Target="../media/image84.png"/><Relationship Id="rId8" Type="http://schemas.openxmlformats.org/officeDocument/2006/relationships/image" Target="../media/image71.png"/></Relationships>
</file>

<file path=ppt/slides/_rels/slide41.xml.rels><?xml version="1.0" encoding="UTF-8" standalone="yes"?><Relationships xmlns="http://schemas.openxmlformats.org/package/2006/relationships"><Relationship Id="rId11" Type="http://schemas.openxmlformats.org/officeDocument/2006/relationships/image" Target="../media/image82.png"/><Relationship Id="rId10" Type="http://schemas.openxmlformats.org/officeDocument/2006/relationships/image" Target="../media/image74.png"/><Relationship Id="rId13" Type="http://schemas.openxmlformats.org/officeDocument/2006/relationships/image" Target="../media/image73.png"/><Relationship Id="rId1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0.png"/><Relationship Id="rId4" Type="http://schemas.openxmlformats.org/officeDocument/2006/relationships/image" Target="../media/image17.png"/><Relationship Id="rId9" Type="http://schemas.openxmlformats.org/officeDocument/2006/relationships/image" Target="../media/image75.png"/><Relationship Id="rId5" Type="http://schemas.openxmlformats.org/officeDocument/2006/relationships/image" Target="../media/image72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7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0.png"/><Relationship Id="rId4" Type="http://schemas.openxmlformats.org/officeDocument/2006/relationships/image" Target="../media/image17.png"/><Relationship Id="rId5" Type="http://schemas.openxmlformats.org/officeDocument/2006/relationships/image" Target="../media/image6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1.png"/><Relationship Id="rId4" Type="http://schemas.openxmlformats.org/officeDocument/2006/relationships/image" Target="../media/image16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5"/>
          <p:cNvSpPr txBox="1"/>
          <p:nvPr>
            <p:ph type="ctrTitle"/>
          </p:nvPr>
        </p:nvSpPr>
        <p:spPr>
          <a:xfrm>
            <a:off x="3154951" y="941893"/>
            <a:ext cx="8574600" cy="26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Transport Layer (TCP)</a:t>
            </a:r>
            <a:endParaRPr/>
          </a:p>
        </p:txBody>
      </p:sp>
      <p:sp>
        <p:nvSpPr>
          <p:cNvPr id="146" name="Google Shape;146;p45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5 | CSE421 – Computer Networks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47" name="Google Shape;14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3"/>
          <p:cNvSpPr txBox="1"/>
          <p:nvPr>
            <p:ph type="title"/>
          </p:nvPr>
        </p:nvSpPr>
        <p:spPr>
          <a:xfrm>
            <a:off x="1484311" y="485274"/>
            <a:ext cx="10018713" cy="798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Control Bits</a:t>
            </a:r>
            <a:endParaRPr/>
          </a:p>
        </p:txBody>
      </p:sp>
      <p:pic>
        <p:nvPicPr>
          <p:cNvPr id="233" name="Google Shape;233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4311" y="1451986"/>
            <a:ext cx="9395702" cy="216367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3"/>
          <p:cNvSpPr txBox="1"/>
          <p:nvPr>
            <p:ph idx="1" type="body"/>
          </p:nvPr>
        </p:nvSpPr>
        <p:spPr>
          <a:xfrm>
            <a:off x="1484311" y="3784265"/>
            <a:ext cx="10018713" cy="2820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Control Bits: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This field defines 6 different control bits or flags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One or more of these bits can be set at a time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These bits help indicate connection establishment and termination, flow control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4"/>
          <p:cNvSpPr txBox="1"/>
          <p:nvPr>
            <p:ph type="title"/>
          </p:nvPr>
        </p:nvSpPr>
        <p:spPr>
          <a:xfrm>
            <a:off x="1484311" y="485274"/>
            <a:ext cx="10018713" cy="798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Window Size</a:t>
            </a:r>
            <a:endParaRPr/>
          </a:p>
        </p:txBody>
      </p:sp>
      <p:sp>
        <p:nvSpPr>
          <p:cNvPr id="240" name="Google Shape;240;p64"/>
          <p:cNvSpPr txBox="1"/>
          <p:nvPr>
            <p:ph idx="1" type="body"/>
          </p:nvPr>
        </p:nvSpPr>
        <p:spPr>
          <a:xfrm>
            <a:off x="1484311" y="3784265"/>
            <a:ext cx="10018713" cy="2820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Window Size: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This field defines size of data  in bytes of the sending TCP process 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The maximum size of the window is 65,535 bytes 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Normally referred to as the receiving window (rwnd ) 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The sender must obey the dictation of the receiver in this case</a:t>
            </a:r>
            <a:endParaRPr/>
          </a:p>
        </p:txBody>
      </p:sp>
      <p:pic>
        <p:nvPicPr>
          <p:cNvPr id="241" name="Google Shape;24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9411" y="1149684"/>
            <a:ext cx="8521537" cy="278420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64"/>
          <p:cNvSpPr/>
          <p:nvPr/>
        </p:nvSpPr>
        <p:spPr>
          <a:xfrm>
            <a:off x="7621189" y="2398297"/>
            <a:ext cx="1455969" cy="49195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5"/>
          <p:cNvSpPr txBox="1"/>
          <p:nvPr>
            <p:ph type="title"/>
          </p:nvPr>
        </p:nvSpPr>
        <p:spPr>
          <a:xfrm>
            <a:off x="1484311" y="182673"/>
            <a:ext cx="10018713" cy="798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Checksum</a:t>
            </a:r>
            <a:endParaRPr/>
          </a:p>
        </p:txBody>
      </p:sp>
      <p:sp>
        <p:nvSpPr>
          <p:cNvPr id="248" name="Google Shape;248;p65"/>
          <p:cNvSpPr txBox="1"/>
          <p:nvPr>
            <p:ph idx="1" type="body"/>
          </p:nvPr>
        </p:nvSpPr>
        <p:spPr>
          <a:xfrm>
            <a:off x="1404162" y="1077546"/>
            <a:ext cx="10412538" cy="2114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9663"/>
              <a:buChar char="•"/>
            </a:pPr>
            <a:r>
              <a:rPr lang="en-US" sz="2800"/>
              <a:t>This 16 bits field is used to 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detect errors (</a:t>
            </a:r>
            <a:r>
              <a:rPr i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i.e., 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flipped bits) in the transmitted segment </a:t>
            </a:r>
            <a:r>
              <a:rPr lang="en-US" sz="2800"/>
              <a:t>(intentionally or unintentionally) while traveling through the network.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9663"/>
              <a:buChar char="•"/>
            </a:pPr>
            <a:r>
              <a:rPr lang="en-US" sz="2800"/>
              <a:t>Also present in UDP header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9663"/>
              <a:buChar char="•"/>
            </a:pPr>
            <a:r>
              <a:rPr lang="en-US" sz="2800"/>
              <a:t>Mandatory in TCP but not in UDP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9663"/>
              <a:buChar char="•"/>
            </a:pPr>
            <a:r>
              <a:rPr lang="en-US" sz="2800"/>
              <a:t>Process is same for both protocols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9663"/>
              <a:buNone/>
            </a:pPr>
            <a:r>
              <a:t/>
            </a:r>
            <a:endParaRPr sz="2800"/>
          </a:p>
        </p:txBody>
      </p:sp>
      <p:pic>
        <p:nvPicPr>
          <p:cNvPr id="249" name="Google Shape;249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2177" y="3288457"/>
            <a:ext cx="6296952" cy="3569543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65"/>
          <p:cNvSpPr/>
          <p:nvPr/>
        </p:nvSpPr>
        <p:spPr>
          <a:xfrm>
            <a:off x="1200226" y="4337574"/>
            <a:ext cx="3459601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96"/>
              <a:buFont typeface="Noto Sans"/>
              <a:buChar char="▪"/>
            </a:pPr>
            <a:r>
              <a:rPr b="1" i="0" lang="en-US" sz="28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TCP/UDP Header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96"/>
              <a:buFont typeface="Noto Sans"/>
              <a:buChar char="▪"/>
            </a:pPr>
            <a:r>
              <a:rPr b="1" i="0" lang="en-US" sz="2800" u="none" cap="none" strike="noStrike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TCP/UDP Body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96"/>
              <a:buFont typeface="Noto Sans"/>
              <a:buChar char="▪"/>
            </a:pPr>
            <a:r>
              <a:rPr b="1" i="0" lang="en-US" sz="2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Pseudo IP Header </a:t>
            </a:r>
            <a:endParaRPr b="1" i="0" sz="1400" u="none" cap="none" strike="noStrike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1" name="Google Shape;251;p65"/>
          <p:cNvSpPr/>
          <p:nvPr/>
        </p:nvSpPr>
        <p:spPr>
          <a:xfrm>
            <a:off x="6254101" y="4421080"/>
            <a:ext cx="5562599" cy="1580226"/>
          </a:xfrm>
          <a:prstGeom prst="rect">
            <a:avLst/>
          </a:prstGeom>
          <a:noFill/>
          <a:ln cap="flat" cmpd="sng" w="76200">
            <a:solidFill>
              <a:srgbClr val="7D28C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5"/>
          <p:cNvSpPr/>
          <p:nvPr/>
        </p:nvSpPr>
        <p:spPr>
          <a:xfrm>
            <a:off x="6280210" y="6001306"/>
            <a:ext cx="5562600" cy="754602"/>
          </a:xfrm>
          <a:prstGeom prst="rect">
            <a:avLst/>
          </a:prstGeom>
          <a:noFill/>
          <a:ln cap="flat" cmpd="sng" w="76200">
            <a:solidFill>
              <a:srgbClr val="5E99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65"/>
          <p:cNvSpPr/>
          <p:nvPr/>
        </p:nvSpPr>
        <p:spPr>
          <a:xfrm>
            <a:off x="6235822" y="3429000"/>
            <a:ext cx="5651377" cy="90908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4" name="Google Shape;254;p65"/>
          <p:cNvGrpSpPr/>
          <p:nvPr/>
        </p:nvGrpSpPr>
        <p:grpSpPr>
          <a:xfrm>
            <a:off x="6790373" y="1699824"/>
            <a:ext cx="4133850" cy="1081807"/>
            <a:chOff x="1508159" y="1110329"/>
            <a:chExt cx="4133850" cy="1081807"/>
          </a:xfrm>
        </p:grpSpPr>
        <p:pic>
          <p:nvPicPr>
            <p:cNvPr id="255" name="Google Shape;255;p6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08159" y="1372986"/>
              <a:ext cx="4133850" cy="819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Google Shape;256;p65"/>
            <p:cNvSpPr txBox="1"/>
            <p:nvPr/>
          </p:nvSpPr>
          <p:spPr>
            <a:xfrm>
              <a:off x="3208788" y="1110329"/>
              <a:ext cx="137899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UDP HEADER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6"/>
          <p:cNvSpPr txBox="1"/>
          <p:nvPr>
            <p:ph type="title"/>
          </p:nvPr>
        </p:nvSpPr>
        <p:spPr>
          <a:xfrm>
            <a:off x="1484311" y="485274"/>
            <a:ext cx="10018713" cy="798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Urgent Pointer</a:t>
            </a:r>
            <a:endParaRPr/>
          </a:p>
        </p:txBody>
      </p:sp>
      <p:sp>
        <p:nvSpPr>
          <p:cNvPr id="262" name="Google Shape;262;p66"/>
          <p:cNvSpPr txBox="1"/>
          <p:nvPr/>
        </p:nvSpPr>
        <p:spPr>
          <a:xfrm>
            <a:off x="1086641" y="1490110"/>
            <a:ext cx="10018713" cy="2581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This 16-bit field, which is valid only if the urgent flag is set.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Used when the segment contains urgent data.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It defines a value that must be added to the sequence number to obtain the number of the last urgent byte in the data section of the segment.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63" name="Google Shape;263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265" y="4358294"/>
            <a:ext cx="6936735" cy="2237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9634" y="4645577"/>
            <a:ext cx="4254500" cy="1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66"/>
          <p:cNvSpPr/>
          <p:nvPr/>
        </p:nvSpPr>
        <p:spPr>
          <a:xfrm>
            <a:off x="893757" y="4524928"/>
            <a:ext cx="942975" cy="842962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66"/>
          <p:cNvSpPr/>
          <p:nvPr/>
        </p:nvSpPr>
        <p:spPr>
          <a:xfrm>
            <a:off x="9594049" y="5833789"/>
            <a:ext cx="1382718" cy="716446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6"/>
          <p:cNvSpPr/>
          <p:nvPr/>
        </p:nvSpPr>
        <p:spPr>
          <a:xfrm>
            <a:off x="6904027" y="4949343"/>
            <a:ext cx="1382718" cy="716446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66"/>
          <p:cNvSpPr txBox="1"/>
          <p:nvPr/>
        </p:nvSpPr>
        <p:spPr>
          <a:xfrm>
            <a:off x="7530070" y="5294503"/>
            <a:ext cx="6913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1500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66"/>
          <p:cNvSpPr txBox="1"/>
          <p:nvPr/>
        </p:nvSpPr>
        <p:spPr>
          <a:xfrm>
            <a:off x="9672813" y="6180925"/>
            <a:ext cx="122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1001+</a:t>
            </a:r>
            <a:r>
              <a:rPr b="1" i="0" lang="en-US" sz="1800" u="none" cap="none" strike="noStrike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1500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66"/>
          <p:cNvSpPr txBox="1"/>
          <p:nvPr/>
        </p:nvSpPr>
        <p:spPr>
          <a:xfrm>
            <a:off x="8063291" y="6128345"/>
            <a:ext cx="6913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1oo1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" name="Google Shape;271;p66"/>
          <p:cNvCxnSpPr>
            <a:stCxn id="270" idx="0"/>
          </p:cNvCxnSpPr>
          <p:nvPr/>
        </p:nvCxnSpPr>
        <p:spPr>
          <a:xfrm rot="10800000">
            <a:off x="8408971" y="5930945"/>
            <a:ext cx="0" cy="197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7"/>
          <p:cNvSpPr txBox="1"/>
          <p:nvPr>
            <p:ph type="title"/>
          </p:nvPr>
        </p:nvSpPr>
        <p:spPr>
          <a:xfrm>
            <a:off x="1484311" y="485274"/>
            <a:ext cx="10018713" cy="798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Options</a:t>
            </a:r>
            <a:endParaRPr/>
          </a:p>
        </p:txBody>
      </p:sp>
      <p:sp>
        <p:nvSpPr>
          <p:cNvPr id="277" name="Google Shape;277;p67"/>
          <p:cNvSpPr txBox="1"/>
          <p:nvPr>
            <p:ph idx="1" type="body"/>
          </p:nvPr>
        </p:nvSpPr>
        <p:spPr>
          <a:xfrm>
            <a:off x="1249360" y="4014788"/>
            <a:ext cx="10823578" cy="2671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800"/>
              <a:t>There can be up to 40 bytes of optional information in the TCP header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800"/>
              <a:t>Provides a way to deal with limitations of the original header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800"/>
              <a:t>For example : </a:t>
            </a:r>
            <a:endParaRPr/>
          </a:p>
          <a:p>
            <a:pPr indent="-394335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</a:pPr>
            <a:r>
              <a:rPr lang="en-US" sz="2600"/>
              <a:t>MSS (Maximum Segment Size) is defined as the largest block of data that a sender using TCP will send to the receiver</a:t>
            </a:r>
            <a:endParaRPr sz="2600"/>
          </a:p>
        </p:txBody>
      </p:sp>
      <p:pic>
        <p:nvPicPr>
          <p:cNvPr id="278" name="Google Shape;278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1103" y="1167909"/>
            <a:ext cx="8521538" cy="278420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67"/>
          <p:cNvSpPr/>
          <p:nvPr/>
        </p:nvSpPr>
        <p:spPr>
          <a:xfrm>
            <a:off x="2586038" y="3135057"/>
            <a:ext cx="8101012" cy="54919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"/>
          <p:cNvSpPr txBox="1"/>
          <p:nvPr>
            <p:ph idx="4294967295" type="title"/>
          </p:nvPr>
        </p:nvSpPr>
        <p:spPr>
          <a:xfrm>
            <a:off x="1433511" y="3048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Functions of the Transport Layer</a:t>
            </a:r>
            <a:endParaRPr/>
          </a:p>
        </p:txBody>
      </p:sp>
      <p:sp>
        <p:nvSpPr>
          <p:cNvPr id="285" name="Google Shape;285;p7"/>
          <p:cNvSpPr txBox="1"/>
          <p:nvPr>
            <p:ph idx="4294967295" type="body"/>
          </p:nvPr>
        </p:nvSpPr>
        <p:spPr>
          <a:xfrm>
            <a:off x="1676400" y="914400"/>
            <a:ext cx="88392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9464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solidFill>
                  <a:srgbClr val="6600CC"/>
                </a:solidFill>
              </a:rPr>
              <a:t>Primary responsibilities: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>
                <a:solidFill>
                  <a:srgbClr val="990099"/>
                </a:solidFill>
              </a:rPr>
              <a:t>Segmenting </a:t>
            </a:r>
            <a:r>
              <a:rPr lang="en-US" sz="2800"/>
              <a:t>the data and </a:t>
            </a:r>
            <a:r>
              <a:rPr lang="en-US" sz="2800">
                <a:solidFill>
                  <a:srgbClr val="990099"/>
                </a:solidFill>
              </a:rPr>
              <a:t>managing</a:t>
            </a:r>
            <a:r>
              <a:rPr lang="en-US" sz="2800"/>
              <a:t> each piece.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>
                <a:solidFill>
                  <a:srgbClr val="990099"/>
                </a:solidFill>
              </a:rPr>
              <a:t>Reassembling</a:t>
            </a:r>
            <a:r>
              <a:rPr lang="en-US" sz="2800"/>
              <a:t> the segments into streams of application data.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>
                <a:solidFill>
                  <a:srgbClr val="990099"/>
                </a:solidFill>
              </a:rPr>
              <a:t>Identifying </a:t>
            </a:r>
            <a:r>
              <a:rPr lang="en-US" sz="2800"/>
              <a:t>the different </a:t>
            </a:r>
            <a:r>
              <a:rPr lang="en-US" sz="2800">
                <a:solidFill>
                  <a:srgbClr val="990099"/>
                </a:solidFill>
              </a:rPr>
              <a:t>applications</a:t>
            </a:r>
            <a:r>
              <a:rPr lang="en-US" sz="2800"/>
              <a:t>.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/>
              <a:t>Multiplexing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>
                <a:solidFill>
                  <a:srgbClr val="990099"/>
                </a:solidFill>
              </a:rPr>
              <a:t>Establishing and terminating </a:t>
            </a:r>
            <a:r>
              <a:rPr lang="en-US" sz="2800"/>
              <a:t>a connection.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/>
              <a:t>Enabling </a:t>
            </a:r>
            <a:r>
              <a:rPr lang="en-US" sz="2800">
                <a:solidFill>
                  <a:srgbClr val="990099"/>
                </a:solidFill>
              </a:rPr>
              <a:t>error control and recovery</a:t>
            </a:r>
            <a:r>
              <a:rPr lang="en-US" sz="2800"/>
              <a:t>.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/>
              <a:t>Performing </a:t>
            </a:r>
            <a:r>
              <a:rPr lang="en-US" sz="2800">
                <a:solidFill>
                  <a:srgbClr val="990099"/>
                </a:solidFill>
              </a:rPr>
              <a:t>flow control</a:t>
            </a:r>
            <a:r>
              <a:rPr lang="en-US" sz="2800">
                <a:solidFill>
                  <a:srgbClr val="FFFF00"/>
                </a:solidFill>
              </a:rPr>
              <a:t> </a:t>
            </a:r>
            <a:r>
              <a:rPr lang="en-US" sz="2800"/>
              <a:t>between end users.</a:t>
            </a:r>
            <a:endParaRPr/>
          </a:p>
          <a:p>
            <a:pPr indent="-256539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None/>
            </a:pPr>
            <a:r>
              <a:t/>
            </a:r>
            <a:endParaRPr/>
          </a:p>
          <a:p>
            <a:pPr indent="-31113" lvl="1" marL="855663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 sz="2800"/>
          </a:p>
        </p:txBody>
      </p:sp>
      <p:sp>
        <p:nvSpPr>
          <p:cNvPr id="286" name="Google Shape;286;p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7" name="Google Shape;287;p7"/>
          <p:cNvSpPr/>
          <p:nvPr/>
        </p:nvSpPr>
        <p:spPr>
          <a:xfrm>
            <a:off x="1676400" y="1935332"/>
            <a:ext cx="427608" cy="226380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A260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7"/>
          <p:cNvSpPr/>
          <p:nvPr/>
        </p:nvSpPr>
        <p:spPr>
          <a:xfrm>
            <a:off x="1754409" y="4335262"/>
            <a:ext cx="427608" cy="131241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BB78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7"/>
          <p:cNvSpPr txBox="1"/>
          <p:nvPr/>
        </p:nvSpPr>
        <p:spPr>
          <a:xfrm>
            <a:off x="624070" y="4721610"/>
            <a:ext cx="12284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5E9934"/>
                </a:solidFill>
                <a:latin typeface="Arial"/>
                <a:ea typeface="Arial"/>
                <a:cs typeface="Arial"/>
                <a:sym typeface="Arial"/>
              </a:rPr>
              <a:t>Only TCP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7"/>
          <p:cNvSpPr txBox="1"/>
          <p:nvPr/>
        </p:nvSpPr>
        <p:spPr>
          <a:xfrm>
            <a:off x="568132" y="3143805"/>
            <a:ext cx="14302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rPr>
              <a:t>UDP &amp;TCP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7"/>
          <p:cNvSpPr/>
          <p:nvPr/>
        </p:nvSpPr>
        <p:spPr>
          <a:xfrm>
            <a:off x="1500326" y="3984594"/>
            <a:ext cx="8558074" cy="2263806"/>
          </a:xfrm>
          <a:prstGeom prst="ellipse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4000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Function 6 </a:t>
            </a:r>
            <a:br>
              <a:rPr lang="en-US" sz="4000">
                <a:latin typeface="Corbel"/>
                <a:ea typeface="Corbel"/>
                <a:cs typeface="Corbel"/>
                <a:sym typeface="Corbel"/>
              </a:rPr>
            </a:br>
            <a:r>
              <a:rPr lang="en-US" sz="4000">
                <a:latin typeface="Corbel"/>
                <a:ea typeface="Corbel"/>
                <a:cs typeface="Corbel"/>
                <a:sym typeface="Corbel"/>
              </a:rPr>
              <a:t>Connection Establishment and Termination for Reliability</a:t>
            </a:r>
            <a:endParaRPr/>
          </a:p>
        </p:txBody>
      </p:sp>
      <p:sp>
        <p:nvSpPr>
          <p:cNvPr id="297" name="Google Shape;297;p8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9580" lvl="0" marL="457200" rt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9"/>
          <p:cNvSpPr txBox="1"/>
          <p:nvPr>
            <p:ph type="title"/>
          </p:nvPr>
        </p:nvSpPr>
        <p:spPr>
          <a:xfrm>
            <a:off x="1484311" y="685800"/>
            <a:ext cx="10018713" cy="664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Connection Establishment</a:t>
            </a:r>
            <a:endParaRPr/>
          </a:p>
        </p:txBody>
      </p:sp>
      <p:sp>
        <p:nvSpPr>
          <p:cNvPr id="303" name="Google Shape;303;p69"/>
          <p:cNvSpPr txBox="1"/>
          <p:nvPr>
            <p:ph idx="1" type="body"/>
          </p:nvPr>
        </p:nvSpPr>
        <p:spPr>
          <a:xfrm>
            <a:off x="1041400" y="1719265"/>
            <a:ext cx="10736179" cy="441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TCP sets up a connection between end hosts before sending data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This process is known as </a:t>
            </a:r>
            <a:r>
              <a:rPr b="1" lang="en-US" sz="3200">
                <a:solidFill>
                  <a:srgbClr val="6600CC"/>
                </a:solidFill>
                <a:latin typeface="Verdana"/>
                <a:ea typeface="Verdana"/>
                <a:cs typeface="Verdana"/>
                <a:sym typeface="Verdana"/>
              </a:rPr>
              <a:t>”Three-way handshake”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After the connection is established the hosts can send data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64801" y="1447800"/>
            <a:ext cx="1022351" cy="1223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2000" y="1524000"/>
            <a:ext cx="1320800" cy="971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0" name="Google Shape;310;p12"/>
          <p:cNvGraphicFramePr/>
          <p:nvPr/>
        </p:nvGraphicFramePr>
        <p:xfrm>
          <a:off x="508000" y="17526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{1226D7D6-3A80-415B-BDFA-EC2BCA94591A}</a:tableStyleId>
              </a:tblPr>
              <a:tblGrid>
                <a:gridCol w="1280575"/>
                <a:gridCol w="391575"/>
                <a:gridCol w="393700"/>
                <a:gridCol w="393700"/>
                <a:gridCol w="391575"/>
                <a:gridCol w="393700"/>
                <a:gridCol w="393700"/>
                <a:gridCol w="2762250"/>
              </a:tblGrid>
              <a:tr h="335400">
                <a:tc grid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Source Port No.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Destination Port No.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5875">
                <a:tc gridSpan="8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99009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Sequence No.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65875">
                <a:tc gridSpan="8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5E993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Acknowledgement No.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5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2160"/>
                        <a:buFont typeface="Noto San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C66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Window Size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375"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Others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311" name="Google Shape;311;p12"/>
          <p:cNvCxnSpPr/>
          <p:nvPr/>
        </p:nvCxnSpPr>
        <p:spPr>
          <a:xfrm>
            <a:off x="10972800" y="2667000"/>
            <a:ext cx="0" cy="2895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2" name="Google Shape;312;p12"/>
          <p:cNvCxnSpPr/>
          <p:nvPr/>
        </p:nvCxnSpPr>
        <p:spPr>
          <a:xfrm>
            <a:off x="7721600" y="2438400"/>
            <a:ext cx="0" cy="2971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3" name="Google Shape;313;p12"/>
          <p:cNvSpPr txBox="1"/>
          <p:nvPr/>
        </p:nvSpPr>
        <p:spPr>
          <a:xfrm>
            <a:off x="11480800" y="1593433"/>
            <a:ext cx="711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02900" y="1009651"/>
            <a:ext cx="93980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2"/>
          <p:cNvSpPr txBox="1"/>
          <p:nvPr/>
        </p:nvSpPr>
        <p:spPr>
          <a:xfrm>
            <a:off x="7213625" y="1250345"/>
            <a:ext cx="1422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49152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6" name="Google Shape;316;p12"/>
          <p:cNvGraphicFramePr/>
          <p:nvPr/>
        </p:nvGraphicFramePr>
        <p:xfrm>
          <a:off x="508000" y="38750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{1226D7D6-3A80-415B-BDFA-EC2BCA94591A}</a:tableStyleId>
              </a:tblPr>
              <a:tblGrid>
                <a:gridCol w="1280575"/>
                <a:gridCol w="391575"/>
                <a:gridCol w="393700"/>
                <a:gridCol w="393700"/>
                <a:gridCol w="391575"/>
                <a:gridCol w="393700"/>
                <a:gridCol w="393700"/>
                <a:gridCol w="2762250"/>
              </a:tblGrid>
              <a:tr h="335400">
                <a:tc grid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33CC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33CC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5875">
                <a:tc gridSpan="8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990099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65875">
                <a:tc gridSpan="8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5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2160"/>
                        <a:buFont typeface="Noto San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375"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Others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317" name="Google Shape;317;p12"/>
          <p:cNvCxnSpPr/>
          <p:nvPr/>
        </p:nvCxnSpPr>
        <p:spPr>
          <a:xfrm>
            <a:off x="7721600" y="2743200"/>
            <a:ext cx="3251200" cy="533400"/>
          </a:xfrm>
          <a:prstGeom prst="straightConnector1">
            <a:avLst/>
          </a:prstGeom>
          <a:noFill/>
          <a:ln cap="flat" cmpd="sng" w="38100">
            <a:solidFill>
              <a:srgbClr val="80008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8" name="Google Shape;318;p12"/>
          <p:cNvSpPr/>
          <p:nvPr/>
        </p:nvSpPr>
        <p:spPr>
          <a:xfrm>
            <a:off x="7112000" y="2590800"/>
            <a:ext cx="609600" cy="381000"/>
          </a:xfrm>
          <a:prstGeom prst="rect">
            <a:avLst/>
          </a:prstGeom>
          <a:solidFill>
            <a:srgbClr val="3333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2"/>
          <p:cNvSpPr txBox="1"/>
          <p:nvPr/>
        </p:nvSpPr>
        <p:spPr>
          <a:xfrm>
            <a:off x="1727200" y="3962400"/>
            <a:ext cx="1320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0" name="Google Shape;320;p12"/>
          <p:cNvSpPr txBox="1"/>
          <p:nvPr/>
        </p:nvSpPr>
        <p:spPr>
          <a:xfrm>
            <a:off x="14224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49152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1" name="Google Shape;321;p12"/>
          <p:cNvSpPr txBox="1"/>
          <p:nvPr/>
        </p:nvSpPr>
        <p:spPr>
          <a:xfrm>
            <a:off x="45720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80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2" name="Google Shape;322;p12"/>
          <p:cNvSpPr txBox="1"/>
          <p:nvPr/>
        </p:nvSpPr>
        <p:spPr>
          <a:xfrm>
            <a:off x="2285987" y="4176022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990099"/>
                </a:solidFill>
                <a:latin typeface="Verdana"/>
                <a:ea typeface="Verdana"/>
                <a:cs typeface="Verdana"/>
                <a:sym typeface="Verdana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2"/>
          <p:cNvSpPr txBox="1"/>
          <p:nvPr/>
        </p:nvSpPr>
        <p:spPr>
          <a:xfrm>
            <a:off x="3108023" y="4572001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5E9934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2"/>
          <p:cNvSpPr txBox="1"/>
          <p:nvPr/>
        </p:nvSpPr>
        <p:spPr>
          <a:xfrm>
            <a:off x="3352800" y="4953001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2"/>
          <p:cNvSpPr txBox="1"/>
          <p:nvPr/>
        </p:nvSpPr>
        <p:spPr>
          <a:xfrm>
            <a:off x="19304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80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6" name="Google Shape;326;p12"/>
          <p:cNvSpPr txBox="1"/>
          <p:nvPr/>
        </p:nvSpPr>
        <p:spPr>
          <a:xfrm>
            <a:off x="49784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49152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7" name="Google Shape;327;p12"/>
          <p:cNvSpPr txBox="1"/>
          <p:nvPr/>
        </p:nvSpPr>
        <p:spPr>
          <a:xfrm>
            <a:off x="3292777" y="4183064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9900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2"/>
          <p:cNvSpPr txBox="1"/>
          <p:nvPr/>
        </p:nvSpPr>
        <p:spPr>
          <a:xfrm>
            <a:off x="3352800" y="4572001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5E9934"/>
                </a:solidFill>
                <a:latin typeface="Verdana"/>
                <a:ea typeface="Verdana"/>
                <a:cs typeface="Verdana"/>
                <a:sym typeface="Verdana"/>
              </a:rPr>
              <a:t>101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2"/>
          <p:cNvSpPr txBox="1"/>
          <p:nvPr/>
        </p:nvSpPr>
        <p:spPr>
          <a:xfrm>
            <a:off x="3352800" y="4953001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2"/>
          <p:cNvSpPr txBox="1"/>
          <p:nvPr/>
        </p:nvSpPr>
        <p:spPr>
          <a:xfrm>
            <a:off x="2133600" y="4953001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1" name="Google Shape;331;p12"/>
          <p:cNvCxnSpPr/>
          <p:nvPr/>
        </p:nvCxnSpPr>
        <p:spPr>
          <a:xfrm flipH="1">
            <a:off x="7823200" y="3657600"/>
            <a:ext cx="3048000" cy="457200"/>
          </a:xfrm>
          <a:prstGeom prst="straightConnector1">
            <a:avLst/>
          </a:prstGeom>
          <a:noFill/>
          <a:ln cap="flat" cmpd="sng" w="38100">
            <a:solidFill>
              <a:srgbClr val="80008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2" name="Google Shape;332;p12"/>
          <p:cNvSpPr txBox="1"/>
          <p:nvPr/>
        </p:nvSpPr>
        <p:spPr>
          <a:xfrm>
            <a:off x="55880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80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3" name="Google Shape;333;p12"/>
          <p:cNvSpPr txBox="1"/>
          <p:nvPr/>
        </p:nvSpPr>
        <p:spPr>
          <a:xfrm>
            <a:off x="13208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49152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4" name="Google Shape;334;p12"/>
          <p:cNvSpPr txBox="1"/>
          <p:nvPr/>
        </p:nvSpPr>
        <p:spPr>
          <a:xfrm>
            <a:off x="3759200" y="4191001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990099"/>
                </a:solidFill>
                <a:latin typeface="Verdana"/>
                <a:ea typeface="Verdana"/>
                <a:cs typeface="Verdana"/>
                <a:sym typeface="Verdana"/>
              </a:rPr>
              <a:t>101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2"/>
          <p:cNvSpPr txBox="1"/>
          <p:nvPr/>
        </p:nvSpPr>
        <p:spPr>
          <a:xfrm>
            <a:off x="3860800" y="4572001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5E9934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2"/>
          <p:cNvSpPr txBox="1"/>
          <p:nvPr/>
        </p:nvSpPr>
        <p:spPr>
          <a:xfrm>
            <a:off x="2133600" y="4953001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7" name="Google Shape;337;p12"/>
          <p:cNvCxnSpPr/>
          <p:nvPr/>
        </p:nvCxnSpPr>
        <p:spPr>
          <a:xfrm>
            <a:off x="7721600" y="4495800"/>
            <a:ext cx="3251200" cy="533400"/>
          </a:xfrm>
          <a:prstGeom prst="straightConnector1">
            <a:avLst/>
          </a:prstGeom>
          <a:noFill/>
          <a:ln cap="flat" cmpd="sng" w="38100">
            <a:solidFill>
              <a:srgbClr val="80008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8" name="Google Shape;338;p12"/>
          <p:cNvSpPr/>
          <p:nvPr/>
        </p:nvSpPr>
        <p:spPr>
          <a:xfrm>
            <a:off x="10972800" y="3429000"/>
            <a:ext cx="609600" cy="381000"/>
          </a:xfrm>
          <a:prstGeom prst="rect">
            <a:avLst/>
          </a:prstGeom>
          <a:solidFill>
            <a:srgbClr val="0066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2"/>
          <p:cNvSpPr/>
          <p:nvPr/>
        </p:nvSpPr>
        <p:spPr>
          <a:xfrm>
            <a:off x="7112000" y="4267200"/>
            <a:ext cx="609600" cy="381000"/>
          </a:xfrm>
          <a:prstGeom prst="rect">
            <a:avLst/>
          </a:prstGeom>
          <a:solidFill>
            <a:srgbClr val="3333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2"/>
          <p:cNvSpPr txBox="1"/>
          <p:nvPr/>
        </p:nvSpPr>
        <p:spPr>
          <a:xfrm>
            <a:off x="1524001" y="204934"/>
            <a:ext cx="10018713" cy="664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Way Handshake : Connection Establishment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2"/>
          <p:cNvSpPr txBox="1"/>
          <p:nvPr/>
        </p:nvSpPr>
        <p:spPr>
          <a:xfrm>
            <a:off x="4177145" y="4994543"/>
            <a:ext cx="18057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4000 Bytes</a:t>
            </a:r>
            <a:endParaRPr/>
          </a:p>
        </p:txBody>
      </p:sp>
      <p:sp>
        <p:nvSpPr>
          <p:cNvPr id="342" name="Google Shape;342;p12"/>
          <p:cNvSpPr txBox="1"/>
          <p:nvPr/>
        </p:nvSpPr>
        <p:spPr>
          <a:xfrm>
            <a:off x="5407890" y="5034065"/>
            <a:ext cx="18057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8000 Bytes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71"/>
          <p:cNvSpPr txBox="1"/>
          <p:nvPr>
            <p:ph idx="12" type="sldNum"/>
          </p:nvPr>
        </p:nvSpPr>
        <p:spPr>
          <a:xfrm>
            <a:off x="7112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24.</a:t>
            </a:r>
            <a:fld id="{00000000-1234-1234-1234-123412341234}" type="slidenum"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1" y="2971801"/>
            <a:ext cx="1706033" cy="309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8901" y="2641600"/>
            <a:ext cx="1689100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52801" y="2743201"/>
            <a:ext cx="5524500" cy="1008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" name="Google Shape;352;p71"/>
          <p:cNvGrpSpPr/>
          <p:nvPr/>
        </p:nvGrpSpPr>
        <p:grpSpPr>
          <a:xfrm>
            <a:off x="628651" y="1019175"/>
            <a:ext cx="10833100" cy="5405438"/>
            <a:chOff x="471823" y="1019462"/>
            <a:chExt cx="8124153" cy="5404915"/>
          </a:xfrm>
        </p:grpSpPr>
        <p:pic>
          <p:nvPicPr>
            <p:cNvPr id="353" name="Google Shape;353;p7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43728" y="2133600"/>
              <a:ext cx="123068" cy="4023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7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438400" y="2133600"/>
              <a:ext cx="123068" cy="4023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7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658732" y="2133600"/>
              <a:ext cx="123068" cy="4023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7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001000" y="2133600"/>
              <a:ext cx="123068" cy="4023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Google Shape;357;p7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297497" y="6206753"/>
              <a:ext cx="404873" cy="217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" name="Google Shape;358;p7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02825" y="6206753"/>
              <a:ext cx="404873" cy="217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" name="Google Shape;359;p7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553200" y="6206753"/>
              <a:ext cx="404873" cy="217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Google Shape;360;p7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900927" y="6206753"/>
              <a:ext cx="404873" cy="217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1" name="Google Shape;361;p7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1823" y="1019462"/>
              <a:ext cx="8124153" cy="140789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62" name="Google Shape;362;p7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84800" y="1631950"/>
            <a:ext cx="1305984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7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416301" y="3752850"/>
            <a:ext cx="54991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7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357033" y="4800600"/>
            <a:ext cx="5520267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7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435101" y="3992564"/>
            <a:ext cx="1816100" cy="56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7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002184" y="5013325"/>
            <a:ext cx="1665816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71"/>
          <p:cNvSpPr txBox="1"/>
          <p:nvPr/>
        </p:nvSpPr>
        <p:spPr>
          <a:xfrm>
            <a:off x="1524001" y="204934"/>
            <a:ext cx="10018713" cy="664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Way Handshake : Connection Establishment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7"/>
          <p:cNvSpPr txBox="1"/>
          <p:nvPr>
            <p:ph idx="4294967295" type="title"/>
          </p:nvPr>
        </p:nvSpPr>
        <p:spPr>
          <a:xfrm>
            <a:off x="1390732" y="224589"/>
            <a:ext cx="10018713" cy="14758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5400"/>
              <a:t>Objectives </a:t>
            </a:r>
            <a:endParaRPr/>
          </a:p>
        </p:txBody>
      </p:sp>
      <p:sp>
        <p:nvSpPr>
          <p:cNvPr id="153" name="Google Shape;153;p47"/>
          <p:cNvSpPr txBox="1"/>
          <p:nvPr>
            <p:ph idx="4294967295" type="body"/>
          </p:nvPr>
        </p:nvSpPr>
        <p:spPr>
          <a:xfrm>
            <a:off x="1720502" y="1774726"/>
            <a:ext cx="9359171" cy="2735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3600">
                <a:latin typeface="Verdana"/>
                <a:ea typeface="Verdana"/>
                <a:cs typeface="Verdana"/>
                <a:sym typeface="Verdana"/>
              </a:rPr>
              <a:t>TCP Header </a:t>
            </a:r>
            <a:endParaRPr/>
          </a:p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3600">
                <a:latin typeface="Verdana"/>
                <a:ea typeface="Verdana"/>
                <a:cs typeface="Verdana"/>
                <a:sym typeface="Verdana"/>
              </a:rPr>
              <a:t>TCP Services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2753" y="1870689"/>
            <a:ext cx="224223" cy="4516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9626" y="1870689"/>
            <a:ext cx="224223" cy="4516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1901" y="1857681"/>
            <a:ext cx="229124" cy="4615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1504" y="1844675"/>
            <a:ext cx="233074" cy="469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63729" y="6472878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0669" y="6458590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5106" y="6539443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94687" y="788839"/>
            <a:ext cx="10478225" cy="1118806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72"/>
          <p:cNvSpPr txBox="1"/>
          <p:nvPr/>
        </p:nvSpPr>
        <p:spPr>
          <a:xfrm>
            <a:off x="1524001" y="204934"/>
            <a:ext cx="10018713" cy="664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52732" y="1890035"/>
            <a:ext cx="5422745" cy="449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7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88708" y="1288690"/>
            <a:ext cx="991763" cy="308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7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94879" y="1275326"/>
            <a:ext cx="1087875" cy="355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3825" y="6539444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7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96503" y="2354612"/>
            <a:ext cx="5422745" cy="1273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7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084741" y="3694975"/>
            <a:ext cx="5390736" cy="1165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7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084741" y="5064323"/>
            <a:ext cx="5390736" cy="115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9" name="Google Shape;389;p72"/>
          <p:cNvCxnSpPr/>
          <p:nvPr/>
        </p:nvCxnSpPr>
        <p:spPr>
          <a:xfrm>
            <a:off x="2106976" y="2914650"/>
            <a:ext cx="182265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390" name="Google Shape;390;p72"/>
          <p:cNvCxnSpPr/>
          <p:nvPr/>
        </p:nvCxnSpPr>
        <p:spPr>
          <a:xfrm>
            <a:off x="2106976" y="4167188"/>
            <a:ext cx="182265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391" name="Google Shape;391;p72"/>
          <p:cNvCxnSpPr/>
          <p:nvPr/>
        </p:nvCxnSpPr>
        <p:spPr>
          <a:xfrm rot="10800000">
            <a:off x="9691026" y="5510212"/>
            <a:ext cx="1524662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</p:spPr>
      </p:cxnSp>
      <p:pic>
        <p:nvPicPr>
          <p:cNvPr id="392" name="Google Shape;392;p7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564869" y="2189825"/>
            <a:ext cx="1003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7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619926" y="3335525"/>
            <a:ext cx="1003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7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892655" y="4855109"/>
            <a:ext cx="930936" cy="6009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5" name="Google Shape;395;p72"/>
          <p:cNvCxnSpPr/>
          <p:nvPr/>
        </p:nvCxnSpPr>
        <p:spPr>
          <a:xfrm>
            <a:off x="9597038" y="3335525"/>
            <a:ext cx="161865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</p:spPr>
      </p:cxnSp>
      <p:pic>
        <p:nvPicPr>
          <p:cNvPr id="396" name="Google Shape;396;p7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943455" y="2850525"/>
            <a:ext cx="901700" cy="317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7" name="Google Shape;397;p72"/>
          <p:cNvCxnSpPr/>
          <p:nvPr/>
        </p:nvCxnSpPr>
        <p:spPr>
          <a:xfrm>
            <a:off x="9691025" y="4545200"/>
            <a:ext cx="161865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</p:spPr>
      </p:cxnSp>
      <p:pic>
        <p:nvPicPr>
          <p:cNvPr id="398" name="Google Shape;398;p7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980484" y="4118746"/>
            <a:ext cx="901700" cy="3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2753" y="1870689"/>
            <a:ext cx="224223" cy="4516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9626" y="1870689"/>
            <a:ext cx="224223" cy="4516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1901" y="1857681"/>
            <a:ext cx="229124" cy="4615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1504" y="1844675"/>
            <a:ext cx="233074" cy="469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63729" y="6472878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0669" y="6458590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5106" y="6539443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94687" y="788839"/>
            <a:ext cx="10478225" cy="111880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73"/>
          <p:cNvSpPr txBox="1"/>
          <p:nvPr/>
        </p:nvSpPr>
        <p:spPr>
          <a:xfrm>
            <a:off x="1524001" y="204934"/>
            <a:ext cx="10018713" cy="664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Transfer Continued..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3" name="Google Shape;413;p7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88708" y="1288690"/>
            <a:ext cx="991763" cy="308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7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94879" y="1275326"/>
            <a:ext cx="1087875" cy="355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3825" y="6539444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7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128316" y="2149081"/>
            <a:ext cx="5390736" cy="12799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7" name="Google Shape;417;p73"/>
          <p:cNvCxnSpPr/>
          <p:nvPr/>
        </p:nvCxnSpPr>
        <p:spPr>
          <a:xfrm rot="10800000">
            <a:off x="9597038" y="2634353"/>
            <a:ext cx="1524662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</p:spPr>
      </p:cxnSp>
      <p:pic>
        <p:nvPicPr>
          <p:cNvPr id="418" name="Google Shape;418;p7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857718" y="1911488"/>
            <a:ext cx="1009447" cy="65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7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083208" y="3865882"/>
            <a:ext cx="5435844" cy="1166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7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083208" y="5410839"/>
            <a:ext cx="5378693" cy="660331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73"/>
          <p:cNvSpPr/>
          <p:nvPr/>
        </p:nvSpPr>
        <p:spPr>
          <a:xfrm>
            <a:off x="4128316" y="3743325"/>
            <a:ext cx="3501209" cy="1667514"/>
          </a:xfrm>
          <a:prstGeom prst="ellipse">
            <a:avLst/>
          </a:prstGeom>
          <a:noFill/>
          <a:ln cap="flat" cmpd="sng" w="381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A9302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64801" y="1447800"/>
            <a:ext cx="1022351" cy="1223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2000" y="1524000"/>
            <a:ext cx="1320800" cy="971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8" name="Google Shape;428;p70"/>
          <p:cNvGraphicFramePr/>
          <p:nvPr/>
        </p:nvGraphicFramePr>
        <p:xfrm>
          <a:off x="508000" y="17526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{1226D7D6-3A80-415B-BDFA-EC2BCA94591A}</a:tableStyleId>
              </a:tblPr>
              <a:tblGrid>
                <a:gridCol w="1280575"/>
                <a:gridCol w="391575"/>
                <a:gridCol w="393700"/>
                <a:gridCol w="393700"/>
                <a:gridCol w="391575"/>
                <a:gridCol w="393700"/>
                <a:gridCol w="393700"/>
                <a:gridCol w="2762250"/>
              </a:tblGrid>
              <a:tr h="335400">
                <a:tc grid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Source Port No.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Destination Port No.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5875">
                <a:tc gridSpan="8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99009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Sequence No.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65875">
                <a:tc gridSpan="8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5E993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Acknowledgement No.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5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2160"/>
                        <a:buFont typeface="Noto San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C66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Window Size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375"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Others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429" name="Google Shape;429;p70"/>
          <p:cNvCxnSpPr/>
          <p:nvPr/>
        </p:nvCxnSpPr>
        <p:spPr>
          <a:xfrm>
            <a:off x="10972800" y="2667000"/>
            <a:ext cx="0" cy="2895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0" name="Google Shape;430;p70"/>
          <p:cNvCxnSpPr/>
          <p:nvPr/>
        </p:nvCxnSpPr>
        <p:spPr>
          <a:xfrm>
            <a:off x="7721600" y="2438400"/>
            <a:ext cx="0" cy="2971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1" name="Google Shape;431;p70"/>
          <p:cNvSpPr txBox="1"/>
          <p:nvPr/>
        </p:nvSpPr>
        <p:spPr>
          <a:xfrm>
            <a:off x="11277600" y="1600201"/>
            <a:ext cx="711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p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02900" y="1009651"/>
            <a:ext cx="93980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70"/>
          <p:cNvSpPr txBox="1"/>
          <p:nvPr/>
        </p:nvSpPr>
        <p:spPr>
          <a:xfrm>
            <a:off x="7823200" y="1524001"/>
            <a:ext cx="1422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49152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4" name="Google Shape;434;p70"/>
          <p:cNvGraphicFramePr/>
          <p:nvPr/>
        </p:nvGraphicFramePr>
        <p:xfrm>
          <a:off x="508000" y="38750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{1226D7D6-3A80-415B-BDFA-EC2BCA94591A}</a:tableStyleId>
              </a:tblPr>
              <a:tblGrid>
                <a:gridCol w="1280575"/>
                <a:gridCol w="391575"/>
                <a:gridCol w="393700"/>
                <a:gridCol w="393700"/>
                <a:gridCol w="391575"/>
                <a:gridCol w="393700"/>
                <a:gridCol w="393700"/>
                <a:gridCol w="2762250"/>
              </a:tblGrid>
              <a:tr h="335400">
                <a:tc grid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33CC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33CC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5875">
                <a:tc gridSpan="8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990099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65875">
                <a:tc gridSpan="8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5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2160"/>
                        <a:buFont typeface="Noto San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375"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Others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435" name="Google Shape;435;p70"/>
          <p:cNvCxnSpPr/>
          <p:nvPr/>
        </p:nvCxnSpPr>
        <p:spPr>
          <a:xfrm>
            <a:off x="7721600" y="2743200"/>
            <a:ext cx="3251200" cy="533400"/>
          </a:xfrm>
          <a:prstGeom prst="straightConnector1">
            <a:avLst/>
          </a:prstGeom>
          <a:noFill/>
          <a:ln cap="flat" cmpd="sng" w="38100">
            <a:solidFill>
              <a:srgbClr val="80008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6" name="Google Shape;436;p70"/>
          <p:cNvSpPr/>
          <p:nvPr/>
        </p:nvSpPr>
        <p:spPr>
          <a:xfrm>
            <a:off x="7112000" y="2590800"/>
            <a:ext cx="609600" cy="381000"/>
          </a:xfrm>
          <a:prstGeom prst="rect">
            <a:avLst/>
          </a:prstGeom>
          <a:solidFill>
            <a:srgbClr val="3333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70"/>
          <p:cNvSpPr txBox="1"/>
          <p:nvPr/>
        </p:nvSpPr>
        <p:spPr>
          <a:xfrm>
            <a:off x="14224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49152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8" name="Google Shape;438;p70"/>
          <p:cNvSpPr txBox="1"/>
          <p:nvPr/>
        </p:nvSpPr>
        <p:spPr>
          <a:xfrm>
            <a:off x="45720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80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9" name="Google Shape;439;p70"/>
          <p:cNvSpPr txBox="1"/>
          <p:nvPr/>
        </p:nvSpPr>
        <p:spPr>
          <a:xfrm>
            <a:off x="2245994" y="4224607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990099"/>
                </a:solidFill>
                <a:latin typeface="Verdana"/>
                <a:ea typeface="Verdana"/>
                <a:cs typeface="Verdana"/>
                <a:sym typeface="Verdana"/>
              </a:rPr>
              <a:t>10001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70"/>
          <p:cNvSpPr txBox="1"/>
          <p:nvPr/>
        </p:nvSpPr>
        <p:spPr>
          <a:xfrm>
            <a:off x="2725225" y="4600951"/>
            <a:ext cx="1219200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5E9934"/>
                </a:solidFill>
                <a:latin typeface="Verdana"/>
                <a:ea typeface="Verdana"/>
                <a:cs typeface="Verdana"/>
                <a:sym typeface="Verdana"/>
              </a:rPr>
              <a:t>17001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70"/>
          <p:cNvSpPr txBox="1"/>
          <p:nvPr/>
        </p:nvSpPr>
        <p:spPr>
          <a:xfrm>
            <a:off x="2476129" y="385948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80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2" name="Google Shape;442;p70"/>
          <p:cNvSpPr txBox="1"/>
          <p:nvPr/>
        </p:nvSpPr>
        <p:spPr>
          <a:xfrm>
            <a:off x="5300664" y="3883007"/>
            <a:ext cx="1671775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49152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3" name="Google Shape;443;p70"/>
          <p:cNvSpPr txBox="1"/>
          <p:nvPr/>
        </p:nvSpPr>
        <p:spPr>
          <a:xfrm>
            <a:off x="4567526" y="4569095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5E9934"/>
                </a:solidFill>
                <a:latin typeface="Verdana"/>
                <a:ea typeface="Verdana"/>
                <a:cs typeface="Verdana"/>
                <a:sym typeface="Verdana"/>
              </a:rPr>
              <a:t>10002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70"/>
          <p:cNvSpPr txBox="1"/>
          <p:nvPr/>
        </p:nvSpPr>
        <p:spPr>
          <a:xfrm>
            <a:off x="3736975" y="4967000"/>
            <a:ext cx="609600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5" name="Google Shape;445;p70"/>
          <p:cNvCxnSpPr/>
          <p:nvPr/>
        </p:nvCxnSpPr>
        <p:spPr>
          <a:xfrm flipH="1">
            <a:off x="7823200" y="3657600"/>
            <a:ext cx="3048000" cy="457200"/>
          </a:xfrm>
          <a:prstGeom prst="straightConnector1">
            <a:avLst/>
          </a:prstGeom>
          <a:noFill/>
          <a:ln cap="flat" cmpd="sng" w="38100">
            <a:solidFill>
              <a:srgbClr val="80008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6" name="Google Shape;446;p70"/>
          <p:cNvSpPr txBox="1"/>
          <p:nvPr/>
        </p:nvSpPr>
        <p:spPr>
          <a:xfrm>
            <a:off x="3355976" y="4215938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990099"/>
                </a:solidFill>
                <a:latin typeface="Verdana"/>
                <a:ea typeface="Verdana"/>
                <a:cs typeface="Verdana"/>
                <a:sym typeface="Verdana"/>
              </a:rPr>
              <a:t>17001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70"/>
          <p:cNvSpPr txBox="1"/>
          <p:nvPr/>
        </p:nvSpPr>
        <p:spPr>
          <a:xfrm>
            <a:off x="2210874" y="5020293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8" name="Google Shape;448;p70"/>
          <p:cNvCxnSpPr/>
          <p:nvPr/>
        </p:nvCxnSpPr>
        <p:spPr>
          <a:xfrm>
            <a:off x="7721600" y="4495800"/>
            <a:ext cx="3251200" cy="533400"/>
          </a:xfrm>
          <a:prstGeom prst="straightConnector1">
            <a:avLst/>
          </a:prstGeom>
          <a:noFill/>
          <a:ln cap="flat" cmpd="sng" w="38100">
            <a:solidFill>
              <a:srgbClr val="80008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9" name="Google Shape;449;p70"/>
          <p:cNvSpPr/>
          <p:nvPr/>
        </p:nvSpPr>
        <p:spPr>
          <a:xfrm>
            <a:off x="10972800" y="3429000"/>
            <a:ext cx="609600" cy="381000"/>
          </a:xfrm>
          <a:prstGeom prst="rect">
            <a:avLst/>
          </a:prstGeom>
          <a:solidFill>
            <a:srgbClr val="0066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70"/>
          <p:cNvSpPr/>
          <p:nvPr/>
        </p:nvSpPr>
        <p:spPr>
          <a:xfrm>
            <a:off x="7112000" y="4267200"/>
            <a:ext cx="609600" cy="381000"/>
          </a:xfrm>
          <a:prstGeom prst="rect">
            <a:avLst/>
          </a:prstGeom>
          <a:solidFill>
            <a:srgbClr val="3333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70"/>
          <p:cNvSpPr txBox="1"/>
          <p:nvPr/>
        </p:nvSpPr>
        <p:spPr>
          <a:xfrm>
            <a:off x="1524001" y="204934"/>
            <a:ext cx="10018713" cy="664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Way Handshake : Connection Termination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70"/>
          <p:cNvSpPr txBox="1"/>
          <p:nvPr/>
        </p:nvSpPr>
        <p:spPr>
          <a:xfrm>
            <a:off x="4177145" y="4994543"/>
            <a:ext cx="18057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4000 Bytes</a:t>
            </a:r>
            <a:endParaRPr/>
          </a:p>
        </p:txBody>
      </p:sp>
      <p:sp>
        <p:nvSpPr>
          <p:cNvPr id="453" name="Google Shape;453;p70"/>
          <p:cNvSpPr txBox="1"/>
          <p:nvPr/>
        </p:nvSpPr>
        <p:spPr>
          <a:xfrm>
            <a:off x="5407890" y="5034065"/>
            <a:ext cx="18057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8000 Bytes</a:t>
            </a:r>
            <a:endParaRPr/>
          </a:p>
        </p:txBody>
      </p:sp>
      <p:sp>
        <p:nvSpPr>
          <p:cNvPr id="454" name="Google Shape;454;p70"/>
          <p:cNvSpPr txBox="1"/>
          <p:nvPr/>
        </p:nvSpPr>
        <p:spPr>
          <a:xfrm>
            <a:off x="4728436" y="4263391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990099"/>
                </a:solidFill>
                <a:latin typeface="Verdana"/>
                <a:ea typeface="Verdana"/>
                <a:cs typeface="Verdana"/>
                <a:sym typeface="Verdana"/>
              </a:rPr>
              <a:t>10002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70"/>
          <p:cNvSpPr txBox="1"/>
          <p:nvPr/>
        </p:nvSpPr>
        <p:spPr>
          <a:xfrm>
            <a:off x="3306024" y="4600950"/>
            <a:ext cx="1219200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5E9934"/>
                </a:solidFill>
                <a:latin typeface="Verdana"/>
                <a:ea typeface="Verdana"/>
                <a:cs typeface="Verdana"/>
                <a:sym typeface="Verdana"/>
              </a:rPr>
              <a:t>17002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6"/>
          <p:cNvSpPr txBox="1"/>
          <p:nvPr>
            <p:ph type="title"/>
          </p:nvPr>
        </p:nvSpPr>
        <p:spPr>
          <a:xfrm>
            <a:off x="1498598" y="400051"/>
            <a:ext cx="10018713" cy="642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None/>
            </a:pPr>
            <a:r>
              <a:rPr lang="en-US"/>
              <a:t>Connection Termination :: Half Close </a:t>
            </a:r>
            <a:endParaRPr/>
          </a:p>
        </p:txBody>
      </p:sp>
      <p:pic>
        <p:nvPicPr>
          <p:cNvPr id="461" name="Google Shape;461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0549" y="1185864"/>
            <a:ext cx="7414812" cy="543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9"/>
          <p:cNvSpPr txBox="1"/>
          <p:nvPr>
            <p:ph type="ctrTitle"/>
          </p:nvPr>
        </p:nvSpPr>
        <p:spPr>
          <a:xfrm>
            <a:off x="2302757" y="1380068"/>
            <a:ext cx="9263599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4000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Function 6 </a:t>
            </a:r>
            <a:br>
              <a:rPr lang="en-US" sz="4000">
                <a:latin typeface="Corbel"/>
                <a:ea typeface="Corbel"/>
                <a:cs typeface="Corbel"/>
                <a:sym typeface="Corbel"/>
              </a:rPr>
            </a:br>
            <a:r>
              <a:rPr lang="en-US" sz="4000">
                <a:latin typeface="Corbel"/>
                <a:ea typeface="Corbel"/>
                <a:cs typeface="Corbel"/>
                <a:sym typeface="Corbel"/>
              </a:rPr>
              <a:t>Error Control and Recovery for Reliability</a:t>
            </a:r>
            <a:endParaRPr/>
          </a:p>
        </p:txBody>
      </p:sp>
      <p:sp>
        <p:nvSpPr>
          <p:cNvPr id="467" name="Google Shape;467;p9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9580" lvl="0" marL="457200" rt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8"/>
          <p:cNvSpPr txBox="1"/>
          <p:nvPr>
            <p:ph type="title"/>
          </p:nvPr>
        </p:nvSpPr>
        <p:spPr>
          <a:xfrm>
            <a:off x="1484310" y="260928"/>
            <a:ext cx="10018713" cy="703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Reliability in TCP</a:t>
            </a:r>
            <a:endParaRPr/>
          </a:p>
        </p:txBody>
      </p:sp>
      <p:sp>
        <p:nvSpPr>
          <p:cNvPr id="473" name="Google Shape;473;p78"/>
          <p:cNvSpPr txBox="1"/>
          <p:nvPr>
            <p:ph idx="1" type="body"/>
          </p:nvPr>
        </p:nvSpPr>
        <p:spPr>
          <a:xfrm>
            <a:off x="1484309" y="1059870"/>
            <a:ext cx="10018713" cy="5645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TCP provides </a:t>
            </a:r>
            <a:r>
              <a:rPr b="1" lang="en-US" sz="2800">
                <a:solidFill>
                  <a:srgbClr val="FF0000"/>
                </a:solidFill>
              </a:rPr>
              <a:t>reliability</a:t>
            </a:r>
            <a:r>
              <a:rPr lang="en-US" sz="2800"/>
              <a:t> using </a:t>
            </a:r>
            <a:r>
              <a:rPr b="1" lang="en-US" sz="2800">
                <a:solidFill>
                  <a:srgbClr val="7D28CD"/>
                </a:solidFill>
              </a:rPr>
              <a:t>error control</a:t>
            </a:r>
            <a:endParaRPr>
              <a:solidFill>
                <a:srgbClr val="7D28CD"/>
              </a:solidFill>
            </a:endParaRPr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Error control includes mechanisms for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detecting and resending corrupted segments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resending lost segments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storing out-of order segments until missing segments arrive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detecting and discarding duplicated segments. </a:t>
            </a:r>
            <a:endParaRPr/>
          </a:p>
          <a:p>
            <a:pPr indent="0" lvl="1" marL="52006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Error control in TCP is achieved through 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b="1" lang="en-US" sz="2400">
                <a:solidFill>
                  <a:srgbClr val="7D28CD"/>
                </a:solidFill>
              </a:rPr>
              <a:t>Checksum</a:t>
            </a:r>
            <a:endParaRPr b="1">
              <a:solidFill>
                <a:srgbClr val="7D28CD"/>
              </a:solidFill>
            </a:endParaRPr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b="1" lang="en-US" sz="2400">
                <a:solidFill>
                  <a:srgbClr val="7D28CD"/>
                </a:solidFill>
              </a:rPr>
              <a:t>Acknowledgment</a:t>
            </a:r>
            <a:endParaRPr b="1">
              <a:solidFill>
                <a:srgbClr val="7D28CD"/>
              </a:solidFill>
            </a:endParaRPr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b="1" lang="en-US" sz="2400">
                <a:solidFill>
                  <a:srgbClr val="7D28CD"/>
                </a:solidFill>
              </a:rPr>
              <a:t>Time-out and retransmission</a:t>
            </a:r>
            <a:endParaRPr b="1">
              <a:solidFill>
                <a:srgbClr val="7D28CD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9"/>
          <p:cNvSpPr txBox="1"/>
          <p:nvPr>
            <p:ph type="title"/>
          </p:nvPr>
        </p:nvSpPr>
        <p:spPr>
          <a:xfrm>
            <a:off x="1484310" y="190500"/>
            <a:ext cx="10018713" cy="73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Error Control </a:t>
            </a:r>
            <a:endParaRPr/>
          </a:p>
        </p:txBody>
      </p:sp>
      <p:sp>
        <p:nvSpPr>
          <p:cNvPr id="479" name="Google Shape;479;p79"/>
          <p:cNvSpPr txBox="1"/>
          <p:nvPr>
            <p:ph idx="1" type="body"/>
          </p:nvPr>
        </p:nvSpPr>
        <p:spPr>
          <a:xfrm>
            <a:off x="1330520" y="926275"/>
            <a:ext cx="10018713" cy="6117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22"/>
              <a:buChar char="•"/>
            </a:pPr>
            <a:r>
              <a:rPr b="1" lang="en-US" sz="2800">
                <a:solidFill>
                  <a:srgbClr val="1186C3"/>
                </a:solidFill>
              </a:rPr>
              <a:t>Checksum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22"/>
              <a:buChar char="▪"/>
            </a:pPr>
            <a:r>
              <a:rPr lang="en-US" sz="2400"/>
              <a:t>Each segment includes a checksum field, which is used to check for a corrupted segment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22"/>
              <a:buChar char="▪"/>
            </a:pPr>
            <a:r>
              <a:rPr lang="en-US" sz="2400"/>
              <a:t>If a segment is corrupted, as detected by an invalid checksum, the segment is discarded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22"/>
              <a:buNone/>
            </a:pPr>
            <a:r>
              <a:t/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22"/>
              <a:buChar char="•"/>
            </a:pPr>
            <a:r>
              <a:rPr b="1" lang="en-US" sz="2800">
                <a:solidFill>
                  <a:srgbClr val="1186C3"/>
                </a:solidFill>
              </a:rPr>
              <a:t>Acknowledgment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57"/>
              <a:buChar char="▪"/>
            </a:pPr>
            <a:r>
              <a:rPr lang="en-US" sz="2600"/>
              <a:t>Using Acknowledgement  Number to confirm the receipt of data segments. </a:t>
            </a:r>
            <a:endParaRPr sz="2200"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57"/>
              <a:buChar char="▪"/>
            </a:pPr>
            <a:r>
              <a:rPr lang="en-US" sz="2600"/>
              <a:t>To confirm control segments that carry no data, but consume a sequence number </a:t>
            </a:r>
            <a:endParaRPr sz="2200"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57"/>
              <a:buChar char="▪"/>
            </a:pPr>
            <a:r>
              <a:rPr lang="en-US" sz="2600"/>
              <a:t>ACK segments </a:t>
            </a:r>
            <a:r>
              <a:rPr lang="en-US" sz="2600">
                <a:solidFill>
                  <a:srgbClr val="A93023"/>
                </a:solidFill>
              </a:rPr>
              <a:t>do not consume sequence numbers </a:t>
            </a:r>
            <a:r>
              <a:rPr lang="en-US" sz="2600"/>
              <a:t>and </a:t>
            </a:r>
            <a:r>
              <a:rPr lang="en-US" sz="2600">
                <a:solidFill>
                  <a:srgbClr val="A93023"/>
                </a:solidFill>
              </a:rPr>
              <a:t>are not acknowledged.</a:t>
            </a:r>
            <a:endParaRPr sz="2600"/>
          </a:p>
          <a:p>
            <a: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22"/>
              <a:buNone/>
            </a:pPr>
            <a:r>
              <a:t/>
            </a:r>
            <a:endParaRPr sz="2400"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22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22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83"/>
          <p:cNvSpPr txBox="1"/>
          <p:nvPr/>
        </p:nvSpPr>
        <p:spPr>
          <a:xfrm>
            <a:off x="1055575" y="796975"/>
            <a:ext cx="11033400" cy="60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2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1186C3"/>
                </a:solidFill>
                <a:latin typeface="Arial"/>
                <a:ea typeface="Arial"/>
                <a:cs typeface="Arial"/>
                <a:sym typeface="Arial"/>
              </a:rPr>
              <a:t>Retransmission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When a segment is sent, it is stored in a queue until it is acknowledged.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Retransmission of segment will occur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2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After </a:t>
            </a:r>
            <a:r>
              <a:rPr b="1" i="0" lang="en-US" sz="28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Retransmission Time Out</a:t>
            </a:r>
            <a:endParaRPr b="0" i="0" sz="1600" u="none" cap="none" strike="noStrike">
              <a:solidFill>
                <a:srgbClr val="7D28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3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sending TCP maintains one retransmission time-out (RTO) timer  for each connection.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3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When the timer matures TCP resends the segment in the front of the queue if the segment is not acknowledged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76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After Three Duplicate ACK Segments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3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be explained later</a:t>
            </a:r>
            <a:endParaRPr/>
          </a:p>
        </p:txBody>
      </p:sp>
      <p:sp>
        <p:nvSpPr>
          <p:cNvPr id="485" name="Google Shape;485;p83"/>
          <p:cNvSpPr txBox="1"/>
          <p:nvPr/>
        </p:nvSpPr>
        <p:spPr>
          <a:xfrm>
            <a:off x="1484310" y="190500"/>
            <a:ext cx="10018713" cy="73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Error Control 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0" name="Google Shape;490;p13"/>
          <p:cNvCxnSpPr/>
          <p:nvPr/>
        </p:nvCxnSpPr>
        <p:spPr>
          <a:xfrm>
            <a:off x="3261946" y="1740877"/>
            <a:ext cx="8792" cy="4281854"/>
          </a:xfrm>
          <a:prstGeom prst="straightConnector1">
            <a:avLst/>
          </a:prstGeom>
          <a:noFill/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</p:cxnSp>
      <p:cxnSp>
        <p:nvCxnSpPr>
          <p:cNvPr id="491" name="Google Shape;491;p13"/>
          <p:cNvCxnSpPr/>
          <p:nvPr/>
        </p:nvCxnSpPr>
        <p:spPr>
          <a:xfrm>
            <a:off x="3974123" y="1028700"/>
            <a:ext cx="17585" cy="5196254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2" name="Google Shape;492;p13"/>
          <p:cNvCxnSpPr/>
          <p:nvPr/>
        </p:nvCxnSpPr>
        <p:spPr>
          <a:xfrm>
            <a:off x="8352692" y="1107831"/>
            <a:ext cx="0" cy="5117123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93" name="Google Shape;4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6677" y="504092"/>
            <a:ext cx="590062" cy="524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6615" y="392723"/>
            <a:ext cx="332153" cy="715108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13"/>
          <p:cNvSpPr txBox="1"/>
          <p:nvPr/>
        </p:nvSpPr>
        <p:spPr>
          <a:xfrm rot="514562">
            <a:off x="4493952" y="1053025"/>
            <a:ext cx="2000857" cy="400110"/>
          </a:xfrm>
          <a:prstGeom prst="rect">
            <a:avLst/>
          </a:prstGeom>
          <a:solidFill>
            <a:srgbClr val="ECDEF9"/>
          </a:solidFill>
          <a:ln cap="flat" cmpd="sng" w="19050">
            <a:solidFill>
              <a:srgbClr val="7D28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1201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– 4001 [Data 200 bytes] </a:t>
            </a:r>
            <a:endParaRPr/>
          </a:p>
        </p:txBody>
      </p:sp>
      <p:cxnSp>
        <p:nvCxnSpPr>
          <p:cNvPr id="496" name="Google Shape;496;p13"/>
          <p:cNvCxnSpPr/>
          <p:nvPr/>
        </p:nvCxnSpPr>
        <p:spPr>
          <a:xfrm>
            <a:off x="3991708" y="1440873"/>
            <a:ext cx="4360983" cy="637309"/>
          </a:xfrm>
          <a:prstGeom prst="straightConnector1">
            <a:avLst/>
          </a:prstGeom>
          <a:noFill/>
          <a:ln cap="flat" cmpd="sng" w="28575">
            <a:solidFill>
              <a:srgbClr val="7D28C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97" name="Google Shape;497;p13"/>
          <p:cNvSpPr txBox="1"/>
          <p:nvPr/>
        </p:nvSpPr>
        <p:spPr>
          <a:xfrm rot="-180869">
            <a:off x="4253560" y="1869260"/>
            <a:ext cx="2220208" cy="400110"/>
          </a:xfrm>
          <a:prstGeom prst="rect">
            <a:avLst/>
          </a:prstGeom>
          <a:solidFill>
            <a:srgbClr val="CBE6B7"/>
          </a:solidFill>
          <a:ln cap="flat" cmpd="sng" w="1905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4001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– 1401 [Data 1000 bytes] </a:t>
            </a:r>
            <a:endParaRPr/>
          </a:p>
        </p:txBody>
      </p:sp>
      <p:sp>
        <p:nvSpPr>
          <p:cNvPr descr="Timer Clipart Images | Free Download | PNG Transparent ..." id="498" name="Google Shape;498;p1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9" name="Google Shape;499;p13"/>
          <p:cNvGrpSpPr/>
          <p:nvPr/>
        </p:nvGrpSpPr>
        <p:grpSpPr>
          <a:xfrm>
            <a:off x="2187664" y="2322684"/>
            <a:ext cx="888735" cy="300182"/>
            <a:chOff x="2962829" y="2468419"/>
            <a:chExt cx="888735" cy="300182"/>
          </a:xfrm>
        </p:grpSpPr>
        <p:cxnSp>
          <p:nvCxnSpPr>
            <p:cNvPr id="500" name="Google Shape;500;p13"/>
            <p:cNvCxnSpPr/>
            <p:nvPr/>
          </p:nvCxnSpPr>
          <p:spPr>
            <a:xfrm rot="10800000">
              <a:off x="3270738" y="2669310"/>
              <a:ext cx="580826" cy="0"/>
            </a:xfrm>
            <a:prstGeom prst="straightConnector1">
              <a:avLst/>
            </a:prstGeom>
            <a:noFill/>
            <a:ln cap="flat" cmpd="sng" w="28575">
              <a:solidFill>
                <a:srgbClr val="A93023"/>
              </a:solidFill>
              <a:prstDash val="dash"/>
              <a:round/>
              <a:headEnd len="sm" w="sm" type="none"/>
              <a:tailEnd len="sm" w="sm" type="none"/>
            </a:ln>
          </p:spPr>
        </p:cxnSp>
        <p:pic>
          <p:nvPicPr>
            <p:cNvPr descr="Timer Clock Animation , cartoon microphone transparent background PNG clipart thumbnail" id="501" name="Google Shape;501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62829" y="2468419"/>
              <a:ext cx="300182" cy="3001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2" name="Google Shape;502;p13"/>
          <p:cNvGrpSpPr/>
          <p:nvPr/>
        </p:nvGrpSpPr>
        <p:grpSpPr>
          <a:xfrm>
            <a:off x="2228674" y="3585810"/>
            <a:ext cx="1596782" cy="300182"/>
            <a:chOff x="2377321" y="3047384"/>
            <a:chExt cx="1596782" cy="300182"/>
          </a:xfrm>
        </p:grpSpPr>
        <p:cxnSp>
          <p:nvCxnSpPr>
            <p:cNvPr id="503" name="Google Shape;503;p13"/>
            <p:cNvCxnSpPr>
              <a:endCxn id="504" idx="3"/>
            </p:cNvCxnSpPr>
            <p:nvPr/>
          </p:nvCxnSpPr>
          <p:spPr>
            <a:xfrm flipH="1">
              <a:off x="2677503" y="3168075"/>
              <a:ext cx="1296600" cy="29400"/>
            </a:xfrm>
            <a:prstGeom prst="straightConnector1">
              <a:avLst/>
            </a:prstGeom>
            <a:noFill/>
            <a:ln cap="flat" cmpd="sng" w="28575">
              <a:solidFill>
                <a:srgbClr val="A93023"/>
              </a:solidFill>
              <a:prstDash val="dash"/>
              <a:round/>
              <a:headEnd len="sm" w="sm" type="none"/>
              <a:tailEnd len="sm" w="sm" type="none"/>
            </a:ln>
          </p:spPr>
        </p:cxnSp>
        <p:pic>
          <p:nvPicPr>
            <p:cNvPr descr="Timer Clock Animation , cartoon microphone transparent background PNG clipart thumbnail" id="504" name="Google Shape;504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77321" y="3047384"/>
              <a:ext cx="300182" cy="30018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05" name="Google Shape;505;p13"/>
          <p:cNvCxnSpPr/>
          <p:nvPr/>
        </p:nvCxnSpPr>
        <p:spPr>
          <a:xfrm>
            <a:off x="3982915" y="3683128"/>
            <a:ext cx="4302068" cy="160872"/>
          </a:xfrm>
          <a:prstGeom prst="straightConnector1">
            <a:avLst/>
          </a:prstGeom>
          <a:noFill/>
          <a:ln cap="flat" cmpd="sng" w="28575">
            <a:solidFill>
              <a:srgbClr val="7D28C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6" name="Google Shape;506;p13"/>
          <p:cNvSpPr txBox="1"/>
          <p:nvPr/>
        </p:nvSpPr>
        <p:spPr>
          <a:xfrm rot="212808">
            <a:off x="4563904" y="3268222"/>
            <a:ext cx="3050242" cy="708156"/>
          </a:xfrm>
          <a:prstGeom prst="rect">
            <a:avLst/>
          </a:prstGeom>
          <a:solidFill>
            <a:srgbClr val="ECDEF9"/>
          </a:solidFill>
          <a:ln cap="flat" cmpd="sng" w="19050">
            <a:solidFill>
              <a:srgbClr val="7D28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1</a:t>
            </a:r>
            <a:r>
              <a:rPr b="1" lang="en-US" sz="1000"/>
              <a:t>4</a:t>
            </a: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– 5001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[no new data is sent. so sequence number of the next segment does not change]</a:t>
            </a:r>
            <a:endParaRPr b="1" sz="1000"/>
          </a:p>
        </p:txBody>
      </p:sp>
      <p:sp>
        <p:nvSpPr>
          <p:cNvPr id="507" name="Google Shape;507;p13"/>
          <p:cNvSpPr txBox="1"/>
          <p:nvPr/>
        </p:nvSpPr>
        <p:spPr>
          <a:xfrm rot="-599562">
            <a:off x="5253701" y="4027772"/>
            <a:ext cx="2019334" cy="400245"/>
          </a:xfrm>
          <a:prstGeom prst="rect">
            <a:avLst/>
          </a:prstGeom>
          <a:solidFill>
            <a:srgbClr val="CBE6B7"/>
          </a:solidFill>
          <a:ln cap="flat" cmpd="sng" w="1905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</a:t>
            </a:r>
            <a:r>
              <a:rPr b="1" lang="en-US" sz="1000"/>
              <a:t>5</a:t>
            </a: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- 1401   [Data 1000 bytes] </a:t>
            </a:r>
            <a:endParaRPr/>
          </a:p>
        </p:txBody>
      </p:sp>
      <p:sp>
        <p:nvSpPr>
          <p:cNvPr id="508" name="Google Shape;508;p13"/>
          <p:cNvSpPr txBox="1"/>
          <p:nvPr/>
        </p:nvSpPr>
        <p:spPr>
          <a:xfrm rot="-672159">
            <a:off x="5427824" y="4537303"/>
            <a:ext cx="2210555" cy="400110"/>
          </a:xfrm>
          <a:prstGeom prst="rect">
            <a:avLst/>
          </a:prstGeom>
          <a:solidFill>
            <a:srgbClr val="CBE6B7"/>
          </a:solidFill>
          <a:ln cap="flat" cmpd="sng" w="1905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</a:t>
            </a:r>
            <a:r>
              <a:rPr b="1" lang="en-US" sz="1000"/>
              <a:t>6</a:t>
            </a: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Ack- 1401    [Data 1000 bytes] </a:t>
            </a:r>
            <a:endParaRPr/>
          </a:p>
        </p:txBody>
      </p:sp>
      <p:cxnSp>
        <p:nvCxnSpPr>
          <p:cNvPr id="509" name="Google Shape;509;p13"/>
          <p:cNvCxnSpPr/>
          <p:nvPr/>
        </p:nvCxnSpPr>
        <p:spPr>
          <a:xfrm flipH="1">
            <a:off x="3946327" y="4125414"/>
            <a:ext cx="4360982" cy="763624"/>
          </a:xfrm>
          <a:prstGeom prst="straightConnector1">
            <a:avLst/>
          </a:prstGeom>
          <a:noFill/>
          <a:ln cap="flat" cmpd="sng" w="28575">
            <a:solidFill>
              <a:srgbClr val="5E993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0" name="Google Shape;510;p13"/>
          <p:cNvCxnSpPr/>
          <p:nvPr/>
        </p:nvCxnSpPr>
        <p:spPr>
          <a:xfrm flipH="1">
            <a:off x="3957339" y="4703916"/>
            <a:ext cx="4360982" cy="763624"/>
          </a:xfrm>
          <a:prstGeom prst="straightConnector1">
            <a:avLst/>
          </a:prstGeom>
          <a:noFill/>
          <a:ln cap="flat" cmpd="sng" w="28575">
            <a:solidFill>
              <a:srgbClr val="5E993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1" name="Google Shape;511;p13"/>
          <p:cNvSpPr/>
          <p:nvPr/>
        </p:nvSpPr>
        <p:spPr>
          <a:xfrm>
            <a:off x="1483499" y="2515495"/>
            <a:ext cx="734698" cy="124039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13"/>
          <p:cNvSpPr txBox="1"/>
          <p:nvPr/>
        </p:nvSpPr>
        <p:spPr>
          <a:xfrm>
            <a:off x="965528" y="3201893"/>
            <a:ext cx="11187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Time Out</a:t>
            </a:r>
            <a:endParaRPr/>
          </a:p>
        </p:txBody>
      </p:sp>
      <p:sp>
        <p:nvSpPr>
          <p:cNvPr id="513" name="Google Shape;513;p13"/>
          <p:cNvSpPr txBox="1"/>
          <p:nvPr/>
        </p:nvSpPr>
        <p:spPr>
          <a:xfrm>
            <a:off x="1054771" y="2858693"/>
            <a:ext cx="80431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313435"/>
                </a:solidFill>
                <a:latin typeface="Arial"/>
                <a:ea typeface="Arial"/>
                <a:cs typeface="Arial"/>
                <a:sym typeface="Arial"/>
              </a:rPr>
              <a:t>500 ms</a:t>
            </a:r>
            <a:endParaRPr b="1" i="0" sz="1200" u="none" cap="none" strike="noStrike">
              <a:solidFill>
                <a:srgbClr val="3134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4" name="Google Shape;514;p13"/>
          <p:cNvGrpSpPr/>
          <p:nvPr/>
        </p:nvGrpSpPr>
        <p:grpSpPr>
          <a:xfrm>
            <a:off x="3010089" y="4655102"/>
            <a:ext cx="877079" cy="300182"/>
            <a:chOff x="2962829" y="2468419"/>
            <a:chExt cx="888735" cy="300182"/>
          </a:xfrm>
        </p:grpSpPr>
        <p:cxnSp>
          <p:nvCxnSpPr>
            <p:cNvPr id="515" name="Google Shape;515;p13"/>
            <p:cNvCxnSpPr/>
            <p:nvPr/>
          </p:nvCxnSpPr>
          <p:spPr>
            <a:xfrm rot="10800000">
              <a:off x="3270738" y="2669310"/>
              <a:ext cx="580826" cy="0"/>
            </a:xfrm>
            <a:prstGeom prst="straightConnector1">
              <a:avLst/>
            </a:prstGeom>
            <a:noFill/>
            <a:ln cap="flat" cmpd="sng" w="28575">
              <a:solidFill>
                <a:srgbClr val="A93023"/>
              </a:solidFill>
              <a:prstDash val="dash"/>
              <a:round/>
              <a:headEnd len="sm" w="sm" type="none"/>
              <a:tailEnd len="sm" w="sm" type="none"/>
            </a:ln>
          </p:spPr>
        </p:cxnSp>
        <p:pic>
          <p:nvPicPr>
            <p:cNvPr descr="Timer Clock Animation , cartoon microphone transparent background PNG clipart thumbnail" id="516" name="Google Shape;516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62829" y="2468419"/>
              <a:ext cx="300182" cy="3001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7" name="Google Shape;517;p13"/>
          <p:cNvSpPr txBox="1"/>
          <p:nvPr/>
        </p:nvSpPr>
        <p:spPr>
          <a:xfrm>
            <a:off x="2916673" y="4431390"/>
            <a:ext cx="11187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5E9934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grpSp>
        <p:nvGrpSpPr>
          <p:cNvPr id="518" name="Google Shape;518;p13"/>
          <p:cNvGrpSpPr/>
          <p:nvPr/>
        </p:nvGrpSpPr>
        <p:grpSpPr>
          <a:xfrm>
            <a:off x="3073069" y="2354342"/>
            <a:ext cx="901053" cy="300182"/>
            <a:chOff x="3073071" y="3001159"/>
            <a:chExt cx="901053" cy="300182"/>
          </a:xfrm>
        </p:grpSpPr>
        <p:cxnSp>
          <p:nvCxnSpPr>
            <p:cNvPr id="519" name="Google Shape;519;p13"/>
            <p:cNvCxnSpPr/>
            <p:nvPr/>
          </p:nvCxnSpPr>
          <p:spPr>
            <a:xfrm flipH="1">
              <a:off x="3367565" y="3168073"/>
              <a:ext cx="606559" cy="25826"/>
            </a:xfrm>
            <a:prstGeom prst="straightConnector1">
              <a:avLst/>
            </a:prstGeom>
            <a:noFill/>
            <a:ln cap="flat" cmpd="sng" w="28575">
              <a:solidFill>
                <a:srgbClr val="A93023"/>
              </a:solidFill>
              <a:prstDash val="dash"/>
              <a:round/>
              <a:headEnd len="sm" w="sm" type="none"/>
              <a:tailEnd len="sm" w="sm" type="none"/>
            </a:ln>
          </p:spPr>
        </p:cxnSp>
        <p:pic>
          <p:nvPicPr>
            <p:cNvPr descr="Timer Clock Animation , cartoon microphone transparent background PNG clipart thumbnail" id="520" name="Google Shape;520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073071" y="3001159"/>
              <a:ext cx="300182" cy="3001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1" name="Google Shape;521;p13"/>
          <p:cNvSpPr/>
          <p:nvPr/>
        </p:nvSpPr>
        <p:spPr>
          <a:xfrm>
            <a:off x="2677619" y="4855993"/>
            <a:ext cx="321457" cy="611547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13"/>
          <p:cNvSpPr txBox="1"/>
          <p:nvPr/>
        </p:nvSpPr>
        <p:spPr>
          <a:xfrm>
            <a:off x="1693041" y="5055332"/>
            <a:ext cx="9005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313435"/>
                </a:solidFill>
              </a:rPr>
              <a:t>&lt;</a:t>
            </a:r>
            <a:r>
              <a:rPr b="1" i="0" lang="en-US" sz="1200" u="none" cap="none" strike="noStrike">
                <a:solidFill>
                  <a:srgbClr val="313435"/>
                </a:solidFill>
                <a:latin typeface="Arial"/>
                <a:ea typeface="Arial"/>
                <a:cs typeface="Arial"/>
                <a:sym typeface="Arial"/>
              </a:rPr>
              <a:t> 500 ms</a:t>
            </a:r>
            <a:endParaRPr b="1" i="0" sz="1200" u="none" cap="none" strike="noStrike">
              <a:solidFill>
                <a:srgbClr val="3134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13"/>
          <p:cNvSpPr txBox="1"/>
          <p:nvPr/>
        </p:nvSpPr>
        <p:spPr>
          <a:xfrm>
            <a:off x="2999928" y="2102300"/>
            <a:ext cx="64946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rPr>
              <a:t>Stop</a:t>
            </a:r>
            <a:endParaRPr/>
          </a:p>
        </p:txBody>
      </p:sp>
      <p:cxnSp>
        <p:nvCxnSpPr>
          <p:cNvPr id="524" name="Google Shape;524;p13"/>
          <p:cNvCxnSpPr/>
          <p:nvPr/>
        </p:nvCxnSpPr>
        <p:spPr>
          <a:xfrm>
            <a:off x="4008492" y="5525870"/>
            <a:ext cx="4344199" cy="603776"/>
          </a:xfrm>
          <a:prstGeom prst="straightConnector1">
            <a:avLst/>
          </a:prstGeom>
          <a:noFill/>
          <a:ln cap="flat" cmpd="sng" w="28575">
            <a:solidFill>
              <a:srgbClr val="7D28C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5" name="Google Shape;525;p13"/>
          <p:cNvSpPr txBox="1"/>
          <p:nvPr/>
        </p:nvSpPr>
        <p:spPr>
          <a:xfrm rot="363319">
            <a:off x="5511539" y="5379852"/>
            <a:ext cx="1414030" cy="400110"/>
          </a:xfrm>
          <a:prstGeom prst="rect">
            <a:avLst/>
          </a:prstGeom>
          <a:solidFill>
            <a:srgbClr val="ECDEF9"/>
          </a:solidFill>
          <a:ln cap="flat" cmpd="sng" w="19050">
            <a:solidFill>
              <a:srgbClr val="7D28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1</a:t>
            </a:r>
            <a:r>
              <a:rPr b="1" lang="en-US" sz="1000"/>
              <a:t>4</a:t>
            </a: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- 7001</a:t>
            </a:r>
            <a:endParaRPr/>
          </a:p>
        </p:txBody>
      </p:sp>
      <p:sp>
        <p:nvSpPr>
          <p:cNvPr id="526" name="Google Shape;526;p13"/>
          <p:cNvSpPr txBox="1"/>
          <p:nvPr/>
        </p:nvSpPr>
        <p:spPr>
          <a:xfrm>
            <a:off x="9203605" y="1730413"/>
            <a:ext cx="2802429" cy="996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Normal Operation</a:t>
            </a:r>
            <a:endParaRPr b="0" i="0" sz="3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527" name="Google Shape;527;p13"/>
          <p:cNvGrpSpPr/>
          <p:nvPr/>
        </p:nvGrpSpPr>
        <p:grpSpPr>
          <a:xfrm>
            <a:off x="3031952" y="1207147"/>
            <a:ext cx="888735" cy="300182"/>
            <a:chOff x="2962829" y="2468419"/>
            <a:chExt cx="888735" cy="300182"/>
          </a:xfrm>
        </p:grpSpPr>
        <p:cxnSp>
          <p:nvCxnSpPr>
            <p:cNvPr id="528" name="Google Shape;528;p13"/>
            <p:cNvCxnSpPr/>
            <p:nvPr/>
          </p:nvCxnSpPr>
          <p:spPr>
            <a:xfrm rot="10800000">
              <a:off x="3270738" y="2669310"/>
              <a:ext cx="580826" cy="0"/>
            </a:xfrm>
            <a:prstGeom prst="straightConnector1">
              <a:avLst/>
            </a:prstGeom>
            <a:noFill/>
            <a:ln cap="flat" cmpd="sng" w="28575">
              <a:solidFill>
                <a:srgbClr val="A93023"/>
              </a:solidFill>
              <a:prstDash val="dash"/>
              <a:round/>
              <a:headEnd len="sm" w="sm" type="none"/>
              <a:tailEnd len="sm" w="sm" type="none"/>
            </a:ln>
          </p:spPr>
        </p:cxnSp>
        <p:pic>
          <p:nvPicPr>
            <p:cNvPr descr="Timer Clock Animation , cartoon microphone transparent background PNG clipart thumbnail" id="529" name="Google Shape;529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62829" y="2468419"/>
              <a:ext cx="300182" cy="3001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0" name="Google Shape;530;p13"/>
          <p:cNvSpPr txBox="1"/>
          <p:nvPr/>
        </p:nvSpPr>
        <p:spPr>
          <a:xfrm>
            <a:off x="2864165" y="989083"/>
            <a:ext cx="11187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sp>
        <p:nvSpPr>
          <p:cNvPr id="531" name="Google Shape;531;p13"/>
          <p:cNvSpPr txBox="1"/>
          <p:nvPr/>
        </p:nvSpPr>
        <p:spPr>
          <a:xfrm>
            <a:off x="2087822" y="2053736"/>
            <a:ext cx="11187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5E9934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cxnSp>
        <p:nvCxnSpPr>
          <p:cNvPr id="532" name="Google Shape;532;p13"/>
          <p:cNvCxnSpPr/>
          <p:nvPr/>
        </p:nvCxnSpPr>
        <p:spPr>
          <a:xfrm flipH="1">
            <a:off x="4001919" y="2248100"/>
            <a:ext cx="4316403" cy="289141"/>
          </a:xfrm>
          <a:prstGeom prst="straightConnector1">
            <a:avLst/>
          </a:prstGeom>
          <a:noFill/>
          <a:ln cap="flat" cmpd="sng" w="28575">
            <a:solidFill>
              <a:srgbClr val="5E9934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533" name="Google Shape;533;p13"/>
          <p:cNvGrpSpPr/>
          <p:nvPr/>
        </p:nvGrpSpPr>
        <p:grpSpPr>
          <a:xfrm>
            <a:off x="2997221" y="5257080"/>
            <a:ext cx="877079" cy="300182"/>
            <a:chOff x="2962829" y="2468419"/>
            <a:chExt cx="888735" cy="300182"/>
          </a:xfrm>
        </p:grpSpPr>
        <p:cxnSp>
          <p:nvCxnSpPr>
            <p:cNvPr id="534" name="Google Shape;534;p13"/>
            <p:cNvCxnSpPr/>
            <p:nvPr/>
          </p:nvCxnSpPr>
          <p:spPr>
            <a:xfrm rot="10800000">
              <a:off x="3270738" y="2669310"/>
              <a:ext cx="580826" cy="0"/>
            </a:xfrm>
            <a:prstGeom prst="straightConnector1">
              <a:avLst/>
            </a:prstGeom>
            <a:noFill/>
            <a:ln cap="flat" cmpd="sng" w="28575">
              <a:solidFill>
                <a:srgbClr val="A93023"/>
              </a:solidFill>
              <a:prstDash val="dash"/>
              <a:round/>
              <a:headEnd len="sm" w="sm" type="none"/>
              <a:tailEnd len="sm" w="sm" type="none"/>
            </a:ln>
          </p:spPr>
        </p:cxnSp>
        <p:pic>
          <p:nvPicPr>
            <p:cNvPr descr="Timer Clock Animation , cartoon microphone transparent background PNG clipart thumbnail" id="535" name="Google Shape;535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62829" y="2468419"/>
              <a:ext cx="300182" cy="30018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82"/>
          <p:cNvSpPr txBox="1"/>
          <p:nvPr/>
        </p:nvSpPr>
        <p:spPr>
          <a:xfrm>
            <a:off x="794328" y="1773382"/>
            <a:ext cx="10700986" cy="384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14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Segment Lost or Corrupted?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70C0"/>
              </a:buClr>
              <a:buSzPts val="414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Retransmission of segment  ??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70C0"/>
              </a:buClr>
              <a:buSzPts val="414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How will the sender know ??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70C0"/>
              </a:buClr>
              <a:buSzPts val="414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What about the receiver, not aware of a packet sent?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70C0"/>
              </a:buClr>
              <a:buSzPts val="4140"/>
              <a:buFont typeface="Arial"/>
              <a:buChar char="•"/>
            </a:pPr>
            <a:r>
              <a:rPr b="1" i="0" lang="en-US" sz="36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RTO - Retransmission</a:t>
            </a:r>
            <a:r>
              <a:rPr b="0" i="0" lang="en-US" sz="3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after time out.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82"/>
          <p:cNvSpPr txBox="1"/>
          <p:nvPr/>
        </p:nvSpPr>
        <p:spPr>
          <a:xfrm>
            <a:off x="1484310" y="210788"/>
            <a:ext cx="10018713" cy="929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Other Scenarios</a:t>
            </a:r>
            <a:endParaRPr b="0" i="0" sz="3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6"/>
          <p:cNvSpPr txBox="1"/>
          <p:nvPr>
            <p:ph idx="12" type="sldNum"/>
          </p:nvPr>
        </p:nvSpPr>
        <p:spPr>
          <a:xfrm>
            <a:off x="7112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24.</a:t>
            </a:r>
            <a:fld id="{00000000-1234-1234-1234-123412341234}" type="slidenum"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6828" y="1274763"/>
            <a:ext cx="8314267" cy="915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272" y="2755901"/>
            <a:ext cx="11205412" cy="3661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272" y="1962151"/>
            <a:ext cx="11205412" cy="81276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56"/>
          <p:cNvSpPr txBox="1"/>
          <p:nvPr/>
        </p:nvSpPr>
        <p:spPr>
          <a:xfrm>
            <a:off x="1390732" y="78291"/>
            <a:ext cx="10018713" cy="925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TCP Segment Header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6"/>
          <p:cNvSpPr/>
          <p:nvPr/>
        </p:nvSpPr>
        <p:spPr>
          <a:xfrm>
            <a:off x="1026695" y="3046663"/>
            <a:ext cx="10668000" cy="389021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6"/>
          <p:cNvSpPr/>
          <p:nvPr/>
        </p:nvSpPr>
        <p:spPr>
          <a:xfrm>
            <a:off x="1026695" y="3539168"/>
            <a:ext cx="10878260" cy="937704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6" name="Google Shape;546;p14"/>
          <p:cNvCxnSpPr/>
          <p:nvPr/>
        </p:nvCxnSpPr>
        <p:spPr>
          <a:xfrm>
            <a:off x="3261946" y="1740877"/>
            <a:ext cx="8792" cy="4281854"/>
          </a:xfrm>
          <a:prstGeom prst="straightConnector1">
            <a:avLst/>
          </a:prstGeom>
          <a:noFill/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</p:cxnSp>
      <p:cxnSp>
        <p:nvCxnSpPr>
          <p:cNvPr id="547" name="Google Shape;547;p14"/>
          <p:cNvCxnSpPr/>
          <p:nvPr/>
        </p:nvCxnSpPr>
        <p:spPr>
          <a:xfrm>
            <a:off x="3974123" y="1028700"/>
            <a:ext cx="17585" cy="5196254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8" name="Google Shape;548;p14"/>
          <p:cNvCxnSpPr>
            <a:stCxn id="549" idx="2"/>
          </p:cNvCxnSpPr>
          <p:nvPr/>
        </p:nvCxnSpPr>
        <p:spPr>
          <a:xfrm>
            <a:off x="8352691" y="845068"/>
            <a:ext cx="0" cy="53799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50" name="Google Shape;55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6677" y="504092"/>
            <a:ext cx="590062" cy="524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6614" y="129960"/>
            <a:ext cx="332153" cy="715108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14"/>
          <p:cNvSpPr txBox="1"/>
          <p:nvPr/>
        </p:nvSpPr>
        <p:spPr>
          <a:xfrm rot="-346648">
            <a:off x="4745209" y="774155"/>
            <a:ext cx="2153361" cy="400110"/>
          </a:xfrm>
          <a:prstGeom prst="rect">
            <a:avLst/>
          </a:prstGeom>
          <a:solidFill>
            <a:srgbClr val="CBE6B7"/>
          </a:solidFill>
          <a:ln cap="flat" cmpd="sng" w="1905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7001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– 1401  [Data 1000 bytes] </a:t>
            </a:r>
            <a:endParaRPr/>
          </a:p>
        </p:txBody>
      </p:sp>
      <p:cxnSp>
        <p:nvCxnSpPr>
          <p:cNvPr id="552" name="Google Shape;552;p14"/>
          <p:cNvCxnSpPr/>
          <p:nvPr/>
        </p:nvCxnSpPr>
        <p:spPr>
          <a:xfrm flipH="1">
            <a:off x="3951810" y="933392"/>
            <a:ext cx="4400880" cy="491501"/>
          </a:xfrm>
          <a:prstGeom prst="straightConnector1">
            <a:avLst/>
          </a:prstGeom>
          <a:noFill/>
          <a:ln cap="flat" cmpd="sng" w="28575">
            <a:solidFill>
              <a:srgbClr val="5E993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descr="Timer Clipart Images | Free Download | PNG Transparent ..." id="553" name="Google Shape;553;p1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4" name="Google Shape;554;p14"/>
          <p:cNvCxnSpPr/>
          <p:nvPr/>
        </p:nvCxnSpPr>
        <p:spPr>
          <a:xfrm>
            <a:off x="3991708" y="3785841"/>
            <a:ext cx="4379389" cy="392936"/>
          </a:xfrm>
          <a:prstGeom prst="straightConnector1">
            <a:avLst/>
          </a:prstGeom>
          <a:noFill/>
          <a:ln cap="flat" cmpd="sng" w="28575">
            <a:solidFill>
              <a:srgbClr val="7D28C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5" name="Google Shape;555;p14"/>
          <p:cNvSpPr txBox="1"/>
          <p:nvPr/>
        </p:nvSpPr>
        <p:spPr>
          <a:xfrm rot="-421458">
            <a:off x="4789324" y="1332109"/>
            <a:ext cx="2019389" cy="400110"/>
          </a:xfrm>
          <a:prstGeom prst="rect">
            <a:avLst/>
          </a:prstGeom>
          <a:solidFill>
            <a:srgbClr val="CBE6B7"/>
          </a:solidFill>
          <a:ln cap="flat" cmpd="sng" w="1905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8001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- 1401   [Data 1000 bytes] </a:t>
            </a:r>
            <a:endParaRPr/>
          </a:p>
        </p:txBody>
      </p:sp>
      <p:sp>
        <p:nvSpPr>
          <p:cNvPr id="556" name="Google Shape;556;p14"/>
          <p:cNvSpPr txBox="1"/>
          <p:nvPr/>
        </p:nvSpPr>
        <p:spPr>
          <a:xfrm rot="-672159">
            <a:off x="5309279" y="4380436"/>
            <a:ext cx="2210555" cy="400110"/>
          </a:xfrm>
          <a:prstGeom prst="rect">
            <a:avLst/>
          </a:prstGeom>
          <a:solidFill>
            <a:srgbClr val="CBE6B7"/>
          </a:solidFill>
          <a:ln cap="flat" cmpd="sng" w="1905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9001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Ack- 1401    [Data 1000 bytes] </a:t>
            </a:r>
            <a:endParaRPr/>
          </a:p>
        </p:txBody>
      </p:sp>
      <p:cxnSp>
        <p:nvCxnSpPr>
          <p:cNvPr id="557" name="Google Shape;557;p14"/>
          <p:cNvCxnSpPr/>
          <p:nvPr/>
        </p:nvCxnSpPr>
        <p:spPr>
          <a:xfrm flipH="1">
            <a:off x="4003102" y="4548617"/>
            <a:ext cx="4360982" cy="763624"/>
          </a:xfrm>
          <a:prstGeom prst="straightConnector1">
            <a:avLst/>
          </a:prstGeom>
          <a:noFill/>
          <a:ln cap="flat" cmpd="sng" w="28575">
            <a:solidFill>
              <a:srgbClr val="5E993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8" name="Google Shape;558;p14"/>
          <p:cNvSpPr txBox="1"/>
          <p:nvPr/>
        </p:nvSpPr>
        <p:spPr>
          <a:xfrm>
            <a:off x="10808553" y="3561422"/>
            <a:ext cx="11187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Time Out</a:t>
            </a:r>
            <a:endParaRPr/>
          </a:p>
        </p:txBody>
      </p:sp>
      <p:grpSp>
        <p:nvGrpSpPr>
          <p:cNvPr id="559" name="Google Shape;559;p14"/>
          <p:cNvGrpSpPr/>
          <p:nvPr/>
        </p:nvGrpSpPr>
        <p:grpSpPr>
          <a:xfrm>
            <a:off x="8387163" y="2348947"/>
            <a:ext cx="3044115" cy="551641"/>
            <a:chOff x="8032803" y="641556"/>
            <a:chExt cx="2160088" cy="327375"/>
          </a:xfrm>
        </p:grpSpPr>
        <p:grpSp>
          <p:nvGrpSpPr>
            <p:cNvPr id="560" name="Google Shape;560;p14"/>
            <p:cNvGrpSpPr/>
            <p:nvPr/>
          </p:nvGrpSpPr>
          <p:grpSpPr>
            <a:xfrm>
              <a:off x="8032803" y="757817"/>
              <a:ext cx="1326814" cy="211114"/>
              <a:chOff x="1981664" y="2292844"/>
              <a:chExt cx="1326814" cy="211114"/>
            </a:xfrm>
          </p:grpSpPr>
          <p:cxnSp>
            <p:nvCxnSpPr>
              <p:cNvPr id="561" name="Google Shape;561;p14"/>
              <p:cNvCxnSpPr>
                <a:stCxn id="562" idx="1"/>
              </p:cNvCxnSpPr>
              <p:nvPr/>
            </p:nvCxnSpPr>
            <p:spPr>
              <a:xfrm rot="10800000">
                <a:off x="1981664" y="2389701"/>
                <a:ext cx="1115700" cy="87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93023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Timer Clock Animation , cartoon microphone transparent background PNG clipart thumbnail" id="562" name="Google Shape;562;p1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097364" y="2292844"/>
                <a:ext cx="211114" cy="21111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63" name="Google Shape;563;p14"/>
            <p:cNvSpPr txBox="1"/>
            <p:nvPr/>
          </p:nvSpPr>
          <p:spPr>
            <a:xfrm>
              <a:off x="9074141" y="641556"/>
              <a:ext cx="11187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13435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</p:grpSp>
      <p:sp>
        <p:nvSpPr>
          <p:cNvPr id="564" name="Google Shape;564;p14"/>
          <p:cNvSpPr/>
          <p:nvPr/>
        </p:nvSpPr>
        <p:spPr>
          <a:xfrm rot="10800000">
            <a:off x="10272214" y="2780967"/>
            <a:ext cx="582646" cy="178230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4"/>
          <p:cNvSpPr txBox="1"/>
          <p:nvPr/>
        </p:nvSpPr>
        <p:spPr>
          <a:xfrm>
            <a:off x="10488688" y="1522748"/>
            <a:ext cx="9005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313435"/>
                </a:solidFill>
                <a:latin typeface="Arial"/>
                <a:ea typeface="Arial"/>
                <a:cs typeface="Arial"/>
                <a:sym typeface="Arial"/>
              </a:rPr>
              <a:t>&lt; 500 ms</a:t>
            </a:r>
            <a:endParaRPr b="1" i="0" sz="1200" u="none" cap="none" strike="noStrike">
              <a:solidFill>
                <a:srgbClr val="3134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6" name="Google Shape;566;p14"/>
          <p:cNvGrpSpPr/>
          <p:nvPr/>
        </p:nvGrpSpPr>
        <p:grpSpPr>
          <a:xfrm>
            <a:off x="8430251" y="2156891"/>
            <a:ext cx="1115482" cy="479623"/>
            <a:chOff x="2400176" y="5594004"/>
            <a:chExt cx="1115482" cy="479623"/>
          </a:xfrm>
        </p:grpSpPr>
        <p:grpSp>
          <p:nvGrpSpPr>
            <p:cNvPr id="567" name="Google Shape;567;p14"/>
            <p:cNvGrpSpPr/>
            <p:nvPr/>
          </p:nvGrpSpPr>
          <p:grpSpPr>
            <a:xfrm>
              <a:off x="2400176" y="5594004"/>
              <a:ext cx="907434" cy="300182"/>
              <a:chOff x="2441295" y="3149613"/>
              <a:chExt cx="907434" cy="300182"/>
            </a:xfrm>
          </p:grpSpPr>
          <p:cxnSp>
            <p:nvCxnSpPr>
              <p:cNvPr id="568" name="Google Shape;568;p14"/>
              <p:cNvCxnSpPr/>
              <p:nvPr/>
            </p:nvCxnSpPr>
            <p:spPr>
              <a:xfrm rot="10800000">
                <a:off x="2441295" y="3287707"/>
                <a:ext cx="611055" cy="11997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93023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Timer Clock Animation , cartoon microphone transparent background PNG clipart thumbnail" id="569" name="Google Shape;569;p1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048547" y="3149613"/>
                <a:ext cx="300182" cy="3001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70" name="Google Shape;570;p14"/>
            <p:cNvSpPr txBox="1"/>
            <p:nvPr/>
          </p:nvSpPr>
          <p:spPr>
            <a:xfrm>
              <a:off x="2866195" y="5796628"/>
              <a:ext cx="6494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13435"/>
                  </a:solidFill>
                  <a:latin typeface="Arial"/>
                  <a:ea typeface="Arial"/>
                  <a:cs typeface="Arial"/>
                  <a:sym typeface="Arial"/>
                </a:rPr>
                <a:t>Stop</a:t>
              </a:r>
              <a:endParaRPr/>
            </a:p>
          </p:txBody>
        </p:sp>
      </p:grpSp>
      <p:cxnSp>
        <p:nvCxnSpPr>
          <p:cNvPr id="571" name="Google Shape;571;p14"/>
          <p:cNvCxnSpPr/>
          <p:nvPr/>
        </p:nvCxnSpPr>
        <p:spPr>
          <a:xfrm>
            <a:off x="4035423" y="5429468"/>
            <a:ext cx="4357340" cy="496632"/>
          </a:xfrm>
          <a:prstGeom prst="straightConnector1">
            <a:avLst/>
          </a:prstGeom>
          <a:noFill/>
          <a:ln cap="flat" cmpd="sng" w="28575">
            <a:solidFill>
              <a:srgbClr val="7D28C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72" name="Google Shape;572;p14"/>
          <p:cNvSpPr txBox="1"/>
          <p:nvPr/>
        </p:nvSpPr>
        <p:spPr>
          <a:xfrm rot="363319">
            <a:off x="6521559" y="3523669"/>
            <a:ext cx="1414030" cy="400110"/>
          </a:xfrm>
          <a:prstGeom prst="rect">
            <a:avLst/>
          </a:prstGeom>
          <a:solidFill>
            <a:srgbClr val="ECDEF9"/>
          </a:solidFill>
          <a:ln cap="flat" cmpd="sng" w="19050">
            <a:solidFill>
              <a:srgbClr val="7D28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1401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- 9001</a:t>
            </a:r>
            <a:endParaRPr/>
          </a:p>
        </p:txBody>
      </p:sp>
      <p:cxnSp>
        <p:nvCxnSpPr>
          <p:cNvPr id="573" name="Google Shape;573;p14"/>
          <p:cNvCxnSpPr/>
          <p:nvPr/>
        </p:nvCxnSpPr>
        <p:spPr>
          <a:xfrm flipH="1">
            <a:off x="3991708" y="1486952"/>
            <a:ext cx="4342578" cy="532716"/>
          </a:xfrm>
          <a:prstGeom prst="straightConnector1">
            <a:avLst/>
          </a:prstGeom>
          <a:noFill/>
          <a:ln cap="flat" cmpd="sng" w="28575">
            <a:solidFill>
              <a:srgbClr val="5E9934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574" name="Google Shape;574;p14"/>
          <p:cNvGrpSpPr/>
          <p:nvPr/>
        </p:nvGrpSpPr>
        <p:grpSpPr>
          <a:xfrm>
            <a:off x="3964927" y="1787976"/>
            <a:ext cx="4422135" cy="521903"/>
            <a:chOff x="3964927" y="1787976"/>
            <a:chExt cx="4422135" cy="521903"/>
          </a:xfrm>
        </p:grpSpPr>
        <p:sp>
          <p:nvSpPr>
            <p:cNvPr id="575" name="Google Shape;575;p14"/>
            <p:cNvSpPr txBox="1"/>
            <p:nvPr/>
          </p:nvSpPr>
          <p:spPr>
            <a:xfrm rot="159549">
              <a:off x="6670555" y="1820562"/>
              <a:ext cx="1414030" cy="400110"/>
            </a:xfrm>
            <a:prstGeom prst="rect">
              <a:avLst/>
            </a:prstGeom>
            <a:solidFill>
              <a:srgbClr val="ECDEF9"/>
            </a:solidFill>
            <a:ln cap="flat" cmpd="sng" w="19050">
              <a:solidFill>
                <a:srgbClr val="7D28C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Seq – 1401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 - 9001</a:t>
              </a:r>
              <a:endParaRPr/>
            </a:p>
          </p:txBody>
        </p:sp>
        <p:cxnSp>
          <p:nvCxnSpPr>
            <p:cNvPr id="576" name="Google Shape;576;p14"/>
            <p:cNvCxnSpPr/>
            <p:nvPr/>
          </p:nvCxnSpPr>
          <p:spPr>
            <a:xfrm>
              <a:off x="3964927" y="2144890"/>
              <a:ext cx="4422135" cy="164989"/>
            </a:xfrm>
            <a:prstGeom prst="straightConnector1">
              <a:avLst/>
            </a:prstGeom>
            <a:noFill/>
            <a:ln cap="flat" cmpd="sng" w="28575">
              <a:solidFill>
                <a:srgbClr val="7D28CD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aphicFrame>
        <p:nvGraphicFramePr>
          <p:cNvPr id="577" name="Google Shape;577;p14"/>
          <p:cNvGraphicFramePr/>
          <p:nvPr/>
        </p:nvGraphicFramePr>
        <p:xfrm>
          <a:off x="2060682" y="12701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{1226D7D6-3A80-415B-BDFA-EC2BCA94591A}</a:tableStyleId>
              </a:tblPr>
              <a:tblGrid>
                <a:gridCol w="233925"/>
                <a:gridCol w="233925"/>
                <a:gridCol w="233925"/>
                <a:gridCol w="233925"/>
                <a:gridCol w="233925"/>
                <a:gridCol w="233925"/>
              </a:tblGrid>
              <a:tr h="24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78" name="Google Shape;578;p14"/>
          <p:cNvGraphicFramePr/>
          <p:nvPr/>
        </p:nvGraphicFramePr>
        <p:xfrm>
          <a:off x="2081266" y="18389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{1226D7D6-3A80-415B-BDFA-EC2BCA94591A}</a:tableStyleId>
              </a:tblPr>
              <a:tblGrid>
                <a:gridCol w="233925"/>
                <a:gridCol w="233925"/>
                <a:gridCol w="233925"/>
                <a:gridCol w="233925"/>
                <a:gridCol w="233925"/>
                <a:gridCol w="233925"/>
              </a:tblGrid>
              <a:tr h="24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79" name="Google Shape;579;p14"/>
          <p:cNvSpPr txBox="1"/>
          <p:nvPr/>
        </p:nvSpPr>
        <p:spPr>
          <a:xfrm>
            <a:off x="2594492" y="3301932"/>
            <a:ext cx="94293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Buffer</a:t>
            </a:r>
            <a:endParaRPr/>
          </a:p>
        </p:txBody>
      </p:sp>
      <p:sp>
        <p:nvSpPr>
          <p:cNvPr id="580" name="Google Shape;580;p14"/>
          <p:cNvSpPr txBox="1"/>
          <p:nvPr/>
        </p:nvSpPr>
        <p:spPr>
          <a:xfrm rot="-516878">
            <a:off x="4718428" y="2453582"/>
            <a:ext cx="2153361" cy="400110"/>
          </a:xfrm>
          <a:prstGeom prst="rect">
            <a:avLst/>
          </a:prstGeom>
          <a:solidFill>
            <a:srgbClr val="CBE6B7"/>
          </a:solidFill>
          <a:ln cap="flat" cmpd="sng" w="1905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9001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– 1401  [Data 1000 bytes] </a:t>
            </a:r>
            <a:endParaRPr/>
          </a:p>
        </p:txBody>
      </p:sp>
      <p:cxnSp>
        <p:nvCxnSpPr>
          <p:cNvPr id="581" name="Google Shape;581;p14"/>
          <p:cNvCxnSpPr/>
          <p:nvPr/>
        </p:nvCxnSpPr>
        <p:spPr>
          <a:xfrm flipH="1">
            <a:off x="5375315" y="2680496"/>
            <a:ext cx="2932190" cy="280564"/>
          </a:xfrm>
          <a:prstGeom prst="straightConnector1">
            <a:avLst/>
          </a:prstGeom>
          <a:noFill/>
          <a:ln cap="flat" cmpd="sng" w="28575">
            <a:solidFill>
              <a:srgbClr val="5E993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2" name="Google Shape;582;p14"/>
          <p:cNvSpPr txBox="1"/>
          <p:nvPr/>
        </p:nvSpPr>
        <p:spPr>
          <a:xfrm rot="-421458">
            <a:off x="4762543" y="3011536"/>
            <a:ext cx="2019389" cy="400110"/>
          </a:xfrm>
          <a:prstGeom prst="rect">
            <a:avLst/>
          </a:prstGeom>
          <a:solidFill>
            <a:srgbClr val="CBE6B7"/>
          </a:solidFill>
          <a:ln cap="flat" cmpd="sng" w="1905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10001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- 1401   [Data 1000 bytes] </a:t>
            </a:r>
            <a:endParaRPr/>
          </a:p>
        </p:txBody>
      </p:sp>
      <p:cxnSp>
        <p:nvCxnSpPr>
          <p:cNvPr id="583" name="Google Shape;583;p14"/>
          <p:cNvCxnSpPr/>
          <p:nvPr/>
        </p:nvCxnSpPr>
        <p:spPr>
          <a:xfrm flipH="1">
            <a:off x="3964927" y="3166379"/>
            <a:ext cx="4342578" cy="532716"/>
          </a:xfrm>
          <a:prstGeom prst="straightConnector1">
            <a:avLst/>
          </a:prstGeom>
          <a:noFill/>
          <a:ln cap="flat" cmpd="sng" w="28575">
            <a:solidFill>
              <a:srgbClr val="5E993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4" name="Google Shape;584;p14"/>
          <p:cNvSpPr/>
          <p:nvPr/>
        </p:nvSpPr>
        <p:spPr>
          <a:xfrm>
            <a:off x="7035469" y="2480162"/>
            <a:ext cx="684201" cy="482969"/>
          </a:xfrm>
          <a:prstGeom prst="mathMultiply">
            <a:avLst>
              <a:gd fmla="val 23520" name="adj1"/>
            </a:avLst>
          </a:prstGeom>
          <a:solidFill>
            <a:srgbClr val="A93023"/>
          </a:solidFill>
          <a:ln cap="flat" cmpd="sng" w="254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5" name="Google Shape;585;p14"/>
          <p:cNvGrpSpPr/>
          <p:nvPr/>
        </p:nvGrpSpPr>
        <p:grpSpPr>
          <a:xfrm>
            <a:off x="8379489" y="4401423"/>
            <a:ext cx="3279304" cy="592581"/>
            <a:chOff x="2401149" y="5573289"/>
            <a:chExt cx="2767397" cy="592581"/>
          </a:xfrm>
        </p:grpSpPr>
        <p:grpSp>
          <p:nvGrpSpPr>
            <p:cNvPr id="586" name="Google Shape;586;p14"/>
            <p:cNvGrpSpPr/>
            <p:nvPr/>
          </p:nvGrpSpPr>
          <p:grpSpPr>
            <a:xfrm>
              <a:off x="2401149" y="5573289"/>
              <a:ext cx="1597266" cy="306966"/>
              <a:chOff x="2442268" y="3128898"/>
              <a:chExt cx="1597266" cy="306966"/>
            </a:xfrm>
          </p:grpSpPr>
          <p:cxnSp>
            <p:nvCxnSpPr>
              <p:cNvPr id="587" name="Google Shape;587;p14"/>
              <p:cNvCxnSpPr>
                <a:stCxn id="588" idx="1"/>
              </p:cNvCxnSpPr>
              <p:nvPr/>
            </p:nvCxnSpPr>
            <p:spPr>
              <a:xfrm rot="10800000">
                <a:off x="2442268" y="3276081"/>
                <a:ext cx="1290300" cy="63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93023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Timer Clock Animation , cartoon microphone transparent background PNG clipart thumbnail" id="588" name="Google Shape;588;p1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732568" y="3128898"/>
                <a:ext cx="306966" cy="30696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89" name="Google Shape;589;p14"/>
            <p:cNvSpPr txBox="1"/>
            <p:nvPr/>
          </p:nvSpPr>
          <p:spPr>
            <a:xfrm>
              <a:off x="3187883" y="5888871"/>
              <a:ext cx="19806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13435"/>
                  </a:solidFill>
                  <a:latin typeface="Arial"/>
                  <a:ea typeface="Arial"/>
                  <a:cs typeface="Arial"/>
                  <a:sym typeface="Arial"/>
                </a:rPr>
                <a:t>Time out &amp; Restart Timer</a:t>
              </a:r>
              <a:endParaRPr/>
            </a:p>
          </p:txBody>
        </p:sp>
      </p:grpSp>
      <p:sp>
        <p:nvSpPr>
          <p:cNvPr id="590" name="Google Shape;590;p14"/>
          <p:cNvSpPr txBox="1"/>
          <p:nvPr/>
        </p:nvSpPr>
        <p:spPr>
          <a:xfrm rot="363319">
            <a:off x="6185021" y="5263721"/>
            <a:ext cx="1414030" cy="400110"/>
          </a:xfrm>
          <a:prstGeom prst="rect">
            <a:avLst/>
          </a:prstGeom>
          <a:solidFill>
            <a:srgbClr val="ECDEF9"/>
          </a:solidFill>
          <a:ln cap="flat" cmpd="sng" w="19050">
            <a:solidFill>
              <a:srgbClr val="7D28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1401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- 11001</a:t>
            </a:r>
            <a:endParaRPr/>
          </a:p>
        </p:txBody>
      </p:sp>
      <p:graphicFrame>
        <p:nvGraphicFramePr>
          <p:cNvPr id="591" name="Google Shape;591;p14"/>
          <p:cNvGraphicFramePr/>
          <p:nvPr/>
        </p:nvGraphicFramePr>
        <p:xfrm>
          <a:off x="2361352" y="35336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{1226D7D6-3A80-415B-BDFA-EC2BCA94591A}</a:tableStyleId>
              </a:tblPr>
              <a:tblGrid>
                <a:gridCol w="233925"/>
                <a:gridCol w="233925"/>
                <a:gridCol w="233925"/>
                <a:gridCol w="233925"/>
                <a:gridCol w="233925"/>
                <a:gridCol w="233925"/>
              </a:tblGrid>
              <a:tr h="24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8F8F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92" name="Google Shape;592;p14"/>
          <p:cNvSpPr txBox="1"/>
          <p:nvPr/>
        </p:nvSpPr>
        <p:spPr>
          <a:xfrm>
            <a:off x="2351525" y="1013044"/>
            <a:ext cx="94293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Buffer</a:t>
            </a:r>
            <a:endParaRPr/>
          </a:p>
        </p:txBody>
      </p:sp>
      <p:graphicFrame>
        <p:nvGraphicFramePr>
          <p:cNvPr id="593" name="Google Shape;593;p14"/>
          <p:cNvGraphicFramePr/>
          <p:nvPr/>
        </p:nvGraphicFramePr>
        <p:xfrm>
          <a:off x="2417290" y="51502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{1226D7D6-3A80-415B-BDFA-EC2BCA94591A}</a:tableStyleId>
              </a:tblPr>
              <a:tblGrid>
                <a:gridCol w="233925"/>
                <a:gridCol w="233925"/>
                <a:gridCol w="233925"/>
                <a:gridCol w="232100"/>
                <a:gridCol w="233925"/>
                <a:gridCol w="233925"/>
              </a:tblGrid>
              <a:tr h="24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594" name="Google Shape;594;p14"/>
          <p:cNvGrpSpPr/>
          <p:nvPr/>
        </p:nvGrpSpPr>
        <p:grpSpPr>
          <a:xfrm>
            <a:off x="8397949" y="5731785"/>
            <a:ext cx="2087323" cy="601239"/>
            <a:chOff x="2400247" y="5542870"/>
            <a:chExt cx="2087323" cy="601239"/>
          </a:xfrm>
        </p:grpSpPr>
        <p:grpSp>
          <p:nvGrpSpPr>
            <p:cNvPr id="595" name="Google Shape;595;p14"/>
            <p:cNvGrpSpPr/>
            <p:nvPr/>
          </p:nvGrpSpPr>
          <p:grpSpPr>
            <a:xfrm>
              <a:off x="2400247" y="5542870"/>
              <a:ext cx="1842482" cy="300182"/>
              <a:chOff x="2441366" y="3098479"/>
              <a:chExt cx="1842482" cy="300182"/>
            </a:xfrm>
          </p:grpSpPr>
          <p:cxnSp>
            <p:nvCxnSpPr>
              <p:cNvPr id="596" name="Google Shape;596;p14"/>
              <p:cNvCxnSpPr>
                <a:stCxn id="597" idx="1"/>
              </p:cNvCxnSpPr>
              <p:nvPr/>
            </p:nvCxnSpPr>
            <p:spPr>
              <a:xfrm flipH="1">
                <a:off x="2441366" y="3248570"/>
                <a:ext cx="1542300" cy="483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93023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Timer Clock Animation , cartoon microphone transparent background PNG clipart thumbnail" id="597" name="Google Shape;597;p1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983666" y="3098479"/>
                <a:ext cx="300182" cy="3001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98" name="Google Shape;598;p14"/>
            <p:cNvSpPr txBox="1"/>
            <p:nvPr/>
          </p:nvSpPr>
          <p:spPr>
            <a:xfrm>
              <a:off x="3838107" y="5867110"/>
              <a:ext cx="6494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13435"/>
                  </a:solidFill>
                  <a:latin typeface="Arial"/>
                  <a:ea typeface="Arial"/>
                  <a:cs typeface="Arial"/>
                  <a:sym typeface="Arial"/>
                </a:rPr>
                <a:t>Stop</a:t>
              </a:r>
              <a:endParaRPr/>
            </a:p>
          </p:txBody>
        </p:sp>
      </p:grpSp>
      <p:sp>
        <p:nvSpPr>
          <p:cNvPr id="599" name="Google Shape;599;p14"/>
          <p:cNvSpPr txBox="1"/>
          <p:nvPr/>
        </p:nvSpPr>
        <p:spPr>
          <a:xfrm>
            <a:off x="2721927" y="4921960"/>
            <a:ext cx="94293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Buffer</a:t>
            </a:r>
            <a:endParaRPr/>
          </a:p>
        </p:txBody>
      </p:sp>
      <p:grpSp>
        <p:nvGrpSpPr>
          <p:cNvPr id="600" name="Google Shape;600;p14"/>
          <p:cNvGrpSpPr/>
          <p:nvPr/>
        </p:nvGrpSpPr>
        <p:grpSpPr>
          <a:xfrm>
            <a:off x="8334287" y="589294"/>
            <a:ext cx="2178280" cy="553185"/>
            <a:chOff x="8320567" y="639670"/>
            <a:chExt cx="1545696" cy="328291"/>
          </a:xfrm>
        </p:grpSpPr>
        <p:grpSp>
          <p:nvGrpSpPr>
            <p:cNvPr id="601" name="Google Shape;601;p14"/>
            <p:cNvGrpSpPr/>
            <p:nvPr/>
          </p:nvGrpSpPr>
          <p:grpSpPr>
            <a:xfrm>
              <a:off x="8320567" y="749417"/>
              <a:ext cx="736563" cy="218544"/>
              <a:chOff x="2269428" y="2284444"/>
              <a:chExt cx="736563" cy="218544"/>
            </a:xfrm>
          </p:grpSpPr>
          <p:cxnSp>
            <p:nvCxnSpPr>
              <p:cNvPr id="602" name="Google Shape;602;p14"/>
              <p:cNvCxnSpPr/>
              <p:nvPr/>
            </p:nvCxnSpPr>
            <p:spPr>
              <a:xfrm rot="10800000">
                <a:off x="2269428" y="2393716"/>
                <a:ext cx="537330" cy="19109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93023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Timer Clock Animation , cartoon microphone transparent background PNG clipart thumbnail" id="603" name="Google Shape;603;p1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794877" y="2284444"/>
                <a:ext cx="211114" cy="21854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04" name="Google Shape;604;p14"/>
            <p:cNvSpPr txBox="1"/>
            <p:nvPr/>
          </p:nvSpPr>
          <p:spPr>
            <a:xfrm>
              <a:off x="8747513" y="639670"/>
              <a:ext cx="11187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13435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</p:grpSp>
      <p:sp>
        <p:nvSpPr>
          <p:cNvPr id="605" name="Google Shape;605;p14"/>
          <p:cNvSpPr/>
          <p:nvPr/>
        </p:nvSpPr>
        <p:spPr>
          <a:xfrm rot="10800000">
            <a:off x="9368639" y="1007605"/>
            <a:ext cx="1116633" cy="136400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14"/>
          <p:cNvSpPr txBox="1"/>
          <p:nvPr/>
        </p:nvSpPr>
        <p:spPr>
          <a:xfrm>
            <a:off x="1040964" y="6199259"/>
            <a:ext cx="10018713" cy="61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Lost Segment</a:t>
            </a:r>
            <a:endParaRPr b="0" i="0" sz="3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84"/>
          <p:cNvSpPr txBox="1"/>
          <p:nvPr>
            <p:ph type="title"/>
          </p:nvPr>
        </p:nvSpPr>
        <p:spPr>
          <a:xfrm>
            <a:off x="1484311" y="400045"/>
            <a:ext cx="10018713" cy="1071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Out of Order Segments</a:t>
            </a:r>
            <a:endParaRPr/>
          </a:p>
        </p:txBody>
      </p:sp>
      <p:sp>
        <p:nvSpPr>
          <p:cNvPr id="612" name="Google Shape;612;p84"/>
          <p:cNvSpPr/>
          <p:nvPr/>
        </p:nvSpPr>
        <p:spPr>
          <a:xfrm>
            <a:off x="1620836" y="1652977"/>
            <a:ext cx="10018712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TCP implementations today do not discard out-of-order segments.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They store them</a:t>
            </a:r>
            <a:r>
              <a:rPr b="0" i="0" lang="en-US" sz="4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temporarily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Flag them as out-of-order segments until the missing segments arrive.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Out-of-order segments are never delivered to the process.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TCP guarantees that data are delivered to the process in order.</a:t>
            </a:r>
            <a:endParaRPr b="0" i="0" sz="2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7" name="Google Shape;617;p15"/>
          <p:cNvCxnSpPr/>
          <p:nvPr/>
        </p:nvCxnSpPr>
        <p:spPr>
          <a:xfrm>
            <a:off x="3261946" y="1740877"/>
            <a:ext cx="8792" cy="4281854"/>
          </a:xfrm>
          <a:prstGeom prst="straightConnector1">
            <a:avLst/>
          </a:prstGeom>
          <a:noFill/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</p:cxnSp>
      <p:cxnSp>
        <p:nvCxnSpPr>
          <p:cNvPr id="618" name="Google Shape;618;p15"/>
          <p:cNvCxnSpPr/>
          <p:nvPr/>
        </p:nvCxnSpPr>
        <p:spPr>
          <a:xfrm flipH="1">
            <a:off x="3954131" y="1028700"/>
            <a:ext cx="19992" cy="58293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9" name="Google Shape;619;p15"/>
          <p:cNvCxnSpPr>
            <a:stCxn id="620" idx="2"/>
          </p:cNvCxnSpPr>
          <p:nvPr/>
        </p:nvCxnSpPr>
        <p:spPr>
          <a:xfrm>
            <a:off x="8352691" y="845068"/>
            <a:ext cx="6000" cy="60129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21" name="Google Shape;62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6677" y="504092"/>
            <a:ext cx="590062" cy="524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6614" y="129960"/>
            <a:ext cx="332153" cy="715108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15"/>
          <p:cNvSpPr txBox="1"/>
          <p:nvPr/>
        </p:nvSpPr>
        <p:spPr>
          <a:xfrm rot="-346648">
            <a:off x="4727810" y="630794"/>
            <a:ext cx="1801204" cy="369332"/>
          </a:xfrm>
          <a:prstGeom prst="rect">
            <a:avLst/>
          </a:prstGeom>
          <a:solidFill>
            <a:srgbClr val="CBE6B7"/>
          </a:solidFill>
          <a:ln cap="flat" cmpd="sng" w="1905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11001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– 1401  [Data 1000 bytes] </a:t>
            </a:r>
            <a:endParaRPr/>
          </a:p>
        </p:txBody>
      </p:sp>
      <p:cxnSp>
        <p:nvCxnSpPr>
          <p:cNvPr id="623" name="Google Shape;623;p15"/>
          <p:cNvCxnSpPr/>
          <p:nvPr/>
        </p:nvCxnSpPr>
        <p:spPr>
          <a:xfrm flipH="1">
            <a:off x="3951810" y="879932"/>
            <a:ext cx="4400880" cy="491501"/>
          </a:xfrm>
          <a:prstGeom prst="straightConnector1">
            <a:avLst/>
          </a:prstGeom>
          <a:noFill/>
          <a:ln cap="flat" cmpd="sng" w="28575">
            <a:solidFill>
              <a:srgbClr val="5E993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descr="Timer Clipart Images | Free Download | PNG Transparent ..." id="624" name="Google Shape;624;p1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5" name="Google Shape;625;p15"/>
          <p:cNvCxnSpPr/>
          <p:nvPr/>
        </p:nvCxnSpPr>
        <p:spPr>
          <a:xfrm>
            <a:off x="4006228" y="2723997"/>
            <a:ext cx="4349428" cy="35678"/>
          </a:xfrm>
          <a:prstGeom prst="straightConnector1">
            <a:avLst/>
          </a:prstGeom>
          <a:noFill/>
          <a:ln cap="flat" cmpd="sng" w="28575">
            <a:solidFill>
              <a:srgbClr val="7D28CD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626" name="Google Shape;626;p15"/>
          <p:cNvGrpSpPr/>
          <p:nvPr/>
        </p:nvGrpSpPr>
        <p:grpSpPr>
          <a:xfrm>
            <a:off x="4964220" y="2759274"/>
            <a:ext cx="3368522" cy="815517"/>
            <a:chOff x="4954215" y="3140168"/>
            <a:chExt cx="3368522" cy="815517"/>
          </a:xfrm>
        </p:grpSpPr>
        <p:sp>
          <p:nvSpPr>
            <p:cNvPr id="627" name="Google Shape;627;p15"/>
            <p:cNvSpPr txBox="1"/>
            <p:nvPr/>
          </p:nvSpPr>
          <p:spPr>
            <a:xfrm rot="-672159">
              <a:off x="5153078" y="3311943"/>
              <a:ext cx="1804544" cy="369332"/>
            </a:xfrm>
            <a:prstGeom prst="rect">
              <a:avLst/>
            </a:prstGeom>
            <a:solidFill>
              <a:srgbClr val="CBE6B7"/>
            </a:solidFill>
            <a:ln cap="flat" cmpd="sng" w="19050">
              <a:solidFill>
                <a:srgbClr val="5E993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Seq – 12001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Ack- 1401    [Data 1000 bytes] </a:t>
              </a:r>
              <a:endParaRPr/>
            </a:p>
          </p:txBody>
        </p:sp>
        <p:cxnSp>
          <p:nvCxnSpPr>
            <p:cNvPr id="628" name="Google Shape;628;p15"/>
            <p:cNvCxnSpPr/>
            <p:nvPr/>
          </p:nvCxnSpPr>
          <p:spPr>
            <a:xfrm flipH="1">
              <a:off x="4954215" y="3383764"/>
              <a:ext cx="3368522" cy="571921"/>
            </a:xfrm>
            <a:prstGeom prst="straightConnector1">
              <a:avLst/>
            </a:prstGeom>
            <a:noFill/>
            <a:ln cap="flat" cmpd="sng" w="28575">
              <a:solidFill>
                <a:srgbClr val="5E993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629" name="Google Shape;629;p15"/>
          <p:cNvSpPr txBox="1"/>
          <p:nvPr/>
        </p:nvSpPr>
        <p:spPr>
          <a:xfrm>
            <a:off x="10808553" y="3561422"/>
            <a:ext cx="11187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Time Out</a:t>
            </a:r>
            <a:endParaRPr/>
          </a:p>
        </p:txBody>
      </p:sp>
      <p:sp>
        <p:nvSpPr>
          <p:cNvPr id="630" name="Google Shape;630;p15"/>
          <p:cNvSpPr txBox="1"/>
          <p:nvPr/>
        </p:nvSpPr>
        <p:spPr>
          <a:xfrm>
            <a:off x="6346508" y="2200053"/>
            <a:ext cx="971792" cy="369332"/>
          </a:xfrm>
          <a:prstGeom prst="rect">
            <a:avLst/>
          </a:prstGeom>
          <a:solidFill>
            <a:srgbClr val="ECDEF9"/>
          </a:solidFill>
          <a:ln cap="flat" cmpd="sng" w="19050">
            <a:solidFill>
              <a:srgbClr val="7D28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1401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- 12001</a:t>
            </a:r>
            <a:endParaRPr/>
          </a:p>
        </p:txBody>
      </p:sp>
      <p:grpSp>
        <p:nvGrpSpPr>
          <p:cNvPr id="631" name="Google Shape;631;p15"/>
          <p:cNvGrpSpPr/>
          <p:nvPr/>
        </p:nvGrpSpPr>
        <p:grpSpPr>
          <a:xfrm>
            <a:off x="4012113" y="1247775"/>
            <a:ext cx="2517326" cy="515388"/>
            <a:chOff x="4012113" y="1247775"/>
            <a:chExt cx="2517326" cy="515388"/>
          </a:xfrm>
        </p:grpSpPr>
        <p:sp>
          <p:nvSpPr>
            <p:cNvPr id="632" name="Google Shape;632;p15"/>
            <p:cNvSpPr txBox="1"/>
            <p:nvPr/>
          </p:nvSpPr>
          <p:spPr>
            <a:xfrm rot="159549">
              <a:off x="5448574" y="1272464"/>
              <a:ext cx="1072875" cy="369332"/>
            </a:xfrm>
            <a:prstGeom prst="rect">
              <a:avLst/>
            </a:prstGeom>
            <a:solidFill>
              <a:srgbClr val="ECDEF9"/>
            </a:solidFill>
            <a:ln cap="flat" cmpd="sng" w="19050">
              <a:solidFill>
                <a:srgbClr val="7D28C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Seq – 1401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 - 12001</a:t>
              </a:r>
              <a:endParaRPr/>
            </a:p>
          </p:txBody>
        </p:sp>
        <p:cxnSp>
          <p:nvCxnSpPr>
            <p:cNvPr id="633" name="Google Shape;633;p15"/>
            <p:cNvCxnSpPr/>
            <p:nvPr/>
          </p:nvCxnSpPr>
          <p:spPr>
            <a:xfrm>
              <a:off x="4012113" y="1553867"/>
              <a:ext cx="2399347" cy="209296"/>
            </a:xfrm>
            <a:prstGeom prst="straightConnector1">
              <a:avLst/>
            </a:prstGeom>
            <a:noFill/>
            <a:ln cap="flat" cmpd="sng" w="28575">
              <a:solidFill>
                <a:srgbClr val="7D28CD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aphicFrame>
        <p:nvGraphicFramePr>
          <p:cNvPr id="634" name="Google Shape;634;p15"/>
          <p:cNvGraphicFramePr/>
          <p:nvPr/>
        </p:nvGraphicFramePr>
        <p:xfrm>
          <a:off x="1912280" y="13551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{1226D7D6-3A80-415B-BDFA-EC2BCA94591A}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</a:tblGrid>
              <a:tr h="25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35" name="Google Shape;635;p15"/>
          <p:cNvSpPr txBox="1"/>
          <p:nvPr/>
        </p:nvSpPr>
        <p:spPr>
          <a:xfrm rot="-701083">
            <a:off x="4148337" y="1996476"/>
            <a:ext cx="1801683" cy="369332"/>
          </a:xfrm>
          <a:prstGeom prst="rect">
            <a:avLst/>
          </a:prstGeom>
          <a:solidFill>
            <a:srgbClr val="CBE6B7"/>
          </a:solidFill>
          <a:ln cap="flat" cmpd="sng" w="1905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11001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– 1401  [Data 1000 bytes] </a:t>
            </a:r>
            <a:endParaRPr/>
          </a:p>
        </p:txBody>
      </p:sp>
      <p:cxnSp>
        <p:nvCxnSpPr>
          <p:cNvPr id="636" name="Google Shape;636;p15"/>
          <p:cNvCxnSpPr/>
          <p:nvPr/>
        </p:nvCxnSpPr>
        <p:spPr>
          <a:xfrm flipH="1">
            <a:off x="3996229" y="1798009"/>
            <a:ext cx="4329158" cy="852051"/>
          </a:xfrm>
          <a:prstGeom prst="straightConnector1">
            <a:avLst/>
          </a:prstGeom>
          <a:noFill/>
          <a:ln cap="flat" cmpd="sng" w="28575">
            <a:solidFill>
              <a:srgbClr val="5E993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37" name="Google Shape;637;p15"/>
          <p:cNvSpPr/>
          <p:nvPr/>
        </p:nvSpPr>
        <p:spPr>
          <a:xfrm>
            <a:off x="4455463" y="1380756"/>
            <a:ext cx="684201" cy="482969"/>
          </a:xfrm>
          <a:prstGeom prst="mathMultiply">
            <a:avLst>
              <a:gd fmla="val 23520" name="adj1"/>
            </a:avLst>
          </a:prstGeom>
          <a:solidFill>
            <a:srgbClr val="A93023"/>
          </a:solidFill>
          <a:ln cap="flat" cmpd="sng" w="254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8" name="Google Shape;638;p15"/>
          <p:cNvGrpSpPr/>
          <p:nvPr/>
        </p:nvGrpSpPr>
        <p:grpSpPr>
          <a:xfrm>
            <a:off x="8312793" y="1622240"/>
            <a:ext cx="2840101" cy="538242"/>
            <a:chOff x="2401005" y="5564076"/>
            <a:chExt cx="2396754" cy="538242"/>
          </a:xfrm>
        </p:grpSpPr>
        <p:grpSp>
          <p:nvGrpSpPr>
            <p:cNvPr id="639" name="Google Shape;639;p15"/>
            <p:cNvGrpSpPr/>
            <p:nvPr/>
          </p:nvGrpSpPr>
          <p:grpSpPr>
            <a:xfrm>
              <a:off x="2401005" y="5564076"/>
              <a:ext cx="974545" cy="306966"/>
              <a:chOff x="2442124" y="3119685"/>
              <a:chExt cx="974545" cy="306966"/>
            </a:xfrm>
          </p:grpSpPr>
          <p:cxnSp>
            <p:nvCxnSpPr>
              <p:cNvPr id="640" name="Google Shape;640;p15"/>
              <p:cNvCxnSpPr/>
              <p:nvPr/>
            </p:nvCxnSpPr>
            <p:spPr>
              <a:xfrm flipH="1">
                <a:off x="2442124" y="3267397"/>
                <a:ext cx="664136" cy="8696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93023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Timer Clock Animation , cartoon microphone transparent background PNG clipart thumbnail" id="641" name="Google Shape;641;p1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109703" y="3119685"/>
                <a:ext cx="306966" cy="30696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42" name="Google Shape;642;p15"/>
            <p:cNvSpPr txBox="1"/>
            <p:nvPr/>
          </p:nvSpPr>
          <p:spPr>
            <a:xfrm>
              <a:off x="2817096" y="5825319"/>
              <a:ext cx="19806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13435"/>
                  </a:solidFill>
                  <a:latin typeface="Arial"/>
                  <a:ea typeface="Arial"/>
                  <a:cs typeface="Arial"/>
                  <a:sym typeface="Arial"/>
                </a:rPr>
                <a:t>Time out &amp; Restart Timer</a:t>
              </a:r>
              <a:endParaRPr/>
            </a:p>
          </p:txBody>
        </p:sp>
      </p:grpSp>
      <p:sp>
        <p:nvSpPr>
          <p:cNvPr id="643" name="Google Shape;643;p15"/>
          <p:cNvSpPr txBox="1"/>
          <p:nvPr/>
        </p:nvSpPr>
        <p:spPr>
          <a:xfrm>
            <a:off x="2428391" y="1119146"/>
            <a:ext cx="94293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Buffer</a:t>
            </a:r>
            <a:endParaRPr/>
          </a:p>
        </p:txBody>
      </p:sp>
      <p:grpSp>
        <p:nvGrpSpPr>
          <p:cNvPr id="644" name="Google Shape;644;p15"/>
          <p:cNvGrpSpPr/>
          <p:nvPr/>
        </p:nvGrpSpPr>
        <p:grpSpPr>
          <a:xfrm>
            <a:off x="8268355" y="6237791"/>
            <a:ext cx="2857163" cy="534005"/>
            <a:chOff x="2400247" y="5309047"/>
            <a:chExt cx="2857163" cy="534005"/>
          </a:xfrm>
        </p:grpSpPr>
        <p:grpSp>
          <p:nvGrpSpPr>
            <p:cNvPr id="645" name="Google Shape;645;p15"/>
            <p:cNvGrpSpPr/>
            <p:nvPr/>
          </p:nvGrpSpPr>
          <p:grpSpPr>
            <a:xfrm>
              <a:off x="2400247" y="5542870"/>
              <a:ext cx="1842482" cy="300182"/>
              <a:chOff x="2441366" y="3098479"/>
              <a:chExt cx="1842482" cy="300182"/>
            </a:xfrm>
          </p:grpSpPr>
          <p:cxnSp>
            <p:nvCxnSpPr>
              <p:cNvPr id="646" name="Google Shape;646;p15"/>
              <p:cNvCxnSpPr>
                <a:stCxn id="647" idx="1"/>
              </p:cNvCxnSpPr>
              <p:nvPr/>
            </p:nvCxnSpPr>
            <p:spPr>
              <a:xfrm flipH="1">
                <a:off x="2441366" y="3248570"/>
                <a:ext cx="1542300" cy="483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93023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Timer Clock Animation , cartoon microphone transparent background PNG clipart thumbnail" id="647" name="Google Shape;647;p1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983666" y="3098479"/>
                <a:ext cx="300182" cy="3001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48" name="Google Shape;648;p15"/>
            <p:cNvSpPr txBox="1"/>
            <p:nvPr/>
          </p:nvSpPr>
          <p:spPr>
            <a:xfrm>
              <a:off x="3598713" y="5309047"/>
              <a:ext cx="16586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13435"/>
                  </a:solidFill>
                  <a:latin typeface="Arial"/>
                  <a:ea typeface="Arial"/>
                  <a:cs typeface="Arial"/>
                  <a:sym typeface="Arial"/>
                </a:rPr>
                <a:t>Time Out Timer</a:t>
              </a:r>
              <a:endParaRPr/>
            </a:p>
          </p:txBody>
        </p:sp>
      </p:grpSp>
      <p:sp>
        <p:nvSpPr>
          <p:cNvPr id="649" name="Google Shape;649;p15"/>
          <p:cNvSpPr txBox="1"/>
          <p:nvPr/>
        </p:nvSpPr>
        <p:spPr>
          <a:xfrm>
            <a:off x="2409758" y="3750999"/>
            <a:ext cx="94293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Buffer</a:t>
            </a:r>
            <a:endParaRPr/>
          </a:p>
        </p:txBody>
      </p:sp>
      <p:grpSp>
        <p:nvGrpSpPr>
          <p:cNvPr id="650" name="Google Shape;650;p15"/>
          <p:cNvGrpSpPr/>
          <p:nvPr/>
        </p:nvGrpSpPr>
        <p:grpSpPr>
          <a:xfrm>
            <a:off x="8334287" y="589294"/>
            <a:ext cx="2081701" cy="413379"/>
            <a:chOff x="8320567" y="639670"/>
            <a:chExt cx="1545696" cy="328291"/>
          </a:xfrm>
        </p:grpSpPr>
        <p:grpSp>
          <p:nvGrpSpPr>
            <p:cNvPr id="651" name="Google Shape;651;p15"/>
            <p:cNvGrpSpPr/>
            <p:nvPr/>
          </p:nvGrpSpPr>
          <p:grpSpPr>
            <a:xfrm>
              <a:off x="8320567" y="749417"/>
              <a:ext cx="736563" cy="218544"/>
              <a:chOff x="2269428" y="2284444"/>
              <a:chExt cx="736563" cy="218544"/>
            </a:xfrm>
          </p:grpSpPr>
          <p:cxnSp>
            <p:nvCxnSpPr>
              <p:cNvPr id="652" name="Google Shape;652;p15"/>
              <p:cNvCxnSpPr/>
              <p:nvPr/>
            </p:nvCxnSpPr>
            <p:spPr>
              <a:xfrm rot="10800000">
                <a:off x="2269428" y="2393716"/>
                <a:ext cx="537330" cy="19109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93023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Timer Clock Animation , cartoon microphone transparent background PNG clipart thumbnail" id="653" name="Google Shape;653;p1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794877" y="2284444"/>
                <a:ext cx="211114" cy="21854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54" name="Google Shape;654;p15"/>
            <p:cNvSpPr txBox="1"/>
            <p:nvPr/>
          </p:nvSpPr>
          <p:spPr>
            <a:xfrm>
              <a:off x="8747513" y="639670"/>
              <a:ext cx="11187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13435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</p:grpSp>
      <p:grpSp>
        <p:nvGrpSpPr>
          <p:cNvPr id="655" name="Google Shape;655;p15"/>
          <p:cNvGrpSpPr/>
          <p:nvPr/>
        </p:nvGrpSpPr>
        <p:grpSpPr>
          <a:xfrm>
            <a:off x="8306588" y="2433423"/>
            <a:ext cx="1332618" cy="475105"/>
            <a:chOff x="2400177" y="5397459"/>
            <a:chExt cx="1332618" cy="475105"/>
          </a:xfrm>
        </p:grpSpPr>
        <p:grpSp>
          <p:nvGrpSpPr>
            <p:cNvPr id="656" name="Google Shape;656;p15"/>
            <p:cNvGrpSpPr/>
            <p:nvPr/>
          </p:nvGrpSpPr>
          <p:grpSpPr>
            <a:xfrm>
              <a:off x="2400177" y="5572382"/>
              <a:ext cx="1104335" cy="300182"/>
              <a:chOff x="2441296" y="3127991"/>
              <a:chExt cx="1104335" cy="300182"/>
            </a:xfrm>
          </p:grpSpPr>
          <p:cxnSp>
            <p:nvCxnSpPr>
              <p:cNvPr id="657" name="Google Shape;657;p15"/>
              <p:cNvCxnSpPr/>
              <p:nvPr/>
            </p:nvCxnSpPr>
            <p:spPr>
              <a:xfrm flipH="1">
                <a:off x="2441296" y="3288418"/>
                <a:ext cx="770770" cy="8526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93023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Timer Clock Animation , cartoon microphone transparent background PNG clipart thumbnail" id="658" name="Google Shape;658;p1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245449" y="3127991"/>
                <a:ext cx="300182" cy="3001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59" name="Google Shape;659;p15"/>
            <p:cNvSpPr txBox="1"/>
            <p:nvPr/>
          </p:nvSpPr>
          <p:spPr>
            <a:xfrm>
              <a:off x="3083332" y="5397459"/>
              <a:ext cx="6494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13435"/>
                  </a:solidFill>
                  <a:latin typeface="Arial"/>
                  <a:ea typeface="Arial"/>
                  <a:cs typeface="Arial"/>
                  <a:sym typeface="Arial"/>
                </a:rPr>
                <a:t>Stop</a:t>
              </a:r>
              <a:endParaRPr/>
            </a:p>
          </p:txBody>
        </p:sp>
      </p:grpSp>
      <p:grpSp>
        <p:nvGrpSpPr>
          <p:cNvPr id="660" name="Google Shape;660;p15"/>
          <p:cNvGrpSpPr/>
          <p:nvPr/>
        </p:nvGrpSpPr>
        <p:grpSpPr>
          <a:xfrm>
            <a:off x="3958211" y="3325340"/>
            <a:ext cx="4442664" cy="919076"/>
            <a:chOff x="3915849" y="3098944"/>
            <a:chExt cx="4442664" cy="919076"/>
          </a:xfrm>
        </p:grpSpPr>
        <p:sp>
          <p:nvSpPr>
            <p:cNvPr id="661" name="Google Shape;661;p15"/>
            <p:cNvSpPr txBox="1"/>
            <p:nvPr/>
          </p:nvSpPr>
          <p:spPr>
            <a:xfrm rot="-579793">
              <a:off x="5152131" y="3256113"/>
              <a:ext cx="1903880" cy="369332"/>
            </a:xfrm>
            <a:prstGeom prst="rect">
              <a:avLst/>
            </a:prstGeom>
            <a:solidFill>
              <a:srgbClr val="CBE6B7"/>
            </a:solidFill>
            <a:ln cap="flat" cmpd="sng" w="19050">
              <a:solidFill>
                <a:srgbClr val="5E993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Seq – 13001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Ack- 1401    [Data 1000 bytes] </a:t>
              </a:r>
              <a:endParaRPr/>
            </a:p>
          </p:txBody>
        </p:sp>
        <p:cxnSp>
          <p:nvCxnSpPr>
            <p:cNvPr id="662" name="Google Shape;662;p15"/>
            <p:cNvCxnSpPr/>
            <p:nvPr/>
          </p:nvCxnSpPr>
          <p:spPr>
            <a:xfrm flipH="1">
              <a:off x="3915849" y="3319171"/>
              <a:ext cx="4442664" cy="698849"/>
            </a:xfrm>
            <a:prstGeom prst="straightConnector1">
              <a:avLst/>
            </a:prstGeom>
            <a:noFill/>
            <a:ln cap="flat" cmpd="sng" w="28575">
              <a:solidFill>
                <a:srgbClr val="5E993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663" name="Google Shape;663;p15"/>
          <p:cNvGrpSpPr/>
          <p:nvPr/>
        </p:nvGrpSpPr>
        <p:grpSpPr>
          <a:xfrm>
            <a:off x="4007620" y="3817963"/>
            <a:ext cx="4360982" cy="951838"/>
            <a:chOff x="3984524" y="3260362"/>
            <a:chExt cx="4360982" cy="951838"/>
          </a:xfrm>
        </p:grpSpPr>
        <p:sp>
          <p:nvSpPr>
            <p:cNvPr id="664" name="Google Shape;664;p15"/>
            <p:cNvSpPr txBox="1"/>
            <p:nvPr/>
          </p:nvSpPr>
          <p:spPr>
            <a:xfrm rot="-672159">
              <a:off x="5231091" y="3436866"/>
              <a:ext cx="1853229" cy="369332"/>
            </a:xfrm>
            <a:prstGeom prst="rect">
              <a:avLst/>
            </a:prstGeom>
            <a:solidFill>
              <a:srgbClr val="CBE6B7"/>
            </a:solidFill>
            <a:ln cap="flat" cmpd="sng" w="19050">
              <a:solidFill>
                <a:srgbClr val="5E993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Seq – 14001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Ack- 1401    [Data 1000 bytes] </a:t>
              </a:r>
              <a:endParaRPr/>
            </a:p>
          </p:txBody>
        </p:sp>
        <p:cxnSp>
          <p:nvCxnSpPr>
            <p:cNvPr id="665" name="Google Shape;665;p15"/>
            <p:cNvCxnSpPr/>
            <p:nvPr/>
          </p:nvCxnSpPr>
          <p:spPr>
            <a:xfrm flipH="1">
              <a:off x="3984524" y="3448576"/>
              <a:ext cx="4360982" cy="763624"/>
            </a:xfrm>
            <a:prstGeom prst="straightConnector1">
              <a:avLst/>
            </a:prstGeom>
            <a:noFill/>
            <a:ln cap="flat" cmpd="sng" w="28575">
              <a:solidFill>
                <a:srgbClr val="5E993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666" name="Google Shape;666;p15"/>
          <p:cNvGrpSpPr/>
          <p:nvPr/>
        </p:nvGrpSpPr>
        <p:grpSpPr>
          <a:xfrm>
            <a:off x="4007620" y="4352101"/>
            <a:ext cx="4360982" cy="951838"/>
            <a:chOff x="3984524" y="3260362"/>
            <a:chExt cx="4360982" cy="951838"/>
          </a:xfrm>
        </p:grpSpPr>
        <p:sp>
          <p:nvSpPr>
            <p:cNvPr id="667" name="Google Shape;667;p15"/>
            <p:cNvSpPr txBox="1"/>
            <p:nvPr/>
          </p:nvSpPr>
          <p:spPr>
            <a:xfrm rot="-672159">
              <a:off x="5231091" y="3436866"/>
              <a:ext cx="1853229" cy="369332"/>
            </a:xfrm>
            <a:prstGeom prst="rect">
              <a:avLst/>
            </a:prstGeom>
            <a:solidFill>
              <a:srgbClr val="CBE6B7"/>
            </a:solidFill>
            <a:ln cap="flat" cmpd="sng" w="19050">
              <a:solidFill>
                <a:srgbClr val="5E993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Seq – 15001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Ack- 1401    [Data 1000 bytes] </a:t>
              </a:r>
              <a:endParaRPr/>
            </a:p>
          </p:txBody>
        </p:sp>
        <p:cxnSp>
          <p:nvCxnSpPr>
            <p:cNvPr id="668" name="Google Shape;668;p15"/>
            <p:cNvCxnSpPr/>
            <p:nvPr/>
          </p:nvCxnSpPr>
          <p:spPr>
            <a:xfrm flipH="1">
              <a:off x="3984524" y="3448576"/>
              <a:ext cx="4360982" cy="763624"/>
            </a:xfrm>
            <a:prstGeom prst="straightConnector1">
              <a:avLst/>
            </a:prstGeom>
            <a:noFill/>
            <a:ln cap="flat" cmpd="sng" w="28575">
              <a:solidFill>
                <a:srgbClr val="5E993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669" name="Google Shape;669;p15"/>
          <p:cNvSpPr/>
          <p:nvPr/>
        </p:nvSpPr>
        <p:spPr>
          <a:xfrm>
            <a:off x="7312946" y="2866298"/>
            <a:ext cx="684201" cy="482969"/>
          </a:xfrm>
          <a:prstGeom prst="mathMultiply">
            <a:avLst>
              <a:gd fmla="val 23520" name="adj1"/>
            </a:avLst>
          </a:prstGeom>
          <a:solidFill>
            <a:srgbClr val="A93023"/>
          </a:solidFill>
          <a:ln cap="flat" cmpd="sng" w="254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0" name="Google Shape;670;p15"/>
          <p:cNvGrpSpPr/>
          <p:nvPr/>
        </p:nvGrpSpPr>
        <p:grpSpPr>
          <a:xfrm>
            <a:off x="4006228" y="4298538"/>
            <a:ext cx="4378286" cy="631273"/>
            <a:chOff x="4048510" y="4502027"/>
            <a:chExt cx="4378286" cy="631273"/>
          </a:xfrm>
        </p:grpSpPr>
        <p:sp>
          <p:nvSpPr>
            <p:cNvPr id="671" name="Google Shape;671;p15"/>
            <p:cNvSpPr txBox="1"/>
            <p:nvPr/>
          </p:nvSpPr>
          <p:spPr>
            <a:xfrm rot="363319">
              <a:off x="7222384" y="4744082"/>
              <a:ext cx="978458" cy="338554"/>
            </a:xfrm>
            <a:prstGeom prst="rect">
              <a:avLst/>
            </a:prstGeom>
            <a:solidFill>
              <a:srgbClr val="ECDEF9"/>
            </a:solidFill>
            <a:ln cap="flat" cmpd="sng" w="19050">
              <a:solidFill>
                <a:srgbClr val="7D28C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Seq – 1401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 - 12001</a:t>
              </a:r>
              <a:endParaRPr/>
            </a:p>
          </p:txBody>
        </p:sp>
        <p:cxnSp>
          <p:nvCxnSpPr>
            <p:cNvPr id="672" name="Google Shape;672;p15"/>
            <p:cNvCxnSpPr/>
            <p:nvPr/>
          </p:nvCxnSpPr>
          <p:spPr>
            <a:xfrm>
              <a:off x="4048510" y="4502027"/>
              <a:ext cx="4378286" cy="179352"/>
            </a:xfrm>
            <a:prstGeom prst="straightConnector1">
              <a:avLst/>
            </a:prstGeom>
            <a:noFill/>
            <a:ln cap="flat" cmpd="sng" w="28575">
              <a:solidFill>
                <a:srgbClr val="7D28CD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673" name="Google Shape;673;p15"/>
          <p:cNvGrpSpPr/>
          <p:nvPr/>
        </p:nvGrpSpPr>
        <p:grpSpPr>
          <a:xfrm>
            <a:off x="4043543" y="4892198"/>
            <a:ext cx="4325059" cy="612376"/>
            <a:chOff x="4025197" y="4627460"/>
            <a:chExt cx="4401599" cy="548344"/>
          </a:xfrm>
        </p:grpSpPr>
        <p:sp>
          <p:nvSpPr>
            <p:cNvPr id="674" name="Google Shape;674;p15"/>
            <p:cNvSpPr txBox="1"/>
            <p:nvPr/>
          </p:nvSpPr>
          <p:spPr>
            <a:xfrm rot="363319">
              <a:off x="7081766" y="4786586"/>
              <a:ext cx="978458" cy="338554"/>
            </a:xfrm>
            <a:prstGeom prst="rect">
              <a:avLst/>
            </a:prstGeom>
            <a:solidFill>
              <a:srgbClr val="ECDEF9"/>
            </a:solidFill>
            <a:ln cap="flat" cmpd="sng" w="19050">
              <a:solidFill>
                <a:srgbClr val="7D28C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Seq – 1401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 - 12001</a:t>
              </a:r>
              <a:endParaRPr/>
            </a:p>
          </p:txBody>
        </p:sp>
        <p:cxnSp>
          <p:nvCxnSpPr>
            <p:cNvPr id="675" name="Google Shape;675;p15"/>
            <p:cNvCxnSpPr/>
            <p:nvPr/>
          </p:nvCxnSpPr>
          <p:spPr>
            <a:xfrm>
              <a:off x="4025197" y="4627460"/>
              <a:ext cx="4401599" cy="53919"/>
            </a:xfrm>
            <a:prstGeom prst="straightConnector1">
              <a:avLst/>
            </a:prstGeom>
            <a:noFill/>
            <a:ln cap="flat" cmpd="sng" w="28575">
              <a:solidFill>
                <a:srgbClr val="7D28CD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676" name="Google Shape;676;p15"/>
          <p:cNvGrpSpPr/>
          <p:nvPr/>
        </p:nvGrpSpPr>
        <p:grpSpPr>
          <a:xfrm>
            <a:off x="4011467" y="5386971"/>
            <a:ext cx="4313920" cy="580524"/>
            <a:chOff x="4025197" y="4627460"/>
            <a:chExt cx="4390263" cy="519822"/>
          </a:xfrm>
        </p:grpSpPr>
        <p:sp>
          <p:nvSpPr>
            <p:cNvPr id="677" name="Google Shape;677;p15"/>
            <p:cNvSpPr txBox="1"/>
            <p:nvPr/>
          </p:nvSpPr>
          <p:spPr>
            <a:xfrm rot="156885">
              <a:off x="7081766" y="4786586"/>
              <a:ext cx="978458" cy="338554"/>
            </a:xfrm>
            <a:prstGeom prst="rect">
              <a:avLst/>
            </a:prstGeom>
            <a:solidFill>
              <a:srgbClr val="ECDEF9"/>
            </a:solidFill>
            <a:ln cap="flat" cmpd="sng" w="19050">
              <a:solidFill>
                <a:srgbClr val="7D28C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Seq – 1401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 - 12001</a:t>
              </a:r>
              <a:endParaRPr/>
            </a:p>
          </p:txBody>
        </p:sp>
        <p:cxnSp>
          <p:nvCxnSpPr>
            <p:cNvPr id="678" name="Google Shape;678;p15"/>
            <p:cNvCxnSpPr/>
            <p:nvPr/>
          </p:nvCxnSpPr>
          <p:spPr>
            <a:xfrm>
              <a:off x="4025197" y="4627460"/>
              <a:ext cx="4390263" cy="110540"/>
            </a:xfrm>
            <a:prstGeom prst="straightConnector1">
              <a:avLst/>
            </a:prstGeom>
            <a:noFill/>
            <a:ln cap="flat" cmpd="sng" w="28575">
              <a:solidFill>
                <a:srgbClr val="7D28CD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679" name="Google Shape;679;p15"/>
          <p:cNvGrpSpPr/>
          <p:nvPr/>
        </p:nvGrpSpPr>
        <p:grpSpPr>
          <a:xfrm>
            <a:off x="4001604" y="5865801"/>
            <a:ext cx="4311189" cy="555796"/>
            <a:chOff x="4025197" y="4627460"/>
            <a:chExt cx="4387484" cy="497680"/>
          </a:xfrm>
        </p:grpSpPr>
        <p:sp>
          <p:nvSpPr>
            <p:cNvPr id="680" name="Google Shape;680;p15"/>
            <p:cNvSpPr txBox="1"/>
            <p:nvPr/>
          </p:nvSpPr>
          <p:spPr>
            <a:xfrm>
              <a:off x="7081766" y="4786586"/>
              <a:ext cx="978458" cy="338554"/>
            </a:xfrm>
            <a:prstGeom prst="rect">
              <a:avLst/>
            </a:prstGeom>
            <a:solidFill>
              <a:srgbClr val="ECDEF9"/>
            </a:solidFill>
            <a:ln cap="flat" cmpd="sng" w="19050">
              <a:solidFill>
                <a:srgbClr val="7D28C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Seq – 1401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 - 12001</a:t>
              </a:r>
              <a:endParaRPr/>
            </a:p>
          </p:txBody>
        </p:sp>
        <p:cxnSp>
          <p:nvCxnSpPr>
            <p:cNvPr id="681" name="Google Shape;681;p15"/>
            <p:cNvCxnSpPr/>
            <p:nvPr/>
          </p:nvCxnSpPr>
          <p:spPr>
            <a:xfrm>
              <a:off x="4025197" y="4627460"/>
              <a:ext cx="4387484" cy="140181"/>
            </a:xfrm>
            <a:prstGeom prst="straightConnector1">
              <a:avLst/>
            </a:prstGeom>
            <a:noFill/>
            <a:ln cap="flat" cmpd="sng" w="28575">
              <a:solidFill>
                <a:srgbClr val="7D28CD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682" name="Google Shape;682;p15"/>
          <p:cNvGrpSpPr/>
          <p:nvPr/>
        </p:nvGrpSpPr>
        <p:grpSpPr>
          <a:xfrm>
            <a:off x="8368602" y="2749985"/>
            <a:ext cx="3448558" cy="448126"/>
            <a:chOff x="8320568" y="651967"/>
            <a:chExt cx="2560609" cy="355886"/>
          </a:xfrm>
        </p:grpSpPr>
        <p:grpSp>
          <p:nvGrpSpPr>
            <p:cNvPr id="683" name="Google Shape;683;p15"/>
            <p:cNvGrpSpPr/>
            <p:nvPr/>
          </p:nvGrpSpPr>
          <p:grpSpPr>
            <a:xfrm>
              <a:off x="8320568" y="811472"/>
              <a:ext cx="1689861" cy="196381"/>
              <a:chOff x="2269429" y="2346499"/>
              <a:chExt cx="1689861" cy="196381"/>
            </a:xfrm>
          </p:grpSpPr>
          <p:cxnSp>
            <p:nvCxnSpPr>
              <p:cNvPr id="684" name="Google Shape;684;p15"/>
              <p:cNvCxnSpPr/>
              <p:nvPr/>
            </p:nvCxnSpPr>
            <p:spPr>
              <a:xfrm rot="10800000">
                <a:off x="2269429" y="2393716"/>
                <a:ext cx="1520211" cy="35988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93023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Timer Clock Animation , cartoon microphone transparent background PNG clipart thumbnail" id="685" name="Google Shape;685;p1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769585" y="2346499"/>
                <a:ext cx="189705" cy="19638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86" name="Google Shape;686;p15"/>
            <p:cNvSpPr txBox="1"/>
            <p:nvPr/>
          </p:nvSpPr>
          <p:spPr>
            <a:xfrm>
              <a:off x="9762427" y="651967"/>
              <a:ext cx="11187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13435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</p:grpSp>
      <p:grpSp>
        <p:nvGrpSpPr>
          <p:cNvPr id="687" name="Google Shape;687;p15"/>
          <p:cNvGrpSpPr/>
          <p:nvPr/>
        </p:nvGrpSpPr>
        <p:grpSpPr>
          <a:xfrm>
            <a:off x="3974123" y="5935140"/>
            <a:ext cx="4343660" cy="732691"/>
            <a:chOff x="3979077" y="3243626"/>
            <a:chExt cx="4343660" cy="732691"/>
          </a:xfrm>
        </p:grpSpPr>
        <p:sp>
          <p:nvSpPr>
            <p:cNvPr id="688" name="Google Shape;688;p15"/>
            <p:cNvSpPr txBox="1"/>
            <p:nvPr/>
          </p:nvSpPr>
          <p:spPr>
            <a:xfrm rot="-441333">
              <a:off x="4256857" y="3357621"/>
              <a:ext cx="1804544" cy="369332"/>
            </a:xfrm>
            <a:prstGeom prst="rect">
              <a:avLst/>
            </a:prstGeom>
            <a:solidFill>
              <a:srgbClr val="CBE6B7"/>
            </a:solidFill>
            <a:ln cap="flat" cmpd="sng" w="19050">
              <a:solidFill>
                <a:srgbClr val="5E993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Seq – 12001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Ack- 1401    [Data 1000 bytes] </a:t>
              </a:r>
              <a:endParaRPr/>
            </a:p>
          </p:txBody>
        </p:sp>
        <p:cxnSp>
          <p:nvCxnSpPr>
            <p:cNvPr id="689" name="Google Shape;689;p15"/>
            <p:cNvCxnSpPr/>
            <p:nvPr/>
          </p:nvCxnSpPr>
          <p:spPr>
            <a:xfrm flipH="1">
              <a:off x="3979077" y="3383764"/>
              <a:ext cx="4343660" cy="592553"/>
            </a:xfrm>
            <a:prstGeom prst="straightConnector1">
              <a:avLst/>
            </a:prstGeom>
            <a:noFill/>
            <a:ln cap="flat" cmpd="sng" w="28575">
              <a:solidFill>
                <a:srgbClr val="5E993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aphicFrame>
        <p:nvGraphicFramePr>
          <p:cNvPr id="690" name="Google Shape;690;p15"/>
          <p:cNvGraphicFramePr/>
          <p:nvPr/>
        </p:nvGraphicFramePr>
        <p:xfrm>
          <a:off x="1995946" y="39937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{1226D7D6-3A80-415B-BDFA-EC2BCA94591A}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</a:tblGrid>
              <a:tr h="25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8F8F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91" name="Google Shape;691;p15"/>
          <p:cNvSpPr/>
          <p:nvPr/>
        </p:nvSpPr>
        <p:spPr>
          <a:xfrm>
            <a:off x="8400875" y="4791133"/>
            <a:ext cx="486169" cy="377893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692" name="Google Shape;692;p15"/>
          <p:cNvSpPr/>
          <p:nvPr/>
        </p:nvSpPr>
        <p:spPr>
          <a:xfrm>
            <a:off x="8382890" y="5323287"/>
            <a:ext cx="486169" cy="377893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693" name="Google Shape;693;p15"/>
          <p:cNvSpPr/>
          <p:nvPr/>
        </p:nvSpPr>
        <p:spPr>
          <a:xfrm>
            <a:off x="8411371" y="5827526"/>
            <a:ext cx="486169" cy="377893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graphicFrame>
        <p:nvGraphicFramePr>
          <p:cNvPr id="694" name="Google Shape;694;p15"/>
          <p:cNvGraphicFramePr/>
          <p:nvPr/>
        </p:nvGraphicFramePr>
        <p:xfrm>
          <a:off x="1977271" y="46476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{1226D7D6-3A80-415B-BDFA-EC2BCA94591A}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</a:tblGrid>
              <a:tr h="25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8F8F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8F8F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695" name="Google Shape;695;p15"/>
          <p:cNvGraphicFramePr/>
          <p:nvPr/>
        </p:nvGraphicFramePr>
        <p:xfrm>
          <a:off x="1962161" y="52120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{1226D7D6-3A80-415B-BDFA-EC2BCA94591A}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</a:tblGrid>
              <a:tr h="25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8F8F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8F8F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979D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696" name="Google Shape;696;p15"/>
          <p:cNvGraphicFramePr/>
          <p:nvPr/>
        </p:nvGraphicFramePr>
        <p:xfrm>
          <a:off x="1935974" y="57657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{1226D7D6-3A80-415B-BDFA-EC2BCA94591A}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32100"/>
                <a:gridCol w="208275"/>
              </a:tblGrid>
              <a:tr h="25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8F8F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8F8F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979D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979D9F"/>
                    </a:solidFill>
                  </a:tcPr>
                </a:tc>
              </a:tr>
            </a:tbl>
          </a:graphicData>
        </a:graphic>
      </p:graphicFrame>
      <p:sp>
        <p:nvSpPr>
          <p:cNvPr id="697" name="Google Shape;697;p15"/>
          <p:cNvSpPr txBox="1"/>
          <p:nvPr/>
        </p:nvSpPr>
        <p:spPr>
          <a:xfrm>
            <a:off x="858644" y="134656"/>
            <a:ext cx="3231967" cy="929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Lost ACK</a:t>
            </a:r>
            <a:endParaRPr b="0" i="0" sz="3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98" name="Google Shape;698;p15"/>
          <p:cNvSpPr txBox="1"/>
          <p:nvPr/>
        </p:nvSpPr>
        <p:spPr>
          <a:xfrm>
            <a:off x="9015614" y="4709870"/>
            <a:ext cx="3231967" cy="1396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 ACKs – Fast Transmission</a:t>
            </a:r>
            <a:endParaRPr b="0" i="0" sz="3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0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4000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Function 7 :</a:t>
            </a:r>
            <a:br>
              <a:rPr lang="en-US" sz="4000">
                <a:latin typeface="Corbel"/>
                <a:ea typeface="Corbel"/>
                <a:cs typeface="Corbel"/>
                <a:sym typeface="Corbel"/>
              </a:rPr>
            </a:br>
            <a:r>
              <a:rPr lang="en-US" sz="4000">
                <a:latin typeface="Corbel"/>
                <a:ea typeface="Corbel"/>
                <a:cs typeface="Corbel"/>
                <a:sym typeface="Corbel"/>
              </a:rPr>
              <a:t>Flow Control and Recovery for Reliability</a:t>
            </a:r>
            <a:endParaRPr/>
          </a:p>
        </p:txBody>
      </p:sp>
      <p:sp>
        <p:nvSpPr>
          <p:cNvPr id="704" name="Google Shape;704;p10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9580" lvl="0" marL="457200" rt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91"/>
          <p:cNvSpPr txBox="1"/>
          <p:nvPr>
            <p:ph type="title"/>
          </p:nvPr>
        </p:nvSpPr>
        <p:spPr>
          <a:xfrm>
            <a:off x="1258680" y="424544"/>
            <a:ext cx="10018713" cy="822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Flow Control</a:t>
            </a:r>
            <a:endParaRPr/>
          </a:p>
        </p:txBody>
      </p:sp>
      <p:sp>
        <p:nvSpPr>
          <p:cNvPr id="710" name="Google Shape;710;p91"/>
          <p:cNvSpPr txBox="1"/>
          <p:nvPr>
            <p:ph idx="1" type="body"/>
          </p:nvPr>
        </p:nvSpPr>
        <p:spPr>
          <a:xfrm>
            <a:off x="1258680" y="968827"/>
            <a:ext cx="10438515" cy="56219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Transmission Control Protocol (TCP) uses a </a:t>
            </a:r>
            <a:r>
              <a:rPr b="1" i="1" lang="en-US" sz="2800">
                <a:solidFill>
                  <a:srgbClr val="EA756D"/>
                </a:solidFill>
              </a:rPr>
              <a:t>sliding window</a:t>
            </a:r>
            <a:r>
              <a:rPr b="1" lang="en-US" sz="2800">
                <a:solidFill>
                  <a:srgbClr val="EA756D"/>
                </a:solidFill>
              </a:rPr>
              <a:t> </a:t>
            </a:r>
            <a:r>
              <a:rPr lang="en-US" sz="2800"/>
              <a:t>for flow control. 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2800"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What is the “</a:t>
            </a:r>
            <a:r>
              <a:rPr b="1" lang="en-US" sz="2800">
                <a:solidFill>
                  <a:srgbClr val="0070C0"/>
                </a:solidFill>
              </a:rPr>
              <a:t>Window </a:t>
            </a:r>
            <a:r>
              <a:rPr lang="en-US" sz="2800"/>
              <a:t>”?</a:t>
            </a:r>
            <a:endParaRPr sz="2400"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Indicates the size of the device's receive buffer for the particular connection. 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How much data a device can handle from its peer at one time before it is passed to the application process. 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Set by receiver of data 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2400"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b="1" lang="en-US" sz="2800">
                <a:solidFill>
                  <a:srgbClr val="0070C0"/>
                </a:solidFill>
              </a:rPr>
              <a:t>Example </a:t>
            </a:r>
            <a:r>
              <a:rPr lang="en-US" sz="2800"/>
              <a:t>: The server's window size was </a:t>
            </a:r>
            <a:r>
              <a:rPr b="1" lang="en-US" sz="2800">
                <a:solidFill>
                  <a:srgbClr val="FF0000"/>
                </a:solidFill>
              </a:rPr>
              <a:t>360</a:t>
            </a:r>
            <a:r>
              <a:rPr lang="en-US" sz="2800"/>
              <a:t>. This means the receiver is willing to take </a:t>
            </a:r>
            <a:r>
              <a:rPr b="1" lang="en-US" sz="2800">
                <a:solidFill>
                  <a:srgbClr val="FF0000"/>
                </a:solidFill>
              </a:rPr>
              <a:t>no more than 360 bytes </a:t>
            </a:r>
            <a:r>
              <a:rPr lang="en-US" sz="2800"/>
              <a:t>at a time from the sender. 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5" name="Google Shape;715;p93"/>
          <p:cNvGraphicFramePr/>
          <p:nvPr/>
        </p:nvGraphicFramePr>
        <p:xfrm>
          <a:off x="2473158" y="32715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{7704413F-C7E6-47BD-B81D-BC025B4EB941}</a:tableStyleId>
              </a:tblPr>
              <a:tblGrid>
                <a:gridCol w="812800"/>
                <a:gridCol w="564150"/>
                <a:gridCol w="668425"/>
                <a:gridCol w="1205825"/>
                <a:gridCol w="665750"/>
                <a:gridCol w="681800"/>
                <a:gridCol w="1216525"/>
                <a:gridCol w="868950"/>
                <a:gridCol w="631000"/>
                <a:gridCol w="812800"/>
              </a:tblGrid>
              <a:tr h="56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201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 . 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260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261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 . 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301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. . .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16" name="Google Shape;716;p93"/>
          <p:cNvCxnSpPr>
            <a:stCxn id="717" idx="1"/>
          </p:cNvCxnSpPr>
          <p:nvPr/>
        </p:nvCxnSpPr>
        <p:spPr>
          <a:xfrm>
            <a:off x="3850105" y="3904038"/>
            <a:ext cx="0" cy="1698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718" name="Google Shape;718;p93"/>
          <p:cNvSpPr txBox="1"/>
          <p:nvPr/>
        </p:nvSpPr>
        <p:spPr>
          <a:xfrm>
            <a:off x="1677737" y="4102565"/>
            <a:ext cx="15908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that are acknowledged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93"/>
          <p:cNvSpPr txBox="1"/>
          <p:nvPr/>
        </p:nvSpPr>
        <p:spPr>
          <a:xfrm>
            <a:off x="8272463" y="1477216"/>
            <a:ext cx="352901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Window Size = 100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93"/>
          <p:cNvSpPr/>
          <p:nvPr/>
        </p:nvSpPr>
        <p:spPr>
          <a:xfrm>
            <a:off x="3850104" y="3142301"/>
            <a:ext cx="5320633" cy="129227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93"/>
          <p:cNvSpPr/>
          <p:nvPr/>
        </p:nvSpPr>
        <p:spPr>
          <a:xfrm>
            <a:off x="3850105" y="3839424"/>
            <a:ext cx="5320633" cy="129227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1" name="Google Shape;721;p93"/>
          <p:cNvCxnSpPr/>
          <p:nvPr/>
        </p:nvCxnSpPr>
        <p:spPr>
          <a:xfrm>
            <a:off x="9170738" y="3839424"/>
            <a:ext cx="0" cy="176266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722" name="Google Shape;722;p93"/>
          <p:cNvCxnSpPr/>
          <p:nvPr/>
        </p:nvCxnSpPr>
        <p:spPr>
          <a:xfrm>
            <a:off x="3850105" y="5401563"/>
            <a:ext cx="5320632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723" name="Google Shape;723;p93"/>
          <p:cNvSpPr txBox="1"/>
          <p:nvPr/>
        </p:nvSpPr>
        <p:spPr>
          <a:xfrm>
            <a:off x="4677611" y="4933669"/>
            <a:ext cx="41722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 Size as advertised by the receiver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93"/>
          <p:cNvSpPr txBox="1"/>
          <p:nvPr/>
        </p:nvSpPr>
        <p:spPr>
          <a:xfrm>
            <a:off x="9170737" y="1886054"/>
            <a:ext cx="250524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Sf = 201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Sn = 261</a:t>
            </a:r>
            <a:endParaRPr b="1" i="0" sz="1400" u="none" cap="none" strike="noStrike">
              <a:solidFill>
                <a:srgbClr val="0070C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25" name="Google Shape;725;p93"/>
          <p:cNvCxnSpPr/>
          <p:nvPr/>
        </p:nvCxnSpPr>
        <p:spPr>
          <a:xfrm>
            <a:off x="6382085" y="3839424"/>
            <a:ext cx="0" cy="94719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726" name="Google Shape;726;p93"/>
          <p:cNvSpPr txBox="1"/>
          <p:nvPr/>
        </p:nvSpPr>
        <p:spPr>
          <a:xfrm>
            <a:off x="3982460" y="4043746"/>
            <a:ext cx="26349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Outstanding Bytes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 but not acknowledged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7" name="Google Shape;727;p93"/>
          <p:cNvCxnSpPr/>
          <p:nvPr/>
        </p:nvCxnSpPr>
        <p:spPr>
          <a:xfrm>
            <a:off x="3850104" y="4639152"/>
            <a:ext cx="2531981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728" name="Google Shape;728;p93"/>
          <p:cNvSpPr/>
          <p:nvPr/>
        </p:nvSpPr>
        <p:spPr>
          <a:xfrm>
            <a:off x="3852771" y="3271528"/>
            <a:ext cx="2531980" cy="567896"/>
          </a:xfrm>
          <a:prstGeom prst="rect">
            <a:avLst/>
          </a:prstGeom>
          <a:solidFill>
            <a:srgbClr val="FF6600">
              <a:alpha val="30588"/>
            </a:srgbClr>
          </a:soli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9" name="Google Shape;729;p93"/>
          <p:cNvCxnSpPr/>
          <p:nvPr/>
        </p:nvCxnSpPr>
        <p:spPr>
          <a:xfrm>
            <a:off x="4170947" y="2594195"/>
            <a:ext cx="0" cy="54810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730" name="Google Shape;730;p93"/>
          <p:cNvSpPr txBox="1"/>
          <p:nvPr/>
        </p:nvSpPr>
        <p:spPr>
          <a:xfrm>
            <a:off x="3908920" y="1890653"/>
            <a:ext cx="120984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outstanding byte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93"/>
          <p:cNvSpPr txBox="1"/>
          <p:nvPr/>
        </p:nvSpPr>
        <p:spPr>
          <a:xfrm>
            <a:off x="6240379" y="2051069"/>
            <a:ext cx="120984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byte to send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2" name="Google Shape;732;p93"/>
          <p:cNvCxnSpPr/>
          <p:nvPr/>
        </p:nvCxnSpPr>
        <p:spPr>
          <a:xfrm>
            <a:off x="6636082" y="2594195"/>
            <a:ext cx="0" cy="54810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733" name="Google Shape;733;p93"/>
          <p:cNvSpPr txBox="1"/>
          <p:nvPr/>
        </p:nvSpPr>
        <p:spPr>
          <a:xfrm>
            <a:off x="4255168" y="2624718"/>
            <a:ext cx="4358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0" lang="en-US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1" baseline="-25000" i="0" sz="2000" u="none" cap="none" strike="noStrike">
              <a:solidFill>
                <a:srgbClr val="3366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93"/>
          <p:cNvSpPr txBox="1"/>
          <p:nvPr/>
        </p:nvSpPr>
        <p:spPr>
          <a:xfrm>
            <a:off x="6785814" y="2562477"/>
            <a:ext cx="49062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0" lang="en-US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1" baseline="-25000" i="0" sz="2000" u="none" cap="none" strike="noStrike">
              <a:solidFill>
                <a:srgbClr val="3366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93"/>
          <p:cNvSpPr txBox="1"/>
          <p:nvPr/>
        </p:nvSpPr>
        <p:spPr>
          <a:xfrm>
            <a:off x="9617242" y="4043746"/>
            <a:ext cx="15908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that cannot be sent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6" name="Google Shape;736;p93"/>
          <p:cNvCxnSpPr/>
          <p:nvPr/>
        </p:nvCxnSpPr>
        <p:spPr>
          <a:xfrm rot="10800000">
            <a:off x="9160042" y="4633396"/>
            <a:ext cx="2505241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737" name="Google Shape;737;p93"/>
          <p:cNvCxnSpPr/>
          <p:nvPr/>
        </p:nvCxnSpPr>
        <p:spPr>
          <a:xfrm flipH="1" rot="10800000">
            <a:off x="6384751" y="4633396"/>
            <a:ext cx="2775291" cy="575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738" name="Google Shape;738;p93"/>
          <p:cNvSpPr txBox="1"/>
          <p:nvPr/>
        </p:nvSpPr>
        <p:spPr>
          <a:xfrm>
            <a:off x="6785814" y="4043746"/>
            <a:ext cx="21576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that can be sent (Usable window)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9" name="Google Shape;739;p93"/>
          <p:cNvCxnSpPr/>
          <p:nvPr/>
        </p:nvCxnSpPr>
        <p:spPr>
          <a:xfrm>
            <a:off x="1216526" y="4652521"/>
            <a:ext cx="2633578" cy="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740" name="Google Shape;740;p93"/>
          <p:cNvSpPr txBox="1"/>
          <p:nvPr/>
        </p:nvSpPr>
        <p:spPr>
          <a:xfrm>
            <a:off x="1484311" y="364959"/>
            <a:ext cx="100187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Sender Sliding Window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5" name="Google Shape;745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198" y="2522536"/>
            <a:ext cx="10617152" cy="2906713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94"/>
          <p:cNvSpPr txBox="1"/>
          <p:nvPr/>
        </p:nvSpPr>
        <p:spPr>
          <a:xfrm>
            <a:off x="1484311" y="379247"/>
            <a:ext cx="100187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Sliding of Sender Window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1" name="Google Shape;751;p95"/>
          <p:cNvGraphicFramePr/>
          <p:nvPr/>
        </p:nvGraphicFramePr>
        <p:xfrm>
          <a:off x="1166492" y="32269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{7704413F-C7E6-47BD-B81D-BC025B4EB941}</a:tableStyleId>
              </a:tblPr>
              <a:tblGrid>
                <a:gridCol w="690875"/>
                <a:gridCol w="713675"/>
                <a:gridCol w="681825"/>
                <a:gridCol w="826275"/>
                <a:gridCol w="730550"/>
                <a:gridCol w="896575"/>
                <a:gridCol w="822075"/>
                <a:gridCol w="679100"/>
                <a:gridCol w="695475"/>
                <a:gridCol w="1240925"/>
                <a:gridCol w="886375"/>
                <a:gridCol w="643650"/>
                <a:gridCol w="829100"/>
              </a:tblGrid>
              <a:tr h="683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201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241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242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260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261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 . 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301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. . .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52" name="Google Shape;752;p95"/>
          <p:cNvSpPr txBox="1"/>
          <p:nvPr/>
        </p:nvSpPr>
        <p:spPr>
          <a:xfrm>
            <a:off x="8272463" y="1477216"/>
            <a:ext cx="352901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Window Size = 100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95"/>
          <p:cNvSpPr/>
          <p:nvPr/>
        </p:nvSpPr>
        <p:spPr>
          <a:xfrm>
            <a:off x="2531979" y="3091259"/>
            <a:ext cx="7512119" cy="150518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95"/>
          <p:cNvSpPr/>
          <p:nvPr/>
        </p:nvSpPr>
        <p:spPr>
          <a:xfrm>
            <a:off x="2531981" y="3839423"/>
            <a:ext cx="7488434" cy="157467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5" name="Google Shape;755;p95"/>
          <p:cNvCxnSpPr/>
          <p:nvPr/>
        </p:nvCxnSpPr>
        <p:spPr>
          <a:xfrm>
            <a:off x="10020415" y="3839423"/>
            <a:ext cx="16553" cy="287570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756" name="Google Shape;756;p95"/>
          <p:cNvCxnSpPr/>
          <p:nvPr/>
        </p:nvCxnSpPr>
        <p:spPr>
          <a:xfrm>
            <a:off x="2558983" y="6469937"/>
            <a:ext cx="7485115" cy="2708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757" name="Google Shape;757;p95"/>
          <p:cNvSpPr txBox="1"/>
          <p:nvPr/>
        </p:nvSpPr>
        <p:spPr>
          <a:xfrm>
            <a:off x="4641034" y="5975640"/>
            <a:ext cx="41722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 Size as advertised by the receiver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95"/>
          <p:cNvSpPr txBox="1"/>
          <p:nvPr/>
        </p:nvSpPr>
        <p:spPr>
          <a:xfrm>
            <a:off x="9170737" y="1886054"/>
            <a:ext cx="250524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Sf = 201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Sn = 261</a:t>
            </a:r>
            <a:endParaRPr b="1" i="0" sz="1400" u="none" cap="none" strike="noStrike">
              <a:solidFill>
                <a:srgbClr val="0070C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59" name="Google Shape;759;p95"/>
          <p:cNvCxnSpPr/>
          <p:nvPr/>
        </p:nvCxnSpPr>
        <p:spPr>
          <a:xfrm>
            <a:off x="7188212" y="3862559"/>
            <a:ext cx="2666" cy="160877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760" name="Google Shape;760;p95"/>
          <p:cNvSpPr txBox="1"/>
          <p:nvPr/>
        </p:nvSpPr>
        <p:spPr>
          <a:xfrm>
            <a:off x="2853493" y="4215078"/>
            <a:ext cx="26349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Outstanding Bytes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 but not acknowledged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1" name="Google Shape;761;p95"/>
          <p:cNvCxnSpPr/>
          <p:nvPr/>
        </p:nvCxnSpPr>
        <p:spPr>
          <a:xfrm>
            <a:off x="2586780" y="4924818"/>
            <a:ext cx="4594302" cy="17109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762" name="Google Shape;762;p95"/>
          <p:cNvSpPr/>
          <p:nvPr/>
        </p:nvSpPr>
        <p:spPr>
          <a:xfrm>
            <a:off x="2641968" y="3305346"/>
            <a:ext cx="1415682" cy="491546"/>
          </a:xfrm>
          <a:prstGeom prst="rect">
            <a:avLst/>
          </a:prstGeom>
          <a:solidFill>
            <a:srgbClr val="FF6600">
              <a:alpha val="30588"/>
            </a:srgbClr>
          </a:soli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3" name="Google Shape;763;p95"/>
          <p:cNvGrpSpPr/>
          <p:nvPr/>
        </p:nvGrpSpPr>
        <p:grpSpPr>
          <a:xfrm>
            <a:off x="2499397" y="1716245"/>
            <a:ext cx="1209841" cy="1394338"/>
            <a:chOff x="2499397" y="1716245"/>
            <a:chExt cx="1209841" cy="1394338"/>
          </a:xfrm>
        </p:grpSpPr>
        <p:cxnSp>
          <p:nvCxnSpPr>
            <p:cNvPr id="764" name="Google Shape;764;p95"/>
            <p:cNvCxnSpPr/>
            <p:nvPr/>
          </p:nvCxnSpPr>
          <p:spPr>
            <a:xfrm>
              <a:off x="2600064" y="2562477"/>
              <a:ext cx="0" cy="548106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</p:cxnSp>
        <p:sp>
          <p:nvSpPr>
            <p:cNvPr id="765" name="Google Shape;765;p95"/>
            <p:cNvSpPr txBox="1"/>
            <p:nvPr/>
          </p:nvSpPr>
          <p:spPr>
            <a:xfrm>
              <a:off x="2499397" y="1716245"/>
              <a:ext cx="1209841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outstanding byte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95"/>
            <p:cNvSpPr txBox="1"/>
            <p:nvPr/>
          </p:nvSpPr>
          <p:spPr>
            <a:xfrm>
              <a:off x="2735125" y="2624726"/>
              <a:ext cx="4358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3366FF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1" baseline="-25000" i="0" lang="en-US" sz="2000" u="none" cap="none" strike="noStrike">
                  <a:solidFill>
                    <a:srgbClr val="3366FF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 b="1" baseline="-25000" i="0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7" name="Google Shape;767;p95"/>
          <p:cNvGrpSpPr/>
          <p:nvPr/>
        </p:nvGrpSpPr>
        <p:grpSpPr>
          <a:xfrm>
            <a:off x="7062621" y="1748845"/>
            <a:ext cx="1209841" cy="1340364"/>
            <a:chOff x="6276198" y="1750895"/>
            <a:chExt cx="1209841" cy="1340364"/>
          </a:xfrm>
        </p:grpSpPr>
        <p:sp>
          <p:nvSpPr>
            <p:cNvPr id="768" name="Google Shape;768;p95"/>
            <p:cNvSpPr txBox="1"/>
            <p:nvPr/>
          </p:nvSpPr>
          <p:spPr>
            <a:xfrm>
              <a:off x="6276198" y="1750895"/>
              <a:ext cx="12098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Next byte to send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69" name="Google Shape;769;p95"/>
            <p:cNvCxnSpPr/>
            <p:nvPr/>
          </p:nvCxnSpPr>
          <p:spPr>
            <a:xfrm>
              <a:off x="6785814" y="2543153"/>
              <a:ext cx="0" cy="548106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</p:cxnSp>
        <p:sp>
          <p:nvSpPr>
            <p:cNvPr id="770" name="Google Shape;770;p95"/>
            <p:cNvSpPr txBox="1"/>
            <p:nvPr/>
          </p:nvSpPr>
          <p:spPr>
            <a:xfrm>
              <a:off x="6881118" y="2504102"/>
              <a:ext cx="49062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3366FF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1" baseline="-25000" i="0" lang="en-US" sz="2000" u="none" cap="none" strike="noStrike">
                  <a:solidFill>
                    <a:srgbClr val="3366FF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b="1" baseline="-25000" i="0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1" name="Google Shape;771;p95"/>
          <p:cNvGrpSpPr/>
          <p:nvPr/>
        </p:nvGrpSpPr>
        <p:grpSpPr>
          <a:xfrm>
            <a:off x="10020417" y="4142843"/>
            <a:ext cx="1655793" cy="790827"/>
            <a:chOff x="10020417" y="4142843"/>
            <a:chExt cx="1655793" cy="790827"/>
          </a:xfrm>
        </p:grpSpPr>
        <p:sp>
          <p:nvSpPr>
            <p:cNvPr id="772" name="Google Shape;772;p95"/>
            <p:cNvSpPr txBox="1"/>
            <p:nvPr/>
          </p:nvSpPr>
          <p:spPr>
            <a:xfrm>
              <a:off x="10085368" y="4142843"/>
              <a:ext cx="159084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Bytes that cannot be sent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73" name="Google Shape;773;p95"/>
            <p:cNvCxnSpPr/>
            <p:nvPr/>
          </p:nvCxnSpPr>
          <p:spPr>
            <a:xfrm flipH="1">
              <a:off x="10020417" y="4933669"/>
              <a:ext cx="1585795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</p:cxnSp>
      </p:grpSp>
      <p:cxnSp>
        <p:nvCxnSpPr>
          <p:cNvPr id="774" name="Google Shape;774;p95"/>
          <p:cNvCxnSpPr/>
          <p:nvPr/>
        </p:nvCxnSpPr>
        <p:spPr>
          <a:xfrm>
            <a:off x="7188212" y="4903204"/>
            <a:ext cx="2848756" cy="2161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775" name="Google Shape;775;p95"/>
          <p:cNvSpPr txBox="1"/>
          <p:nvPr/>
        </p:nvSpPr>
        <p:spPr>
          <a:xfrm>
            <a:off x="7554034" y="4320263"/>
            <a:ext cx="21576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that can be sent (Usable window)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6" name="Google Shape;776;p95"/>
          <p:cNvGrpSpPr/>
          <p:nvPr/>
        </p:nvGrpSpPr>
        <p:grpSpPr>
          <a:xfrm>
            <a:off x="585788" y="3915776"/>
            <a:ext cx="1973989" cy="2799349"/>
            <a:chOff x="585788" y="3915776"/>
            <a:chExt cx="1973989" cy="2799349"/>
          </a:xfrm>
        </p:grpSpPr>
        <p:cxnSp>
          <p:nvCxnSpPr>
            <p:cNvPr id="777" name="Google Shape;777;p95"/>
            <p:cNvCxnSpPr/>
            <p:nvPr/>
          </p:nvCxnSpPr>
          <p:spPr>
            <a:xfrm flipH="1">
              <a:off x="2558983" y="3915776"/>
              <a:ext cx="794" cy="2799349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</p:cxnSp>
        <p:sp>
          <p:nvSpPr>
            <p:cNvPr id="778" name="Google Shape;778;p95"/>
            <p:cNvSpPr txBox="1"/>
            <p:nvPr/>
          </p:nvSpPr>
          <p:spPr>
            <a:xfrm>
              <a:off x="941138" y="4304668"/>
              <a:ext cx="159084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Bytes that are acknowledged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79" name="Google Shape;779;p95"/>
            <p:cNvCxnSpPr/>
            <p:nvPr/>
          </p:nvCxnSpPr>
          <p:spPr>
            <a:xfrm flipH="1" rot="10800000">
              <a:off x="585788" y="4915967"/>
              <a:ext cx="1973989" cy="17702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</p:cxnSp>
      </p:grpSp>
      <p:sp>
        <p:nvSpPr>
          <p:cNvPr id="780" name="Google Shape;780;p95"/>
          <p:cNvSpPr txBox="1"/>
          <p:nvPr/>
        </p:nvSpPr>
        <p:spPr>
          <a:xfrm>
            <a:off x="322006" y="1258974"/>
            <a:ext cx="596603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#Sender receives a segment with ACK 241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And rwnd =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60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1" name="Google Shape;781;p95"/>
          <p:cNvGrpSpPr/>
          <p:nvPr/>
        </p:nvGrpSpPr>
        <p:grpSpPr>
          <a:xfrm>
            <a:off x="4324798" y="1696920"/>
            <a:ext cx="1209841" cy="1394338"/>
            <a:chOff x="2499397" y="1716245"/>
            <a:chExt cx="1209841" cy="1394338"/>
          </a:xfrm>
        </p:grpSpPr>
        <p:cxnSp>
          <p:nvCxnSpPr>
            <p:cNvPr id="782" name="Google Shape;782;p95"/>
            <p:cNvCxnSpPr/>
            <p:nvPr/>
          </p:nvCxnSpPr>
          <p:spPr>
            <a:xfrm>
              <a:off x="2600064" y="2562477"/>
              <a:ext cx="0" cy="548106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</p:cxnSp>
        <p:sp>
          <p:nvSpPr>
            <p:cNvPr id="783" name="Google Shape;783;p95"/>
            <p:cNvSpPr txBox="1"/>
            <p:nvPr/>
          </p:nvSpPr>
          <p:spPr>
            <a:xfrm>
              <a:off x="2499397" y="1716245"/>
              <a:ext cx="1209841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outstanding byte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95"/>
            <p:cNvSpPr txBox="1"/>
            <p:nvPr/>
          </p:nvSpPr>
          <p:spPr>
            <a:xfrm>
              <a:off x="2735125" y="2624726"/>
              <a:ext cx="4358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3366FF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1" baseline="-25000" i="0" lang="en-US" sz="2000" u="none" cap="none" strike="noStrike">
                  <a:solidFill>
                    <a:srgbClr val="3366FF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 b="1" baseline="-25000" i="0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5" name="Google Shape;785;p95"/>
          <p:cNvSpPr/>
          <p:nvPr/>
        </p:nvSpPr>
        <p:spPr>
          <a:xfrm flipH="1" rot="10800000">
            <a:off x="4074203" y="3087158"/>
            <a:ext cx="5969894" cy="173898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95"/>
          <p:cNvSpPr/>
          <p:nvPr/>
        </p:nvSpPr>
        <p:spPr>
          <a:xfrm flipH="1" rot="10800000">
            <a:off x="4070639" y="3854770"/>
            <a:ext cx="5969894" cy="173898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7" name="Google Shape;787;p95"/>
          <p:cNvGrpSpPr/>
          <p:nvPr/>
        </p:nvGrpSpPr>
        <p:grpSpPr>
          <a:xfrm>
            <a:off x="2155032" y="4039421"/>
            <a:ext cx="1936279" cy="2799349"/>
            <a:chOff x="623498" y="3915776"/>
            <a:chExt cx="1936279" cy="2799349"/>
          </a:xfrm>
        </p:grpSpPr>
        <p:cxnSp>
          <p:nvCxnSpPr>
            <p:cNvPr id="788" name="Google Shape;788;p95"/>
            <p:cNvCxnSpPr/>
            <p:nvPr/>
          </p:nvCxnSpPr>
          <p:spPr>
            <a:xfrm flipH="1">
              <a:off x="2558983" y="3915776"/>
              <a:ext cx="794" cy="2799349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</p:cxnSp>
        <p:sp>
          <p:nvSpPr>
            <p:cNvPr id="789" name="Google Shape;789;p95"/>
            <p:cNvSpPr txBox="1"/>
            <p:nvPr/>
          </p:nvSpPr>
          <p:spPr>
            <a:xfrm>
              <a:off x="941138" y="4304668"/>
              <a:ext cx="159084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Bytes that are acknowledged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90" name="Google Shape;790;p95"/>
            <p:cNvCxnSpPr/>
            <p:nvPr/>
          </p:nvCxnSpPr>
          <p:spPr>
            <a:xfrm>
              <a:off x="623498" y="4913579"/>
              <a:ext cx="1936279" cy="2388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</p:cxnSp>
      </p:grpSp>
      <p:sp>
        <p:nvSpPr>
          <p:cNvPr id="791" name="Google Shape;791;p95"/>
          <p:cNvSpPr txBox="1"/>
          <p:nvPr/>
        </p:nvSpPr>
        <p:spPr>
          <a:xfrm>
            <a:off x="4070639" y="4297546"/>
            <a:ext cx="26349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Outstanding Bytes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 but not acknowledged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2" name="Google Shape;792;p95"/>
          <p:cNvCxnSpPr/>
          <p:nvPr/>
        </p:nvCxnSpPr>
        <p:spPr>
          <a:xfrm>
            <a:off x="4074203" y="4820766"/>
            <a:ext cx="3106879" cy="537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793" name="Google Shape;793;p95"/>
          <p:cNvSpPr/>
          <p:nvPr/>
        </p:nvSpPr>
        <p:spPr>
          <a:xfrm>
            <a:off x="11372850" y="3261056"/>
            <a:ext cx="600075" cy="695228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95"/>
          <p:cNvSpPr/>
          <p:nvPr/>
        </p:nvSpPr>
        <p:spPr>
          <a:xfrm flipH="1" rot="10800000">
            <a:off x="10018114" y="3080629"/>
            <a:ext cx="1954811" cy="158320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95"/>
          <p:cNvSpPr/>
          <p:nvPr/>
        </p:nvSpPr>
        <p:spPr>
          <a:xfrm flipH="1" rot="10800000">
            <a:off x="10040972" y="3862559"/>
            <a:ext cx="1954811" cy="158320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95"/>
          <p:cNvSpPr/>
          <p:nvPr/>
        </p:nvSpPr>
        <p:spPr>
          <a:xfrm>
            <a:off x="969710" y="1584341"/>
            <a:ext cx="1399235" cy="45631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rgbClr val="C7C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rwnd = 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7" name="Google Shape;797;p95"/>
          <p:cNvCxnSpPr/>
          <p:nvPr/>
        </p:nvCxnSpPr>
        <p:spPr>
          <a:xfrm flipH="1">
            <a:off x="11995783" y="4107148"/>
            <a:ext cx="4846" cy="273162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798" name="Google Shape;798;p95"/>
          <p:cNvCxnSpPr/>
          <p:nvPr/>
        </p:nvCxnSpPr>
        <p:spPr>
          <a:xfrm>
            <a:off x="7188212" y="5286260"/>
            <a:ext cx="4807571" cy="2919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799" name="Google Shape;799;p95"/>
          <p:cNvSpPr txBox="1"/>
          <p:nvPr/>
        </p:nvSpPr>
        <p:spPr>
          <a:xfrm>
            <a:off x="1484311" y="379247"/>
            <a:ext cx="100187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Sliding of Sender Window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00" name="Google Shape;800;p95"/>
          <p:cNvCxnSpPr/>
          <p:nvPr/>
        </p:nvCxnSpPr>
        <p:spPr>
          <a:xfrm>
            <a:off x="4090517" y="6274566"/>
            <a:ext cx="5927597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801" name="Google Shape;801;p95"/>
          <p:cNvSpPr txBox="1"/>
          <p:nvPr/>
        </p:nvSpPr>
        <p:spPr>
          <a:xfrm>
            <a:off x="10262254" y="1888990"/>
            <a:ext cx="130352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Sf = 241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Sn = 261</a:t>
            </a:r>
            <a:endParaRPr b="1" i="0" sz="1400" u="none" cap="none" strike="noStrike">
              <a:solidFill>
                <a:srgbClr val="0070C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02" name="Google Shape;802;p95"/>
          <p:cNvCxnSpPr/>
          <p:nvPr/>
        </p:nvCxnSpPr>
        <p:spPr>
          <a:xfrm>
            <a:off x="4107625" y="6620838"/>
            <a:ext cx="7888158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7" name="Google Shape;807;p96"/>
          <p:cNvGraphicFramePr/>
          <p:nvPr/>
        </p:nvGraphicFramePr>
        <p:xfrm>
          <a:off x="2473158" y="32715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{7704413F-C7E6-47BD-B81D-BC025B4EB941}</a:tableStyleId>
              </a:tblPr>
              <a:tblGrid>
                <a:gridCol w="812800"/>
                <a:gridCol w="564150"/>
                <a:gridCol w="668425"/>
                <a:gridCol w="1205825"/>
                <a:gridCol w="665750"/>
                <a:gridCol w="681800"/>
                <a:gridCol w="1216525"/>
                <a:gridCol w="868950"/>
                <a:gridCol w="631000"/>
                <a:gridCol w="812800"/>
              </a:tblGrid>
              <a:tr h="56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201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 . 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260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261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 . 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301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. . .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08" name="Google Shape;808;p96"/>
          <p:cNvCxnSpPr/>
          <p:nvPr/>
        </p:nvCxnSpPr>
        <p:spPr>
          <a:xfrm flipH="1">
            <a:off x="3851767" y="3985561"/>
            <a:ext cx="1" cy="194869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809" name="Google Shape;809;p96"/>
          <p:cNvSpPr txBox="1"/>
          <p:nvPr/>
        </p:nvSpPr>
        <p:spPr>
          <a:xfrm>
            <a:off x="1484311" y="3928320"/>
            <a:ext cx="190099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that have already been pulled by the process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96"/>
          <p:cNvSpPr txBox="1"/>
          <p:nvPr/>
        </p:nvSpPr>
        <p:spPr>
          <a:xfrm>
            <a:off x="3141584" y="6231546"/>
            <a:ext cx="85236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rwnd= </a:t>
            </a:r>
            <a:r>
              <a:rPr b="1" i="0" lang="en-US" sz="24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buffer size – number of bytes to be pulled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96"/>
          <p:cNvSpPr/>
          <p:nvPr/>
        </p:nvSpPr>
        <p:spPr>
          <a:xfrm>
            <a:off x="6382085" y="3142186"/>
            <a:ext cx="2788652" cy="114918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96"/>
          <p:cNvSpPr/>
          <p:nvPr/>
        </p:nvSpPr>
        <p:spPr>
          <a:xfrm>
            <a:off x="6379423" y="3839424"/>
            <a:ext cx="2791315" cy="129227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3" name="Google Shape;813;p96"/>
          <p:cNvCxnSpPr/>
          <p:nvPr/>
        </p:nvCxnSpPr>
        <p:spPr>
          <a:xfrm>
            <a:off x="9170738" y="3839424"/>
            <a:ext cx="0" cy="198987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814" name="Google Shape;814;p96"/>
          <p:cNvCxnSpPr/>
          <p:nvPr/>
        </p:nvCxnSpPr>
        <p:spPr>
          <a:xfrm>
            <a:off x="3833351" y="5602978"/>
            <a:ext cx="5320632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815" name="Google Shape;815;p96"/>
          <p:cNvSpPr txBox="1"/>
          <p:nvPr/>
        </p:nvSpPr>
        <p:spPr>
          <a:xfrm>
            <a:off x="4687027" y="5231123"/>
            <a:ext cx="41722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Receive window and allocated buffer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6" name="Google Shape;816;p96"/>
          <p:cNvCxnSpPr/>
          <p:nvPr/>
        </p:nvCxnSpPr>
        <p:spPr>
          <a:xfrm>
            <a:off x="6382085" y="3839424"/>
            <a:ext cx="0" cy="127550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817" name="Google Shape;817;p96"/>
          <p:cNvSpPr txBox="1"/>
          <p:nvPr/>
        </p:nvSpPr>
        <p:spPr>
          <a:xfrm>
            <a:off x="3982461" y="4043746"/>
            <a:ext cx="218883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received and acknowledged, waiting to be consumed by process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8" name="Google Shape;818;p96"/>
          <p:cNvCxnSpPr/>
          <p:nvPr/>
        </p:nvCxnSpPr>
        <p:spPr>
          <a:xfrm>
            <a:off x="3850105" y="4814240"/>
            <a:ext cx="2531981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819" name="Google Shape;819;p96"/>
          <p:cNvSpPr/>
          <p:nvPr/>
        </p:nvSpPr>
        <p:spPr>
          <a:xfrm>
            <a:off x="3852771" y="3271527"/>
            <a:ext cx="2531980" cy="638939"/>
          </a:xfrm>
          <a:prstGeom prst="rect">
            <a:avLst/>
          </a:prstGeom>
          <a:solidFill>
            <a:srgbClr val="FF6600">
              <a:alpha val="30588"/>
            </a:srgbClr>
          </a:soli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0" name="Google Shape;820;p96"/>
          <p:cNvCxnSpPr/>
          <p:nvPr/>
        </p:nvCxnSpPr>
        <p:spPr>
          <a:xfrm>
            <a:off x="4170947" y="2594195"/>
            <a:ext cx="0" cy="54810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821" name="Google Shape;821;p96"/>
          <p:cNvSpPr txBox="1"/>
          <p:nvPr/>
        </p:nvSpPr>
        <p:spPr>
          <a:xfrm>
            <a:off x="3908920" y="1890653"/>
            <a:ext cx="120984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byte to be pulled by 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96"/>
          <p:cNvSpPr txBox="1"/>
          <p:nvPr/>
        </p:nvSpPr>
        <p:spPr>
          <a:xfrm>
            <a:off x="6168248" y="1952048"/>
            <a:ext cx="120984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byte expected to receive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3" name="Google Shape;823;p96"/>
          <p:cNvCxnSpPr/>
          <p:nvPr/>
        </p:nvCxnSpPr>
        <p:spPr>
          <a:xfrm>
            <a:off x="6636082" y="2594195"/>
            <a:ext cx="0" cy="54810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824" name="Google Shape;824;p96"/>
          <p:cNvSpPr txBox="1"/>
          <p:nvPr/>
        </p:nvSpPr>
        <p:spPr>
          <a:xfrm>
            <a:off x="6785814" y="2562477"/>
            <a:ext cx="49062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0" lang="en-US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96"/>
          <p:cNvSpPr txBox="1"/>
          <p:nvPr/>
        </p:nvSpPr>
        <p:spPr>
          <a:xfrm>
            <a:off x="9617242" y="4043746"/>
            <a:ext cx="15908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that cannot be received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6" name="Google Shape;826;p96"/>
          <p:cNvCxnSpPr/>
          <p:nvPr/>
        </p:nvCxnSpPr>
        <p:spPr>
          <a:xfrm rot="10800000">
            <a:off x="9160042" y="4803455"/>
            <a:ext cx="2505241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827" name="Google Shape;827;p96"/>
          <p:cNvCxnSpPr/>
          <p:nvPr/>
        </p:nvCxnSpPr>
        <p:spPr>
          <a:xfrm flipH="1" rot="10800000">
            <a:off x="6387069" y="4803455"/>
            <a:ext cx="2775291" cy="575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828" name="Google Shape;828;p96"/>
          <p:cNvSpPr txBox="1"/>
          <p:nvPr/>
        </p:nvSpPr>
        <p:spPr>
          <a:xfrm>
            <a:off x="6785814" y="4043746"/>
            <a:ext cx="215766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that can be received from the sender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Receive window(rwnd)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9" name="Google Shape;829;p96"/>
          <p:cNvCxnSpPr/>
          <p:nvPr/>
        </p:nvCxnSpPr>
        <p:spPr>
          <a:xfrm>
            <a:off x="1235250" y="4814240"/>
            <a:ext cx="2633578" cy="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830" name="Google Shape;830;p96"/>
          <p:cNvSpPr txBox="1"/>
          <p:nvPr/>
        </p:nvSpPr>
        <p:spPr>
          <a:xfrm>
            <a:off x="1484311" y="364959"/>
            <a:ext cx="100187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Receiver Sliding Window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31" name="Google Shape;831;p96"/>
          <p:cNvSpPr txBox="1"/>
          <p:nvPr/>
        </p:nvSpPr>
        <p:spPr>
          <a:xfrm>
            <a:off x="8272463" y="1477216"/>
            <a:ext cx="352901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Window Size = 100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96"/>
          <p:cNvSpPr/>
          <p:nvPr/>
        </p:nvSpPr>
        <p:spPr>
          <a:xfrm>
            <a:off x="10072073" y="6265625"/>
            <a:ext cx="15932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= 40 bytes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7" name="Google Shape;837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6525" y="2571750"/>
            <a:ext cx="1000760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Google Shape;838;p97"/>
          <p:cNvSpPr txBox="1"/>
          <p:nvPr/>
        </p:nvSpPr>
        <p:spPr>
          <a:xfrm>
            <a:off x="1484311" y="379247"/>
            <a:ext cx="100187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Sliding of Receiver Window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7"/>
          <p:cNvSpPr txBox="1"/>
          <p:nvPr>
            <p:ph type="title"/>
          </p:nvPr>
        </p:nvSpPr>
        <p:spPr>
          <a:xfrm>
            <a:off x="1484310" y="231274"/>
            <a:ext cx="100188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Byte Number</a:t>
            </a:r>
            <a:endParaRPr/>
          </a:p>
        </p:txBody>
      </p:sp>
      <p:sp>
        <p:nvSpPr>
          <p:cNvPr id="171" name="Google Shape;171;p57"/>
          <p:cNvSpPr txBox="1"/>
          <p:nvPr>
            <p:ph idx="1" type="body"/>
          </p:nvPr>
        </p:nvSpPr>
        <p:spPr>
          <a:xfrm>
            <a:off x="1337257" y="1136316"/>
            <a:ext cx="10018713" cy="28274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The bytes of data being transferred in each connection are numbered by TCP.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The numbering starts with an arbitrarily generated number.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An arbitrary number between </a:t>
            </a:r>
            <a:r>
              <a:rPr b="1" lang="en-US" sz="2800">
                <a:solidFill>
                  <a:srgbClr val="FF0000"/>
                </a:solidFill>
              </a:rPr>
              <a:t>0 and 2</a:t>
            </a:r>
            <a:r>
              <a:rPr b="1" baseline="30000" lang="en-US" sz="2800">
                <a:solidFill>
                  <a:srgbClr val="FF0000"/>
                </a:solidFill>
              </a:rPr>
              <a:t>32</a:t>
            </a:r>
            <a:r>
              <a:rPr b="1" lang="en-US" sz="2800">
                <a:solidFill>
                  <a:srgbClr val="FF0000"/>
                </a:solidFill>
              </a:rPr>
              <a:t> −  1 </a:t>
            </a:r>
            <a:r>
              <a:rPr lang="en-US" sz="2800"/>
              <a:t>for the number of the first byte. </a:t>
            </a:r>
            <a:endParaRPr/>
          </a:p>
        </p:txBody>
      </p:sp>
      <p:sp>
        <p:nvSpPr>
          <p:cNvPr id="172" name="Google Shape;172;p57"/>
          <p:cNvSpPr txBox="1"/>
          <p:nvPr/>
        </p:nvSpPr>
        <p:spPr>
          <a:xfrm>
            <a:off x="1484310" y="3943684"/>
            <a:ext cx="10018713" cy="2072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For example if the number of the first byte happens to be </a:t>
            </a:r>
            <a:r>
              <a:rPr b="1" i="0" lang="en-US" sz="28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1067</a:t>
            </a:r>
            <a:r>
              <a:rPr b="0" i="0" lang="en-US" sz="28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and the total data to be sent is </a:t>
            </a:r>
            <a:r>
              <a:rPr b="1" i="0" lang="en-US" sz="28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3000 bytes </a:t>
            </a:r>
            <a:r>
              <a:rPr b="0" i="0" lang="en-US" sz="2800" u="none" cap="none" strike="noStrike">
                <a:solidFill>
                  <a:srgbClr val="3366FF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What is the byte number for the first byte of data and last byte of data?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7"/>
          <p:cNvSpPr txBox="1"/>
          <p:nvPr/>
        </p:nvSpPr>
        <p:spPr>
          <a:xfrm>
            <a:off x="2165685" y="5908842"/>
            <a:ext cx="3034630" cy="707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800000"/>
                </a:solidFill>
                <a:latin typeface="Corbel"/>
                <a:ea typeface="Corbel"/>
                <a:cs typeface="Corbel"/>
                <a:sym typeface="Corbel"/>
              </a:rPr>
              <a:t>First Byte 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800000"/>
                </a:solidFill>
                <a:latin typeface="Corbel"/>
                <a:ea typeface="Corbel"/>
                <a:cs typeface="Corbel"/>
                <a:sym typeface="Corbel"/>
              </a:rPr>
              <a:t>1067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7"/>
          <p:cNvSpPr txBox="1"/>
          <p:nvPr/>
        </p:nvSpPr>
        <p:spPr>
          <a:xfrm>
            <a:off x="7959559" y="5908842"/>
            <a:ext cx="3034630" cy="707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800000"/>
                </a:solidFill>
                <a:latin typeface="Corbel"/>
                <a:ea typeface="Corbel"/>
                <a:cs typeface="Corbel"/>
                <a:sym typeface="Corbel"/>
              </a:rPr>
              <a:t>Last Byte 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800000"/>
                </a:solidFill>
                <a:latin typeface="Corbel"/>
                <a:ea typeface="Corbel"/>
                <a:cs typeface="Corbel"/>
                <a:sym typeface="Corbel"/>
              </a:rPr>
              <a:t>4066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57"/>
          <p:cNvSpPr/>
          <p:nvPr/>
        </p:nvSpPr>
        <p:spPr>
          <a:xfrm>
            <a:off x="5387474" y="6189579"/>
            <a:ext cx="2312737" cy="213895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6600"/>
          </a:solidFill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3" name="Google Shape;843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6238" y="3140245"/>
            <a:ext cx="2274634" cy="6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Google Shape;844;p98"/>
          <p:cNvSpPr txBox="1"/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Flow Control Example</a:t>
            </a:r>
            <a:endParaRPr/>
          </a:p>
        </p:txBody>
      </p:sp>
      <p:pic>
        <p:nvPicPr>
          <p:cNvPr id="845" name="Google Shape;845;p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6238" y="1622527"/>
            <a:ext cx="2297364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p98"/>
          <p:cNvSpPr/>
          <p:nvPr/>
        </p:nvSpPr>
        <p:spPr>
          <a:xfrm>
            <a:off x="1336842" y="1564105"/>
            <a:ext cx="3689684" cy="510673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7" name="Google Shape;847;p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7091" y="1908277"/>
            <a:ext cx="32639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64105" y="2194027"/>
            <a:ext cx="3352133" cy="8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Google Shape;849;p9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41900" y="2194027"/>
            <a:ext cx="2270626" cy="868681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98"/>
          <p:cNvSpPr/>
          <p:nvPr/>
        </p:nvSpPr>
        <p:spPr>
          <a:xfrm>
            <a:off x="7213602" y="1537956"/>
            <a:ext cx="3697704" cy="494631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1" name="Google Shape;851;p9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64105" y="3768901"/>
            <a:ext cx="3225800" cy="9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9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916238" y="3947019"/>
            <a:ext cx="2274634" cy="685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Google Shape;853;p9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312526" y="3941587"/>
            <a:ext cx="32893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" name="Google Shape;854;p9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026526" y="4862095"/>
            <a:ext cx="2286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5" name="Google Shape;855;p9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596774" y="5476469"/>
            <a:ext cx="32766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Google Shape;856;p9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56105" y="1219932"/>
            <a:ext cx="935789" cy="688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7" name="Google Shape;857;p9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790991" y="1102098"/>
            <a:ext cx="577515" cy="691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99"/>
          <p:cNvSpPr txBox="1"/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Flow Control Example Contd </a:t>
            </a:r>
            <a:endParaRPr/>
          </a:p>
        </p:txBody>
      </p:sp>
      <p:pic>
        <p:nvPicPr>
          <p:cNvPr id="863" name="Google Shape;863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105" y="1219932"/>
            <a:ext cx="935789" cy="688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4" name="Google Shape;864;p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0991" y="1102098"/>
            <a:ext cx="673385" cy="806179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99"/>
          <p:cNvSpPr/>
          <p:nvPr/>
        </p:nvSpPr>
        <p:spPr>
          <a:xfrm>
            <a:off x="1336842" y="1564105"/>
            <a:ext cx="3689684" cy="510673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99"/>
          <p:cNvSpPr/>
          <p:nvPr/>
        </p:nvSpPr>
        <p:spPr>
          <a:xfrm>
            <a:off x="7213602" y="1537956"/>
            <a:ext cx="3697704" cy="494631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7" name="Google Shape;867;p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1009" y="1992848"/>
            <a:ext cx="3561513" cy="963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p9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12526" y="2023771"/>
            <a:ext cx="3463675" cy="1007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9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66798" y="2080995"/>
            <a:ext cx="20828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9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52932" y="3319897"/>
            <a:ext cx="2286000" cy="663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9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37329" y="3352371"/>
            <a:ext cx="3689197" cy="9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9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01009" y="4618360"/>
            <a:ext cx="3527433" cy="1143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9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232901" y="4542095"/>
            <a:ext cx="3622924" cy="1064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9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066798" y="4730079"/>
            <a:ext cx="2237370" cy="726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9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905250" y="5632618"/>
            <a:ext cx="4699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9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045038" y="5632618"/>
            <a:ext cx="469900" cy="5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102"/>
          <p:cNvSpPr txBox="1"/>
          <p:nvPr>
            <p:ph type="title"/>
          </p:nvPr>
        </p:nvSpPr>
        <p:spPr>
          <a:xfrm>
            <a:off x="1484308" y="198436"/>
            <a:ext cx="10018713" cy="1147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Different TCP Sliding Window Protocols</a:t>
            </a:r>
            <a:endParaRPr/>
          </a:p>
        </p:txBody>
      </p:sp>
      <p:pic>
        <p:nvPicPr>
          <p:cNvPr id="882" name="Google Shape;882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7151" y="1174751"/>
            <a:ext cx="4052888" cy="3911599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Google Shape;883;p102"/>
          <p:cNvSpPr txBox="1"/>
          <p:nvPr/>
        </p:nvSpPr>
        <p:spPr>
          <a:xfrm>
            <a:off x="688979" y="1346201"/>
            <a:ext cx="6988171" cy="516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b="1" i="0" lang="en-US" sz="36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Selective Repeat Protocol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4335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2610"/>
              <a:buFont typeface="Noto San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Only those segments are re-transmitted which are found lost or corrupted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4335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2610"/>
              <a:buFont typeface="Noto San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Keep track of out of order segments at the receiver side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4335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2610"/>
              <a:buFont typeface="Noto San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More efficient for noisy channels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4335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2610"/>
              <a:buFont typeface="Noto San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Widely used in TCP</a:t>
            </a:r>
            <a:endParaRPr b="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8" name="Google Shape;888;p16"/>
          <p:cNvCxnSpPr/>
          <p:nvPr/>
        </p:nvCxnSpPr>
        <p:spPr>
          <a:xfrm>
            <a:off x="3261946" y="1740877"/>
            <a:ext cx="8792" cy="4281854"/>
          </a:xfrm>
          <a:prstGeom prst="straightConnector1">
            <a:avLst/>
          </a:prstGeom>
          <a:noFill/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</p:cxnSp>
      <p:cxnSp>
        <p:nvCxnSpPr>
          <p:cNvPr id="889" name="Google Shape;889;p16"/>
          <p:cNvCxnSpPr/>
          <p:nvPr/>
        </p:nvCxnSpPr>
        <p:spPr>
          <a:xfrm>
            <a:off x="3974123" y="1028700"/>
            <a:ext cx="17585" cy="5196254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0" name="Google Shape;890;p16"/>
          <p:cNvCxnSpPr>
            <a:stCxn id="891" idx="2"/>
          </p:cNvCxnSpPr>
          <p:nvPr/>
        </p:nvCxnSpPr>
        <p:spPr>
          <a:xfrm>
            <a:off x="8352691" y="845068"/>
            <a:ext cx="3600" cy="58830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92" name="Google Shape;89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6677" y="504092"/>
            <a:ext cx="590062" cy="524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1" name="Google Shape;89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6614" y="129960"/>
            <a:ext cx="332153" cy="715108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16"/>
          <p:cNvSpPr txBox="1"/>
          <p:nvPr/>
        </p:nvSpPr>
        <p:spPr>
          <a:xfrm rot="-346648">
            <a:off x="4745209" y="774155"/>
            <a:ext cx="2153361" cy="400110"/>
          </a:xfrm>
          <a:prstGeom prst="rect">
            <a:avLst/>
          </a:prstGeom>
          <a:solidFill>
            <a:srgbClr val="CBE6B7"/>
          </a:solidFill>
          <a:ln cap="flat" cmpd="sng" w="1905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7001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– 1401  [Data 1000 bytes] </a:t>
            </a:r>
            <a:endParaRPr/>
          </a:p>
        </p:txBody>
      </p:sp>
      <p:cxnSp>
        <p:nvCxnSpPr>
          <p:cNvPr id="894" name="Google Shape;894;p16"/>
          <p:cNvCxnSpPr/>
          <p:nvPr/>
        </p:nvCxnSpPr>
        <p:spPr>
          <a:xfrm flipH="1">
            <a:off x="3951810" y="933392"/>
            <a:ext cx="4400880" cy="491501"/>
          </a:xfrm>
          <a:prstGeom prst="straightConnector1">
            <a:avLst/>
          </a:prstGeom>
          <a:noFill/>
          <a:ln cap="flat" cmpd="sng" w="28575">
            <a:solidFill>
              <a:srgbClr val="5E993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descr="Timer Clipart Images | Free Download | PNG Transparent ..." id="895" name="Google Shape;895;p1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6" name="Google Shape;896;p16"/>
          <p:cNvCxnSpPr/>
          <p:nvPr/>
        </p:nvCxnSpPr>
        <p:spPr>
          <a:xfrm>
            <a:off x="3991708" y="3785841"/>
            <a:ext cx="4379389" cy="392936"/>
          </a:xfrm>
          <a:prstGeom prst="straightConnector1">
            <a:avLst/>
          </a:prstGeom>
          <a:noFill/>
          <a:ln cap="flat" cmpd="sng" w="28575">
            <a:solidFill>
              <a:srgbClr val="7D28C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97" name="Google Shape;897;p16"/>
          <p:cNvSpPr txBox="1"/>
          <p:nvPr/>
        </p:nvSpPr>
        <p:spPr>
          <a:xfrm rot="-421458">
            <a:off x="4789324" y="1332109"/>
            <a:ext cx="2019389" cy="400110"/>
          </a:xfrm>
          <a:prstGeom prst="rect">
            <a:avLst/>
          </a:prstGeom>
          <a:solidFill>
            <a:srgbClr val="CBE6B7"/>
          </a:solidFill>
          <a:ln cap="flat" cmpd="sng" w="1905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8001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- 1401   [Data 1000 bytes] </a:t>
            </a:r>
            <a:endParaRPr/>
          </a:p>
        </p:txBody>
      </p:sp>
      <p:sp>
        <p:nvSpPr>
          <p:cNvPr id="898" name="Google Shape;898;p16"/>
          <p:cNvSpPr txBox="1"/>
          <p:nvPr/>
        </p:nvSpPr>
        <p:spPr>
          <a:xfrm rot="-672159">
            <a:off x="5309279" y="4380436"/>
            <a:ext cx="2210555" cy="400110"/>
          </a:xfrm>
          <a:prstGeom prst="rect">
            <a:avLst/>
          </a:prstGeom>
          <a:solidFill>
            <a:srgbClr val="CBE6B7"/>
          </a:solidFill>
          <a:ln cap="flat" cmpd="sng" w="1905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9001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Ack- 1401    [Data 1000 bytes] </a:t>
            </a:r>
            <a:endParaRPr/>
          </a:p>
        </p:txBody>
      </p:sp>
      <p:cxnSp>
        <p:nvCxnSpPr>
          <p:cNvPr id="899" name="Google Shape;899;p16"/>
          <p:cNvCxnSpPr/>
          <p:nvPr/>
        </p:nvCxnSpPr>
        <p:spPr>
          <a:xfrm flipH="1">
            <a:off x="4003102" y="4548617"/>
            <a:ext cx="4360982" cy="763624"/>
          </a:xfrm>
          <a:prstGeom prst="straightConnector1">
            <a:avLst/>
          </a:prstGeom>
          <a:noFill/>
          <a:ln cap="flat" cmpd="sng" w="28575">
            <a:solidFill>
              <a:srgbClr val="5E993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00" name="Google Shape;900;p16"/>
          <p:cNvSpPr txBox="1"/>
          <p:nvPr/>
        </p:nvSpPr>
        <p:spPr>
          <a:xfrm>
            <a:off x="10808553" y="3561422"/>
            <a:ext cx="11187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Time Out</a:t>
            </a:r>
            <a:endParaRPr/>
          </a:p>
        </p:txBody>
      </p:sp>
      <p:grpSp>
        <p:nvGrpSpPr>
          <p:cNvPr id="901" name="Google Shape;901;p16"/>
          <p:cNvGrpSpPr/>
          <p:nvPr/>
        </p:nvGrpSpPr>
        <p:grpSpPr>
          <a:xfrm>
            <a:off x="8387163" y="2348947"/>
            <a:ext cx="3044115" cy="551641"/>
            <a:chOff x="8032803" y="641556"/>
            <a:chExt cx="2160088" cy="327375"/>
          </a:xfrm>
        </p:grpSpPr>
        <p:grpSp>
          <p:nvGrpSpPr>
            <p:cNvPr id="902" name="Google Shape;902;p16"/>
            <p:cNvGrpSpPr/>
            <p:nvPr/>
          </p:nvGrpSpPr>
          <p:grpSpPr>
            <a:xfrm>
              <a:off x="8032803" y="757817"/>
              <a:ext cx="1326814" cy="211114"/>
              <a:chOff x="1981664" y="2292844"/>
              <a:chExt cx="1326814" cy="211114"/>
            </a:xfrm>
          </p:grpSpPr>
          <p:cxnSp>
            <p:nvCxnSpPr>
              <p:cNvPr id="903" name="Google Shape;903;p16"/>
              <p:cNvCxnSpPr>
                <a:stCxn id="904" idx="1"/>
              </p:cNvCxnSpPr>
              <p:nvPr/>
            </p:nvCxnSpPr>
            <p:spPr>
              <a:xfrm rot="10800000">
                <a:off x="1981664" y="2389701"/>
                <a:ext cx="1115700" cy="87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93023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Timer Clock Animation , cartoon microphone transparent background PNG clipart thumbnail" id="904" name="Google Shape;904;p1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097364" y="2292844"/>
                <a:ext cx="211114" cy="21111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05" name="Google Shape;905;p16"/>
            <p:cNvSpPr txBox="1"/>
            <p:nvPr/>
          </p:nvSpPr>
          <p:spPr>
            <a:xfrm>
              <a:off x="9074141" y="641556"/>
              <a:ext cx="11187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13435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</p:grpSp>
      <p:sp>
        <p:nvSpPr>
          <p:cNvPr id="906" name="Google Shape;906;p16"/>
          <p:cNvSpPr/>
          <p:nvPr/>
        </p:nvSpPr>
        <p:spPr>
          <a:xfrm rot="10800000">
            <a:off x="10272214" y="2780967"/>
            <a:ext cx="582646" cy="178230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16"/>
          <p:cNvSpPr txBox="1"/>
          <p:nvPr/>
        </p:nvSpPr>
        <p:spPr>
          <a:xfrm>
            <a:off x="10488688" y="1522748"/>
            <a:ext cx="9005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313435"/>
                </a:solidFill>
                <a:latin typeface="Arial"/>
                <a:ea typeface="Arial"/>
                <a:cs typeface="Arial"/>
                <a:sym typeface="Arial"/>
              </a:rPr>
              <a:t>&lt; 500 ms</a:t>
            </a:r>
            <a:endParaRPr b="1" i="0" sz="1200" u="none" cap="none" strike="noStrike">
              <a:solidFill>
                <a:srgbClr val="3134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8" name="Google Shape;908;p16"/>
          <p:cNvGrpSpPr/>
          <p:nvPr/>
        </p:nvGrpSpPr>
        <p:grpSpPr>
          <a:xfrm>
            <a:off x="8430251" y="2156891"/>
            <a:ext cx="1115482" cy="479623"/>
            <a:chOff x="2400176" y="5594004"/>
            <a:chExt cx="1115482" cy="479623"/>
          </a:xfrm>
        </p:grpSpPr>
        <p:grpSp>
          <p:nvGrpSpPr>
            <p:cNvPr id="909" name="Google Shape;909;p16"/>
            <p:cNvGrpSpPr/>
            <p:nvPr/>
          </p:nvGrpSpPr>
          <p:grpSpPr>
            <a:xfrm>
              <a:off x="2400176" y="5594004"/>
              <a:ext cx="907434" cy="300182"/>
              <a:chOff x="2441295" y="3149613"/>
              <a:chExt cx="907434" cy="300182"/>
            </a:xfrm>
          </p:grpSpPr>
          <p:cxnSp>
            <p:nvCxnSpPr>
              <p:cNvPr id="910" name="Google Shape;910;p16"/>
              <p:cNvCxnSpPr/>
              <p:nvPr/>
            </p:nvCxnSpPr>
            <p:spPr>
              <a:xfrm rot="10800000">
                <a:off x="2441295" y="3287707"/>
                <a:ext cx="611055" cy="11997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93023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Timer Clock Animation , cartoon microphone transparent background PNG clipart thumbnail" id="911" name="Google Shape;911;p1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048547" y="3149613"/>
                <a:ext cx="300182" cy="3001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12" name="Google Shape;912;p16"/>
            <p:cNvSpPr txBox="1"/>
            <p:nvPr/>
          </p:nvSpPr>
          <p:spPr>
            <a:xfrm>
              <a:off x="2866195" y="5796628"/>
              <a:ext cx="6494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13435"/>
                  </a:solidFill>
                  <a:latin typeface="Arial"/>
                  <a:ea typeface="Arial"/>
                  <a:cs typeface="Arial"/>
                  <a:sym typeface="Arial"/>
                </a:rPr>
                <a:t>Stop</a:t>
              </a:r>
              <a:endParaRPr/>
            </a:p>
          </p:txBody>
        </p:sp>
      </p:grpSp>
      <p:cxnSp>
        <p:nvCxnSpPr>
          <p:cNvPr id="913" name="Google Shape;913;p16"/>
          <p:cNvCxnSpPr/>
          <p:nvPr/>
        </p:nvCxnSpPr>
        <p:spPr>
          <a:xfrm>
            <a:off x="4040539" y="5928656"/>
            <a:ext cx="4357340" cy="496632"/>
          </a:xfrm>
          <a:prstGeom prst="straightConnector1">
            <a:avLst/>
          </a:prstGeom>
          <a:noFill/>
          <a:ln cap="flat" cmpd="sng" w="28575">
            <a:solidFill>
              <a:srgbClr val="7D28C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14" name="Google Shape;914;p16"/>
          <p:cNvSpPr txBox="1"/>
          <p:nvPr/>
        </p:nvSpPr>
        <p:spPr>
          <a:xfrm rot="363319">
            <a:off x="6521559" y="3523669"/>
            <a:ext cx="1414030" cy="400110"/>
          </a:xfrm>
          <a:prstGeom prst="rect">
            <a:avLst/>
          </a:prstGeom>
          <a:solidFill>
            <a:srgbClr val="ECDEF9"/>
          </a:solidFill>
          <a:ln cap="flat" cmpd="sng" w="19050">
            <a:solidFill>
              <a:srgbClr val="7D28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1401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- 9001</a:t>
            </a:r>
            <a:endParaRPr/>
          </a:p>
        </p:txBody>
      </p:sp>
      <p:cxnSp>
        <p:nvCxnSpPr>
          <p:cNvPr id="915" name="Google Shape;915;p16"/>
          <p:cNvCxnSpPr/>
          <p:nvPr/>
        </p:nvCxnSpPr>
        <p:spPr>
          <a:xfrm flipH="1">
            <a:off x="3991708" y="1486952"/>
            <a:ext cx="4342578" cy="532716"/>
          </a:xfrm>
          <a:prstGeom prst="straightConnector1">
            <a:avLst/>
          </a:prstGeom>
          <a:noFill/>
          <a:ln cap="flat" cmpd="sng" w="28575">
            <a:solidFill>
              <a:srgbClr val="5E9934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916" name="Google Shape;916;p16"/>
          <p:cNvGrpSpPr/>
          <p:nvPr/>
        </p:nvGrpSpPr>
        <p:grpSpPr>
          <a:xfrm>
            <a:off x="3964927" y="1787976"/>
            <a:ext cx="4422135" cy="521903"/>
            <a:chOff x="3964927" y="1787976"/>
            <a:chExt cx="4422135" cy="521903"/>
          </a:xfrm>
        </p:grpSpPr>
        <p:sp>
          <p:nvSpPr>
            <p:cNvPr id="917" name="Google Shape;917;p16"/>
            <p:cNvSpPr txBox="1"/>
            <p:nvPr/>
          </p:nvSpPr>
          <p:spPr>
            <a:xfrm rot="159549">
              <a:off x="6670555" y="1820562"/>
              <a:ext cx="1414030" cy="400110"/>
            </a:xfrm>
            <a:prstGeom prst="rect">
              <a:avLst/>
            </a:prstGeom>
            <a:solidFill>
              <a:srgbClr val="ECDEF9"/>
            </a:solidFill>
            <a:ln cap="flat" cmpd="sng" w="19050">
              <a:solidFill>
                <a:srgbClr val="7D28C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Seq – 1401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 - 9001</a:t>
              </a:r>
              <a:endParaRPr/>
            </a:p>
          </p:txBody>
        </p:sp>
        <p:cxnSp>
          <p:nvCxnSpPr>
            <p:cNvPr id="918" name="Google Shape;918;p16"/>
            <p:cNvCxnSpPr/>
            <p:nvPr/>
          </p:nvCxnSpPr>
          <p:spPr>
            <a:xfrm>
              <a:off x="3964927" y="2144890"/>
              <a:ext cx="4422135" cy="164989"/>
            </a:xfrm>
            <a:prstGeom prst="straightConnector1">
              <a:avLst/>
            </a:prstGeom>
            <a:noFill/>
            <a:ln cap="flat" cmpd="sng" w="28575">
              <a:solidFill>
                <a:srgbClr val="7D28CD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aphicFrame>
        <p:nvGraphicFramePr>
          <p:cNvPr id="919" name="Google Shape;919;p16"/>
          <p:cNvGraphicFramePr/>
          <p:nvPr/>
        </p:nvGraphicFramePr>
        <p:xfrm>
          <a:off x="2060682" y="12701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{1226D7D6-3A80-415B-BDFA-EC2BCA94591A}</a:tableStyleId>
              </a:tblPr>
              <a:tblGrid>
                <a:gridCol w="233925"/>
                <a:gridCol w="233925"/>
                <a:gridCol w="233925"/>
                <a:gridCol w="233925"/>
                <a:gridCol w="233925"/>
                <a:gridCol w="233925"/>
              </a:tblGrid>
              <a:tr h="24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20" name="Google Shape;920;p16"/>
          <p:cNvGraphicFramePr/>
          <p:nvPr/>
        </p:nvGraphicFramePr>
        <p:xfrm>
          <a:off x="2081266" y="18389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{1226D7D6-3A80-415B-BDFA-EC2BCA94591A}</a:tableStyleId>
              </a:tblPr>
              <a:tblGrid>
                <a:gridCol w="233925"/>
                <a:gridCol w="233925"/>
                <a:gridCol w="233925"/>
                <a:gridCol w="233925"/>
                <a:gridCol w="233925"/>
                <a:gridCol w="233925"/>
              </a:tblGrid>
              <a:tr h="24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21" name="Google Shape;921;p16"/>
          <p:cNvSpPr txBox="1"/>
          <p:nvPr/>
        </p:nvSpPr>
        <p:spPr>
          <a:xfrm>
            <a:off x="2594492" y="3301932"/>
            <a:ext cx="94293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Buffer</a:t>
            </a:r>
            <a:endParaRPr/>
          </a:p>
        </p:txBody>
      </p:sp>
      <p:sp>
        <p:nvSpPr>
          <p:cNvPr id="922" name="Google Shape;922;p16"/>
          <p:cNvSpPr txBox="1"/>
          <p:nvPr/>
        </p:nvSpPr>
        <p:spPr>
          <a:xfrm rot="-516878">
            <a:off x="4718428" y="2453582"/>
            <a:ext cx="2153361" cy="400110"/>
          </a:xfrm>
          <a:prstGeom prst="rect">
            <a:avLst/>
          </a:prstGeom>
          <a:solidFill>
            <a:srgbClr val="CBE6B7"/>
          </a:solidFill>
          <a:ln cap="flat" cmpd="sng" w="1905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9001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– 1401  [Data 1000 bytes] </a:t>
            </a:r>
            <a:endParaRPr/>
          </a:p>
        </p:txBody>
      </p:sp>
      <p:cxnSp>
        <p:nvCxnSpPr>
          <p:cNvPr id="923" name="Google Shape;923;p16"/>
          <p:cNvCxnSpPr/>
          <p:nvPr/>
        </p:nvCxnSpPr>
        <p:spPr>
          <a:xfrm flipH="1">
            <a:off x="5375315" y="2680496"/>
            <a:ext cx="2932190" cy="280564"/>
          </a:xfrm>
          <a:prstGeom prst="straightConnector1">
            <a:avLst/>
          </a:prstGeom>
          <a:noFill/>
          <a:ln cap="flat" cmpd="sng" w="28575">
            <a:solidFill>
              <a:srgbClr val="5E993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24" name="Google Shape;924;p16"/>
          <p:cNvSpPr txBox="1"/>
          <p:nvPr/>
        </p:nvSpPr>
        <p:spPr>
          <a:xfrm rot="-421458">
            <a:off x="4762543" y="3011536"/>
            <a:ext cx="2019389" cy="400110"/>
          </a:xfrm>
          <a:prstGeom prst="rect">
            <a:avLst/>
          </a:prstGeom>
          <a:solidFill>
            <a:srgbClr val="CBE6B7"/>
          </a:solidFill>
          <a:ln cap="flat" cmpd="sng" w="1905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10001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- 1401   [Data 1000 bytes] </a:t>
            </a:r>
            <a:endParaRPr/>
          </a:p>
        </p:txBody>
      </p:sp>
      <p:cxnSp>
        <p:nvCxnSpPr>
          <p:cNvPr id="925" name="Google Shape;925;p16"/>
          <p:cNvCxnSpPr/>
          <p:nvPr/>
        </p:nvCxnSpPr>
        <p:spPr>
          <a:xfrm flipH="1">
            <a:off x="3964927" y="3166379"/>
            <a:ext cx="4342578" cy="532716"/>
          </a:xfrm>
          <a:prstGeom prst="straightConnector1">
            <a:avLst/>
          </a:prstGeom>
          <a:noFill/>
          <a:ln cap="flat" cmpd="sng" w="28575">
            <a:solidFill>
              <a:srgbClr val="5E993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26" name="Google Shape;926;p16"/>
          <p:cNvSpPr/>
          <p:nvPr/>
        </p:nvSpPr>
        <p:spPr>
          <a:xfrm>
            <a:off x="7035469" y="2480162"/>
            <a:ext cx="684201" cy="482969"/>
          </a:xfrm>
          <a:prstGeom prst="mathMultiply">
            <a:avLst>
              <a:gd fmla="val 23520" name="adj1"/>
            </a:avLst>
          </a:prstGeom>
          <a:solidFill>
            <a:srgbClr val="A93023"/>
          </a:solidFill>
          <a:ln cap="flat" cmpd="sng" w="254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7" name="Google Shape;927;p16"/>
          <p:cNvGrpSpPr/>
          <p:nvPr/>
        </p:nvGrpSpPr>
        <p:grpSpPr>
          <a:xfrm>
            <a:off x="8379489" y="4401423"/>
            <a:ext cx="3279304" cy="592581"/>
            <a:chOff x="2401149" y="5573289"/>
            <a:chExt cx="2767397" cy="592581"/>
          </a:xfrm>
        </p:grpSpPr>
        <p:grpSp>
          <p:nvGrpSpPr>
            <p:cNvPr id="928" name="Google Shape;928;p16"/>
            <p:cNvGrpSpPr/>
            <p:nvPr/>
          </p:nvGrpSpPr>
          <p:grpSpPr>
            <a:xfrm>
              <a:off x="2401149" y="5573289"/>
              <a:ext cx="1597266" cy="306966"/>
              <a:chOff x="2442268" y="3128898"/>
              <a:chExt cx="1597266" cy="306966"/>
            </a:xfrm>
          </p:grpSpPr>
          <p:cxnSp>
            <p:nvCxnSpPr>
              <p:cNvPr id="929" name="Google Shape;929;p16"/>
              <p:cNvCxnSpPr>
                <a:stCxn id="930" idx="1"/>
              </p:cNvCxnSpPr>
              <p:nvPr/>
            </p:nvCxnSpPr>
            <p:spPr>
              <a:xfrm rot="10800000">
                <a:off x="2442268" y="3276081"/>
                <a:ext cx="1290300" cy="63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93023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Timer Clock Animation , cartoon microphone transparent background PNG clipart thumbnail" id="930" name="Google Shape;930;p1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732568" y="3128898"/>
                <a:ext cx="306966" cy="30696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31" name="Google Shape;931;p16"/>
            <p:cNvSpPr txBox="1"/>
            <p:nvPr/>
          </p:nvSpPr>
          <p:spPr>
            <a:xfrm>
              <a:off x="3187883" y="5888871"/>
              <a:ext cx="19806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13435"/>
                  </a:solidFill>
                  <a:latin typeface="Arial"/>
                  <a:ea typeface="Arial"/>
                  <a:cs typeface="Arial"/>
                  <a:sym typeface="Arial"/>
                </a:rPr>
                <a:t>Time out &amp; Restart Timer</a:t>
              </a:r>
              <a:endParaRPr/>
            </a:p>
          </p:txBody>
        </p:sp>
      </p:grpSp>
      <p:sp>
        <p:nvSpPr>
          <p:cNvPr id="932" name="Google Shape;932;p16"/>
          <p:cNvSpPr txBox="1"/>
          <p:nvPr/>
        </p:nvSpPr>
        <p:spPr>
          <a:xfrm rot="363319">
            <a:off x="5786685" y="5721332"/>
            <a:ext cx="1414030" cy="400110"/>
          </a:xfrm>
          <a:prstGeom prst="rect">
            <a:avLst/>
          </a:prstGeom>
          <a:solidFill>
            <a:srgbClr val="ECDEF9"/>
          </a:solidFill>
          <a:ln cap="flat" cmpd="sng" w="19050">
            <a:solidFill>
              <a:srgbClr val="7D28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1401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- 11001</a:t>
            </a:r>
            <a:endParaRPr/>
          </a:p>
        </p:txBody>
      </p:sp>
      <p:graphicFrame>
        <p:nvGraphicFramePr>
          <p:cNvPr id="933" name="Google Shape;933;p16"/>
          <p:cNvGraphicFramePr/>
          <p:nvPr/>
        </p:nvGraphicFramePr>
        <p:xfrm>
          <a:off x="2361352" y="35336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{1226D7D6-3A80-415B-BDFA-EC2BCA94591A}</a:tableStyleId>
              </a:tblPr>
              <a:tblGrid>
                <a:gridCol w="233925"/>
                <a:gridCol w="233925"/>
                <a:gridCol w="233925"/>
                <a:gridCol w="232100"/>
                <a:gridCol w="233925"/>
                <a:gridCol w="233925"/>
              </a:tblGrid>
              <a:tr h="24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34" name="Google Shape;934;p16"/>
          <p:cNvSpPr txBox="1"/>
          <p:nvPr/>
        </p:nvSpPr>
        <p:spPr>
          <a:xfrm>
            <a:off x="2351525" y="1013044"/>
            <a:ext cx="94293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Buffer</a:t>
            </a:r>
            <a:endParaRPr/>
          </a:p>
        </p:txBody>
      </p:sp>
      <p:graphicFrame>
        <p:nvGraphicFramePr>
          <p:cNvPr id="935" name="Google Shape;935;p16"/>
          <p:cNvGraphicFramePr/>
          <p:nvPr/>
        </p:nvGraphicFramePr>
        <p:xfrm>
          <a:off x="2417290" y="51502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{1226D7D6-3A80-415B-BDFA-EC2BCA94591A}</a:tableStyleId>
              </a:tblPr>
              <a:tblGrid>
                <a:gridCol w="233925"/>
                <a:gridCol w="233925"/>
                <a:gridCol w="233925"/>
                <a:gridCol w="233925"/>
                <a:gridCol w="233925"/>
                <a:gridCol w="233925"/>
              </a:tblGrid>
              <a:tr h="24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936" name="Google Shape;936;p16"/>
          <p:cNvGrpSpPr/>
          <p:nvPr/>
        </p:nvGrpSpPr>
        <p:grpSpPr>
          <a:xfrm>
            <a:off x="8425244" y="6389169"/>
            <a:ext cx="2087323" cy="601239"/>
            <a:chOff x="2400247" y="5542870"/>
            <a:chExt cx="2087323" cy="601239"/>
          </a:xfrm>
        </p:grpSpPr>
        <p:grpSp>
          <p:nvGrpSpPr>
            <p:cNvPr id="937" name="Google Shape;937;p16"/>
            <p:cNvGrpSpPr/>
            <p:nvPr/>
          </p:nvGrpSpPr>
          <p:grpSpPr>
            <a:xfrm>
              <a:off x="2400247" y="5542870"/>
              <a:ext cx="1842482" cy="300182"/>
              <a:chOff x="2441366" y="3098479"/>
              <a:chExt cx="1842482" cy="300182"/>
            </a:xfrm>
          </p:grpSpPr>
          <p:cxnSp>
            <p:nvCxnSpPr>
              <p:cNvPr id="938" name="Google Shape;938;p16"/>
              <p:cNvCxnSpPr>
                <a:stCxn id="939" idx="1"/>
              </p:cNvCxnSpPr>
              <p:nvPr/>
            </p:nvCxnSpPr>
            <p:spPr>
              <a:xfrm flipH="1">
                <a:off x="2441366" y="3248570"/>
                <a:ext cx="1542300" cy="483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93023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Timer Clock Animation , cartoon microphone transparent background PNG clipart thumbnail" id="939" name="Google Shape;939;p1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983666" y="3098479"/>
                <a:ext cx="300182" cy="3001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40" name="Google Shape;940;p16"/>
            <p:cNvSpPr txBox="1"/>
            <p:nvPr/>
          </p:nvSpPr>
          <p:spPr>
            <a:xfrm>
              <a:off x="3838107" y="5867110"/>
              <a:ext cx="6494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13435"/>
                  </a:solidFill>
                  <a:latin typeface="Arial"/>
                  <a:ea typeface="Arial"/>
                  <a:cs typeface="Arial"/>
                  <a:sym typeface="Arial"/>
                </a:rPr>
                <a:t>Stop</a:t>
              </a:r>
              <a:endParaRPr/>
            </a:p>
          </p:txBody>
        </p:sp>
      </p:grpSp>
      <p:sp>
        <p:nvSpPr>
          <p:cNvPr id="941" name="Google Shape;941;p16"/>
          <p:cNvSpPr txBox="1"/>
          <p:nvPr/>
        </p:nvSpPr>
        <p:spPr>
          <a:xfrm>
            <a:off x="2721927" y="4921960"/>
            <a:ext cx="94293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Buffer</a:t>
            </a:r>
            <a:endParaRPr/>
          </a:p>
        </p:txBody>
      </p:sp>
      <p:grpSp>
        <p:nvGrpSpPr>
          <p:cNvPr id="942" name="Google Shape;942;p16"/>
          <p:cNvGrpSpPr/>
          <p:nvPr/>
        </p:nvGrpSpPr>
        <p:grpSpPr>
          <a:xfrm>
            <a:off x="8334287" y="589294"/>
            <a:ext cx="2178280" cy="553185"/>
            <a:chOff x="8320567" y="639670"/>
            <a:chExt cx="1545696" cy="328291"/>
          </a:xfrm>
        </p:grpSpPr>
        <p:grpSp>
          <p:nvGrpSpPr>
            <p:cNvPr id="943" name="Google Shape;943;p16"/>
            <p:cNvGrpSpPr/>
            <p:nvPr/>
          </p:nvGrpSpPr>
          <p:grpSpPr>
            <a:xfrm>
              <a:off x="8320567" y="749417"/>
              <a:ext cx="736563" cy="218544"/>
              <a:chOff x="2269428" y="2284444"/>
              <a:chExt cx="736563" cy="218544"/>
            </a:xfrm>
          </p:grpSpPr>
          <p:cxnSp>
            <p:nvCxnSpPr>
              <p:cNvPr id="944" name="Google Shape;944;p16"/>
              <p:cNvCxnSpPr/>
              <p:nvPr/>
            </p:nvCxnSpPr>
            <p:spPr>
              <a:xfrm rot="10800000">
                <a:off x="2269428" y="2393716"/>
                <a:ext cx="537330" cy="19109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93023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Timer Clock Animation , cartoon microphone transparent background PNG clipart thumbnail" id="945" name="Google Shape;945;p1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794877" y="2284444"/>
                <a:ext cx="211114" cy="21854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46" name="Google Shape;946;p16"/>
            <p:cNvSpPr txBox="1"/>
            <p:nvPr/>
          </p:nvSpPr>
          <p:spPr>
            <a:xfrm>
              <a:off x="8747513" y="639670"/>
              <a:ext cx="11187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13435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</p:grpSp>
      <p:sp>
        <p:nvSpPr>
          <p:cNvPr id="947" name="Google Shape;947;p16"/>
          <p:cNvSpPr/>
          <p:nvPr/>
        </p:nvSpPr>
        <p:spPr>
          <a:xfrm rot="10800000">
            <a:off x="9368639" y="1007605"/>
            <a:ext cx="1116633" cy="136400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16"/>
          <p:cNvSpPr txBox="1"/>
          <p:nvPr/>
        </p:nvSpPr>
        <p:spPr>
          <a:xfrm>
            <a:off x="3633848" y="20961"/>
            <a:ext cx="4537644" cy="61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Go Back N ARQ</a:t>
            </a:r>
            <a:endParaRPr b="0" i="0" sz="3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49" name="Google Shape;949;p16"/>
          <p:cNvSpPr txBox="1"/>
          <p:nvPr/>
        </p:nvSpPr>
        <p:spPr>
          <a:xfrm rot="-421458">
            <a:off x="4816849" y="5092574"/>
            <a:ext cx="2019389" cy="400110"/>
          </a:xfrm>
          <a:prstGeom prst="rect">
            <a:avLst/>
          </a:prstGeom>
          <a:solidFill>
            <a:srgbClr val="CBE6B7"/>
          </a:solidFill>
          <a:ln cap="flat" cmpd="sng" w="1905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10001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- 1401   [Data 1000 bytes] </a:t>
            </a:r>
            <a:endParaRPr/>
          </a:p>
        </p:txBody>
      </p:sp>
      <p:cxnSp>
        <p:nvCxnSpPr>
          <p:cNvPr id="950" name="Google Shape;950;p16"/>
          <p:cNvCxnSpPr/>
          <p:nvPr/>
        </p:nvCxnSpPr>
        <p:spPr>
          <a:xfrm flipH="1">
            <a:off x="4019233" y="5117814"/>
            <a:ext cx="4275249" cy="662319"/>
          </a:xfrm>
          <a:prstGeom prst="straightConnector1">
            <a:avLst/>
          </a:prstGeom>
          <a:noFill/>
          <a:ln cap="flat" cmpd="sng" w="28575">
            <a:solidFill>
              <a:srgbClr val="5E9934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951" name="Google Shape;951;p16"/>
          <p:cNvGraphicFramePr/>
          <p:nvPr/>
        </p:nvGraphicFramePr>
        <p:xfrm>
          <a:off x="2452551" y="56304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{1226D7D6-3A80-415B-BDFA-EC2BCA94591A}</a:tableStyleId>
              </a:tblPr>
              <a:tblGrid>
                <a:gridCol w="233925"/>
                <a:gridCol w="233925"/>
                <a:gridCol w="233925"/>
                <a:gridCol w="233925"/>
                <a:gridCol w="233925"/>
                <a:gridCol w="233925"/>
              </a:tblGrid>
              <a:tr h="24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103"/>
          <p:cNvSpPr txBox="1"/>
          <p:nvPr>
            <p:ph type="title"/>
          </p:nvPr>
        </p:nvSpPr>
        <p:spPr>
          <a:xfrm>
            <a:off x="1484308" y="198436"/>
            <a:ext cx="10018713" cy="1147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Different TCP Sliding Window Protocols</a:t>
            </a:r>
            <a:endParaRPr/>
          </a:p>
        </p:txBody>
      </p:sp>
      <p:sp>
        <p:nvSpPr>
          <p:cNvPr id="957" name="Google Shape;957;p103"/>
          <p:cNvSpPr txBox="1"/>
          <p:nvPr>
            <p:ph idx="1" type="body"/>
          </p:nvPr>
        </p:nvSpPr>
        <p:spPr>
          <a:xfrm>
            <a:off x="1598608" y="1346201"/>
            <a:ext cx="10018713" cy="472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b="1" lang="en-US" sz="4000">
                <a:solidFill>
                  <a:srgbClr val="0070C0"/>
                </a:solidFill>
              </a:rPr>
              <a:t>Go Back N Protocol</a:t>
            </a:r>
            <a:endParaRPr sz="3600"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3600"/>
              <a:t>If the sent segment are are found corrupted or lost then all the segments are re-transmitted from the lost segment to the last segment transmitted</a:t>
            </a:r>
            <a:endParaRPr sz="3200"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3600"/>
              <a:t>Do not keep track of out of order segments</a:t>
            </a:r>
            <a:endParaRPr sz="3200"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3600"/>
              <a:t>Efficient for less noisy channel</a:t>
            </a:r>
            <a:endParaRPr sz="3600"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04"/>
          <p:cNvSpPr txBox="1"/>
          <p:nvPr>
            <p:ph type="title"/>
          </p:nvPr>
        </p:nvSpPr>
        <p:spPr>
          <a:xfrm>
            <a:off x="1484311" y="685800"/>
            <a:ext cx="10018713" cy="814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Overall Flow control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63" name="Google Shape;963;p104"/>
          <p:cNvSpPr txBox="1"/>
          <p:nvPr>
            <p:ph idx="1" type="body"/>
          </p:nvPr>
        </p:nvSpPr>
        <p:spPr>
          <a:xfrm>
            <a:off x="1484310" y="1776411"/>
            <a:ext cx="10018713" cy="4395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The initial window size is agreed during the </a:t>
            </a:r>
            <a:r>
              <a:rPr b="1" lang="en-US" sz="320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three-way handshake.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3200">
              <a:solidFill>
                <a:srgbClr val="6600CC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If this is too much for the receiver and it </a:t>
            </a:r>
            <a:r>
              <a:rPr b="1" lang="en-US" sz="320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loses data</a:t>
            </a: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 (e.g. buffer overflow) then it can </a:t>
            </a:r>
            <a:r>
              <a:rPr b="1" lang="en-US" sz="320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decrease</a:t>
            </a: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 the window size.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3200">
              <a:latin typeface="Corbel"/>
              <a:ea typeface="Corbel"/>
              <a:cs typeface="Corbel"/>
              <a:sym typeface="Corbel"/>
            </a:endParaRPr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If </a:t>
            </a:r>
            <a:r>
              <a:rPr b="1" lang="en-US" sz="320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all is well</a:t>
            </a: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 then the receiver will </a:t>
            </a:r>
            <a:r>
              <a:rPr b="1" lang="en-US" sz="320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increase</a:t>
            </a: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 the window size.</a:t>
            </a:r>
            <a:endParaRPr sz="32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105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The End </a:t>
            </a:r>
            <a:endParaRPr/>
          </a:p>
        </p:txBody>
      </p:sp>
      <p:sp>
        <p:nvSpPr>
          <p:cNvPr id="969" name="Google Shape;969;p105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9580" lvl="0" marL="457200" rt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Font typeface="Noto Sans"/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8"/>
          <p:cNvSpPr txBox="1"/>
          <p:nvPr>
            <p:ph type="title"/>
          </p:nvPr>
        </p:nvSpPr>
        <p:spPr>
          <a:xfrm>
            <a:off x="1484311" y="32752"/>
            <a:ext cx="10018713" cy="79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Sequence Numbers</a:t>
            </a:r>
            <a:endParaRPr/>
          </a:p>
        </p:txBody>
      </p:sp>
      <p:sp>
        <p:nvSpPr>
          <p:cNvPr id="181" name="Google Shape;181;p58"/>
          <p:cNvSpPr txBox="1"/>
          <p:nvPr>
            <p:ph idx="1" type="body"/>
          </p:nvPr>
        </p:nvSpPr>
        <p:spPr>
          <a:xfrm>
            <a:off x="609600" y="668417"/>
            <a:ext cx="11355137" cy="4411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0000" lnSpcReduction="20000"/>
          </a:bodyPr>
          <a:lstStyle/>
          <a:p>
            <a:pPr indent="-39433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108750"/>
              <a:buChar char="•"/>
            </a:pPr>
            <a:r>
              <a:rPr lang="en-US" sz="6000"/>
              <a:t>The sequence number of the first segment is </a:t>
            </a:r>
            <a:r>
              <a:rPr b="1" lang="en-US" sz="6000">
                <a:solidFill>
                  <a:srgbClr val="FF6600"/>
                </a:solidFill>
              </a:rPr>
              <a:t>the ISN (initial sequence number)</a:t>
            </a:r>
            <a:r>
              <a:rPr lang="en-US" sz="6000"/>
              <a:t>, which is a random number (byte number).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108750"/>
              <a:buNone/>
            </a:pPr>
            <a:r>
              <a:t/>
            </a:r>
            <a:endParaRPr sz="6000"/>
          </a:p>
          <a:p>
            <a:pPr indent="-39433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108750"/>
              <a:buChar char="•"/>
            </a:pPr>
            <a:r>
              <a:rPr lang="en-US" sz="6000"/>
              <a:t> The sequence number of any other segment is the sequence number of the previous segment plus the number of bytes </a:t>
            </a:r>
            <a:r>
              <a:rPr b="1" lang="en-US" sz="6000">
                <a:solidFill>
                  <a:srgbClr val="FF6600"/>
                </a:solidFill>
              </a:rPr>
              <a:t>(real or imaginary)</a:t>
            </a:r>
            <a:r>
              <a:rPr lang="en-US" sz="6000"/>
              <a:t> carried by the previous segment.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ct val="108750"/>
              <a:buNone/>
            </a:pPr>
            <a:r>
              <a:t/>
            </a:r>
            <a:endParaRPr sz="6000"/>
          </a:p>
          <a:p>
            <a:pPr indent="-39433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108750"/>
              <a:buChar char="•"/>
            </a:pPr>
            <a:r>
              <a:rPr lang="en-US" sz="6000"/>
              <a:t>Suppose a TCP connection is transferring a file of 5,000 bytes. The first byte is numbered 10,001. </a:t>
            </a:r>
            <a:r>
              <a:rPr lang="en-US" sz="6000">
                <a:solidFill>
                  <a:srgbClr val="3366FF"/>
                </a:solidFill>
              </a:rPr>
              <a:t>What are the sequence numbers for each segment if data are sent in five segments, each carrying 1,000 bytes?</a:t>
            </a:r>
            <a:endParaRPr/>
          </a:p>
          <a:p>
            <a:pPr indent="-394335" lvl="0" marL="457200" rtl="0" algn="just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108750"/>
              <a:buChar char="•"/>
            </a:pPr>
            <a:r>
              <a:rPr b="1" lang="en-US" sz="6000">
                <a:solidFill>
                  <a:srgbClr val="FF0000"/>
                </a:solidFill>
              </a:rPr>
              <a:t>Solution: </a:t>
            </a:r>
            <a:br>
              <a:rPr lang="en-US" sz="6000"/>
            </a:br>
            <a:endParaRPr sz="6000"/>
          </a:p>
          <a:p>
            <a:pPr indent="-2286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ct val="326250"/>
              <a:buNone/>
            </a:pPr>
            <a:r>
              <a:t/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2" name="Google Shape;18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624" y="4554087"/>
            <a:ext cx="103124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6500" y="4968638"/>
            <a:ext cx="103759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06500" y="5399301"/>
            <a:ext cx="1033780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23654" y="5842664"/>
            <a:ext cx="10248900" cy="3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28724" y="6311427"/>
            <a:ext cx="102362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0"/>
          <p:cNvSpPr txBox="1"/>
          <p:nvPr>
            <p:ph type="title"/>
          </p:nvPr>
        </p:nvSpPr>
        <p:spPr>
          <a:xfrm>
            <a:off x="1484310" y="231274"/>
            <a:ext cx="10018713" cy="1172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Acknowledgement Number</a:t>
            </a:r>
            <a:endParaRPr/>
          </a:p>
        </p:txBody>
      </p:sp>
      <p:sp>
        <p:nvSpPr>
          <p:cNvPr id="192" name="Google Shape;192;p60"/>
          <p:cNvSpPr txBox="1"/>
          <p:nvPr>
            <p:ph idx="1" type="body"/>
          </p:nvPr>
        </p:nvSpPr>
        <p:spPr>
          <a:xfrm>
            <a:off x="1564209" y="1220914"/>
            <a:ext cx="10018713" cy="2356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495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982"/>
              </a:buClr>
              <a:buSzPts val="2800"/>
              <a:buChar char="•"/>
            </a:pPr>
            <a:r>
              <a:rPr lang="en-US" sz="2800">
                <a:solidFill>
                  <a:srgbClr val="000000"/>
                </a:solidFill>
              </a:rPr>
              <a:t>If receiving host TCP receives uncorrupted data, then…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95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982"/>
              </a:buClr>
              <a:buSzPts val="2800"/>
              <a:buChar char="•"/>
            </a:pPr>
            <a:r>
              <a:rPr lang="en-US" sz="2800">
                <a:solidFill>
                  <a:srgbClr val="000000"/>
                </a:solidFill>
              </a:rPr>
              <a:t>It is acknowledged using the acknowledgement number</a:t>
            </a:r>
            <a:endParaRPr sz="2800"/>
          </a:p>
          <a:p>
            <a:pPr indent="-2717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982"/>
              </a:buClr>
              <a:buSzPts val="2800"/>
              <a:buNone/>
            </a:pPr>
            <a:r>
              <a:t/>
            </a:r>
            <a:endParaRPr sz="2800"/>
          </a:p>
          <a:p>
            <a:pPr indent="-4495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982"/>
              </a:buClr>
              <a:buSzPts val="2800"/>
              <a:buChar char="•"/>
            </a:pPr>
            <a:r>
              <a:rPr lang="en-US" sz="2800"/>
              <a:t>The value of the acknowledgment field in a segment defines the </a:t>
            </a:r>
            <a:r>
              <a:rPr b="1" lang="en-US" sz="2800">
                <a:solidFill>
                  <a:srgbClr val="FF6600"/>
                </a:solidFill>
              </a:rPr>
              <a:t>number of the next byte </a:t>
            </a:r>
            <a:r>
              <a:rPr lang="en-US" sz="2800"/>
              <a:t>the receiver expects to receive. </a:t>
            </a:r>
            <a:endParaRPr/>
          </a:p>
        </p:txBody>
      </p:sp>
      <p:sp>
        <p:nvSpPr>
          <p:cNvPr id="193" name="Google Shape;193;p60"/>
          <p:cNvSpPr txBox="1"/>
          <p:nvPr/>
        </p:nvSpPr>
        <p:spPr>
          <a:xfrm>
            <a:off x="1484310" y="3208421"/>
            <a:ext cx="10480427" cy="2072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For example if the sender receives </a:t>
            </a:r>
            <a:r>
              <a:rPr b="1" i="0" lang="en-US" sz="28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1001</a:t>
            </a:r>
            <a:r>
              <a:rPr b="0" i="0" lang="en-US" sz="28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as the acknowledgement number. </a:t>
            </a:r>
            <a:endParaRPr b="0" i="0" sz="2800" u="none" cap="none" strike="noStrike">
              <a:solidFill>
                <a:srgbClr val="3366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What does it mean?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60"/>
          <p:cNvSpPr txBox="1"/>
          <p:nvPr/>
        </p:nvSpPr>
        <p:spPr>
          <a:xfrm>
            <a:off x="1898318" y="5106601"/>
            <a:ext cx="4745788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00000"/>
                </a:solidFill>
                <a:latin typeface="Corbel"/>
                <a:ea typeface="Corbel"/>
                <a:cs typeface="Corbel"/>
                <a:sym typeface="Corbel"/>
              </a:rPr>
              <a:t>Received all data up to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00000"/>
                </a:solidFill>
                <a:latin typeface="Corbel"/>
                <a:ea typeface="Corbel"/>
                <a:cs typeface="Corbel"/>
                <a:sym typeface="Corbel"/>
              </a:rPr>
              <a:t>1000, tells the sender that it ready to receive the next  data from 1001 byte number.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60"/>
          <p:cNvSpPr txBox="1"/>
          <p:nvPr/>
        </p:nvSpPr>
        <p:spPr>
          <a:xfrm>
            <a:off x="7551317" y="5066192"/>
            <a:ext cx="4413419" cy="12003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00000"/>
                </a:solidFill>
                <a:latin typeface="Corbel"/>
                <a:ea typeface="Corbel"/>
                <a:cs typeface="Corbel"/>
                <a:sym typeface="Corbel"/>
              </a:rPr>
              <a:t>Note :This does not indicate receiver has received 1000 bytes of data.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cp06" id="200" name="Google Shape;20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8450" y="1524001"/>
            <a:ext cx="9208655" cy="46364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" name="Google Shape;201;p59"/>
          <p:cNvGrpSpPr/>
          <p:nvPr/>
        </p:nvGrpSpPr>
        <p:grpSpPr>
          <a:xfrm>
            <a:off x="7052227" y="2423540"/>
            <a:ext cx="4064000" cy="3352800"/>
            <a:chOff x="3456" y="1584"/>
            <a:chExt cx="1920" cy="2112"/>
          </a:xfrm>
        </p:grpSpPr>
        <p:sp>
          <p:nvSpPr>
            <p:cNvPr id="202" name="Google Shape;202;p59"/>
            <p:cNvSpPr/>
            <p:nvPr/>
          </p:nvSpPr>
          <p:spPr>
            <a:xfrm>
              <a:off x="3840" y="1584"/>
              <a:ext cx="1440" cy="1344"/>
            </a:xfrm>
            <a:prstGeom prst="rect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59"/>
            <p:cNvSpPr/>
            <p:nvPr/>
          </p:nvSpPr>
          <p:spPr>
            <a:xfrm>
              <a:off x="3456" y="3264"/>
              <a:ext cx="1920" cy="432"/>
            </a:xfrm>
            <a:prstGeom prst="rect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59"/>
          <p:cNvSpPr txBox="1"/>
          <p:nvPr/>
        </p:nvSpPr>
        <p:spPr>
          <a:xfrm>
            <a:off x="3265049" y="3101406"/>
            <a:ext cx="4064000" cy="400110"/>
          </a:xfrm>
          <a:prstGeom prst="rect">
            <a:avLst/>
          </a:prstGeom>
          <a:solidFill>
            <a:srgbClr val="800080"/>
          </a:solidFill>
          <a:ln cap="flat" cmpd="sng" w="57150">
            <a:solidFill>
              <a:srgbClr val="CC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Expectational Acknowledgement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59"/>
          <p:cNvSpPr txBox="1"/>
          <p:nvPr/>
        </p:nvSpPr>
        <p:spPr>
          <a:xfrm>
            <a:off x="1484310" y="231275"/>
            <a:ext cx="10018713" cy="759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Acknowledgement 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1"/>
          <p:cNvSpPr txBox="1"/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Acknowledgement Number</a:t>
            </a:r>
            <a:endParaRPr/>
          </a:p>
        </p:txBody>
      </p:sp>
      <p:sp>
        <p:nvSpPr>
          <p:cNvPr id="211" name="Google Shape;211;p61"/>
          <p:cNvSpPr txBox="1"/>
          <p:nvPr>
            <p:ph idx="1" type="body"/>
          </p:nvPr>
        </p:nvSpPr>
        <p:spPr>
          <a:xfrm>
            <a:off x="1219201" y="1373335"/>
            <a:ext cx="10972799" cy="1401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2800"/>
              <a:t>The acknowledgment number is </a:t>
            </a:r>
            <a:r>
              <a:rPr b="1" lang="en-US" sz="2800">
                <a:solidFill>
                  <a:srgbClr val="FF6600"/>
                </a:solidFill>
              </a:rPr>
              <a:t>cumulative</a:t>
            </a:r>
            <a:r>
              <a:rPr lang="en-US" sz="2800"/>
              <a:t>.</a:t>
            </a:r>
            <a:endParaRPr/>
          </a:p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2800"/>
              <a:t>Receiver acknowledges multiple data segments in one acknowledgement.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grpSp>
        <p:nvGrpSpPr>
          <p:cNvPr id="212" name="Google Shape;212;p61"/>
          <p:cNvGrpSpPr/>
          <p:nvPr/>
        </p:nvGrpSpPr>
        <p:grpSpPr>
          <a:xfrm>
            <a:off x="609600" y="2931180"/>
            <a:ext cx="7670800" cy="2326620"/>
            <a:chOff x="609600" y="2931180"/>
            <a:chExt cx="7670800" cy="2326620"/>
          </a:xfrm>
        </p:grpSpPr>
        <p:pic>
          <p:nvPicPr>
            <p:cNvPr id="213" name="Google Shape;213;p6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9600" y="3454400"/>
              <a:ext cx="7670800" cy="1803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61"/>
            <p:cNvSpPr/>
            <p:nvPr/>
          </p:nvSpPr>
          <p:spPr>
            <a:xfrm>
              <a:off x="1219201" y="2931180"/>
              <a:ext cx="140294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FF6600"/>
                  </a:solidFill>
                  <a:latin typeface="Arial"/>
                  <a:ea typeface="Arial"/>
                  <a:cs typeface="Arial"/>
                  <a:sym typeface="Arial"/>
                </a:rPr>
                <a:t>Sender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" name="Google Shape;215;p61"/>
          <p:cNvGrpSpPr/>
          <p:nvPr/>
        </p:nvGrpSpPr>
        <p:grpSpPr>
          <a:xfrm>
            <a:off x="5435600" y="4961445"/>
            <a:ext cx="6146800" cy="1629597"/>
            <a:chOff x="5435600" y="4961445"/>
            <a:chExt cx="6146800" cy="1629597"/>
          </a:xfrm>
        </p:grpSpPr>
        <p:sp>
          <p:nvSpPr>
            <p:cNvPr id="216" name="Google Shape;216;p61"/>
            <p:cNvSpPr/>
            <p:nvPr/>
          </p:nvSpPr>
          <p:spPr>
            <a:xfrm>
              <a:off x="9476510" y="4961445"/>
              <a:ext cx="168507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FF6600"/>
                  </a:solidFill>
                  <a:latin typeface="Arial"/>
                  <a:ea typeface="Arial"/>
                  <a:cs typeface="Arial"/>
                  <a:sym typeface="Arial"/>
                </a:rPr>
                <a:t>Receiver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7" name="Google Shape;217;p6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35600" y="5549642"/>
              <a:ext cx="6146800" cy="1041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2"/>
          <p:cNvSpPr txBox="1"/>
          <p:nvPr>
            <p:ph type="title"/>
          </p:nvPr>
        </p:nvSpPr>
        <p:spPr>
          <a:xfrm>
            <a:off x="1176837" y="166438"/>
            <a:ext cx="10018713" cy="113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Header Length</a:t>
            </a:r>
            <a:endParaRPr/>
          </a:p>
        </p:txBody>
      </p:sp>
      <p:sp>
        <p:nvSpPr>
          <p:cNvPr id="223" name="Google Shape;223;p62"/>
          <p:cNvSpPr txBox="1"/>
          <p:nvPr>
            <p:ph idx="1" type="body"/>
          </p:nvPr>
        </p:nvSpPr>
        <p:spPr>
          <a:xfrm>
            <a:off x="1176837" y="4090737"/>
            <a:ext cx="10018713" cy="20186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/>
              <a:t>Header Length :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800"/>
              <a:t> Indicates the number of 4-byte words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800"/>
              <a:t> The length of the header can be between 20 and 60 bytes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2800"/>
          </a:p>
        </p:txBody>
      </p:sp>
      <p:pic>
        <p:nvPicPr>
          <p:cNvPr id="224" name="Google Shape;224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9842" y="1298743"/>
            <a:ext cx="7931631" cy="2591468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62"/>
          <p:cNvSpPr/>
          <p:nvPr/>
        </p:nvSpPr>
        <p:spPr>
          <a:xfrm>
            <a:off x="2789842" y="2378242"/>
            <a:ext cx="1127105" cy="509337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62"/>
          <p:cNvSpPr/>
          <p:nvPr/>
        </p:nvSpPr>
        <p:spPr>
          <a:xfrm>
            <a:off x="8185755" y="5150521"/>
            <a:ext cx="629633" cy="52688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62"/>
          <p:cNvSpPr/>
          <p:nvPr/>
        </p:nvSpPr>
        <p:spPr>
          <a:xfrm>
            <a:off x="9209692" y="5167223"/>
            <a:ext cx="629633" cy="52688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Arif Shakil</dc:creator>
</cp:coreProperties>
</file>