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Corbel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3" roundtripDataSignature="AMtx7mjY5obE3ei/V1/UiS1LmOHxBuEL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bold.fntdata"/><Relationship Id="rId11" Type="http://schemas.openxmlformats.org/officeDocument/2006/relationships/slide" Target="slides/slide7.xml"/><Relationship Id="rId22" Type="http://schemas.openxmlformats.org/officeDocument/2006/relationships/font" Target="fonts/Corbel-boldItalic.fntdata"/><Relationship Id="rId10" Type="http://schemas.openxmlformats.org/officeDocument/2006/relationships/slide" Target="slides/slide6.xml"/><Relationship Id="rId21" Type="http://schemas.openxmlformats.org/officeDocument/2006/relationships/font" Target="fonts/Corbel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Corbel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" name="Google Shape;24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1" name="Google Shape;25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8" name="Google Shape;258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4" name="Google Shape;274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Subnets are designed by accepting bits from the IP address's host part and using these bits to assign a number of smaller sub-networks inside the original network. 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Allows an organization to add sub-networks without the need to acquire a new network number via the Internet service provider (ISP).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2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4" name="Google Shape;24;p22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Google Shape;25;p22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Google Shape;26;p22"/>
            <p:cNvSpPr/>
            <p:nvPr/>
          </p:nvSpPr>
          <p:spPr>
            <a:xfrm>
              <a:off x="2928938" y="2582862"/>
              <a:ext cx="2693987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Google Shape;27;p22"/>
            <p:cNvSpPr/>
            <p:nvPr/>
          </p:nvSpPr>
          <p:spPr>
            <a:xfrm>
              <a:off x="3371850" y="2692400"/>
              <a:ext cx="3332162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8" name="Google Shape;28;p22"/>
            <p:cNvSpPr/>
            <p:nvPr/>
          </p:nvSpPr>
          <p:spPr>
            <a:xfrm>
              <a:off x="3367088" y="2687637"/>
              <a:ext cx="4576762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9" name="Google Shape;29;p22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30" name="Google Shape;30;p22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2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2"/>
          <p:cNvSpPr txBox="1"/>
          <p:nvPr>
            <p:ph idx="11" type="ftr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1"/>
          <p:cNvSpPr txBox="1"/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1"/>
          <p:cNvSpPr/>
          <p:nvPr>
            <p:ph idx="2" type="pic"/>
          </p:nvPr>
        </p:nvSpPr>
        <p:spPr>
          <a:xfrm>
            <a:off x="23860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31"/>
          <p:cNvSpPr txBox="1"/>
          <p:nvPr>
            <p:ph idx="1" type="body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90" name="Google Shape;90;p3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2"/>
          <p:cNvSpPr txBox="1"/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2"/>
          <p:cNvSpPr txBox="1"/>
          <p:nvPr>
            <p:ph idx="1" type="body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6" name="Google Shape;96;p3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33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3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3"/>
          <p:cNvSpPr txBox="1"/>
          <p:nvPr>
            <p:ph idx="1" type="body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04" name="Google Shape;104;p33"/>
          <p:cNvSpPr txBox="1"/>
          <p:nvPr>
            <p:ph idx="2" type="body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p3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4"/>
          <p:cNvSpPr txBox="1"/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4"/>
          <p:cNvSpPr txBox="1"/>
          <p:nvPr>
            <p:ph idx="1" type="body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1" name="Google Shape;111;p3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3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5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5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5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5"/>
          <p:cNvSpPr txBox="1"/>
          <p:nvPr>
            <p:ph idx="1" type="body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None/>
              <a:defRPr b="0" sz="2400" cap="none">
                <a:solidFill>
                  <a:schemeClr val="dk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19" name="Google Shape;119;p35"/>
          <p:cNvSpPr txBox="1"/>
          <p:nvPr>
            <p:ph idx="2" type="body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0" name="Google Shape;120;p3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6"/>
          <p:cNvSpPr txBox="1"/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6"/>
          <p:cNvSpPr txBox="1"/>
          <p:nvPr>
            <p:ph idx="1" type="body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 cap="none">
                <a:solidFill>
                  <a:schemeClr val="dk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6" name="Google Shape;126;p36"/>
          <p:cNvSpPr txBox="1"/>
          <p:nvPr>
            <p:ph idx="2" type="body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7" name="Google Shape;127;p3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7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7"/>
          <p:cNvSpPr txBox="1"/>
          <p:nvPr>
            <p:ph idx="1" type="body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3" name="Google Shape;133;p3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8"/>
          <p:cNvSpPr txBox="1"/>
          <p:nvPr>
            <p:ph type="title"/>
          </p:nvPr>
        </p:nvSpPr>
        <p:spPr>
          <a:xfrm rot="5400000">
            <a:off x="8065140" y="2353316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8"/>
          <p:cNvSpPr txBox="1"/>
          <p:nvPr>
            <p:ph idx="1" type="body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9" name="Google Shape;139;p3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3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3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4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4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2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5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5"/>
          <p:cNvSpPr txBox="1"/>
          <p:nvPr>
            <p:ph idx="1" type="body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0" name="Google Shape;50;p25"/>
          <p:cNvSpPr txBox="1"/>
          <p:nvPr>
            <p:ph idx="2" type="body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1" name="Google Shape;51;p2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1" type="body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57" name="Google Shape;57;p26"/>
          <p:cNvSpPr txBox="1"/>
          <p:nvPr>
            <p:ph idx="2" type="body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8" name="Google Shape;58;p26"/>
          <p:cNvSpPr txBox="1"/>
          <p:nvPr>
            <p:ph idx="3" type="body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59" name="Google Shape;59;p26"/>
          <p:cNvSpPr txBox="1"/>
          <p:nvPr>
            <p:ph idx="4" type="body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60" name="Google Shape;60;p2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7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 txBox="1"/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9"/>
          <p:cNvSpPr txBox="1"/>
          <p:nvPr>
            <p:ph idx="1" type="body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275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indent="-37591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indent="-35750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indent="-357504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indent="-357504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indent="-357504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indent="-35750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indent="-35750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/>
        </p:txBody>
      </p:sp>
      <p:sp>
        <p:nvSpPr>
          <p:cNvPr id="75" name="Google Shape;75;p29"/>
          <p:cNvSpPr txBox="1"/>
          <p:nvPr>
            <p:ph idx="2" type="body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6" name="Google Shape;76;p2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0"/>
          <p:cNvSpPr txBox="1"/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0"/>
          <p:cNvSpPr/>
          <p:nvPr>
            <p:ph idx="2" type="pic"/>
          </p:nvPr>
        </p:nvSpPr>
        <p:spPr>
          <a:xfrm>
            <a:off x="7594682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30"/>
          <p:cNvSpPr txBox="1"/>
          <p:nvPr>
            <p:ph idx="1" type="body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3" name="Google Shape;83;p3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1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Google Shape;11;p21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Google Shape;12;p21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Google Shape;13;p21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Google Shape;14;p21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5" name="Google Shape;15;p21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6" name="Google Shape;16;p21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7" name="Google Shape;17;p21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1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4958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0" name="Google Shape;20;p2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1" name="Google Shape;21;p2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/>
              <a:t>Network Layer:</a:t>
            </a:r>
            <a:br>
              <a:rPr lang="en-US"/>
            </a:br>
            <a:r>
              <a:rPr lang="en-US"/>
              <a:t>Subnetting</a:t>
            </a:r>
            <a:endParaRPr/>
          </a:p>
        </p:txBody>
      </p:sp>
      <p:sp>
        <p:nvSpPr>
          <p:cNvPr id="148" name="Google Shape;148;p1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45"/>
              <a:buNone/>
            </a:pPr>
            <a:r>
              <a:rPr lang="en-US"/>
              <a:t>Lecture 7 | CSE421 – Computer Networks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1020"/>
              </a:spcBef>
              <a:spcAft>
                <a:spcPts val="0"/>
              </a:spcAft>
              <a:buSzPts val="3045"/>
              <a:buNone/>
            </a:pPr>
            <a:r>
              <a:rPr lang="en-US"/>
              <a:t>Department of Computer Science and Engineering</a:t>
            </a:r>
            <a:br>
              <a:rPr lang="en-US"/>
            </a:br>
            <a:r>
              <a:rPr lang="en-US"/>
              <a:t>School of Data &amp; Science</a:t>
            </a:r>
            <a:endParaRPr/>
          </a:p>
        </p:txBody>
      </p:sp>
      <p:pic>
        <p:nvPicPr>
          <p:cNvPr id="149" name="Google Shape;14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6333" y="217086"/>
            <a:ext cx="1639334" cy="1504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9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VLSM</a:t>
            </a:r>
            <a:endParaRPr/>
          </a:p>
        </p:txBody>
      </p:sp>
      <p:sp>
        <p:nvSpPr>
          <p:cNvPr id="245" name="Google Shape;245;p9"/>
          <p:cNvSpPr txBox="1"/>
          <p:nvPr>
            <p:ph idx="1" type="body"/>
          </p:nvPr>
        </p:nvSpPr>
        <p:spPr>
          <a:xfrm>
            <a:off x="1484263" y="1342700"/>
            <a:ext cx="10018800" cy="9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80"/>
              <a:buChar char="•"/>
            </a:pPr>
            <a:r>
              <a:rPr lang="en-US" sz="2500"/>
              <a:t>Also known as </a:t>
            </a:r>
            <a:r>
              <a:rPr b="1" lang="en-US" sz="2500"/>
              <a:t>“Variable Length Subnet Masking”</a:t>
            </a:r>
            <a:endParaRPr sz="2500"/>
          </a:p>
          <a:p>
            <a:pPr indent="-6477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 sz="2500"/>
          </a:p>
        </p:txBody>
      </p:sp>
      <p:pic>
        <p:nvPicPr>
          <p:cNvPr id="246" name="Google Shape;24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9"/>
          <p:cNvSpPr txBox="1"/>
          <p:nvPr/>
        </p:nvSpPr>
        <p:spPr>
          <a:xfrm>
            <a:off x="1691225" y="2108700"/>
            <a:ext cx="8891400" cy="23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186C3"/>
              </a:buClr>
              <a:buSzPts val="31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Assign a block of IP satisfying only that particular LAN.</a:t>
            </a:r>
            <a:endParaRPr b="0" i="0" sz="22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98450" lvl="2" marL="120015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1186C3"/>
              </a:buClr>
              <a:buSzPts val="281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200 hosts?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Assign a block of size 256 IPs!</a:t>
            </a:r>
            <a:endParaRPr b="0" i="0" sz="2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98450" lvl="2" marL="120015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1186C3"/>
              </a:buClr>
              <a:buSzPts val="281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1000 hosts?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Assign a block of size 1024 IPs!</a:t>
            </a:r>
            <a:endParaRPr b="0" i="0" sz="2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98450" lvl="2" marL="120015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1186C3"/>
              </a:buClr>
              <a:buSzPts val="281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2 Hosts?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Assign a block of size 2 IPs!</a:t>
            </a:r>
            <a:endParaRPr b="0" i="0" sz="2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8" name="Google Shape;248;p9"/>
          <p:cNvSpPr txBox="1"/>
          <p:nvPr/>
        </p:nvSpPr>
        <p:spPr>
          <a:xfrm>
            <a:off x="1842600" y="4867600"/>
            <a:ext cx="9084900" cy="10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Always satisfy the requirements of your biggest LAN and then work your way down to the smallest LAN.</a:t>
            </a:r>
            <a:endParaRPr b="0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3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VLSM Example 1</a:t>
            </a:r>
            <a:endParaRPr/>
          </a:p>
        </p:txBody>
      </p:sp>
      <p:pic>
        <p:nvPicPr>
          <p:cNvPr id="254" name="Google Shape;2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lsm05.jpg" id="255" name="Google Shape;25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84310" y="1201315"/>
            <a:ext cx="4544457" cy="50360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8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VLSM Example 2</a:t>
            </a:r>
            <a:endParaRPr/>
          </a:p>
        </p:txBody>
      </p:sp>
      <p:pic>
        <p:nvPicPr>
          <p:cNvPr id="261" name="Google Shape;26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8"/>
          <p:cNvSpPr txBox="1"/>
          <p:nvPr/>
        </p:nvSpPr>
        <p:spPr>
          <a:xfrm>
            <a:off x="10633869" y="2650928"/>
            <a:ext cx="86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4 LANs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8"/>
          <p:cNvSpPr txBox="1"/>
          <p:nvPr/>
        </p:nvSpPr>
        <p:spPr>
          <a:xfrm>
            <a:off x="10682393" y="3061678"/>
            <a:ext cx="93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3 WANs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8"/>
          <p:cNvSpPr txBox="1"/>
          <p:nvPr/>
        </p:nvSpPr>
        <p:spPr>
          <a:xfrm>
            <a:off x="9953243" y="3472422"/>
            <a:ext cx="209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 Switched Network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5" name="Google Shape;26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1219200"/>
            <a:ext cx="9898276" cy="488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0"/>
          <p:cNvSpPr txBox="1"/>
          <p:nvPr>
            <p:ph type="title"/>
          </p:nvPr>
        </p:nvSpPr>
        <p:spPr>
          <a:xfrm>
            <a:off x="1264503" y="140677"/>
            <a:ext cx="10018713" cy="7737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VLSM Example 2</a:t>
            </a:r>
            <a:endParaRPr/>
          </a:p>
        </p:txBody>
      </p:sp>
      <p:pic>
        <p:nvPicPr>
          <p:cNvPr id="271" name="Google Shape;27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461" y="729763"/>
            <a:ext cx="4473665" cy="2789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0"/>
          <p:cNvSpPr txBox="1"/>
          <p:nvPr>
            <p:ph type="title"/>
          </p:nvPr>
        </p:nvSpPr>
        <p:spPr>
          <a:xfrm>
            <a:off x="1346360" y="1665470"/>
            <a:ext cx="10018800" cy="38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orbel"/>
              <a:buNone/>
            </a:pPr>
            <a:r>
              <a:rPr lang="en-US" sz="7200"/>
              <a:t>The End</a:t>
            </a:r>
            <a:endParaRPr/>
          </a:p>
        </p:txBody>
      </p:sp>
      <p:pic>
        <p:nvPicPr>
          <p:cNvPr id="277" name="Google Shape;27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155" name="Google Shape;155;p2"/>
          <p:cNvSpPr txBox="1"/>
          <p:nvPr>
            <p:ph idx="1" type="body"/>
          </p:nvPr>
        </p:nvSpPr>
        <p:spPr>
          <a:xfrm>
            <a:off x="1366050" y="1743150"/>
            <a:ext cx="10018800" cy="33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80"/>
              <a:buChar char="•"/>
            </a:pPr>
            <a:r>
              <a:rPr lang="en-US" sz="3200"/>
              <a:t>IPv4 Exhaustion</a:t>
            </a:r>
            <a:endParaRPr sz="3200"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80"/>
              <a:buChar char="•"/>
            </a:pPr>
            <a:r>
              <a:rPr lang="en-US" sz="3200"/>
              <a:t>Solution to the depletion of IPv4 </a:t>
            </a:r>
            <a:endParaRPr sz="3200"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80"/>
              <a:buChar char="•"/>
            </a:pPr>
            <a:r>
              <a:rPr lang="en-US" sz="3200"/>
              <a:t>Types of Subnetting</a:t>
            </a:r>
            <a:endParaRPr sz="3200"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4280"/>
              <a:buChar char="•"/>
            </a:pPr>
            <a:r>
              <a:rPr lang="en-US" sz="3200"/>
              <a:t>Examples </a:t>
            </a:r>
            <a:endParaRPr sz="3200"/>
          </a:p>
        </p:txBody>
      </p:sp>
      <p:pic>
        <p:nvPicPr>
          <p:cNvPr id="156" name="Google Shape;15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IPv4 Address Exhaustion</a:t>
            </a:r>
            <a:endParaRPr/>
          </a:p>
        </p:txBody>
      </p:sp>
      <p:pic>
        <p:nvPicPr>
          <p:cNvPr id="162" name="Google Shape;16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24349" y="1066799"/>
            <a:ext cx="6528825" cy="255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44124" y="1886250"/>
            <a:ext cx="5567226" cy="49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14700" y="3973750"/>
            <a:ext cx="3207625" cy="213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Solutions</a:t>
            </a:r>
            <a:endParaRPr/>
          </a:p>
        </p:txBody>
      </p:sp>
      <p:sp>
        <p:nvSpPr>
          <p:cNvPr id="171" name="Google Shape;171;p4"/>
          <p:cNvSpPr txBox="1"/>
          <p:nvPr>
            <p:ph idx="1" type="body"/>
          </p:nvPr>
        </p:nvSpPr>
        <p:spPr>
          <a:xfrm>
            <a:off x="1484300" y="1066800"/>
            <a:ext cx="10018800" cy="39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780"/>
              <a:buChar char="•"/>
            </a:pPr>
            <a:r>
              <a:rPr b="1" lang="en-US" sz="2700"/>
              <a:t>Long term:</a:t>
            </a:r>
            <a:endParaRPr sz="2700"/>
          </a:p>
          <a:p>
            <a:pPr indent="-304800" lvl="1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US" sz="2300"/>
              <a:t>Change to IP version 6.</a:t>
            </a:r>
            <a:endParaRPr sz="2300"/>
          </a:p>
          <a:p>
            <a:pPr indent="-304800" lvl="1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US" sz="2300"/>
              <a:t>Plenty of addresses using a different scheme</a:t>
            </a:r>
            <a:endParaRPr sz="2300"/>
          </a:p>
          <a:p>
            <a:pPr indent="-285750" lvl="0" marL="285750" rtl="0" algn="l">
              <a:lnSpc>
                <a:spcPct val="80000"/>
              </a:lnSpc>
              <a:spcBef>
                <a:spcPts val="1080"/>
              </a:spcBef>
              <a:spcAft>
                <a:spcPts val="0"/>
              </a:spcAft>
              <a:buSzPts val="3780"/>
              <a:buChar char="•"/>
            </a:pPr>
            <a:r>
              <a:rPr b="1" lang="en-US" sz="2700"/>
              <a:t>Short term:</a:t>
            </a:r>
            <a:endParaRPr sz="2700"/>
          </a:p>
          <a:p>
            <a:pPr indent="-304800" lvl="1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US" sz="2300"/>
              <a:t>Use </a:t>
            </a:r>
            <a:r>
              <a:rPr b="1" lang="en-US" sz="2300"/>
              <a:t>Subnetting </a:t>
            </a:r>
            <a:r>
              <a:rPr lang="en-US" sz="2300"/>
              <a:t> to avoid wasting addresses</a:t>
            </a:r>
            <a:endParaRPr sz="2300"/>
          </a:p>
          <a:p>
            <a:pPr indent="-304800" lvl="1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US" sz="2300"/>
              <a:t>Use </a:t>
            </a:r>
            <a:r>
              <a:rPr b="1" lang="en-US" sz="2300"/>
              <a:t>private addresses </a:t>
            </a:r>
            <a:r>
              <a:rPr lang="en-US" sz="2300"/>
              <a:t>locally and </a:t>
            </a:r>
            <a:r>
              <a:rPr b="1" lang="en-US" sz="2300"/>
              <a:t>NAT</a:t>
            </a:r>
            <a:r>
              <a:rPr lang="en-US" sz="2300"/>
              <a:t> for internet access – lets many host share a few public addresses</a:t>
            </a:r>
            <a:endParaRPr sz="2300"/>
          </a:p>
          <a:p>
            <a:pPr indent="0" lvl="0" marL="9144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 sz="2300"/>
          </a:p>
          <a:p>
            <a:pPr indent="-64770" lvl="0" marL="285750" rtl="0" algn="l">
              <a:lnSpc>
                <a:spcPct val="8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 sz="2700"/>
          </a:p>
          <a:p>
            <a:pPr indent="-64770" lvl="0" marL="285750" rtl="0" algn="l">
              <a:lnSpc>
                <a:spcPct val="8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pic>
        <p:nvPicPr>
          <p:cNvPr id="172" name="Google Shape;17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2692" y="4472696"/>
            <a:ext cx="4390025" cy="180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Subnetting</a:t>
            </a:r>
            <a:endParaRPr/>
          </a:p>
        </p:txBody>
      </p:sp>
      <p:sp>
        <p:nvSpPr>
          <p:cNvPr id="179" name="Google Shape;179;p5"/>
          <p:cNvSpPr txBox="1"/>
          <p:nvPr>
            <p:ph idx="1" type="body"/>
          </p:nvPr>
        </p:nvSpPr>
        <p:spPr>
          <a:xfrm>
            <a:off x="1591838" y="1304557"/>
            <a:ext cx="10018800" cy="21863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Partition a single physical network into more than one smaller logical sub-networks (subnets). 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b="1" lang="en-US">
                <a:solidFill>
                  <a:srgbClr val="7D28CD"/>
                </a:solidFill>
              </a:rPr>
              <a:t>Borrow bits </a:t>
            </a:r>
            <a:r>
              <a:rPr lang="en-US"/>
              <a:t>from </a:t>
            </a:r>
            <a:r>
              <a:rPr b="1" lang="en-US">
                <a:solidFill>
                  <a:srgbClr val="7D28CD"/>
                </a:solidFill>
              </a:rPr>
              <a:t>the IP address's host part </a:t>
            </a:r>
            <a:endParaRPr b="1">
              <a:solidFill>
                <a:srgbClr val="7D28CD"/>
              </a:solidFill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Use these bits to create a number of smaller sub-networks inside the original network. </a:t>
            </a:r>
            <a:endParaRPr/>
          </a:p>
          <a:p>
            <a:pPr indent="-6477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pic>
        <p:nvPicPr>
          <p:cNvPr id="180" name="Google Shape;18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63737" y="3728671"/>
            <a:ext cx="7238551" cy="200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Subnetting</a:t>
            </a:r>
            <a:endParaRPr/>
          </a:p>
        </p:txBody>
      </p:sp>
      <p:sp>
        <p:nvSpPr>
          <p:cNvPr id="187" name="Google Shape;187;p6"/>
          <p:cNvSpPr txBox="1"/>
          <p:nvPr>
            <p:ph idx="1" type="body"/>
          </p:nvPr>
        </p:nvSpPr>
        <p:spPr>
          <a:xfrm>
            <a:off x="1484310" y="1673470"/>
            <a:ext cx="10018713" cy="1966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 sz="3600"/>
              <a:t>Two methods of subnetting</a:t>
            </a:r>
            <a:endParaRPr sz="3600"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3200"/>
              <a:t>Fixed Length Subnet Masking</a:t>
            </a:r>
            <a:endParaRPr sz="3200"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3200"/>
              <a:t>Variable Length Masking</a:t>
            </a:r>
            <a:endParaRPr sz="3200"/>
          </a:p>
        </p:txBody>
      </p:sp>
      <p:pic>
        <p:nvPicPr>
          <p:cNvPr id="188" name="Google Shape;18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Fixed length subnetting</a:t>
            </a:r>
            <a:endParaRPr/>
          </a:p>
        </p:txBody>
      </p:sp>
      <p:sp>
        <p:nvSpPr>
          <p:cNvPr id="194" name="Google Shape;194;p7"/>
          <p:cNvSpPr txBox="1"/>
          <p:nvPr>
            <p:ph idx="1" type="body"/>
          </p:nvPr>
        </p:nvSpPr>
        <p:spPr>
          <a:xfrm>
            <a:off x="1484300" y="1066800"/>
            <a:ext cx="10018800" cy="19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598" lvl="1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How many network addresses do you need for the organization? </a:t>
            </a:r>
            <a:endParaRPr/>
          </a:p>
          <a:p>
            <a:pPr indent="-228598" lvl="1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How many network addresses do you have?</a:t>
            </a:r>
            <a:endParaRPr/>
          </a:p>
          <a:p>
            <a:pPr indent="-228598" lvl="1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How many bits do you have for hosts? </a:t>
            </a:r>
            <a:endParaRPr/>
          </a:p>
          <a:p>
            <a:pPr indent="-228598" lvl="1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How many host bits do you need to borrow to create the number of sub networks that you need? </a:t>
            </a:r>
            <a:endParaRPr/>
          </a:p>
          <a:p>
            <a:pPr indent="-64770" lvl="0" marL="285750" rtl="0" algn="l">
              <a:lnSpc>
                <a:spcPct val="80000"/>
              </a:lnSpc>
              <a:spcBef>
                <a:spcPts val="1080"/>
              </a:spcBef>
              <a:spcAft>
                <a:spcPts val="0"/>
              </a:spcAft>
              <a:buSzPts val="2697"/>
              <a:buNone/>
            </a:pPr>
            <a:r>
              <a:t/>
            </a:r>
            <a:endParaRPr sz="1860"/>
          </a:p>
        </p:txBody>
      </p:sp>
      <p:pic>
        <p:nvPicPr>
          <p:cNvPr id="195" name="Google Shape;19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64939" y="3023400"/>
            <a:ext cx="7222917" cy="36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7"/>
          <p:cNvSpPr txBox="1"/>
          <p:nvPr/>
        </p:nvSpPr>
        <p:spPr>
          <a:xfrm>
            <a:off x="2704658" y="3087476"/>
            <a:ext cx="1564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Banani Branch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10 Hosts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7"/>
          <p:cNvSpPr txBox="1"/>
          <p:nvPr/>
        </p:nvSpPr>
        <p:spPr>
          <a:xfrm>
            <a:off x="6909762" y="4819085"/>
            <a:ext cx="1576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Khulna Branch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60 Hosts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7"/>
          <p:cNvSpPr txBox="1"/>
          <p:nvPr/>
        </p:nvSpPr>
        <p:spPr>
          <a:xfrm>
            <a:off x="3591166" y="5814600"/>
            <a:ext cx="1813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Motijheel Branch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40 Hosts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7"/>
          <p:cNvSpPr txBox="1"/>
          <p:nvPr/>
        </p:nvSpPr>
        <p:spPr>
          <a:xfrm>
            <a:off x="9055325" y="1369625"/>
            <a:ext cx="23352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200.20.20.0/24</a:t>
            </a:r>
            <a:endParaRPr b="1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1" name="Google Shape;201;p7"/>
          <p:cNvSpPr/>
          <p:nvPr/>
        </p:nvSpPr>
        <p:spPr>
          <a:xfrm>
            <a:off x="1340050" y="3128700"/>
            <a:ext cx="1950900" cy="1675200"/>
          </a:xfrm>
          <a:prstGeom prst="ellipse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2" name="Google Shape;202;p7"/>
          <p:cNvSpPr/>
          <p:nvPr/>
        </p:nvSpPr>
        <p:spPr>
          <a:xfrm>
            <a:off x="1267550" y="2871750"/>
            <a:ext cx="433500" cy="490800"/>
          </a:xfrm>
          <a:prstGeom prst="ellipse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CC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 b="1" i="0" sz="2300" u="none" cap="none" strike="noStrike">
              <a:solidFill>
                <a:srgbClr val="CC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3" name="Google Shape;203;p7"/>
          <p:cNvSpPr/>
          <p:nvPr/>
        </p:nvSpPr>
        <p:spPr>
          <a:xfrm>
            <a:off x="6461308" y="3087476"/>
            <a:ext cx="1950900" cy="1675200"/>
          </a:xfrm>
          <a:prstGeom prst="ellipse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4" name="Google Shape;204;p7"/>
          <p:cNvSpPr/>
          <p:nvPr/>
        </p:nvSpPr>
        <p:spPr>
          <a:xfrm>
            <a:off x="1535150" y="4875057"/>
            <a:ext cx="433500" cy="490800"/>
          </a:xfrm>
          <a:prstGeom prst="ellipse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CC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 b="1" i="0" sz="2300" u="none" cap="none" strike="noStrike">
              <a:solidFill>
                <a:srgbClr val="CC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5" name="Google Shape;205;p7"/>
          <p:cNvSpPr/>
          <p:nvPr/>
        </p:nvSpPr>
        <p:spPr>
          <a:xfrm>
            <a:off x="6285660" y="2958974"/>
            <a:ext cx="433500" cy="490800"/>
          </a:xfrm>
          <a:prstGeom prst="ellipse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CC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endParaRPr b="1" i="0" sz="2300" u="none" cap="none" strike="noStrike">
              <a:solidFill>
                <a:srgbClr val="CC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6" name="Google Shape;206;p7"/>
          <p:cNvSpPr/>
          <p:nvPr/>
        </p:nvSpPr>
        <p:spPr>
          <a:xfrm>
            <a:off x="1587708" y="5091052"/>
            <a:ext cx="1950900" cy="1675200"/>
          </a:xfrm>
          <a:prstGeom prst="ellipse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7" name="Google Shape;207;p7"/>
          <p:cNvSpPr/>
          <p:nvPr/>
        </p:nvSpPr>
        <p:spPr>
          <a:xfrm>
            <a:off x="3665656" y="4025609"/>
            <a:ext cx="2335200" cy="1066800"/>
          </a:xfrm>
          <a:prstGeom prst="ellipse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8" name="Google Shape;208;p7"/>
          <p:cNvSpPr/>
          <p:nvPr/>
        </p:nvSpPr>
        <p:spPr>
          <a:xfrm>
            <a:off x="4498394" y="3475500"/>
            <a:ext cx="433500" cy="490800"/>
          </a:xfrm>
          <a:prstGeom prst="ellipse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CC0000"/>
                </a:solidFill>
                <a:latin typeface="Corbel"/>
                <a:ea typeface="Corbel"/>
                <a:cs typeface="Corbel"/>
                <a:sym typeface="Corbel"/>
              </a:rPr>
              <a:t>4</a:t>
            </a:r>
            <a:endParaRPr b="1" i="0" sz="2300" u="none" cap="none" strike="noStrike">
              <a:solidFill>
                <a:srgbClr val="CC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9" name="Google Shape;209;p7"/>
          <p:cNvSpPr/>
          <p:nvPr/>
        </p:nvSpPr>
        <p:spPr>
          <a:xfrm>
            <a:off x="9907300" y="1127900"/>
            <a:ext cx="433500" cy="490800"/>
          </a:xfrm>
          <a:prstGeom prst="ellipse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CC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 b="1" i="0" sz="2300" u="none" cap="none" strike="noStrike">
              <a:solidFill>
                <a:srgbClr val="CC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10" name="Google Shape;210;p7"/>
          <p:cNvSpPr txBox="1"/>
          <p:nvPr/>
        </p:nvSpPr>
        <p:spPr>
          <a:xfrm>
            <a:off x="6483575" y="1694800"/>
            <a:ext cx="10248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00FF"/>
                </a:solidFill>
                <a:latin typeface="Corbel"/>
                <a:ea typeface="Corbel"/>
                <a:cs typeface="Corbel"/>
                <a:sym typeface="Corbel"/>
              </a:rPr>
              <a:t>8 bits</a:t>
            </a:r>
            <a:endParaRPr b="1" i="0" sz="2200" u="none" cap="none" strike="noStrike">
              <a:solidFill>
                <a:srgbClr val="0000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11" name="Google Shape;211;p7"/>
          <p:cNvSpPr txBox="1"/>
          <p:nvPr/>
        </p:nvSpPr>
        <p:spPr>
          <a:xfrm>
            <a:off x="3571550" y="2495700"/>
            <a:ext cx="10248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00FF"/>
                </a:solidFill>
                <a:latin typeface="Corbel"/>
                <a:ea typeface="Corbel"/>
                <a:cs typeface="Corbel"/>
                <a:sym typeface="Corbel"/>
              </a:rPr>
              <a:t>2 bits</a:t>
            </a:r>
            <a:endParaRPr b="1" i="0" sz="2200" u="none" cap="none" strike="noStrike">
              <a:solidFill>
                <a:srgbClr val="0000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8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Fixed Length Subnetting: Example</a:t>
            </a:r>
            <a:endParaRPr/>
          </a:p>
        </p:txBody>
      </p:sp>
      <p:pic>
        <p:nvPicPr>
          <p:cNvPr id="217" name="Google Shape;21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lsm01.jpg" id="218" name="Google Shape;21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16315" y="1066799"/>
            <a:ext cx="6045200" cy="5494338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8"/>
          <p:cNvSpPr txBox="1"/>
          <p:nvPr/>
        </p:nvSpPr>
        <p:spPr>
          <a:xfrm>
            <a:off x="1992315" y="3200399"/>
            <a:ext cx="2209800" cy="400050"/>
          </a:xfrm>
          <a:prstGeom prst="rect">
            <a:avLst/>
          </a:prstGeom>
          <a:solidFill>
            <a:srgbClr val="800000"/>
          </a:solidFill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192.168.80.0/27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8"/>
          <p:cNvSpPr txBox="1"/>
          <p:nvPr/>
        </p:nvSpPr>
        <p:spPr>
          <a:xfrm>
            <a:off x="7097715" y="1828799"/>
            <a:ext cx="2209800" cy="400050"/>
          </a:xfrm>
          <a:prstGeom prst="rect">
            <a:avLst/>
          </a:prstGeom>
          <a:solidFill>
            <a:srgbClr val="800000"/>
          </a:solidFill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192.168.80.32/27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8"/>
          <p:cNvSpPr txBox="1"/>
          <p:nvPr/>
        </p:nvSpPr>
        <p:spPr>
          <a:xfrm>
            <a:off x="2830515" y="5486399"/>
            <a:ext cx="2209800" cy="400050"/>
          </a:xfrm>
          <a:prstGeom prst="rect">
            <a:avLst/>
          </a:prstGeom>
          <a:solidFill>
            <a:srgbClr val="800000"/>
          </a:solidFill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192.168.80.64/27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8"/>
          <p:cNvSpPr txBox="1"/>
          <p:nvPr/>
        </p:nvSpPr>
        <p:spPr>
          <a:xfrm>
            <a:off x="7326315" y="5410199"/>
            <a:ext cx="2209800" cy="400050"/>
          </a:xfrm>
          <a:prstGeom prst="rect">
            <a:avLst/>
          </a:prstGeom>
          <a:solidFill>
            <a:srgbClr val="800000"/>
          </a:solidFill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192.168.80.96/27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8"/>
          <p:cNvSpPr txBox="1"/>
          <p:nvPr/>
        </p:nvSpPr>
        <p:spPr>
          <a:xfrm>
            <a:off x="7402515" y="3733799"/>
            <a:ext cx="2438400" cy="400050"/>
          </a:xfrm>
          <a:prstGeom prst="rect">
            <a:avLst/>
          </a:prstGeom>
          <a:solidFill>
            <a:srgbClr val="800000"/>
          </a:solidFill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192.168.80.128/27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8"/>
          <p:cNvSpPr txBox="1"/>
          <p:nvPr/>
        </p:nvSpPr>
        <p:spPr>
          <a:xfrm>
            <a:off x="3287715" y="2514599"/>
            <a:ext cx="2438400" cy="400050"/>
          </a:xfrm>
          <a:prstGeom prst="rect">
            <a:avLst/>
          </a:prstGeom>
          <a:solidFill>
            <a:srgbClr val="800000"/>
          </a:solidFill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192.168.80.160/27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8"/>
          <p:cNvSpPr txBox="1"/>
          <p:nvPr/>
        </p:nvSpPr>
        <p:spPr>
          <a:xfrm>
            <a:off x="5268915" y="1142999"/>
            <a:ext cx="2438400" cy="400050"/>
          </a:xfrm>
          <a:prstGeom prst="rect">
            <a:avLst/>
          </a:prstGeom>
          <a:solidFill>
            <a:srgbClr val="800000"/>
          </a:solidFill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192.168.80.192/27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8"/>
          <p:cNvSpPr txBox="1"/>
          <p:nvPr/>
        </p:nvSpPr>
        <p:spPr>
          <a:xfrm>
            <a:off x="8269290" y="1219199"/>
            <a:ext cx="2438400" cy="400050"/>
          </a:xfrm>
          <a:prstGeom prst="rect">
            <a:avLst/>
          </a:prstGeom>
          <a:solidFill>
            <a:srgbClr val="A26818"/>
          </a:solidFill>
          <a:ln cap="flat" cmpd="sng" w="381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192.168.80.0/24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2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Lots of Waste!</a:t>
            </a:r>
            <a:endParaRPr/>
          </a:p>
        </p:txBody>
      </p:sp>
      <p:sp>
        <p:nvSpPr>
          <p:cNvPr id="232" name="Google Shape;232;p12"/>
          <p:cNvSpPr txBox="1"/>
          <p:nvPr>
            <p:ph idx="1" type="body"/>
          </p:nvPr>
        </p:nvSpPr>
        <p:spPr>
          <a:xfrm>
            <a:off x="1484300" y="1066800"/>
            <a:ext cx="10018800" cy="2152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80"/>
              <a:buChar char="•"/>
            </a:pPr>
            <a:r>
              <a:rPr b="1" lang="en-US" sz="2700"/>
              <a:t>Problem of Fixed Subnetting:</a:t>
            </a:r>
            <a:endParaRPr sz="2700"/>
          </a:p>
          <a:p>
            <a:pPr indent="-30480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US" sz="2300"/>
              <a:t>Waste IPv4 addresses.</a:t>
            </a:r>
            <a:endParaRPr/>
          </a:p>
          <a:p>
            <a:pPr indent="-30480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US" sz="2300"/>
              <a:t>For example : Router3 –Router2 Network requires 2 IP addresses.</a:t>
            </a:r>
            <a:endParaRPr/>
          </a:p>
          <a:p>
            <a:pPr indent="-30480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US" sz="2300"/>
              <a:t>How many is available? How many wasted?</a:t>
            </a:r>
            <a:endParaRPr/>
          </a:p>
          <a:p>
            <a:pPr indent="-10160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300"/>
          </a:p>
        </p:txBody>
      </p:sp>
      <p:pic>
        <p:nvPicPr>
          <p:cNvPr id="233" name="Google Shape;23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2"/>
          <p:cNvSpPr txBox="1"/>
          <p:nvPr/>
        </p:nvSpPr>
        <p:spPr>
          <a:xfrm>
            <a:off x="2105452" y="4907263"/>
            <a:ext cx="6966300" cy="16747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00FF"/>
              </a:buClr>
              <a:buSzPts val="3780"/>
              <a:buFont typeface="Arial"/>
              <a:buChar char="•"/>
            </a:pPr>
            <a:r>
              <a:rPr b="1" i="0" lang="en-US" sz="2700" u="none" cap="none" strike="noStrike">
                <a:solidFill>
                  <a:srgbClr val="0000FF"/>
                </a:solidFill>
                <a:latin typeface="Corbel"/>
                <a:ea typeface="Corbel"/>
                <a:cs typeface="Corbel"/>
                <a:sym typeface="Corbel"/>
              </a:rPr>
              <a:t>Solutions:</a:t>
            </a:r>
            <a:endParaRPr b="0" i="0" sz="2700" u="none" cap="none" strike="noStrike">
              <a:solidFill>
                <a:srgbClr val="0000FF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0480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186C3"/>
              </a:buClr>
              <a:buSzPts val="3200"/>
              <a:buFont typeface="Arial"/>
              <a:buChar char="•"/>
            </a:pPr>
            <a:r>
              <a:rPr b="1" i="0" lang="en-US" sz="2300" u="none" cap="none" strike="noStrike">
                <a:solidFill>
                  <a:srgbClr val="7D28CD"/>
                </a:solidFill>
                <a:latin typeface="Corbel"/>
                <a:ea typeface="Corbel"/>
                <a:cs typeface="Corbel"/>
                <a:sym typeface="Corbel"/>
              </a:rPr>
              <a:t>Variable Length Subnet Masking (VLSM)</a:t>
            </a:r>
            <a:endParaRPr b="1" i="0" sz="2300" u="none" cap="none" strike="noStrike">
              <a:solidFill>
                <a:srgbClr val="7D28CD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4318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186C3"/>
              </a:buClr>
              <a:buSzPts val="32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Create subnets as per specific host requirements.</a:t>
            </a:r>
            <a:endParaRPr b="0" i="0" sz="21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35" name="Google Shape;235;p12"/>
          <p:cNvSpPr/>
          <p:nvPr/>
        </p:nvSpPr>
        <p:spPr>
          <a:xfrm>
            <a:off x="1514408" y="3348010"/>
            <a:ext cx="6096000" cy="1764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0480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200"/>
              <a:buFont typeface="Arial"/>
              <a:buChar char="•"/>
            </a:pPr>
            <a:r>
              <a:rPr b="0" i="0" lang="en-US" sz="23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If you are using private addresses, then you may not be bothered.</a:t>
            </a:r>
            <a:endParaRPr/>
          </a:p>
          <a:p>
            <a:pPr indent="-30480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186C3"/>
              </a:buClr>
              <a:buSzPts val="3200"/>
              <a:buFont typeface="Arial"/>
              <a:buChar char="•"/>
            </a:pPr>
            <a:r>
              <a:rPr b="0" i="0" lang="en-US" sz="23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Waste of public addresses does matter.</a:t>
            </a:r>
            <a:endParaRPr/>
          </a:p>
          <a:p>
            <a:pPr indent="-10160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36" name="Google Shape;236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40516" y="2499029"/>
            <a:ext cx="4396153" cy="1898403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2"/>
          <p:cNvSpPr/>
          <p:nvPr/>
        </p:nvSpPr>
        <p:spPr>
          <a:xfrm>
            <a:off x="8995252" y="2881084"/>
            <a:ext cx="168668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FF"/>
                </a:solidFill>
                <a:latin typeface="Corbel"/>
                <a:ea typeface="Corbel"/>
                <a:cs typeface="Corbel"/>
                <a:sym typeface="Corbel"/>
              </a:rPr>
              <a:t>200.20.20.192/26</a:t>
            </a:r>
            <a:endParaRPr b="0" i="0" sz="1600" u="none" cap="none" strike="noStrike">
              <a:solidFill>
                <a:srgbClr val="0000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38" name="Google Shape;238;p12"/>
          <p:cNvSpPr/>
          <p:nvPr/>
        </p:nvSpPr>
        <p:spPr>
          <a:xfrm>
            <a:off x="3323443" y="2962489"/>
            <a:ext cx="453970" cy="400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62</a:t>
            </a:r>
            <a:endParaRPr b="0" i="0" sz="2000" u="none" cap="none" strike="noStrike">
              <a:solidFill>
                <a:srgbClr val="FFFF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39" name="Google Shape;239;p12"/>
          <p:cNvSpPr/>
          <p:nvPr/>
        </p:nvSpPr>
        <p:spPr>
          <a:xfrm>
            <a:off x="5840352" y="2947900"/>
            <a:ext cx="453970" cy="400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60</a:t>
            </a:r>
            <a:endParaRPr b="0" i="0" sz="2000" u="none" cap="none" strike="noStrike">
              <a:solidFill>
                <a:srgbClr val="FFFF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2020-06-17T13:03:26Z</dcterms:created>
  <dc:creator>Arif Shakil</dc:creator>
</cp:coreProperties>
</file>