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9"/>
  </p:notesMasterIdLst>
  <p:sldIdLst>
    <p:sldId id="256" r:id="rId2"/>
    <p:sldId id="257" r:id="rId3"/>
    <p:sldId id="258" r:id="rId4"/>
    <p:sldId id="259" r:id="rId5"/>
    <p:sldId id="261" r:id="rId6"/>
    <p:sldId id="262" r:id="rId7"/>
    <p:sldId id="283" r:id="rId8"/>
    <p:sldId id="263" r:id="rId9"/>
    <p:sldId id="278" r:id="rId10"/>
    <p:sldId id="279" r:id="rId11"/>
    <p:sldId id="280" r:id="rId12"/>
    <p:sldId id="281" r:id="rId13"/>
    <p:sldId id="282" r:id="rId14"/>
    <p:sldId id="284" r:id="rId15"/>
    <p:sldId id="285" r:id="rId16"/>
    <p:sldId id="276" r:id="rId17"/>
    <p:sldId id="27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7CD028-6BEF-4714-AB8E-03B5953A800C}">
  <a:tblStyle styleId="{4A7CD028-6BEF-4714-AB8E-03B5953A800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6E6E6"/>
          </a:solidFill>
        </a:fill>
      </a:tcStyle>
    </a:band1H>
    <a:band1V>
      <a:tcStyle>
        <a:tcBdr/>
        <a:fill>
          <a:solidFill>
            <a:srgbClr val="E6E6E6"/>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chemeClr val="lt1"/>
          </a:solidFill>
        </a:fill>
      </a:tcStyle>
    </a:lastRow>
    <a:firstRow>
      <a:tcTxStyle b="on" i="off">
        <a:font>
          <a:latin typeface="Calibri"/>
          <a:ea typeface="Calibri"/>
          <a:cs typeface="Calibri"/>
        </a:font>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929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50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133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45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07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3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01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46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b="0" i="0" u="none" strike="noStrike" cap="none">
                <a:solidFill>
                  <a:srgbClr val="888888"/>
                </a:solidFill>
                <a:latin typeface="Calibri"/>
                <a:ea typeface="Calibri"/>
                <a:cs typeface="Calibri"/>
                <a:sym typeface="Calibri"/>
              </a:rPr>
              <a:t>‹#›</a:t>
            </a:fld>
            <a:endParaRPr lang="de-DE"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el und vertikaler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kaler Titel u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Abschnitts- überschrif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Inhalt mit Überschrif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Bild mit Überschrif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a:solidFill>
                  <a:srgbClr val="888888"/>
                </a:solidFill>
                <a:latin typeface="Calibri"/>
                <a:ea typeface="Calibri"/>
                <a:cs typeface="Calibri"/>
                <a:sym typeface="Calibri"/>
              </a:rPr>
              <a:t>‹#›</a:t>
            </a:fld>
            <a:endParaRPr lang="de-DE"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de-DE" sz="1200" b="0" i="0" u="none" strike="noStrike" cap="none">
                <a:solidFill>
                  <a:srgbClr val="888888"/>
                </a:solidFill>
                <a:latin typeface="Calibri"/>
                <a:ea typeface="Calibri"/>
                <a:cs typeface="Calibri"/>
                <a:sym typeface="Calibri"/>
              </a:rPr>
              <a:t>‹#›</a:t>
            </a:fld>
            <a:endParaRPr lang="de-DE"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yfitnesspal.com/food/searc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p:nvPr/>
        </p:nvSpPr>
        <p:spPr>
          <a:xfrm>
            <a:off x="0" y="0"/>
            <a:ext cx="12192000" cy="6858000"/>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60" name="Shape 160"/>
          <p:cNvSpPr txBox="1">
            <a:spLocks noGrp="1"/>
          </p:cNvSpPr>
          <p:nvPr>
            <p:ph type="ctrTitle"/>
          </p:nvPr>
        </p:nvSpPr>
        <p:spPr>
          <a:xfrm>
            <a:off x="1715589" y="1826485"/>
            <a:ext cx="9406570" cy="2755368"/>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Georgia"/>
              <a:buNone/>
            </a:pPr>
            <a:r>
              <a:rPr lang="de-DE" sz="9600" dirty="0" smtClean="0">
                <a:solidFill>
                  <a:schemeClr val="lt1"/>
                </a:solidFill>
                <a:latin typeface="Georgia"/>
                <a:ea typeface="Georgia"/>
                <a:cs typeface="Georgia"/>
                <a:sym typeface="Georgia"/>
              </a:rPr>
              <a:t>FitVerse</a:t>
            </a:r>
            <a:endParaRPr lang="de-DE" sz="9600" b="0" i="0" u="none" strike="noStrike" cap="none" dirty="0">
              <a:solidFill>
                <a:schemeClr val="lt1"/>
              </a:solidFill>
              <a:latin typeface="Georgia"/>
              <a:ea typeface="Georgia"/>
              <a:cs typeface="Georgia"/>
              <a:sym typeface="Georgia"/>
            </a:endParaRPr>
          </a:p>
        </p:txBody>
      </p:sp>
      <p:sp>
        <p:nvSpPr>
          <p:cNvPr id="161" name="Shape 161"/>
          <p:cNvSpPr txBox="1"/>
          <p:nvPr/>
        </p:nvSpPr>
        <p:spPr>
          <a:xfrm>
            <a:off x="1637211" y="2310913"/>
            <a:ext cx="677621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smtClean="0">
                <a:solidFill>
                  <a:schemeClr val="lt1"/>
                </a:solidFill>
                <a:latin typeface="Georgia"/>
                <a:ea typeface="Georgia"/>
                <a:cs typeface="Georgia"/>
                <a:sym typeface="Georgia"/>
              </a:rPr>
              <a:t>Food + Workout routine recommendation system based on AI</a:t>
            </a:r>
            <a:endParaRPr lang="de-DE" sz="2400" b="0" i="0" u="none" strike="noStrike" cap="none" dirty="0">
              <a:solidFill>
                <a:schemeClr val="lt1"/>
              </a:solidFill>
              <a:latin typeface="Georgia"/>
              <a:ea typeface="Georgia"/>
              <a:cs typeface="Georgia"/>
              <a:sym typeface="Georgia"/>
            </a:endParaRPr>
          </a:p>
        </p:txBody>
      </p:sp>
      <p:sp>
        <p:nvSpPr>
          <p:cNvPr id="162" name="Shape 162"/>
          <p:cNvSpPr/>
          <p:nvPr/>
        </p:nvSpPr>
        <p:spPr>
          <a:xfrm>
            <a:off x="1637211" y="3257005"/>
            <a:ext cx="78378" cy="1158241"/>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1919121" y="1411923"/>
            <a:ext cx="11714205" cy="5632310"/>
          </a:xfrm>
          <a:prstGeom prst="rect">
            <a:avLst/>
          </a:prstGeom>
          <a:noFill/>
          <a:ln>
            <a:noFill/>
          </a:ln>
        </p:spPr>
        <p:txBody>
          <a:bodyPr lIns="91425" tIns="45700" rIns="91425" bIns="45700" anchor="t" anchorCtr="0">
            <a:noAutofit/>
          </a:bodyPr>
          <a:lstStyle/>
          <a:p>
            <a:pPr lvl="0">
              <a:buClr>
                <a:srgbClr val="FFFFFF"/>
              </a:buClr>
              <a:buSzPct val="100000"/>
            </a:pPr>
            <a:r>
              <a:rPr lang="en-US" sz="3600" b="1" i="1" u="sng" dirty="0">
                <a:solidFill>
                  <a:srgbClr val="FFFFFF"/>
                </a:solidFill>
                <a:latin typeface="Georgia"/>
                <a:ea typeface="Georgia"/>
                <a:cs typeface="Georgia"/>
                <a:sym typeface="Georgia"/>
              </a:rPr>
              <a:t>The solution </a:t>
            </a:r>
            <a:r>
              <a:rPr lang="en-US" sz="3600" b="1" i="1" u="sng" dirty="0" smtClean="0">
                <a:solidFill>
                  <a:srgbClr val="FFFFFF"/>
                </a:solidFill>
                <a:latin typeface="Georgia"/>
                <a:ea typeface="Georgia"/>
                <a:cs typeface="Georgia"/>
                <a:sym typeface="Georgia"/>
              </a:rPr>
              <a:t>comprises:</a:t>
            </a:r>
          </a:p>
          <a:p>
            <a:pPr lvl="0">
              <a:buClr>
                <a:srgbClr val="FFFFFF"/>
              </a:buClr>
              <a:buSzPct val="100000"/>
            </a:pPr>
            <a:endParaRPr lang="en-US" sz="3600" i="1" dirty="0">
              <a:solidFill>
                <a:srgbClr val="FFFFFF"/>
              </a:solidFill>
              <a:latin typeface="Georgia"/>
              <a:ea typeface="Georgia"/>
              <a:cs typeface="Georgia"/>
              <a:sym typeface="Georgia"/>
            </a:endParaRPr>
          </a:p>
          <a:p>
            <a:pPr lvl="0">
              <a:buClr>
                <a:srgbClr val="FFFFFF"/>
              </a:buClr>
              <a:buSzPct val="100000"/>
            </a:pPr>
            <a:r>
              <a:rPr lang="en-US" sz="3600" i="1" dirty="0" smtClean="0">
                <a:solidFill>
                  <a:srgbClr val="FFFFFF"/>
                </a:solidFill>
                <a:latin typeface="Georgia"/>
                <a:ea typeface="Georgia"/>
                <a:cs typeface="Georgia"/>
                <a:sym typeface="Georgia"/>
              </a:rPr>
              <a:t> </a:t>
            </a:r>
            <a:r>
              <a:rPr lang="en-US" sz="3600" i="1" dirty="0">
                <a:solidFill>
                  <a:srgbClr val="FFFFFF"/>
                </a:solidFill>
                <a:latin typeface="Georgia"/>
                <a:ea typeface="Georgia"/>
                <a:cs typeface="Georgia"/>
                <a:sym typeface="Georgia"/>
              </a:rPr>
              <a:t>(1) Calories and Happiness Optimizer, </a:t>
            </a:r>
            <a:endParaRPr lang="en-US" sz="3600" i="1" dirty="0" smtClean="0">
              <a:solidFill>
                <a:srgbClr val="FFFFFF"/>
              </a:solidFill>
              <a:latin typeface="Georgia"/>
              <a:ea typeface="Georgia"/>
              <a:cs typeface="Georgia"/>
              <a:sym typeface="Georgia"/>
            </a:endParaRPr>
          </a:p>
          <a:p>
            <a:pPr lvl="0">
              <a:buClr>
                <a:srgbClr val="FFFFFF"/>
              </a:buClr>
              <a:buSzPct val="100000"/>
            </a:pPr>
            <a:endParaRPr lang="en-US" sz="3600" i="1" dirty="0">
              <a:solidFill>
                <a:srgbClr val="FFFFFF"/>
              </a:solidFill>
              <a:latin typeface="Georgia"/>
              <a:ea typeface="Georgia"/>
              <a:cs typeface="Georgia"/>
              <a:sym typeface="Georgia"/>
            </a:endParaRPr>
          </a:p>
          <a:p>
            <a:pPr lvl="0">
              <a:buClr>
                <a:srgbClr val="FFFFFF"/>
              </a:buClr>
              <a:buSzPct val="100000"/>
            </a:pPr>
            <a:r>
              <a:rPr lang="en-US" sz="3600" i="1" dirty="0" smtClean="0">
                <a:solidFill>
                  <a:srgbClr val="FFFFFF"/>
                </a:solidFill>
                <a:latin typeface="Georgia"/>
                <a:ea typeface="Georgia"/>
                <a:cs typeface="Georgia"/>
                <a:sym typeface="Georgia"/>
              </a:rPr>
              <a:t>(</a:t>
            </a:r>
            <a:r>
              <a:rPr lang="en-US" sz="3600" i="1" dirty="0">
                <a:solidFill>
                  <a:srgbClr val="FFFFFF"/>
                </a:solidFill>
                <a:latin typeface="Georgia"/>
                <a:ea typeface="Georgia"/>
                <a:cs typeface="Georgia"/>
                <a:sym typeface="Georgia"/>
              </a:rPr>
              <a:t>2) Daily Meal Planner </a:t>
            </a:r>
            <a:r>
              <a:rPr lang="en-US" sz="3600" i="1" dirty="0" smtClean="0">
                <a:solidFill>
                  <a:srgbClr val="FFFFFF"/>
                </a:solidFill>
                <a:latin typeface="Georgia"/>
                <a:ea typeface="Georgia"/>
                <a:cs typeface="Georgia"/>
                <a:sym typeface="Georgia"/>
              </a:rPr>
              <a:t>and,</a:t>
            </a:r>
          </a:p>
          <a:p>
            <a:pPr lvl="0">
              <a:buClr>
                <a:srgbClr val="FFFFFF"/>
              </a:buClr>
              <a:buSzPct val="100000"/>
            </a:pPr>
            <a:endParaRPr lang="en-US" sz="3600" i="1" dirty="0">
              <a:solidFill>
                <a:srgbClr val="FFFFFF"/>
              </a:solidFill>
              <a:latin typeface="Georgia"/>
              <a:ea typeface="Georgia"/>
              <a:cs typeface="Georgia"/>
              <a:sym typeface="Georgia"/>
            </a:endParaRPr>
          </a:p>
          <a:p>
            <a:pPr lvl="0">
              <a:buClr>
                <a:srgbClr val="FFFFFF"/>
              </a:buClr>
              <a:buSzPct val="100000"/>
            </a:pPr>
            <a:r>
              <a:rPr lang="en-US" sz="3600" i="1" dirty="0" smtClean="0">
                <a:solidFill>
                  <a:srgbClr val="FFFFFF"/>
                </a:solidFill>
                <a:latin typeface="Georgia"/>
                <a:ea typeface="Georgia"/>
                <a:cs typeface="Georgia"/>
                <a:sym typeface="Georgia"/>
              </a:rPr>
              <a:t>(</a:t>
            </a:r>
            <a:r>
              <a:rPr lang="en-US" sz="3600" i="1" dirty="0">
                <a:solidFill>
                  <a:srgbClr val="FFFFFF"/>
                </a:solidFill>
                <a:latin typeface="Georgia"/>
                <a:ea typeface="Georgia"/>
                <a:cs typeface="Georgia"/>
                <a:sym typeface="Georgia"/>
              </a:rPr>
              <a:t>3) </a:t>
            </a:r>
            <a:r>
              <a:rPr lang="en-US" sz="3600" i="1" dirty="0" smtClean="0">
                <a:solidFill>
                  <a:srgbClr val="FFFFFF"/>
                </a:solidFill>
                <a:latin typeface="Georgia"/>
                <a:ea typeface="Georgia"/>
                <a:cs typeface="Georgia"/>
                <a:sym typeface="Georgia"/>
              </a:rPr>
              <a:t>Daily Exercise </a:t>
            </a:r>
            <a:r>
              <a:rPr lang="en-US" sz="3600" i="1" dirty="0">
                <a:solidFill>
                  <a:srgbClr val="FFFFFF"/>
                </a:solidFill>
                <a:latin typeface="Georgia"/>
                <a:ea typeface="Georgia"/>
                <a:cs typeface="Georgia"/>
                <a:sym typeface="Georgia"/>
              </a:rPr>
              <a:t>Planner</a:t>
            </a:r>
            <a:endParaRPr kumimoji="0" lang="en-US" sz="3600" b="0" i="1" u="none" strike="noStrike" kern="0" cap="none" spc="0" normalizeH="0" baseline="0" noProof="0" dirty="0" smtClean="0">
              <a:ln>
                <a:noFill/>
              </a:ln>
              <a:solidFill>
                <a:srgbClr val="FFFFFF"/>
              </a:solidFill>
              <a:effectLst/>
              <a:uLnTx/>
              <a:uFillTx/>
              <a:latin typeface="Georgia"/>
              <a:ea typeface="Georgia"/>
              <a:cs typeface="Georgia"/>
              <a:sym typeface="Georgia"/>
            </a:endParaRPr>
          </a:p>
          <a:p>
            <a:pPr marL="0" marR="0" lvl="0" indent="0" algn="l" defTabSz="914400" rtl="0" eaLnBrk="1" fontAlgn="auto" latinLnBrk="0" hangingPunct="1">
              <a:lnSpc>
                <a:spcPct val="100000"/>
              </a:lnSpc>
              <a:spcBef>
                <a:spcPts val="0"/>
              </a:spcBef>
              <a:spcAft>
                <a:spcPts val="0"/>
              </a:spcAft>
              <a:buClr>
                <a:srgbClr val="FFFFFF"/>
              </a:buClr>
              <a:buSzPct val="100000"/>
              <a:buFontTx/>
              <a:buNone/>
              <a:tabLst/>
              <a:defRPr/>
            </a:pPr>
            <a:endParaRPr kumimoji="0" lang="de-DE" sz="2000" b="0" i="1" u="none"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1091572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477795" y="1590675"/>
            <a:ext cx="11714205" cy="3810000"/>
          </a:xfrm>
          <a:prstGeom prst="rect">
            <a:avLst/>
          </a:prstGeom>
          <a:noFill/>
          <a:ln>
            <a:noFill/>
          </a:ln>
        </p:spPr>
        <p:txBody>
          <a:bodyPr lIns="91425" tIns="45700" rIns="91425" bIns="45700" anchor="t" anchorCtr="0">
            <a:noAutofit/>
          </a:bodyPr>
          <a:lstStyle/>
          <a:p>
            <a:pPr marL="342900" lvl="0" indent="-342900">
              <a:buClr>
                <a:srgbClr val="FFFFFF"/>
              </a:buClr>
              <a:buSzPct val="100000"/>
              <a:buFont typeface="Arial" panose="020B0604020202020204" pitchFamily="34" charset="0"/>
              <a:buChar char="•"/>
            </a:pPr>
            <a:r>
              <a:rPr lang="en-US" sz="2000" dirty="0" smtClean="0">
                <a:solidFill>
                  <a:srgbClr val="FFFFFF"/>
                </a:solidFill>
                <a:latin typeface="Georgia"/>
                <a:ea typeface="Georgia"/>
                <a:cs typeface="Georgia"/>
                <a:sym typeface="Georgia"/>
              </a:rPr>
              <a:t>The </a:t>
            </a:r>
            <a:r>
              <a:rPr lang="en-US" sz="2000" dirty="0">
                <a:solidFill>
                  <a:srgbClr val="FFFFFF"/>
                </a:solidFill>
                <a:latin typeface="Georgia"/>
                <a:ea typeface="Georgia"/>
                <a:cs typeface="Georgia"/>
                <a:sym typeface="Georgia"/>
              </a:rPr>
              <a:t>Calories and Happiness Optimizer selects 21 food items from the food listing comprising of </a:t>
            </a:r>
            <a:r>
              <a:rPr lang="en-US" sz="2000" dirty="0" smtClean="0">
                <a:solidFill>
                  <a:srgbClr val="FFFFFF"/>
                </a:solidFill>
                <a:latin typeface="Georgia"/>
                <a:ea typeface="Georgia"/>
                <a:cs typeface="Georgia"/>
                <a:sym typeface="Georgia"/>
              </a:rPr>
              <a:t>44</a:t>
            </a:r>
            <a:endParaRPr lang="en-US" sz="2000" dirty="0">
              <a:solidFill>
                <a:srgbClr val="FFFFFF"/>
              </a:solidFill>
              <a:latin typeface="Georgia"/>
              <a:ea typeface="Georgia"/>
              <a:cs typeface="Georgia"/>
              <a:sym typeface="Georgia"/>
            </a:endParaRPr>
          </a:p>
          <a:p>
            <a:pPr lvl="0">
              <a:buClr>
                <a:srgbClr val="FFFFFF"/>
              </a:buClr>
              <a:buSzPct val="100000"/>
            </a:pPr>
            <a:r>
              <a:rPr lang="en-US" sz="2000" dirty="0">
                <a:solidFill>
                  <a:srgbClr val="FFFFFF"/>
                </a:solidFill>
                <a:latin typeface="Georgia"/>
                <a:ea typeface="Georgia"/>
                <a:cs typeface="Georgia"/>
                <a:sym typeface="Georgia"/>
              </a:rPr>
              <a:t>initial food item set</a:t>
            </a:r>
            <a:r>
              <a:rPr lang="en-US" sz="2000" dirty="0" smtClean="0">
                <a:solidFill>
                  <a:srgbClr val="FFFFFF"/>
                </a:solidFill>
                <a:latin typeface="Georgia"/>
                <a:ea typeface="Georgia"/>
                <a:cs typeface="Georgia"/>
                <a:sym typeface="Georgia"/>
              </a:rPr>
              <a:t>. </a:t>
            </a:r>
            <a:r>
              <a:rPr lang="en-US" sz="2000" dirty="0">
                <a:solidFill>
                  <a:srgbClr val="FFFFFF"/>
                </a:solidFill>
                <a:latin typeface="Georgia"/>
                <a:ea typeface="Georgia"/>
                <a:cs typeface="Georgia"/>
                <a:sym typeface="Georgia"/>
              </a:rPr>
              <a:t>Each food item has a utility score elicited from the user representing how much</a:t>
            </a:r>
          </a:p>
          <a:p>
            <a:pPr lvl="0">
              <a:buClr>
                <a:srgbClr val="FFFFFF"/>
              </a:buClr>
              <a:buSzPct val="100000"/>
            </a:pPr>
            <a:r>
              <a:rPr lang="en-US" sz="2000" dirty="0">
                <a:solidFill>
                  <a:srgbClr val="FFFFFF"/>
                </a:solidFill>
                <a:latin typeface="Georgia"/>
                <a:ea typeface="Georgia"/>
                <a:cs typeface="Georgia"/>
                <a:sym typeface="Georgia"/>
              </a:rPr>
              <a:t>the user likes that food item. </a:t>
            </a:r>
            <a:endParaRPr lang="en-US" sz="2000" dirty="0" smtClean="0">
              <a:solidFill>
                <a:srgbClr val="FFFFFF"/>
              </a:solidFill>
              <a:latin typeface="Georgia"/>
              <a:ea typeface="Georgia"/>
              <a:cs typeface="Georgia"/>
              <a:sym typeface="Georgia"/>
            </a:endParaRPr>
          </a:p>
          <a:p>
            <a:pPr lvl="0">
              <a:buClr>
                <a:srgbClr val="FFFFFF"/>
              </a:buClr>
              <a:buSzPct val="100000"/>
            </a:pPr>
            <a:endParaRPr lang="en-US" sz="2000" dirty="0" smtClean="0">
              <a:solidFill>
                <a:srgbClr val="FFFFFF"/>
              </a:solidFill>
              <a:latin typeface="Georgia"/>
              <a:ea typeface="Georgia"/>
              <a:cs typeface="Georgia"/>
              <a:sym typeface="Georgia"/>
            </a:endParaRPr>
          </a:p>
          <a:p>
            <a:pPr marL="342900" lvl="0" indent="-342900">
              <a:buClr>
                <a:srgbClr val="FFFFFF"/>
              </a:buClr>
              <a:buSzPct val="100000"/>
              <a:buFont typeface="Arial" panose="020B0604020202020204" pitchFamily="34" charset="0"/>
              <a:buChar char="•"/>
            </a:pPr>
            <a:r>
              <a:rPr lang="en-US" sz="2000" dirty="0" smtClean="0">
                <a:solidFill>
                  <a:srgbClr val="FFFFFF"/>
                </a:solidFill>
                <a:latin typeface="Georgia"/>
                <a:ea typeface="Georgia"/>
                <a:cs typeface="Georgia"/>
                <a:sym typeface="Georgia"/>
              </a:rPr>
              <a:t>The </a:t>
            </a:r>
            <a:r>
              <a:rPr lang="en-US" sz="2000" dirty="0">
                <a:solidFill>
                  <a:srgbClr val="FFFFFF"/>
                </a:solidFill>
                <a:latin typeface="Georgia"/>
                <a:ea typeface="Georgia"/>
                <a:cs typeface="Georgia"/>
                <a:sym typeface="Georgia"/>
              </a:rPr>
              <a:t>higher the utility score, the happier the user will feel after consuming</a:t>
            </a:r>
          </a:p>
          <a:p>
            <a:pPr lvl="0">
              <a:buClr>
                <a:srgbClr val="FFFFFF"/>
              </a:buClr>
              <a:buSzPct val="100000"/>
            </a:pPr>
            <a:r>
              <a:rPr lang="en-US" sz="2000" dirty="0">
                <a:solidFill>
                  <a:srgbClr val="FFFFFF"/>
                </a:solidFill>
                <a:latin typeface="Georgia"/>
                <a:ea typeface="Georgia"/>
                <a:cs typeface="Georgia"/>
                <a:sym typeface="Georgia"/>
              </a:rPr>
              <a:t>the food item. </a:t>
            </a:r>
            <a:endParaRPr lang="en-US" sz="2000" dirty="0" smtClean="0">
              <a:solidFill>
                <a:srgbClr val="FFFFFF"/>
              </a:solidFill>
              <a:latin typeface="Georgia"/>
              <a:ea typeface="Georgia"/>
              <a:cs typeface="Georgia"/>
              <a:sym typeface="Georgia"/>
            </a:endParaRPr>
          </a:p>
          <a:p>
            <a:pPr lvl="0">
              <a:buClr>
                <a:srgbClr val="FFFFFF"/>
              </a:buClr>
              <a:buSzPct val="100000"/>
            </a:pPr>
            <a:endParaRPr lang="en-US" sz="2000" dirty="0">
              <a:solidFill>
                <a:srgbClr val="FFFFFF"/>
              </a:solidFill>
              <a:latin typeface="Georgia"/>
              <a:ea typeface="Georgia"/>
              <a:cs typeface="Georgia"/>
              <a:sym typeface="Georgia"/>
            </a:endParaRPr>
          </a:p>
          <a:p>
            <a:pPr marL="342900" lvl="0" indent="-342900">
              <a:buClr>
                <a:srgbClr val="FFFFFF"/>
              </a:buClr>
              <a:buSzPct val="100000"/>
              <a:buFont typeface="Arial" panose="020B0604020202020204" pitchFamily="34" charset="0"/>
              <a:buChar char="•"/>
            </a:pPr>
            <a:r>
              <a:rPr lang="en-US" sz="2000" dirty="0" smtClean="0">
                <a:solidFill>
                  <a:srgbClr val="FFFFFF"/>
                </a:solidFill>
                <a:latin typeface="Georgia"/>
                <a:ea typeface="Georgia"/>
                <a:cs typeface="Georgia"/>
                <a:sym typeface="Georgia"/>
              </a:rPr>
              <a:t>The </a:t>
            </a:r>
            <a:r>
              <a:rPr lang="en-US" sz="2000" dirty="0">
                <a:solidFill>
                  <a:srgbClr val="FFFFFF"/>
                </a:solidFill>
                <a:latin typeface="Georgia"/>
                <a:ea typeface="Georgia"/>
                <a:cs typeface="Georgia"/>
                <a:sym typeface="Georgia"/>
              </a:rPr>
              <a:t>goal of the optimizer is to </a:t>
            </a:r>
            <a:r>
              <a:rPr lang="en-US" sz="2000" dirty="0" err="1">
                <a:solidFill>
                  <a:srgbClr val="FFFFFF"/>
                </a:solidFill>
                <a:latin typeface="Georgia"/>
                <a:ea typeface="Georgia"/>
                <a:cs typeface="Georgia"/>
                <a:sym typeface="Georgia"/>
              </a:rPr>
              <a:t>maximise</a:t>
            </a:r>
            <a:r>
              <a:rPr lang="en-US" sz="2000" dirty="0">
                <a:solidFill>
                  <a:srgbClr val="FFFFFF"/>
                </a:solidFill>
                <a:latin typeface="Georgia"/>
                <a:ea typeface="Georgia"/>
                <a:cs typeface="Georgia"/>
                <a:sym typeface="Georgia"/>
              </a:rPr>
              <a:t> the total utility score (thus </a:t>
            </a:r>
            <a:r>
              <a:rPr lang="en-US" sz="2000" dirty="0" err="1">
                <a:solidFill>
                  <a:srgbClr val="FFFFFF"/>
                </a:solidFill>
                <a:latin typeface="Georgia"/>
                <a:ea typeface="Georgia"/>
                <a:cs typeface="Georgia"/>
                <a:sym typeface="Georgia"/>
              </a:rPr>
              <a:t>maximising</a:t>
            </a:r>
            <a:endParaRPr lang="en-US" sz="2000" dirty="0">
              <a:solidFill>
                <a:srgbClr val="FFFFFF"/>
              </a:solidFill>
              <a:latin typeface="Georgia"/>
              <a:ea typeface="Georgia"/>
              <a:cs typeface="Georgia"/>
              <a:sym typeface="Georgia"/>
            </a:endParaRPr>
          </a:p>
          <a:p>
            <a:pPr lvl="0">
              <a:buClr>
                <a:srgbClr val="FFFFFF"/>
              </a:buClr>
              <a:buSzPct val="100000"/>
            </a:pPr>
            <a:r>
              <a:rPr lang="en-US" sz="2000" dirty="0">
                <a:solidFill>
                  <a:srgbClr val="FFFFFF"/>
                </a:solidFill>
                <a:latin typeface="Georgia"/>
                <a:ea typeface="Georgia"/>
                <a:cs typeface="Georgia"/>
                <a:sym typeface="Georgia"/>
              </a:rPr>
              <a:t>happiness) and to keep within a specific daily calorie intake. The 21 food items represent the eating</a:t>
            </a:r>
          </a:p>
          <a:p>
            <a:pPr lvl="0">
              <a:buClr>
                <a:srgbClr val="FFFFFF"/>
              </a:buClr>
              <a:buSzPct val="100000"/>
            </a:pPr>
            <a:r>
              <a:rPr lang="en-US" sz="2000" dirty="0">
                <a:solidFill>
                  <a:srgbClr val="FFFFFF"/>
                </a:solidFill>
                <a:latin typeface="Georgia"/>
                <a:ea typeface="Georgia"/>
                <a:cs typeface="Georgia"/>
                <a:sym typeface="Georgia"/>
              </a:rPr>
              <a:t>plan for a week and must not have repeated food items. Various Evolutionary Computation techniques</a:t>
            </a:r>
          </a:p>
          <a:p>
            <a:pPr lvl="0">
              <a:buClr>
                <a:srgbClr val="FFFFFF"/>
              </a:buClr>
              <a:buSzPct val="100000"/>
            </a:pPr>
            <a:r>
              <a:rPr lang="en-US" sz="2000" dirty="0">
                <a:solidFill>
                  <a:srgbClr val="FFFFFF"/>
                </a:solidFill>
                <a:latin typeface="Georgia"/>
                <a:ea typeface="Georgia"/>
                <a:cs typeface="Georgia"/>
                <a:sym typeface="Georgia"/>
              </a:rPr>
              <a:t>are used to perform the optimization for comparison. From week to week, a rule can be imposed such</a:t>
            </a:r>
          </a:p>
          <a:p>
            <a:pPr lvl="0">
              <a:buClr>
                <a:srgbClr val="FFFFFF"/>
              </a:buClr>
              <a:buSzPct val="100000"/>
            </a:pPr>
            <a:r>
              <a:rPr lang="en-US" sz="2000" dirty="0">
                <a:solidFill>
                  <a:srgbClr val="FFFFFF"/>
                </a:solidFill>
                <a:latin typeface="Georgia"/>
                <a:ea typeface="Georgia"/>
                <a:cs typeface="Georgia"/>
                <a:sym typeface="Georgia"/>
              </a:rPr>
              <a:t>that not more than 10 food items can be repeated. </a:t>
            </a:r>
            <a:endParaRPr kumimoji="0" lang="de-DE" sz="2000"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3652406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279013" y="1590675"/>
            <a:ext cx="11714205" cy="4342986"/>
          </a:xfrm>
          <a:prstGeom prst="rect">
            <a:avLst/>
          </a:prstGeom>
          <a:noFill/>
          <a:ln>
            <a:noFill/>
          </a:ln>
        </p:spPr>
        <p:txBody>
          <a:bodyPr lIns="91425" tIns="45700" rIns="91425" bIns="45700" anchor="t" anchorCtr="0">
            <a:noAutofit/>
          </a:bodyPr>
          <a:lstStyle/>
          <a:p>
            <a:pPr marL="342900" lvl="0" indent="-342900">
              <a:buClr>
                <a:srgbClr val="FFFFFF"/>
              </a:buClr>
              <a:buSzPct val="100000"/>
              <a:buFont typeface="Arial" panose="020B0604020202020204" pitchFamily="34" charset="0"/>
              <a:buChar char="•"/>
            </a:pPr>
            <a:r>
              <a:rPr lang="en-US" sz="2400" dirty="0">
                <a:solidFill>
                  <a:srgbClr val="FFFFFF"/>
                </a:solidFill>
                <a:latin typeface="Georgia"/>
                <a:ea typeface="Georgia"/>
                <a:cs typeface="Georgia"/>
                <a:sym typeface="Georgia"/>
              </a:rPr>
              <a:t>The Daily Meal Planner takes the weekly eating plan and uses </a:t>
            </a:r>
            <a:r>
              <a:rPr lang="en-US" sz="2400" dirty="0" smtClean="0">
                <a:solidFill>
                  <a:srgbClr val="FFFFFF"/>
                </a:solidFill>
                <a:latin typeface="Georgia"/>
                <a:ea typeface="Georgia"/>
                <a:cs typeface="Georgia"/>
                <a:sym typeface="Georgia"/>
              </a:rPr>
              <a:t>AI and data analysis to </a:t>
            </a:r>
            <a:r>
              <a:rPr lang="en-US" sz="2400" dirty="0">
                <a:solidFill>
                  <a:srgbClr val="FFFFFF"/>
                </a:solidFill>
                <a:latin typeface="Georgia"/>
                <a:ea typeface="Georgia"/>
                <a:cs typeface="Georgia"/>
                <a:sym typeface="Georgia"/>
              </a:rPr>
              <a:t>learn the </a:t>
            </a:r>
            <a:r>
              <a:rPr lang="en-US" sz="2400" dirty="0" smtClean="0">
                <a:solidFill>
                  <a:srgbClr val="FFFFFF"/>
                </a:solidFill>
                <a:latin typeface="Georgia"/>
                <a:ea typeface="Georgia"/>
                <a:cs typeface="Georgia"/>
                <a:sym typeface="Georgia"/>
              </a:rPr>
              <a:t>user’s preference </a:t>
            </a:r>
            <a:r>
              <a:rPr lang="en-US" sz="2400" dirty="0">
                <a:solidFill>
                  <a:srgbClr val="FFFFFF"/>
                </a:solidFill>
                <a:latin typeface="Georgia"/>
                <a:ea typeface="Georgia"/>
                <a:cs typeface="Georgia"/>
                <a:sym typeface="Georgia"/>
              </a:rPr>
              <a:t>on what food they like or do not like to eat in close succession. An example is that if </a:t>
            </a:r>
            <a:r>
              <a:rPr lang="en-US" sz="2400" dirty="0" smtClean="0">
                <a:solidFill>
                  <a:srgbClr val="FFFFFF"/>
                </a:solidFill>
                <a:latin typeface="Georgia"/>
                <a:ea typeface="Georgia"/>
                <a:cs typeface="Georgia"/>
                <a:sym typeface="Georgia"/>
              </a:rPr>
              <a:t>the user </a:t>
            </a:r>
            <a:r>
              <a:rPr lang="en-US" sz="2400" dirty="0">
                <a:solidFill>
                  <a:srgbClr val="FFFFFF"/>
                </a:solidFill>
                <a:latin typeface="Georgia"/>
                <a:ea typeface="Georgia"/>
                <a:cs typeface="Georgia"/>
                <a:sym typeface="Georgia"/>
              </a:rPr>
              <a:t>ate chicken rice during lunch, he may enjoy </a:t>
            </a:r>
            <a:r>
              <a:rPr lang="en-US" sz="2400" dirty="0" smtClean="0">
                <a:solidFill>
                  <a:srgbClr val="FFFFFF"/>
                </a:solidFill>
                <a:latin typeface="Georgia"/>
                <a:ea typeface="Georgia"/>
                <a:cs typeface="Georgia"/>
                <a:sym typeface="Georgia"/>
              </a:rPr>
              <a:t>some specific type of dish less </a:t>
            </a:r>
            <a:r>
              <a:rPr lang="en-US" sz="2400" dirty="0">
                <a:solidFill>
                  <a:srgbClr val="FFFFFF"/>
                </a:solidFill>
                <a:latin typeface="Georgia"/>
                <a:ea typeface="Georgia"/>
                <a:cs typeface="Georgia"/>
                <a:sym typeface="Georgia"/>
              </a:rPr>
              <a:t>for dinner as compared to if he </a:t>
            </a:r>
            <a:r>
              <a:rPr lang="en-US" sz="2400" dirty="0" smtClean="0">
                <a:solidFill>
                  <a:srgbClr val="FFFFFF"/>
                </a:solidFill>
                <a:latin typeface="Georgia"/>
                <a:ea typeface="Georgia"/>
                <a:cs typeface="Georgia"/>
                <a:sym typeface="Georgia"/>
              </a:rPr>
              <a:t>had another type of food for lunch. </a:t>
            </a:r>
          </a:p>
          <a:p>
            <a:pPr lvl="0">
              <a:buClr>
                <a:srgbClr val="FFFFFF"/>
              </a:buClr>
              <a:buSzPct val="100000"/>
            </a:pPr>
            <a:endParaRPr lang="en-US" sz="2400" dirty="0" smtClean="0">
              <a:solidFill>
                <a:srgbClr val="FFFFFF"/>
              </a:solidFill>
              <a:latin typeface="Georgia"/>
              <a:ea typeface="Georgia"/>
              <a:cs typeface="Georgia"/>
              <a:sym typeface="Georgia"/>
            </a:endParaRPr>
          </a:p>
          <a:p>
            <a:pPr marL="342900" lvl="0" indent="-342900">
              <a:buClr>
                <a:srgbClr val="FFFFFF"/>
              </a:buClr>
              <a:buSzPct val="100000"/>
              <a:buFont typeface="Arial" panose="020B0604020202020204" pitchFamily="34" charset="0"/>
              <a:buChar char="•"/>
            </a:pPr>
            <a:r>
              <a:rPr lang="en-US" sz="2400" dirty="0" smtClean="0">
                <a:solidFill>
                  <a:srgbClr val="FFFFFF"/>
                </a:solidFill>
                <a:latin typeface="Georgia"/>
                <a:ea typeface="Georgia"/>
                <a:cs typeface="Georgia"/>
                <a:sym typeface="Georgia"/>
              </a:rPr>
              <a:t>The </a:t>
            </a:r>
            <a:r>
              <a:rPr lang="en-US" sz="2400" dirty="0">
                <a:solidFill>
                  <a:srgbClr val="FFFFFF"/>
                </a:solidFill>
                <a:latin typeface="Georgia"/>
                <a:ea typeface="Georgia"/>
                <a:cs typeface="Georgia"/>
                <a:sym typeface="Georgia"/>
              </a:rPr>
              <a:t>output of the Daily Meal Planner is an </a:t>
            </a:r>
            <a:r>
              <a:rPr lang="en-US" sz="2400" dirty="0" smtClean="0">
                <a:solidFill>
                  <a:srgbClr val="FFFFFF"/>
                </a:solidFill>
                <a:latin typeface="Georgia"/>
                <a:ea typeface="Georgia"/>
                <a:cs typeface="Georgia"/>
                <a:sym typeface="Georgia"/>
              </a:rPr>
              <a:t>optimized </a:t>
            </a:r>
            <a:r>
              <a:rPr lang="en-US" sz="2400" dirty="0">
                <a:solidFill>
                  <a:srgbClr val="FFFFFF"/>
                </a:solidFill>
                <a:latin typeface="Georgia"/>
                <a:ea typeface="Georgia"/>
                <a:cs typeface="Georgia"/>
                <a:sym typeface="Georgia"/>
              </a:rPr>
              <a:t>sequence for the 21 food </a:t>
            </a:r>
            <a:r>
              <a:rPr lang="en-US" sz="2400" dirty="0" smtClean="0">
                <a:solidFill>
                  <a:srgbClr val="FFFFFF"/>
                </a:solidFill>
                <a:latin typeface="Georgia"/>
                <a:ea typeface="Georgia"/>
                <a:cs typeface="Georgia"/>
                <a:sym typeface="Georgia"/>
              </a:rPr>
              <a:t>items organized </a:t>
            </a:r>
            <a:r>
              <a:rPr lang="en-US" sz="2400" dirty="0">
                <a:solidFill>
                  <a:srgbClr val="FFFFFF"/>
                </a:solidFill>
                <a:latin typeface="Georgia"/>
                <a:ea typeface="Georgia"/>
                <a:cs typeface="Georgia"/>
                <a:sym typeface="Georgia"/>
              </a:rPr>
              <a:t>into 7 x 3 meals a day. </a:t>
            </a:r>
            <a:endParaRPr kumimoji="0" lang="de-DE" sz="2400"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2456781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406161" y="2457746"/>
            <a:ext cx="11714205" cy="3810000"/>
          </a:xfrm>
          <a:prstGeom prst="rect">
            <a:avLst/>
          </a:prstGeom>
          <a:noFill/>
          <a:ln>
            <a:noFill/>
          </a:ln>
        </p:spPr>
        <p:txBody>
          <a:bodyPr lIns="91425" tIns="45700" rIns="91425" bIns="45700" anchor="t" anchorCtr="0">
            <a:noAutofit/>
          </a:bodyPr>
          <a:lstStyle/>
          <a:p>
            <a:pPr marL="342900" lvl="0" indent="-342900">
              <a:buClr>
                <a:srgbClr val="FFFFFF"/>
              </a:buClr>
              <a:buSzPct val="100000"/>
              <a:buFont typeface="Arial" panose="020B0604020202020204" pitchFamily="34" charset="0"/>
              <a:buChar char="•"/>
            </a:pPr>
            <a:r>
              <a:rPr lang="en-US" sz="2400" dirty="0">
                <a:solidFill>
                  <a:srgbClr val="FFFFFF"/>
                </a:solidFill>
                <a:latin typeface="Georgia"/>
                <a:ea typeface="Georgia"/>
                <a:cs typeface="Georgia"/>
                <a:sym typeface="Georgia"/>
              </a:rPr>
              <a:t>The list of possible exercises </a:t>
            </a:r>
            <a:r>
              <a:rPr lang="en-US" sz="2400" dirty="0" smtClean="0">
                <a:solidFill>
                  <a:srgbClr val="FFFFFF"/>
                </a:solidFill>
                <a:latin typeface="Georgia"/>
                <a:ea typeface="Georgia"/>
                <a:cs typeface="Georgia"/>
                <a:sym typeface="Georgia"/>
              </a:rPr>
              <a:t>for recommendation </a:t>
            </a:r>
            <a:r>
              <a:rPr lang="en-US" sz="2400" dirty="0">
                <a:solidFill>
                  <a:srgbClr val="FFFFFF"/>
                </a:solidFill>
                <a:latin typeface="Georgia"/>
                <a:ea typeface="Georgia"/>
                <a:cs typeface="Georgia"/>
                <a:sym typeface="Georgia"/>
              </a:rPr>
              <a:t>comes from a historical list of exercises which the user has engaged in the past. </a:t>
            </a:r>
            <a:endParaRPr lang="en-US" sz="2400" dirty="0" smtClean="0">
              <a:solidFill>
                <a:srgbClr val="FFFFFF"/>
              </a:solidFill>
              <a:latin typeface="Georgia"/>
              <a:ea typeface="Georgia"/>
              <a:cs typeface="Georgia"/>
              <a:sym typeface="Georgia"/>
            </a:endParaRPr>
          </a:p>
          <a:p>
            <a:pPr marL="342900" lvl="0" indent="-342900">
              <a:buClr>
                <a:srgbClr val="FFFFFF"/>
              </a:buClr>
              <a:buSzPct val="100000"/>
              <a:buFont typeface="Arial" panose="020B0604020202020204" pitchFamily="34" charset="0"/>
              <a:buChar char="•"/>
            </a:pPr>
            <a:endParaRPr lang="en-US" sz="2400" dirty="0">
              <a:solidFill>
                <a:srgbClr val="FFFFFF"/>
              </a:solidFill>
              <a:latin typeface="Georgia"/>
              <a:ea typeface="Georgia"/>
              <a:cs typeface="Georgia"/>
              <a:sym typeface="Georgia"/>
            </a:endParaRPr>
          </a:p>
          <a:p>
            <a:pPr marL="342900" lvl="0" indent="-342900">
              <a:buClr>
                <a:srgbClr val="FFFFFF"/>
              </a:buClr>
              <a:buSzPct val="100000"/>
              <a:buFont typeface="Arial" panose="020B0604020202020204" pitchFamily="34" charset="0"/>
              <a:buChar char="•"/>
            </a:pPr>
            <a:r>
              <a:rPr lang="en-US" sz="2400" dirty="0" smtClean="0">
                <a:solidFill>
                  <a:srgbClr val="FFFFFF"/>
                </a:solidFill>
                <a:latin typeface="Georgia"/>
                <a:ea typeface="Georgia"/>
                <a:cs typeface="Georgia"/>
                <a:sym typeface="Georgia"/>
              </a:rPr>
              <a:t>This data </a:t>
            </a:r>
            <a:r>
              <a:rPr lang="en-US" sz="2400" dirty="0">
                <a:solidFill>
                  <a:srgbClr val="FFFFFF"/>
                </a:solidFill>
                <a:latin typeface="Georgia"/>
                <a:ea typeface="Georgia"/>
                <a:cs typeface="Georgia"/>
                <a:sym typeface="Georgia"/>
              </a:rPr>
              <a:t>will be collected through a smart watch which tracks user’s daily exercise activities</a:t>
            </a:r>
            <a:endParaRPr kumimoji="0" lang="de-DE" sz="2400"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337774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327991" y="1050061"/>
            <a:ext cx="11553835" cy="3810000"/>
          </a:xfrm>
          <a:prstGeom prst="rect">
            <a:avLst/>
          </a:prstGeom>
          <a:noFill/>
          <a:ln>
            <a:noFill/>
          </a:ln>
        </p:spPr>
        <p:txBody>
          <a:bodyPr lIns="91425" tIns="45700" rIns="91425" bIns="45700" anchor="t" anchorCtr="0">
            <a:noAutofit/>
          </a:bodyPr>
          <a:lstStyle/>
          <a:p>
            <a:pPr lvl="0">
              <a:buClr>
                <a:srgbClr val="FFFFFF"/>
              </a:buClr>
              <a:buSzPct val="100000"/>
            </a:pPr>
            <a:r>
              <a:rPr lang="en-US" sz="1800" dirty="0">
                <a:solidFill>
                  <a:srgbClr val="FFFFFF"/>
                </a:solidFill>
                <a:latin typeface="Georgia"/>
                <a:ea typeface="Georgia"/>
                <a:cs typeface="Georgia"/>
                <a:sym typeface="Georgia"/>
              </a:rPr>
              <a:t>Genetic algorithm is suitable for this task because the task is a combinatorial optimization problem with a maximum calorie constraint</a:t>
            </a:r>
            <a:r>
              <a:rPr lang="en-US" sz="1800" dirty="0" smtClean="0">
                <a:solidFill>
                  <a:srgbClr val="FFFFFF"/>
                </a:solidFill>
                <a:latin typeface="Georgia"/>
                <a:ea typeface="Georgia"/>
                <a:cs typeface="Georgia"/>
                <a:sym typeface="Georgia"/>
              </a:rPr>
              <a:t>.</a:t>
            </a:r>
          </a:p>
          <a:p>
            <a:pPr lvl="0">
              <a:buClr>
                <a:srgbClr val="FFFFFF"/>
              </a:buClr>
              <a:buSzPct val="100000"/>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 </a:t>
            </a:r>
            <a:r>
              <a:rPr lang="en-US" sz="1800" dirty="0">
                <a:solidFill>
                  <a:srgbClr val="FFFFFF"/>
                </a:solidFill>
                <a:latin typeface="Georgia"/>
                <a:ea typeface="Georgia"/>
                <a:cs typeface="Georgia"/>
                <a:sym typeface="Georgia"/>
              </a:rPr>
              <a:t>Chromosome Representation – Each chromosome has 70 genes which takes on binary ‘0’ or ‘1’ indicating if a particular food item is selected. Only 21 genes can be ‘1’.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Fitness </a:t>
            </a:r>
            <a:r>
              <a:rPr lang="en-US" sz="1800" dirty="0">
                <a:solidFill>
                  <a:srgbClr val="FFFFFF"/>
                </a:solidFill>
                <a:latin typeface="Georgia"/>
                <a:ea typeface="Georgia"/>
                <a:cs typeface="Georgia"/>
                <a:sym typeface="Georgia"/>
              </a:rPr>
              <a:t>Function – The fitness function is the summation of utility score for the 21 food items represented in each chromosome. Constraints – There are two constraints. (1) The solution must only select 21 meals (21 ones in the final solution) based on the assumption of 3 meals a day i.e. 21 meals a week. (2) The allocated calorie budget cannot be exceeded. (1) is a hard constraint and (2) is a soft constraint with penalties if violated.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Crossover </a:t>
            </a:r>
            <a:r>
              <a:rPr lang="en-US" sz="1800" dirty="0">
                <a:solidFill>
                  <a:srgbClr val="FFFFFF"/>
                </a:solidFill>
                <a:latin typeface="Georgia"/>
                <a:ea typeface="Georgia"/>
                <a:cs typeface="Georgia"/>
                <a:sym typeface="Georgia"/>
              </a:rPr>
              <a:t>Operation – The crossover operation uses 2 randomly selected crossover points.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Mutation </a:t>
            </a:r>
            <a:r>
              <a:rPr lang="en-US" sz="1800" dirty="0">
                <a:solidFill>
                  <a:srgbClr val="FFFFFF"/>
                </a:solidFill>
                <a:latin typeface="Georgia"/>
                <a:ea typeface="Georgia"/>
                <a:cs typeface="Georgia"/>
                <a:sym typeface="Georgia"/>
              </a:rPr>
              <a:t>Operation – The mutation operation random toggles the gene value based on rate of mutation. After mutation, a special handing is implemented to adjust the gene value such that there are only 21 genes with ‘1’. Replacement Strategy – The fittest half parent population is combined with the fittest half offspring population to form the next generation. </a:t>
            </a:r>
          </a:p>
          <a:p>
            <a:pPr lvl="0">
              <a:buClr>
                <a:srgbClr val="FFFFFF"/>
              </a:buClr>
              <a:buSzPct val="100000"/>
            </a:pPr>
            <a:endParaRPr kumimoji="0" lang="de-DE" sz="1800"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2466738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2400" dirty="0">
                <a:solidFill>
                  <a:srgbClr val="262626"/>
                </a:solidFill>
                <a:latin typeface="Georgia"/>
                <a:ea typeface="Georgia"/>
                <a:cs typeface="Georgia"/>
                <a:sym typeface="Georgia"/>
              </a:rPr>
              <a:t>3</a:t>
            </a:r>
            <a:r>
              <a:rPr kumimoji="0" lang="de-DE" sz="2400" b="0" i="0" u="none" strike="noStrike" kern="0" cap="none" spc="0" normalizeH="0" baseline="0" noProof="0" dirty="0" smtClean="0">
                <a:ln>
                  <a:noFill/>
                </a:ln>
                <a:solidFill>
                  <a:srgbClr val="262626"/>
                </a:solidFill>
                <a:effectLst/>
                <a:uLnTx/>
                <a:uFillTx/>
                <a:latin typeface="Georgia"/>
                <a:ea typeface="Georgia"/>
                <a:cs typeface="Georgia"/>
                <a:sym typeface="Georgia"/>
              </a:rPr>
              <a:t> </a:t>
            </a:r>
            <a:r>
              <a:rPr kumimoji="0" lang="de-DE" sz="2400" b="0" i="0" u="none" strike="noStrike" kern="0" cap="none" spc="0" normalizeH="0" baseline="0" noProof="0" dirty="0" smtClean="0">
                <a:ln>
                  <a:noFill/>
                </a:ln>
                <a:solidFill>
                  <a:srgbClr val="1DE9B6"/>
                </a:solidFill>
                <a:effectLst/>
                <a:uLnTx/>
                <a:uFillTx/>
                <a:latin typeface="Georgia"/>
                <a:ea typeface="Georgia"/>
                <a:cs typeface="Georgia"/>
                <a:sym typeface="Georgia"/>
              </a:rPr>
              <a:t>  Solution</a:t>
            </a:r>
            <a:r>
              <a:rPr kumimoji="0" lang="de-DE" sz="2400" b="0" i="0" u="none" strike="noStrike" kern="0" cap="none" spc="0" normalizeH="0" noProof="0" dirty="0" smtClean="0">
                <a:ln>
                  <a:noFill/>
                </a:ln>
                <a:solidFill>
                  <a:srgbClr val="1DE9B6"/>
                </a:solidFill>
                <a:effectLst/>
                <a:uLnTx/>
                <a:uFillTx/>
                <a:latin typeface="Georgia"/>
                <a:ea typeface="Georgia"/>
                <a:cs typeface="Georgia"/>
                <a:sym typeface="Georgia"/>
              </a:rPr>
              <a:t> Overview</a:t>
            </a:r>
            <a:endParaRPr kumimoji="0" lang="de-DE" sz="2400" b="0" i="0" u="none" strike="noStrike" kern="0" cap="none" spc="0" normalizeH="0" baseline="0" noProof="0" dirty="0">
              <a:ln>
                <a:noFill/>
              </a:ln>
              <a:solidFill>
                <a:srgbClr val="1DE9B6"/>
              </a:solidFill>
              <a:effectLst/>
              <a:uLnTx/>
              <a:uFillTx/>
              <a:latin typeface="Georgia"/>
              <a:ea typeface="Georgia"/>
              <a:cs typeface="Georgia"/>
              <a:sym typeface="Georgia"/>
            </a:endParaRPr>
          </a:p>
        </p:txBody>
      </p:sp>
      <p:sp>
        <p:nvSpPr>
          <p:cNvPr id="213" name="Shape 213"/>
          <p:cNvSpPr txBox="1"/>
          <p:nvPr/>
        </p:nvSpPr>
        <p:spPr>
          <a:xfrm>
            <a:off x="327991" y="1050061"/>
            <a:ext cx="11553835" cy="3810000"/>
          </a:xfrm>
          <a:prstGeom prst="rect">
            <a:avLst/>
          </a:prstGeom>
          <a:noFill/>
          <a:ln>
            <a:noFill/>
          </a:ln>
        </p:spPr>
        <p:txBody>
          <a:bodyPr lIns="91425" tIns="45700" rIns="91425" bIns="45700" anchor="t" anchorCtr="0">
            <a:noAutofit/>
          </a:bodyPr>
          <a:lstStyle/>
          <a:p>
            <a:pPr lvl="0">
              <a:buClr>
                <a:srgbClr val="FFFFFF"/>
              </a:buClr>
              <a:buSzPct val="100000"/>
            </a:pPr>
            <a:r>
              <a:rPr lang="en-US" sz="1800" dirty="0">
                <a:solidFill>
                  <a:srgbClr val="FFFFFF"/>
                </a:solidFill>
                <a:latin typeface="Georgia"/>
                <a:ea typeface="Georgia"/>
                <a:cs typeface="Georgia"/>
                <a:sym typeface="Georgia"/>
              </a:rPr>
              <a:t>Genetic algorithm is suitable for this task because the task is a combinatorial optimization problem with a maximum calorie constraint</a:t>
            </a:r>
            <a:r>
              <a:rPr lang="en-US" sz="1800" dirty="0" smtClean="0">
                <a:solidFill>
                  <a:srgbClr val="FFFFFF"/>
                </a:solidFill>
                <a:latin typeface="Georgia"/>
                <a:ea typeface="Georgia"/>
                <a:cs typeface="Georgia"/>
                <a:sym typeface="Georgia"/>
              </a:rPr>
              <a:t>.</a:t>
            </a:r>
          </a:p>
          <a:p>
            <a:pPr lvl="0">
              <a:buClr>
                <a:srgbClr val="FFFFFF"/>
              </a:buClr>
              <a:buSzPct val="100000"/>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 </a:t>
            </a:r>
            <a:r>
              <a:rPr lang="en-US" sz="1800" dirty="0">
                <a:solidFill>
                  <a:srgbClr val="FFFFFF"/>
                </a:solidFill>
                <a:latin typeface="Georgia"/>
                <a:ea typeface="Georgia"/>
                <a:cs typeface="Georgia"/>
                <a:sym typeface="Georgia"/>
              </a:rPr>
              <a:t>Chromosome Representation – Each chromosome has 70 genes which takes on binary ‘0’ or ‘1’ indicating if a particular food item is selected. Only 21 genes can be ‘1’.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Fitness </a:t>
            </a:r>
            <a:r>
              <a:rPr lang="en-US" sz="1800" dirty="0">
                <a:solidFill>
                  <a:srgbClr val="FFFFFF"/>
                </a:solidFill>
                <a:latin typeface="Georgia"/>
                <a:ea typeface="Georgia"/>
                <a:cs typeface="Georgia"/>
                <a:sym typeface="Georgia"/>
              </a:rPr>
              <a:t>Function – The fitness function is the summation of utility score for the 21 food items represented in each chromosome. Constraints – There are two constraints. (1) The solution must only select 21 meals (21 ones in the final solution) based on the assumption of 3 meals a day i.e. 21 meals a week. (2) The allocated calorie budget cannot be exceeded. (1) is a hard constraint and (2) is a soft constraint with penalties if violated.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Crossover </a:t>
            </a:r>
            <a:r>
              <a:rPr lang="en-US" sz="1800" dirty="0">
                <a:solidFill>
                  <a:srgbClr val="FFFFFF"/>
                </a:solidFill>
                <a:latin typeface="Georgia"/>
                <a:ea typeface="Georgia"/>
                <a:cs typeface="Georgia"/>
                <a:sym typeface="Georgia"/>
              </a:rPr>
              <a:t>Operation – The crossover operation uses 2 randomly selected crossover points. </a:t>
            </a:r>
            <a:endParaRPr lang="en-US" sz="1800" dirty="0" smtClean="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endParaRPr lang="en-US" sz="1800" dirty="0">
              <a:solidFill>
                <a:srgbClr val="FFFFFF"/>
              </a:solidFill>
              <a:latin typeface="Georgia"/>
              <a:ea typeface="Georgia"/>
              <a:cs typeface="Georgia"/>
              <a:sym typeface="Georgia"/>
            </a:endParaRPr>
          </a:p>
          <a:p>
            <a:pPr marL="285750" lvl="0" indent="-285750">
              <a:buClr>
                <a:srgbClr val="FFFFFF"/>
              </a:buClr>
              <a:buSzPct val="100000"/>
              <a:buFont typeface="Arial" panose="020B0604020202020204" pitchFamily="34" charset="0"/>
              <a:buChar char="•"/>
            </a:pPr>
            <a:r>
              <a:rPr lang="en-US" sz="1800" dirty="0" smtClean="0">
                <a:solidFill>
                  <a:srgbClr val="FFFFFF"/>
                </a:solidFill>
                <a:latin typeface="Georgia"/>
                <a:ea typeface="Georgia"/>
                <a:cs typeface="Georgia"/>
                <a:sym typeface="Georgia"/>
              </a:rPr>
              <a:t>Mutation </a:t>
            </a:r>
            <a:r>
              <a:rPr lang="en-US" sz="1800" dirty="0">
                <a:solidFill>
                  <a:srgbClr val="FFFFFF"/>
                </a:solidFill>
                <a:latin typeface="Georgia"/>
                <a:ea typeface="Georgia"/>
                <a:cs typeface="Georgia"/>
                <a:sym typeface="Georgia"/>
              </a:rPr>
              <a:t>Operation – The mutation operation random toggles the gene value based on rate of mutation. After mutation, a special handing is implemented to adjust the gene value such that there are only 21 genes with ‘1’. Replacement Strategy – The fittest half parent population is combined with the fittest half offspring population to form the next generation. </a:t>
            </a:r>
          </a:p>
          <a:p>
            <a:pPr lvl="0">
              <a:buClr>
                <a:srgbClr val="FFFFFF"/>
              </a:buClr>
              <a:buSzPct val="100000"/>
            </a:pPr>
            <a:endParaRPr kumimoji="0" lang="de-DE" sz="1800"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1971991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30"/>
        <p:cNvGrpSpPr/>
        <p:nvPr/>
      </p:nvGrpSpPr>
      <p:grpSpPr>
        <a:xfrm>
          <a:off x="0" y="0"/>
          <a:ext cx="0" cy="0"/>
          <a:chOff x="0" y="0"/>
          <a:chExt cx="0" cy="0"/>
        </a:xfrm>
      </p:grpSpPr>
      <p:sp>
        <p:nvSpPr>
          <p:cNvPr id="331" name="Shape 331"/>
          <p:cNvSpPr txBox="1"/>
          <p:nvPr/>
        </p:nvSpPr>
        <p:spPr>
          <a:xfrm>
            <a:off x="606363" y="2541373"/>
            <a:ext cx="10898659" cy="258532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de-DE" sz="8800" i="1" dirty="0" smtClean="0">
                <a:solidFill>
                  <a:schemeClr val="lt1"/>
                </a:solidFill>
                <a:latin typeface="Georgia"/>
                <a:ea typeface="Georgia"/>
                <a:cs typeface="Georgia"/>
                <a:sym typeface="Georgia"/>
              </a:rPr>
              <a:t>Au Revoir!</a:t>
            </a:r>
            <a:endParaRPr lang="de-DE" sz="8800" i="1" dirty="0">
              <a:solidFill>
                <a:schemeClr val="lt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35"/>
        <p:cNvGrpSpPr/>
        <p:nvPr/>
      </p:nvGrpSpPr>
      <p:grpSpPr>
        <a:xfrm>
          <a:off x="0" y="0"/>
          <a:ext cx="0" cy="0"/>
          <a:chOff x="0" y="0"/>
          <a:chExt cx="0" cy="0"/>
        </a:xfrm>
      </p:grpSpPr>
      <p:sp>
        <p:nvSpPr>
          <p:cNvPr id="336" name="Shape 336"/>
          <p:cNvSpPr txBox="1"/>
          <p:nvPr/>
        </p:nvSpPr>
        <p:spPr>
          <a:xfrm>
            <a:off x="2091324" y="521223"/>
            <a:ext cx="7320827" cy="3970318"/>
          </a:xfrm>
          <a:prstGeom prst="rect">
            <a:avLst/>
          </a:prstGeom>
          <a:noFill/>
          <a:ln>
            <a:noFill/>
          </a:ln>
        </p:spPr>
        <p:txBody>
          <a:bodyPr lIns="91425" tIns="45700" rIns="91425" bIns="45700" anchor="t" anchorCtr="0">
            <a:noAutofit/>
          </a:bodyPr>
          <a:lstStyle/>
          <a:p>
            <a:pPr marL="0" marR="0" lvl="0" indent="0" algn="ctr" rtl="0">
              <a:spcBef>
                <a:spcPts val="0"/>
              </a:spcBef>
              <a:buNone/>
            </a:pPr>
            <a:endParaRPr sz="5400" i="1" dirty="0">
              <a:solidFill>
                <a:schemeClr val="lt1"/>
              </a:solidFill>
              <a:latin typeface="Georgia"/>
              <a:ea typeface="Georgia"/>
              <a:cs typeface="Georgia"/>
              <a:sym typeface="Georgia"/>
            </a:endParaRPr>
          </a:p>
          <a:p>
            <a:pPr marL="0" marR="0" lvl="0" indent="0" algn="ctr" rtl="0">
              <a:spcBef>
                <a:spcPts val="0"/>
              </a:spcBef>
              <a:buSzPct val="25000"/>
              <a:buNone/>
            </a:pPr>
            <a:r>
              <a:rPr lang="de-DE" sz="5400" i="1" dirty="0" smtClean="0">
                <a:solidFill>
                  <a:schemeClr val="lt1"/>
                </a:solidFill>
                <a:latin typeface="Georgia"/>
                <a:ea typeface="Georgia"/>
                <a:cs typeface="Georgia"/>
                <a:sym typeface="Georgia"/>
              </a:rPr>
              <a:t>A presentation by </a:t>
            </a:r>
          </a:p>
          <a:p>
            <a:pPr marL="0" marR="0" lvl="0" indent="0" algn="ctr" rtl="0">
              <a:spcBef>
                <a:spcPts val="0"/>
              </a:spcBef>
              <a:buSzPct val="25000"/>
              <a:buNone/>
            </a:pPr>
            <a:r>
              <a:rPr lang="de-DE" sz="5400" i="1" dirty="0" smtClean="0">
                <a:solidFill>
                  <a:schemeClr val="lt1"/>
                </a:solidFill>
                <a:latin typeface="Georgia"/>
                <a:ea typeface="Georgia"/>
                <a:cs typeface="Georgia"/>
                <a:sym typeface="Georgia"/>
              </a:rPr>
              <a:t>Team </a:t>
            </a:r>
            <a:r>
              <a:rPr lang="de-DE" sz="5400" b="1" i="1" u="sng" dirty="0" smtClean="0">
                <a:solidFill>
                  <a:schemeClr val="lt1"/>
                </a:solidFill>
                <a:latin typeface="Georgia"/>
                <a:ea typeface="Georgia"/>
                <a:cs typeface="Georgia"/>
                <a:sym typeface="Georgia"/>
              </a:rPr>
              <a:t>FitVerse</a:t>
            </a:r>
            <a:endParaRPr sz="2000" b="1" i="1" u="sng" dirty="0">
              <a:solidFill>
                <a:schemeClr val="lt1"/>
              </a:solidFill>
              <a:latin typeface="Georgia"/>
              <a:ea typeface="Georgia"/>
              <a:cs typeface="Georgia"/>
              <a:sym typeface="Georgia"/>
            </a:endParaRPr>
          </a:p>
          <a:p>
            <a:pPr marL="0" marR="0" lvl="0" indent="0" algn="ctr" rtl="0">
              <a:spcBef>
                <a:spcPts val="0"/>
              </a:spcBef>
              <a:buNone/>
            </a:pPr>
            <a:endParaRPr sz="2000" i="1" dirty="0">
              <a:solidFill>
                <a:schemeClr val="lt1"/>
              </a:solidFill>
              <a:latin typeface="Georgia"/>
              <a:ea typeface="Georgia"/>
              <a:cs typeface="Georgia"/>
              <a:sym typeface="Georgia"/>
            </a:endParaRPr>
          </a:p>
        </p:txBody>
      </p:sp>
      <p:grpSp>
        <p:nvGrpSpPr>
          <p:cNvPr id="3" name="Group 2"/>
          <p:cNvGrpSpPr/>
          <p:nvPr/>
        </p:nvGrpSpPr>
        <p:grpSpPr>
          <a:xfrm>
            <a:off x="4325847" y="3984157"/>
            <a:ext cx="2780118" cy="511080"/>
            <a:chOff x="4325847" y="3984157"/>
            <a:chExt cx="2780118" cy="511080"/>
          </a:xfrm>
        </p:grpSpPr>
        <p:sp>
          <p:nvSpPr>
            <p:cNvPr id="5" name="Rectangle 4"/>
            <p:cNvSpPr/>
            <p:nvPr/>
          </p:nvSpPr>
          <p:spPr>
            <a:xfrm>
              <a:off x="4325847" y="3984157"/>
              <a:ext cx="2780118" cy="461665"/>
            </a:xfrm>
            <a:prstGeom prst="rect">
              <a:avLst/>
            </a:prstGeom>
          </p:spPr>
          <p:txBody>
            <a:bodyPr wrap="square">
              <a:spAutoFit/>
            </a:bodyPr>
            <a:lstStyle/>
            <a:p>
              <a:pPr lvl="0" algn="ctr">
                <a:buSzPct val="25000"/>
              </a:pPr>
              <a:r>
                <a:rPr lang="de-DE" sz="2400" i="1" dirty="0" smtClean="0">
                  <a:solidFill>
                    <a:schemeClr val="lt1"/>
                  </a:solidFill>
                  <a:latin typeface="Georgia"/>
                  <a:ea typeface="Georgia"/>
                  <a:cs typeface="Georgia"/>
                  <a:sym typeface="Georgia"/>
                </a:rPr>
                <a:t>Arpit Kharbanda</a:t>
              </a:r>
              <a:endParaRPr lang="de-DE" sz="2400" i="1" dirty="0">
                <a:solidFill>
                  <a:schemeClr val="lt1"/>
                </a:solidFill>
                <a:latin typeface="Georgia"/>
                <a:ea typeface="Georgia"/>
                <a:cs typeface="Georgia"/>
                <a:sym typeface="Georgia"/>
              </a:endParaRPr>
            </a:p>
          </p:txBody>
        </p:sp>
        <p:sp>
          <p:nvSpPr>
            <p:cNvPr id="7" name="Shape 236"/>
            <p:cNvSpPr/>
            <p:nvPr/>
          </p:nvSpPr>
          <p:spPr>
            <a:xfrm rot="5400000" flipH="1">
              <a:off x="5676899" y="3301074"/>
              <a:ext cx="45719" cy="2342607"/>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 name="Group 3"/>
          <p:cNvGrpSpPr/>
          <p:nvPr/>
        </p:nvGrpSpPr>
        <p:grpSpPr>
          <a:xfrm>
            <a:off x="549316" y="4030265"/>
            <a:ext cx="2780118" cy="506997"/>
            <a:chOff x="5163120" y="4695607"/>
            <a:chExt cx="2780118" cy="506997"/>
          </a:xfrm>
        </p:grpSpPr>
        <p:sp>
          <p:nvSpPr>
            <p:cNvPr id="2" name="Rectangle 1"/>
            <p:cNvSpPr/>
            <p:nvPr/>
          </p:nvSpPr>
          <p:spPr>
            <a:xfrm>
              <a:off x="5163120" y="4695607"/>
              <a:ext cx="2780118" cy="461665"/>
            </a:xfrm>
            <a:prstGeom prst="rect">
              <a:avLst/>
            </a:prstGeom>
          </p:spPr>
          <p:txBody>
            <a:bodyPr wrap="square">
              <a:spAutoFit/>
            </a:bodyPr>
            <a:lstStyle/>
            <a:p>
              <a:pPr lvl="0" algn="ctr">
                <a:buSzPct val="25000"/>
              </a:pPr>
              <a:r>
                <a:rPr lang="de-DE" sz="2400" i="1" dirty="0" smtClean="0">
                  <a:solidFill>
                    <a:schemeClr val="lt1"/>
                  </a:solidFill>
                  <a:latin typeface="Georgia"/>
                  <a:ea typeface="Georgia"/>
                  <a:cs typeface="Georgia"/>
                  <a:sym typeface="Georgia"/>
                </a:rPr>
                <a:t>Arihant Jain </a:t>
              </a:r>
              <a:endParaRPr lang="de-DE" sz="2400" i="1" dirty="0">
                <a:solidFill>
                  <a:schemeClr val="lt1"/>
                </a:solidFill>
                <a:latin typeface="Georgia"/>
                <a:ea typeface="Georgia"/>
                <a:cs typeface="Georgia"/>
                <a:sym typeface="Georgia"/>
              </a:endParaRPr>
            </a:p>
          </p:txBody>
        </p:sp>
        <p:sp>
          <p:nvSpPr>
            <p:cNvPr id="9" name="Shape 236"/>
            <p:cNvSpPr/>
            <p:nvPr/>
          </p:nvSpPr>
          <p:spPr>
            <a:xfrm rot="5400000">
              <a:off x="6528957" y="4287471"/>
              <a:ext cx="46726" cy="17835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11" name="Group 10"/>
          <p:cNvGrpSpPr/>
          <p:nvPr/>
        </p:nvGrpSpPr>
        <p:grpSpPr>
          <a:xfrm>
            <a:off x="8844303" y="3964532"/>
            <a:ext cx="2689451" cy="526001"/>
            <a:chOff x="8872021" y="3964532"/>
            <a:chExt cx="2780118" cy="526001"/>
          </a:xfrm>
        </p:grpSpPr>
        <p:sp>
          <p:nvSpPr>
            <p:cNvPr id="6" name="Rectangle 5"/>
            <p:cNvSpPr/>
            <p:nvPr/>
          </p:nvSpPr>
          <p:spPr>
            <a:xfrm>
              <a:off x="8872021" y="3964532"/>
              <a:ext cx="2780118" cy="461665"/>
            </a:xfrm>
            <a:prstGeom prst="rect">
              <a:avLst/>
            </a:prstGeom>
          </p:spPr>
          <p:txBody>
            <a:bodyPr wrap="square">
              <a:spAutoFit/>
            </a:bodyPr>
            <a:lstStyle/>
            <a:p>
              <a:pPr lvl="0" algn="ctr">
                <a:buSzPct val="25000"/>
              </a:pPr>
              <a:r>
                <a:rPr lang="de-DE" sz="2400" i="1" dirty="0" smtClean="0">
                  <a:solidFill>
                    <a:schemeClr val="lt1"/>
                  </a:solidFill>
                  <a:latin typeface="Georgia"/>
                  <a:ea typeface="Georgia"/>
                  <a:cs typeface="Georgia"/>
                  <a:sym typeface="Georgia"/>
                </a:rPr>
                <a:t>Aman Bisht</a:t>
              </a:r>
              <a:endParaRPr lang="de-DE" sz="2400" i="1" dirty="0">
                <a:solidFill>
                  <a:schemeClr val="lt1"/>
                </a:solidFill>
                <a:latin typeface="Georgia"/>
                <a:ea typeface="Georgia"/>
                <a:cs typeface="Georgia"/>
                <a:sym typeface="Georgia"/>
              </a:endParaRPr>
            </a:p>
          </p:txBody>
        </p:sp>
        <p:sp>
          <p:nvSpPr>
            <p:cNvPr id="10" name="Shape 236"/>
            <p:cNvSpPr/>
            <p:nvPr/>
          </p:nvSpPr>
          <p:spPr>
            <a:xfrm rot="5400000">
              <a:off x="10250661" y="3628035"/>
              <a:ext cx="45719" cy="1679277"/>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E9B6"/>
        </a:solidFill>
        <a:effectLst/>
      </p:bgPr>
    </p:bg>
    <p:spTree>
      <p:nvGrpSpPr>
        <p:cNvPr id="1" name="Shape 166"/>
        <p:cNvGrpSpPr/>
        <p:nvPr/>
      </p:nvGrpSpPr>
      <p:grpSpPr>
        <a:xfrm>
          <a:off x="0" y="0"/>
          <a:ext cx="0" cy="0"/>
          <a:chOff x="0" y="0"/>
          <a:chExt cx="0" cy="0"/>
        </a:xfrm>
      </p:grpSpPr>
      <p:sp>
        <p:nvSpPr>
          <p:cNvPr id="167" name="Shape 167"/>
          <p:cNvSpPr txBox="1"/>
          <p:nvPr/>
        </p:nvSpPr>
        <p:spPr>
          <a:xfrm>
            <a:off x="5557643" y="-1712144"/>
            <a:ext cx="3491661" cy="93256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60000" dirty="0">
                <a:solidFill>
                  <a:schemeClr val="lt1"/>
                </a:solidFill>
                <a:latin typeface="Georgia"/>
                <a:ea typeface="Georgia"/>
                <a:cs typeface="Georgia"/>
                <a:sym typeface="Georgia"/>
              </a:rPr>
              <a:t>1</a:t>
            </a:r>
          </a:p>
        </p:txBody>
      </p:sp>
      <p:sp>
        <p:nvSpPr>
          <p:cNvPr id="168" name="Shape 168"/>
          <p:cNvSpPr txBox="1"/>
          <p:nvPr/>
        </p:nvSpPr>
        <p:spPr>
          <a:xfrm>
            <a:off x="1148045" y="2026019"/>
            <a:ext cx="10686525" cy="266605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Georgia"/>
              <a:buNone/>
            </a:pPr>
            <a:r>
              <a:rPr lang="de-DE" sz="9600" dirty="0" smtClean="0">
                <a:solidFill>
                  <a:schemeClr val="lt1"/>
                </a:solidFill>
                <a:latin typeface="Georgia"/>
                <a:ea typeface="Georgia"/>
                <a:cs typeface="Georgia"/>
                <a:sym typeface="Georgia"/>
              </a:rPr>
              <a:t>Problem </a:t>
            </a:r>
          </a:p>
          <a:p>
            <a:pPr marL="0" marR="0" lvl="0" indent="0" algn="l" rtl="0">
              <a:lnSpc>
                <a:spcPct val="90000"/>
              </a:lnSpc>
              <a:spcBef>
                <a:spcPts val="0"/>
              </a:spcBef>
              <a:spcAft>
                <a:spcPts val="0"/>
              </a:spcAft>
              <a:buClr>
                <a:schemeClr val="lt1"/>
              </a:buClr>
              <a:buSzPct val="25000"/>
              <a:buFont typeface="Georgia"/>
              <a:buNone/>
            </a:pPr>
            <a:r>
              <a:rPr lang="de-DE" sz="9600" dirty="0" smtClean="0">
                <a:solidFill>
                  <a:schemeClr val="lt1"/>
                </a:solidFill>
                <a:latin typeface="Georgia"/>
                <a:ea typeface="Georgia"/>
                <a:cs typeface="Georgia"/>
                <a:sym typeface="Georgia"/>
              </a:rPr>
              <a:t>Statement</a:t>
            </a:r>
            <a:endParaRPr lang="de-DE" sz="9600" dirty="0">
              <a:solidFill>
                <a:schemeClr val="lt1"/>
              </a:solidFill>
              <a:latin typeface="Georgia"/>
              <a:ea typeface="Georgia"/>
              <a:cs typeface="Georgia"/>
              <a:sym typeface="Georgia"/>
            </a:endParaRPr>
          </a:p>
        </p:txBody>
      </p:sp>
      <p:sp>
        <p:nvSpPr>
          <p:cNvPr id="169" name="Shape 169"/>
          <p:cNvSpPr/>
          <p:nvPr/>
        </p:nvSpPr>
        <p:spPr>
          <a:xfrm rot="5400000">
            <a:off x="2235402" y="3675919"/>
            <a:ext cx="121080" cy="215338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500"/>
                                        <p:tgtEl>
                                          <p:spTgt spid="169"/>
                                        </p:tgtEl>
                                      </p:cBhvr>
                                    </p:animEffect>
                                  </p:childTnLst>
                                </p:cTn>
                              </p:par>
                              <p:par>
                                <p:cTn id="11" presetID="10" presetClass="entr" presetSubtype="0" fill="hold" nodeType="withEffect">
                                  <p:stCondLst>
                                    <p:cond delay="0"/>
                                  </p:stCondLst>
                                  <p:childTnLst>
                                    <p:set>
                                      <p:cBhvr>
                                        <p:cTn id="12" dur="1" fill="hold">
                                          <p:stCondLst>
                                            <p:cond delay="0"/>
                                          </p:stCondLst>
                                        </p:cTn>
                                        <p:tgtEl>
                                          <p:spTgt spid="167"/>
                                        </p:tgtEl>
                                        <p:attrNameLst>
                                          <p:attrName>style.visibility</p:attrName>
                                        </p:attrNameLst>
                                      </p:cBhvr>
                                      <p:to>
                                        <p:strVal val="visible"/>
                                      </p:to>
                                    </p:set>
                                    <p:animEffect transition="in" filter="fade">
                                      <p:cBhvr>
                                        <p:cTn id="13" dur="11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pSp>
        <p:nvGrpSpPr>
          <p:cNvPr id="174" name="Shape 174"/>
          <p:cNvGrpSpPr/>
          <p:nvPr/>
        </p:nvGrpSpPr>
        <p:grpSpPr>
          <a:xfrm>
            <a:off x="0" y="0"/>
            <a:ext cx="4745772" cy="6858000"/>
            <a:chOff x="0" y="0"/>
            <a:chExt cx="4745772" cy="6858000"/>
          </a:xfrm>
        </p:grpSpPr>
        <p:sp>
          <p:nvSpPr>
            <p:cNvPr id="175" name="Shape 175"/>
            <p:cNvSpPr/>
            <p:nvPr/>
          </p:nvSpPr>
          <p:spPr>
            <a:xfrm>
              <a:off x="4096744" y="0"/>
              <a:ext cx="649028" cy="6858000"/>
            </a:xfrm>
            <a:prstGeom prst="triangle">
              <a:avLst>
                <a:gd name="adj" fmla="val 50000"/>
              </a:avLst>
            </a:prstGeom>
            <a:solidFill>
              <a:srgbClr val="D8D8D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6" name="Shape 176"/>
            <p:cNvSpPr/>
            <p:nvPr/>
          </p:nvSpPr>
          <p:spPr>
            <a:xfrm>
              <a:off x="0" y="0"/>
              <a:ext cx="4419599" cy="6858000"/>
            </a:xfrm>
            <a:prstGeom prst="rect">
              <a:avLst/>
            </a:prstGeom>
            <a:solidFill>
              <a:srgbClr val="26262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7" name="Shape 177"/>
            <p:cNvSpPr txBox="1"/>
            <p:nvPr/>
          </p:nvSpPr>
          <p:spPr>
            <a:xfrm>
              <a:off x="226898" y="1623337"/>
              <a:ext cx="4325932" cy="212365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4400" i="1" dirty="0" smtClean="0">
                  <a:solidFill>
                    <a:schemeClr val="lt1"/>
                  </a:solidFill>
                  <a:latin typeface="Georgia"/>
                  <a:ea typeface="Georgia"/>
                  <a:cs typeface="Georgia"/>
                  <a:sym typeface="Georgia"/>
                </a:rPr>
                <a:t>Problem(s)</a:t>
              </a:r>
            </a:p>
            <a:p>
              <a:pPr marL="0" marR="0" lvl="0" indent="0" algn="l" rtl="0">
                <a:spcBef>
                  <a:spcPts val="0"/>
                </a:spcBef>
                <a:buSzPct val="25000"/>
                <a:buNone/>
              </a:pPr>
              <a:r>
                <a:rPr lang="de-DE" sz="4400" i="1" dirty="0" smtClean="0">
                  <a:solidFill>
                    <a:schemeClr val="lt1"/>
                  </a:solidFill>
                  <a:latin typeface="Georgia"/>
                  <a:ea typeface="Georgia"/>
                  <a:cs typeface="Georgia"/>
                  <a:sym typeface="Georgia"/>
                </a:rPr>
                <a:t>that our app</a:t>
              </a:r>
              <a:r>
                <a:rPr lang="de-DE" sz="4400" i="1" dirty="0">
                  <a:solidFill>
                    <a:schemeClr val="lt1"/>
                  </a:solidFill>
                  <a:latin typeface="Georgia"/>
                  <a:ea typeface="Georgia"/>
                  <a:cs typeface="Georgia"/>
                  <a:sym typeface="Georgia"/>
                </a:rPr>
                <a:t> </a:t>
              </a:r>
              <a:r>
                <a:rPr lang="de-DE" sz="4400" i="1" dirty="0" smtClean="0">
                  <a:solidFill>
                    <a:schemeClr val="lt1"/>
                  </a:solidFill>
                  <a:latin typeface="Georgia"/>
                  <a:ea typeface="Georgia"/>
                  <a:cs typeface="Georgia"/>
                  <a:sym typeface="Georgia"/>
                </a:rPr>
                <a:t>will address</a:t>
              </a:r>
            </a:p>
          </p:txBody>
        </p:sp>
        <p:sp>
          <p:nvSpPr>
            <p:cNvPr id="178" name="Shape 178"/>
            <p:cNvSpPr/>
            <p:nvPr/>
          </p:nvSpPr>
          <p:spPr>
            <a:xfrm rot="5400000">
              <a:off x="795474" y="3300339"/>
              <a:ext cx="78218" cy="97152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179" name="Shape 179"/>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80" name="Shape 180"/>
          <p:cNvSpPr txBox="1"/>
          <p:nvPr/>
        </p:nvSpPr>
        <p:spPr>
          <a:xfrm>
            <a:off x="739827" y="544764"/>
            <a:ext cx="367977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a:solidFill>
                  <a:srgbClr val="262626"/>
                </a:solidFill>
                <a:latin typeface="Georgia"/>
                <a:ea typeface="Georgia"/>
                <a:cs typeface="Georgia"/>
                <a:sym typeface="Georgia"/>
              </a:rPr>
              <a:t>1</a:t>
            </a:r>
            <a:r>
              <a:rPr lang="de-DE" sz="2400" dirty="0">
                <a:solidFill>
                  <a:srgbClr val="1DE9B6"/>
                </a:solidFill>
                <a:latin typeface="Georgia"/>
                <a:ea typeface="Georgia"/>
                <a:cs typeface="Georgia"/>
                <a:sym typeface="Georgia"/>
              </a:rPr>
              <a:t>   </a:t>
            </a:r>
            <a:r>
              <a:rPr lang="de-DE" sz="2400" dirty="0" smtClean="0">
                <a:solidFill>
                  <a:srgbClr val="1DE9B6"/>
                </a:solidFill>
                <a:latin typeface="Georgia"/>
                <a:ea typeface="Georgia"/>
                <a:cs typeface="Georgia"/>
                <a:sym typeface="Georgia"/>
              </a:rPr>
              <a:t>Problem statement</a:t>
            </a:r>
            <a:endParaRPr lang="de-DE" sz="2400" dirty="0">
              <a:solidFill>
                <a:srgbClr val="1DE9B6"/>
              </a:solidFill>
              <a:latin typeface="Georgia"/>
              <a:ea typeface="Georgia"/>
              <a:cs typeface="Georgia"/>
              <a:sym typeface="Georgia"/>
            </a:endParaRPr>
          </a:p>
        </p:txBody>
      </p:sp>
      <p:sp>
        <p:nvSpPr>
          <p:cNvPr id="181" name="Shape 181"/>
          <p:cNvSpPr txBox="1"/>
          <p:nvPr/>
        </p:nvSpPr>
        <p:spPr>
          <a:xfrm>
            <a:off x="4800600" y="750039"/>
            <a:ext cx="7138851" cy="1015662"/>
          </a:xfrm>
          <a:prstGeom prst="rect">
            <a:avLst/>
          </a:prstGeom>
          <a:noFill/>
          <a:ln>
            <a:noFill/>
          </a:ln>
        </p:spPr>
        <p:txBody>
          <a:bodyPr lIns="91425" tIns="45700" rIns="91425" bIns="45700" anchor="t" anchorCtr="0">
            <a:noAutofit/>
          </a:bodyPr>
          <a:lstStyle/>
          <a:p>
            <a:pPr marL="285750" marR="0" lvl="0" indent="-285750" rtl="0">
              <a:spcBef>
                <a:spcPts val="0"/>
              </a:spcBef>
              <a:buSzPct val="25000"/>
              <a:buNone/>
            </a:pPr>
            <a:r>
              <a:rPr lang="de-DE" sz="2000" b="1" i="1" dirty="0">
                <a:solidFill>
                  <a:schemeClr val="dk1"/>
                </a:solidFill>
                <a:latin typeface="Georgia"/>
                <a:ea typeface="Georgia"/>
                <a:cs typeface="Georgia"/>
                <a:sym typeface="Georgia"/>
              </a:rPr>
              <a:t>    </a:t>
            </a:r>
            <a:r>
              <a:rPr lang="de-DE" sz="2000" b="1" i="1" dirty="0" smtClean="0">
                <a:solidFill>
                  <a:schemeClr val="dk1"/>
                </a:solidFill>
                <a:latin typeface="Georgia"/>
                <a:ea typeface="Georgia"/>
                <a:cs typeface="Georgia"/>
                <a:sym typeface="Georgia"/>
              </a:rPr>
              <a:t>How is it possible to get most personalized diet + workout plan that is customized to your BODY ?</a:t>
            </a:r>
            <a:endParaRPr lang="de-DE" sz="2000" b="1" i="1" dirty="0">
              <a:solidFill>
                <a:schemeClr val="dk1"/>
              </a:solidFill>
              <a:latin typeface="Georgia"/>
              <a:ea typeface="Georgia"/>
              <a:cs typeface="Georgia"/>
              <a:sym typeface="Georgia"/>
            </a:endParaRPr>
          </a:p>
        </p:txBody>
      </p:sp>
      <p:sp>
        <p:nvSpPr>
          <p:cNvPr id="182" name="Shape 182"/>
          <p:cNvSpPr/>
          <p:nvPr/>
        </p:nvSpPr>
        <p:spPr>
          <a:xfrm>
            <a:off x="5153447" y="1437648"/>
            <a:ext cx="2368721" cy="4571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 name="Rectangle 1"/>
          <p:cNvSpPr/>
          <p:nvPr/>
        </p:nvSpPr>
        <p:spPr>
          <a:xfrm>
            <a:off x="5153447" y="2256584"/>
            <a:ext cx="6786004" cy="3570208"/>
          </a:xfrm>
          <a:prstGeom prst="rect">
            <a:avLst/>
          </a:prstGeom>
        </p:spPr>
        <p:txBody>
          <a:bodyPr wrap="square">
            <a:spAutoFit/>
          </a:bodyPr>
          <a:lstStyle/>
          <a:p>
            <a:r>
              <a:rPr lang="en-US" sz="2400" b="1" u="sng" dirty="0" smtClean="0"/>
              <a:t>Issue #1</a:t>
            </a:r>
          </a:p>
          <a:p>
            <a:endParaRPr lang="en-US" sz="2400" b="1" u="sng" dirty="0" smtClean="0"/>
          </a:p>
          <a:p>
            <a:r>
              <a:rPr lang="en-US" dirty="0" smtClean="0"/>
              <a:t>In </a:t>
            </a:r>
            <a:r>
              <a:rPr lang="en-US" dirty="0"/>
              <a:t>today’s fast-paced society, it is very challenging to eat right and exercise right. Most people know the benefits and desire to eat a balanced diet and to do the right amount of exercise, but many just do not have the time to plan what to eat and how much and what exercise to do. Some tired to count calories but there is up to now, no quick and accurate way to do so. </a:t>
            </a:r>
            <a:endParaRPr lang="en-US" dirty="0" smtClean="0"/>
          </a:p>
          <a:p>
            <a:endParaRPr lang="en-US" dirty="0"/>
          </a:p>
          <a:p>
            <a:r>
              <a:rPr lang="en-US" sz="2400" b="1" i="1" u="sng" dirty="0" smtClean="0"/>
              <a:t>Issue #2</a:t>
            </a:r>
          </a:p>
          <a:p>
            <a:endParaRPr lang="en-US" dirty="0"/>
          </a:p>
          <a:p>
            <a:r>
              <a:rPr lang="en-US" dirty="0" smtClean="0"/>
              <a:t>On </a:t>
            </a:r>
            <a:r>
              <a:rPr lang="en-US" dirty="0"/>
              <a:t>the other hand, eating is also an activity which can bring happiness. We all feel happy when we are served our </a:t>
            </a:r>
            <a:r>
              <a:rPr lang="en-US" dirty="0" smtClean="0"/>
              <a:t>favorite </a:t>
            </a:r>
            <a:r>
              <a:rPr lang="en-US" dirty="0"/>
              <a:t>food. How do we </a:t>
            </a:r>
            <a:r>
              <a:rPr lang="en-US" dirty="0" smtClean="0"/>
              <a:t>maximize </a:t>
            </a:r>
            <a:r>
              <a:rPr lang="en-US" dirty="0"/>
              <a:t>this happiness and at the same time avoid putting on extra weight which makes us feel guilty the next time we ordered that chocolate ice-cream?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p:tgtEl>
                                          <p:spTgt spid="18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79"/>
                                        </p:tgtEl>
                                        <p:attrNameLst>
                                          <p:attrName>style.visibility</p:attrName>
                                        </p:attrNameLst>
                                      </p:cBhvr>
                                      <p:to>
                                        <p:strVal val="visible"/>
                                      </p:to>
                                    </p:set>
                                    <p:anim calcmode="lin" valueType="num">
                                      <p:cBhvr additive="base">
                                        <p:cTn id="10" dur="500"/>
                                        <p:tgtEl>
                                          <p:spTgt spid="179"/>
                                        </p:tgtEl>
                                        <p:attrNameLst>
                                          <p:attrName>ppt_y</p:attrName>
                                        </p:attrNameLst>
                                      </p:cBhvr>
                                      <p:tavLst>
                                        <p:tav tm="0">
                                          <p:val>
                                            <p:strVal val="#ppt_y-1"/>
                                          </p:val>
                                        </p:tav>
                                        <p:tav tm="100000">
                                          <p:val>
                                            <p:strVal val="#ppt_y"/>
                                          </p:val>
                                        </p:tav>
                                      </p:tavLst>
                                    </p:anim>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74"/>
                                        </p:tgtEl>
                                        <p:attrNameLst>
                                          <p:attrName>style.visibility</p:attrName>
                                        </p:attrNameLst>
                                      </p:cBhvr>
                                      <p:to>
                                        <p:strVal val="visible"/>
                                      </p:to>
                                    </p:set>
                                    <p:anim calcmode="lin" valueType="num">
                                      <p:cBhvr additive="base">
                                        <p:cTn id="14" dur="1000"/>
                                        <p:tgtEl>
                                          <p:spTgt spid="174"/>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p:cTn id="19" dur="1000"/>
                                        <p:tgtEl>
                                          <p:spTgt spid="181"/>
                                        </p:tgtEl>
                                      </p:cBhvr>
                                    </p:animEffect>
                                  </p:childTnLst>
                                </p:cTn>
                              </p:par>
                              <p:par>
                                <p:cTn id="20" presetID="10" presetClass="entr" presetSubtype="0" fill="hold"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E9B6"/>
        </a:solidFill>
        <a:effectLst/>
      </p:bgPr>
    </p:bg>
    <p:spTree>
      <p:nvGrpSpPr>
        <p:cNvPr id="1" name="Shape 187"/>
        <p:cNvGrpSpPr/>
        <p:nvPr/>
      </p:nvGrpSpPr>
      <p:grpSpPr>
        <a:xfrm>
          <a:off x="0" y="0"/>
          <a:ext cx="0" cy="0"/>
          <a:chOff x="0" y="0"/>
          <a:chExt cx="0" cy="0"/>
        </a:xfrm>
      </p:grpSpPr>
      <p:sp>
        <p:nvSpPr>
          <p:cNvPr id="188" name="Shape 188"/>
          <p:cNvSpPr txBox="1"/>
          <p:nvPr/>
        </p:nvSpPr>
        <p:spPr>
          <a:xfrm>
            <a:off x="1086374" y="2953458"/>
            <a:ext cx="10686525" cy="1036568"/>
          </a:xfrm>
          <a:prstGeom prst="rect">
            <a:avLst/>
          </a:prstGeom>
          <a:noFill/>
          <a:ln>
            <a:noFill/>
          </a:ln>
        </p:spPr>
        <p:txBody>
          <a:bodyPr lIns="91425" tIns="45700" rIns="91425" bIns="45700" anchor="ctr" anchorCtr="0">
            <a:noAutofit/>
          </a:bodyPr>
          <a:lstStyle/>
          <a:p>
            <a:pPr lvl="0">
              <a:lnSpc>
                <a:spcPct val="90000"/>
              </a:lnSpc>
              <a:buClr>
                <a:schemeClr val="lt1"/>
              </a:buClr>
              <a:buSzPct val="25000"/>
            </a:pPr>
            <a:r>
              <a:rPr lang="de-DE" sz="9600" dirty="0">
                <a:solidFill>
                  <a:schemeClr val="lt1"/>
                </a:solidFill>
                <a:latin typeface="Georgia"/>
                <a:ea typeface="Georgia"/>
                <a:cs typeface="Georgia"/>
                <a:sym typeface="Georgia"/>
              </a:rPr>
              <a:t>Proposed </a:t>
            </a:r>
            <a:endParaRPr lang="de-DE" sz="9600" dirty="0" smtClean="0">
              <a:solidFill>
                <a:schemeClr val="lt1"/>
              </a:solidFill>
              <a:latin typeface="Georgia"/>
              <a:ea typeface="Georgia"/>
              <a:cs typeface="Georgia"/>
              <a:sym typeface="Georgia"/>
            </a:endParaRPr>
          </a:p>
          <a:p>
            <a:pPr lvl="0">
              <a:lnSpc>
                <a:spcPct val="90000"/>
              </a:lnSpc>
              <a:buClr>
                <a:schemeClr val="lt1"/>
              </a:buClr>
              <a:buSzPct val="25000"/>
            </a:pPr>
            <a:r>
              <a:rPr lang="de-DE" sz="9600" dirty="0" smtClean="0">
                <a:solidFill>
                  <a:schemeClr val="lt1"/>
                </a:solidFill>
                <a:latin typeface="Georgia"/>
                <a:ea typeface="Georgia"/>
                <a:cs typeface="Georgia"/>
                <a:sym typeface="Georgia"/>
              </a:rPr>
              <a:t>Solution</a:t>
            </a:r>
            <a:endParaRPr lang="de-DE" sz="9600" dirty="0">
              <a:solidFill>
                <a:schemeClr val="lt1"/>
              </a:solidFill>
              <a:latin typeface="Georgia"/>
              <a:ea typeface="Georgia"/>
              <a:cs typeface="Georgia"/>
              <a:sym typeface="Georgia"/>
            </a:endParaRPr>
          </a:p>
        </p:txBody>
      </p:sp>
      <p:sp>
        <p:nvSpPr>
          <p:cNvPr id="189" name="Shape 189"/>
          <p:cNvSpPr/>
          <p:nvPr/>
        </p:nvSpPr>
        <p:spPr>
          <a:xfrm rot="5400000">
            <a:off x="2260802" y="3675922"/>
            <a:ext cx="121080" cy="215338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90" name="Shape 190"/>
          <p:cNvSpPr txBox="1"/>
          <p:nvPr/>
        </p:nvSpPr>
        <p:spPr>
          <a:xfrm>
            <a:off x="6062118" y="-1577638"/>
            <a:ext cx="4482317" cy="93256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60000" dirty="0">
                <a:solidFill>
                  <a:schemeClr val="lt1"/>
                </a:solidFill>
                <a:latin typeface="Georgia"/>
                <a:ea typeface="Georgia"/>
                <a:cs typeface="Georgia"/>
                <a:sym typeface="Georgia"/>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par>
                                <p:cTn id="8" presetID="10"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500"/>
                                        <p:tgtEl>
                                          <p:spTgt spid="189"/>
                                        </p:tgtEl>
                                      </p:cBhvr>
                                    </p:animEffect>
                                  </p:childTnLst>
                                </p:cTn>
                              </p:par>
                              <p:par>
                                <p:cTn id="11" presetID="10"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fade">
                                      <p:cBhvr>
                                        <p:cTn id="13"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1"/>
        <p:cNvGrpSpPr/>
        <p:nvPr/>
      </p:nvGrpSpPr>
      <p:grpSpPr>
        <a:xfrm>
          <a:off x="0" y="0"/>
          <a:ext cx="0" cy="0"/>
          <a:chOff x="0" y="0"/>
          <a:chExt cx="0" cy="0"/>
        </a:xfrm>
      </p:grpSpPr>
      <p:sp>
        <p:nvSpPr>
          <p:cNvPr id="202" name="Shape 202"/>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3" name="Shape 203"/>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4" name="Shape 204"/>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a:solidFill>
                  <a:srgbClr val="262626"/>
                </a:solidFill>
                <a:latin typeface="Georgia"/>
                <a:ea typeface="Georgia"/>
                <a:cs typeface="Georgia"/>
                <a:sym typeface="Georgia"/>
              </a:rPr>
              <a:t>2 </a:t>
            </a:r>
            <a:r>
              <a:rPr lang="de-DE" sz="2400" dirty="0">
                <a:solidFill>
                  <a:srgbClr val="1DE9B6"/>
                </a:solidFill>
                <a:latin typeface="Georgia"/>
                <a:ea typeface="Georgia"/>
                <a:cs typeface="Georgia"/>
                <a:sym typeface="Georgia"/>
              </a:rPr>
              <a:t>  </a:t>
            </a:r>
            <a:r>
              <a:rPr lang="de-DE" sz="2400" dirty="0" smtClean="0">
                <a:solidFill>
                  <a:srgbClr val="1DE9B6"/>
                </a:solidFill>
                <a:latin typeface="Georgia"/>
                <a:ea typeface="Georgia"/>
                <a:cs typeface="Georgia"/>
                <a:sym typeface="Georgia"/>
              </a:rPr>
              <a:t>Proposed solution</a:t>
            </a:r>
            <a:endParaRPr lang="de-DE" sz="2400" dirty="0">
              <a:solidFill>
                <a:srgbClr val="1DE9B6"/>
              </a:solidFill>
              <a:latin typeface="Georgia"/>
              <a:ea typeface="Georgia"/>
              <a:cs typeface="Georgia"/>
              <a:sym typeface="Georgia"/>
            </a:endParaRPr>
          </a:p>
        </p:txBody>
      </p:sp>
      <p:sp>
        <p:nvSpPr>
          <p:cNvPr id="205" name="Shape 205"/>
          <p:cNvSpPr txBox="1"/>
          <p:nvPr/>
        </p:nvSpPr>
        <p:spPr>
          <a:xfrm>
            <a:off x="925285" y="1175177"/>
            <a:ext cx="9869104" cy="1569660"/>
          </a:xfrm>
          <a:prstGeom prst="rect">
            <a:avLst/>
          </a:prstGeom>
          <a:noFill/>
          <a:ln>
            <a:noFill/>
          </a:ln>
        </p:spPr>
        <p:txBody>
          <a:bodyPr lIns="91425" tIns="45700" rIns="91425" bIns="45700" anchor="t" anchorCtr="0">
            <a:noAutofit/>
          </a:bodyPr>
          <a:lstStyle/>
          <a:p>
            <a:pPr lvl="0">
              <a:buSzPct val="25000"/>
            </a:pPr>
            <a:r>
              <a:rPr lang="en-US" sz="3200" i="1" dirty="0">
                <a:solidFill>
                  <a:schemeClr val="lt1"/>
                </a:solidFill>
                <a:latin typeface="Georgia"/>
                <a:ea typeface="Georgia"/>
                <a:cs typeface="Georgia"/>
                <a:sym typeface="Georgia"/>
              </a:rPr>
              <a:t>The proposed solution is an Intelligent Self-Learning System which recommends to the user a highly</a:t>
            </a:r>
          </a:p>
          <a:p>
            <a:pPr lvl="0">
              <a:buSzPct val="25000"/>
            </a:pPr>
            <a:r>
              <a:rPr lang="en-US" sz="3200" i="1" dirty="0" smtClean="0">
                <a:solidFill>
                  <a:schemeClr val="lt1"/>
                </a:solidFill>
                <a:latin typeface="Georgia"/>
                <a:ea typeface="Georgia"/>
                <a:cs typeface="Georgia"/>
                <a:sym typeface="Georgia"/>
              </a:rPr>
              <a:t>personalized </a:t>
            </a:r>
            <a:r>
              <a:rPr lang="en-US" sz="3200" i="1" dirty="0">
                <a:solidFill>
                  <a:schemeClr val="lt1"/>
                </a:solidFill>
                <a:latin typeface="Georgia"/>
                <a:ea typeface="Georgia"/>
                <a:cs typeface="Georgia"/>
                <a:sym typeface="Georgia"/>
              </a:rPr>
              <a:t>daily eating and exercise plan which keeps the calories in check and </a:t>
            </a:r>
            <a:r>
              <a:rPr lang="en-US" sz="3200" i="1" dirty="0" smtClean="0">
                <a:solidFill>
                  <a:schemeClr val="lt1"/>
                </a:solidFill>
                <a:latin typeface="Georgia"/>
                <a:ea typeface="Georgia"/>
                <a:cs typeface="Georgia"/>
                <a:sym typeface="Georgia"/>
              </a:rPr>
              <a:t>maximizes </a:t>
            </a:r>
            <a:r>
              <a:rPr lang="en-US" sz="3200" i="1" dirty="0">
                <a:solidFill>
                  <a:schemeClr val="lt1"/>
                </a:solidFill>
                <a:latin typeface="Georgia"/>
                <a:ea typeface="Georgia"/>
                <a:cs typeface="Georgia"/>
                <a:sym typeface="Georgia"/>
              </a:rPr>
              <a:t>the user’s</a:t>
            </a:r>
          </a:p>
          <a:p>
            <a:pPr lvl="0">
              <a:buSzPct val="25000"/>
            </a:pPr>
            <a:r>
              <a:rPr lang="en-US" sz="3200" i="1" u="sng" dirty="0">
                <a:solidFill>
                  <a:schemeClr val="lt1"/>
                </a:solidFill>
                <a:latin typeface="Georgia"/>
                <a:ea typeface="Georgia"/>
                <a:cs typeface="Georgia"/>
                <a:sym typeface="Georgia"/>
              </a:rPr>
              <a:t>happiness</a:t>
            </a:r>
            <a:r>
              <a:rPr lang="en-US" sz="3200" i="1" dirty="0">
                <a:solidFill>
                  <a:schemeClr val="lt1"/>
                </a:solidFill>
                <a:latin typeface="Georgia"/>
                <a:ea typeface="Georgia"/>
                <a:cs typeface="Georgia"/>
                <a:sym typeface="Georgia"/>
              </a:rPr>
              <a:t> from food consumption. </a:t>
            </a:r>
            <a:endParaRPr lang="en-US" sz="3200" i="1" dirty="0" smtClean="0">
              <a:solidFill>
                <a:schemeClr val="lt1"/>
              </a:solidFill>
              <a:latin typeface="Georgia"/>
              <a:ea typeface="Georgia"/>
              <a:cs typeface="Georgia"/>
              <a:sym typeface="Georgia"/>
            </a:endParaRPr>
          </a:p>
          <a:p>
            <a:pPr lvl="0">
              <a:buSzPct val="25000"/>
            </a:pPr>
            <a:endParaRPr lang="en-US" sz="3200" i="1" dirty="0">
              <a:solidFill>
                <a:schemeClr val="lt1"/>
              </a:solidFill>
              <a:latin typeface="Georgia"/>
              <a:ea typeface="Georgia"/>
              <a:cs typeface="Georgia"/>
              <a:sym typeface="Georgia"/>
            </a:endParaRPr>
          </a:p>
          <a:p>
            <a:pPr lvl="0">
              <a:buSzPct val="25000"/>
            </a:pPr>
            <a:r>
              <a:rPr lang="en-US" sz="3200" i="1" dirty="0" smtClean="0">
                <a:solidFill>
                  <a:schemeClr val="lt1"/>
                </a:solidFill>
                <a:latin typeface="Georgia"/>
                <a:ea typeface="Georgia"/>
                <a:cs typeface="Georgia"/>
                <a:sym typeface="Georgia"/>
              </a:rPr>
              <a:t>The </a:t>
            </a:r>
            <a:r>
              <a:rPr lang="en-US" sz="3200" i="1" dirty="0">
                <a:solidFill>
                  <a:schemeClr val="lt1"/>
                </a:solidFill>
                <a:latin typeface="Georgia"/>
                <a:ea typeface="Georgia"/>
                <a:cs typeface="Georgia"/>
                <a:sym typeface="Georgia"/>
              </a:rPr>
              <a:t>exercise plan is also being </a:t>
            </a:r>
            <a:r>
              <a:rPr lang="en-US" sz="3200" i="1" dirty="0" err="1">
                <a:solidFill>
                  <a:schemeClr val="lt1"/>
                </a:solidFill>
                <a:latin typeface="Georgia"/>
                <a:ea typeface="Georgia"/>
                <a:cs typeface="Georgia"/>
                <a:sym typeface="Georgia"/>
              </a:rPr>
              <a:t>optimised</a:t>
            </a:r>
            <a:r>
              <a:rPr lang="en-US" sz="3200" i="1" dirty="0">
                <a:solidFill>
                  <a:schemeClr val="lt1"/>
                </a:solidFill>
                <a:latin typeface="Georgia"/>
                <a:ea typeface="Georgia"/>
                <a:cs typeface="Georgia"/>
                <a:sym typeface="Georgia"/>
              </a:rPr>
              <a:t> such that it is just enough</a:t>
            </a:r>
          </a:p>
          <a:p>
            <a:pPr lvl="0">
              <a:buSzPct val="25000"/>
            </a:pPr>
            <a:r>
              <a:rPr lang="en-US" sz="3200" i="1" dirty="0">
                <a:solidFill>
                  <a:schemeClr val="lt1"/>
                </a:solidFill>
                <a:latin typeface="Georgia"/>
                <a:ea typeface="Georgia"/>
                <a:cs typeface="Georgia"/>
                <a:sym typeface="Georgia"/>
              </a:rPr>
              <a:t>to burn away the input calories by an amount based on user’s weight loss goal. </a:t>
            </a:r>
            <a:endParaRPr lang="de-DE" sz="3200" i="1" dirty="0">
              <a:solidFill>
                <a:schemeClr val="lt1"/>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smtClean="0">
                <a:solidFill>
                  <a:srgbClr val="262626"/>
                </a:solidFill>
                <a:latin typeface="Georgia"/>
                <a:ea typeface="Georgia"/>
                <a:cs typeface="Georgia"/>
                <a:sym typeface="Georgia"/>
              </a:rPr>
              <a:t>2 </a:t>
            </a:r>
            <a:r>
              <a:rPr lang="de-DE" sz="2400" dirty="0" smtClean="0">
                <a:solidFill>
                  <a:srgbClr val="1DE9B6"/>
                </a:solidFill>
                <a:latin typeface="Georgia"/>
                <a:ea typeface="Georgia"/>
                <a:cs typeface="Georgia"/>
                <a:sym typeface="Georgia"/>
              </a:rPr>
              <a:t>  Proposed solution</a:t>
            </a:r>
            <a:endParaRPr lang="de-DE" sz="2400" dirty="0">
              <a:solidFill>
                <a:srgbClr val="1DE9B6"/>
              </a:solidFill>
              <a:latin typeface="Georgia"/>
              <a:ea typeface="Georgia"/>
              <a:cs typeface="Georgia"/>
              <a:sym typeface="Georgia"/>
            </a:endParaRPr>
          </a:p>
        </p:txBody>
      </p:sp>
      <p:sp>
        <p:nvSpPr>
          <p:cNvPr id="213" name="Shape 213"/>
          <p:cNvSpPr txBox="1"/>
          <p:nvPr/>
        </p:nvSpPr>
        <p:spPr>
          <a:xfrm>
            <a:off x="210064" y="1052694"/>
            <a:ext cx="11714205" cy="5632310"/>
          </a:xfrm>
          <a:prstGeom prst="rect">
            <a:avLst/>
          </a:prstGeom>
          <a:noFill/>
          <a:ln>
            <a:noFill/>
          </a:ln>
        </p:spPr>
        <p:txBody>
          <a:bodyPr lIns="91425" tIns="45700" rIns="91425" bIns="45700" anchor="t" anchorCtr="0">
            <a:noAutofit/>
          </a:bodyPr>
          <a:lstStyle/>
          <a:p>
            <a:pPr lvl="0">
              <a:buClr>
                <a:schemeClr val="lt1"/>
              </a:buClr>
              <a:buSzPct val="100000"/>
            </a:pPr>
            <a:r>
              <a:rPr lang="en-US" sz="2400" i="1" dirty="0">
                <a:solidFill>
                  <a:schemeClr val="lt1"/>
                </a:solidFill>
                <a:latin typeface="Georgia"/>
                <a:ea typeface="Georgia"/>
                <a:cs typeface="Georgia"/>
                <a:sym typeface="Georgia"/>
              </a:rPr>
              <a:t>Two datasets are used in this project. One is a listing of food items with its respective calories, </a:t>
            </a:r>
            <a:r>
              <a:rPr lang="en-US" sz="2400" i="1" dirty="0" smtClean="0">
                <a:solidFill>
                  <a:schemeClr val="lt1"/>
                </a:solidFill>
                <a:latin typeface="Georgia"/>
                <a:ea typeface="Georgia"/>
                <a:cs typeface="Georgia"/>
                <a:sym typeface="Georgia"/>
              </a:rPr>
              <a:t>utility and </a:t>
            </a:r>
            <a:r>
              <a:rPr lang="en-US" sz="2400" i="1" dirty="0">
                <a:solidFill>
                  <a:schemeClr val="lt1"/>
                </a:solidFill>
                <a:latin typeface="Georgia"/>
                <a:ea typeface="Georgia"/>
                <a:cs typeface="Georgia"/>
                <a:sym typeface="Georgia"/>
              </a:rPr>
              <a:t>carbohydrate, fat and protein composite. The calories and carbohydrate, fat and </a:t>
            </a:r>
            <a:r>
              <a:rPr lang="en-US" sz="2400" i="1" dirty="0" smtClean="0">
                <a:solidFill>
                  <a:schemeClr val="lt1"/>
                </a:solidFill>
                <a:latin typeface="Georgia"/>
                <a:ea typeface="Georgia"/>
                <a:cs typeface="Georgia"/>
                <a:sym typeface="Georgia"/>
              </a:rPr>
              <a:t>protein composite </a:t>
            </a:r>
            <a:r>
              <a:rPr lang="en-US" sz="2400" i="1" dirty="0">
                <a:solidFill>
                  <a:schemeClr val="lt1"/>
                </a:solidFill>
                <a:latin typeface="Georgia"/>
                <a:ea typeface="Georgia"/>
                <a:cs typeface="Georgia"/>
                <a:sym typeface="Georgia"/>
              </a:rPr>
              <a:t>information is taken from </a:t>
            </a:r>
            <a:r>
              <a:rPr lang="en-US" sz="2400" i="1" dirty="0">
                <a:solidFill>
                  <a:schemeClr val="lt1"/>
                </a:solidFill>
                <a:latin typeface="Georgia"/>
                <a:ea typeface="Georgia"/>
                <a:cs typeface="Georgia"/>
                <a:sym typeface="Georgia"/>
                <a:hlinkClick r:id="rId3"/>
              </a:rPr>
              <a:t>https://www.myfitnesspal.com/food/search</a:t>
            </a:r>
            <a:r>
              <a:rPr lang="en-US" sz="2400" i="1" dirty="0" smtClean="0">
                <a:solidFill>
                  <a:schemeClr val="lt1"/>
                </a:solidFill>
                <a:latin typeface="Georgia"/>
                <a:ea typeface="Georgia"/>
                <a:cs typeface="Georgia"/>
                <a:sym typeface="Georgia"/>
              </a:rPr>
              <a:t>.  </a:t>
            </a:r>
            <a:r>
              <a:rPr lang="en-US" sz="2400" i="1" dirty="0">
                <a:solidFill>
                  <a:schemeClr val="lt1"/>
                </a:solidFill>
                <a:latin typeface="Georgia"/>
                <a:ea typeface="Georgia"/>
                <a:cs typeface="Georgia"/>
                <a:sym typeface="Georgia"/>
              </a:rPr>
              <a:t>The utility value </a:t>
            </a:r>
            <a:r>
              <a:rPr lang="en-US" sz="2400" i="1" dirty="0" smtClean="0">
                <a:solidFill>
                  <a:schemeClr val="lt1"/>
                </a:solidFill>
                <a:latin typeface="Georgia"/>
                <a:ea typeface="Georgia"/>
                <a:cs typeface="Georgia"/>
                <a:sym typeface="Georgia"/>
              </a:rPr>
              <a:t>is arbitrarily </a:t>
            </a:r>
            <a:r>
              <a:rPr lang="en-US" sz="2400" i="1" dirty="0">
                <a:solidFill>
                  <a:schemeClr val="lt1"/>
                </a:solidFill>
                <a:latin typeface="Georgia"/>
                <a:ea typeface="Georgia"/>
                <a:cs typeface="Georgia"/>
                <a:sym typeface="Georgia"/>
              </a:rPr>
              <a:t>populated for the development of the system. In a production setting, these values will </a:t>
            </a:r>
            <a:r>
              <a:rPr lang="en-US" sz="2400" i="1" dirty="0" smtClean="0">
                <a:solidFill>
                  <a:schemeClr val="lt1"/>
                </a:solidFill>
                <a:latin typeface="Georgia"/>
                <a:ea typeface="Georgia"/>
                <a:cs typeface="Georgia"/>
                <a:sym typeface="Georgia"/>
              </a:rPr>
              <a:t>be elicited </a:t>
            </a:r>
            <a:r>
              <a:rPr lang="en-US" sz="2400" i="1" dirty="0">
                <a:solidFill>
                  <a:schemeClr val="lt1"/>
                </a:solidFill>
                <a:latin typeface="Georgia"/>
                <a:ea typeface="Georgia"/>
                <a:cs typeface="Georgia"/>
                <a:sym typeface="Georgia"/>
              </a:rPr>
              <a:t>from the user</a:t>
            </a:r>
            <a:r>
              <a:rPr lang="en-US" sz="2000" i="1" dirty="0" smtClean="0">
                <a:solidFill>
                  <a:schemeClr val="lt1"/>
                </a:solidFill>
                <a:latin typeface="Georgia"/>
                <a:ea typeface="Georgia"/>
                <a:cs typeface="Georgia"/>
                <a:sym typeface="Georgia"/>
              </a:rPr>
              <a:t>.</a:t>
            </a:r>
          </a:p>
          <a:p>
            <a:pPr lvl="0">
              <a:buClr>
                <a:schemeClr val="lt1"/>
              </a:buClr>
              <a:buSzPct val="100000"/>
            </a:pPr>
            <a:endParaRPr lang="en-US" sz="2000" i="1" dirty="0">
              <a:solidFill>
                <a:schemeClr val="lt1"/>
              </a:solidFill>
              <a:latin typeface="Georgia"/>
              <a:ea typeface="Georgia"/>
              <a:cs typeface="Georgia"/>
              <a:sym typeface="Georgia"/>
            </a:endParaRPr>
          </a:p>
          <a:p>
            <a:pPr lvl="0">
              <a:buClr>
                <a:schemeClr val="lt1"/>
              </a:buClr>
              <a:buSzPct val="100000"/>
            </a:pPr>
            <a:endParaRPr lang="de-DE" sz="2000" i="1" dirty="0">
              <a:solidFill>
                <a:schemeClr val="lt1"/>
              </a:solidFill>
              <a:latin typeface="Georgia"/>
              <a:ea typeface="Georgia"/>
              <a:cs typeface="Georgia"/>
              <a:sym typeface="Georgia"/>
            </a:endParaRPr>
          </a:p>
        </p:txBody>
      </p:sp>
      <p:pic>
        <p:nvPicPr>
          <p:cNvPr id="2" name="Picture 1"/>
          <p:cNvPicPr>
            <a:picLocks noChangeAspect="1"/>
          </p:cNvPicPr>
          <p:nvPr/>
        </p:nvPicPr>
        <p:blipFill>
          <a:blip r:embed="rId4"/>
          <a:stretch>
            <a:fillRect/>
          </a:stretch>
        </p:blipFill>
        <p:spPr>
          <a:xfrm>
            <a:off x="1471750" y="3486564"/>
            <a:ext cx="7787892" cy="31984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09"/>
        <p:cNvGrpSpPr/>
        <p:nvPr/>
      </p:nvGrpSpPr>
      <p:grpSpPr>
        <a:xfrm>
          <a:off x="0" y="0"/>
          <a:ext cx="0" cy="0"/>
          <a:chOff x="0" y="0"/>
          <a:chExt cx="0" cy="0"/>
        </a:xfrm>
      </p:grpSpPr>
      <p:sp>
        <p:nvSpPr>
          <p:cNvPr id="210" name="Shape 210"/>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4" name="Group 3"/>
          <p:cNvGrpSpPr/>
          <p:nvPr/>
        </p:nvGrpSpPr>
        <p:grpSpPr>
          <a:xfrm>
            <a:off x="0" y="149961"/>
            <a:ext cx="7068064" cy="461664"/>
            <a:chOff x="0" y="544764"/>
            <a:chExt cx="7068064" cy="461664"/>
          </a:xfrm>
        </p:grpSpPr>
        <p:sp>
          <p:nvSpPr>
            <p:cNvPr id="211" name="Shape 211"/>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2" name="Shape 212"/>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smtClean="0">
                  <a:solidFill>
                    <a:srgbClr val="262626"/>
                  </a:solidFill>
                  <a:latin typeface="Georgia"/>
                  <a:ea typeface="Georgia"/>
                  <a:cs typeface="Georgia"/>
                  <a:sym typeface="Georgia"/>
                </a:rPr>
                <a:t>2 </a:t>
              </a:r>
              <a:r>
                <a:rPr lang="de-DE" sz="2400" dirty="0" smtClean="0">
                  <a:solidFill>
                    <a:srgbClr val="1DE9B6"/>
                  </a:solidFill>
                  <a:latin typeface="Georgia"/>
                  <a:ea typeface="Georgia"/>
                  <a:cs typeface="Georgia"/>
                  <a:sym typeface="Georgia"/>
                </a:rPr>
                <a:t>  Proposed solution</a:t>
              </a:r>
              <a:endParaRPr lang="de-DE" sz="2400" dirty="0">
                <a:solidFill>
                  <a:srgbClr val="1DE9B6"/>
                </a:solidFill>
                <a:latin typeface="Georgia"/>
                <a:ea typeface="Georgia"/>
                <a:cs typeface="Georgia"/>
                <a:sym typeface="Georgia"/>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6847"/>
            <a:ext cx="12165874" cy="6163175"/>
          </a:xfrm>
          <a:prstGeom prst="rect">
            <a:avLst/>
          </a:prstGeom>
        </p:spPr>
      </p:pic>
    </p:spTree>
    <p:extLst>
      <p:ext uri="{BB962C8B-B14F-4D97-AF65-F5344CB8AC3E}">
        <p14:creationId xmlns:p14="http://schemas.microsoft.com/office/powerpoint/2010/main" val="1495072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17"/>
        <p:cNvGrpSpPr/>
        <p:nvPr/>
      </p:nvGrpSpPr>
      <p:grpSpPr>
        <a:xfrm>
          <a:off x="0" y="0"/>
          <a:ext cx="0" cy="0"/>
          <a:chOff x="0" y="0"/>
          <a:chExt cx="0" cy="0"/>
        </a:xfrm>
      </p:grpSpPr>
      <p:sp>
        <p:nvSpPr>
          <p:cNvPr id="218" name="Shape 218"/>
          <p:cNvSpPr txBox="1"/>
          <p:nvPr/>
        </p:nvSpPr>
        <p:spPr>
          <a:xfrm>
            <a:off x="4114800" y="1590675"/>
            <a:ext cx="184730"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9" name="Shape 219"/>
          <p:cNvSpPr/>
          <p:nvPr/>
        </p:nvSpPr>
        <p:spPr>
          <a:xfrm>
            <a:off x="0" y="588397"/>
            <a:ext cx="1090997" cy="374398"/>
          </a:xfrm>
          <a:prstGeom prst="rect">
            <a:avLst/>
          </a:prstGeom>
          <a:solidFill>
            <a:srgbClr val="1DE9B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0" name="Shape 220"/>
          <p:cNvSpPr txBox="1"/>
          <p:nvPr/>
        </p:nvSpPr>
        <p:spPr>
          <a:xfrm>
            <a:off x="739827" y="544764"/>
            <a:ext cx="6328237"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2400" dirty="0">
                <a:solidFill>
                  <a:srgbClr val="262626"/>
                </a:solidFill>
                <a:latin typeface="Georgia"/>
                <a:ea typeface="Georgia"/>
                <a:cs typeface="Georgia"/>
                <a:sym typeface="Georgia"/>
              </a:rPr>
              <a:t>2 </a:t>
            </a:r>
            <a:r>
              <a:rPr lang="de-DE" sz="2400" dirty="0">
                <a:solidFill>
                  <a:srgbClr val="1DE9B6"/>
                </a:solidFill>
                <a:latin typeface="Georgia"/>
                <a:ea typeface="Georgia"/>
                <a:cs typeface="Georgia"/>
                <a:sym typeface="Georgia"/>
              </a:rPr>
              <a:t>  </a:t>
            </a:r>
            <a:r>
              <a:rPr lang="de-DE" sz="2400" dirty="0" smtClean="0">
                <a:solidFill>
                  <a:srgbClr val="1DE9B6"/>
                </a:solidFill>
                <a:latin typeface="Georgia"/>
                <a:ea typeface="Georgia"/>
                <a:cs typeface="Georgia"/>
                <a:sym typeface="Georgia"/>
              </a:rPr>
              <a:t>Proposed Solution</a:t>
            </a:r>
            <a:endParaRPr lang="de-DE" sz="2400" dirty="0">
              <a:solidFill>
                <a:srgbClr val="1DE9B6"/>
              </a:solidFill>
              <a:latin typeface="Georgia"/>
              <a:ea typeface="Georgia"/>
              <a:cs typeface="Georgia"/>
              <a:sym typeface="Georgia"/>
            </a:endParaRPr>
          </a:p>
        </p:txBody>
      </p:sp>
      <p:sp>
        <p:nvSpPr>
          <p:cNvPr id="4" name="Rectangle 3"/>
          <p:cNvSpPr/>
          <p:nvPr/>
        </p:nvSpPr>
        <p:spPr>
          <a:xfrm>
            <a:off x="224246" y="1398314"/>
            <a:ext cx="11967754" cy="2246769"/>
          </a:xfrm>
          <a:prstGeom prst="rect">
            <a:avLst/>
          </a:prstGeom>
        </p:spPr>
        <p:txBody>
          <a:bodyPr wrap="square">
            <a:spAutoFit/>
          </a:bodyPr>
          <a:lstStyle/>
          <a:p>
            <a:pPr lvl="0">
              <a:buSzPct val="25000"/>
            </a:pPr>
            <a:r>
              <a:rPr lang="en-US" sz="2000" i="1" dirty="0" smtClean="0">
                <a:solidFill>
                  <a:schemeClr val="lt1"/>
                </a:solidFill>
                <a:latin typeface="Georgia"/>
                <a:ea typeface="Georgia"/>
                <a:cs typeface="Georgia"/>
                <a:sym typeface="Georgia"/>
              </a:rPr>
              <a:t>The </a:t>
            </a:r>
            <a:r>
              <a:rPr lang="en-US" sz="2000" i="1" dirty="0">
                <a:solidFill>
                  <a:schemeClr val="lt1"/>
                </a:solidFill>
                <a:latin typeface="Georgia"/>
                <a:ea typeface="Georgia"/>
                <a:cs typeface="Georgia"/>
                <a:sym typeface="Georgia"/>
              </a:rPr>
              <a:t>second dataset is provided by </a:t>
            </a:r>
            <a:r>
              <a:rPr lang="en-US" sz="2000" i="1" dirty="0" err="1">
                <a:solidFill>
                  <a:schemeClr val="lt1"/>
                </a:solidFill>
                <a:latin typeface="Georgia"/>
                <a:ea typeface="Georgia"/>
                <a:cs typeface="Georgia"/>
                <a:sym typeface="Georgia"/>
              </a:rPr>
              <a:t>ChrisBow</a:t>
            </a:r>
            <a:r>
              <a:rPr lang="en-US" sz="2000" i="1" dirty="0">
                <a:solidFill>
                  <a:schemeClr val="lt1"/>
                </a:solidFill>
                <a:latin typeface="Georgia"/>
                <a:ea typeface="Georgia"/>
                <a:cs typeface="Georgia"/>
                <a:sym typeface="Georgia"/>
              </a:rPr>
              <a:t> on </a:t>
            </a:r>
            <a:r>
              <a:rPr lang="en-US" sz="2000" i="1" dirty="0" err="1">
                <a:solidFill>
                  <a:schemeClr val="lt1"/>
                </a:solidFill>
                <a:latin typeface="Georgia"/>
                <a:ea typeface="Georgia"/>
                <a:cs typeface="Georgia"/>
                <a:sym typeface="Georgia"/>
              </a:rPr>
              <a:t>Kaggle</a:t>
            </a:r>
            <a:r>
              <a:rPr lang="en-US" sz="2000" i="1" dirty="0">
                <a:solidFill>
                  <a:schemeClr val="lt1"/>
                </a:solidFill>
                <a:latin typeface="Georgia"/>
                <a:ea typeface="Georgia"/>
                <a:cs typeface="Georgia"/>
                <a:sym typeface="Georgia"/>
              </a:rPr>
              <a:t>. This dataset contains information like </a:t>
            </a:r>
            <a:r>
              <a:rPr lang="en-US" sz="2000" i="1" dirty="0" smtClean="0">
                <a:solidFill>
                  <a:schemeClr val="lt1"/>
                </a:solidFill>
                <a:latin typeface="Georgia"/>
                <a:ea typeface="Georgia"/>
                <a:cs typeface="Georgia"/>
                <a:sym typeface="Georgia"/>
              </a:rPr>
              <a:t>calorie intake, and </a:t>
            </a:r>
            <a:r>
              <a:rPr lang="en-US" sz="2000" i="1" dirty="0">
                <a:solidFill>
                  <a:schemeClr val="lt1"/>
                </a:solidFill>
                <a:latin typeface="Georgia"/>
                <a:ea typeface="Georgia"/>
                <a:cs typeface="Georgia"/>
                <a:sym typeface="Georgia"/>
              </a:rPr>
              <a:t>whether the author went for exercises like brisk walks and runs. For this </a:t>
            </a:r>
            <a:r>
              <a:rPr lang="en-US" sz="2000" i="1" dirty="0" smtClean="0">
                <a:solidFill>
                  <a:schemeClr val="lt1"/>
                </a:solidFill>
                <a:latin typeface="Georgia"/>
                <a:ea typeface="Georgia"/>
                <a:cs typeface="Georgia"/>
                <a:sym typeface="Georgia"/>
              </a:rPr>
              <a:t>assignment, only </a:t>
            </a:r>
            <a:r>
              <a:rPr lang="en-US" sz="2000" i="1" dirty="0">
                <a:solidFill>
                  <a:schemeClr val="lt1"/>
                </a:solidFill>
                <a:latin typeface="Georgia"/>
                <a:ea typeface="Georgia"/>
                <a:cs typeface="Georgia"/>
                <a:sym typeface="Georgia"/>
              </a:rPr>
              <a:t>4 variables ‘calories’, ‘walk’ (representing if brisk walk of at least 20 minutes has been completed</a:t>
            </a:r>
            <a:r>
              <a:rPr lang="en-US" sz="2000" i="1" dirty="0" smtClean="0">
                <a:solidFill>
                  <a:schemeClr val="lt1"/>
                </a:solidFill>
                <a:latin typeface="Georgia"/>
                <a:ea typeface="Georgia"/>
                <a:cs typeface="Georgia"/>
                <a:sym typeface="Georgia"/>
              </a:rPr>
              <a:t>), ‘</a:t>
            </a:r>
            <a:r>
              <a:rPr lang="en-US" sz="2000" i="1" dirty="0">
                <a:solidFill>
                  <a:schemeClr val="lt1"/>
                </a:solidFill>
                <a:latin typeface="Georgia"/>
                <a:ea typeface="Georgia"/>
                <a:cs typeface="Georgia"/>
                <a:sym typeface="Georgia"/>
              </a:rPr>
              <a:t>run’ (representing if a run of 2.5 miles has been completed) and ‘change’ (weight change in ounces,</a:t>
            </a:r>
          </a:p>
          <a:p>
            <a:pPr lvl="0">
              <a:buSzPct val="25000"/>
            </a:pPr>
            <a:r>
              <a:rPr lang="en-US" sz="2000" i="1" dirty="0">
                <a:solidFill>
                  <a:schemeClr val="lt1"/>
                </a:solidFill>
                <a:latin typeface="Georgia"/>
                <a:ea typeface="Georgia"/>
                <a:cs typeface="Georgia"/>
                <a:sym typeface="Georgia"/>
              </a:rPr>
              <a:t>target variable) are used. In future, rather than just indicator values for exercises, the observations</a:t>
            </a:r>
          </a:p>
          <a:p>
            <a:pPr lvl="0">
              <a:buSzPct val="25000"/>
            </a:pPr>
            <a:r>
              <a:rPr lang="en-US" sz="2000" i="1" dirty="0">
                <a:solidFill>
                  <a:schemeClr val="lt1"/>
                </a:solidFill>
                <a:latin typeface="Georgia"/>
                <a:ea typeface="Georgia"/>
                <a:cs typeface="Georgia"/>
                <a:sym typeface="Georgia"/>
              </a:rPr>
              <a:t>can be continuous-value data from fitness trackers like Fitbit and Garmin, providing deeper data</a:t>
            </a:r>
          </a:p>
          <a:p>
            <a:pPr lvl="0">
              <a:buSzPct val="25000"/>
            </a:pPr>
            <a:r>
              <a:rPr lang="en-US" sz="2000" i="1" dirty="0">
                <a:solidFill>
                  <a:schemeClr val="lt1"/>
                </a:solidFill>
                <a:latin typeface="Georgia"/>
                <a:ea typeface="Georgia"/>
                <a:cs typeface="Georgia"/>
                <a:sym typeface="Georgia"/>
              </a:rPr>
              <a:t>insights like minutes spent</a:t>
            </a:r>
            <a:endParaRPr lang="de-DE" sz="2000" i="1" dirty="0">
              <a:solidFill>
                <a:schemeClr val="lt1"/>
              </a:solidFill>
              <a:latin typeface="Georgia"/>
              <a:ea typeface="Georgia"/>
              <a:cs typeface="Georgia"/>
              <a:sym typeface="Georgia"/>
            </a:endParaRPr>
          </a:p>
        </p:txBody>
      </p:sp>
      <p:pic>
        <p:nvPicPr>
          <p:cNvPr id="5" name="Picture 4"/>
          <p:cNvPicPr>
            <a:picLocks noChangeAspect="1"/>
          </p:cNvPicPr>
          <p:nvPr/>
        </p:nvPicPr>
        <p:blipFill>
          <a:blip r:embed="rId3"/>
          <a:stretch>
            <a:fillRect/>
          </a:stretch>
        </p:blipFill>
        <p:spPr>
          <a:xfrm>
            <a:off x="337457" y="4323044"/>
            <a:ext cx="11524422" cy="20995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E9B6"/>
        </a:solidFill>
        <a:effectLst/>
      </p:bgPr>
    </p:bg>
    <p:spTree>
      <p:nvGrpSpPr>
        <p:cNvPr id="1" name="Shape 187"/>
        <p:cNvGrpSpPr/>
        <p:nvPr/>
      </p:nvGrpSpPr>
      <p:grpSpPr>
        <a:xfrm>
          <a:off x="0" y="0"/>
          <a:ext cx="0" cy="0"/>
          <a:chOff x="0" y="0"/>
          <a:chExt cx="0" cy="0"/>
        </a:xfrm>
      </p:grpSpPr>
      <p:sp>
        <p:nvSpPr>
          <p:cNvPr id="188" name="Shape 188"/>
          <p:cNvSpPr txBox="1"/>
          <p:nvPr/>
        </p:nvSpPr>
        <p:spPr>
          <a:xfrm>
            <a:off x="1086374" y="2953458"/>
            <a:ext cx="10686525" cy="1036568"/>
          </a:xfrm>
          <a:prstGeom prst="rect">
            <a:avLst/>
          </a:prstGeom>
          <a:noFill/>
          <a:ln>
            <a:noFill/>
          </a:ln>
        </p:spPr>
        <p:txBody>
          <a:bodyPr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FFFFFF"/>
              </a:buClr>
              <a:buSzPct val="25000"/>
              <a:buFontTx/>
              <a:buNone/>
              <a:tabLst/>
              <a:defRPr/>
            </a:pPr>
            <a:r>
              <a:rPr lang="de-DE" sz="9600" dirty="0" smtClean="0">
                <a:solidFill>
                  <a:srgbClr val="FFFFFF"/>
                </a:solidFill>
                <a:latin typeface="Georgia"/>
                <a:ea typeface="Georgia"/>
                <a:cs typeface="Georgia"/>
                <a:sym typeface="Georgia"/>
              </a:rPr>
              <a:t>Solution</a:t>
            </a:r>
          </a:p>
          <a:p>
            <a:pPr marL="0" marR="0" lvl="0" indent="0" algn="l" defTabSz="914400" rtl="0" eaLnBrk="1" fontAlgn="auto" latinLnBrk="0" hangingPunct="1">
              <a:lnSpc>
                <a:spcPct val="90000"/>
              </a:lnSpc>
              <a:spcBef>
                <a:spcPts val="0"/>
              </a:spcBef>
              <a:spcAft>
                <a:spcPts val="0"/>
              </a:spcAft>
              <a:buClr>
                <a:srgbClr val="FFFFFF"/>
              </a:buClr>
              <a:buSzPct val="25000"/>
              <a:buFontTx/>
              <a:buNone/>
              <a:tabLst/>
              <a:defRPr/>
            </a:pPr>
            <a:r>
              <a:rPr kumimoji="0" lang="de-DE" sz="9600" b="0" i="0" u="none" strike="noStrike" kern="0" cap="none" spc="0" normalizeH="0" baseline="0" noProof="0" dirty="0" smtClean="0">
                <a:ln>
                  <a:noFill/>
                </a:ln>
                <a:solidFill>
                  <a:srgbClr val="FFFFFF"/>
                </a:solidFill>
                <a:effectLst/>
                <a:uLnTx/>
                <a:uFillTx/>
                <a:latin typeface="Georgia"/>
                <a:ea typeface="Georgia"/>
                <a:cs typeface="Georgia"/>
                <a:sym typeface="Georgia"/>
              </a:rPr>
              <a:t>Overview</a:t>
            </a:r>
          </a:p>
        </p:txBody>
      </p:sp>
      <p:sp>
        <p:nvSpPr>
          <p:cNvPr id="189" name="Shape 189"/>
          <p:cNvSpPr/>
          <p:nvPr/>
        </p:nvSpPr>
        <p:spPr>
          <a:xfrm rot="5400000">
            <a:off x="2260802" y="3675922"/>
            <a:ext cx="121080" cy="2153385"/>
          </a:xfrm>
          <a:prstGeom prst="rect">
            <a:avLst/>
          </a:prstGeom>
          <a:solidFill>
            <a:schemeClr val="lt1"/>
          </a:solidFill>
          <a:ln>
            <a:noFill/>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90" name="Shape 190"/>
          <p:cNvSpPr txBox="1"/>
          <p:nvPr/>
        </p:nvSpPr>
        <p:spPr>
          <a:xfrm>
            <a:off x="6065288" y="-2322622"/>
            <a:ext cx="4482317" cy="932563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de-DE" sz="60000" dirty="0">
                <a:solidFill>
                  <a:srgbClr val="FFFFFF"/>
                </a:solidFill>
                <a:latin typeface="Georgia"/>
                <a:ea typeface="Georgia"/>
                <a:cs typeface="Georgia"/>
                <a:sym typeface="Georgia"/>
              </a:rPr>
              <a:t>3</a:t>
            </a:r>
            <a:endParaRPr kumimoji="0" lang="de-DE" sz="60000" b="0" i="0" u="none" strike="noStrike" kern="0" cap="none" spc="0" normalizeH="0" baseline="0" noProof="0" dirty="0">
              <a:ln>
                <a:noFill/>
              </a:ln>
              <a:solidFill>
                <a:srgbClr val="FFFFFF"/>
              </a:solidFill>
              <a:effectLst/>
              <a:uLnTx/>
              <a:uFillTx/>
              <a:latin typeface="Georgia"/>
              <a:ea typeface="Georgia"/>
              <a:cs typeface="Georgia"/>
              <a:sym typeface="Georgia"/>
            </a:endParaRPr>
          </a:p>
        </p:txBody>
      </p:sp>
    </p:spTree>
    <p:extLst>
      <p:ext uri="{BB962C8B-B14F-4D97-AF65-F5344CB8AC3E}">
        <p14:creationId xmlns:p14="http://schemas.microsoft.com/office/powerpoint/2010/main" val="17186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par>
                                <p:cTn id="8" presetID="10" presetClass="entr" presetSubtype="0" fill="hold" nodeType="withEffect">
                                  <p:stCondLst>
                                    <p:cond delay="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500"/>
                                        <p:tgtEl>
                                          <p:spTgt spid="189"/>
                                        </p:tgtEl>
                                      </p:cBhvr>
                                    </p:animEffect>
                                  </p:childTnLst>
                                </p:cTn>
                              </p:par>
                              <p:par>
                                <p:cTn id="11" presetID="10"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fade">
                                      <p:cBhvr>
                                        <p:cTn id="13"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1254</Words>
  <Application>Microsoft Office PowerPoint</Application>
  <PresentationFormat>Widescreen</PresentationFormat>
  <Paragraphs>93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Georgia</vt:lpstr>
      <vt:lpstr>Office</vt:lpstr>
      <vt:lpstr>FitVerse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Fitness</dc:title>
  <cp:lastModifiedBy>Lenovo</cp:lastModifiedBy>
  <cp:revision>23</cp:revision>
  <dcterms:modified xsi:type="dcterms:W3CDTF">2020-02-11T18:21:26Z</dcterms:modified>
</cp:coreProperties>
</file>